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2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000"/>
    <a:srgbClr val="3735FE"/>
    <a:srgbClr val="FF1417"/>
    <a:srgbClr val="EC0F17"/>
    <a:srgbClr val="FFF4D1"/>
    <a:srgbClr val="A9BEE1"/>
    <a:srgbClr val="D9E2EF"/>
    <a:srgbClr val="FFFFE5"/>
    <a:srgbClr val="4472C4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2" autoAdjust="0"/>
    <p:restoredTop sz="93294" autoAdjust="0"/>
  </p:normalViewPr>
  <p:slideViewPr>
    <p:cSldViewPr snapToGrid="0" showGuides="1">
      <p:cViewPr>
        <p:scale>
          <a:sx n="33" d="100"/>
          <a:sy n="33" d="100"/>
        </p:scale>
        <p:origin x="32" y="20"/>
      </p:cViewPr>
      <p:guideLst>
        <p:guide orient="horz" pos="9422"/>
        <p:guide pos="6735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E271-5491-4A68-8832-8A1F2E2A76B6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341E-A0F9-478D-A28C-CD6A4979E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1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341E-A0F9-478D-A28C-CD6A4979E3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4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5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1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4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3BF9-99A2-47CD-8598-714A965C0F7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68474-953F-45DE-B3F8-663E48727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0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hdphoto" Target="../media/hdphoto2.wdp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28" Type="http://schemas.microsoft.com/office/2007/relationships/hdphoto" Target="../media/hdphoto4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microsoft.com/office/2007/relationships/hdphoto" Target="../media/hdphoto5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F6D9FAF-11E5-4F04-AF51-2325DA503D26}"/>
              </a:ext>
            </a:extLst>
          </p:cNvPr>
          <p:cNvSpPr/>
          <p:nvPr/>
        </p:nvSpPr>
        <p:spPr>
          <a:xfrm>
            <a:off x="2463" y="14742947"/>
            <a:ext cx="21422534" cy="5466156"/>
          </a:xfrm>
          <a:prstGeom prst="rect">
            <a:avLst/>
          </a:prstGeom>
          <a:solidFill>
            <a:srgbClr val="A6C9E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C01650-3AA9-45B0-B43F-1CD633329CD2}"/>
              </a:ext>
            </a:extLst>
          </p:cNvPr>
          <p:cNvSpPr/>
          <p:nvPr/>
        </p:nvSpPr>
        <p:spPr>
          <a:xfrm>
            <a:off x="-34052" y="9781007"/>
            <a:ext cx="21374203" cy="5998210"/>
          </a:xfrm>
          <a:prstGeom prst="rect">
            <a:avLst/>
          </a:prstGeom>
          <a:solidFill>
            <a:srgbClr val="E8EE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3F6AF-F3FF-4D8F-9097-47E8BD9B4581}"/>
              </a:ext>
            </a:extLst>
          </p:cNvPr>
          <p:cNvSpPr/>
          <p:nvPr/>
        </p:nvSpPr>
        <p:spPr>
          <a:xfrm>
            <a:off x="-13225" y="3258166"/>
            <a:ext cx="21394446" cy="6548270"/>
          </a:xfrm>
          <a:prstGeom prst="rect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35FD0A-5BD2-4E13-A3FD-2415778D5BC8}"/>
              </a:ext>
            </a:extLst>
          </p:cNvPr>
          <p:cNvSpPr/>
          <p:nvPr/>
        </p:nvSpPr>
        <p:spPr>
          <a:xfrm>
            <a:off x="5533" y="9802320"/>
            <a:ext cx="21383624" cy="19098299"/>
          </a:xfrm>
          <a:prstGeom prst="rect">
            <a:avLst/>
          </a:prstGeom>
          <a:solidFill>
            <a:srgbClr val="BF8B96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2BBE2-578E-4119-B61A-37EAA59624B5}"/>
              </a:ext>
            </a:extLst>
          </p:cNvPr>
          <p:cNvSpPr/>
          <p:nvPr/>
        </p:nvSpPr>
        <p:spPr>
          <a:xfrm>
            <a:off x="1" y="9759197"/>
            <a:ext cx="21383624" cy="57156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9B3F38-9AC9-4BC4-92C4-4C2E6AF43BED}"/>
              </a:ext>
            </a:extLst>
          </p:cNvPr>
          <p:cNvSpPr/>
          <p:nvPr/>
        </p:nvSpPr>
        <p:spPr>
          <a:xfrm>
            <a:off x="1" y="28422990"/>
            <a:ext cx="21383624" cy="1852223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E29B41-4526-416F-8264-6E9449BEA265}"/>
              </a:ext>
            </a:extLst>
          </p:cNvPr>
          <p:cNvSpPr/>
          <p:nvPr/>
        </p:nvSpPr>
        <p:spPr>
          <a:xfrm>
            <a:off x="1020" y="20138366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345442-53E9-4C1B-A07E-21A5C516B157}"/>
              </a:ext>
            </a:extLst>
          </p:cNvPr>
          <p:cNvSpPr/>
          <p:nvPr/>
        </p:nvSpPr>
        <p:spPr>
          <a:xfrm>
            <a:off x="-10820" y="-1"/>
            <a:ext cx="21383624" cy="3262234"/>
          </a:xfrm>
          <a:prstGeom prst="rect">
            <a:avLst/>
          </a:prstGeom>
          <a:solidFill>
            <a:srgbClr val="BF8B96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BBBCE42E-729B-4997-93B1-A554CA5FC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82" r="57167" b="-1"/>
          <a:stretch/>
        </p:blipFill>
        <p:spPr>
          <a:xfrm>
            <a:off x="9959956" y="31298"/>
            <a:ext cx="1439383" cy="1430743"/>
          </a:xfrm>
          <a:prstGeom prst="flowChartConnector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BEDB6-9968-44DC-A63E-7C88A19DAFDC}"/>
              </a:ext>
            </a:extLst>
          </p:cNvPr>
          <p:cNvSpPr txBox="1"/>
          <p:nvPr/>
        </p:nvSpPr>
        <p:spPr>
          <a:xfrm>
            <a:off x="9481458" y="141866"/>
            <a:ext cx="25522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포스트 코로나시대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40F7-96C0-46A7-9022-BF894E18C718}"/>
              </a:ext>
            </a:extLst>
          </p:cNvPr>
          <p:cNvSpPr txBox="1"/>
          <p:nvPr/>
        </p:nvSpPr>
        <p:spPr>
          <a:xfrm>
            <a:off x="7960663" y="382300"/>
            <a:ext cx="55938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i="1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제조업이 </a:t>
            </a:r>
            <a:r>
              <a:rPr lang="ko-KR" altLang="en-US" sz="5500" i="1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알고싶다</a:t>
            </a:r>
            <a:endParaRPr lang="ko-KR" altLang="en-US" sz="5500" i="1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27" name="사각형: 잘린 위쪽 모서리 26">
            <a:extLst>
              <a:ext uri="{FF2B5EF4-FFF2-40B4-BE49-F238E27FC236}">
                <a16:creationId xmlns:a16="http://schemas.microsoft.com/office/drawing/2014/main" id="{22C7EC07-B072-4E8D-BB85-B2C19F3B9691}"/>
              </a:ext>
            </a:extLst>
          </p:cNvPr>
          <p:cNvSpPr/>
          <p:nvPr/>
        </p:nvSpPr>
        <p:spPr>
          <a:xfrm rot="16200000">
            <a:off x="3767080" y="17890787"/>
            <a:ext cx="3617010" cy="9805529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잘린 위쪽 모서리 31">
            <a:extLst>
              <a:ext uri="{FF2B5EF4-FFF2-40B4-BE49-F238E27FC236}">
                <a16:creationId xmlns:a16="http://schemas.microsoft.com/office/drawing/2014/main" id="{294CB915-1180-485F-A55E-EC2873ED84C3}"/>
              </a:ext>
            </a:extLst>
          </p:cNvPr>
          <p:cNvSpPr/>
          <p:nvPr/>
        </p:nvSpPr>
        <p:spPr>
          <a:xfrm rot="5400000" flipH="1">
            <a:off x="13980910" y="17872162"/>
            <a:ext cx="3617010" cy="9842780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18DD0B-2CCA-48CD-ABDC-80191E56E431}"/>
              </a:ext>
            </a:extLst>
          </p:cNvPr>
          <p:cNvSpPr/>
          <p:nvPr/>
        </p:nvSpPr>
        <p:spPr>
          <a:xfrm>
            <a:off x="5638" y="1382830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E3826E-21EF-49DE-81C1-3C1EAF8A231A}"/>
              </a:ext>
            </a:extLst>
          </p:cNvPr>
          <p:cNvSpPr/>
          <p:nvPr/>
        </p:nvSpPr>
        <p:spPr>
          <a:xfrm>
            <a:off x="-11196" y="-18454"/>
            <a:ext cx="21384000" cy="72000"/>
          </a:xfrm>
          <a:prstGeom prst="rect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87CF4E-3ACF-4DF4-874C-21D7D4FFEC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1282" r="4131" b="4391"/>
          <a:stretch/>
        </p:blipFill>
        <p:spPr>
          <a:xfrm>
            <a:off x="6631940" y="4530081"/>
            <a:ext cx="3739936" cy="35530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9BA3D4-CC9A-4C36-BEA7-2ECEB1E11797}"/>
              </a:ext>
            </a:extLst>
          </p:cNvPr>
          <p:cNvSpPr txBox="1"/>
          <p:nvPr/>
        </p:nvSpPr>
        <p:spPr>
          <a:xfrm>
            <a:off x="8967780" y="5869165"/>
            <a:ext cx="1432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solidFill>
                  <a:srgbClr val="C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제조업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024FD-8434-4E83-BB00-9ACD48E7485F}"/>
              </a:ext>
            </a:extLst>
          </p:cNvPr>
          <p:cNvSpPr txBox="1"/>
          <p:nvPr/>
        </p:nvSpPr>
        <p:spPr>
          <a:xfrm>
            <a:off x="8835896" y="5631446"/>
            <a:ext cx="1739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규모大 성장률中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0327C-5FD3-4B9A-848C-C601D6CE2D03}"/>
              </a:ext>
            </a:extLst>
          </p:cNvPr>
          <p:cNvSpPr txBox="1"/>
          <p:nvPr/>
        </p:nvSpPr>
        <p:spPr>
          <a:xfrm>
            <a:off x="132315" y="1865439"/>
            <a:ext cx="10229177" cy="134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2020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전 세계에서는 코로나바이러스</a:t>
            </a:r>
            <a:r>
              <a:rPr lang="en-US" altLang="ko-KR" sz="13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-19(COVID-19)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의 영향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에 따라 사회적으로 많은 변화가 이루어지고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한국도 그 영향으로 다수의 산업이 운영에 어려움을 겪고 있고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산업의 구조는 역동적으로 변화하고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(“'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코로나 충격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'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경기 침체에 빠진 한국”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&lt;BBC NEWS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코리아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&gt; 2020.7.23).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코로나 시대를 준비하고 해결해 나가기 위해서는 현 상황을 면밀하게 살펴볼 필요가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과거와 현재의 국내 산업에서의 특징들을 중심으로 대분류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중분류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더 나아가 소분류까지 심층적으로 탐구해보려 한다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C8C5F-32C0-48DF-A03D-2FD312DE631C}"/>
              </a:ext>
            </a:extLst>
          </p:cNvPr>
          <p:cNvSpPr txBox="1"/>
          <p:nvPr/>
        </p:nvSpPr>
        <p:spPr>
          <a:xfrm>
            <a:off x="136261" y="1535535"/>
            <a:ext cx="22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긴급속보</a:t>
            </a:r>
          </a:p>
        </p:txBody>
      </p:sp>
      <p:sp>
        <p:nvSpPr>
          <p:cNvPr id="20" name="사각형: 잘린 위쪽 모서리 19">
            <a:extLst>
              <a:ext uri="{FF2B5EF4-FFF2-40B4-BE49-F238E27FC236}">
                <a16:creationId xmlns:a16="http://schemas.microsoft.com/office/drawing/2014/main" id="{9A290FB7-310C-4C0B-9194-909F1D19AF03}"/>
              </a:ext>
            </a:extLst>
          </p:cNvPr>
          <p:cNvSpPr/>
          <p:nvPr/>
        </p:nvSpPr>
        <p:spPr>
          <a:xfrm rot="16200000">
            <a:off x="3767080" y="21608761"/>
            <a:ext cx="3617010" cy="9805529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잘린 위쪽 모서리 21">
            <a:extLst>
              <a:ext uri="{FF2B5EF4-FFF2-40B4-BE49-F238E27FC236}">
                <a16:creationId xmlns:a16="http://schemas.microsoft.com/office/drawing/2014/main" id="{92A13306-D8DB-43FB-8750-194A6F16C408}"/>
              </a:ext>
            </a:extLst>
          </p:cNvPr>
          <p:cNvSpPr/>
          <p:nvPr/>
        </p:nvSpPr>
        <p:spPr>
          <a:xfrm rot="5400000" flipH="1">
            <a:off x="13980910" y="21577655"/>
            <a:ext cx="3617010" cy="9842780"/>
          </a:xfrm>
          <a:prstGeom prst="snip2Same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93F19D37-286D-4065-8080-B7F00866D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854" y="22545032"/>
            <a:ext cx="870626" cy="1034727"/>
          </a:xfrm>
          <a:prstGeom prst="rect">
            <a:avLst/>
          </a:prstGeom>
        </p:spPr>
      </p:pic>
      <p:pic>
        <p:nvPicPr>
          <p:cNvPr id="40" name="그림 39" descr="커피, 테이블, 컵, 컴퓨터이(가) 표시된 사진&#10;&#10;자동 생성된 설명">
            <a:extLst>
              <a:ext uri="{FF2B5EF4-FFF2-40B4-BE49-F238E27FC236}">
                <a16:creationId xmlns:a16="http://schemas.microsoft.com/office/drawing/2014/main" id="{B82B0935-9E19-4BB8-82E4-62E842B2B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8" y="26057584"/>
            <a:ext cx="635840" cy="76998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536091-FC2C-49F4-B5AA-AF8EE65D5F82}"/>
              </a:ext>
            </a:extLst>
          </p:cNvPr>
          <p:cNvSpPr txBox="1"/>
          <p:nvPr/>
        </p:nvSpPr>
        <p:spPr>
          <a:xfrm>
            <a:off x="1251454" y="21025833"/>
            <a:ext cx="1985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① 담배 제조업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B61A37-1045-449D-B82F-B8220A319F25}"/>
              </a:ext>
            </a:extLst>
          </p:cNvPr>
          <p:cNvSpPr txBox="1"/>
          <p:nvPr/>
        </p:nvSpPr>
        <p:spPr>
          <a:xfrm>
            <a:off x="17518246" y="21025833"/>
            <a:ext cx="2958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② 선박 및 보트 </a:t>
            </a:r>
            <a:r>
              <a:rPr lang="ko-KR" altLang="en-US" sz="2200" dirty="0" err="1">
                <a:solidFill>
                  <a:srgbClr val="00206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건조업</a:t>
            </a:r>
            <a:endParaRPr lang="ko-KR" altLang="en-US" sz="2200" dirty="0">
              <a:solidFill>
                <a:srgbClr val="002060"/>
              </a:solidFill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9EE02-F1A9-495C-8DDB-4E282460117F}"/>
              </a:ext>
            </a:extLst>
          </p:cNvPr>
          <p:cNvSpPr txBox="1"/>
          <p:nvPr/>
        </p:nvSpPr>
        <p:spPr>
          <a:xfrm>
            <a:off x="1251453" y="24759802"/>
            <a:ext cx="2765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③ 의료용 기기 제조업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549C9B-457B-4ED4-8B46-858C72E755BF}"/>
              </a:ext>
            </a:extLst>
          </p:cNvPr>
          <p:cNvSpPr txBox="1"/>
          <p:nvPr/>
        </p:nvSpPr>
        <p:spPr>
          <a:xfrm>
            <a:off x="16443823" y="24759802"/>
            <a:ext cx="4076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002060"/>
                </a:solidFill>
                <a:latin typeface="a아시아헤드3" panose="02020600000000000000" pitchFamily="18" charset="-127"/>
                <a:ea typeface="a아시아헤드3" panose="02020600000000000000" pitchFamily="18" charset="-127"/>
              </a:rPr>
              <a:t>④ 항공기 우주선 및 부품 제조업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DD7838-7A1B-4D07-8692-57526679216A}"/>
              </a:ext>
            </a:extLst>
          </p:cNvPr>
          <p:cNvSpPr txBox="1"/>
          <p:nvPr/>
        </p:nvSpPr>
        <p:spPr>
          <a:xfrm>
            <a:off x="18996471" y="987529"/>
            <a:ext cx="246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기자 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김다은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성혁기</a:t>
            </a:r>
            <a:r>
              <a:rPr lang="en-US" altLang="ko-KR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이은주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B2DF2-A5E8-495A-A251-83A53FCA5BEC}"/>
              </a:ext>
            </a:extLst>
          </p:cNvPr>
          <p:cNvSpPr txBox="1"/>
          <p:nvPr/>
        </p:nvSpPr>
        <p:spPr>
          <a:xfrm>
            <a:off x="10863666" y="1913529"/>
            <a:ext cx="10229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아래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의 데이터를 통해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PCA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및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Heatmap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을 이용하여 제조업의 특징을 파악하고  시계열 그래프 시각화를 통해 추세 양상을 알아본다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MDIS 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광업제조업조사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KOSIS</a:t>
            </a:r>
            <a:r>
              <a:rPr lang="ko-KR" altLang="en-US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200" kern="0" dirty="0" err="1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국가통계포털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시도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산업별 광공업생산지수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제조업 생산능력 및 가동률지수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주요지표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자회사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·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관련회사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투자기업체수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투자금액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성장성에 관한 지표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10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차한국표준산업분류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산업중분류별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신규사업진출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기업체수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사업내용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7E687-5D0B-4B3E-8577-A54829E5328A}"/>
              </a:ext>
            </a:extLst>
          </p:cNvPr>
          <p:cNvSpPr txBox="1"/>
          <p:nvPr/>
        </p:nvSpPr>
        <p:spPr>
          <a:xfrm>
            <a:off x="10863666" y="1535535"/>
            <a:ext cx="228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제보자료</a:t>
            </a:r>
          </a:p>
        </p:txBody>
      </p:sp>
      <p:pic>
        <p:nvPicPr>
          <p:cNvPr id="1026" name="_x306533424">
            <a:extLst>
              <a:ext uri="{FF2B5EF4-FFF2-40B4-BE49-F238E27FC236}">
                <a16:creationId xmlns:a16="http://schemas.microsoft.com/office/drawing/2014/main" id="{6A627C3C-816C-4483-AD40-555E4D59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39" y="25422203"/>
            <a:ext cx="2878287" cy="237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A3356F0A-76EF-415A-AB56-5A0C3538D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60246">
            <a:off x="3841316" y="25536570"/>
            <a:ext cx="290035" cy="202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A3EE1A29-C3B8-4B5C-BF26-0557B63504B3}"/>
              </a:ext>
            </a:extLst>
          </p:cNvPr>
          <p:cNvSpPr/>
          <p:nvPr/>
        </p:nvSpPr>
        <p:spPr>
          <a:xfrm rot="19966763">
            <a:off x="3464075" y="26204624"/>
            <a:ext cx="350190" cy="87633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4B8015A-5E40-4DFC-A8AD-19EA1069CC4F}"/>
              </a:ext>
            </a:extLst>
          </p:cNvPr>
          <p:cNvSpPr/>
          <p:nvPr/>
        </p:nvSpPr>
        <p:spPr>
          <a:xfrm rot="12158645">
            <a:off x="3416233" y="25458128"/>
            <a:ext cx="361539" cy="873635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857521C-0ED6-48D0-8D73-3ABC0AF9B0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3109">
            <a:off x="3834399" y="26774414"/>
            <a:ext cx="290035" cy="2027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5CE138B-96B8-499B-B14C-B9E81AC79E4D}"/>
              </a:ext>
            </a:extLst>
          </p:cNvPr>
          <p:cNvSpPr txBox="1"/>
          <p:nvPr/>
        </p:nvSpPr>
        <p:spPr>
          <a:xfrm>
            <a:off x="4064530" y="24992382"/>
            <a:ext cx="623888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➀ 의약품 제조업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고령화 시대로 인해 바이오 중심으로 빠르게 성장하고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en-US" altLang="ko-KR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현재는</a:t>
            </a:r>
            <a:r>
              <a:rPr lang="en-US" altLang="ko-KR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포스트 코로나 시대를 극복하기 위해 국내 제약기업들과 정부 기관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바이오벤처가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백신과 치료제 개발에 힘쓰는 중이며 이에 따라 생산지수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급증중이다</a:t>
            </a:r>
            <a:r>
              <a:rPr lang="en-US" altLang="ko-KR" sz="12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4BF7DE-8E8D-454D-8079-90DA46D264B2}"/>
              </a:ext>
            </a:extLst>
          </p:cNvPr>
          <p:cNvSpPr txBox="1"/>
          <p:nvPr/>
        </p:nvSpPr>
        <p:spPr>
          <a:xfrm>
            <a:off x="4064530" y="26168154"/>
            <a:ext cx="6366524" cy="183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➁ </a:t>
            </a:r>
            <a:r>
              <a:rPr lang="ko-KR" altLang="en-US" sz="13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의료용 기기 제조업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: 4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차 산업혁명에 따라 첨단 융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·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복합 영상진단기기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헬스케어 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IT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등을 중심으로 높은 성장 가능성을 예상할 수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3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=&gt; </a:t>
            </a:r>
            <a:r>
              <a:rPr lang="ko-KR" altLang="en-US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코로나로 인해 긴급하지 않은 임상시험 및 기기 개발이 지연되거나 취소되며 생산지수 급감하고 있다</a:t>
            </a:r>
            <a:r>
              <a:rPr lang="en-US" altLang="ko-KR" sz="13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사용 급증한 분야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마취 및 호흡기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약물전달기기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체외진단기기 등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사용 감소한 분야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치과기기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안과용 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정형외과 기기 등</a:t>
            </a:r>
          </a:p>
        </p:txBody>
      </p:sp>
      <p:sp>
        <p:nvSpPr>
          <p:cNvPr id="93" name="Rectangle 5">
            <a:extLst>
              <a:ext uri="{FF2B5EF4-FFF2-40B4-BE49-F238E27FC236}">
                <a16:creationId xmlns:a16="http://schemas.microsoft.com/office/drawing/2014/main" id="{3A7DB4D3-667C-4D23-BFDC-05896378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510D3A9-1F8B-4C4A-8383-11739FAEA70B}"/>
              </a:ext>
            </a:extLst>
          </p:cNvPr>
          <p:cNvSpPr txBox="1"/>
          <p:nvPr/>
        </p:nvSpPr>
        <p:spPr>
          <a:xfrm>
            <a:off x="2707515" y="14233992"/>
            <a:ext cx="25690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&lt;</a:t>
            </a:r>
            <a:r>
              <a:rPr lang="ko-KR" altLang="en-US" sz="1300" dirty="0">
                <a:solidFill>
                  <a:srgbClr val="FF000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제조업 중분류 생산능력 지수</a:t>
            </a:r>
            <a:r>
              <a:rPr lang="en-US" altLang="ko-KR" sz="1300" dirty="0">
                <a:solidFill>
                  <a:srgbClr val="FF000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&gt;</a:t>
            </a:r>
            <a:endParaRPr lang="ko-KR" altLang="en-US" sz="1300" dirty="0">
              <a:solidFill>
                <a:srgbClr val="FF0000"/>
              </a:solidFill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74C4A68-E44B-4606-882A-AC3BD9ED9AAC}"/>
              </a:ext>
            </a:extLst>
          </p:cNvPr>
          <p:cNvSpPr txBox="1"/>
          <p:nvPr/>
        </p:nvSpPr>
        <p:spPr>
          <a:xfrm>
            <a:off x="16274306" y="14259485"/>
            <a:ext cx="24638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0070C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&lt;</a:t>
            </a:r>
            <a:r>
              <a:rPr lang="ko-KR" altLang="en-US" sz="1300" dirty="0">
                <a:solidFill>
                  <a:srgbClr val="0070C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제조업 중분류 가동률 지수</a:t>
            </a:r>
            <a:r>
              <a:rPr lang="en-US" altLang="ko-KR" sz="1300" dirty="0">
                <a:solidFill>
                  <a:srgbClr val="0070C0"/>
                </a:solidFill>
                <a:latin typeface="Mapo금빛나루" panose="02000500000000000000" pitchFamily="2" charset="-127"/>
                <a:ea typeface="Mapo금빛나루" panose="02000500000000000000" pitchFamily="2" charset="-127"/>
              </a:rPr>
              <a:t>&gt;</a:t>
            </a:r>
            <a:endParaRPr lang="ko-KR" altLang="en-US" sz="1300" dirty="0">
              <a:solidFill>
                <a:srgbClr val="0070C0"/>
              </a:solidFill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9A1349F-E25A-4BA4-99A3-EBC9BB018793}"/>
              </a:ext>
            </a:extLst>
          </p:cNvPr>
          <p:cNvSpPr txBox="1"/>
          <p:nvPr/>
        </p:nvSpPr>
        <p:spPr>
          <a:xfrm>
            <a:off x="10963574" y="21091820"/>
            <a:ext cx="6580072" cy="9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전 세계적으로 선박업은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분기를 기준으로 전년도에 비해 선박 </a:t>
            </a:r>
            <a:r>
              <a:rPr kumimoji="0" lang="ko-KR" alt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발주량이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70%</a:t>
            </a:r>
            <a:r>
              <a: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가 감소하는 등 포스트 코로나로 인해 막대한 피해를 입은 산업 중 하나이다</a:t>
            </a:r>
            <a:r>
              <a:rPr kumimoji="0" lang="en-US" altLang="ko-KR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그런데 왜 우리나라에서는 증가했을까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?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519B5F95-D090-480B-AE1F-2B198EBDAFB9}"/>
              </a:ext>
            </a:extLst>
          </p:cNvPr>
          <p:cNvSpPr txBox="1"/>
          <p:nvPr/>
        </p:nvSpPr>
        <p:spPr>
          <a:xfrm>
            <a:off x="15354924" y="22223265"/>
            <a:ext cx="33839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우리나라의 산업 점유율 크기</a:t>
            </a:r>
            <a:endParaRPr lang="en-US" altLang="ko-KR" b="1" kern="0" spc="0" dirty="0">
              <a:solidFill>
                <a:srgbClr val="000000"/>
              </a:solidFill>
              <a:effectLst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kern="0" spc="0" dirty="0">
                <a:solidFill>
                  <a:srgbClr val="00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빨간색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선에 해당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42" name="화살표: 위쪽 1041">
            <a:extLst>
              <a:ext uri="{FF2B5EF4-FFF2-40B4-BE49-F238E27FC236}">
                <a16:creationId xmlns:a16="http://schemas.microsoft.com/office/drawing/2014/main" id="{CF32CFD0-359A-4F4D-8312-88383E5F2FEF}"/>
              </a:ext>
            </a:extLst>
          </p:cNvPr>
          <p:cNvSpPr/>
          <p:nvPr/>
        </p:nvSpPr>
        <p:spPr>
          <a:xfrm>
            <a:off x="18612787" y="22155053"/>
            <a:ext cx="227308" cy="375988"/>
          </a:xfrm>
          <a:prstGeom prst="upArrow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81C3941-E1A6-40D0-BBA3-80DC2B654E31}"/>
              </a:ext>
            </a:extLst>
          </p:cNvPr>
          <p:cNvSpPr txBox="1"/>
          <p:nvPr/>
        </p:nvSpPr>
        <p:spPr>
          <a:xfrm>
            <a:off x="15392458" y="22984128"/>
            <a:ext cx="4863354" cy="134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중국 선박의 결함과 국제해사기구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(IMO)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의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IMO2050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규제인 선박 배출가스 규제 강화에 따라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LPG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추진선의 발주가 올라가면서 이의 발전된 기술을 주 무기로 삼고 있는 한국에 수주가 집중되는 것으로 판단된다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kumimoji="0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45" name="그림 104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D9C9A45-CAE3-4532-B242-1D89C8455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97" y="22175007"/>
            <a:ext cx="3869889" cy="2252061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3E65579A-61A5-4972-845C-BF08A943883A}"/>
              </a:ext>
            </a:extLst>
          </p:cNvPr>
          <p:cNvSpPr txBox="1"/>
          <p:nvPr/>
        </p:nvSpPr>
        <p:spPr>
          <a:xfrm>
            <a:off x="1118303" y="21472157"/>
            <a:ext cx="9573510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코로나 사태로 건강을 중시하는 사회적 분위기와 다르게 담배 판매는 증가하는 이상 현상에 주목해보자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6023780A-4CFF-4DB9-82E5-1792EB1C89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148" y="22431947"/>
            <a:ext cx="521493" cy="387777"/>
          </a:xfrm>
          <a:prstGeom prst="rect">
            <a:avLst/>
          </a:prstGeom>
        </p:spPr>
      </p:pic>
      <p:pic>
        <p:nvPicPr>
          <p:cNvPr id="1051" name="그림 1050" descr="플레이트이(가) 표시된 사진&#10;&#10;자동 생성된 설명">
            <a:extLst>
              <a:ext uri="{FF2B5EF4-FFF2-40B4-BE49-F238E27FC236}">
                <a16:creationId xmlns:a16="http://schemas.microsoft.com/office/drawing/2014/main" id="{A03955E1-C53E-407F-A9AC-FE03F6D01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70" y="22364345"/>
            <a:ext cx="568766" cy="586823"/>
          </a:xfrm>
          <a:prstGeom prst="rect">
            <a:avLst/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F195000B-D047-43B9-AA24-8C087AB2E352}"/>
              </a:ext>
            </a:extLst>
          </p:cNvPr>
          <p:cNvSpPr txBox="1"/>
          <p:nvPr/>
        </p:nvSpPr>
        <p:spPr>
          <a:xfrm>
            <a:off x="1390964" y="22732612"/>
            <a:ext cx="1149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BC 카드 L" panose="02020603020101020101" pitchFamily="18" charset="-127"/>
                <a:ea typeface="BC 카드 L" panose="02020603020101020101" pitchFamily="18" charset="-127"/>
              </a:rPr>
              <a:t>긴급재난지원금</a:t>
            </a:r>
          </a:p>
        </p:txBody>
      </p:sp>
      <p:pic>
        <p:nvPicPr>
          <p:cNvPr id="1054" name="그림 1053" descr="표지판, 실외, 전면, 그리기이(가) 표시된 사진&#10;&#10;자동 생성된 설명">
            <a:extLst>
              <a:ext uri="{FF2B5EF4-FFF2-40B4-BE49-F238E27FC236}">
                <a16:creationId xmlns:a16="http://schemas.microsoft.com/office/drawing/2014/main" id="{AA0BFB42-96F9-4F2B-8FA0-2EF92815F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5" y="22556204"/>
            <a:ext cx="565227" cy="5652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97EF993-7206-4FF2-A088-2D0A116BA99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30" b="89992" l="8047" r="90000">
                        <a14:foregroundMark x1="16797" y1="65364" x2="27302" y2="64774"/>
                        <a14:foregroundMark x1="26653" y1="65833" x2="15313" y2="66849"/>
                        <a14:foregroundMark x1="47109" y1="73417" x2="62109" y2="74902"/>
                        <a14:foregroundMark x1="71875" y1="77170" x2="34063" y2="81235"/>
                        <a14:foregroundMark x1="34063" y1="81235" x2="52764" y2="84059"/>
                        <a14:foregroundMark x1="78203" y1="79672" x2="20781" y2="83737"/>
                        <a14:foregroundMark x1="20781" y1="83737" x2="49726" y2="85509"/>
                        <a14:foregroundMark x1="74922" y1="75919" x2="89219" y2="74902"/>
                        <a14:foregroundMark x1="89219" y1="75371" x2="89157" y2="72105"/>
                        <a14:foregroundMark x1="84771" y1="89411" x2="84609" y2="92885"/>
                        <a14:foregroundMark x1="84937" y1="85834" x2="84925" y2="86096"/>
                        <a14:foregroundMark x1="85031" y1="83811" x2="84989" y2="84706"/>
                        <a14:foregroundMark x1="85692" y1="69575" x2="85290" y2="78240"/>
                        <a14:foregroundMark x1="84609" y1="92885" x2="81000" y2="92781"/>
                        <a14:foregroundMark x1="14052" y1="84899" x2="13730" y2="63180"/>
                        <a14:foregroundMark x1="14109" y1="88689" x2="14104" y2="88332"/>
                        <a14:foregroundMark x1="4650" y1="46777" x2="625" y2="26583"/>
                        <a14:foregroundMark x1="625" y1="26583" x2="4746" y2="46581"/>
                        <a14:foregroundMark x1="41641" y1="63174" x2="70313" y2="63174"/>
                        <a14:foregroundMark x1="70313" y1="63174" x2="72188" y2="63018"/>
                        <a14:foregroundMark x1="63828" y1="64191" x2="34531" y2="66302"/>
                        <a14:foregroundMark x1="34531" y1="66302" x2="50469" y2="65207"/>
                        <a14:foregroundMark x1="61603" y1="45991" x2="56172" y2="35966"/>
                        <a14:foregroundMark x1="65313" y1="46130" x2="54453" y2="38624"/>
                        <a14:foregroundMark x1="61254" y1="46046" x2="54619" y2="38162"/>
                        <a14:foregroundMark x1="60438" y1="46174" x2="54688" y2="40344"/>
                        <a14:foregroundMark x1="59925" y1="46255" x2="55391" y2="39875"/>
                        <a14:foregroundMark x1="56016" y1="41439" x2="58906" y2="43706"/>
                        <a14:foregroundMark x1="55391" y1="41360" x2="57734" y2="43081"/>
                        <a14:foregroundMark x1="65361" y1="47180" x2="54609" y2="38780"/>
                        <a14:foregroundMark x1="60156" y1="46052" x2="55078" y2="39484"/>
                        <a14:foregroundMark x1="61120" y1="46067" x2="56953" y2="35496"/>
                        <a14:foregroundMark x1="56953" y1="32525" x2="55625" y2="34949"/>
                        <a14:foregroundMark x1="62344" y1="43628" x2="54141" y2="35418"/>
                        <a14:foregroundMark x1="62578" y1="42768" x2="55469" y2="40109"/>
                        <a14:foregroundMark x1="64141" y1="44019" x2="54514" y2="38877"/>
                        <a14:foregroundMark x1="58594" y1="34011" x2="59844" y2="45661"/>
                        <a14:foregroundMark x1="62813" y1="43393" x2="61563" y2="47772"/>
                        <a14:foregroundMark x1="59609" y1="43862" x2="60313" y2="44175"/>
                        <a14:foregroundMark x1="54922" y1="37056" x2="60781" y2="43628"/>
                        <a14:foregroundMark x1="54281" y1="36337" x2="54802" y2="36921"/>
                        <a14:foregroundMark x1="51719" y1="33464" x2="53545" y2="35512"/>
                        <a14:foregroundMark x1="54555" y1="38599" x2="58594" y2="42846"/>
                        <a14:foregroundMark x1="54471" y1="39172" x2="56953" y2="41517"/>
                        <a14:foregroundMark x1="54537" y1="38721" x2="60469" y2="44957"/>
                        <a14:foregroundMark x1="51172" y1="35184" x2="52157" y2="36220"/>
                        <a14:foregroundMark x1="55547" y1="41360" x2="60000" y2="45582"/>
                        <a14:foregroundMark x1="25859" y1="67240" x2="23594" y2="66849"/>
                        <a14:foregroundMark x1="24609" y1="66927" x2="39375" y2="65442"/>
                        <a14:foregroundMark x1="66563" y1="23299" x2="58359" y2="19077"/>
                        <a14:foregroundMark x1="67734" y1="26192" x2="58672" y2="18765"/>
                        <a14:foregroundMark x1="61484" y1="19703" x2="63281" y2="19859"/>
                        <a14:foregroundMark x1="68516" y1="26036" x2="59219" y2="18765"/>
                        <a14:foregroundMark x1="68203" y1="25098" x2="58672" y2="20094"/>
                        <a14:foregroundMark x1="67031" y1="25645" x2="59609" y2="20954"/>
                        <a14:foregroundMark x1="68047" y1="25958" x2="60625" y2="20172"/>
                        <a14:foregroundMark x1="67422" y1="26114" x2="60234" y2="19390"/>
                        <a14:foregroundMark x1="67500" y1="25958" x2="57891" y2="19625"/>
                        <a14:foregroundMark x1="68203" y1="26974" x2="67969" y2="27131"/>
                        <a14:foregroundMark x1="62500" y1="19937" x2="68359" y2="27131"/>
                        <a14:backgroundMark x1="6250" y1="6724" x2="29531" y2="6724"/>
                        <a14:backgroundMark x1="17500" y1="7662" x2="49375" y2="156"/>
                        <a14:backgroundMark x1="49375" y1="156" x2="49375" y2="156"/>
                        <a14:backgroundMark x1="36797" y1="5473" x2="57344" y2="391"/>
                        <a14:backgroundMark x1="56875" y1="4926" x2="17500" y2="22518"/>
                        <a14:backgroundMark x1="41563" y1="13213" x2="42031" y2="42377"/>
                        <a14:backgroundMark x1="42031" y1="42377" x2="14844" y2="51056"/>
                        <a14:backgroundMark x1="14844" y1="51056" x2="4531" y2="23378"/>
                        <a14:backgroundMark x1="4531" y1="23378" x2="25781" y2="45348"/>
                        <a14:backgroundMark x1="25781" y1="45348" x2="27266" y2="50039"/>
                        <a14:backgroundMark x1="10781" y1="17983" x2="13516" y2="48632"/>
                        <a14:backgroundMark x1="13516" y1="48632" x2="7422" y2="20563"/>
                        <a14:backgroundMark x1="7422" y1="20563" x2="9297" y2="48319"/>
                        <a14:backgroundMark x1="12500" y1="59578" x2="69141" y2="55981"/>
                        <a14:backgroundMark x1="50250" y1="37221" x2="48828" y2="35809"/>
                        <a14:backgroundMark x1="69141" y1="55981" x2="60926" y2="47823"/>
                        <a14:backgroundMark x1="48828" y1="35809" x2="12266" y2="56841"/>
                        <a14:backgroundMark x1="10234" y1="43315" x2="14766" y2="52854"/>
                        <a14:backgroundMark x1="12344" y1="61767" x2="16016" y2="61298"/>
                        <a14:backgroundMark x1="13906" y1="52072" x2="9531" y2="45895"/>
                        <a14:backgroundMark x1="9141" y1="47146" x2="5391" y2="57780"/>
                        <a14:backgroundMark x1="7266" y1="45973" x2="2266" y2="56138"/>
                        <a14:backgroundMark x1="15781" y1="52150" x2="11953" y2="55903"/>
                        <a14:backgroundMark x1="13984" y1="52854" x2="10234" y2="52854"/>
                        <a14:backgroundMark x1="6719" y1="44488" x2="7187" y2="47303"/>
                        <a14:backgroundMark x1="7109" y1="11728" x2="8672" y2="16341"/>
                        <a14:backgroundMark x1="68977" y1="24743" x2="77031" y2="31040"/>
                        <a14:backgroundMark x1="54531" y1="13448" x2="61845" y2="19167"/>
                        <a14:backgroundMark x1="77031" y1="31040" x2="58281" y2="7584"/>
                        <a14:backgroundMark x1="58281" y1="7584" x2="77578" y2="28851"/>
                        <a14:backgroundMark x1="77578" y1="28851" x2="74063" y2="25645"/>
                        <a14:backgroundMark x1="68438" y1="20485" x2="70703" y2="23143"/>
                        <a14:backgroundMark x1="76250" y1="23143" x2="89609" y2="48319"/>
                        <a14:backgroundMark x1="89609" y1="48319" x2="77031" y2="22283"/>
                        <a14:backgroundMark x1="77031" y1="22283" x2="76484" y2="22048"/>
                        <a14:backgroundMark x1="81172" y1="29242" x2="88281" y2="39406"/>
                        <a14:backgroundMark x1="84219" y1="28772" x2="86563" y2="35653"/>
                        <a14:backgroundMark x1="74922" y1="35184" x2="75313" y2="32525"/>
                        <a14:backgroundMark x1="75547" y1="31040" x2="81797" y2="36591"/>
                        <a14:backgroundMark x1="87969" y1="45270" x2="87656" y2="72088"/>
                        <a14:backgroundMark x1="12891" y1="90383" x2="44922" y2="89601"/>
                        <a14:backgroundMark x1="44922" y1="89601" x2="73750" y2="89758"/>
                        <a14:backgroundMark x1="73750" y1="89758" x2="45938" y2="96873"/>
                        <a14:backgroundMark x1="45938" y1="96873" x2="75625" y2="88741"/>
                        <a14:backgroundMark x1="75625" y1="88741" x2="12578" y2="86552"/>
                        <a14:backgroundMark x1="12578" y1="86552" x2="78672" y2="89367"/>
                        <a14:backgroundMark x1="78672" y1="89367" x2="44141" y2="89132"/>
                        <a14:backgroundMark x1="44141" y1="89132" x2="84609" y2="84128"/>
                        <a14:backgroundMark x1="84609" y1="84128" x2="50000" y2="85927"/>
                        <a14:backgroundMark x1="50000" y1="85927" x2="79375" y2="87959"/>
                        <a14:backgroundMark x1="79375" y1="87959" x2="91875" y2="87490"/>
                        <a14:backgroundMark x1="95469" y1="75137" x2="71094" y2="90070"/>
                        <a14:backgroundMark x1="71094" y1="90070" x2="81953" y2="91400"/>
                        <a14:backgroundMark x1="90469" y1="78812" x2="60859" y2="86396"/>
                        <a14:backgroundMark x1="60859" y1="86396" x2="66719" y2="86474"/>
                        <a14:backgroundMark x1="8281" y1="15715" x2="7813" y2="21267"/>
                        <a14:backgroundMark x1="33750" y1="92260" x2="50938" y2="92572"/>
                        <a14:backgroundMark x1="35859" y1="93198" x2="64453" y2="91869"/>
                        <a14:backgroundMark x1="64453" y1="91869" x2="77422" y2="94136"/>
                        <a14:backgroundMark x1="87813" y1="92494" x2="85625" y2="89679"/>
                        <a14:backgroundMark x1="87109" y1="93432" x2="84922" y2="85379"/>
                        <a14:backgroundMark x1="84688" y1="92260" x2="87969" y2="90852"/>
                        <a14:backgroundMark x1="86875" y1="91321" x2="85313" y2="91634"/>
                        <a14:backgroundMark x1="68906" y1="48788" x2="57266" y2="49101"/>
                        <a14:backgroundMark x1="52109" y1="37060" x2="53516" y2="37373"/>
                        <a14:backgroundMark x1="51250" y1="36278" x2="51172" y2="38311"/>
                        <a14:backgroundMark x1="52812" y1="36747" x2="52422" y2="39406"/>
                        <a14:backgroundMark x1="51797" y1="36435" x2="51328" y2="38546"/>
                        <a14:backgroundMark x1="51406" y1="37842" x2="51875" y2="37529"/>
                        <a14:backgroundMark x1="63281" y1="47537" x2="59297" y2="48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60" t="14180" r="12784" b="27145"/>
          <a:stretch/>
        </p:blipFill>
        <p:spPr>
          <a:xfrm rot="19737214">
            <a:off x="3059314" y="22627606"/>
            <a:ext cx="442632" cy="351850"/>
          </a:xfrm>
          <a:prstGeom prst="rect">
            <a:avLst/>
          </a:prstGeom>
        </p:spPr>
      </p:pic>
      <p:sp>
        <p:nvSpPr>
          <p:cNvPr id="1055" name="화살표: 아래로 구부러짐 1054">
            <a:extLst>
              <a:ext uri="{FF2B5EF4-FFF2-40B4-BE49-F238E27FC236}">
                <a16:creationId xmlns:a16="http://schemas.microsoft.com/office/drawing/2014/main" id="{20C988A2-ADAA-4003-9A45-0F9D3B9C56D3}"/>
              </a:ext>
            </a:extLst>
          </p:cNvPr>
          <p:cNvSpPr/>
          <p:nvPr/>
        </p:nvSpPr>
        <p:spPr>
          <a:xfrm>
            <a:off x="2155342" y="22059386"/>
            <a:ext cx="844575" cy="367208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B7E99B-7289-4975-B3FA-EB6C09D3ABBF}"/>
              </a:ext>
            </a:extLst>
          </p:cNvPr>
          <p:cNvSpPr txBox="1"/>
          <p:nvPr/>
        </p:nvSpPr>
        <p:spPr>
          <a:xfrm>
            <a:off x="3737609" y="22004308"/>
            <a:ext cx="6463597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위의 가동률지수 그래프를 </a:t>
            </a:r>
            <a:r>
              <a:rPr lang="ko-KR" altLang="en-US" sz="14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분석하였을 때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전 국민에게 긴급재난지원금이 지급된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2020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월 시점부터 그래프가 가파르게 증가하는 것을 보면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정부와 지자체의 지원금이 장기 저장 가능한 담배 소비에 사용된 것으로 풀이된다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94CACC-BB5F-4FDF-87A3-AC9D15ECB439}"/>
              </a:ext>
            </a:extLst>
          </p:cNvPr>
          <p:cNvSpPr txBox="1"/>
          <p:nvPr/>
        </p:nvSpPr>
        <p:spPr>
          <a:xfrm>
            <a:off x="1118303" y="23225879"/>
            <a:ext cx="9031313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지원금이 대형마트에서는 사용 불가하고 편의점에서는 사용 가능하자 어디서나 </a:t>
            </a:r>
            <a:r>
              <a:rPr lang="ko-KR" altLang="en-US" sz="14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동일한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가격인 담배 소비가 증가한 것이다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615592-AABF-47AE-86EF-317DA00DCAAF}"/>
              </a:ext>
            </a:extLst>
          </p:cNvPr>
          <p:cNvSpPr txBox="1"/>
          <p:nvPr/>
        </p:nvSpPr>
        <p:spPr>
          <a:xfrm>
            <a:off x="1276855" y="23847590"/>
            <a:ext cx="9031313" cy="46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=&gt;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담배 판매량이 증가</a:t>
            </a:r>
            <a:r>
              <a:rPr kumimoji="0" lang="ko-KR" altLang="en-US" sz="1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하는 것은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결코 좋은 현상이 아니므로 </a:t>
            </a:r>
            <a:r>
              <a:rPr kumimoji="0" lang="ko-KR" altLang="en-US" sz="1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정부의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재난 지원금 지원 시 방안이 필요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00" name="그림 9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E5307F2-0C3B-40E8-A26B-7C8543E47E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27" y="11370316"/>
            <a:ext cx="5473796" cy="28353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4" name="그림 103" descr="표지판이(가) 표시된 사진&#10;&#10;자동 생성된 설명">
            <a:extLst>
              <a:ext uri="{FF2B5EF4-FFF2-40B4-BE49-F238E27FC236}">
                <a16:creationId xmlns:a16="http://schemas.microsoft.com/office/drawing/2014/main" id="{AE282126-6639-49C2-A0F9-E83117900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0285116" y="26053662"/>
            <a:ext cx="760102" cy="755352"/>
          </a:xfrm>
          <a:prstGeom prst="rect">
            <a:avLst/>
          </a:prstGeom>
        </p:spPr>
      </p:pic>
      <p:pic>
        <p:nvPicPr>
          <p:cNvPr id="106" name="그림 105" descr="플레이트이(가) 표시된 사진&#10;&#10;자동 생성된 설명">
            <a:extLst>
              <a:ext uri="{FF2B5EF4-FFF2-40B4-BE49-F238E27FC236}">
                <a16:creationId xmlns:a16="http://schemas.microsoft.com/office/drawing/2014/main" id="{DC1BAC42-634E-4CF5-A899-698409FBAC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660" b="90189" l="8124" r="94004">
                        <a14:foregroundMark x1="13346" y1="24906" x2="17602" y2="50000"/>
                        <a14:foregroundMark x1="32689" y1="90189" x2="59961" y2="87925"/>
                        <a14:foregroundMark x1="10199" y1="18820" x2="8317" y2="20943"/>
                        <a14:foregroundMark x1="18182" y1="9811" x2="17023" y2="11119"/>
                        <a14:foregroundMark x1="8317" y1="20943" x2="8317" y2="21321"/>
                        <a14:foregroundMark x1="17602" y1="7925" x2="8897" y2="8113"/>
                        <a14:foregroundMark x1="72539" y1="15160" x2="67892" y2="26415"/>
                        <a14:foregroundMark x1="67892" y1="26415" x2="72534" y2="32321"/>
                        <a14:foregroundMark x1="87556" y1="34505" x2="91876" y2="33208"/>
                        <a14:foregroundMark x1="91876" y1="33208" x2="89942" y2="17925"/>
                        <a14:foregroundMark x1="78909" y1="12309" x2="76596" y2="11132"/>
                        <a14:foregroundMark x1="89942" y1="17925" x2="86856" y2="16354"/>
                        <a14:foregroundMark x1="72878" y1="17175" x2="69052" y2="23396"/>
                        <a14:foregroundMark x1="73360" y1="16392" x2="73361" y2="16390"/>
                        <a14:foregroundMark x1="76596" y1="11132" x2="75811" y2="12408"/>
                        <a14:foregroundMark x1="74804" y1="22964" x2="84139" y2="22264"/>
                        <a14:foregroundMark x1="69052" y1="23396" x2="74768" y2="22967"/>
                        <a14:foregroundMark x1="84139" y1="22264" x2="88008" y2="22264"/>
                        <a14:foregroundMark x1="91489" y1="20000" x2="90207" y2="11867"/>
                        <a14:foregroundMark x1="94197" y1="19245" x2="89555" y2="20755"/>
                        <a14:foregroundMark x1="74804" y1="23044" x2="92263" y2="22264"/>
                        <a14:foregroundMark x1="66925" y1="23396" x2="74793" y2="23044"/>
                        <a14:foregroundMark x1="89168" y1="29811" x2="88198" y2="32244"/>
                        <a14:foregroundMark x1="87427" y1="25094" x2="90716" y2="32453"/>
                        <a14:foregroundMark x1="91489" y1="12453" x2="91296" y2="27358"/>
                        <a14:foregroundMark x1="91296" y1="27358" x2="91489" y2="27925"/>
                        <a14:foregroundMark x1="93037" y1="27358" x2="92047" y2="12725"/>
                        <a14:foregroundMark x1="90522" y1="24151" x2="93230" y2="19623"/>
                        <a14:foregroundMark x1="90329" y1="19811" x2="91510" y2="11741"/>
                        <a14:foregroundMark x1="89890" y1="12270" x2="92070" y2="21132"/>
                        <a14:foregroundMark x1="91390" y1="10976" x2="91296" y2="9811"/>
                        <a14:foregroundMark x1="92456" y1="24151" x2="91448" y2="11694"/>
                        <a14:foregroundMark x1="91395" y1="11653" x2="92070" y2="24151"/>
                        <a14:foregroundMark x1="92070" y1="24151" x2="89359" y2="12486"/>
                        <a14:foregroundMark x1="71273" y1="13260" x2="67505" y2="13962"/>
                        <a14:foregroundMark x1="87837" y1="10176" x2="75857" y2="12407"/>
                        <a14:foregroundMark x1="70986" y1="16604" x2="66151" y2="33774"/>
                        <a14:foregroundMark x1="66151" y1="33774" x2="70487" y2="36013"/>
                        <a14:foregroundMark x1="91489" y1="15660" x2="91489" y2="12075"/>
                        <a14:foregroundMark x1="92410" y1="11757" x2="92418" y2="10829"/>
                        <a14:foregroundMark x1="92263" y1="29057" x2="92404" y2="12427"/>
                        <a14:foregroundMark x1="91489" y1="27547" x2="92015" y2="12665"/>
                        <a14:foregroundMark x1="92263" y1="24528" x2="92070" y2="20755"/>
                        <a14:foregroundMark x1="92263" y1="13208" x2="91103" y2="20943"/>
                        <a14:foregroundMark x1="92263" y1="17358" x2="91103" y2="12264"/>
                        <a14:backgroundMark x1="14507" y1="13774" x2="15280" y2="19623"/>
                        <a14:backgroundMark x1="14894" y1="13585" x2="14894" y2="16981"/>
                        <a14:backgroundMark x1="13926" y1="12830" x2="15280" y2="14906"/>
                        <a14:backgroundMark x1="85300" y1="16226" x2="73501" y2="16604"/>
                        <a14:backgroundMark x1="82205" y1="15094" x2="86074" y2="17170"/>
                        <a14:backgroundMark x1="73308" y1="18491" x2="73308" y2="16226"/>
                        <a14:backgroundMark x1="73308" y1="34717" x2="80271" y2="36981"/>
                        <a14:backgroundMark x1="74855" y1="32830" x2="72921" y2="32075"/>
                        <a14:backgroundMark x1="84333" y1="34717" x2="81044" y2="37358"/>
                        <a14:backgroundMark x1="84526" y1="33396" x2="85106" y2="35094"/>
                        <a14:backgroundMark x1="86847" y1="33962" x2="84333" y2="36415"/>
                        <a14:backgroundMark x1="89577" y1="7914" x2="91876" y2="6792"/>
                        <a14:backgroundMark x1="88781" y1="8302" x2="89554" y2="7925"/>
                        <a14:backgroundMark x1="93037" y1="12642" x2="92070" y2="5849"/>
                        <a14:backgroundMark x1="89784" y1="8932" x2="92263" y2="7925"/>
                        <a14:backgroundMark x1="89942" y1="8868" x2="89915" y2="8879"/>
                        <a14:backgroundMark x1="93043" y1="13318" x2="89749" y2="7170"/>
                        <a14:backgroundMark x1="93504" y1="13383" x2="90716" y2="8113"/>
                        <a14:backgroundMark x1="93810" y1="12830" x2="93424" y2="13208"/>
                        <a14:backgroundMark x1="73308" y1="34717" x2="74081" y2="33962"/>
                        <a14:backgroundMark x1="72921" y1="33019" x2="76402" y2="33019"/>
                        <a14:backgroundMark x1="72147" y1="33019" x2="74855" y2="32264"/>
                        <a14:backgroundMark x1="72727" y1="32264" x2="74855" y2="31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770" y="25877825"/>
            <a:ext cx="999643" cy="102477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694EF76-3FB4-40FF-A6A1-4065FE4E893D}"/>
              </a:ext>
            </a:extLst>
          </p:cNvPr>
          <p:cNvSpPr txBox="1"/>
          <p:nvPr/>
        </p:nvSpPr>
        <p:spPr>
          <a:xfrm>
            <a:off x="11231275" y="25220227"/>
            <a:ext cx="9352412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코로나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팬데믹으로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인한 경기침체의 현상에서 많은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사람들이 가장 체감을 많이 했고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수면위로 드러난 산업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: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400" b="1" kern="0" spc="0" dirty="0" err="1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항공업</a:t>
            </a:r>
            <a:endParaRPr lang="en-US" altLang="ko-KR" sz="1400" b="1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2D34A2-D24D-4EAF-8466-46A9D594F3F8}"/>
              </a:ext>
            </a:extLst>
          </p:cNvPr>
          <p:cNvSpPr txBox="1"/>
          <p:nvPr/>
        </p:nvSpPr>
        <p:spPr>
          <a:xfrm>
            <a:off x="12618676" y="25794618"/>
            <a:ext cx="7701094" cy="139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항공상품은 서비스의 형태로 재고가 발생할 수 없다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즉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항공기의 빈 좌석은 그것의 상품가치가 재고자산으로 남을 수 있는 것이 아닌 소멸하지만 항공기가 주기장에 남아있는 동안의 고정비용은 동일하다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● </a:t>
            </a:r>
            <a:r>
              <a:rPr lang="ko-KR" altLang="en-US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현금의 흐름에 민감하게 반응하며 의존성도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●  코로나의 전염성 때문에 공항봉쇄와 사람들의 관광이나 여행심리 위축에 따른 항공운항 감소 및 중단하고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112" name="곱하기 기호 111">
            <a:extLst>
              <a:ext uri="{FF2B5EF4-FFF2-40B4-BE49-F238E27FC236}">
                <a16:creationId xmlns:a16="http://schemas.microsoft.com/office/drawing/2014/main" id="{E8291BC4-3B9F-4E99-80AF-D0422D9E31F6}"/>
              </a:ext>
            </a:extLst>
          </p:cNvPr>
          <p:cNvSpPr/>
          <p:nvPr/>
        </p:nvSpPr>
        <p:spPr>
          <a:xfrm>
            <a:off x="11183632" y="25720368"/>
            <a:ext cx="1220881" cy="1286027"/>
          </a:xfrm>
          <a:prstGeom prst="mathMultiply">
            <a:avLst>
              <a:gd name="adj1" fmla="val 12077"/>
            </a:avLst>
          </a:prstGeom>
          <a:solidFill>
            <a:schemeClr val="accent1">
              <a:lumMod val="60000"/>
              <a:lumOff val="4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72B755-FF7E-49BC-A001-96EC6D8D97E3}"/>
              </a:ext>
            </a:extLst>
          </p:cNvPr>
          <p:cNvSpPr txBox="1"/>
          <p:nvPr/>
        </p:nvSpPr>
        <p:spPr>
          <a:xfrm>
            <a:off x="11207066" y="26882666"/>
            <a:ext cx="151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3C444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sz="1400" b="1" dirty="0">
                <a:solidFill>
                  <a:srgbClr val="3C444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상품가치 소멸</a:t>
            </a:r>
            <a:r>
              <a:rPr lang="en-US" altLang="ko-KR" sz="1400" b="1" dirty="0">
                <a:solidFill>
                  <a:srgbClr val="3C444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endParaRPr lang="ko-KR" altLang="en-US" sz="1400" b="1" dirty="0">
              <a:solidFill>
                <a:srgbClr val="3C444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BD0110-0041-48EC-A694-52D8635BD7A4}"/>
              </a:ext>
            </a:extLst>
          </p:cNvPr>
          <p:cNvSpPr txBox="1"/>
          <p:nvPr/>
        </p:nvSpPr>
        <p:spPr>
          <a:xfrm>
            <a:off x="11231275" y="27339733"/>
            <a:ext cx="9024537" cy="74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=&gt;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항공업은 우선적으로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수요회복을 위한 정책의 지원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이 필요하다고 생각되며 항공산업의 붕괴까지 가지 않기 위해서 </a:t>
            </a:r>
            <a:r>
              <a:rPr lang="ko-KR" altLang="en-US" sz="140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정부의 긴급 금융 지원이 절실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할 것으로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FEFAB6B9-804A-4BEE-A2F5-25489AA52E0B}"/>
              </a:ext>
            </a:extLst>
          </p:cNvPr>
          <p:cNvSpPr/>
          <p:nvPr/>
        </p:nvSpPr>
        <p:spPr>
          <a:xfrm>
            <a:off x="15710297" y="26587777"/>
            <a:ext cx="158235" cy="222675"/>
          </a:xfrm>
          <a:prstGeom prst="upArrow">
            <a:avLst/>
          </a:prstGeom>
          <a:solidFill>
            <a:srgbClr val="3C44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1CF562-4031-4EEB-A8C1-A819D1AC5743}"/>
              </a:ext>
            </a:extLst>
          </p:cNvPr>
          <p:cNvSpPr txBox="1"/>
          <p:nvPr/>
        </p:nvSpPr>
        <p:spPr>
          <a:xfrm>
            <a:off x="1793147" y="10730656"/>
            <a:ext cx="9105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＊생산능력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(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공급능력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기업이 보유한 설비를 정상적인 조건 아래 충분히 가동하였을 때의 예상 최대 생산량</a:t>
            </a:r>
            <a:endParaRPr lang="en-US" altLang="ko-KR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＊가동률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(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수요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생산설비가 어느 정도 이용되는지를 나타내는 지표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842954E-4A9E-4CD8-9FC1-E4C6699DEFD9}"/>
              </a:ext>
            </a:extLst>
          </p:cNvPr>
          <p:cNvSpPr txBox="1"/>
          <p:nvPr/>
        </p:nvSpPr>
        <p:spPr>
          <a:xfrm>
            <a:off x="7260852" y="11867614"/>
            <a:ext cx="6671876" cy="17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양측의 </a:t>
            </a:r>
            <a:r>
              <a:rPr lang="ko-KR" altLang="en-US" sz="14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그래프를 대조하여 살펴보면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생산능력지수와 가동률지수의 </a:t>
            </a:r>
            <a:endParaRPr kumimoji="0" lang="en-US" altLang="ko-KR" sz="1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대비되는 산업별 추이가</a:t>
            </a:r>
            <a:r>
              <a:rPr lang="ko-KR" altLang="en-US" sz="1400" b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나타남</a:t>
            </a:r>
            <a:r>
              <a:rPr lang="ko-KR" altLang="en-US" sz="14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파악할 수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있다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그래프에서 전년도와 비교해보면 포스트 코로나 시대의 도래에 따라 기업의 생산능력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즉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 공급능력의 양상은 변화되지 않았지만 가동률의 형태에는 급격한 변동이 나타난다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pPr marR="0" lvl="0" algn="ctr" defTabSz="457200" rtl="0" eaLnBrk="1" fontAlgn="base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우리는 </a:t>
            </a:r>
            <a:r>
              <a: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어떤 산업들이 급변하는 형태를 나타내는지 주목할 필요가 있다</a:t>
            </a:r>
            <a:r>
              <a:rPr kumimoji="0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BBC2C72-F495-434A-AD52-4A8A3FD4F4CF}"/>
              </a:ext>
            </a:extLst>
          </p:cNvPr>
          <p:cNvSpPr txBox="1"/>
          <p:nvPr/>
        </p:nvSpPr>
        <p:spPr>
          <a:xfrm>
            <a:off x="652807" y="19193992"/>
            <a:ext cx="4426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담배는 기호품으로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 코로나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19</a:t>
            </a:r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와 직접적인 관련이 없을 것이라고 예상했으나 수요가 급격히 증가하였다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E3039C-839B-48EE-92C3-E65EA22A41FB}"/>
              </a:ext>
            </a:extLst>
          </p:cNvPr>
          <p:cNvSpPr txBox="1"/>
          <p:nvPr/>
        </p:nvSpPr>
        <p:spPr>
          <a:xfrm>
            <a:off x="453095" y="15475945"/>
            <a:ext cx="19851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① 담배 제조업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A22269F-AF47-4E40-BACD-D8413E46A12C}"/>
              </a:ext>
            </a:extLst>
          </p:cNvPr>
          <p:cNvSpPr txBox="1"/>
          <p:nvPr/>
        </p:nvSpPr>
        <p:spPr>
          <a:xfrm>
            <a:off x="11113492" y="15485149"/>
            <a:ext cx="24958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③ 의료용 기기 제조업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C4CF90-5A8E-4A65-8F4A-84DDEED7D4A5}"/>
              </a:ext>
            </a:extLst>
          </p:cNvPr>
          <p:cNvSpPr txBox="1"/>
          <p:nvPr/>
        </p:nvSpPr>
        <p:spPr>
          <a:xfrm>
            <a:off x="5593362" y="15475945"/>
            <a:ext cx="29583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② 선박 및 보트 </a:t>
            </a:r>
            <a:r>
              <a:rPr lang="ko-KR" altLang="en-US" sz="1700" dirty="0" err="1">
                <a:solidFill>
                  <a:srgbClr val="00206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건조업</a:t>
            </a:r>
            <a:endParaRPr lang="ko-KR" altLang="en-US" sz="1700" dirty="0">
              <a:solidFill>
                <a:srgbClr val="002060"/>
              </a:solidFill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C4CA25-48D3-406B-9CD3-8DE3A436233D}"/>
              </a:ext>
            </a:extLst>
          </p:cNvPr>
          <p:cNvSpPr txBox="1"/>
          <p:nvPr/>
        </p:nvSpPr>
        <p:spPr>
          <a:xfrm>
            <a:off x="16254305" y="15475945"/>
            <a:ext cx="40761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rgbClr val="002060"/>
                </a:solidFill>
                <a:latin typeface="a아시아헤드2" panose="02020600000000000000" pitchFamily="18" charset="-127"/>
                <a:ea typeface="a아시아헤드2" panose="02020600000000000000" pitchFamily="18" charset="-127"/>
              </a:rPr>
              <a:t>④ 항공기 우주선 및 부품 제조업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B9ED49-61B6-4BAA-873B-055D2CDF9036}"/>
              </a:ext>
            </a:extLst>
          </p:cNvPr>
          <p:cNvSpPr txBox="1"/>
          <p:nvPr/>
        </p:nvSpPr>
        <p:spPr>
          <a:xfrm>
            <a:off x="11305753" y="19193992"/>
            <a:ext cx="443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코로나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19</a:t>
            </a:r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로 인해 의료계는 바쁜 나날을 보내고 있으나 이에 반해 의료용 기기의 수요는 감소한 것으로 보인다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3267A3F-BACF-46BD-86B6-6DC01E4DE167}"/>
              </a:ext>
            </a:extLst>
          </p:cNvPr>
          <p:cNvSpPr txBox="1"/>
          <p:nvPr/>
        </p:nvSpPr>
        <p:spPr>
          <a:xfrm>
            <a:off x="5767214" y="19193992"/>
            <a:ext cx="44670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국제 간의 이동이 줄어들며 운송수단 중 하나인 선박은 줄어들 것으로 전망하였으나 이와 달리 증가추세를 보인다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903860D-AC9B-4684-9D12-05CF18986403}"/>
              </a:ext>
            </a:extLst>
          </p:cNvPr>
          <p:cNvSpPr txBox="1"/>
          <p:nvPr/>
        </p:nvSpPr>
        <p:spPr>
          <a:xfrm>
            <a:off x="16457419" y="19193992"/>
            <a:ext cx="4432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우리나라뿐만</a:t>
            </a:r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 아니라 전세계적으로 공항폐쇄 및 여행 취소로 인해 가장 큰 </a:t>
            </a:r>
            <a:r>
              <a:rPr lang="ko-KR" altLang="en-US" sz="15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직격타를</a:t>
            </a:r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 받은 것으로 보인다</a:t>
            </a:r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endParaRPr lang="ko-KR" altLang="en-US" sz="1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55E8AF-C4D6-4E14-98D8-B7F6E4F709EE}"/>
              </a:ext>
            </a:extLst>
          </p:cNvPr>
          <p:cNvSpPr txBox="1"/>
          <p:nvPr/>
        </p:nvSpPr>
        <p:spPr>
          <a:xfrm>
            <a:off x="1197527" y="28736337"/>
            <a:ext cx="19242672" cy="123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“ 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다양한 통계 시각화 분석 방법을 통해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,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세부 산업별 특징 뿐만 아니라 코로나 영향으로 인한 제조업의 구조변화를 면밀하게 살펴보았다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 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코로나 사태를 다같이 해결해 나가기 위해서는 현재 상황을 모두 정확히 알고 그에 대응하여야 한다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 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그런 면에서 전체 경제의 작은 부분인 제조업의 일부 산업을 시각화 하여 그 특징들을 확인해보는 것만으로도 큰 의의가 있다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  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우리 모두 전 사업에 지속적인 관심을 갖고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, 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부족한 산업들에 적절한 지원이 이루어 진다면 포스트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(Post)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코로나 시대가 아닌 </a:t>
            </a:r>
            <a:r>
              <a:rPr lang="ko-KR" altLang="en-US" sz="1700" spc="-40" dirty="0" err="1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패스트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(Past)</a:t>
            </a:r>
            <a:r>
              <a:rPr lang="ko-KR" altLang="en-US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코로나 시대로 돌아 갈 수 있지 않을까</a:t>
            </a:r>
            <a:r>
              <a:rPr lang="en-US" altLang="ko-KR" sz="1700" spc="-40" dirty="0"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? ”</a:t>
            </a:r>
            <a:endParaRPr lang="ko-KR" altLang="en-US" sz="1700" dirty="0">
              <a:latin typeface="제주고딕" panose="02000300000000000000" pitchFamily="2" charset="-127"/>
              <a:ea typeface="제주고딕" panose="02000300000000000000" pitchFamily="2" charset="-127"/>
              <a:cs typeface="휴먼옛체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8724CFE-662D-4571-8F36-9554D10778E4}"/>
              </a:ext>
            </a:extLst>
          </p:cNvPr>
          <p:cNvSpPr/>
          <p:nvPr/>
        </p:nvSpPr>
        <p:spPr>
          <a:xfrm>
            <a:off x="-1" y="29986683"/>
            <a:ext cx="21390073" cy="254955"/>
          </a:xfrm>
          <a:prstGeom prst="rect">
            <a:avLst/>
          </a:prstGeom>
          <a:solidFill>
            <a:srgbClr val="BE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본 분석에서 기업의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규모는</a:t>
            </a:r>
            <a:r>
              <a:rPr lang="ko-KR" altLang="en-US" sz="1100" spc="-7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어떤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요인을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선정하는지에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따라</a:t>
            </a:r>
            <a:r>
              <a:rPr lang="ko-KR" altLang="en-US" sz="1100" spc="-9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요인별로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영향력이</a:t>
            </a:r>
            <a:r>
              <a:rPr lang="ko-KR" altLang="en-US" sz="1100" spc="-9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달라지기</a:t>
            </a:r>
            <a:r>
              <a:rPr lang="ko-KR" altLang="en-US" sz="1100" spc="-8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때문에</a:t>
            </a:r>
            <a:r>
              <a:rPr lang="en-US" altLang="ko-KR" sz="1100" spc="-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,</a:t>
            </a:r>
            <a:r>
              <a:rPr lang="ko-KR" altLang="en-US" sz="1100" spc="-9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다른</a:t>
            </a:r>
            <a:r>
              <a:rPr lang="ko-KR" altLang="en-US" sz="1100" spc="-7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요인들로</a:t>
            </a:r>
            <a:r>
              <a:rPr lang="ko-KR" altLang="en-US" sz="1100" spc="-12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en-US" altLang="ko-KR" sz="1100" spc="7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Biplot</a:t>
            </a:r>
            <a:r>
              <a:rPr lang="ko-KR" altLang="en-US" sz="1100" spc="7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을</a:t>
            </a:r>
            <a:r>
              <a:rPr lang="ko-KR" altLang="en-US" sz="1100" spc="-114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그린다면</a:t>
            </a:r>
            <a:r>
              <a:rPr lang="ko-KR" altLang="en-US" sz="1100" spc="-12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다른</a:t>
            </a:r>
            <a:r>
              <a:rPr lang="ko-KR" altLang="en-US" sz="1100" spc="-1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결과가</a:t>
            </a:r>
            <a:r>
              <a:rPr lang="ko-KR" altLang="en-US" sz="1100" spc="-114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도출될</a:t>
            </a:r>
            <a:r>
              <a:rPr lang="ko-KR" altLang="en-US" sz="1100" spc="-12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수</a:t>
            </a:r>
            <a:r>
              <a:rPr lang="ko-KR" altLang="en-US" sz="1100" spc="-11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</a:t>
            </a:r>
            <a:r>
              <a:rPr lang="ko-KR" altLang="en-US" sz="1100" spc="-5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있으며 소분류</a:t>
            </a:r>
            <a:r>
              <a:rPr lang="ko-KR" altLang="en-US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 그래프 변화에 온전히 코로나의 영향만 미쳤다고 볼 수 없다</a:t>
            </a:r>
            <a:r>
              <a:rPr lang="en-US" altLang="ko-KR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또한 위의 </a:t>
            </a:r>
            <a:r>
              <a:rPr lang="en-US" altLang="ko-KR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4</a:t>
            </a:r>
            <a:r>
              <a:rPr lang="ko-KR" altLang="en-US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가지 소분류 제조업에 비해 더 큰 특징을 나타내는 산업들이 존재할 수도 있다</a:t>
            </a:r>
            <a:r>
              <a:rPr lang="en-US" altLang="ko-KR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이를 잘 고려해서 </a:t>
            </a:r>
            <a:r>
              <a:rPr lang="ko-KR" altLang="en-US" sz="1100" dirty="0" err="1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판단해야한다</a:t>
            </a:r>
            <a:r>
              <a:rPr lang="en-US" altLang="ko-KR" sz="1100" dirty="0">
                <a:solidFill>
                  <a:schemeClr val="tx1"/>
                </a:solidFill>
                <a:latin typeface="제주고딕" panose="02000300000000000000" pitchFamily="2" charset="-127"/>
                <a:ea typeface="제주고딕" panose="02000300000000000000" pitchFamily="2" charset="-127"/>
                <a:cs typeface="휴먼옛체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제주고딕" panose="02000300000000000000" pitchFamily="2" charset="-127"/>
              <a:ea typeface="제주고딕" panose="02000300000000000000" pitchFamily="2" charset="-127"/>
              <a:cs typeface="휴먼옛체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2A11800-0EB7-41EF-AF06-BD069A7369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64" y="28829322"/>
            <a:ext cx="1016792" cy="114650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9AED7EC-2F2B-4879-A17F-7A446F4F1D19}"/>
              </a:ext>
            </a:extLst>
          </p:cNvPr>
          <p:cNvSpPr txBox="1"/>
          <p:nvPr/>
        </p:nvSpPr>
        <p:spPr>
          <a:xfrm>
            <a:off x="243086" y="10739544"/>
            <a:ext cx="1478062" cy="384721"/>
          </a:xfrm>
          <a:prstGeom prst="rect">
            <a:avLst/>
          </a:prstGeom>
          <a:solidFill>
            <a:srgbClr val="A6C9E8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카페24 단정해" pitchFamily="2" charset="-127"/>
                <a:ea typeface="카페24 단정해" pitchFamily="2" charset="-127"/>
              </a:rPr>
              <a:t>제조업 중분류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2E2892-B91B-4062-9AAD-AB88FABD9209}"/>
              </a:ext>
            </a:extLst>
          </p:cNvPr>
          <p:cNvSpPr txBox="1"/>
          <p:nvPr/>
        </p:nvSpPr>
        <p:spPr>
          <a:xfrm>
            <a:off x="243086" y="14965126"/>
            <a:ext cx="1482518" cy="384721"/>
          </a:xfrm>
          <a:prstGeom prst="rect">
            <a:avLst/>
          </a:prstGeom>
          <a:solidFill>
            <a:srgbClr val="E8EEF8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카페24 단정해" pitchFamily="2" charset="-127"/>
                <a:ea typeface="카페24 단정해" pitchFamily="2" charset="-127"/>
              </a:rPr>
              <a:t>제조업 소분류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DFEFB7-D996-40C3-B8D5-D7C427B69A90}"/>
              </a:ext>
            </a:extLst>
          </p:cNvPr>
          <p:cNvSpPr/>
          <p:nvPr/>
        </p:nvSpPr>
        <p:spPr>
          <a:xfrm rot="5400000" flipV="1">
            <a:off x="18870103" y="12254466"/>
            <a:ext cx="4973613" cy="6468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C2F4676-82D0-4F19-8CD4-214C0F4A77B8}"/>
              </a:ext>
            </a:extLst>
          </p:cNvPr>
          <p:cNvSpPr/>
          <p:nvPr/>
        </p:nvSpPr>
        <p:spPr>
          <a:xfrm flipV="1">
            <a:off x="-40734" y="14707600"/>
            <a:ext cx="21436023" cy="7915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E324534-582D-4C26-BF67-747A80EAC4D3}"/>
              </a:ext>
            </a:extLst>
          </p:cNvPr>
          <p:cNvSpPr/>
          <p:nvPr/>
        </p:nvSpPr>
        <p:spPr>
          <a:xfrm rot="5400000" flipV="1">
            <a:off x="-2649158" y="17386692"/>
            <a:ext cx="5336159" cy="61806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A0EA6DE-2D1B-46A9-981C-0057D0593247}"/>
              </a:ext>
            </a:extLst>
          </p:cNvPr>
          <p:cNvSpPr/>
          <p:nvPr/>
        </p:nvSpPr>
        <p:spPr>
          <a:xfrm flipV="1">
            <a:off x="-25526" y="20058997"/>
            <a:ext cx="21422534" cy="77918"/>
          </a:xfrm>
          <a:prstGeom prst="rect">
            <a:avLst/>
          </a:prstGeom>
          <a:solidFill>
            <a:srgbClr val="DB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EB2933B-8367-49E9-BE23-02E29C82235B}"/>
              </a:ext>
            </a:extLst>
          </p:cNvPr>
          <p:cNvSpPr/>
          <p:nvPr/>
        </p:nvSpPr>
        <p:spPr>
          <a:xfrm flipV="1">
            <a:off x="6666028" y="12733769"/>
            <a:ext cx="459223" cy="109005"/>
          </a:xfrm>
          <a:prstGeom prst="rightArrow">
            <a:avLst>
              <a:gd name="adj1" fmla="val 50000"/>
              <a:gd name="adj2" fmla="val 84457"/>
            </a:avLst>
          </a:prstGeom>
          <a:solidFill>
            <a:srgbClr val="FD1B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02DCB51-CD9A-476B-9FFC-878C7527E846}"/>
              </a:ext>
            </a:extLst>
          </p:cNvPr>
          <p:cNvSpPr/>
          <p:nvPr/>
        </p:nvSpPr>
        <p:spPr>
          <a:xfrm rot="10800000" flipV="1">
            <a:off x="14068330" y="12733768"/>
            <a:ext cx="459223" cy="109005"/>
          </a:xfrm>
          <a:prstGeom prst="rightArrow">
            <a:avLst>
              <a:gd name="adj1" fmla="val 50000"/>
              <a:gd name="adj2" fmla="val 8445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7D451D-5542-4BE2-87A0-DFC6CA33BEAA}"/>
              </a:ext>
            </a:extLst>
          </p:cNvPr>
          <p:cNvSpPr txBox="1"/>
          <p:nvPr/>
        </p:nvSpPr>
        <p:spPr>
          <a:xfrm>
            <a:off x="11053633" y="3993400"/>
            <a:ext cx="5468402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1,4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+mn-ea"/>
              </a:rPr>
              <a:t>多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 가치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+mn-ea"/>
              </a:rPr>
              <a:t>大</a:t>
            </a:r>
            <a:endParaRPr lang="en-US" altLang="ko-KR" sz="1350" kern="0" spc="0" dirty="0">
              <a:solidFill>
                <a:srgbClr val="FE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Q(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전자부품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컴퓨터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영상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음향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가 속한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U(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자동차 및 트레일러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가 속한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그룹은 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 이 모두 큰 것으로 확인</a:t>
            </a:r>
            <a:r>
              <a:rPr lang="ko-KR" altLang="en-US" sz="135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된다</a:t>
            </a:r>
            <a:r>
              <a:rPr lang="en-US" altLang="ko-KR" sz="1350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135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b="1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+mn-ea"/>
              </a:rPr>
              <a:t>少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 가치</a:t>
            </a:r>
            <a:r>
              <a:rPr lang="ko-KR" altLang="en-US" sz="1350" b="1" kern="0" spc="0" dirty="0">
                <a:solidFill>
                  <a:srgbClr val="FE0000"/>
                </a:solidFill>
                <a:effectLst/>
                <a:latin typeface="+mj-ea"/>
                <a:ea typeface="+mj-ea"/>
              </a:rPr>
              <a:t>大</a:t>
            </a:r>
            <a:endParaRPr lang="en-US" altLang="ko-KR" sz="1350" kern="0" spc="0" dirty="0">
              <a:solidFill>
                <a:srgbClr val="FE0000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K(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화학 물질 및 화학제품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가 속한 제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그룹은 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부가가치액에 비해 종사자 수가 적다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</a:t>
            </a:r>
            <a:r>
              <a:rPr lang="ko-KR" altLang="en-US" sz="1350" b="1" kern="0" spc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多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 가치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+mj-ea"/>
                <a:ea typeface="+mj-ea"/>
              </a:rPr>
              <a:t>小</a:t>
            </a:r>
            <a:endParaRPr lang="en-US" altLang="ko-KR" sz="1350" b="1" kern="0" spc="0" dirty="0">
              <a:solidFill>
                <a:srgbClr val="3735FE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A(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식료품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가 속한 제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그룹은 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부가가치액에 비해 종사자 수가 크다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6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 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-&gt;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+mn-ea"/>
              </a:rPr>
              <a:t>少</a:t>
            </a:r>
            <a:r>
              <a:rPr lang="en-US" altLang="ko-KR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b="1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 가치</a:t>
            </a:r>
            <a:r>
              <a:rPr lang="ko-KR" altLang="en-US" sz="1350" b="1" kern="0" spc="0" dirty="0">
                <a:solidFill>
                  <a:srgbClr val="3735FE"/>
                </a:solidFill>
                <a:effectLst/>
                <a:latin typeface="+mn-ea"/>
              </a:rPr>
              <a:t>小</a:t>
            </a:r>
            <a:endParaRPr lang="en-US" altLang="ko-KR" sz="1350" b="1" kern="0" spc="0" dirty="0">
              <a:solidFill>
                <a:srgbClr val="3735FE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출하액 및 수입액 합계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 모두 작은 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그룹에는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R(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의료 기기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), L(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의료용 물질 및 의약품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), C(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담배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), V(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기타 운송장비 제조업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 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등이 있다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993968-8BCC-4138-8743-88569CEE4607}"/>
              </a:ext>
            </a:extLst>
          </p:cNvPr>
          <p:cNvSpPr txBox="1"/>
          <p:nvPr/>
        </p:nvSpPr>
        <p:spPr>
          <a:xfrm>
            <a:off x="10795368" y="3552888"/>
            <a:ext cx="10351085" cy="39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2018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년 제조업의 </a:t>
            </a:r>
            <a:r>
              <a:rPr lang="ko-KR" altLang="en-US" sz="1350" kern="0" spc="0" dirty="0">
                <a:solidFill>
                  <a:schemeClr val="accent1">
                    <a:lumMod val="50000"/>
                  </a:schemeClr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중분류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를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가지 변수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종사자수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출하액 및 수입액 합계</a:t>
            </a:r>
            <a:r>
              <a:rPr lang="en-US" altLang="ko-KR" sz="1350" u="sng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  <a:r>
              <a:rPr lang="en-US" altLang="ko-KR" sz="1350" u="sng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350" u="sng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로 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Clustering Heatmap</a:t>
            </a:r>
            <a:r>
              <a:rPr lang="ko-KR" altLang="en-US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을 실시하였다</a:t>
            </a:r>
            <a:r>
              <a:rPr lang="en-US" altLang="ko-KR" sz="135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80F2CAA-EDD6-4780-B7EE-9BEC0FB14C3F}"/>
              </a:ext>
            </a:extLst>
          </p:cNvPr>
          <p:cNvSpPr/>
          <p:nvPr/>
        </p:nvSpPr>
        <p:spPr>
          <a:xfrm rot="18910523">
            <a:off x="20183637" y="13370071"/>
            <a:ext cx="45719" cy="905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D8932D1-D437-4CB7-833B-F2B2840DBFD6}"/>
              </a:ext>
            </a:extLst>
          </p:cNvPr>
          <p:cNvSpPr/>
          <p:nvPr/>
        </p:nvSpPr>
        <p:spPr>
          <a:xfrm>
            <a:off x="1409505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C670E42-8C4E-4E87-B40E-FED5B8043608}"/>
              </a:ext>
            </a:extLst>
          </p:cNvPr>
          <p:cNvSpPr/>
          <p:nvPr/>
        </p:nvSpPr>
        <p:spPr>
          <a:xfrm>
            <a:off x="3428474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160E55D-B4AF-4F0C-B1D5-B2E8BBC45D91}"/>
              </a:ext>
            </a:extLst>
          </p:cNvPr>
          <p:cNvSpPr/>
          <p:nvPr/>
        </p:nvSpPr>
        <p:spPr>
          <a:xfrm>
            <a:off x="5537274" y="11377592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7631E8-AE2D-4E2D-A65B-B381DA50C95F}"/>
              </a:ext>
            </a:extLst>
          </p:cNvPr>
          <p:cNvSpPr/>
          <p:nvPr/>
        </p:nvSpPr>
        <p:spPr>
          <a:xfrm>
            <a:off x="14133431" y="24284293"/>
            <a:ext cx="643019" cy="11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82C6A9B-5388-4193-A331-874E0C4200F6}"/>
              </a:ext>
            </a:extLst>
          </p:cNvPr>
          <p:cNvSpPr/>
          <p:nvPr/>
        </p:nvSpPr>
        <p:spPr>
          <a:xfrm>
            <a:off x="2356898" y="27624605"/>
            <a:ext cx="643019" cy="11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9FB9F2DD-6BD3-4DE6-842B-05EC68820588}"/>
              </a:ext>
            </a:extLst>
          </p:cNvPr>
          <p:cNvSpPr/>
          <p:nvPr/>
        </p:nvSpPr>
        <p:spPr>
          <a:xfrm rot="16200000">
            <a:off x="11042612" y="22454667"/>
            <a:ext cx="656734" cy="111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점유율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페이북 OTF Medium" panose="00000600000000000000" pitchFamily="50" charset="-127"/>
              <a:ea typeface="페이북 OTF Medium" panose="00000600000000000000" pitchFamily="50" charset="-127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99719751-F5D0-4D35-B816-888616F17618}"/>
              </a:ext>
            </a:extLst>
          </p:cNvPr>
          <p:cNvSpPr txBox="1"/>
          <p:nvPr/>
        </p:nvSpPr>
        <p:spPr>
          <a:xfrm>
            <a:off x="11053633" y="9129772"/>
            <a:ext cx="6292892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이를 통해 제조업 내에도 중분류별로 각기 다른 특성을 보임을 알 수 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6661A50-56C3-4F69-A17B-E67617CBB16C}"/>
              </a:ext>
            </a:extLst>
          </p:cNvPr>
          <p:cNvCxnSpPr>
            <a:cxnSpLocks/>
            <a:stCxn id="2" idx="0"/>
            <a:endCxn id="8" idx="0"/>
          </p:cNvCxnSpPr>
          <p:nvPr/>
        </p:nvCxnSpPr>
        <p:spPr>
          <a:xfrm>
            <a:off x="10683998" y="3258166"/>
            <a:ext cx="7815" cy="65010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프로펠러이(가) 표시된 사진&#10;&#10;자동 생성된 설명">
            <a:extLst>
              <a:ext uri="{FF2B5EF4-FFF2-40B4-BE49-F238E27FC236}">
                <a16:creationId xmlns:a16="http://schemas.microsoft.com/office/drawing/2014/main" id="{22427158-2EDE-4B5C-8B79-2DBDE66BF004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08" y="3869007"/>
            <a:ext cx="589147" cy="331566"/>
          </a:xfrm>
          <a:prstGeom prst="rect">
            <a:avLst/>
          </a:prstGeom>
        </p:spPr>
      </p:pic>
      <p:pic>
        <p:nvPicPr>
          <p:cNvPr id="47" name="그림 46" descr="프로펠러이(가) 표시된 사진&#10;&#10;자동 생성된 설명">
            <a:extLst>
              <a:ext uri="{FF2B5EF4-FFF2-40B4-BE49-F238E27FC236}">
                <a16:creationId xmlns:a16="http://schemas.microsoft.com/office/drawing/2014/main" id="{7B1A445E-EC74-4594-A45A-57F2CF902142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07" y="6416584"/>
            <a:ext cx="589147" cy="331566"/>
          </a:xfrm>
          <a:prstGeom prst="rect">
            <a:avLst/>
          </a:prstGeom>
        </p:spPr>
      </p:pic>
      <p:pic>
        <p:nvPicPr>
          <p:cNvPr id="46" name="그림 45" descr="프로펠러이(가) 표시된 사진&#10;&#10;자동 생성된 설명">
            <a:extLst>
              <a:ext uri="{FF2B5EF4-FFF2-40B4-BE49-F238E27FC236}">
                <a16:creationId xmlns:a16="http://schemas.microsoft.com/office/drawing/2014/main" id="{3B1679F8-9A01-46A0-9650-0651274C856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0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091" b="88430" l="6977" r="90233">
                        <a14:foregroundMark x1="11392" y1="50655" x2="11628" y2="61157"/>
                        <a14:foregroundMark x1="12093" y1="66942" x2="12291" y2="52138"/>
                        <a14:foregroundMark x1="11536" y1="50893" x2="10698" y2="62810"/>
                        <a14:foregroundMark x1="11628" y1="70248" x2="9713" y2="47890"/>
                        <a14:foregroundMark x1="9302" y1="41322" x2="16744" y2="64463"/>
                        <a14:foregroundMark x1="18605" y1="71901" x2="14419" y2="52066"/>
                        <a14:foregroundMark x1="12093" y1="57851" x2="11163" y2="48760"/>
                        <a14:foregroundMark x1="13488" y1="62810" x2="6977" y2="52893"/>
                        <a14:foregroundMark x1="89302" y1="36364" x2="90233" y2="65289"/>
                        <a14:backgroundMark x1="7761" y1="32633" x2="4467" y2="37023"/>
                        <a14:backgroundMark x1="13023" y1="25620" x2="8030" y2="32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664" y="8964161"/>
            <a:ext cx="589147" cy="331566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0B5FBCF-479B-483A-A8CE-8C2E0D3313F3}"/>
              </a:ext>
            </a:extLst>
          </p:cNvPr>
          <p:cNvSpPr txBox="1"/>
          <p:nvPr/>
        </p:nvSpPr>
        <p:spPr>
          <a:xfrm>
            <a:off x="1793147" y="14975278"/>
            <a:ext cx="4873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＊편의성을 위해 그 외 모든 소분류 제조업들은 회색 선 그래프로 나타냄</a:t>
            </a:r>
            <a:endParaRPr lang="en-US" altLang="ko-KR" sz="11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＊가로축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(X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축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은 날짜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세로축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(Y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축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은 </a:t>
            </a:r>
            <a:r>
              <a:rPr lang="ko-KR" altLang="en-US" sz="1100" dirty="0" err="1">
                <a:latin typeface="Mapo금빛나루" panose="02000500000000000000" pitchFamily="2" charset="-127"/>
                <a:ea typeface="Mapo금빛나루" panose="02000500000000000000" pitchFamily="2" charset="-127"/>
              </a:rPr>
              <a:t>가둥률지수를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 의미함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1AF2FD2-EAB7-44EF-B0A7-603FEB9B353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7788" r="8251" b="13279"/>
          <a:stretch/>
        </p:blipFill>
        <p:spPr>
          <a:xfrm>
            <a:off x="688881" y="15900303"/>
            <a:ext cx="4251045" cy="3250062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85C3B63-DFDC-4C4E-9D72-90DA5A87D87D}"/>
              </a:ext>
            </a:extLst>
          </p:cNvPr>
          <p:cNvSpPr/>
          <p:nvPr/>
        </p:nvSpPr>
        <p:spPr>
          <a:xfrm rot="16200000">
            <a:off x="432137" y="16187735"/>
            <a:ext cx="670995" cy="117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가동률지수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A482E3B-FA3C-4AEF-B8E6-2CF86A28ACB1}"/>
              </a:ext>
            </a:extLst>
          </p:cNvPr>
          <p:cNvSpPr/>
          <p:nvPr/>
        </p:nvSpPr>
        <p:spPr>
          <a:xfrm>
            <a:off x="4422781" y="18950776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19258-AB5F-4F59-8469-1E547B455C16}"/>
              </a:ext>
            </a:extLst>
          </p:cNvPr>
          <p:cNvSpPr/>
          <p:nvPr/>
        </p:nvSpPr>
        <p:spPr>
          <a:xfrm>
            <a:off x="4159644" y="15960597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F67764E1-FA9A-43AF-BA8F-8F5D9F32C338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t="8355" r="8206" b="13512"/>
          <a:stretch/>
        </p:blipFill>
        <p:spPr>
          <a:xfrm>
            <a:off x="5835141" y="15900661"/>
            <a:ext cx="4251044" cy="3249347"/>
          </a:xfrm>
          <a:prstGeom prst="rect">
            <a:avLst/>
          </a:prstGeom>
          <a:ln w="12700">
            <a:solidFill>
              <a:srgbClr val="4472C4"/>
            </a:solidFill>
          </a:ln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A97BC815-DDA4-48DF-9367-C781686A270A}"/>
              </a:ext>
            </a:extLst>
          </p:cNvPr>
          <p:cNvSpPr/>
          <p:nvPr/>
        </p:nvSpPr>
        <p:spPr>
          <a:xfrm rot="16200000">
            <a:off x="5577088" y="16209443"/>
            <a:ext cx="668168" cy="85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가동률지수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549B26D-3C30-4777-8F86-9F5448FB27FE}"/>
              </a:ext>
            </a:extLst>
          </p:cNvPr>
          <p:cNvSpPr/>
          <p:nvPr/>
        </p:nvSpPr>
        <p:spPr>
          <a:xfrm>
            <a:off x="9585531" y="18944226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599C9AB7-881A-487A-B19F-FD42EE34FF9B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8592" r="8827" b="13152"/>
          <a:stretch/>
        </p:blipFill>
        <p:spPr>
          <a:xfrm>
            <a:off x="11363717" y="15904534"/>
            <a:ext cx="4231613" cy="324160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49673936-F82D-424C-8CA0-47E113F9ACBD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5" t="7720" r="8276" b="12891"/>
          <a:stretch/>
        </p:blipFill>
        <p:spPr>
          <a:xfrm>
            <a:off x="16448646" y="15900303"/>
            <a:ext cx="4251044" cy="325006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7A2A75-8C8D-4540-8133-E1CEFE1E8A7C}"/>
              </a:ext>
            </a:extLst>
          </p:cNvPr>
          <p:cNvSpPr/>
          <p:nvPr/>
        </p:nvSpPr>
        <p:spPr>
          <a:xfrm>
            <a:off x="9293404" y="15968622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D2EFBF-5377-4E42-B44B-C1D3FF71435E}"/>
              </a:ext>
            </a:extLst>
          </p:cNvPr>
          <p:cNvSpPr/>
          <p:nvPr/>
        </p:nvSpPr>
        <p:spPr>
          <a:xfrm rot="16200000">
            <a:off x="11085937" y="16202943"/>
            <a:ext cx="688326" cy="114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가동률지수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016334-E2F5-47FB-95FE-9FE5DC890073}"/>
              </a:ext>
            </a:extLst>
          </p:cNvPr>
          <p:cNvSpPr/>
          <p:nvPr/>
        </p:nvSpPr>
        <p:spPr>
          <a:xfrm>
            <a:off x="15113488" y="18942675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AFBCC2-8A2B-4BFE-9EFF-98F5EF81289C}"/>
              </a:ext>
            </a:extLst>
          </p:cNvPr>
          <p:cNvSpPr/>
          <p:nvPr/>
        </p:nvSpPr>
        <p:spPr>
          <a:xfrm>
            <a:off x="14824736" y="15958605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502F0EB-9371-487A-AA72-CB93F5AB6D53}"/>
              </a:ext>
            </a:extLst>
          </p:cNvPr>
          <p:cNvSpPr/>
          <p:nvPr/>
        </p:nvSpPr>
        <p:spPr>
          <a:xfrm rot="16200000">
            <a:off x="16165628" y="16191785"/>
            <a:ext cx="689626" cy="115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가동률지수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7CF4B8B-7FD8-4038-918A-E66B76070493}"/>
              </a:ext>
            </a:extLst>
          </p:cNvPr>
          <p:cNvSpPr/>
          <p:nvPr/>
        </p:nvSpPr>
        <p:spPr>
          <a:xfrm>
            <a:off x="20189964" y="18951674"/>
            <a:ext cx="447459" cy="167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페이북 OTF Medium" panose="00000600000000000000" pitchFamily="50" charset="-127"/>
                <a:ea typeface="페이북 OTF Medium" panose="00000600000000000000" pitchFamily="50" charset="-127"/>
              </a:rPr>
              <a:t>날짜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211DB07-2815-49D2-8E91-7B6754018918}"/>
              </a:ext>
            </a:extLst>
          </p:cNvPr>
          <p:cNvSpPr/>
          <p:nvPr/>
        </p:nvSpPr>
        <p:spPr>
          <a:xfrm>
            <a:off x="19907562" y="15976070"/>
            <a:ext cx="709200" cy="29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FFFF14-525D-4C9D-AEA4-A666FA4A5F76}"/>
              </a:ext>
            </a:extLst>
          </p:cNvPr>
          <p:cNvSpPr txBox="1"/>
          <p:nvPr/>
        </p:nvSpPr>
        <p:spPr>
          <a:xfrm>
            <a:off x="206845" y="4483485"/>
            <a:ext cx="632551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『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10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차 한국표준 산업 분류표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』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에 따른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21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개의 </a:t>
            </a:r>
            <a:r>
              <a:rPr lang="ko-KR" altLang="en-US" sz="1400" kern="0" spc="0" dirty="0">
                <a:solidFill>
                  <a:schemeClr val="accent1">
                    <a:lumMod val="50000"/>
                  </a:schemeClr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대분류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 중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18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개 산업을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2018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년도 규모와 성장률을 통해 나타낸 그래프이며 가로축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은 산업의 규모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세로축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(Y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은 산업의 성장률을 의미한다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6B7D44-FAB6-44FA-97FF-4B09F4C86A69}"/>
              </a:ext>
            </a:extLst>
          </p:cNvPr>
          <p:cNvSpPr txBox="1"/>
          <p:nvPr/>
        </p:nvSpPr>
        <p:spPr>
          <a:xfrm>
            <a:off x="6491320" y="8199601"/>
            <a:ext cx="40892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＊규모의 변수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 err="1">
                <a:latin typeface="Mapo금빛나루" panose="02000500000000000000" pitchFamily="2" charset="-127"/>
                <a:ea typeface="Mapo금빛나루" panose="02000500000000000000" pitchFamily="2" charset="-127"/>
              </a:rPr>
              <a:t>기업체수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 err="1">
                <a:latin typeface="Mapo금빛나루" panose="02000500000000000000" pitchFamily="2" charset="-127"/>
                <a:ea typeface="Mapo금빛나루" panose="02000500000000000000" pitchFamily="2" charset="-127"/>
              </a:rPr>
              <a:t>사업체수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종사자수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자산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투자액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매출액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부가가치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부채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자본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=&gt;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설명력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약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76% </a:t>
            </a:r>
          </a:p>
          <a:p>
            <a:endParaRPr lang="en-US" altLang="ko-KR" sz="3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  <a:p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＊성장률의 변수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총 자산 증가율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매출액 증가율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=&gt;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설명력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약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12%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134BE8-D41F-49CB-A9BA-4C2ED089ACCC}"/>
              </a:ext>
            </a:extLst>
          </p:cNvPr>
          <p:cNvSpPr txBox="1"/>
          <p:nvPr/>
        </p:nvSpPr>
        <p:spPr>
          <a:xfrm>
            <a:off x="7604391" y="4237371"/>
            <a:ext cx="1894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&lt;PCA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를 통해 그린 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Biplot&gt;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E9C8D2-DB4C-4972-92CD-C1B5450AACCD}"/>
              </a:ext>
            </a:extLst>
          </p:cNvPr>
          <p:cNvSpPr txBox="1"/>
          <p:nvPr/>
        </p:nvSpPr>
        <p:spPr>
          <a:xfrm>
            <a:off x="14319308" y="24389610"/>
            <a:ext cx="14701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자료 </a:t>
            </a:r>
            <a:r>
              <a:rPr lang="en-US" altLang="ko-KR" sz="6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600" dirty="0" err="1">
                <a:latin typeface="Mapo금빛나루" panose="02000500000000000000" pitchFamily="2" charset="-127"/>
                <a:ea typeface="Mapo금빛나루" panose="02000500000000000000" pitchFamily="2" charset="-127"/>
              </a:rPr>
              <a:t>클락슨리서치</a:t>
            </a:r>
            <a:endParaRPr lang="ko-KR" altLang="en-US" sz="6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94E5A-96DA-472A-BA2F-A1583DF34558}"/>
              </a:ext>
            </a:extLst>
          </p:cNvPr>
          <p:cNvSpPr txBox="1"/>
          <p:nvPr/>
        </p:nvSpPr>
        <p:spPr>
          <a:xfrm>
            <a:off x="94215" y="3371140"/>
            <a:ext cx="70564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Why </a:t>
            </a:r>
            <a:r>
              <a:rPr lang="ko-KR" altLang="en-US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제조업</a:t>
            </a:r>
            <a:r>
              <a:rPr lang="en-US" altLang="ko-KR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? What </a:t>
            </a:r>
            <a:r>
              <a:rPr lang="ko-KR" altLang="en-US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제조업</a:t>
            </a:r>
            <a:r>
              <a:rPr lang="en-US" altLang="ko-KR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!</a:t>
            </a:r>
            <a:endParaRPr lang="ko-KR" altLang="en-US" sz="3500" i="1" dirty="0">
              <a:highlight>
                <a:srgbClr val="FFF4D1"/>
              </a:highligh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368D7D-F18F-4BD9-B03D-480ED4D95A2B}"/>
              </a:ext>
            </a:extLst>
          </p:cNvPr>
          <p:cNvSpPr txBox="1"/>
          <p:nvPr/>
        </p:nvSpPr>
        <p:spPr>
          <a:xfrm>
            <a:off x="94215" y="4020409"/>
            <a:ext cx="21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| </a:t>
            </a:r>
            <a:r>
              <a:rPr lang="en-US" altLang="ko-KR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2018</a:t>
            </a:r>
            <a:r>
              <a:rPr lang="ko-KR" altLang="en-US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을 중심으로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2F2844-240E-44AA-BA6C-B21D6212506D}"/>
              </a:ext>
            </a:extLst>
          </p:cNvPr>
          <p:cNvSpPr txBox="1"/>
          <p:nvPr/>
        </p:nvSpPr>
        <p:spPr>
          <a:xfrm>
            <a:off x="227553" y="6831569"/>
            <a:ext cx="6263767" cy="222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C(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제조업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는 규모가 가장 크지만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성장률은 중간에도 미치지 못한다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en-US" altLang="ko-KR" sz="4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규모가 가장 작은 산업은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B(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광업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이고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서비스 관련 산업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(Q,S,P,R,N,M)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들도 규모가 작은 쪽에 분포하지만 작은 규모에 비해 성장률은 높다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산업 전체적으로 규모와 성장률은 관련성이 낮아 보인다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400" kern="0" spc="0" dirty="0">
              <a:solidFill>
                <a:srgbClr val="000000"/>
              </a:solidFill>
              <a:effectLst/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규모가 클수록 많은 방면에서 코로나가 영향을 크게 끼쳤을 것으로 생각했고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규모가 가장 큰 제조업에 초점을 맞추었다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우선 제조업 내의 중분류 특성을 확인해보자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074362-7E91-4D39-8612-4B236097967F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8517" r="4876" b="-2361"/>
          <a:stretch/>
        </p:blipFill>
        <p:spPr>
          <a:xfrm>
            <a:off x="16587749" y="4357402"/>
            <a:ext cx="4735292" cy="45826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262E49-8B88-4B59-96E7-82E21B82CF19}"/>
              </a:ext>
            </a:extLst>
          </p:cNvPr>
          <p:cNvSpPr txBox="1"/>
          <p:nvPr/>
        </p:nvSpPr>
        <p:spPr>
          <a:xfrm>
            <a:off x="94215" y="9909530"/>
            <a:ext cx="55572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제조업의 발걸음을 뒤쫓아보다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7A128C-528A-4967-80EB-CD56EFA280F8}"/>
              </a:ext>
            </a:extLst>
          </p:cNvPr>
          <p:cNvSpPr txBox="1"/>
          <p:nvPr/>
        </p:nvSpPr>
        <p:spPr>
          <a:xfrm>
            <a:off x="5536349" y="10171140"/>
            <a:ext cx="52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| </a:t>
            </a:r>
            <a:r>
              <a:rPr lang="en-US" altLang="ko-KR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2018-2020 </a:t>
            </a:r>
            <a:r>
              <a:rPr lang="ko-KR" altLang="en-US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제조업 중</a:t>
            </a:r>
            <a:r>
              <a:rPr lang="en-US" altLang="ko-KR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·</a:t>
            </a:r>
            <a:r>
              <a:rPr lang="ko-KR" altLang="en-US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소분류에 따른 산업 변화 양상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E44F8-9BC1-419E-82EB-65F4D9A4BFF5}"/>
              </a:ext>
            </a:extLst>
          </p:cNvPr>
          <p:cNvSpPr txBox="1"/>
          <p:nvPr/>
        </p:nvSpPr>
        <p:spPr>
          <a:xfrm>
            <a:off x="94215" y="20276792"/>
            <a:ext cx="60225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2020, </a:t>
            </a:r>
            <a:r>
              <a:rPr lang="ko-KR" altLang="en-US" sz="35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제조업의 이면을 파헤치다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BB54C6-DF06-4179-ABA8-3915846529BB}"/>
              </a:ext>
            </a:extLst>
          </p:cNvPr>
          <p:cNvSpPr txBox="1"/>
          <p:nvPr/>
        </p:nvSpPr>
        <p:spPr>
          <a:xfrm>
            <a:off x="5966516" y="20538402"/>
            <a:ext cx="553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| </a:t>
            </a:r>
            <a:r>
              <a:rPr lang="ko-KR" altLang="en-US" i="1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포스트 코로나시대를 기점으로 급격한 산업변화 원인 파악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448155-1486-4567-BFB3-E90D02D957F2}"/>
              </a:ext>
            </a:extLst>
          </p:cNvPr>
          <p:cNvSpPr txBox="1"/>
          <p:nvPr/>
        </p:nvSpPr>
        <p:spPr>
          <a:xfrm>
            <a:off x="1033122" y="28422526"/>
            <a:ext cx="22811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i="1" dirty="0">
                <a:highlight>
                  <a:srgbClr val="FFF4D1"/>
                </a:highligh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시사하는 바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2772845-B84E-4EAA-A13C-52A6AB92E0AC}"/>
              </a:ext>
            </a:extLst>
          </p:cNvPr>
          <p:cNvSpPr txBox="1"/>
          <p:nvPr/>
        </p:nvSpPr>
        <p:spPr>
          <a:xfrm>
            <a:off x="17008334" y="8991836"/>
            <a:ext cx="4314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"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이 높이를 기준 삼아 군집을 병합함으로써 각 군집별로 그래프를 살펴본다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.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이때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, 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각 변수들은 </a:t>
            </a:r>
            <a:r>
              <a:rPr lang="ko-KR" altLang="en-US" sz="1100" dirty="0" err="1">
                <a:latin typeface="Mapo금빛나루" panose="02000500000000000000" pitchFamily="2" charset="-127"/>
                <a:ea typeface="Mapo금빛나루" panose="02000500000000000000" pitchFamily="2" charset="-127"/>
              </a:rPr>
              <a:t>표준화하여</a:t>
            </a:r>
            <a:r>
              <a:rPr lang="ko-KR" altLang="en-US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 비교 가능하게 하였다</a:t>
            </a:r>
            <a:r>
              <a:rPr lang="en-US" altLang="ko-KR" sz="11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."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6E81870-3248-4852-B969-1C506BAF8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84910"/>
              </p:ext>
            </p:extLst>
          </p:nvPr>
        </p:nvGraphicFramePr>
        <p:xfrm>
          <a:off x="469567" y="5649102"/>
          <a:ext cx="5685252" cy="1110996"/>
        </p:xfrm>
        <a:graphic>
          <a:graphicData uri="http://schemas.openxmlformats.org/drawingml/2006/table">
            <a:tbl>
              <a:tblPr/>
              <a:tblGrid>
                <a:gridCol w="1896722">
                  <a:extLst>
                    <a:ext uri="{9D8B030D-6E8A-4147-A177-3AD203B41FA5}">
                      <a16:colId xmlns:a16="http://schemas.microsoft.com/office/drawing/2014/main" val="251268059"/>
                    </a:ext>
                  </a:extLst>
                </a:gridCol>
                <a:gridCol w="1896722">
                  <a:extLst>
                    <a:ext uri="{9D8B030D-6E8A-4147-A177-3AD203B41FA5}">
                      <a16:colId xmlns:a16="http://schemas.microsoft.com/office/drawing/2014/main" val="2838535735"/>
                    </a:ext>
                  </a:extLst>
                </a:gridCol>
                <a:gridCol w="1891808">
                  <a:extLst>
                    <a:ext uri="{9D8B030D-6E8A-4147-A177-3AD203B41FA5}">
                      <a16:colId xmlns:a16="http://schemas.microsoft.com/office/drawing/2014/main" val="1276255484"/>
                    </a:ext>
                  </a:extLst>
                </a:gridCol>
              </a:tblGrid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A.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농업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임업 및 어업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G.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도매 및 소매업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M.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전문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과학 및 기술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825161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B.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광업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H.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운수업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N.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사업시설관리 및 사업지원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68498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C.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숙박 및 음식점업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P.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교육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89272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D.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전기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가스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증기 및 수도사업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J.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출판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영상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방송통신 및 정보서비스업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Q.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보건업 및 사회복지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03044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E.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하수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폐기물 처리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원료재생 및 환경복원업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K.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금융 및 보험업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R.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예술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스포츠 및 여가관련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949861"/>
                  </a:ext>
                </a:extLst>
              </a:tr>
              <a:tr h="149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F.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건설업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L. 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부동산업 및 임대업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S.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협회 및 단체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수리 및 기타 개인 서비스업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704730"/>
                  </a:ext>
                </a:extLst>
              </a:tr>
            </a:tbl>
          </a:graphicData>
        </a:graphic>
      </p:graphicFrame>
      <p:sp>
        <p:nvSpPr>
          <p:cNvPr id="43" name="Rectangle 1">
            <a:extLst>
              <a:ext uri="{FF2B5EF4-FFF2-40B4-BE49-F238E27FC236}">
                <a16:creationId xmlns:a16="http://schemas.microsoft.com/office/drawing/2014/main" id="{EF0EAAC1-600B-4472-BF9A-C5053021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370" y="17795874"/>
            <a:ext cx="17243425" cy="56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CBFF07-982E-49FA-B01E-CD578DF05C5F}"/>
              </a:ext>
            </a:extLst>
          </p:cNvPr>
          <p:cNvSpPr txBox="1"/>
          <p:nvPr/>
        </p:nvSpPr>
        <p:spPr>
          <a:xfrm rot="2700000">
            <a:off x="17990022" y="8435953"/>
            <a:ext cx="74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종사자수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3E7D853-2F70-4B8D-BCFF-59693915A60D}"/>
              </a:ext>
            </a:extLst>
          </p:cNvPr>
          <p:cNvSpPr txBox="1"/>
          <p:nvPr/>
        </p:nvSpPr>
        <p:spPr>
          <a:xfrm rot="2700000">
            <a:off x="18748341" y="8457220"/>
            <a:ext cx="872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출하액 및 수입액 합계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005C0F-8BC8-446A-A50E-5AC5034B5C01}"/>
              </a:ext>
            </a:extLst>
          </p:cNvPr>
          <p:cNvSpPr txBox="1"/>
          <p:nvPr/>
        </p:nvSpPr>
        <p:spPr>
          <a:xfrm rot="2700000">
            <a:off x="19630555" y="8435953"/>
            <a:ext cx="748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생산액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571B2CC-0488-4271-A28A-76069BF654E8}"/>
              </a:ext>
            </a:extLst>
          </p:cNvPr>
          <p:cNvSpPr txBox="1"/>
          <p:nvPr/>
        </p:nvSpPr>
        <p:spPr>
          <a:xfrm rot="2700000">
            <a:off x="20293449" y="8492825"/>
            <a:ext cx="909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부가가치액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AC618CB-432B-422D-9011-AB2A7CF7B8F1}"/>
              </a:ext>
            </a:extLst>
          </p:cNvPr>
          <p:cNvSpPr/>
          <p:nvPr/>
        </p:nvSpPr>
        <p:spPr>
          <a:xfrm>
            <a:off x="17427271" y="5296151"/>
            <a:ext cx="28800" cy="36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376B90A-CC03-46DA-9380-3B2CE5B13062}"/>
              </a:ext>
            </a:extLst>
          </p:cNvPr>
          <p:cNvSpPr txBox="1"/>
          <p:nvPr/>
        </p:nvSpPr>
        <p:spPr>
          <a:xfrm>
            <a:off x="17280316" y="5197285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sz="1300" i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DB1323C-91DE-4A26-A207-3949CD6CCAC3}"/>
              </a:ext>
            </a:extLst>
          </p:cNvPr>
          <p:cNvSpPr txBox="1"/>
          <p:nvPr/>
        </p:nvSpPr>
        <p:spPr>
          <a:xfrm>
            <a:off x="17280316" y="5476382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sz="1300" i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5ADE707-9E47-48B7-99DB-ACD742F7BE3F}"/>
              </a:ext>
            </a:extLst>
          </p:cNvPr>
          <p:cNvSpPr txBox="1"/>
          <p:nvPr/>
        </p:nvSpPr>
        <p:spPr>
          <a:xfrm>
            <a:off x="17280316" y="5877729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endParaRPr lang="ko-KR" altLang="en-US" sz="1300" i="1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B12ADF2-9C26-4880-B934-EC94A91B0FBD}"/>
              </a:ext>
            </a:extLst>
          </p:cNvPr>
          <p:cNvSpPr txBox="1"/>
          <p:nvPr/>
        </p:nvSpPr>
        <p:spPr>
          <a:xfrm>
            <a:off x="17280316" y="6244862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endParaRPr lang="ko-KR" altLang="en-US" sz="1300" i="1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FF9EA14-8CF2-4C2C-9133-CB8D0C2BA09D}"/>
              </a:ext>
            </a:extLst>
          </p:cNvPr>
          <p:cNvSpPr txBox="1"/>
          <p:nvPr/>
        </p:nvSpPr>
        <p:spPr>
          <a:xfrm>
            <a:off x="17280316" y="6855504"/>
            <a:ext cx="33842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endParaRPr lang="ko-KR" altLang="en-US" sz="1300" i="1" dirty="0"/>
          </a:p>
        </p:txBody>
      </p:sp>
      <p:sp>
        <p:nvSpPr>
          <p:cNvPr id="1032" name="L 도형 1031">
            <a:extLst>
              <a:ext uri="{FF2B5EF4-FFF2-40B4-BE49-F238E27FC236}">
                <a16:creationId xmlns:a16="http://schemas.microsoft.com/office/drawing/2014/main" id="{2B06109C-0CDD-4472-BC53-2D0BD6858F50}"/>
              </a:ext>
            </a:extLst>
          </p:cNvPr>
          <p:cNvSpPr/>
          <p:nvPr/>
        </p:nvSpPr>
        <p:spPr>
          <a:xfrm rot="18900000">
            <a:off x="17387671" y="8873083"/>
            <a:ext cx="108000" cy="108000"/>
          </a:xfrm>
          <a:prstGeom prst="corner">
            <a:avLst>
              <a:gd name="adj1" fmla="val 21301"/>
              <a:gd name="adj2" fmla="val 2427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00E7FC2-2DC9-4EF6-9B3E-DA643576CDA2}"/>
              </a:ext>
            </a:extLst>
          </p:cNvPr>
          <p:cNvSpPr txBox="1"/>
          <p:nvPr/>
        </p:nvSpPr>
        <p:spPr>
          <a:xfrm>
            <a:off x="1241279" y="28020299"/>
            <a:ext cx="9274321" cy="23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＊전반적 의료제조업에서 대비되는 두 양상을 알아보기 위해 생산지수를 참고하였다</a:t>
            </a:r>
            <a:r>
              <a:rPr lang="en-US" altLang="ko-KR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. (</a:t>
            </a:r>
            <a:r>
              <a:rPr lang="ko-KR" altLang="en-US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생산지수 </a:t>
            </a:r>
            <a:r>
              <a:rPr lang="en-US" altLang="ko-KR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: </a:t>
            </a:r>
            <a:r>
              <a:rPr lang="ko-KR" altLang="en-US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일정기간에 있어서의 생산수량의 변화를 나타내는 지수</a:t>
            </a:r>
            <a:r>
              <a:rPr lang="en-US" altLang="ko-KR" sz="900" dirty="0">
                <a:latin typeface="Mapo금빛나루" panose="02000500000000000000" pitchFamily="2" charset="-127"/>
                <a:ea typeface="Mapo금빛나루" panose="02000500000000000000" pitchFamily="2" charset="-127"/>
              </a:rPr>
              <a:t>)</a:t>
            </a:r>
            <a:endParaRPr lang="ko-KR" altLang="en-US" sz="900" dirty="0">
              <a:latin typeface="Mapo금빛나루" panose="02000500000000000000" pitchFamily="2" charset="-127"/>
              <a:ea typeface="Mapo금빛나루" panose="02000500000000000000" pitchFamily="2" charset="-127"/>
            </a:endParaRPr>
          </a:p>
        </p:txBody>
      </p: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8A31DBF0-64C0-4F0D-A5E8-F065CFE3692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877" y="10288018"/>
            <a:ext cx="611550" cy="612398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AEA793B9-4560-46E1-8B51-AAC59336BD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785" y="10585337"/>
            <a:ext cx="1181633" cy="1183272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0F4A079C-81AC-4D74-ACD8-A1ADE62F9E7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524" b="98615" l="1803" r="97365">
                        <a14:foregroundMark x1="40777" y1="2909" x2="40777" y2="2909"/>
                        <a14:foregroundMark x1="67545" y1="3740" x2="67545" y2="3740"/>
                        <a14:foregroundMark x1="6380" y1="36842" x2="6380" y2="36842"/>
                        <a14:foregroundMark x1="5132" y1="51247" x2="5132" y2="51247"/>
                        <a14:foregroundMark x1="3467" y1="68698" x2="3467" y2="68698"/>
                        <a14:foregroundMark x1="37448" y1="98753" x2="37448" y2="98753"/>
                        <a14:foregroundMark x1="97365" y1="51247" x2="97365" y2="51247"/>
                        <a14:foregroundMark x1="68516" y1="1662" x2="68516" y2="1662"/>
                        <a14:foregroundMark x1="67129" y1="4155" x2="67129" y2="4155"/>
                        <a14:foregroundMark x1="1803" y1="37258" x2="1803" y2="37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058" y="10121801"/>
            <a:ext cx="392492" cy="393036"/>
          </a:xfrm>
          <a:prstGeom prst="rect">
            <a:avLst/>
          </a:prstGeom>
        </p:spPr>
      </p:pic>
      <p:pic>
        <p:nvPicPr>
          <p:cNvPr id="95" name="그림 9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F1CFFFE-6FC8-4805-A8AD-C33126B6B5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256" y="11370316"/>
            <a:ext cx="5416982" cy="284179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DD2E08F0-7AC6-4CD9-B446-DF5BDD406C93}"/>
              </a:ext>
            </a:extLst>
          </p:cNvPr>
          <p:cNvSpPr/>
          <p:nvPr/>
        </p:nvSpPr>
        <p:spPr>
          <a:xfrm>
            <a:off x="14685272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E61432-524B-407D-A201-FCA9FBB49BAC}"/>
              </a:ext>
            </a:extLst>
          </p:cNvPr>
          <p:cNvSpPr/>
          <p:nvPr/>
        </p:nvSpPr>
        <p:spPr>
          <a:xfrm>
            <a:off x="16704241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209A6E-8409-47E5-892D-9D0D236AECE0}"/>
              </a:ext>
            </a:extLst>
          </p:cNvPr>
          <p:cNvSpPr/>
          <p:nvPr/>
        </p:nvSpPr>
        <p:spPr>
          <a:xfrm>
            <a:off x="18813041" y="11366529"/>
            <a:ext cx="617545" cy="2723458"/>
          </a:xfrm>
          <a:prstGeom prst="rect">
            <a:avLst/>
          </a:prstGeom>
          <a:solidFill>
            <a:srgbClr val="FFD5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3E274B9-6810-43D5-9AC0-4BC18652C6C6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97969" l="2769" r="99763">
                        <a14:foregroundMark x1="35319" y1="966" x2="36946" y2="547"/>
                        <a14:foregroundMark x1="33263" y1="1496" x2="35055" y2="1034"/>
                        <a14:foregroundMark x1="13291" y1="6641" x2="18791" y2="5224"/>
                        <a14:foregroundMark x1="47951" y1="7791" x2="54509" y2="12109"/>
                        <a14:foregroundMark x1="42585" y1="4259" x2="42878" y2="4452"/>
                        <a14:foregroundMark x1="39262" y1="2072" x2="42343" y2="4100"/>
                        <a14:foregroundMark x1="54509" y1="12109" x2="61867" y2="30469"/>
                        <a14:foregroundMark x1="61867" y1="30469" x2="55740" y2="48321"/>
                        <a14:foregroundMark x1="60184" y1="57486" x2="65190" y2="66328"/>
                        <a14:foregroundMark x1="65190" y1="66328" x2="92959" y2="93438"/>
                        <a14:foregroundMark x1="93275" y1="88750" x2="91377" y2="94141"/>
                        <a14:foregroundMark x1="90111" y1="87734" x2="90269" y2="95000"/>
                        <a14:foregroundMark x1="62263" y1="61250" x2="98022" y2="97969"/>
                        <a14:foregroundMark x1="93592" y1="92109" x2="99763" y2="97969"/>
                        <a14:foregroundMark x1="51131" y1="56064" x2="49604" y2="54844"/>
                        <a14:foregroundMark x1="92722" y1="89297" x2="56439" y2="60305"/>
                        <a14:foregroundMark x1="57603" y1="59474" x2="60364" y2="61953"/>
                        <a14:foregroundMark x1="49921" y1="52578" x2="50094" y2="52733"/>
                        <a14:foregroundMark x1="55538" y1="46484" x2="57832" y2="42813"/>
                        <a14:foregroundMark x1="49367" y1="6094" x2="45226" y2="5548"/>
                        <a14:foregroundMark x1="12445" y1="9810" x2="9810" y2="10859"/>
                        <a14:foregroundMark x1="3304" y1="24127" x2="79" y2="30703"/>
                        <a14:foregroundMark x1="3540" y1="23646" x2="3304" y2="24126"/>
                        <a14:foregroundMark x1="4483" y1="21722" x2="3804" y2="23108"/>
                        <a14:foregroundMark x1="9810" y1="10859" x2="6858" y2="16879"/>
                        <a14:foregroundMark x1="4327" y1="39546" x2="8861" y2="48984"/>
                        <a14:foregroundMark x1="79" y1="30703" x2="4144" y2="39165"/>
                        <a14:foregroundMark x1="9011" y1="49111" x2="9415" y2="49453"/>
                        <a14:foregroundMark x1="8861" y1="48984" x2="8873" y2="48994"/>
                        <a14:foregroundMark x1="4066" y1="34134" x2="2848" y2="31016"/>
                        <a14:foregroundMark x1="3970" y1="33887" x2="3907" y2="33725"/>
                        <a14:foregroundMark x1="5571" y1="37983" x2="5328" y2="37362"/>
                        <a14:foregroundMark x1="6675" y1="40811" x2="6767" y2="41046"/>
                        <a14:foregroundMark x1="7386" y1="42632" x2="7751" y2="43565"/>
                        <a14:foregroundMark x1="9138" y1="47114" x2="8342" y2="45078"/>
                        <a14:foregroundMark x1="10601" y1="50859" x2="9803" y2="48816"/>
                        <a14:foregroundMark x1="5341" y1="16859" x2="5696" y2="14844"/>
                        <a14:foregroundMark x1="4087" y1="23980" x2="4483" y2="21732"/>
                        <a14:foregroundMark x1="3260" y1="28675" x2="3468" y2="27498"/>
                        <a14:foregroundMark x1="2848" y1="31016" x2="3235" y2="28821"/>
                        <a14:foregroundMark x1="31773" y1="1102" x2="36446" y2="227"/>
                        <a14:foregroundMark x1="26656" y1="2059" x2="31279" y2="1194"/>
                        <a14:foregroundMark x1="18038" y1="3672" x2="25998" y2="2182"/>
                        <a14:foregroundMark x1="42364" y1="4605" x2="42554" y2="4791"/>
                        <a14:foregroundMark x1="39775" y1="2072" x2="41855" y2="4108"/>
                        <a14:foregroundMark x1="49763" y1="7891" x2="54351" y2="14297"/>
                        <a14:foregroundMark x1="58228" y1="17813" x2="52611" y2="11875"/>
                        <a14:backgroundMark x1="6566" y1="16875" x2="6408" y2="28750"/>
                        <a14:backgroundMark x1="8861" y1="17578" x2="17722" y2="8359"/>
                        <a14:backgroundMark x1="20886" y1="6094" x2="41614" y2="5781"/>
                        <a14:backgroundMark x1="41614" y1="5781" x2="46044" y2="8203"/>
                        <a14:backgroundMark x1="19304" y1="7500" x2="34098" y2="2813"/>
                        <a14:backgroundMark x1="39873" y1="391" x2="36551" y2="391"/>
                        <a14:backgroundMark x1="13845" y1="9766" x2="27215" y2="4766"/>
                        <a14:backgroundMark x1="12025" y1="10625" x2="30934" y2="2734"/>
                        <a14:backgroundMark x1="30934" y1="2734" x2="32991" y2="3359"/>
                        <a14:backgroundMark x1="22627" y1="5391" x2="25949" y2="3516"/>
                        <a14:backgroundMark x1="19304" y1="6484" x2="22468" y2="5234"/>
                        <a14:backgroundMark x1="32516" y1="4219" x2="46915" y2="9063"/>
                        <a14:backgroundMark x1="11155" y1="48750" x2="4272" y2="30312"/>
                        <a14:backgroundMark x1="4272" y1="30312" x2="6408" y2="21406"/>
                        <a14:backgroundMark x1="8544" y1="48047" x2="4035" y2="28203"/>
                        <a14:backgroundMark x1="4035" y1="28203" x2="9019" y2="13750"/>
                        <a14:backgroundMark x1="9731" y1="48750" x2="4826" y2="33984"/>
                        <a14:backgroundMark x1="9731" y1="45938" x2="5142" y2="27500"/>
                        <a14:backgroundMark x1="8703" y1="45078" x2="5142" y2="30312"/>
                        <a14:backgroundMark x1="9256" y1="48594" x2="3481" y2="29297"/>
                        <a14:backgroundMark x1="3481" y1="29297" x2="4114" y2="26797"/>
                        <a14:backgroundMark x1="9415" y1="47031" x2="4984" y2="34141"/>
                        <a14:backgroundMark x1="9731" y1="41250" x2="2532" y2="33281"/>
                        <a14:backgroundMark x1="7437" y1="42344" x2="4826" y2="33125"/>
                        <a14:backgroundMark x1="6962" y1="45469" x2="4984" y2="34453"/>
                        <a14:backgroundMark x1="4509" y1="37813" x2="4114" y2="24063"/>
                        <a14:backgroundMark x1="6408" y1="42656" x2="5854" y2="35391"/>
                        <a14:backgroundMark x1="5380" y1="38281" x2="6804" y2="17969"/>
                        <a14:backgroundMark x1="6804" y1="17969" x2="19620" y2="5938"/>
                        <a14:backgroundMark x1="3956" y1="34453" x2="8465" y2="15000"/>
                        <a14:backgroundMark x1="8465" y1="15000" x2="9256" y2="13750"/>
                        <a14:backgroundMark x1="4668" y1="38516" x2="6250" y2="19375"/>
                        <a14:backgroundMark x1="6408" y1="18438" x2="19462" y2="5625"/>
                        <a14:backgroundMark x1="10839" y1="50156" x2="6566" y2="36563"/>
                        <a14:backgroundMark x1="8149" y1="45781" x2="3956" y2="26016"/>
                        <a14:backgroundMark x1="3956" y1="26016" x2="14636" y2="9453"/>
                        <a14:backgroundMark x1="14636" y1="9453" x2="16456" y2="8047"/>
                        <a14:backgroundMark x1="55380" y1="50000" x2="57516" y2="50313"/>
                        <a14:backgroundMark x1="55380" y1="49609" x2="56962" y2="50156"/>
                        <a14:backgroundMark x1="55222" y1="48750" x2="56804" y2="50156"/>
                        <a14:backgroundMark x1="98418" y1="99375" x2="99288" y2="98359"/>
                        <a14:backgroundMark x1="99763" y1="99531" x2="99288" y2="97266"/>
                        <a14:backgroundMark x1="99051" y1="98828" x2="99763" y2="98516"/>
                        <a14:backgroundMark x1="99763" y1="98516" x2="99763" y2="97500"/>
                        <a14:backgroundMark x1="58307" y1="52969" x2="56646" y2="51016"/>
                        <a14:backgroundMark x1="59494" y1="54453" x2="53006" y2="53672"/>
                        <a14:backgroundMark x1="59019" y1="53281" x2="51661" y2="55937"/>
                        <a14:backgroundMark x1="54272" y1="56719" x2="51899" y2="52891"/>
                        <a14:backgroundMark x1="53006" y1="54063" x2="56804" y2="49375"/>
                        <a14:backgroundMark x1="57911" y1="50313" x2="55301" y2="56328"/>
                        <a14:backgroundMark x1="56804" y1="57891" x2="58465" y2="55156"/>
                        <a14:backgroundMark x1="58623" y1="56328" x2="54905" y2="58984"/>
                        <a14:backgroundMark x1="57832" y1="55625" x2="53718" y2="59453"/>
                        <a14:backgroundMark x1="55380" y1="57500" x2="55854" y2="51094"/>
                        <a14:backgroundMark x1="59731" y1="54219" x2="57595" y2="57969"/>
                        <a14:backgroundMark x1="55696" y1="50000" x2="51028" y2="54609"/>
                        <a14:backgroundMark x1="53560" y1="59922" x2="51582" y2="57188"/>
                        <a14:backgroundMark x1="54193" y1="59141" x2="51899" y2="57188"/>
                        <a14:backgroundMark x1="54905" y1="55469" x2="54351" y2="54297"/>
                        <a14:backgroundMark x1="55459" y1="51875" x2="50870" y2="5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66" t="54759" r="1"/>
          <a:stretch/>
        </p:blipFill>
        <p:spPr>
          <a:xfrm>
            <a:off x="19768722" y="13424558"/>
            <a:ext cx="793671" cy="7933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638875B-C5A2-4E95-9A4F-D4A3BA59D2C3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0" b="97969" l="2769" r="99763">
                        <a14:foregroundMark x1="35319" y1="966" x2="36946" y2="547"/>
                        <a14:foregroundMark x1="33263" y1="1496" x2="35055" y2="1034"/>
                        <a14:foregroundMark x1="13291" y1="6641" x2="18791" y2="5224"/>
                        <a14:foregroundMark x1="47951" y1="7791" x2="54509" y2="12109"/>
                        <a14:foregroundMark x1="42585" y1="4259" x2="42878" y2="4452"/>
                        <a14:foregroundMark x1="39262" y1="2072" x2="42343" y2="4100"/>
                        <a14:foregroundMark x1="54509" y1="12109" x2="61867" y2="30469"/>
                        <a14:foregroundMark x1="61867" y1="30469" x2="55740" y2="48321"/>
                        <a14:foregroundMark x1="62611" y1="61774" x2="65190" y2="66328"/>
                        <a14:foregroundMark x1="65190" y1="66328" x2="92959" y2="93438"/>
                        <a14:foregroundMark x1="93275" y1="88750" x2="91377" y2="94141"/>
                        <a14:foregroundMark x1="90111" y1="87734" x2="90269" y2="95000"/>
                        <a14:foregroundMark x1="62758" y1="61759" x2="98022" y2="97969"/>
                        <a14:foregroundMark x1="93592" y1="92109" x2="99763" y2="97969"/>
                        <a14:foregroundMark x1="92722" y1="89297" x2="58885" y2="62260"/>
                        <a14:foregroundMark x1="55538" y1="46484" x2="57832" y2="42813"/>
                        <a14:foregroundMark x1="49367" y1="6094" x2="45226" y2="5548"/>
                        <a14:foregroundMark x1="12445" y1="9810" x2="9810" y2="10859"/>
                        <a14:foregroundMark x1="3304" y1="24127" x2="79" y2="30703"/>
                        <a14:foregroundMark x1="3540" y1="23646" x2="3304" y2="24126"/>
                        <a14:foregroundMark x1="4483" y1="21722" x2="3804" y2="23108"/>
                        <a14:foregroundMark x1="9810" y1="10859" x2="6858" y2="16879"/>
                        <a14:foregroundMark x1="4327" y1="39546" x2="8861" y2="48984"/>
                        <a14:foregroundMark x1="79" y1="30703" x2="4144" y2="39165"/>
                        <a14:foregroundMark x1="9011" y1="49111" x2="9415" y2="49453"/>
                        <a14:foregroundMark x1="8861" y1="48984" x2="8873" y2="48994"/>
                        <a14:foregroundMark x1="4066" y1="34134" x2="2848" y2="31016"/>
                        <a14:foregroundMark x1="3970" y1="33887" x2="3907" y2="33725"/>
                        <a14:foregroundMark x1="5571" y1="37983" x2="5328" y2="37362"/>
                        <a14:foregroundMark x1="6675" y1="40811" x2="6767" y2="41046"/>
                        <a14:foregroundMark x1="7386" y1="42632" x2="7751" y2="43565"/>
                        <a14:foregroundMark x1="9138" y1="47114" x2="8342" y2="45078"/>
                        <a14:foregroundMark x1="10601" y1="50859" x2="9803" y2="48816"/>
                        <a14:foregroundMark x1="5341" y1="16859" x2="5696" y2="14844"/>
                        <a14:foregroundMark x1="4087" y1="23980" x2="4483" y2="21732"/>
                        <a14:foregroundMark x1="3260" y1="28675" x2="3468" y2="27498"/>
                        <a14:foregroundMark x1="2848" y1="31016" x2="3235" y2="28821"/>
                        <a14:foregroundMark x1="31773" y1="1102" x2="36446" y2="227"/>
                        <a14:foregroundMark x1="26656" y1="2059" x2="31279" y2="1194"/>
                        <a14:foregroundMark x1="18038" y1="3672" x2="25998" y2="2182"/>
                        <a14:foregroundMark x1="42364" y1="4605" x2="42554" y2="4791"/>
                        <a14:foregroundMark x1="39775" y1="2072" x2="41855" y2="4108"/>
                        <a14:foregroundMark x1="49763" y1="7891" x2="54351" y2="14297"/>
                        <a14:foregroundMark x1="58228" y1="17813" x2="52611" y2="11875"/>
                        <a14:foregroundMark x1="56013" y1="47813" x2="54984" y2="48438"/>
                        <a14:backgroundMark x1="6566" y1="16875" x2="6408" y2="28750"/>
                        <a14:backgroundMark x1="8861" y1="17578" x2="17722" y2="8359"/>
                        <a14:backgroundMark x1="20886" y1="6094" x2="41614" y2="5781"/>
                        <a14:backgroundMark x1="41614" y1="5781" x2="46044" y2="8203"/>
                        <a14:backgroundMark x1="19304" y1="7500" x2="34098" y2="2813"/>
                        <a14:backgroundMark x1="39873" y1="391" x2="36551" y2="391"/>
                        <a14:backgroundMark x1="13845" y1="9766" x2="27215" y2="4766"/>
                        <a14:backgroundMark x1="12025" y1="10625" x2="30934" y2="2734"/>
                        <a14:backgroundMark x1="30934" y1="2734" x2="32991" y2="3359"/>
                        <a14:backgroundMark x1="22627" y1="5391" x2="25949" y2="3516"/>
                        <a14:backgroundMark x1="19304" y1="6484" x2="22468" y2="5234"/>
                        <a14:backgroundMark x1="32516" y1="4219" x2="46915" y2="9063"/>
                        <a14:backgroundMark x1="11155" y1="48750" x2="4272" y2="30312"/>
                        <a14:backgroundMark x1="4272" y1="30312" x2="6408" y2="21406"/>
                        <a14:backgroundMark x1="8544" y1="48047" x2="4035" y2="28203"/>
                        <a14:backgroundMark x1="4035" y1="28203" x2="9019" y2="13750"/>
                        <a14:backgroundMark x1="9731" y1="48750" x2="4826" y2="33984"/>
                        <a14:backgroundMark x1="9731" y1="45938" x2="5142" y2="27500"/>
                        <a14:backgroundMark x1="8703" y1="45078" x2="5142" y2="30312"/>
                        <a14:backgroundMark x1="9256" y1="48594" x2="3481" y2="29297"/>
                        <a14:backgroundMark x1="3481" y1="29297" x2="4114" y2="26797"/>
                        <a14:backgroundMark x1="9415" y1="47031" x2="4984" y2="34141"/>
                        <a14:backgroundMark x1="9731" y1="41250" x2="2532" y2="33281"/>
                        <a14:backgroundMark x1="7437" y1="42344" x2="4826" y2="33125"/>
                        <a14:backgroundMark x1="6962" y1="45469" x2="4984" y2="34453"/>
                        <a14:backgroundMark x1="4509" y1="37813" x2="4114" y2="24063"/>
                        <a14:backgroundMark x1="6408" y1="42656" x2="5854" y2="35391"/>
                        <a14:backgroundMark x1="5380" y1="38281" x2="6804" y2="17969"/>
                        <a14:backgroundMark x1="6804" y1="17969" x2="19620" y2="5938"/>
                        <a14:backgroundMark x1="3956" y1="34453" x2="8465" y2="15000"/>
                        <a14:backgroundMark x1="8465" y1="15000" x2="9256" y2="13750"/>
                        <a14:backgroundMark x1="4668" y1="38516" x2="6250" y2="19375"/>
                        <a14:backgroundMark x1="6408" y1="18438" x2="19462" y2="5625"/>
                        <a14:backgroundMark x1="10839" y1="50156" x2="6566" y2="36563"/>
                        <a14:backgroundMark x1="8149" y1="45781" x2="3956" y2="26016"/>
                        <a14:backgroundMark x1="3956" y1="26016" x2="14636" y2="9453"/>
                        <a14:backgroundMark x1="14636" y1="9453" x2="16456" y2="8047"/>
                        <a14:backgroundMark x1="55380" y1="50000" x2="57516" y2="50313"/>
                        <a14:backgroundMark x1="55380" y1="49609" x2="56551" y2="50014"/>
                        <a14:backgroundMark x1="98418" y1="99375" x2="99288" y2="98359"/>
                        <a14:backgroundMark x1="99763" y1="99531" x2="99288" y2="97266"/>
                        <a14:backgroundMark x1="99051" y1="98828" x2="99763" y2="98516"/>
                        <a14:backgroundMark x1="99763" y1="98516" x2="99763" y2="97500"/>
                        <a14:backgroundMark x1="53323" y1="60469" x2="56092" y2="62344"/>
                        <a14:backgroundMark x1="60601" y1="54297" x2="63212" y2="57266"/>
                        <a14:backgroundMark x1="60443" y1="53906" x2="63291" y2="56953"/>
                        <a14:backgroundMark x1="57041" y1="51641" x2="57358" y2="51719"/>
                        <a14:backgroundMark x1="56725" y1="51250" x2="56883" y2="51484"/>
                        <a14:backgroundMark x1="53481" y1="60313" x2="57199" y2="63672"/>
                        <a14:backgroundMark x1="56171" y1="49844" x2="48497" y2="64141"/>
                        <a14:backgroundMark x1="48497" y1="64141" x2="62025" y2="52578"/>
                        <a14:backgroundMark x1="62025" y1="52578" x2="50475" y2="62891"/>
                        <a14:backgroundMark x1="50475" y1="62891" x2="62658" y2="50781"/>
                        <a14:backgroundMark x1="62658" y1="50781" x2="50791" y2="59688"/>
                        <a14:backgroundMark x1="50791" y1="59688" x2="54905" y2="52188"/>
                        <a14:backgroundMark x1="55696" y1="49922" x2="48655" y2="56172"/>
                        <a14:backgroundMark x1="55142" y1="49844" x2="54114" y2="52266"/>
                        <a14:backgroundMark x1="58070" y1="50703" x2="62579" y2="59141"/>
                        <a14:backgroundMark x1="60839" y1="57344" x2="60839" y2="61094"/>
                        <a14:backgroundMark x1="61472" y1="57969" x2="59335" y2="58672"/>
                        <a14:backgroundMark x1="57041" y1="60078" x2="59810" y2="61172"/>
                        <a14:backgroundMark x1="61946" y1="60078" x2="56804" y2="60625"/>
                        <a14:backgroundMark x1="59019" y1="60625" x2="56725" y2="61328"/>
                        <a14:backgroundMark x1="60206" y1="60391" x2="58070" y2="60625"/>
                        <a14:backgroundMark x1="54272" y1="51328" x2="54668" y2="50469"/>
                        <a14:backgroundMark x1="49209" y1="55469" x2="50396" y2="54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027" b="38802"/>
          <a:stretch/>
        </p:blipFill>
        <p:spPr>
          <a:xfrm>
            <a:off x="18149206" y="11746225"/>
            <a:ext cx="2036892" cy="2036892"/>
          </a:xfrm>
          <a:prstGeom prst="rect">
            <a:avLst/>
          </a:prstGeom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D0441209-C4D2-4799-A5A1-2786C182D1F3}"/>
              </a:ext>
            </a:extLst>
          </p:cNvPr>
          <p:cNvSpPr txBox="1"/>
          <p:nvPr/>
        </p:nvSpPr>
        <p:spPr>
          <a:xfrm>
            <a:off x="16979145" y="4661573"/>
            <a:ext cx="571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low</a:t>
            </a:r>
            <a:endParaRPr lang="ko-KR" altLang="en-US" sz="1200" i="1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4397885D-5E70-417C-8C18-3A300113DCD5}"/>
              </a:ext>
            </a:extLst>
          </p:cNvPr>
          <p:cNvSpPr txBox="1"/>
          <p:nvPr/>
        </p:nvSpPr>
        <p:spPr>
          <a:xfrm>
            <a:off x="17618737" y="4661573"/>
            <a:ext cx="571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i="1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high</a:t>
            </a:r>
            <a:endParaRPr lang="ko-KR" altLang="en-US" sz="1200" i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4A736FA-D915-4685-91CD-1F12A377D570}"/>
              </a:ext>
            </a:extLst>
          </p:cNvPr>
          <p:cNvSpPr txBox="1"/>
          <p:nvPr/>
        </p:nvSpPr>
        <p:spPr>
          <a:xfrm>
            <a:off x="8243830" y="13766360"/>
            <a:ext cx="493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특히 어떤 산업에서 큰 변화가 나타났을까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?’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93573E-0A25-4C1E-837B-F99031D1FB66}"/>
              </a:ext>
            </a:extLst>
          </p:cNvPr>
          <p:cNvSpPr txBox="1"/>
          <p:nvPr/>
        </p:nvSpPr>
        <p:spPr>
          <a:xfrm>
            <a:off x="15602173" y="3841397"/>
            <a:ext cx="130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산업가치</a:t>
            </a:r>
            <a:r>
              <a:rPr lang="en-US" altLang="ko-KR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1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7B64C2D-9624-4588-A2E5-7AB568ADB273}"/>
              </a:ext>
            </a:extLst>
          </p:cNvPr>
          <p:cNvSpPr/>
          <p:nvPr/>
        </p:nvSpPr>
        <p:spPr>
          <a:xfrm rot="16200000">
            <a:off x="19160604" y="3601025"/>
            <a:ext cx="28800" cy="2072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5717A0-F5B3-4F23-AF12-116BF6F8360A}"/>
              </a:ext>
            </a:extLst>
          </p:cNvPr>
          <p:cNvSpPr txBox="1"/>
          <p:nvPr/>
        </p:nvSpPr>
        <p:spPr>
          <a:xfrm>
            <a:off x="17985275" y="4512279"/>
            <a:ext cx="63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종사자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A6C70A-5E27-4A10-A73D-02A65B93F6D9}"/>
              </a:ext>
            </a:extLst>
          </p:cNvPr>
          <p:cNvSpPr txBox="1"/>
          <p:nvPr/>
        </p:nvSpPr>
        <p:spPr>
          <a:xfrm>
            <a:off x="19753018" y="4512279"/>
            <a:ext cx="668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산업가치</a:t>
            </a:r>
          </a:p>
        </p:txBody>
      </p:sp>
    </p:spTree>
    <p:extLst>
      <p:ext uri="{BB962C8B-B14F-4D97-AF65-F5344CB8AC3E}">
        <p14:creationId xmlns:p14="http://schemas.microsoft.com/office/powerpoint/2010/main" val="3869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1486</Words>
  <Application>Microsoft Office PowerPoint</Application>
  <PresentationFormat>사용자 지정</PresentationFormat>
  <Paragraphs>138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7" baseType="lpstr">
      <vt:lpstr>a아시아헤드2</vt:lpstr>
      <vt:lpstr>a아시아헤드3</vt:lpstr>
      <vt:lpstr>a아시아헤드4</vt:lpstr>
      <vt:lpstr>BC 카드 L</vt:lpstr>
      <vt:lpstr>G마켓 산스 TTF Light</vt:lpstr>
      <vt:lpstr>G마켓 산스 TTF Medium</vt:lpstr>
      <vt:lpstr>Mapo금빛나루</vt:lpstr>
      <vt:lpstr>맑은 고딕</vt:lpstr>
      <vt:lpstr>제주고딕</vt:lpstr>
      <vt:lpstr>카페24 단정해</vt:lpstr>
      <vt:lpstr>페이북 OTF Medium</vt:lpstr>
      <vt:lpstr>Arial</vt:lpstr>
      <vt:lpstr>Calibri</vt:lpstr>
      <vt:lpstr>Calibri Light</vt:lpstr>
      <vt:lpstr>Symbol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김다은</cp:lastModifiedBy>
  <cp:revision>155</cp:revision>
  <dcterms:created xsi:type="dcterms:W3CDTF">2020-09-17T11:57:43Z</dcterms:created>
  <dcterms:modified xsi:type="dcterms:W3CDTF">2020-09-28T13:13:17Z</dcterms:modified>
</cp:coreProperties>
</file>