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61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422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0000"/>
    <a:srgbClr val="3735FE"/>
    <a:srgbClr val="FF1417"/>
    <a:srgbClr val="EC0F17"/>
    <a:srgbClr val="FFF4D1"/>
    <a:srgbClr val="A9BEE1"/>
    <a:srgbClr val="D9E2EF"/>
    <a:srgbClr val="FFFFE5"/>
    <a:srgbClr val="4472C4"/>
    <a:srgbClr val="FF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92" autoAdjust="0"/>
    <p:restoredTop sz="93294" autoAdjust="0"/>
  </p:normalViewPr>
  <p:slideViewPr>
    <p:cSldViewPr snapToGrid="0" showGuides="1">
      <p:cViewPr>
        <p:scale>
          <a:sx n="66" d="100"/>
          <a:sy n="66" d="100"/>
        </p:scale>
        <p:origin x="64" y="-9256"/>
      </p:cViewPr>
      <p:guideLst>
        <p:guide orient="horz" pos="9422"/>
        <p:guide pos="6735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7E271-5491-4A68-8832-8A1F2E2A76B6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6341E-A0F9-478D-A28C-CD6A4979E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114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6341E-A0F9-478D-A28C-CD6A4979E3F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045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3BF9-99A2-47CD-8598-714A965C0F7D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8474-953F-45DE-B3F8-663E48727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751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3BF9-99A2-47CD-8598-714A965C0F7D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8474-953F-45DE-B3F8-663E48727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58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3BF9-99A2-47CD-8598-714A965C0F7D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8474-953F-45DE-B3F8-663E48727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43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3BF9-99A2-47CD-8598-714A965C0F7D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8474-953F-45DE-B3F8-663E48727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31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3BF9-99A2-47CD-8598-714A965C0F7D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8474-953F-45DE-B3F8-663E48727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252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3BF9-99A2-47CD-8598-714A965C0F7D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8474-953F-45DE-B3F8-663E48727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841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3BF9-99A2-47CD-8598-714A965C0F7D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8474-953F-45DE-B3F8-663E48727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169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3BF9-99A2-47CD-8598-714A965C0F7D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8474-953F-45DE-B3F8-663E48727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33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3BF9-99A2-47CD-8598-714A965C0F7D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8474-953F-45DE-B3F8-663E48727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5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3BF9-99A2-47CD-8598-714A965C0F7D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8474-953F-45DE-B3F8-663E48727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859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3BF9-99A2-47CD-8598-714A965C0F7D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8474-953F-45DE-B3F8-663E48727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79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F3BF9-99A2-47CD-8598-714A965C0F7D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68474-953F-45DE-B3F8-663E48727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60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38324" rtl="0" eaLnBrk="1" latinLnBrk="1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1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18" Type="http://schemas.openxmlformats.org/officeDocument/2006/relationships/image" Target="../media/image14.png"/><Relationship Id="rId26" Type="http://schemas.microsoft.com/office/2007/relationships/hdphoto" Target="../media/hdphoto4.wdp"/><Relationship Id="rId3" Type="http://schemas.openxmlformats.org/officeDocument/2006/relationships/image" Target="../media/image1.png"/><Relationship Id="rId21" Type="http://schemas.openxmlformats.org/officeDocument/2006/relationships/image" Target="../media/image16.png"/><Relationship Id="rId7" Type="http://schemas.openxmlformats.org/officeDocument/2006/relationships/image" Target="../media/image5.PNG"/><Relationship Id="rId12" Type="http://schemas.microsoft.com/office/2007/relationships/hdphoto" Target="../media/hdphoto1.wdp"/><Relationship Id="rId17" Type="http://schemas.openxmlformats.org/officeDocument/2006/relationships/image" Target="../media/image13.png"/><Relationship Id="rId25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6" Type="http://schemas.microsoft.com/office/2007/relationships/hdphoto" Target="../media/hdphoto2.wdp"/><Relationship Id="rId20" Type="http://schemas.openxmlformats.org/officeDocument/2006/relationships/image" Target="../media/image15.png"/><Relationship Id="rId29" Type="http://schemas.microsoft.com/office/2007/relationships/hdphoto" Target="../media/hdphoto5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19.png"/><Relationship Id="rId32" Type="http://schemas.openxmlformats.org/officeDocument/2006/relationships/image" Target="../media/image25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23" Type="http://schemas.openxmlformats.org/officeDocument/2006/relationships/image" Target="../media/image18.png"/><Relationship Id="rId28" Type="http://schemas.openxmlformats.org/officeDocument/2006/relationships/image" Target="../media/image22.png"/><Relationship Id="rId10" Type="http://schemas.openxmlformats.org/officeDocument/2006/relationships/image" Target="../media/image8.png"/><Relationship Id="rId19" Type="http://schemas.microsoft.com/office/2007/relationships/hdphoto" Target="../media/hdphoto3.wdp"/><Relationship Id="rId31" Type="http://schemas.openxmlformats.org/officeDocument/2006/relationships/image" Target="../media/image24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7.png"/><Relationship Id="rId27" Type="http://schemas.openxmlformats.org/officeDocument/2006/relationships/image" Target="../media/image21.PNG"/><Relationship Id="rId30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DF6D9FAF-11E5-4F04-AF51-2325DA503D26}"/>
              </a:ext>
            </a:extLst>
          </p:cNvPr>
          <p:cNvSpPr/>
          <p:nvPr/>
        </p:nvSpPr>
        <p:spPr>
          <a:xfrm>
            <a:off x="2463" y="14742947"/>
            <a:ext cx="21422534" cy="5466156"/>
          </a:xfrm>
          <a:prstGeom prst="rect">
            <a:avLst/>
          </a:prstGeom>
          <a:solidFill>
            <a:srgbClr val="A6C9E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0C01650-3AA9-45B0-B43F-1CD633329CD2}"/>
              </a:ext>
            </a:extLst>
          </p:cNvPr>
          <p:cNvSpPr/>
          <p:nvPr/>
        </p:nvSpPr>
        <p:spPr>
          <a:xfrm>
            <a:off x="-34052" y="9781007"/>
            <a:ext cx="21374203" cy="5998210"/>
          </a:xfrm>
          <a:prstGeom prst="rect">
            <a:avLst/>
          </a:prstGeom>
          <a:solidFill>
            <a:srgbClr val="E8EE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AF3F6AF-F3FF-4D8F-9097-47E8BD9B4581}"/>
              </a:ext>
            </a:extLst>
          </p:cNvPr>
          <p:cNvSpPr/>
          <p:nvPr/>
        </p:nvSpPr>
        <p:spPr>
          <a:xfrm>
            <a:off x="-13225" y="3258166"/>
            <a:ext cx="21394446" cy="6548270"/>
          </a:xfrm>
          <a:prstGeom prst="rect">
            <a:avLst/>
          </a:prstGeom>
          <a:solidFill>
            <a:schemeClr val="tx2">
              <a:lumMod val="20000"/>
              <a:lumOff val="8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35FD0A-5BD2-4E13-A3FD-2415778D5BC8}"/>
              </a:ext>
            </a:extLst>
          </p:cNvPr>
          <p:cNvSpPr/>
          <p:nvPr/>
        </p:nvSpPr>
        <p:spPr>
          <a:xfrm>
            <a:off x="5533" y="9802320"/>
            <a:ext cx="21383624" cy="19098299"/>
          </a:xfrm>
          <a:prstGeom prst="rect">
            <a:avLst/>
          </a:prstGeom>
          <a:solidFill>
            <a:srgbClr val="BF8B96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52BBE2-578E-4119-B61A-37EAA59624B5}"/>
              </a:ext>
            </a:extLst>
          </p:cNvPr>
          <p:cNvSpPr/>
          <p:nvPr/>
        </p:nvSpPr>
        <p:spPr>
          <a:xfrm>
            <a:off x="1" y="9759197"/>
            <a:ext cx="21383624" cy="57156"/>
          </a:xfrm>
          <a:prstGeom prst="rect">
            <a:avLst/>
          </a:prstGeom>
          <a:solidFill>
            <a:srgbClr val="DBD7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9B3F38-9AC9-4BC4-92C4-4C2E6AF43BED}"/>
              </a:ext>
            </a:extLst>
          </p:cNvPr>
          <p:cNvSpPr/>
          <p:nvPr/>
        </p:nvSpPr>
        <p:spPr>
          <a:xfrm>
            <a:off x="1" y="28422990"/>
            <a:ext cx="21383624" cy="1852223"/>
          </a:xfrm>
          <a:prstGeom prst="rect">
            <a:avLst/>
          </a:prstGeom>
          <a:solidFill>
            <a:srgbClr val="DBD7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DE29B41-4526-416F-8264-6E9449BEA265}"/>
              </a:ext>
            </a:extLst>
          </p:cNvPr>
          <p:cNvSpPr/>
          <p:nvPr/>
        </p:nvSpPr>
        <p:spPr>
          <a:xfrm>
            <a:off x="1020" y="20138366"/>
            <a:ext cx="21384000" cy="72000"/>
          </a:xfrm>
          <a:prstGeom prst="rect">
            <a:avLst/>
          </a:prstGeom>
          <a:solidFill>
            <a:srgbClr val="3C44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8345442-53E9-4C1B-A07E-21A5C516B157}"/>
              </a:ext>
            </a:extLst>
          </p:cNvPr>
          <p:cNvSpPr/>
          <p:nvPr/>
        </p:nvSpPr>
        <p:spPr>
          <a:xfrm>
            <a:off x="-10820" y="-1"/>
            <a:ext cx="21383624" cy="3262234"/>
          </a:xfrm>
          <a:prstGeom prst="rect">
            <a:avLst/>
          </a:prstGeom>
          <a:solidFill>
            <a:srgbClr val="BF8B96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pic>
        <p:nvPicPr>
          <p:cNvPr id="9" name="그림 8" descr="그리기이(가) 표시된 사진&#10;&#10;자동 생성된 설명">
            <a:extLst>
              <a:ext uri="{FF2B5EF4-FFF2-40B4-BE49-F238E27FC236}">
                <a16:creationId xmlns:a16="http://schemas.microsoft.com/office/drawing/2014/main" id="{BBBCE42E-729B-4997-93B1-A554CA5FC6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782" r="57167" b="-1"/>
          <a:stretch/>
        </p:blipFill>
        <p:spPr>
          <a:xfrm>
            <a:off x="9959956" y="31298"/>
            <a:ext cx="1439383" cy="1430743"/>
          </a:xfrm>
          <a:prstGeom prst="flowChartConnector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1BEDB6-9968-44DC-A63E-7C88A19DAFDC}"/>
              </a:ext>
            </a:extLst>
          </p:cNvPr>
          <p:cNvSpPr txBox="1"/>
          <p:nvPr/>
        </p:nvSpPr>
        <p:spPr>
          <a:xfrm>
            <a:off x="9481458" y="141866"/>
            <a:ext cx="255223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i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포스트 코로나시대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1440F7-96C0-46A7-9022-BF894E18C718}"/>
              </a:ext>
            </a:extLst>
          </p:cNvPr>
          <p:cNvSpPr txBox="1"/>
          <p:nvPr/>
        </p:nvSpPr>
        <p:spPr>
          <a:xfrm>
            <a:off x="7960663" y="382300"/>
            <a:ext cx="559382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500" i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제조업이 </a:t>
            </a:r>
            <a:r>
              <a:rPr lang="ko-KR" altLang="en-US" sz="5500" i="1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알고싶다</a:t>
            </a:r>
            <a:endParaRPr lang="ko-KR" altLang="en-US" sz="5500" i="1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27" name="사각형: 잘린 위쪽 모서리 26">
            <a:extLst>
              <a:ext uri="{FF2B5EF4-FFF2-40B4-BE49-F238E27FC236}">
                <a16:creationId xmlns:a16="http://schemas.microsoft.com/office/drawing/2014/main" id="{22C7EC07-B072-4E8D-BB85-B2C19F3B9691}"/>
              </a:ext>
            </a:extLst>
          </p:cNvPr>
          <p:cNvSpPr/>
          <p:nvPr/>
        </p:nvSpPr>
        <p:spPr>
          <a:xfrm rot="16200000">
            <a:off x="3767080" y="17890787"/>
            <a:ext cx="3617010" cy="9805529"/>
          </a:xfrm>
          <a:prstGeom prst="snip2Same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32" name="사각형: 잘린 위쪽 모서리 31">
            <a:extLst>
              <a:ext uri="{FF2B5EF4-FFF2-40B4-BE49-F238E27FC236}">
                <a16:creationId xmlns:a16="http://schemas.microsoft.com/office/drawing/2014/main" id="{294CB915-1180-485F-A55E-EC2873ED84C3}"/>
              </a:ext>
            </a:extLst>
          </p:cNvPr>
          <p:cNvSpPr/>
          <p:nvPr/>
        </p:nvSpPr>
        <p:spPr>
          <a:xfrm rot="5400000" flipH="1">
            <a:off x="13980910" y="17872162"/>
            <a:ext cx="3617010" cy="9842780"/>
          </a:xfrm>
          <a:prstGeom prst="snip2Same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818DD0B-2CCA-48CD-ABDC-80191E56E431}"/>
              </a:ext>
            </a:extLst>
          </p:cNvPr>
          <p:cNvSpPr/>
          <p:nvPr/>
        </p:nvSpPr>
        <p:spPr>
          <a:xfrm>
            <a:off x="5638" y="1382830"/>
            <a:ext cx="21384000" cy="72000"/>
          </a:xfrm>
          <a:prstGeom prst="rect">
            <a:avLst/>
          </a:prstGeom>
          <a:solidFill>
            <a:srgbClr val="3C44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BE3826E-21EF-49DE-81C1-3C1EAF8A231A}"/>
              </a:ext>
            </a:extLst>
          </p:cNvPr>
          <p:cNvSpPr/>
          <p:nvPr/>
        </p:nvSpPr>
        <p:spPr>
          <a:xfrm>
            <a:off x="-11196" y="-18454"/>
            <a:ext cx="21384000" cy="72000"/>
          </a:xfrm>
          <a:prstGeom prst="rect">
            <a:avLst/>
          </a:prstGeom>
          <a:solidFill>
            <a:srgbClr val="3C44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287CF4E-3ACF-4DF4-874C-21D7D4FFECE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8" t="1282" r="4131" b="4391"/>
          <a:stretch/>
        </p:blipFill>
        <p:spPr>
          <a:xfrm>
            <a:off x="6631940" y="4530081"/>
            <a:ext cx="3739936" cy="355307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79BA3D4-CC9A-4C36-BEA7-2ECEB1E11797}"/>
              </a:ext>
            </a:extLst>
          </p:cNvPr>
          <p:cNvSpPr txBox="1"/>
          <p:nvPr/>
        </p:nvSpPr>
        <p:spPr>
          <a:xfrm>
            <a:off x="8967780" y="5869165"/>
            <a:ext cx="14329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dirty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제조업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E024FD-8434-4E83-BB00-9ACD48E7485F}"/>
              </a:ext>
            </a:extLst>
          </p:cNvPr>
          <p:cNvSpPr txBox="1"/>
          <p:nvPr/>
        </p:nvSpPr>
        <p:spPr>
          <a:xfrm>
            <a:off x="8835896" y="5631446"/>
            <a:ext cx="17397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규모大 성장률中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90327C-5FD3-4B9A-848C-C601D6CE2D03}"/>
              </a:ext>
            </a:extLst>
          </p:cNvPr>
          <p:cNvSpPr txBox="1"/>
          <p:nvPr/>
        </p:nvSpPr>
        <p:spPr>
          <a:xfrm>
            <a:off x="132315" y="1865439"/>
            <a:ext cx="10229177" cy="134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3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2020</a:t>
            </a:r>
            <a:r>
              <a:rPr lang="ko-KR" altLang="en-US" sz="13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년 </a:t>
            </a:r>
            <a:r>
              <a:rPr lang="ko-KR" altLang="en-US" sz="1300" b="1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전 세계에서는 코로나바이러스</a:t>
            </a:r>
            <a:r>
              <a:rPr lang="en-US" altLang="ko-KR" sz="1300" b="1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-19(COVID-19)</a:t>
            </a:r>
            <a:r>
              <a:rPr lang="ko-KR" altLang="en-US" sz="1300" b="1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의 영향</a:t>
            </a:r>
            <a:r>
              <a:rPr lang="ko-KR" altLang="en-US" sz="13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에 따라 사회적으로 많은 변화가 이루어지고 있다</a:t>
            </a:r>
            <a:r>
              <a:rPr lang="en-US" altLang="ko-KR" sz="13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 </a:t>
            </a:r>
            <a:r>
              <a:rPr lang="ko-KR" altLang="en-US" sz="13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한국도 그 영향으로 다수의 산업이 운영에 어려움을 겪고 있고</a:t>
            </a:r>
            <a:r>
              <a:rPr lang="en-US" altLang="ko-KR" sz="13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3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산업의 구조는 역동적으로 변화하고 있다</a:t>
            </a:r>
            <a:r>
              <a:rPr lang="en-US" altLang="ko-KR" sz="13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 (“'</a:t>
            </a:r>
            <a:r>
              <a:rPr lang="ko-KR" altLang="en-US" sz="13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코로나 충격</a:t>
            </a:r>
            <a:r>
              <a:rPr lang="en-US" altLang="ko-KR" sz="13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' </a:t>
            </a:r>
            <a:r>
              <a:rPr lang="ko-KR" altLang="en-US" sz="13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경기 침체에 빠진 한국”</a:t>
            </a:r>
            <a:r>
              <a:rPr lang="en-US" altLang="ko-KR" sz="13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&lt;BBC NEWS </a:t>
            </a:r>
            <a:r>
              <a:rPr lang="ko-KR" altLang="en-US" sz="13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코리아</a:t>
            </a:r>
            <a:r>
              <a:rPr lang="en-US" altLang="ko-KR" sz="13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&gt; 2020.7.23). </a:t>
            </a:r>
            <a:r>
              <a:rPr lang="ko-KR" altLang="en-US" sz="13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코로나 시대를 준비하고 해결해 나가기 위해서는 현 상황을 면밀하게 살펴볼 필요가 있다</a:t>
            </a:r>
            <a:r>
              <a:rPr lang="en-US" altLang="ko-KR" sz="13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 </a:t>
            </a:r>
            <a:r>
              <a:rPr lang="ko-KR" altLang="en-US" sz="13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과거와 현재의 국내 산업에서의 특징들을 중심으로 대분류</a:t>
            </a:r>
            <a:r>
              <a:rPr lang="en-US" altLang="ko-KR" sz="13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3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중분류</a:t>
            </a:r>
            <a:r>
              <a:rPr lang="en-US" altLang="ko-KR" sz="13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3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더 나아가 소분류까지 심층적으로 탐구해보려 한다</a:t>
            </a:r>
            <a:r>
              <a:rPr lang="en-US" altLang="ko-KR" sz="13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DC8C5F-32C0-48DF-A03D-2FD312DE631C}"/>
              </a:ext>
            </a:extLst>
          </p:cNvPr>
          <p:cNvSpPr txBox="1"/>
          <p:nvPr/>
        </p:nvSpPr>
        <p:spPr>
          <a:xfrm>
            <a:off x="136261" y="1535535"/>
            <a:ext cx="2281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>
                <a:highlight>
                  <a:srgbClr val="FFF4D1"/>
                </a:highlight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긴급속보</a:t>
            </a:r>
          </a:p>
        </p:txBody>
      </p:sp>
      <p:sp>
        <p:nvSpPr>
          <p:cNvPr id="20" name="사각형: 잘린 위쪽 모서리 19">
            <a:extLst>
              <a:ext uri="{FF2B5EF4-FFF2-40B4-BE49-F238E27FC236}">
                <a16:creationId xmlns:a16="http://schemas.microsoft.com/office/drawing/2014/main" id="{9A290FB7-310C-4C0B-9194-909F1D19AF03}"/>
              </a:ext>
            </a:extLst>
          </p:cNvPr>
          <p:cNvSpPr/>
          <p:nvPr/>
        </p:nvSpPr>
        <p:spPr>
          <a:xfrm rot="16200000">
            <a:off x="3767080" y="21608761"/>
            <a:ext cx="3617010" cy="9805529"/>
          </a:xfrm>
          <a:prstGeom prst="snip2Same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22" name="사각형: 잘린 위쪽 모서리 21">
            <a:extLst>
              <a:ext uri="{FF2B5EF4-FFF2-40B4-BE49-F238E27FC236}">
                <a16:creationId xmlns:a16="http://schemas.microsoft.com/office/drawing/2014/main" id="{92A13306-D8DB-43FB-8750-194A6F16C408}"/>
              </a:ext>
            </a:extLst>
          </p:cNvPr>
          <p:cNvSpPr/>
          <p:nvPr/>
        </p:nvSpPr>
        <p:spPr>
          <a:xfrm rot="5400000" flipH="1">
            <a:off x="13980910" y="21577655"/>
            <a:ext cx="3617010" cy="9842780"/>
          </a:xfrm>
          <a:prstGeom prst="snip2Same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pic>
        <p:nvPicPr>
          <p:cNvPr id="38" name="그림 37" descr="옅은, 그리기이(가) 표시된 사진&#10;&#10;자동 생성된 설명">
            <a:extLst>
              <a:ext uri="{FF2B5EF4-FFF2-40B4-BE49-F238E27FC236}">
                <a16:creationId xmlns:a16="http://schemas.microsoft.com/office/drawing/2014/main" id="{93F19D37-286D-4065-8080-B7F00866D6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9854" y="22545032"/>
            <a:ext cx="870626" cy="1034727"/>
          </a:xfrm>
          <a:prstGeom prst="rect">
            <a:avLst/>
          </a:prstGeom>
        </p:spPr>
      </p:pic>
      <p:pic>
        <p:nvPicPr>
          <p:cNvPr id="40" name="그림 39" descr="커피, 테이블, 컵, 컴퓨터이(가) 표시된 사진&#10;&#10;자동 생성된 설명">
            <a:extLst>
              <a:ext uri="{FF2B5EF4-FFF2-40B4-BE49-F238E27FC236}">
                <a16:creationId xmlns:a16="http://schemas.microsoft.com/office/drawing/2014/main" id="{B82B0935-9E19-4BB8-82E4-62E842B2B0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08" y="26057584"/>
            <a:ext cx="635840" cy="769986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7F536091-FC2C-49F4-B5AA-AF8EE65D5F82}"/>
              </a:ext>
            </a:extLst>
          </p:cNvPr>
          <p:cNvSpPr txBox="1"/>
          <p:nvPr/>
        </p:nvSpPr>
        <p:spPr>
          <a:xfrm>
            <a:off x="1251454" y="21025833"/>
            <a:ext cx="1985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solidFill>
                  <a:srgbClr val="00206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① 담배 제조업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5B61A37-1045-449D-B82F-B8220A319F25}"/>
              </a:ext>
            </a:extLst>
          </p:cNvPr>
          <p:cNvSpPr txBox="1"/>
          <p:nvPr/>
        </p:nvSpPr>
        <p:spPr>
          <a:xfrm>
            <a:off x="17518246" y="21025833"/>
            <a:ext cx="29583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solidFill>
                  <a:srgbClr val="00206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② 선박 및 보트 </a:t>
            </a:r>
            <a:r>
              <a:rPr lang="ko-KR" altLang="en-US" sz="2200" dirty="0" err="1">
                <a:solidFill>
                  <a:srgbClr val="00206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건조업</a:t>
            </a:r>
            <a:endParaRPr lang="ko-KR" altLang="en-US" sz="2200" dirty="0">
              <a:solidFill>
                <a:srgbClr val="002060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BC9EE02-F1A9-495C-8DDB-4E282460117F}"/>
              </a:ext>
            </a:extLst>
          </p:cNvPr>
          <p:cNvSpPr txBox="1"/>
          <p:nvPr/>
        </p:nvSpPr>
        <p:spPr>
          <a:xfrm>
            <a:off x="1072661" y="24769462"/>
            <a:ext cx="92268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③ 공장 풀가동해도 모자란다는 </a:t>
            </a:r>
            <a:r>
              <a:rPr lang="ko-KR" altLang="en-US" sz="22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제약</a:t>
            </a:r>
            <a:r>
              <a:rPr lang="en-US" altLang="ko-KR" sz="2200" b="1" i="1" kern="0" spc="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·</a:t>
            </a:r>
            <a:r>
              <a:rPr lang="ko-KR" altLang="en-US" sz="2200" b="1" i="1" kern="0" spc="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바이오 업계</a:t>
            </a:r>
            <a:r>
              <a:rPr lang="en-US" altLang="ko-KR" sz="2200" b="1" i="1" kern="0" spc="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… </a:t>
            </a:r>
            <a:r>
              <a:rPr lang="ko-KR" altLang="en-US" sz="2200" b="1" i="1" kern="0" spc="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하지만 의료용기기제조업은</a:t>
            </a:r>
            <a:r>
              <a:rPr lang="en-US" altLang="ko-KR" sz="2200" b="1" i="1" kern="0" spc="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?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6549C9B-457B-4ED4-8B46-858C72E755BF}"/>
              </a:ext>
            </a:extLst>
          </p:cNvPr>
          <p:cNvSpPr txBox="1"/>
          <p:nvPr/>
        </p:nvSpPr>
        <p:spPr>
          <a:xfrm>
            <a:off x="16443823" y="24759802"/>
            <a:ext cx="40761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solidFill>
                  <a:srgbClr val="00206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④ 항공기 우주선 및 부품 제조업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6DD7838-7A1B-4D07-8692-57526679216A}"/>
              </a:ext>
            </a:extLst>
          </p:cNvPr>
          <p:cNvSpPr txBox="1"/>
          <p:nvPr/>
        </p:nvSpPr>
        <p:spPr>
          <a:xfrm>
            <a:off x="18996471" y="987529"/>
            <a:ext cx="2466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기자 </a:t>
            </a:r>
            <a:r>
              <a:rPr lang="en-US" altLang="ko-KR" sz="14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14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김다은</a:t>
            </a:r>
            <a:r>
              <a:rPr lang="en-US" altLang="ko-KR" sz="14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4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성혁기</a:t>
            </a:r>
            <a:r>
              <a:rPr lang="en-US" altLang="ko-KR" sz="14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4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이은주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9B2DF2-A5E8-495A-A251-83A53FCA5BEC}"/>
              </a:ext>
            </a:extLst>
          </p:cNvPr>
          <p:cNvSpPr txBox="1"/>
          <p:nvPr/>
        </p:nvSpPr>
        <p:spPr>
          <a:xfrm>
            <a:off x="10863666" y="1913529"/>
            <a:ext cx="1022917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아래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의 데이터를 통해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PCA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및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Heatmap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을 이용하여 제조업의 특징을 파악하고  시계열 그래프 시각화를 통해 추세 양상을 알아본다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✅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MDIS -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광업제조업조사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✅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KOSIS</a:t>
            </a:r>
            <a:r>
              <a:rPr lang="ko-KR" altLang="en-US" sz="12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r>
              <a:rPr lang="ko-KR" altLang="en-US" sz="1200" kern="0" dirty="0" err="1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국가통계포털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-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시도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/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산업별 광공업생산지수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제조업 생산능력 및 가동률지수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200" kern="0" spc="0" dirty="0" err="1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산업중분류별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주요지표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200" kern="0" spc="0" dirty="0" err="1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산업중분류별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자회사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·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관련회사 </a:t>
            </a:r>
            <a:r>
              <a:rPr lang="ko-KR" altLang="en-US" sz="1200" kern="0" spc="0" dirty="0" err="1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투자기업체수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투자금액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성장성에 관한 지표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(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제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10</a:t>
            </a:r>
            <a:r>
              <a:rPr lang="ko-KR" altLang="en-US" sz="1200" kern="0" spc="0" dirty="0" err="1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차한국표준산업분류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), </a:t>
            </a:r>
            <a:r>
              <a:rPr lang="ko-KR" altLang="en-US" sz="1200" kern="0" spc="0" dirty="0" err="1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산업중분류별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신규사업진출 </a:t>
            </a:r>
            <a:r>
              <a:rPr lang="ko-KR" altLang="en-US" sz="1200" kern="0" spc="0" dirty="0" err="1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기업체수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(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사업내용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)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F7E687-5D0B-4B3E-8577-A54829E5328A}"/>
              </a:ext>
            </a:extLst>
          </p:cNvPr>
          <p:cNvSpPr txBox="1"/>
          <p:nvPr/>
        </p:nvSpPr>
        <p:spPr>
          <a:xfrm>
            <a:off x="10863666" y="1535535"/>
            <a:ext cx="2281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>
                <a:highlight>
                  <a:srgbClr val="FFF4D1"/>
                </a:highlight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제보자료</a:t>
            </a:r>
          </a:p>
        </p:txBody>
      </p:sp>
      <p:sp>
        <p:nvSpPr>
          <p:cNvPr id="93" name="Rectangle 5">
            <a:extLst>
              <a:ext uri="{FF2B5EF4-FFF2-40B4-BE49-F238E27FC236}">
                <a16:creationId xmlns:a16="http://schemas.microsoft.com/office/drawing/2014/main" id="{3A7DB4D3-667C-4D23-BFDC-05896378F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B510D3A9-1F8B-4C4A-8383-11739FAEA70B}"/>
              </a:ext>
            </a:extLst>
          </p:cNvPr>
          <p:cNvSpPr txBox="1"/>
          <p:nvPr/>
        </p:nvSpPr>
        <p:spPr>
          <a:xfrm>
            <a:off x="2707515" y="14233992"/>
            <a:ext cx="256900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rgbClr val="FF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&lt;</a:t>
            </a:r>
            <a:r>
              <a:rPr lang="ko-KR" altLang="en-US" sz="1300" dirty="0">
                <a:solidFill>
                  <a:srgbClr val="FF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제조업 중분류 생산능력 지수</a:t>
            </a:r>
            <a:r>
              <a:rPr lang="en-US" altLang="ko-KR" sz="1300" dirty="0">
                <a:solidFill>
                  <a:srgbClr val="FF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&gt;</a:t>
            </a:r>
            <a:endParaRPr lang="ko-KR" altLang="en-US" sz="1300" dirty="0">
              <a:solidFill>
                <a:srgbClr val="FF0000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674C4A68-E44B-4606-882A-AC3BD9ED9AAC}"/>
              </a:ext>
            </a:extLst>
          </p:cNvPr>
          <p:cNvSpPr txBox="1"/>
          <p:nvPr/>
        </p:nvSpPr>
        <p:spPr>
          <a:xfrm>
            <a:off x="16274306" y="14259485"/>
            <a:ext cx="2463800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rgbClr val="0070C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&lt;</a:t>
            </a:r>
            <a:r>
              <a:rPr lang="ko-KR" altLang="en-US" sz="1300" dirty="0">
                <a:solidFill>
                  <a:srgbClr val="0070C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제조업 중분류 가동률 지수</a:t>
            </a:r>
            <a:r>
              <a:rPr lang="en-US" altLang="ko-KR" sz="1300" dirty="0">
                <a:solidFill>
                  <a:srgbClr val="0070C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&gt;</a:t>
            </a:r>
            <a:endParaRPr lang="ko-KR" altLang="en-US" sz="1300" dirty="0">
              <a:solidFill>
                <a:srgbClr val="0070C0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89A1349F-E25A-4BA4-99A3-EBC9BB018793}"/>
              </a:ext>
            </a:extLst>
          </p:cNvPr>
          <p:cNvSpPr txBox="1"/>
          <p:nvPr/>
        </p:nvSpPr>
        <p:spPr>
          <a:xfrm>
            <a:off x="10963574" y="21091820"/>
            <a:ext cx="6580072" cy="99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전 세계적으로 선박업은 </a:t>
            </a: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1</a:t>
            </a:r>
            <a:r>
              <a:rPr kumimoji="0" lang="ko-KR" altLang="en-US" sz="1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분기를 기준으로 전년도에 비해 선박 </a:t>
            </a:r>
            <a:r>
              <a:rPr kumimoji="0" lang="ko-KR" altLang="en-US" sz="12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발주량이</a:t>
            </a:r>
            <a:r>
              <a:rPr kumimoji="0" lang="ko-KR" altLang="en-US" sz="1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70%</a:t>
            </a:r>
            <a:r>
              <a:rPr kumimoji="0" lang="ko-KR" altLang="en-US" sz="1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가 감소하는 등 포스트 코로나로 인해 막대한 피해를 입은 산업 중 하나이다</a:t>
            </a: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 </a:t>
            </a:r>
          </a:p>
          <a:p>
            <a:pPr marL="0" marR="0" lvl="0" indent="0" algn="just" defTabSz="4572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그런데 왜 우리나라에서는 증가했을까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?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519B5F95-D090-480B-AE1F-2B198EBDAFB9}"/>
              </a:ext>
            </a:extLst>
          </p:cNvPr>
          <p:cNvSpPr txBox="1"/>
          <p:nvPr/>
        </p:nvSpPr>
        <p:spPr>
          <a:xfrm>
            <a:off x="15354924" y="22223265"/>
            <a:ext cx="338393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b="1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우리나라의 산업 점유율 크기</a:t>
            </a:r>
            <a:endParaRPr lang="en-US" altLang="ko-KR" b="1" kern="0" spc="0" dirty="0">
              <a:solidFill>
                <a:srgbClr val="000000"/>
              </a:solidFill>
              <a:effectLst/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r>
              <a:rPr lang="en-US" altLang="ko-KR" sz="16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	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(</a:t>
            </a:r>
            <a:r>
              <a:rPr lang="ko-KR" altLang="en-US" sz="1200" kern="0" spc="0" dirty="0">
                <a:solidFill>
                  <a:srgbClr val="FF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빨간색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선에 해당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)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042" name="화살표: 위쪽 1041">
            <a:extLst>
              <a:ext uri="{FF2B5EF4-FFF2-40B4-BE49-F238E27FC236}">
                <a16:creationId xmlns:a16="http://schemas.microsoft.com/office/drawing/2014/main" id="{CF32CFD0-359A-4F4D-8312-88383E5F2FEF}"/>
              </a:ext>
            </a:extLst>
          </p:cNvPr>
          <p:cNvSpPr/>
          <p:nvPr/>
        </p:nvSpPr>
        <p:spPr>
          <a:xfrm>
            <a:off x="18612787" y="22155053"/>
            <a:ext cx="227308" cy="375988"/>
          </a:xfrm>
          <a:prstGeom prst="upArrow">
            <a:avLst/>
          </a:prstGeom>
          <a:solidFill>
            <a:srgbClr val="3C44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581C3941-E1A6-40D0-BBA3-80DC2B654E31}"/>
              </a:ext>
            </a:extLst>
          </p:cNvPr>
          <p:cNvSpPr txBox="1"/>
          <p:nvPr/>
        </p:nvSpPr>
        <p:spPr>
          <a:xfrm>
            <a:off x="15392458" y="22984128"/>
            <a:ext cx="4863354" cy="1012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중국 선박의 결함과 국제해사기구</a:t>
            </a:r>
            <a:r>
              <a:rPr kumimoji="0" lang="en-US" altLang="ko-KR" sz="1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(IMO)</a:t>
            </a:r>
            <a:r>
              <a:rPr kumimoji="0" lang="ko-KR" alt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의 </a:t>
            </a:r>
            <a:r>
              <a:rPr kumimoji="0" lang="en-US" altLang="ko-KR" sz="1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IMO2050 </a:t>
            </a:r>
            <a:r>
              <a:rPr kumimoji="0" lang="ko-KR" alt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규제인 선박 배출가스 규제 강화에 따라 </a:t>
            </a:r>
            <a:r>
              <a:rPr kumimoji="0" lang="en-US" altLang="ko-KR" sz="1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LPG</a:t>
            </a:r>
            <a:r>
              <a:rPr kumimoji="0" lang="ko-KR" alt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추진선의 발주가 올라가면서 이의 발전된 기술을 주 무기로 삼고 있는 한국에 수주가 집중되는 것으로 판단된다</a:t>
            </a:r>
            <a:r>
              <a:rPr kumimoji="0" lang="en-US" altLang="ko-KR" sz="1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  <a:endParaRPr kumimoji="0" lang="ko-KR" altLang="en-US" sz="13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pic>
        <p:nvPicPr>
          <p:cNvPr id="1045" name="그림 104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7D9C9A45-CAE3-4532-B242-1D89C8455F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197" y="22175007"/>
            <a:ext cx="3869889" cy="2252061"/>
          </a:xfrm>
          <a:prstGeom prst="rect">
            <a:avLst/>
          </a:prstGeom>
        </p:spPr>
      </p:pic>
      <p:sp>
        <p:nvSpPr>
          <p:cNvPr id="1047" name="TextBox 1046">
            <a:extLst>
              <a:ext uri="{FF2B5EF4-FFF2-40B4-BE49-F238E27FC236}">
                <a16:creationId xmlns:a16="http://schemas.microsoft.com/office/drawing/2014/main" id="{3E65579A-61A5-4972-845C-BF08A943883A}"/>
              </a:ext>
            </a:extLst>
          </p:cNvPr>
          <p:cNvSpPr txBox="1"/>
          <p:nvPr/>
        </p:nvSpPr>
        <p:spPr>
          <a:xfrm>
            <a:off x="1118303" y="21472157"/>
            <a:ext cx="9573510" cy="404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코로나 사태로 건강을 중시하는 사회적 분위기와 다르게 담배 판매는 증가하는 이상 현상에 주목해보자</a:t>
            </a:r>
            <a:r>
              <a:rPr kumimoji="0" lang="en-US" altLang="ko-KR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</a:p>
        </p:txBody>
      </p:sp>
      <p:pic>
        <p:nvPicPr>
          <p:cNvPr id="1049" name="그림 1048">
            <a:extLst>
              <a:ext uri="{FF2B5EF4-FFF2-40B4-BE49-F238E27FC236}">
                <a16:creationId xmlns:a16="http://schemas.microsoft.com/office/drawing/2014/main" id="{6023780A-4CFF-4DB9-82E5-1792EB1C89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148" y="22431947"/>
            <a:ext cx="521493" cy="387777"/>
          </a:xfrm>
          <a:prstGeom prst="rect">
            <a:avLst/>
          </a:prstGeom>
        </p:spPr>
      </p:pic>
      <p:pic>
        <p:nvPicPr>
          <p:cNvPr id="1051" name="그림 1050" descr="플레이트이(가) 표시된 사진&#10;&#10;자동 생성된 설명">
            <a:extLst>
              <a:ext uri="{FF2B5EF4-FFF2-40B4-BE49-F238E27FC236}">
                <a16:creationId xmlns:a16="http://schemas.microsoft.com/office/drawing/2014/main" id="{A03955E1-C53E-407F-A9AC-FE03F6D019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270" y="22364345"/>
            <a:ext cx="568766" cy="586823"/>
          </a:xfrm>
          <a:prstGeom prst="rect">
            <a:avLst/>
          </a:prstGeom>
        </p:spPr>
      </p:pic>
      <p:sp>
        <p:nvSpPr>
          <p:cNvPr id="1052" name="TextBox 1051">
            <a:extLst>
              <a:ext uri="{FF2B5EF4-FFF2-40B4-BE49-F238E27FC236}">
                <a16:creationId xmlns:a16="http://schemas.microsoft.com/office/drawing/2014/main" id="{F195000B-D047-43B9-AA24-8C087AB2E352}"/>
              </a:ext>
            </a:extLst>
          </p:cNvPr>
          <p:cNvSpPr txBox="1"/>
          <p:nvPr/>
        </p:nvSpPr>
        <p:spPr>
          <a:xfrm>
            <a:off x="1390964" y="22732612"/>
            <a:ext cx="1149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긴급재난지원금</a:t>
            </a:r>
          </a:p>
        </p:txBody>
      </p:sp>
      <p:pic>
        <p:nvPicPr>
          <p:cNvPr id="1054" name="그림 1053" descr="표지판, 실외, 전면, 그리기이(가) 표시된 사진&#10;&#10;자동 생성된 설명">
            <a:extLst>
              <a:ext uri="{FF2B5EF4-FFF2-40B4-BE49-F238E27FC236}">
                <a16:creationId xmlns:a16="http://schemas.microsoft.com/office/drawing/2014/main" id="{AA0BFB42-96F9-4F2B-8FA0-2EF92815FEA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95" y="22556204"/>
            <a:ext cx="565227" cy="565227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97EF993-7206-4FF2-A088-2D0A116BA99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930" b="89992" l="8047" r="90000">
                        <a14:foregroundMark x1="16797" y1="65364" x2="27302" y2="64774"/>
                        <a14:foregroundMark x1="26653" y1="65833" x2="15313" y2="66849"/>
                        <a14:foregroundMark x1="47109" y1="73417" x2="62109" y2="74902"/>
                        <a14:foregroundMark x1="71875" y1="77170" x2="34063" y2="81235"/>
                        <a14:foregroundMark x1="34063" y1="81235" x2="52764" y2="84059"/>
                        <a14:foregroundMark x1="78203" y1="79672" x2="20781" y2="83737"/>
                        <a14:foregroundMark x1="20781" y1="83737" x2="49726" y2="85509"/>
                        <a14:foregroundMark x1="74922" y1="75919" x2="89219" y2="74902"/>
                        <a14:foregroundMark x1="89219" y1="75371" x2="89157" y2="72105"/>
                        <a14:foregroundMark x1="84771" y1="89411" x2="84609" y2="92885"/>
                        <a14:foregroundMark x1="84937" y1="85834" x2="84925" y2="86096"/>
                        <a14:foregroundMark x1="85031" y1="83811" x2="84989" y2="84706"/>
                        <a14:foregroundMark x1="85692" y1="69575" x2="85290" y2="78240"/>
                        <a14:foregroundMark x1="84609" y1="92885" x2="81000" y2="92781"/>
                        <a14:foregroundMark x1="14052" y1="84899" x2="13730" y2="63180"/>
                        <a14:foregroundMark x1="14109" y1="88689" x2="14104" y2="88332"/>
                        <a14:foregroundMark x1="4650" y1="46777" x2="625" y2="26583"/>
                        <a14:foregroundMark x1="625" y1="26583" x2="4746" y2="46581"/>
                        <a14:foregroundMark x1="41641" y1="63174" x2="70313" y2="63174"/>
                        <a14:foregroundMark x1="70313" y1="63174" x2="72188" y2="63018"/>
                        <a14:foregroundMark x1="63828" y1="64191" x2="34531" y2="66302"/>
                        <a14:foregroundMark x1="34531" y1="66302" x2="50469" y2="65207"/>
                        <a14:foregroundMark x1="61603" y1="45991" x2="56172" y2="35966"/>
                        <a14:foregroundMark x1="65313" y1="46130" x2="54453" y2="38624"/>
                        <a14:foregroundMark x1="61254" y1="46046" x2="54619" y2="38162"/>
                        <a14:foregroundMark x1="60438" y1="46174" x2="54688" y2="40344"/>
                        <a14:foregroundMark x1="59925" y1="46255" x2="55391" y2="39875"/>
                        <a14:foregroundMark x1="56016" y1="41439" x2="58906" y2="43706"/>
                        <a14:foregroundMark x1="55391" y1="41360" x2="57734" y2="43081"/>
                        <a14:foregroundMark x1="65361" y1="47180" x2="54609" y2="38780"/>
                        <a14:foregroundMark x1="60156" y1="46052" x2="55078" y2="39484"/>
                        <a14:foregroundMark x1="61120" y1="46067" x2="56953" y2="35496"/>
                        <a14:foregroundMark x1="56953" y1="32525" x2="55625" y2="34949"/>
                        <a14:foregroundMark x1="62344" y1="43628" x2="54141" y2="35418"/>
                        <a14:foregroundMark x1="62578" y1="42768" x2="55469" y2="40109"/>
                        <a14:foregroundMark x1="64141" y1="44019" x2="54514" y2="38877"/>
                        <a14:foregroundMark x1="58594" y1="34011" x2="59844" y2="45661"/>
                        <a14:foregroundMark x1="62813" y1="43393" x2="61563" y2="47772"/>
                        <a14:foregroundMark x1="59609" y1="43862" x2="60313" y2="44175"/>
                        <a14:foregroundMark x1="54922" y1="37056" x2="60781" y2="43628"/>
                        <a14:foregroundMark x1="54281" y1="36337" x2="54802" y2="36921"/>
                        <a14:foregroundMark x1="51719" y1="33464" x2="53545" y2="35512"/>
                        <a14:foregroundMark x1="54555" y1="38599" x2="58594" y2="42846"/>
                        <a14:foregroundMark x1="54471" y1="39172" x2="56953" y2="41517"/>
                        <a14:foregroundMark x1="54537" y1="38721" x2="60469" y2="44957"/>
                        <a14:foregroundMark x1="51172" y1="35184" x2="52157" y2="36220"/>
                        <a14:foregroundMark x1="55547" y1="41360" x2="60000" y2="45582"/>
                        <a14:foregroundMark x1="25859" y1="67240" x2="23594" y2="66849"/>
                        <a14:foregroundMark x1="24609" y1="66927" x2="39375" y2="65442"/>
                        <a14:foregroundMark x1="66563" y1="23299" x2="58359" y2="19077"/>
                        <a14:foregroundMark x1="67734" y1="26192" x2="58672" y2="18765"/>
                        <a14:foregroundMark x1="61484" y1="19703" x2="63281" y2="19859"/>
                        <a14:foregroundMark x1="68516" y1="26036" x2="59219" y2="18765"/>
                        <a14:foregroundMark x1="68203" y1="25098" x2="58672" y2="20094"/>
                        <a14:foregroundMark x1="67031" y1="25645" x2="59609" y2="20954"/>
                        <a14:foregroundMark x1="68047" y1="25958" x2="60625" y2="20172"/>
                        <a14:foregroundMark x1="67422" y1="26114" x2="60234" y2="19390"/>
                        <a14:foregroundMark x1="67500" y1="25958" x2="57891" y2="19625"/>
                        <a14:foregroundMark x1="68203" y1="26974" x2="67969" y2="27131"/>
                        <a14:foregroundMark x1="62500" y1="19937" x2="68359" y2="27131"/>
                        <a14:backgroundMark x1="6250" y1="6724" x2="29531" y2="6724"/>
                        <a14:backgroundMark x1="17500" y1="7662" x2="49375" y2="156"/>
                        <a14:backgroundMark x1="49375" y1="156" x2="49375" y2="156"/>
                        <a14:backgroundMark x1="36797" y1="5473" x2="57344" y2="391"/>
                        <a14:backgroundMark x1="56875" y1="4926" x2="17500" y2="22518"/>
                        <a14:backgroundMark x1="41563" y1="13213" x2="42031" y2="42377"/>
                        <a14:backgroundMark x1="42031" y1="42377" x2="14844" y2="51056"/>
                        <a14:backgroundMark x1="14844" y1="51056" x2="4531" y2="23378"/>
                        <a14:backgroundMark x1="4531" y1="23378" x2="25781" y2="45348"/>
                        <a14:backgroundMark x1="25781" y1="45348" x2="27266" y2="50039"/>
                        <a14:backgroundMark x1="10781" y1="17983" x2="13516" y2="48632"/>
                        <a14:backgroundMark x1="13516" y1="48632" x2="7422" y2="20563"/>
                        <a14:backgroundMark x1="7422" y1="20563" x2="9297" y2="48319"/>
                        <a14:backgroundMark x1="12500" y1="59578" x2="69141" y2="55981"/>
                        <a14:backgroundMark x1="50250" y1="37221" x2="48828" y2="35809"/>
                        <a14:backgroundMark x1="69141" y1="55981" x2="60926" y2="47823"/>
                        <a14:backgroundMark x1="48828" y1="35809" x2="12266" y2="56841"/>
                        <a14:backgroundMark x1="10234" y1="43315" x2="14766" y2="52854"/>
                        <a14:backgroundMark x1="12344" y1="61767" x2="16016" y2="61298"/>
                        <a14:backgroundMark x1="13906" y1="52072" x2="9531" y2="45895"/>
                        <a14:backgroundMark x1="9141" y1="47146" x2="5391" y2="57780"/>
                        <a14:backgroundMark x1="7266" y1="45973" x2="2266" y2="56138"/>
                        <a14:backgroundMark x1="15781" y1="52150" x2="11953" y2="55903"/>
                        <a14:backgroundMark x1="13984" y1="52854" x2="10234" y2="52854"/>
                        <a14:backgroundMark x1="6719" y1="44488" x2="7187" y2="47303"/>
                        <a14:backgroundMark x1="7109" y1="11728" x2="8672" y2="16341"/>
                        <a14:backgroundMark x1="68977" y1="24743" x2="77031" y2="31040"/>
                        <a14:backgroundMark x1="54531" y1="13448" x2="61845" y2="19167"/>
                        <a14:backgroundMark x1="77031" y1="31040" x2="58281" y2="7584"/>
                        <a14:backgroundMark x1="58281" y1="7584" x2="77578" y2="28851"/>
                        <a14:backgroundMark x1="77578" y1="28851" x2="74063" y2="25645"/>
                        <a14:backgroundMark x1="68438" y1="20485" x2="70703" y2="23143"/>
                        <a14:backgroundMark x1="76250" y1="23143" x2="89609" y2="48319"/>
                        <a14:backgroundMark x1="89609" y1="48319" x2="77031" y2="22283"/>
                        <a14:backgroundMark x1="77031" y1="22283" x2="76484" y2="22048"/>
                        <a14:backgroundMark x1="81172" y1="29242" x2="88281" y2="39406"/>
                        <a14:backgroundMark x1="84219" y1="28772" x2="86563" y2="35653"/>
                        <a14:backgroundMark x1="74922" y1="35184" x2="75313" y2="32525"/>
                        <a14:backgroundMark x1="75547" y1="31040" x2="81797" y2="36591"/>
                        <a14:backgroundMark x1="87969" y1="45270" x2="87656" y2="72088"/>
                        <a14:backgroundMark x1="12891" y1="90383" x2="44922" y2="89601"/>
                        <a14:backgroundMark x1="44922" y1="89601" x2="73750" y2="89758"/>
                        <a14:backgroundMark x1="73750" y1="89758" x2="45938" y2="96873"/>
                        <a14:backgroundMark x1="45938" y1="96873" x2="75625" y2="88741"/>
                        <a14:backgroundMark x1="75625" y1="88741" x2="12578" y2="86552"/>
                        <a14:backgroundMark x1="12578" y1="86552" x2="78672" y2="89367"/>
                        <a14:backgroundMark x1="78672" y1="89367" x2="44141" y2="89132"/>
                        <a14:backgroundMark x1="44141" y1="89132" x2="84609" y2="84128"/>
                        <a14:backgroundMark x1="84609" y1="84128" x2="50000" y2="85927"/>
                        <a14:backgroundMark x1="50000" y1="85927" x2="79375" y2="87959"/>
                        <a14:backgroundMark x1="79375" y1="87959" x2="91875" y2="87490"/>
                        <a14:backgroundMark x1="95469" y1="75137" x2="71094" y2="90070"/>
                        <a14:backgroundMark x1="71094" y1="90070" x2="81953" y2="91400"/>
                        <a14:backgroundMark x1="90469" y1="78812" x2="60859" y2="86396"/>
                        <a14:backgroundMark x1="60859" y1="86396" x2="66719" y2="86474"/>
                        <a14:backgroundMark x1="8281" y1="15715" x2="7813" y2="21267"/>
                        <a14:backgroundMark x1="33750" y1="92260" x2="50938" y2="92572"/>
                        <a14:backgroundMark x1="35859" y1="93198" x2="64453" y2="91869"/>
                        <a14:backgroundMark x1="64453" y1="91869" x2="77422" y2="94136"/>
                        <a14:backgroundMark x1="87813" y1="92494" x2="85625" y2="89679"/>
                        <a14:backgroundMark x1="87109" y1="93432" x2="84922" y2="85379"/>
                        <a14:backgroundMark x1="84688" y1="92260" x2="87969" y2="90852"/>
                        <a14:backgroundMark x1="86875" y1="91321" x2="85313" y2="91634"/>
                        <a14:backgroundMark x1="68906" y1="48788" x2="57266" y2="49101"/>
                        <a14:backgroundMark x1="52109" y1="37060" x2="53516" y2="37373"/>
                        <a14:backgroundMark x1="51250" y1="36278" x2="51172" y2="38311"/>
                        <a14:backgroundMark x1="52812" y1="36747" x2="52422" y2="39406"/>
                        <a14:backgroundMark x1="51797" y1="36435" x2="51328" y2="38546"/>
                        <a14:backgroundMark x1="51406" y1="37842" x2="51875" y2="37529"/>
                        <a14:backgroundMark x1="63281" y1="47537" x2="59297" y2="481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460" t="14180" r="12784" b="27145"/>
          <a:stretch/>
        </p:blipFill>
        <p:spPr>
          <a:xfrm rot="19737214">
            <a:off x="3059314" y="22627606"/>
            <a:ext cx="442632" cy="351850"/>
          </a:xfrm>
          <a:prstGeom prst="rect">
            <a:avLst/>
          </a:prstGeom>
        </p:spPr>
      </p:pic>
      <p:sp>
        <p:nvSpPr>
          <p:cNvPr id="1055" name="화살표: 아래로 구부러짐 1054">
            <a:extLst>
              <a:ext uri="{FF2B5EF4-FFF2-40B4-BE49-F238E27FC236}">
                <a16:creationId xmlns:a16="http://schemas.microsoft.com/office/drawing/2014/main" id="{20C988A2-ADAA-4003-9A45-0F9D3B9C56D3}"/>
              </a:ext>
            </a:extLst>
          </p:cNvPr>
          <p:cNvSpPr/>
          <p:nvPr/>
        </p:nvSpPr>
        <p:spPr>
          <a:xfrm>
            <a:off x="2155342" y="22059386"/>
            <a:ext cx="844575" cy="367208"/>
          </a:xfrm>
          <a:prstGeom prst="curved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AB7E99B-7289-4975-B3FA-EB6C09D3ABBF}"/>
              </a:ext>
            </a:extLst>
          </p:cNvPr>
          <p:cNvSpPr txBox="1"/>
          <p:nvPr/>
        </p:nvSpPr>
        <p:spPr>
          <a:xfrm>
            <a:off x="3737609" y="22004308"/>
            <a:ext cx="6463597" cy="1094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위의 가동률지수 그래프를 </a:t>
            </a:r>
            <a:r>
              <a:rPr lang="ko-KR" altLang="en-US" sz="14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분석하였을 때 </a:t>
            </a:r>
            <a:r>
              <a:rPr kumimoji="0" lang="ko-KR" altLang="en-US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전 국민에게 긴급재난지원금이 지급된 </a:t>
            </a:r>
            <a:r>
              <a:rPr kumimoji="0" lang="en-US" altLang="ko-KR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2020</a:t>
            </a:r>
            <a:r>
              <a:rPr kumimoji="0" lang="ko-KR" altLang="en-US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년 </a:t>
            </a:r>
            <a:r>
              <a:rPr kumimoji="0" lang="en-US" altLang="ko-KR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5</a:t>
            </a:r>
            <a:r>
              <a:rPr kumimoji="0" lang="ko-KR" altLang="en-US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월 시점부터 그래프가 가파르게 증가하는 것을 보면</a:t>
            </a:r>
            <a:r>
              <a:rPr kumimoji="0" lang="en-US" altLang="ko-KR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kumimoji="0" lang="ko-KR" altLang="en-US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정부와 지자체의 지원금이 장기 저장 가능한 담배 소비에 사용된 것으로 풀이된다</a:t>
            </a:r>
            <a:r>
              <a:rPr kumimoji="0" lang="en-US" altLang="ko-KR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294CACC-BB5F-4FDF-87A3-AC9D15ECB439}"/>
              </a:ext>
            </a:extLst>
          </p:cNvPr>
          <p:cNvSpPr txBox="1"/>
          <p:nvPr/>
        </p:nvSpPr>
        <p:spPr>
          <a:xfrm>
            <a:off x="1118303" y="23225879"/>
            <a:ext cx="9031313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지원금이 대형마트에서는 사용 불가하고 편의점에서는 사용 가능하자 어디서나 </a:t>
            </a:r>
            <a:r>
              <a:rPr lang="ko-KR" altLang="en-US" sz="14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동일한</a:t>
            </a:r>
            <a:r>
              <a:rPr kumimoji="0" lang="ko-KR" altLang="en-US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가격인 담배 소비가 증가한 것이다</a:t>
            </a:r>
            <a:r>
              <a:rPr kumimoji="0" lang="en-US" altLang="ko-KR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 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9615592-AABF-47AE-86EF-317DA00DCAAF}"/>
              </a:ext>
            </a:extLst>
          </p:cNvPr>
          <p:cNvSpPr txBox="1"/>
          <p:nvPr/>
        </p:nvSpPr>
        <p:spPr>
          <a:xfrm>
            <a:off x="1276855" y="23847590"/>
            <a:ext cx="90313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b="1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=&gt;</a:t>
            </a:r>
            <a:r>
              <a:rPr kumimoji="0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r>
              <a:rPr kumimoji="0" lang="ko-KR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담배 판매량이 증가</a:t>
            </a:r>
            <a:r>
              <a:rPr kumimoji="0" lang="ko-KR" altLang="en-US" sz="15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하는 것은 </a:t>
            </a:r>
            <a:r>
              <a:rPr kumimoji="0" lang="ko-KR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결코 좋은 현상이 아니므로 </a:t>
            </a:r>
            <a:r>
              <a:rPr kumimoji="0" lang="ko-KR" altLang="en-US" sz="15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정부의</a:t>
            </a:r>
            <a:r>
              <a:rPr kumimoji="0" lang="ko-KR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재난 지원금 지원 시 방안이 필요</a:t>
            </a:r>
            <a:endParaRPr kumimoji="0" lang="en-US" altLang="ko-KR" sz="15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pic>
        <p:nvPicPr>
          <p:cNvPr id="100" name="그림 99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EE5307F2-0C3B-40E8-A26B-7C8543E47EC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527" y="11370316"/>
            <a:ext cx="5473796" cy="2835318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pic>
        <p:nvPicPr>
          <p:cNvPr id="104" name="그림 103" descr="표지판이(가) 표시된 사진&#10;&#10;자동 생성된 설명">
            <a:extLst>
              <a:ext uri="{FF2B5EF4-FFF2-40B4-BE49-F238E27FC236}">
                <a16:creationId xmlns:a16="http://schemas.microsoft.com/office/drawing/2014/main" id="{AE282126-6639-49C2-A0F9-E8311790006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20285116" y="26053662"/>
            <a:ext cx="760102" cy="755352"/>
          </a:xfrm>
          <a:prstGeom prst="rect">
            <a:avLst/>
          </a:prstGeom>
        </p:spPr>
      </p:pic>
      <p:pic>
        <p:nvPicPr>
          <p:cNvPr id="106" name="그림 105" descr="플레이트이(가) 표시된 사진&#10;&#10;자동 생성된 설명">
            <a:extLst>
              <a:ext uri="{FF2B5EF4-FFF2-40B4-BE49-F238E27FC236}">
                <a16:creationId xmlns:a16="http://schemas.microsoft.com/office/drawing/2014/main" id="{DC1BAC42-634E-4CF5-A899-698409FBAC1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5660" b="90189" l="8124" r="94004">
                        <a14:foregroundMark x1="13346" y1="24906" x2="17602" y2="50000"/>
                        <a14:foregroundMark x1="32689" y1="90189" x2="59961" y2="87925"/>
                        <a14:foregroundMark x1="10199" y1="18820" x2="8317" y2="20943"/>
                        <a14:foregroundMark x1="18182" y1="9811" x2="17023" y2="11119"/>
                        <a14:foregroundMark x1="8317" y1="20943" x2="8317" y2="21321"/>
                        <a14:foregroundMark x1="17602" y1="7925" x2="8897" y2="8113"/>
                        <a14:foregroundMark x1="72539" y1="15160" x2="67892" y2="26415"/>
                        <a14:foregroundMark x1="67892" y1="26415" x2="72534" y2="32321"/>
                        <a14:foregroundMark x1="87556" y1="34505" x2="91876" y2="33208"/>
                        <a14:foregroundMark x1="91876" y1="33208" x2="89942" y2="17925"/>
                        <a14:foregroundMark x1="78909" y1="12309" x2="76596" y2="11132"/>
                        <a14:foregroundMark x1="89942" y1="17925" x2="86856" y2="16354"/>
                        <a14:foregroundMark x1="72878" y1="17175" x2="69052" y2="23396"/>
                        <a14:foregroundMark x1="73360" y1="16392" x2="73361" y2="16390"/>
                        <a14:foregroundMark x1="76596" y1="11132" x2="75811" y2="12408"/>
                        <a14:foregroundMark x1="74804" y1="22964" x2="84139" y2="22264"/>
                        <a14:foregroundMark x1="69052" y1="23396" x2="74768" y2="22967"/>
                        <a14:foregroundMark x1="84139" y1="22264" x2="88008" y2="22264"/>
                        <a14:foregroundMark x1="91489" y1="20000" x2="90207" y2="11867"/>
                        <a14:foregroundMark x1="94197" y1="19245" x2="89555" y2="20755"/>
                        <a14:foregroundMark x1="74804" y1="23044" x2="92263" y2="22264"/>
                        <a14:foregroundMark x1="66925" y1="23396" x2="74793" y2="23044"/>
                        <a14:foregroundMark x1="89168" y1="29811" x2="88198" y2="32244"/>
                        <a14:foregroundMark x1="87427" y1="25094" x2="90716" y2="32453"/>
                        <a14:foregroundMark x1="91489" y1="12453" x2="91296" y2="27358"/>
                        <a14:foregroundMark x1="91296" y1="27358" x2="91489" y2="27925"/>
                        <a14:foregroundMark x1="93037" y1="27358" x2="92047" y2="12725"/>
                        <a14:foregroundMark x1="90522" y1="24151" x2="93230" y2="19623"/>
                        <a14:foregroundMark x1="90329" y1="19811" x2="91510" y2="11741"/>
                        <a14:foregroundMark x1="89890" y1="12270" x2="92070" y2="21132"/>
                        <a14:foregroundMark x1="91390" y1="10976" x2="91296" y2="9811"/>
                        <a14:foregroundMark x1="92456" y1="24151" x2="91448" y2="11694"/>
                        <a14:foregroundMark x1="91395" y1="11653" x2="92070" y2="24151"/>
                        <a14:foregroundMark x1="92070" y1="24151" x2="89359" y2="12486"/>
                        <a14:foregroundMark x1="71273" y1="13260" x2="67505" y2="13962"/>
                        <a14:foregroundMark x1="87837" y1="10176" x2="75857" y2="12407"/>
                        <a14:foregroundMark x1="70986" y1="16604" x2="66151" y2="33774"/>
                        <a14:foregroundMark x1="66151" y1="33774" x2="70487" y2="36013"/>
                        <a14:foregroundMark x1="91489" y1="15660" x2="91489" y2="12075"/>
                        <a14:foregroundMark x1="92410" y1="11757" x2="92418" y2="10829"/>
                        <a14:foregroundMark x1="92263" y1="29057" x2="92404" y2="12427"/>
                        <a14:foregroundMark x1="91489" y1="27547" x2="92015" y2="12665"/>
                        <a14:foregroundMark x1="92263" y1="24528" x2="92070" y2="20755"/>
                        <a14:foregroundMark x1="92263" y1="13208" x2="91103" y2="20943"/>
                        <a14:foregroundMark x1="92263" y1="17358" x2="91103" y2="12264"/>
                        <a14:backgroundMark x1="14507" y1="13774" x2="15280" y2="19623"/>
                        <a14:backgroundMark x1="14894" y1="13585" x2="14894" y2="16981"/>
                        <a14:backgroundMark x1="13926" y1="12830" x2="15280" y2="14906"/>
                        <a14:backgroundMark x1="85300" y1="16226" x2="73501" y2="16604"/>
                        <a14:backgroundMark x1="82205" y1="15094" x2="86074" y2="17170"/>
                        <a14:backgroundMark x1="73308" y1="18491" x2="73308" y2="16226"/>
                        <a14:backgroundMark x1="73308" y1="34717" x2="80271" y2="36981"/>
                        <a14:backgroundMark x1="74855" y1="32830" x2="72921" y2="32075"/>
                        <a14:backgroundMark x1="84333" y1="34717" x2="81044" y2="37358"/>
                        <a14:backgroundMark x1="84526" y1="33396" x2="85106" y2="35094"/>
                        <a14:backgroundMark x1="86847" y1="33962" x2="84333" y2="36415"/>
                        <a14:backgroundMark x1="89577" y1="7914" x2="91876" y2="6792"/>
                        <a14:backgroundMark x1="88781" y1="8302" x2="89554" y2="7925"/>
                        <a14:backgroundMark x1="93037" y1="12642" x2="92070" y2="5849"/>
                        <a14:backgroundMark x1="89784" y1="8932" x2="92263" y2="7925"/>
                        <a14:backgroundMark x1="89942" y1="8868" x2="89915" y2="8879"/>
                        <a14:backgroundMark x1="93043" y1="13318" x2="89749" y2="7170"/>
                        <a14:backgroundMark x1="93504" y1="13383" x2="90716" y2="8113"/>
                        <a14:backgroundMark x1="93810" y1="12830" x2="93424" y2="13208"/>
                        <a14:backgroundMark x1="73308" y1="34717" x2="74081" y2="33962"/>
                        <a14:backgroundMark x1="72921" y1="33019" x2="76402" y2="33019"/>
                        <a14:backgroundMark x1="72147" y1="33019" x2="74855" y2="32264"/>
                        <a14:backgroundMark x1="72727" y1="32264" x2="74855" y2="31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770" y="25877825"/>
            <a:ext cx="999643" cy="1024779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1694EF76-3FB4-40FF-A6A1-4065FE4E893D}"/>
              </a:ext>
            </a:extLst>
          </p:cNvPr>
          <p:cNvSpPr txBox="1"/>
          <p:nvPr/>
        </p:nvSpPr>
        <p:spPr>
          <a:xfrm>
            <a:off x="11231275" y="25220227"/>
            <a:ext cx="9352412" cy="404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코로나 </a:t>
            </a:r>
            <a:r>
              <a:rPr lang="ko-KR" altLang="en-US" sz="1400" kern="0" spc="0" dirty="0" err="1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팬데믹으로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인한 경기침체의 현상에서 많은 </a:t>
            </a:r>
            <a:r>
              <a:rPr lang="ko-KR" altLang="en-US" sz="1400" b="1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사람들이 가장 체감을 많이 했고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수면위로 드러난 산업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r>
              <a:rPr lang="ko-KR" altLang="en-US" sz="1400" b="1" kern="0" spc="0" dirty="0" err="1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항공업</a:t>
            </a:r>
            <a:endParaRPr lang="en-US" altLang="ko-KR" sz="1400" b="1" kern="0" spc="0" dirty="0">
              <a:solidFill>
                <a:srgbClr val="000000"/>
              </a:solidFill>
              <a:effectLst/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C2D34A2-D24D-4EAF-8466-46A9D594F3F8}"/>
              </a:ext>
            </a:extLst>
          </p:cNvPr>
          <p:cNvSpPr txBox="1"/>
          <p:nvPr/>
        </p:nvSpPr>
        <p:spPr>
          <a:xfrm>
            <a:off x="12618676" y="25794618"/>
            <a:ext cx="77010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항공상품은 서비스의 형태로 재고가 발생할 수 없다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즉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항공기의 빈 좌석은 그것의 상품가치가 재고자산으로 남을 수 있는 것이 아닌 소멸하지만 항공기가 주기장에 남아있는 동안의 고정비용은 동일하다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</a:p>
          <a:p>
            <a:pPr algn="just" fontAlgn="base" latinLnBrk="1">
              <a:lnSpc>
                <a:spcPct val="160000"/>
              </a:lnSpc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● </a:t>
            </a:r>
            <a:r>
              <a:rPr lang="ko-KR" altLang="en-US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현금의 흐름에 민감하게 반응하며 의존성도 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●  코로나의 전염성 때문에 공항봉쇄와 사람들의 관광이나 여행심리 위축에 따른 항공운항 감소 및 중단하고 있다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</a:p>
        </p:txBody>
      </p:sp>
      <p:sp>
        <p:nvSpPr>
          <p:cNvPr id="112" name="곱하기 기호 111">
            <a:extLst>
              <a:ext uri="{FF2B5EF4-FFF2-40B4-BE49-F238E27FC236}">
                <a16:creationId xmlns:a16="http://schemas.microsoft.com/office/drawing/2014/main" id="{E8291BC4-3B9F-4E99-80AF-D0422D9E31F6}"/>
              </a:ext>
            </a:extLst>
          </p:cNvPr>
          <p:cNvSpPr/>
          <p:nvPr/>
        </p:nvSpPr>
        <p:spPr>
          <a:xfrm>
            <a:off x="11183632" y="25720368"/>
            <a:ext cx="1220881" cy="1286027"/>
          </a:xfrm>
          <a:prstGeom prst="mathMultiply">
            <a:avLst>
              <a:gd name="adj1" fmla="val 12077"/>
            </a:avLst>
          </a:prstGeom>
          <a:solidFill>
            <a:schemeClr val="accent1">
              <a:lumMod val="60000"/>
              <a:lumOff val="40000"/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672B755-FF7E-49BC-A001-96EC6D8D97E3}"/>
              </a:ext>
            </a:extLst>
          </p:cNvPr>
          <p:cNvSpPr txBox="1"/>
          <p:nvPr/>
        </p:nvSpPr>
        <p:spPr>
          <a:xfrm>
            <a:off x="11207066" y="26882666"/>
            <a:ext cx="1513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3C444F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[</a:t>
            </a:r>
            <a:r>
              <a:rPr lang="ko-KR" altLang="en-US" sz="1400" b="1" dirty="0">
                <a:solidFill>
                  <a:srgbClr val="3C444F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상품가치 소멸</a:t>
            </a:r>
            <a:r>
              <a:rPr lang="en-US" altLang="ko-KR" sz="1400" b="1" dirty="0">
                <a:solidFill>
                  <a:srgbClr val="3C444F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]</a:t>
            </a:r>
            <a:endParaRPr lang="ko-KR" altLang="en-US" sz="1400" b="1" dirty="0">
              <a:solidFill>
                <a:srgbClr val="3C444F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FBD0110-0041-48EC-A694-52D8635BD7A4}"/>
              </a:ext>
            </a:extLst>
          </p:cNvPr>
          <p:cNvSpPr txBox="1"/>
          <p:nvPr/>
        </p:nvSpPr>
        <p:spPr>
          <a:xfrm>
            <a:off x="11231275" y="27339733"/>
            <a:ext cx="9024537" cy="749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=&gt;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항공업은 우선적으로 </a:t>
            </a:r>
            <a:r>
              <a:rPr lang="ko-KR" altLang="en-US" sz="1400" b="1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수요회복을 위한 정책의 지원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이 필요하다고 생각되며 항공산업의 붕괴까지 가지 않기 위해서 </a:t>
            </a:r>
            <a:r>
              <a:rPr lang="ko-KR" altLang="en-US" sz="1400" b="1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정부의 긴급 금융 지원이 절실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할 것으로 보인다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 </a:t>
            </a:r>
          </a:p>
        </p:txBody>
      </p:sp>
      <p:sp>
        <p:nvSpPr>
          <p:cNvPr id="115" name="화살표: 위쪽 114">
            <a:extLst>
              <a:ext uri="{FF2B5EF4-FFF2-40B4-BE49-F238E27FC236}">
                <a16:creationId xmlns:a16="http://schemas.microsoft.com/office/drawing/2014/main" id="{FEFAB6B9-804A-4BEE-A2F5-25489AA52E0B}"/>
              </a:ext>
            </a:extLst>
          </p:cNvPr>
          <p:cNvSpPr/>
          <p:nvPr/>
        </p:nvSpPr>
        <p:spPr>
          <a:xfrm>
            <a:off x="15710297" y="26587777"/>
            <a:ext cx="158235" cy="222675"/>
          </a:xfrm>
          <a:prstGeom prst="upArrow">
            <a:avLst/>
          </a:prstGeom>
          <a:solidFill>
            <a:srgbClr val="3C44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A1CF562-4031-4EEB-A8C1-A819D1AC5743}"/>
              </a:ext>
            </a:extLst>
          </p:cNvPr>
          <p:cNvSpPr txBox="1"/>
          <p:nvPr/>
        </p:nvSpPr>
        <p:spPr>
          <a:xfrm>
            <a:off x="1793147" y="10730656"/>
            <a:ext cx="91055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＊생산능력</a:t>
            </a:r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(</a:t>
            </a:r>
            <a:r>
              <a:rPr lang="ko-KR" altLang="en-US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공급능력</a:t>
            </a:r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)</a:t>
            </a:r>
            <a:r>
              <a:rPr lang="ko-KR" altLang="en-US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기업이 보유한 설비를 정상적인 조건 아래 충분히 가동하였을 때의 예상 최대 생산량</a:t>
            </a:r>
            <a:endParaRPr lang="en-US" altLang="ko-KR" sz="11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r>
              <a:rPr lang="ko-KR" altLang="en-US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＊가동률</a:t>
            </a:r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(</a:t>
            </a:r>
            <a:r>
              <a:rPr lang="ko-KR" altLang="en-US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수요</a:t>
            </a:r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)</a:t>
            </a:r>
            <a:r>
              <a:rPr lang="ko-KR" altLang="en-US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생산설비가 어느 정도 이용되는지를 나타내는 지표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842954E-4A9E-4CD8-9FC1-E4C6699DEFD9}"/>
              </a:ext>
            </a:extLst>
          </p:cNvPr>
          <p:cNvSpPr txBox="1"/>
          <p:nvPr/>
        </p:nvSpPr>
        <p:spPr>
          <a:xfrm>
            <a:off x="7260852" y="11867614"/>
            <a:ext cx="6671876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4572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양측의 </a:t>
            </a:r>
            <a:r>
              <a:rPr lang="ko-KR" altLang="en-US" sz="14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그래프를 대조하여 살펴보면</a:t>
            </a:r>
            <a:r>
              <a:rPr kumimoji="0" lang="ko-KR" altLang="en-US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생산능력지수와 가동률지수의 </a:t>
            </a:r>
            <a:endParaRPr kumimoji="0" lang="en-US" altLang="ko-KR" sz="14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 marR="0" lvl="0" algn="ctr" defTabSz="4572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대비되는 산업별 추이가</a:t>
            </a:r>
            <a:r>
              <a:rPr lang="ko-KR" altLang="en-US" sz="1400" b="1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나타남</a:t>
            </a:r>
            <a:r>
              <a:rPr lang="ko-KR" altLang="en-US" sz="14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을 파악할 수 </a:t>
            </a:r>
            <a:r>
              <a:rPr kumimoji="0" lang="ko-KR" altLang="en-US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있다</a:t>
            </a:r>
            <a:r>
              <a:rPr kumimoji="0" lang="en-US" altLang="ko-KR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 </a:t>
            </a:r>
          </a:p>
          <a:p>
            <a:pPr marR="0" lvl="0" algn="ctr" defTabSz="4572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그래프에서 전년도와 비교해보면 포스트 코로나 시대의 도래에 따라 기업의 생산능력</a:t>
            </a:r>
            <a:r>
              <a:rPr kumimoji="0" lang="en-US" altLang="ko-KR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</a:p>
          <a:p>
            <a:pPr marR="0" lvl="0" algn="ctr" defTabSz="4572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즉</a:t>
            </a:r>
            <a:r>
              <a:rPr kumimoji="0" lang="en-US" altLang="ko-KR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</a:t>
            </a:r>
            <a:r>
              <a:rPr kumimoji="0" lang="ko-KR" altLang="en-US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공급능력의 양상은 변화되지 않았지만 가동률의 형태에는 급격한 변동이 나타난다</a:t>
            </a:r>
            <a:r>
              <a:rPr kumimoji="0" lang="en-US" altLang="ko-KR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 </a:t>
            </a:r>
          </a:p>
          <a:p>
            <a:pPr marR="0" lvl="0" algn="ctr" defTabSz="4572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우리는 </a:t>
            </a:r>
            <a:r>
              <a:rPr kumimoji="0" lang="ko-KR" altLang="en-US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어떤 산업들이 급변하는 형태를 나타내는지 주목할 필요가 있다</a:t>
            </a:r>
            <a:r>
              <a:rPr kumimoji="0" lang="en-US" altLang="ko-KR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BBC2C72-F495-434A-AD52-4A8A3FD4F4CF}"/>
              </a:ext>
            </a:extLst>
          </p:cNvPr>
          <p:cNvSpPr txBox="1"/>
          <p:nvPr/>
        </p:nvSpPr>
        <p:spPr>
          <a:xfrm>
            <a:off x="652807" y="19193992"/>
            <a:ext cx="44268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담배는 기호품으로</a:t>
            </a:r>
            <a:r>
              <a:rPr lang="en-US" altLang="ko-KR" sz="15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</a:t>
            </a:r>
            <a:r>
              <a:rPr lang="ko-KR" altLang="en-US" sz="15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코로나</a:t>
            </a:r>
            <a:r>
              <a:rPr lang="en-US" altLang="ko-KR" sz="15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19</a:t>
            </a:r>
            <a:r>
              <a:rPr lang="ko-KR" altLang="en-US" sz="15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와 직접적인 관련이 없을 것이라고 예상했으나 수요가 급격히 증가하였다</a:t>
            </a:r>
            <a:r>
              <a:rPr lang="en-US" altLang="ko-KR" sz="15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  <a:endParaRPr lang="ko-KR" altLang="en-US" sz="15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EE3039C-839B-48EE-92C3-E65EA22A41FB}"/>
              </a:ext>
            </a:extLst>
          </p:cNvPr>
          <p:cNvSpPr txBox="1"/>
          <p:nvPr/>
        </p:nvSpPr>
        <p:spPr>
          <a:xfrm>
            <a:off x="453095" y="15475945"/>
            <a:ext cx="19851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>
                <a:solidFill>
                  <a:srgbClr val="00206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① 담배 제조업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A22269F-AF47-4E40-BACD-D8413E46A12C}"/>
              </a:ext>
            </a:extLst>
          </p:cNvPr>
          <p:cNvSpPr txBox="1"/>
          <p:nvPr/>
        </p:nvSpPr>
        <p:spPr>
          <a:xfrm>
            <a:off x="11113492" y="15485149"/>
            <a:ext cx="249584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>
                <a:solidFill>
                  <a:srgbClr val="00206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③ 의료용 기기 제조업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0C4CF90-5A8E-4A65-8F4A-84DDEED7D4A5}"/>
              </a:ext>
            </a:extLst>
          </p:cNvPr>
          <p:cNvSpPr txBox="1"/>
          <p:nvPr/>
        </p:nvSpPr>
        <p:spPr>
          <a:xfrm>
            <a:off x="5593362" y="15475945"/>
            <a:ext cx="295839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>
                <a:solidFill>
                  <a:srgbClr val="00206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② 선박 및 보트 </a:t>
            </a:r>
            <a:r>
              <a:rPr lang="ko-KR" altLang="en-US" sz="1700" dirty="0" err="1">
                <a:solidFill>
                  <a:srgbClr val="00206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건조업</a:t>
            </a:r>
            <a:endParaRPr lang="ko-KR" altLang="en-US" sz="1700" dirty="0">
              <a:solidFill>
                <a:srgbClr val="002060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6C4CA25-48D3-406B-9CD3-8DE3A436233D}"/>
              </a:ext>
            </a:extLst>
          </p:cNvPr>
          <p:cNvSpPr txBox="1"/>
          <p:nvPr/>
        </p:nvSpPr>
        <p:spPr>
          <a:xfrm>
            <a:off x="16254305" y="15475945"/>
            <a:ext cx="407613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>
                <a:solidFill>
                  <a:srgbClr val="00206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④ 항공기 우주선 및 부품 제조업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8B9ED49-61B6-4BAA-873B-055D2CDF9036}"/>
              </a:ext>
            </a:extLst>
          </p:cNvPr>
          <p:cNvSpPr txBox="1"/>
          <p:nvPr/>
        </p:nvSpPr>
        <p:spPr>
          <a:xfrm>
            <a:off x="11305753" y="19193992"/>
            <a:ext cx="44328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코로나</a:t>
            </a:r>
            <a:r>
              <a:rPr lang="en-US" altLang="ko-KR" sz="15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19</a:t>
            </a:r>
            <a:r>
              <a:rPr lang="ko-KR" altLang="en-US" sz="15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로 인해 의료계는 바쁜 나날을 보내고 있으나 이에 반해 의료용 기기의 수요는 감소한 것으로 보인다</a:t>
            </a:r>
            <a:r>
              <a:rPr lang="en-US" altLang="ko-KR" sz="15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  <a:endParaRPr lang="ko-KR" altLang="en-US" sz="15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3267A3F-BACF-46BD-86B6-6DC01E4DE167}"/>
              </a:ext>
            </a:extLst>
          </p:cNvPr>
          <p:cNvSpPr txBox="1"/>
          <p:nvPr/>
        </p:nvSpPr>
        <p:spPr>
          <a:xfrm>
            <a:off x="5767214" y="19193992"/>
            <a:ext cx="446707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국제 간의 이동이 줄어들며 운송수단 중 하나인 선박은 줄어들 것으로 전망하였으나 이와 달리 증가추세를 보인다</a:t>
            </a:r>
            <a:r>
              <a:rPr lang="en-US" altLang="ko-KR" sz="15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  <a:endParaRPr lang="ko-KR" altLang="en-US" sz="15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903860D-AC9B-4684-9D12-05CF18986403}"/>
              </a:ext>
            </a:extLst>
          </p:cNvPr>
          <p:cNvSpPr txBox="1"/>
          <p:nvPr/>
        </p:nvSpPr>
        <p:spPr>
          <a:xfrm>
            <a:off x="16457419" y="19193992"/>
            <a:ext cx="44328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우리나라뿐만</a:t>
            </a:r>
            <a:r>
              <a:rPr lang="ko-KR" altLang="en-US" sz="15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아니라 전세계적으로 공항폐쇄 및 여행 취소로 인해 가장 큰 </a:t>
            </a:r>
            <a:r>
              <a:rPr lang="ko-KR" altLang="en-US" sz="15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직격타를</a:t>
            </a:r>
            <a:r>
              <a:rPr lang="ko-KR" altLang="en-US" sz="15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받은 것으로 보인다</a:t>
            </a:r>
            <a:r>
              <a:rPr lang="en-US" altLang="ko-KR" sz="15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 </a:t>
            </a:r>
            <a:endParaRPr lang="ko-KR" altLang="en-US" sz="15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55E8AF-C4D6-4E14-98D8-B7F6E4F709EE}"/>
              </a:ext>
            </a:extLst>
          </p:cNvPr>
          <p:cNvSpPr txBox="1"/>
          <p:nvPr/>
        </p:nvSpPr>
        <p:spPr>
          <a:xfrm>
            <a:off x="1197527" y="28736337"/>
            <a:ext cx="19242672" cy="1233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95"/>
              </a:spcBef>
            </a:pPr>
            <a:r>
              <a:rPr lang="en-US" altLang="ko-KR" sz="1700" spc="-40" dirty="0"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휴먼옛체"/>
              </a:rPr>
              <a:t>“ </a:t>
            </a:r>
            <a:r>
              <a:rPr lang="ko-KR" altLang="en-US" sz="1700" spc="-40" dirty="0"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휴먼옛체"/>
              </a:rPr>
              <a:t>다양한 통계 시각화 분석 방법을 통해</a:t>
            </a:r>
            <a:r>
              <a:rPr lang="en-US" altLang="ko-KR" sz="1700" spc="-40" dirty="0"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휴먼옛체"/>
              </a:rPr>
              <a:t>,</a:t>
            </a:r>
            <a:r>
              <a:rPr lang="ko-KR" altLang="en-US" sz="1700" spc="-40" dirty="0"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휴먼옛체"/>
              </a:rPr>
              <a:t> 세부 산업별 특징 뿐만 아니라 코로나 영향으로 인한 제조업의 구조변화를 면밀하게 살펴보았다</a:t>
            </a:r>
            <a:r>
              <a:rPr lang="en-US" altLang="ko-KR" sz="1700" spc="-40" dirty="0"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휴먼옛체"/>
              </a:rPr>
              <a:t>. </a:t>
            </a:r>
            <a:r>
              <a:rPr lang="ko-KR" altLang="en-US" sz="1700" spc="-40" dirty="0"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휴먼옛체"/>
              </a:rPr>
              <a:t>코로나 사태를 다같이 해결해 나가기 위해서는 현재 상황을 모두 정확히 알고 그에 대응하여야 한다</a:t>
            </a:r>
            <a:r>
              <a:rPr lang="en-US" altLang="ko-KR" sz="1700" spc="-40" dirty="0"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휴먼옛체"/>
              </a:rPr>
              <a:t>. </a:t>
            </a:r>
            <a:r>
              <a:rPr lang="ko-KR" altLang="en-US" sz="1700" spc="-40" dirty="0"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휴먼옛체"/>
              </a:rPr>
              <a:t>그런 면에서 전체 경제의 작은 부분인 제조업의 일부 산업을 시각화 하여 그 특징들을 확인해보는 것만으로도 큰 의의가 있다</a:t>
            </a:r>
            <a:r>
              <a:rPr lang="en-US" altLang="ko-KR" sz="1700" spc="-40" dirty="0"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휴먼옛체"/>
              </a:rPr>
              <a:t>.  </a:t>
            </a:r>
            <a:r>
              <a:rPr lang="ko-KR" altLang="en-US" sz="1700" spc="-40" dirty="0"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휴먼옛체"/>
              </a:rPr>
              <a:t>우리 모두 전 사업에 지속적인 관심을 갖고</a:t>
            </a:r>
            <a:r>
              <a:rPr lang="en-US" altLang="ko-KR" sz="1700" spc="-40" dirty="0"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휴먼옛체"/>
              </a:rPr>
              <a:t>, </a:t>
            </a:r>
            <a:r>
              <a:rPr lang="ko-KR" altLang="en-US" sz="1700" spc="-40" dirty="0"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휴먼옛체"/>
              </a:rPr>
              <a:t>부족한 산업들에 적절한 지원이 이루어 진다면 포스트</a:t>
            </a:r>
            <a:r>
              <a:rPr lang="en-US" altLang="ko-KR" sz="1700" spc="-40" dirty="0"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휴먼옛체"/>
              </a:rPr>
              <a:t>(Post)</a:t>
            </a:r>
            <a:r>
              <a:rPr lang="ko-KR" altLang="en-US" sz="1700" spc="-40" dirty="0"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휴먼옛체"/>
              </a:rPr>
              <a:t> 코로나 시대가 아닌 </a:t>
            </a:r>
            <a:r>
              <a:rPr lang="ko-KR" altLang="en-US" sz="1700" spc="-4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휴먼옛체"/>
              </a:rPr>
              <a:t>패스트</a:t>
            </a:r>
            <a:r>
              <a:rPr lang="en-US" altLang="ko-KR" sz="1700" spc="-40" dirty="0"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휴먼옛체"/>
              </a:rPr>
              <a:t>(Past)</a:t>
            </a:r>
            <a:r>
              <a:rPr lang="ko-KR" altLang="en-US" sz="1700" spc="-40" dirty="0"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휴먼옛체"/>
              </a:rPr>
              <a:t> 코로나 시대로 돌아 갈 수 있지 않을까</a:t>
            </a:r>
            <a:r>
              <a:rPr lang="en-US" altLang="ko-KR" sz="1700" spc="-40" dirty="0"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휴먼옛체"/>
              </a:rPr>
              <a:t>? ”</a:t>
            </a:r>
            <a:endParaRPr lang="ko-KR" altLang="en-US" sz="1700" dirty="0">
              <a:latin typeface="경기천년바탕 Regular" panose="02020503020101020101" pitchFamily="18" charset="-127"/>
              <a:ea typeface="경기천년바탕 Regular" panose="02020503020101020101" pitchFamily="18" charset="-127"/>
              <a:cs typeface="휴먼옛체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8724CFE-662D-4571-8F36-9554D10778E4}"/>
              </a:ext>
            </a:extLst>
          </p:cNvPr>
          <p:cNvSpPr/>
          <p:nvPr/>
        </p:nvSpPr>
        <p:spPr>
          <a:xfrm>
            <a:off x="-1" y="29986683"/>
            <a:ext cx="21390073" cy="254955"/>
          </a:xfrm>
          <a:prstGeom prst="rect">
            <a:avLst/>
          </a:prstGeom>
          <a:solidFill>
            <a:srgbClr val="BEB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algn="ctr">
              <a:lnSpc>
                <a:spcPct val="150000"/>
              </a:lnSpc>
              <a:spcBef>
                <a:spcPts val="95"/>
              </a:spcBef>
            </a:pPr>
            <a:r>
              <a:rPr lang="ko-KR" altLang="en-US" sz="1100" spc="-5" dirty="0">
                <a:solidFill>
                  <a:schemeClr val="tx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휴먼옛체"/>
              </a:rPr>
              <a:t>본 분석에서 기업의</a:t>
            </a:r>
            <a:r>
              <a:rPr lang="ko-KR" altLang="en-US" sz="1100" spc="-85" dirty="0">
                <a:solidFill>
                  <a:schemeClr val="tx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휴먼옛체"/>
              </a:rPr>
              <a:t> </a:t>
            </a:r>
            <a:r>
              <a:rPr lang="ko-KR" altLang="en-US" sz="1100" spc="-5" dirty="0">
                <a:solidFill>
                  <a:schemeClr val="tx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휴먼옛체"/>
              </a:rPr>
              <a:t>규모는</a:t>
            </a:r>
            <a:r>
              <a:rPr lang="ko-KR" altLang="en-US" sz="1100" spc="-75" dirty="0">
                <a:solidFill>
                  <a:schemeClr val="tx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휴먼옛체"/>
              </a:rPr>
              <a:t> </a:t>
            </a:r>
            <a:r>
              <a:rPr lang="ko-KR" altLang="en-US" sz="1100" spc="-10" dirty="0">
                <a:solidFill>
                  <a:schemeClr val="tx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휴먼옛체"/>
              </a:rPr>
              <a:t>어떤</a:t>
            </a:r>
            <a:r>
              <a:rPr lang="ko-KR" altLang="en-US" sz="1100" spc="-85" dirty="0">
                <a:solidFill>
                  <a:schemeClr val="tx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휴먼옛체"/>
              </a:rPr>
              <a:t> </a:t>
            </a:r>
            <a:r>
              <a:rPr lang="ko-KR" altLang="en-US" sz="1100" spc="-5" dirty="0">
                <a:solidFill>
                  <a:schemeClr val="tx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휴먼옛체"/>
              </a:rPr>
              <a:t>요인을</a:t>
            </a:r>
            <a:r>
              <a:rPr lang="ko-KR" altLang="en-US" sz="1100" spc="-85" dirty="0">
                <a:solidFill>
                  <a:schemeClr val="tx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휴먼옛체"/>
              </a:rPr>
              <a:t> </a:t>
            </a:r>
            <a:r>
              <a:rPr lang="ko-KR" altLang="en-US" sz="1100" spc="-5" dirty="0">
                <a:solidFill>
                  <a:schemeClr val="tx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휴먼옛체"/>
              </a:rPr>
              <a:t>선정하는지에</a:t>
            </a:r>
            <a:r>
              <a:rPr lang="ko-KR" altLang="en-US" sz="1100" spc="-85" dirty="0">
                <a:solidFill>
                  <a:schemeClr val="tx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휴먼옛체"/>
              </a:rPr>
              <a:t> </a:t>
            </a:r>
            <a:r>
              <a:rPr lang="ko-KR" altLang="en-US" sz="1100" spc="-5" dirty="0">
                <a:solidFill>
                  <a:schemeClr val="tx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휴먼옛체"/>
              </a:rPr>
              <a:t>따라</a:t>
            </a:r>
            <a:r>
              <a:rPr lang="ko-KR" altLang="en-US" sz="1100" spc="-90" dirty="0">
                <a:solidFill>
                  <a:schemeClr val="tx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휴먼옛체"/>
              </a:rPr>
              <a:t> </a:t>
            </a:r>
            <a:r>
              <a:rPr lang="ko-KR" altLang="en-US" sz="1100" spc="-5" dirty="0">
                <a:solidFill>
                  <a:schemeClr val="tx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휴먼옛체"/>
              </a:rPr>
              <a:t>요인별로</a:t>
            </a:r>
            <a:r>
              <a:rPr lang="ko-KR" altLang="en-US" sz="1100" spc="-85" dirty="0">
                <a:solidFill>
                  <a:schemeClr val="tx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휴먼옛체"/>
              </a:rPr>
              <a:t> </a:t>
            </a:r>
            <a:r>
              <a:rPr lang="ko-KR" altLang="en-US" sz="1100" spc="-5" dirty="0">
                <a:solidFill>
                  <a:schemeClr val="tx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휴먼옛체"/>
              </a:rPr>
              <a:t>영향력이</a:t>
            </a:r>
            <a:r>
              <a:rPr lang="ko-KR" altLang="en-US" sz="1100" spc="-90" dirty="0">
                <a:solidFill>
                  <a:schemeClr val="tx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휴먼옛체"/>
              </a:rPr>
              <a:t> </a:t>
            </a:r>
            <a:r>
              <a:rPr lang="ko-KR" altLang="en-US" sz="1100" spc="-5" dirty="0">
                <a:solidFill>
                  <a:schemeClr val="tx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휴먼옛체"/>
              </a:rPr>
              <a:t>달라지기</a:t>
            </a:r>
            <a:r>
              <a:rPr lang="ko-KR" altLang="en-US" sz="1100" spc="-85" dirty="0">
                <a:solidFill>
                  <a:schemeClr val="tx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휴먼옛체"/>
              </a:rPr>
              <a:t> </a:t>
            </a:r>
            <a:r>
              <a:rPr lang="ko-KR" altLang="en-US" sz="1100" spc="-10" dirty="0">
                <a:solidFill>
                  <a:schemeClr val="tx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휴먼옛체"/>
              </a:rPr>
              <a:t>때문에</a:t>
            </a:r>
            <a:r>
              <a:rPr lang="en-US" altLang="ko-KR" sz="1100" spc="-10" dirty="0">
                <a:solidFill>
                  <a:schemeClr val="tx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휴먼옛체"/>
              </a:rPr>
              <a:t>,</a:t>
            </a:r>
            <a:r>
              <a:rPr lang="ko-KR" altLang="en-US" sz="1100" spc="-90" dirty="0">
                <a:solidFill>
                  <a:schemeClr val="tx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휴먼옛체"/>
              </a:rPr>
              <a:t> </a:t>
            </a:r>
            <a:r>
              <a:rPr lang="ko-KR" altLang="en-US" sz="1100" spc="-10" dirty="0">
                <a:solidFill>
                  <a:schemeClr val="tx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휴먼옛체"/>
              </a:rPr>
              <a:t>다른</a:t>
            </a:r>
            <a:r>
              <a:rPr lang="ko-KR" altLang="en-US" sz="1100" spc="-75" dirty="0">
                <a:solidFill>
                  <a:schemeClr val="tx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휴먼옛체"/>
              </a:rPr>
              <a:t> </a:t>
            </a:r>
            <a:r>
              <a:rPr lang="ko-KR" altLang="en-US" sz="1100" spc="-5" dirty="0">
                <a:solidFill>
                  <a:schemeClr val="tx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휴먼옛체"/>
              </a:rPr>
              <a:t>요인들로</a:t>
            </a:r>
            <a:r>
              <a:rPr lang="ko-KR" altLang="en-US" sz="1100" spc="-120" dirty="0">
                <a:solidFill>
                  <a:schemeClr val="tx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휴먼옛체"/>
              </a:rPr>
              <a:t> </a:t>
            </a:r>
            <a:r>
              <a:rPr lang="en-US" altLang="ko-KR" sz="1100" spc="75" dirty="0">
                <a:solidFill>
                  <a:schemeClr val="tx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휴먼옛체"/>
              </a:rPr>
              <a:t>Biplot</a:t>
            </a:r>
            <a:r>
              <a:rPr lang="ko-KR" altLang="en-US" sz="1100" spc="75" dirty="0">
                <a:solidFill>
                  <a:schemeClr val="tx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휴먼옛체"/>
              </a:rPr>
              <a:t>을</a:t>
            </a:r>
            <a:r>
              <a:rPr lang="ko-KR" altLang="en-US" sz="1100" spc="-114" dirty="0">
                <a:solidFill>
                  <a:schemeClr val="tx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휴먼옛체"/>
              </a:rPr>
              <a:t> </a:t>
            </a:r>
            <a:r>
              <a:rPr lang="ko-KR" altLang="en-US" sz="1100" spc="-5" dirty="0">
                <a:solidFill>
                  <a:schemeClr val="tx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휴먼옛체"/>
              </a:rPr>
              <a:t>그린다면</a:t>
            </a:r>
            <a:r>
              <a:rPr lang="ko-KR" altLang="en-US" sz="1100" spc="-125" dirty="0">
                <a:solidFill>
                  <a:schemeClr val="tx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휴먼옛체"/>
              </a:rPr>
              <a:t> </a:t>
            </a:r>
            <a:r>
              <a:rPr lang="ko-KR" altLang="en-US" sz="1100" spc="-5" dirty="0">
                <a:solidFill>
                  <a:schemeClr val="tx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휴먼옛체"/>
              </a:rPr>
              <a:t>다른</a:t>
            </a:r>
            <a:r>
              <a:rPr lang="ko-KR" altLang="en-US" sz="1100" spc="-110" dirty="0">
                <a:solidFill>
                  <a:schemeClr val="tx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휴먼옛체"/>
              </a:rPr>
              <a:t> </a:t>
            </a:r>
            <a:r>
              <a:rPr lang="ko-KR" altLang="en-US" sz="1100" spc="-5" dirty="0">
                <a:solidFill>
                  <a:schemeClr val="tx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휴먼옛체"/>
              </a:rPr>
              <a:t>결과가</a:t>
            </a:r>
            <a:r>
              <a:rPr lang="ko-KR" altLang="en-US" sz="1100" spc="-114" dirty="0">
                <a:solidFill>
                  <a:schemeClr val="tx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휴먼옛체"/>
              </a:rPr>
              <a:t> </a:t>
            </a:r>
            <a:r>
              <a:rPr lang="ko-KR" altLang="en-US" sz="1100" spc="-5" dirty="0">
                <a:solidFill>
                  <a:schemeClr val="tx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휴먼옛체"/>
              </a:rPr>
              <a:t>도출될</a:t>
            </a:r>
            <a:r>
              <a:rPr lang="ko-KR" altLang="en-US" sz="1100" spc="-125" dirty="0">
                <a:solidFill>
                  <a:schemeClr val="tx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휴먼옛체"/>
              </a:rPr>
              <a:t> </a:t>
            </a:r>
            <a:r>
              <a:rPr lang="ko-KR" altLang="en-US" sz="1100" spc="-5" dirty="0">
                <a:solidFill>
                  <a:schemeClr val="tx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휴먼옛체"/>
              </a:rPr>
              <a:t>수</a:t>
            </a:r>
            <a:r>
              <a:rPr lang="ko-KR" altLang="en-US" sz="1100" spc="-110" dirty="0">
                <a:solidFill>
                  <a:schemeClr val="tx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휴먼옛체"/>
              </a:rPr>
              <a:t> </a:t>
            </a:r>
            <a:r>
              <a:rPr lang="ko-KR" altLang="en-US" sz="1100" spc="-5" dirty="0">
                <a:solidFill>
                  <a:schemeClr val="tx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휴먼옛체"/>
              </a:rPr>
              <a:t>있으며 소분류</a:t>
            </a:r>
            <a:r>
              <a:rPr lang="ko-KR" altLang="en-US" sz="1100" dirty="0">
                <a:solidFill>
                  <a:schemeClr val="tx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휴먼옛체"/>
              </a:rPr>
              <a:t> 그래프 변화에 온전히 코로나의 영향만 미쳤다고 볼 수 없다</a:t>
            </a:r>
            <a:r>
              <a:rPr lang="en-US" altLang="ko-KR" sz="1100" dirty="0">
                <a:solidFill>
                  <a:schemeClr val="tx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휴먼옛체"/>
              </a:rPr>
              <a:t>. </a:t>
            </a:r>
            <a:r>
              <a:rPr lang="ko-KR" altLang="en-US" sz="1100" dirty="0">
                <a:solidFill>
                  <a:schemeClr val="tx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휴먼옛체"/>
              </a:rPr>
              <a:t>또한 위의 </a:t>
            </a:r>
            <a:r>
              <a:rPr lang="en-US" altLang="ko-KR" sz="1100" dirty="0">
                <a:solidFill>
                  <a:schemeClr val="tx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휴먼옛체"/>
              </a:rPr>
              <a:t>4</a:t>
            </a:r>
            <a:r>
              <a:rPr lang="ko-KR" altLang="en-US" sz="1100" dirty="0">
                <a:solidFill>
                  <a:schemeClr val="tx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휴먼옛체"/>
              </a:rPr>
              <a:t>가지 소분류 제조업에 비해 더 큰 특징을 나타내는 산업들이 존재할 수도 있다</a:t>
            </a:r>
            <a:r>
              <a:rPr lang="en-US" altLang="ko-KR" sz="1100" dirty="0">
                <a:solidFill>
                  <a:schemeClr val="tx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휴먼옛체"/>
              </a:rPr>
              <a:t>. </a:t>
            </a:r>
            <a:r>
              <a:rPr lang="ko-KR" altLang="en-US" sz="1100" dirty="0">
                <a:solidFill>
                  <a:schemeClr val="tx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휴먼옛체"/>
              </a:rPr>
              <a:t>이를 잘 고려해서 </a:t>
            </a:r>
            <a:r>
              <a:rPr lang="ko-KR" altLang="en-US" sz="1100" dirty="0" err="1">
                <a:solidFill>
                  <a:schemeClr val="tx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휴먼옛체"/>
              </a:rPr>
              <a:t>판단해야한다</a:t>
            </a:r>
            <a:r>
              <a:rPr lang="en-US" altLang="ko-KR" sz="1100" dirty="0">
                <a:solidFill>
                  <a:schemeClr val="tx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휴먼옛체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  <a:cs typeface="휴먼옛체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62A11800-0EB7-41EF-AF06-BD069A7369A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564" y="28829322"/>
            <a:ext cx="1016792" cy="1146508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9AED7EC-2F2B-4879-A17F-7A446F4F1D19}"/>
              </a:ext>
            </a:extLst>
          </p:cNvPr>
          <p:cNvSpPr txBox="1"/>
          <p:nvPr/>
        </p:nvSpPr>
        <p:spPr>
          <a:xfrm>
            <a:off x="243086" y="10739544"/>
            <a:ext cx="1667112" cy="384721"/>
          </a:xfrm>
          <a:prstGeom prst="rect">
            <a:avLst/>
          </a:prstGeom>
          <a:solidFill>
            <a:srgbClr val="A6C9E8"/>
          </a:solidFill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제조업 중분류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C2E2892-B91B-4062-9AAD-AB88FABD9209}"/>
              </a:ext>
            </a:extLst>
          </p:cNvPr>
          <p:cNvSpPr txBox="1"/>
          <p:nvPr/>
        </p:nvSpPr>
        <p:spPr>
          <a:xfrm>
            <a:off x="243086" y="14965126"/>
            <a:ext cx="1783964" cy="384721"/>
          </a:xfrm>
          <a:prstGeom prst="rect">
            <a:avLst/>
          </a:prstGeom>
          <a:solidFill>
            <a:srgbClr val="E8EEF8"/>
          </a:solidFill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제조업 소분류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2DFEFB7-D996-40C3-B8D5-D7C427B69A90}"/>
              </a:ext>
            </a:extLst>
          </p:cNvPr>
          <p:cNvSpPr/>
          <p:nvPr/>
        </p:nvSpPr>
        <p:spPr>
          <a:xfrm rot="5400000" flipV="1">
            <a:off x="18870103" y="12254466"/>
            <a:ext cx="4973613" cy="64688"/>
          </a:xfrm>
          <a:prstGeom prst="rect">
            <a:avLst/>
          </a:prstGeom>
          <a:solidFill>
            <a:srgbClr val="DBD7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C2F4676-82D0-4F19-8CD4-214C0F4A77B8}"/>
              </a:ext>
            </a:extLst>
          </p:cNvPr>
          <p:cNvSpPr/>
          <p:nvPr/>
        </p:nvSpPr>
        <p:spPr>
          <a:xfrm flipV="1">
            <a:off x="-40734" y="14707600"/>
            <a:ext cx="21436023" cy="79158"/>
          </a:xfrm>
          <a:prstGeom prst="rect">
            <a:avLst/>
          </a:prstGeom>
          <a:solidFill>
            <a:srgbClr val="DBD7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E324534-582D-4C26-BF67-747A80EAC4D3}"/>
              </a:ext>
            </a:extLst>
          </p:cNvPr>
          <p:cNvSpPr/>
          <p:nvPr/>
        </p:nvSpPr>
        <p:spPr>
          <a:xfrm rot="5400000" flipV="1">
            <a:off x="-2649158" y="17386692"/>
            <a:ext cx="5336159" cy="61806"/>
          </a:xfrm>
          <a:prstGeom prst="rect">
            <a:avLst/>
          </a:prstGeom>
          <a:solidFill>
            <a:srgbClr val="DBD7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A0EA6DE-2D1B-46A9-981C-0057D0593247}"/>
              </a:ext>
            </a:extLst>
          </p:cNvPr>
          <p:cNvSpPr/>
          <p:nvPr/>
        </p:nvSpPr>
        <p:spPr>
          <a:xfrm flipV="1">
            <a:off x="-25526" y="20058997"/>
            <a:ext cx="21422534" cy="77918"/>
          </a:xfrm>
          <a:prstGeom prst="rect">
            <a:avLst/>
          </a:prstGeom>
          <a:solidFill>
            <a:srgbClr val="DBD7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2EB2933B-8367-49E9-BE23-02E29C82235B}"/>
              </a:ext>
            </a:extLst>
          </p:cNvPr>
          <p:cNvSpPr/>
          <p:nvPr/>
        </p:nvSpPr>
        <p:spPr>
          <a:xfrm flipV="1">
            <a:off x="6666028" y="12733769"/>
            <a:ext cx="459223" cy="109005"/>
          </a:xfrm>
          <a:prstGeom prst="rightArrow">
            <a:avLst>
              <a:gd name="adj1" fmla="val 50000"/>
              <a:gd name="adj2" fmla="val 84457"/>
            </a:avLst>
          </a:prstGeom>
          <a:solidFill>
            <a:srgbClr val="FD1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302DCB51-CD9A-476B-9FFC-878C7527E846}"/>
              </a:ext>
            </a:extLst>
          </p:cNvPr>
          <p:cNvSpPr/>
          <p:nvPr/>
        </p:nvSpPr>
        <p:spPr>
          <a:xfrm rot="10800000" flipV="1">
            <a:off x="14068330" y="12733768"/>
            <a:ext cx="459223" cy="109005"/>
          </a:xfrm>
          <a:prstGeom prst="rightArrow">
            <a:avLst>
              <a:gd name="adj1" fmla="val 50000"/>
              <a:gd name="adj2" fmla="val 8445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B7D451D-5542-4BE2-87A0-DFC6CA33BEAA}"/>
              </a:ext>
            </a:extLst>
          </p:cNvPr>
          <p:cNvSpPr txBox="1"/>
          <p:nvPr/>
        </p:nvSpPr>
        <p:spPr>
          <a:xfrm>
            <a:off x="11053633" y="3993400"/>
            <a:ext cx="5468402" cy="5147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ko-KR" altLang="en-US" sz="1350" b="1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제 </a:t>
            </a:r>
            <a:r>
              <a:rPr lang="en-US" altLang="ko-KR" sz="1350" b="1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1,4 </a:t>
            </a:r>
            <a:r>
              <a:rPr lang="ko-KR" altLang="en-US" sz="1350" b="1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그룹</a:t>
            </a:r>
            <a:r>
              <a:rPr lang="en-US" altLang="ko-KR" sz="1350" b="1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-&gt; </a:t>
            </a:r>
            <a:r>
              <a:rPr lang="ko-KR" altLang="en-US" sz="1350" b="1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종사자</a:t>
            </a:r>
            <a:r>
              <a:rPr lang="ko-KR" altLang="en-US" sz="1350" b="1" kern="0" spc="0" dirty="0">
                <a:solidFill>
                  <a:srgbClr val="FE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多</a:t>
            </a:r>
            <a:r>
              <a:rPr lang="en-US" altLang="ko-KR" sz="1350" b="1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350" b="1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산업 가치</a:t>
            </a:r>
            <a:r>
              <a:rPr lang="ko-KR" altLang="en-US" sz="1350" b="1" kern="0" spc="0" dirty="0">
                <a:solidFill>
                  <a:srgbClr val="FE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大</a:t>
            </a:r>
            <a:endParaRPr lang="en-US" altLang="ko-KR" sz="1350" kern="0" spc="0" dirty="0">
              <a:solidFill>
                <a:srgbClr val="FE0000"/>
              </a:solidFill>
              <a:effectLst/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35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Q(</a:t>
            </a:r>
            <a:r>
              <a:rPr lang="ko-KR" altLang="en-US" sz="135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전자부품</a:t>
            </a:r>
            <a:r>
              <a:rPr lang="en-US" altLang="ko-KR" sz="135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35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컴퓨터</a:t>
            </a:r>
            <a:r>
              <a:rPr lang="en-US" altLang="ko-KR" sz="135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35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영상</a:t>
            </a:r>
            <a:r>
              <a:rPr lang="en-US" altLang="ko-KR" sz="135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35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음향 제조업</a:t>
            </a:r>
            <a:r>
              <a:rPr lang="en-US" altLang="ko-KR" sz="135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)</a:t>
            </a:r>
            <a:r>
              <a:rPr lang="ko-KR" altLang="en-US" sz="135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가 속한 제 </a:t>
            </a:r>
            <a:r>
              <a:rPr lang="en-US" altLang="ko-KR" sz="135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1</a:t>
            </a:r>
            <a:r>
              <a:rPr lang="ko-KR" altLang="en-US" sz="135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그룹</a:t>
            </a:r>
            <a:r>
              <a:rPr lang="en-US" altLang="ko-KR" sz="135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U(</a:t>
            </a:r>
            <a:r>
              <a:rPr lang="ko-KR" altLang="en-US" sz="135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자동차 및 트레일러 제조업</a:t>
            </a:r>
            <a:r>
              <a:rPr lang="en-US" altLang="ko-KR" sz="135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)</a:t>
            </a:r>
            <a:r>
              <a:rPr lang="ko-KR" altLang="en-US" sz="135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가 속한 제 </a:t>
            </a:r>
            <a:r>
              <a:rPr lang="en-US" altLang="ko-KR" sz="135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4</a:t>
            </a:r>
            <a:r>
              <a:rPr lang="ko-KR" altLang="en-US" sz="135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그룹은 종사자수</a:t>
            </a:r>
            <a:r>
              <a:rPr lang="en-US" altLang="ko-KR" sz="135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35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출하액 및 수입액 합계</a:t>
            </a:r>
            <a:r>
              <a:rPr lang="en-US" altLang="ko-KR" sz="135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35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생산액</a:t>
            </a:r>
            <a:r>
              <a:rPr lang="en-US" altLang="ko-KR" sz="135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35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부가가치액 이 모두 큰 것으로 확인</a:t>
            </a:r>
            <a:r>
              <a:rPr lang="ko-KR" altLang="en-US" sz="135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된다</a:t>
            </a:r>
            <a:r>
              <a:rPr lang="en-US" altLang="ko-KR" sz="135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  <a:endParaRPr lang="ko-KR" altLang="en-US" sz="1350" kern="0" spc="0" dirty="0">
              <a:solidFill>
                <a:srgbClr val="000000"/>
              </a:solidFill>
              <a:effectLst/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600" b="1" kern="0" spc="0" dirty="0">
              <a:solidFill>
                <a:srgbClr val="000000"/>
              </a:solidFill>
              <a:effectLst/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ko-KR" altLang="en-US" sz="1350" b="1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제 </a:t>
            </a:r>
            <a:r>
              <a:rPr lang="en-US" altLang="ko-KR" sz="1350" b="1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2</a:t>
            </a:r>
            <a:r>
              <a:rPr lang="ko-KR" altLang="en-US" sz="1350" b="1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그룹</a:t>
            </a:r>
            <a:r>
              <a:rPr lang="en-US" altLang="ko-KR" sz="1350" b="1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-&gt; </a:t>
            </a:r>
            <a:r>
              <a:rPr lang="ko-KR" altLang="en-US" sz="1350" b="1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종사자</a:t>
            </a:r>
            <a:r>
              <a:rPr lang="ko-KR" altLang="en-US" sz="1350" b="1" kern="0" spc="0" dirty="0">
                <a:solidFill>
                  <a:srgbClr val="3735FE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少</a:t>
            </a:r>
            <a:r>
              <a:rPr lang="en-US" altLang="ko-KR" sz="1350" b="1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350" b="1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산업 가치</a:t>
            </a:r>
            <a:r>
              <a:rPr lang="ko-KR" altLang="en-US" sz="1350" b="1" kern="0" spc="0" dirty="0">
                <a:solidFill>
                  <a:srgbClr val="FE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大</a:t>
            </a:r>
            <a:endParaRPr lang="en-US" altLang="ko-KR" sz="1350" kern="0" spc="0" dirty="0">
              <a:solidFill>
                <a:srgbClr val="FE0000"/>
              </a:solidFill>
              <a:effectLst/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35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K(</a:t>
            </a:r>
            <a:r>
              <a:rPr lang="ko-KR" altLang="en-US" sz="135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화학 물질 및 화학제품 제조업</a:t>
            </a:r>
            <a:r>
              <a:rPr lang="en-US" altLang="ko-KR" sz="135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)</a:t>
            </a:r>
            <a:r>
              <a:rPr lang="ko-KR" altLang="en-US" sz="135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가 속한 제</a:t>
            </a:r>
            <a:r>
              <a:rPr lang="en-US" altLang="ko-KR" sz="135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2</a:t>
            </a:r>
            <a:r>
              <a:rPr lang="ko-KR" altLang="en-US" sz="135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그룹은 출하액 및 수입액 합계</a:t>
            </a:r>
            <a:r>
              <a:rPr lang="en-US" altLang="ko-KR" sz="135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35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생산액</a:t>
            </a:r>
            <a:r>
              <a:rPr lang="en-US" altLang="ko-KR" sz="135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35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부가가치액에 비해 종사자 수가 적다</a:t>
            </a:r>
            <a:r>
              <a:rPr lang="en-US" altLang="ko-KR" sz="135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 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600" kern="0" spc="0" dirty="0">
              <a:solidFill>
                <a:srgbClr val="000000"/>
              </a:solidFill>
              <a:effectLst/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ko-KR" altLang="en-US" sz="1350" b="1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제 </a:t>
            </a:r>
            <a:r>
              <a:rPr lang="en-US" altLang="ko-KR" sz="1350" b="1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3</a:t>
            </a:r>
            <a:r>
              <a:rPr lang="ko-KR" altLang="en-US" sz="1350" b="1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그룹 </a:t>
            </a:r>
            <a:r>
              <a:rPr lang="en-US" altLang="ko-KR" sz="1350" b="1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-&gt; </a:t>
            </a:r>
            <a:r>
              <a:rPr lang="ko-KR" altLang="en-US" sz="1350" b="1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종사자</a:t>
            </a:r>
            <a:r>
              <a:rPr lang="ko-KR" altLang="en-US" sz="1350" b="1" kern="0" spc="0" dirty="0">
                <a:solidFill>
                  <a:srgbClr val="FF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多</a:t>
            </a:r>
            <a:r>
              <a:rPr lang="en-US" altLang="ko-KR" sz="1350" b="1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350" b="1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산업 가치</a:t>
            </a:r>
            <a:r>
              <a:rPr lang="ko-KR" altLang="en-US" sz="1350" b="1" kern="0" spc="0" dirty="0">
                <a:solidFill>
                  <a:srgbClr val="3735FE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小</a:t>
            </a:r>
            <a:endParaRPr lang="en-US" altLang="ko-KR" sz="1350" b="1" kern="0" spc="0" dirty="0">
              <a:solidFill>
                <a:srgbClr val="3735FE"/>
              </a:solidFill>
              <a:effectLst/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35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A(</a:t>
            </a:r>
            <a:r>
              <a:rPr lang="ko-KR" altLang="en-US" sz="135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식료품 제조업</a:t>
            </a:r>
            <a:r>
              <a:rPr lang="en-US" altLang="ko-KR" sz="135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)</a:t>
            </a:r>
            <a:r>
              <a:rPr lang="ko-KR" altLang="en-US" sz="135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가 속한 제</a:t>
            </a:r>
            <a:r>
              <a:rPr lang="en-US" altLang="ko-KR" sz="135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3</a:t>
            </a:r>
            <a:r>
              <a:rPr lang="ko-KR" altLang="en-US" sz="135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그룹은 출하액 및 수입액 합계</a:t>
            </a:r>
            <a:r>
              <a:rPr lang="en-US" altLang="ko-KR" sz="135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35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생산액</a:t>
            </a:r>
            <a:r>
              <a:rPr lang="en-US" altLang="ko-KR" sz="135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35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부가가치액에 비해 종사자 수가 크다</a:t>
            </a:r>
            <a:r>
              <a:rPr lang="en-US" altLang="ko-KR" sz="135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 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600" kern="0" spc="0" dirty="0">
              <a:solidFill>
                <a:srgbClr val="000000"/>
              </a:solidFill>
              <a:effectLst/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ko-KR" altLang="en-US" sz="1350" b="1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제 </a:t>
            </a:r>
            <a:r>
              <a:rPr lang="en-US" altLang="ko-KR" sz="1350" b="1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5</a:t>
            </a:r>
            <a:r>
              <a:rPr lang="ko-KR" altLang="en-US" sz="1350" b="1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그룹</a:t>
            </a:r>
            <a:r>
              <a:rPr lang="en-US" altLang="ko-KR" sz="1350" b="1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-&gt; </a:t>
            </a:r>
            <a:r>
              <a:rPr lang="ko-KR" altLang="en-US" sz="1350" b="1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종사자</a:t>
            </a:r>
            <a:r>
              <a:rPr lang="ko-KR" altLang="en-US" sz="1350" b="1" kern="0" spc="0" dirty="0">
                <a:solidFill>
                  <a:srgbClr val="3735FE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少</a:t>
            </a:r>
            <a:r>
              <a:rPr lang="en-US" altLang="ko-KR" sz="1350" b="1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350" b="1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산업 가치</a:t>
            </a:r>
            <a:r>
              <a:rPr lang="ko-KR" altLang="en-US" sz="1350" b="1" kern="0" spc="0" dirty="0">
                <a:solidFill>
                  <a:srgbClr val="3735FE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小</a:t>
            </a:r>
            <a:endParaRPr lang="en-US" altLang="ko-KR" sz="1350" b="1" kern="0" spc="0" dirty="0">
              <a:solidFill>
                <a:srgbClr val="3735FE"/>
              </a:solidFill>
              <a:effectLst/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35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종사자수</a:t>
            </a:r>
            <a:r>
              <a:rPr lang="en-US" altLang="ko-KR" sz="135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35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출하액 및 수입액 합계</a:t>
            </a:r>
            <a:r>
              <a:rPr lang="en-US" altLang="ko-KR" sz="135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35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생산액</a:t>
            </a:r>
            <a:r>
              <a:rPr lang="en-US" altLang="ko-KR" sz="135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35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부가가치액 모두 작은 제 </a:t>
            </a:r>
            <a:r>
              <a:rPr lang="en-US" altLang="ko-KR" sz="135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5</a:t>
            </a:r>
            <a:r>
              <a:rPr lang="ko-KR" altLang="en-US" sz="135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그룹에는 </a:t>
            </a:r>
            <a:r>
              <a:rPr lang="en-US" altLang="ko-KR" sz="135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R(</a:t>
            </a:r>
            <a:r>
              <a:rPr lang="ko-KR" altLang="en-US" sz="135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의료 기기 제조업</a:t>
            </a:r>
            <a:r>
              <a:rPr lang="en-US" altLang="ko-KR" sz="135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), L(</a:t>
            </a:r>
            <a:r>
              <a:rPr lang="ko-KR" altLang="en-US" sz="135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의료용 물질 및 의약품</a:t>
            </a:r>
            <a:r>
              <a:rPr lang="en-US" altLang="ko-KR" sz="135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), C(</a:t>
            </a:r>
            <a:r>
              <a:rPr lang="ko-KR" altLang="en-US" sz="135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담배 제조업</a:t>
            </a:r>
            <a:r>
              <a:rPr lang="en-US" altLang="ko-KR" sz="135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), V(</a:t>
            </a:r>
            <a:r>
              <a:rPr lang="ko-KR" altLang="en-US" sz="135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기타 운송장비 제조업</a:t>
            </a:r>
            <a:r>
              <a:rPr lang="en-US" altLang="ko-KR" sz="135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) </a:t>
            </a:r>
            <a:r>
              <a:rPr lang="ko-KR" altLang="en-US" sz="135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등이 있다</a:t>
            </a:r>
            <a:r>
              <a:rPr lang="en-US" altLang="ko-KR" sz="135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A993968-8BCC-4138-8743-88569CEE4607}"/>
              </a:ext>
            </a:extLst>
          </p:cNvPr>
          <p:cNvSpPr txBox="1"/>
          <p:nvPr/>
        </p:nvSpPr>
        <p:spPr>
          <a:xfrm>
            <a:off x="10795368" y="3552888"/>
            <a:ext cx="10351085" cy="393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35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2018</a:t>
            </a:r>
            <a:r>
              <a:rPr lang="ko-KR" altLang="en-US" sz="135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년 제조업의 </a:t>
            </a:r>
            <a:r>
              <a:rPr lang="ko-KR" altLang="en-US" sz="1350" kern="0" spc="0" dirty="0">
                <a:solidFill>
                  <a:schemeClr val="accent1">
                    <a:lumMod val="50000"/>
                  </a:schemeClr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중분류</a:t>
            </a:r>
            <a:r>
              <a:rPr lang="ko-KR" altLang="en-US" sz="135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를 </a:t>
            </a:r>
            <a:r>
              <a:rPr lang="en-US" altLang="ko-KR" sz="135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4</a:t>
            </a:r>
            <a:r>
              <a:rPr lang="ko-KR" altLang="en-US" sz="135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가지 변수</a:t>
            </a:r>
            <a:r>
              <a:rPr lang="en-US" altLang="ko-KR" sz="135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(</a:t>
            </a:r>
            <a:r>
              <a:rPr lang="ko-KR" altLang="en-US" sz="135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종사자수</a:t>
            </a:r>
            <a:r>
              <a:rPr lang="en-US" altLang="ko-KR" sz="135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350" u="sng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출하액 및 수입액 합계</a:t>
            </a:r>
            <a:r>
              <a:rPr lang="en-US" altLang="ko-KR" sz="1350" u="sng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350" u="sng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생산액</a:t>
            </a:r>
            <a:r>
              <a:rPr lang="en-US" altLang="ko-KR" sz="1350" u="sng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350" u="sng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부가가치액</a:t>
            </a:r>
            <a:r>
              <a:rPr lang="en-US" altLang="ko-KR" sz="135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)</a:t>
            </a:r>
            <a:r>
              <a:rPr lang="ko-KR" altLang="en-US" sz="135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로 </a:t>
            </a:r>
            <a:r>
              <a:rPr lang="en-US" altLang="ko-KR" sz="135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Clustering Heatmap</a:t>
            </a:r>
            <a:r>
              <a:rPr lang="ko-KR" altLang="en-US" sz="135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을 실시하였다</a:t>
            </a:r>
            <a:r>
              <a:rPr lang="en-US" altLang="ko-KR" sz="135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80F2CAA-EDD6-4780-B7EE-9BEC0FB14C3F}"/>
              </a:ext>
            </a:extLst>
          </p:cNvPr>
          <p:cNvSpPr/>
          <p:nvPr/>
        </p:nvSpPr>
        <p:spPr>
          <a:xfrm rot="18910523">
            <a:off x="20183637" y="13370071"/>
            <a:ext cx="45719" cy="9055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D8932D1-D437-4CB7-833B-F2B2840DBFD6}"/>
              </a:ext>
            </a:extLst>
          </p:cNvPr>
          <p:cNvSpPr/>
          <p:nvPr/>
        </p:nvSpPr>
        <p:spPr>
          <a:xfrm>
            <a:off x="1409505" y="11377592"/>
            <a:ext cx="617545" cy="2723458"/>
          </a:xfrm>
          <a:prstGeom prst="rect">
            <a:avLst/>
          </a:prstGeom>
          <a:solidFill>
            <a:srgbClr val="FFD5D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DC670E42-8C4E-4E87-B40E-FED5B8043608}"/>
              </a:ext>
            </a:extLst>
          </p:cNvPr>
          <p:cNvSpPr/>
          <p:nvPr/>
        </p:nvSpPr>
        <p:spPr>
          <a:xfrm>
            <a:off x="3428474" y="11377592"/>
            <a:ext cx="617545" cy="2723458"/>
          </a:xfrm>
          <a:prstGeom prst="rect">
            <a:avLst/>
          </a:prstGeom>
          <a:solidFill>
            <a:srgbClr val="FFD5D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160E55D-B4AF-4F0C-B1D5-B2E8BBC45D91}"/>
              </a:ext>
            </a:extLst>
          </p:cNvPr>
          <p:cNvSpPr/>
          <p:nvPr/>
        </p:nvSpPr>
        <p:spPr>
          <a:xfrm>
            <a:off x="5537274" y="11377592"/>
            <a:ext cx="617545" cy="2723458"/>
          </a:xfrm>
          <a:prstGeom prst="rect">
            <a:avLst/>
          </a:prstGeom>
          <a:solidFill>
            <a:srgbClr val="FFD5D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A7631E8-AE2D-4E2D-A65B-B381DA50C95F}"/>
              </a:ext>
            </a:extLst>
          </p:cNvPr>
          <p:cNvSpPr/>
          <p:nvPr/>
        </p:nvSpPr>
        <p:spPr>
          <a:xfrm>
            <a:off x="14133431" y="24284293"/>
            <a:ext cx="643019" cy="118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날짜</a:t>
            </a:r>
          </a:p>
        </p:txBody>
      </p:sp>
      <p:sp>
        <p:nvSpPr>
          <p:cNvPr id="1028" name="직사각형 1027">
            <a:extLst>
              <a:ext uri="{FF2B5EF4-FFF2-40B4-BE49-F238E27FC236}">
                <a16:creationId xmlns:a16="http://schemas.microsoft.com/office/drawing/2014/main" id="{9FB9F2DD-6BD3-4DE6-842B-05EC68820588}"/>
              </a:ext>
            </a:extLst>
          </p:cNvPr>
          <p:cNvSpPr/>
          <p:nvPr/>
        </p:nvSpPr>
        <p:spPr>
          <a:xfrm rot="16200000">
            <a:off x="11042612" y="22454667"/>
            <a:ext cx="656734" cy="111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700">
                <a:solidFill>
                  <a:schemeClr val="bg2">
                    <a:lumMod val="50000"/>
                  </a:schemeClr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점유율</a:t>
            </a:r>
            <a:endParaRPr lang="ko-KR" altLang="en-US" sz="700" dirty="0">
              <a:solidFill>
                <a:schemeClr val="bg2">
                  <a:lumMod val="50000"/>
                </a:schemeClr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99719751-F5D0-4D35-B816-888616F17618}"/>
              </a:ext>
            </a:extLst>
          </p:cNvPr>
          <p:cNvSpPr txBox="1"/>
          <p:nvPr/>
        </p:nvSpPr>
        <p:spPr>
          <a:xfrm>
            <a:off x="11053633" y="9129772"/>
            <a:ext cx="62928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이를 통해 제조업 내에도 중분류별로 각기 다른 특성을 보임을 알 수 있다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F6661A50-56C3-4F69-A17B-E67617CBB16C}"/>
              </a:ext>
            </a:extLst>
          </p:cNvPr>
          <p:cNvCxnSpPr>
            <a:cxnSpLocks/>
            <a:stCxn id="2" idx="0"/>
            <a:endCxn id="8" idx="0"/>
          </p:cNvCxnSpPr>
          <p:nvPr/>
        </p:nvCxnSpPr>
        <p:spPr>
          <a:xfrm>
            <a:off x="10683998" y="3258166"/>
            <a:ext cx="7815" cy="650103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그림 44" descr="프로펠러이(가) 표시된 사진&#10;&#10;자동 생성된 설명">
            <a:extLst>
              <a:ext uri="{FF2B5EF4-FFF2-40B4-BE49-F238E27FC236}">
                <a16:creationId xmlns:a16="http://schemas.microsoft.com/office/drawing/2014/main" id="{22427158-2EDE-4B5C-8B79-2DBDE66BF004}"/>
              </a:ext>
            </a:extLst>
          </p:cNvPr>
          <p:cNvPicPr>
            <a:picLocks noChangeAspect="1"/>
          </p:cNvPicPr>
          <p:nvPr/>
        </p:nvPicPr>
        <p:blipFill>
          <a:blip r:embed="rId18">
            <a:alphaModFix amt="80000"/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9091" b="88430" l="6977" r="90233">
                        <a14:foregroundMark x1="11392" y1="50655" x2="11628" y2="61157"/>
                        <a14:foregroundMark x1="12093" y1="66942" x2="12291" y2="52138"/>
                        <a14:foregroundMark x1="11536" y1="50893" x2="10698" y2="62810"/>
                        <a14:foregroundMark x1="11628" y1="70248" x2="9713" y2="47890"/>
                        <a14:foregroundMark x1="9302" y1="41322" x2="16744" y2="64463"/>
                        <a14:foregroundMark x1="18605" y1="71901" x2="14419" y2="52066"/>
                        <a14:foregroundMark x1="12093" y1="57851" x2="11163" y2="48760"/>
                        <a14:foregroundMark x1="13488" y1="62810" x2="6977" y2="52893"/>
                        <a14:foregroundMark x1="89302" y1="36364" x2="90233" y2="65289"/>
                        <a14:backgroundMark x1="7761" y1="32633" x2="4467" y2="37023"/>
                        <a14:backgroundMark x1="13023" y1="25620" x2="8030" y2="322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08" y="3869007"/>
            <a:ext cx="589147" cy="331566"/>
          </a:xfrm>
          <a:prstGeom prst="rect">
            <a:avLst/>
          </a:prstGeom>
        </p:spPr>
      </p:pic>
      <p:pic>
        <p:nvPicPr>
          <p:cNvPr id="47" name="그림 46" descr="프로펠러이(가) 표시된 사진&#10;&#10;자동 생성된 설명">
            <a:extLst>
              <a:ext uri="{FF2B5EF4-FFF2-40B4-BE49-F238E27FC236}">
                <a16:creationId xmlns:a16="http://schemas.microsoft.com/office/drawing/2014/main" id="{7B1A445E-EC74-4594-A45A-57F2CF902142}"/>
              </a:ext>
            </a:extLst>
          </p:cNvPr>
          <p:cNvPicPr>
            <a:picLocks noChangeAspect="1"/>
          </p:cNvPicPr>
          <p:nvPr/>
        </p:nvPicPr>
        <p:blipFill>
          <a:blip r:embed="rId18">
            <a:alphaModFix amt="80000"/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9091" b="88430" l="6977" r="90233">
                        <a14:foregroundMark x1="11392" y1="50655" x2="11628" y2="61157"/>
                        <a14:foregroundMark x1="12093" y1="66942" x2="12291" y2="52138"/>
                        <a14:foregroundMark x1="11536" y1="50893" x2="10698" y2="62810"/>
                        <a14:foregroundMark x1="11628" y1="70248" x2="9713" y2="47890"/>
                        <a14:foregroundMark x1="9302" y1="41322" x2="16744" y2="64463"/>
                        <a14:foregroundMark x1="18605" y1="71901" x2="14419" y2="52066"/>
                        <a14:foregroundMark x1="12093" y1="57851" x2="11163" y2="48760"/>
                        <a14:foregroundMark x1="13488" y1="62810" x2="6977" y2="52893"/>
                        <a14:foregroundMark x1="89302" y1="36364" x2="90233" y2="65289"/>
                        <a14:backgroundMark x1="7761" y1="32633" x2="4467" y2="37023"/>
                        <a14:backgroundMark x1="13023" y1="25620" x2="8030" y2="322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07" y="6416584"/>
            <a:ext cx="589147" cy="331566"/>
          </a:xfrm>
          <a:prstGeom prst="rect">
            <a:avLst/>
          </a:prstGeom>
        </p:spPr>
      </p:pic>
      <p:pic>
        <p:nvPicPr>
          <p:cNvPr id="46" name="그림 45" descr="프로펠러이(가) 표시된 사진&#10;&#10;자동 생성된 설명">
            <a:extLst>
              <a:ext uri="{FF2B5EF4-FFF2-40B4-BE49-F238E27FC236}">
                <a16:creationId xmlns:a16="http://schemas.microsoft.com/office/drawing/2014/main" id="{3B1679F8-9A01-46A0-9650-0651274C8560}"/>
              </a:ext>
            </a:extLst>
          </p:cNvPr>
          <p:cNvPicPr>
            <a:picLocks noChangeAspect="1"/>
          </p:cNvPicPr>
          <p:nvPr/>
        </p:nvPicPr>
        <p:blipFill>
          <a:blip r:embed="rId18">
            <a:alphaModFix amt="80000"/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9091" b="88430" l="6977" r="90233">
                        <a14:foregroundMark x1="11392" y1="50655" x2="11628" y2="61157"/>
                        <a14:foregroundMark x1="12093" y1="66942" x2="12291" y2="52138"/>
                        <a14:foregroundMark x1="11536" y1="50893" x2="10698" y2="62810"/>
                        <a14:foregroundMark x1="11628" y1="70248" x2="9713" y2="47890"/>
                        <a14:foregroundMark x1="9302" y1="41322" x2="16744" y2="64463"/>
                        <a14:foregroundMark x1="18605" y1="71901" x2="14419" y2="52066"/>
                        <a14:foregroundMark x1="12093" y1="57851" x2="11163" y2="48760"/>
                        <a14:foregroundMark x1="13488" y1="62810" x2="6977" y2="52893"/>
                        <a14:foregroundMark x1="89302" y1="36364" x2="90233" y2="65289"/>
                        <a14:backgroundMark x1="7761" y1="32633" x2="4467" y2="37023"/>
                        <a14:backgroundMark x1="13023" y1="25620" x2="8030" y2="322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664" y="8964161"/>
            <a:ext cx="589147" cy="331566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60B5FBCF-479B-483A-A8CE-8C2E0D3313F3}"/>
              </a:ext>
            </a:extLst>
          </p:cNvPr>
          <p:cNvSpPr txBox="1"/>
          <p:nvPr/>
        </p:nvSpPr>
        <p:spPr>
          <a:xfrm>
            <a:off x="1793147" y="14975278"/>
            <a:ext cx="48730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＊편의성을 위해 그 외 모든 소분류 제조업들은 회색 선 그래프로 나타냄</a:t>
            </a:r>
            <a:endParaRPr lang="en-US" altLang="ko-KR" sz="11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r>
              <a:rPr lang="ko-KR" altLang="en-US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＊가로축</a:t>
            </a:r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(X</a:t>
            </a:r>
            <a:r>
              <a:rPr lang="ko-KR" altLang="en-US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축</a:t>
            </a:r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)</a:t>
            </a:r>
            <a:r>
              <a:rPr lang="ko-KR" altLang="en-US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은 날짜</a:t>
            </a:r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세로축</a:t>
            </a:r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(Y</a:t>
            </a:r>
            <a:r>
              <a:rPr lang="ko-KR" altLang="en-US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축</a:t>
            </a:r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)</a:t>
            </a:r>
            <a:r>
              <a:rPr lang="ko-KR" altLang="en-US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은 </a:t>
            </a:r>
            <a:r>
              <a:rPr lang="ko-KR" altLang="en-US" sz="11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가둥률지수를</a:t>
            </a:r>
            <a:r>
              <a:rPr lang="ko-KR" altLang="en-US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의미함</a:t>
            </a: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31AF2FD2-EAB7-44EF-B0A7-603FEB9B3538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2" t="7788" r="8251" b="13279"/>
          <a:stretch/>
        </p:blipFill>
        <p:spPr>
          <a:xfrm>
            <a:off x="688881" y="15900303"/>
            <a:ext cx="4251045" cy="3250062"/>
          </a:xfrm>
          <a:prstGeom prst="rect">
            <a:avLst/>
          </a:prstGeom>
          <a:ln w="12700">
            <a:solidFill>
              <a:srgbClr val="4472C4"/>
            </a:solidFill>
          </a:ln>
        </p:spPr>
      </p:pic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785C3B63-DFDC-4C4E-9D72-90DA5A87D87D}"/>
              </a:ext>
            </a:extLst>
          </p:cNvPr>
          <p:cNvSpPr/>
          <p:nvPr/>
        </p:nvSpPr>
        <p:spPr>
          <a:xfrm rot="16200000">
            <a:off x="432137" y="16187735"/>
            <a:ext cx="670995" cy="117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가동률지수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A482E3B-FA3C-4AEF-B8E6-2CF86A28ACB1}"/>
              </a:ext>
            </a:extLst>
          </p:cNvPr>
          <p:cNvSpPr/>
          <p:nvPr/>
        </p:nvSpPr>
        <p:spPr>
          <a:xfrm>
            <a:off x="4422781" y="18950776"/>
            <a:ext cx="447459" cy="167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날짜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3219258-AB5F-4F59-8469-1E547B455C16}"/>
              </a:ext>
            </a:extLst>
          </p:cNvPr>
          <p:cNvSpPr/>
          <p:nvPr/>
        </p:nvSpPr>
        <p:spPr>
          <a:xfrm>
            <a:off x="4159644" y="15960597"/>
            <a:ext cx="709200" cy="29463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F67764E1-FA9A-43AF-BA8F-8F5D9F32C338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8" t="8355" r="8206" b="13512"/>
          <a:stretch/>
        </p:blipFill>
        <p:spPr>
          <a:xfrm>
            <a:off x="5835141" y="15900661"/>
            <a:ext cx="4251044" cy="3249347"/>
          </a:xfrm>
          <a:prstGeom prst="rect">
            <a:avLst/>
          </a:prstGeom>
          <a:ln w="12700">
            <a:solidFill>
              <a:srgbClr val="4472C4"/>
            </a:solidFill>
          </a:ln>
        </p:spPr>
      </p:pic>
      <p:sp>
        <p:nvSpPr>
          <p:cNvPr id="78" name="직사각형 77">
            <a:extLst>
              <a:ext uri="{FF2B5EF4-FFF2-40B4-BE49-F238E27FC236}">
                <a16:creationId xmlns:a16="http://schemas.microsoft.com/office/drawing/2014/main" id="{A97BC815-DDA4-48DF-9367-C781686A270A}"/>
              </a:ext>
            </a:extLst>
          </p:cNvPr>
          <p:cNvSpPr/>
          <p:nvPr/>
        </p:nvSpPr>
        <p:spPr>
          <a:xfrm rot="16200000">
            <a:off x="5577088" y="16209443"/>
            <a:ext cx="668168" cy="85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가동률지수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549B26D-3C30-4777-8F86-9F5448FB27FE}"/>
              </a:ext>
            </a:extLst>
          </p:cNvPr>
          <p:cNvSpPr/>
          <p:nvPr/>
        </p:nvSpPr>
        <p:spPr>
          <a:xfrm>
            <a:off x="9585531" y="18944226"/>
            <a:ext cx="447459" cy="167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날짜</a:t>
            </a: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599C9AB7-881A-487A-B19F-FD42EE34FF9B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7" t="8592" r="8827" b="13152"/>
          <a:stretch/>
        </p:blipFill>
        <p:spPr>
          <a:xfrm>
            <a:off x="11363717" y="15904534"/>
            <a:ext cx="4231613" cy="3241601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49673936-F82D-424C-8CA0-47E113F9ACBD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5" t="7720" r="8276" b="12891"/>
          <a:stretch/>
        </p:blipFill>
        <p:spPr>
          <a:xfrm>
            <a:off x="16448646" y="15900303"/>
            <a:ext cx="4251044" cy="3250062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7A2A75-8C8D-4540-8133-E1CEFE1E8A7C}"/>
              </a:ext>
            </a:extLst>
          </p:cNvPr>
          <p:cNvSpPr/>
          <p:nvPr/>
        </p:nvSpPr>
        <p:spPr>
          <a:xfrm>
            <a:off x="9293404" y="15968622"/>
            <a:ext cx="709200" cy="29463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7D2EFBF-5377-4E42-B44B-C1D3FF71435E}"/>
              </a:ext>
            </a:extLst>
          </p:cNvPr>
          <p:cNvSpPr/>
          <p:nvPr/>
        </p:nvSpPr>
        <p:spPr>
          <a:xfrm rot="16200000">
            <a:off x="11085937" y="16202943"/>
            <a:ext cx="688326" cy="114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가동률지수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2016334-E2F5-47FB-95FE-9FE5DC890073}"/>
              </a:ext>
            </a:extLst>
          </p:cNvPr>
          <p:cNvSpPr/>
          <p:nvPr/>
        </p:nvSpPr>
        <p:spPr>
          <a:xfrm>
            <a:off x="15113488" y="18942675"/>
            <a:ext cx="447459" cy="167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날짜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FAFBCC2-8A2B-4BFE-9EFF-98F5EF81289C}"/>
              </a:ext>
            </a:extLst>
          </p:cNvPr>
          <p:cNvSpPr/>
          <p:nvPr/>
        </p:nvSpPr>
        <p:spPr>
          <a:xfrm>
            <a:off x="14824736" y="15958605"/>
            <a:ext cx="709200" cy="29463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502F0EB-9371-487A-AA72-CB93F5AB6D53}"/>
              </a:ext>
            </a:extLst>
          </p:cNvPr>
          <p:cNvSpPr/>
          <p:nvPr/>
        </p:nvSpPr>
        <p:spPr>
          <a:xfrm rot="16200000">
            <a:off x="16165628" y="16191785"/>
            <a:ext cx="689626" cy="1151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가동률지수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37CF4B8B-7FD8-4038-918A-E66B76070493}"/>
              </a:ext>
            </a:extLst>
          </p:cNvPr>
          <p:cNvSpPr/>
          <p:nvPr/>
        </p:nvSpPr>
        <p:spPr>
          <a:xfrm>
            <a:off x="20189964" y="18951674"/>
            <a:ext cx="447459" cy="167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날짜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211DB07-2815-49D2-8E91-7B6754018918}"/>
              </a:ext>
            </a:extLst>
          </p:cNvPr>
          <p:cNvSpPr/>
          <p:nvPr/>
        </p:nvSpPr>
        <p:spPr>
          <a:xfrm>
            <a:off x="19907562" y="15976070"/>
            <a:ext cx="709200" cy="29463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BFFFF14-525D-4C9D-AEA4-A666FA4A5F76}"/>
              </a:ext>
            </a:extLst>
          </p:cNvPr>
          <p:cNvSpPr txBox="1"/>
          <p:nvPr/>
        </p:nvSpPr>
        <p:spPr>
          <a:xfrm>
            <a:off x="206845" y="4483485"/>
            <a:ext cx="6325512" cy="1094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『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제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10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차 한국표준 산업 분류표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』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에 따른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21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개의 </a:t>
            </a:r>
            <a:r>
              <a:rPr lang="ko-KR" altLang="en-US" sz="1400" kern="0" spc="0" dirty="0">
                <a:solidFill>
                  <a:schemeClr val="accent1">
                    <a:lumMod val="50000"/>
                  </a:schemeClr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대분류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중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18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개 산업을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2018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년도 규모와 성장률을 통해 나타낸 그래프이며 가로축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(X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축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)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은 산업의 규모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세로축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(Y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축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)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은 산업의 성장률을 의미한다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F6B7D44-FAB6-44FA-97FF-4B09F4C86A69}"/>
              </a:ext>
            </a:extLst>
          </p:cNvPr>
          <p:cNvSpPr txBox="1"/>
          <p:nvPr/>
        </p:nvSpPr>
        <p:spPr>
          <a:xfrm>
            <a:off x="6491320" y="8199601"/>
            <a:ext cx="4089295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＊규모의 변수 </a:t>
            </a:r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11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기업체수</a:t>
            </a:r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1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사업체수</a:t>
            </a:r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종사자수</a:t>
            </a:r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자산</a:t>
            </a:r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투자액</a:t>
            </a:r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매출액</a:t>
            </a:r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부가가치</a:t>
            </a:r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부채</a:t>
            </a:r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자본 </a:t>
            </a:r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=&gt; </a:t>
            </a:r>
            <a:r>
              <a:rPr lang="ko-KR" altLang="en-US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설명력 </a:t>
            </a:r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약 </a:t>
            </a:r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76% </a:t>
            </a:r>
          </a:p>
          <a:p>
            <a:endParaRPr lang="en-US" altLang="ko-KR" sz="3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r>
              <a:rPr lang="ko-KR" altLang="en-US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＊성장률의 변수 </a:t>
            </a:r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총 자산 증가율</a:t>
            </a:r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매출액 증가율 </a:t>
            </a:r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=&gt; </a:t>
            </a:r>
            <a:r>
              <a:rPr lang="ko-KR" altLang="en-US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설명력 </a:t>
            </a:r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약 </a:t>
            </a:r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12%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7134BE8-D41F-49CB-A9BA-4C2ED089ACCC}"/>
              </a:ext>
            </a:extLst>
          </p:cNvPr>
          <p:cNvSpPr txBox="1"/>
          <p:nvPr/>
        </p:nvSpPr>
        <p:spPr>
          <a:xfrm>
            <a:off x="7604391" y="4237371"/>
            <a:ext cx="18947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&lt;PCA</a:t>
            </a:r>
            <a:r>
              <a:rPr lang="ko-KR" altLang="en-US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를 통해 그린 </a:t>
            </a:r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Biplot&gt;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5E9C8D2-DB4C-4972-92CD-C1B5450AACCD}"/>
              </a:ext>
            </a:extLst>
          </p:cNvPr>
          <p:cNvSpPr txBox="1"/>
          <p:nvPr/>
        </p:nvSpPr>
        <p:spPr>
          <a:xfrm>
            <a:off x="14319308" y="24389610"/>
            <a:ext cx="147010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자료 </a:t>
            </a:r>
            <a:r>
              <a:rPr lang="en-US" altLang="ko-KR" sz="6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6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클락슨리서치</a:t>
            </a:r>
            <a:endParaRPr lang="ko-KR" altLang="en-US" sz="6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394E5A-96DA-472A-BA2F-A1583DF34558}"/>
              </a:ext>
            </a:extLst>
          </p:cNvPr>
          <p:cNvSpPr txBox="1"/>
          <p:nvPr/>
        </p:nvSpPr>
        <p:spPr>
          <a:xfrm>
            <a:off x="94215" y="3371140"/>
            <a:ext cx="705643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i="1" dirty="0">
                <a:highlight>
                  <a:srgbClr val="FFF4D1"/>
                </a:highlight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Why </a:t>
            </a:r>
            <a:r>
              <a:rPr lang="ko-KR" altLang="en-US" sz="3500" i="1" dirty="0">
                <a:highlight>
                  <a:srgbClr val="FFF4D1"/>
                </a:highlight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제조업</a:t>
            </a:r>
            <a:r>
              <a:rPr lang="en-US" altLang="ko-KR" sz="3500" i="1" dirty="0">
                <a:highlight>
                  <a:srgbClr val="FFF4D1"/>
                </a:highlight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? What </a:t>
            </a:r>
            <a:r>
              <a:rPr lang="ko-KR" altLang="en-US" sz="3500" i="1" dirty="0">
                <a:highlight>
                  <a:srgbClr val="FFF4D1"/>
                </a:highlight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제조업</a:t>
            </a:r>
            <a:r>
              <a:rPr lang="en-US" altLang="ko-KR" sz="3500" i="1" dirty="0">
                <a:highlight>
                  <a:srgbClr val="FFF4D1"/>
                </a:highlight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!</a:t>
            </a:r>
            <a:endParaRPr lang="ko-KR" altLang="en-US" sz="3500" i="1" dirty="0">
              <a:highlight>
                <a:srgbClr val="FFF4D1"/>
              </a:highlight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368D7D-F18F-4BD9-B03D-480ED4D95A2B}"/>
              </a:ext>
            </a:extLst>
          </p:cNvPr>
          <p:cNvSpPr txBox="1"/>
          <p:nvPr/>
        </p:nvSpPr>
        <p:spPr>
          <a:xfrm>
            <a:off x="94215" y="4020409"/>
            <a:ext cx="219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| </a:t>
            </a:r>
            <a:r>
              <a:rPr lang="en-US" altLang="ko-KR" i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2018</a:t>
            </a:r>
            <a:r>
              <a:rPr lang="ko-KR" altLang="en-US" i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을 중심으로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B2F2844-240E-44AA-BA6C-B21D6212506D}"/>
              </a:ext>
            </a:extLst>
          </p:cNvPr>
          <p:cNvSpPr txBox="1"/>
          <p:nvPr/>
        </p:nvSpPr>
        <p:spPr>
          <a:xfrm>
            <a:off x="227553" y="6831569"/>
            <a:ext cx="626376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C(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제조업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)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는 규모가 가장 크지만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성장률은 중간에도 미치지 못한다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  <a:endParaRPr lang="en-US" altLang="ko-KR" sz="400" kern="0" spc="0" dirty="0">
              <a:solidFill>
                <a:srgbClr val="000000"/>
              </a:solidFill>
              <a:effectLst/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규모가 가장 작은 산업은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B(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광업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)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이고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서비스 관련 산업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(Q,S,P,R,N,M)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들도 규모가 작은 쪽에 분포하지만 작은 규모에 비해 성장률은 높다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</a:p>
          <a:p>
            <a:pPr algn="just" fontAlgn="base" latinLnBrk="1">
              <a:lnSpc>
                <a:spcPct val="160000"/>
              </a:lnSpc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산업 전체적으로 규모와 성장률은 관련성이 낮아 보인다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</a:p>
          <a:p>
            <a:pPr algn="just" fontAlgn="base" latinLnBrk="1">
              <a:lnSpc>
                <a:spcPct val="160000"/>
              </a:lnSpc>
            </a:pPr>
            <a:endParaRPr lang="en-US" altLang="ko-KR" sz="400" kern="0" spc="0" dirty="0">
              <a:solidFill>
                <a:srgbClr val="000000"/>
              </a:solidFill>
              <a:effectLst/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규모가 클수록 많은 방면에서 코로나가 영향을 크게 끼쳤을 것으로 생각했고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규모가 가장 큰 제조업에 초점을 맞추었다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우선 제조업 내의 중분류 특성을 확인해보자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5074362-7E91-4D39-8612-4B236097967F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7" t="8517" r="4876" b="-2361"/>
          <a:stretch/>
        </p:blipFill>
        <p:spPr>
          <a:xfrm>
            <a:off x="16587749" y="4357402"/>
            <a:ext cx="4735292" cy="458262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7262E49-8B88-4B59-96E7-82E21B82CF19}"/>
              </a:ext>
            </a:extLst>
          </p:cNvPr>
          <p:cNvSpPr txBox="1"/>
          <p:nvPr/>
        </p:nvSpPr>
        <p:spPr>
          <a:xfrm>
            <a:off x="94215" y="9909530"/>
            <a:ext cx="786644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i="1" dirty="0">
                <a:highlight>
                  <a:srgbClr val="FFF4D1"/>
                </a:highlight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제조업의 발걸음을 뒤쫓아보다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7A128C-528A-4967-80EB-CD56EFA280F8}"/>
              </a:ext>
            </a:extLst>
          </p:cNvPr>
          <p:cNvSpPr txBox="1"/>
          <p:nvPr/>
        </p:nvSpPr>
        <p:spPr>
          <a:xfrm>
            <a:off x="5536349" y="10171140"/>
            <a:ext cx="524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| </a:t>
            </a:r>
            <a:r>
              <a:rPr lang="en-US" altLang="ko-KR" i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2018-2020 </a:t>
            </a:r>
            <a:r>
              <a:rPr lang="ko-KR" altLang="en-US" i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제조업 중</a:t>
            </a:r>
            <a:r>
              <a:rPr lang="en-US" altLang="ko-KR" i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·</a:t>
            </a:r>
            <a:r>
              <a:rPr lang="ko-KR" altLang="en-US" i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소분류에 따른 산업 변화 양상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C7E44F8-9BC1-419E-82EB-65F4D9A4BFF5}"/>
              </a:ext>
            </a:extLst>
          </p:cNvPr>
          <p:cNvSpPr txBox="1"/>
          <p:nvPr/>
        </p:nvSpPr>
        <p:spPr>
          <a:xfrm>
            <a:off x="94215" y="20276792"/>
            <a:ext cx="602250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i="1" dirty="0">
                <a:highlight>
                  <a:srgbClr val="FFF4D1"/>
                </a:highlight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2020, </a:t>
            </a:r>
            <a:r>
              <a:rPr lang="ko-KR" altLang="en-US" sz="3500" i="1" dirty="0">
                <a:highlight>
                  <a:srgbClr val="FFF4D1"/>
                </a:highlight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제조업의 이면을 파헤치다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FBB54C6-DF06-4179-ABA8-3915846529BB}"/>
              </a:ext>
            </a:extLst>
          </p:cNvPr>
          <p:cNvSpPr txBox="1"/>
          <p:nvPr/>
        </p:nvSpPr>
        <p:spPr>
          <a:xfrm>
            <a:off x="5966516" y="20538402"/>
            <a:ext cx="579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| </a:t>
            </a:r>
            <a:r>
              <a:rPr lang="ko-KR" altLang="en-US" i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포스트 코로나시대를 기점으로 급격한 산업변화 원인 파악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F448155-1486-4567-BFB3-E90D02D957F2}"/>
              </a:ext>
            </a:extLst>
          </p:cNvPr>
          <p:cNvSpPr txBox="1"/>
          <p:nvPr/>
        </p:nvSpPr>
        <p:spPr>
          <a:xfrm>
            <a:off x="1033122" y="28422526"/>
            <a:ext cx="22811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i="1" dirty="0">
                <a:highlight>
                  <a:srgbClr val="FFF4D1"/>
                </a:highlight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시사하는 바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2772845-B84E-4EAA-A13C-52A6AB92E0AC}"/>
              </a:ext>
            </a:extLst>
          </p:cNvPr>
          <p:cNvSpPr txBox="1"/>
          <p:nvPr/>
        </p:nvSpPr>
        <p:spPr>
          <a:xfrm>
            <a:off x="17008334" y="8991836"/>
            <a:ext cx="43149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"</a:t>
            </a:r>
            <a:r>
              <a:rPr lang="ko-KR" altLang="en-US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이 높이를 기준 삼아 군집을 병합함으로써 각 군집별로 그래프를 살펴본다</a:t>
            </a:r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 </a:t>
            </a:r>
            <a:r>
              <a:rPr lang="ko-KR" altLang="en-US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이때</a:t>
            </a:r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각 변수들은 </a:t>
            </a:r>
            <a:r>
              <a:rPr lang="ko-KR" altLang="en-US" sz="11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표준화하여</a:t>
            </a:r>
            <a:r>
              <a:rPr lang="ko-KR" altLang="en-US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비교 가능하게 하였다</a:t>
            </a:r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."</a:t>
            </a: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26E81870-3248-4852-B969-1C506BAF8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374664"/>
              </p:ext>
            </p:extLst>
          </p:nvPr>
        </p:nvGraphicFramePr>
        <p:xfrm>
          <a:off x="469567" y="5649102"/>
          <a:ext cx="5685252" cy="1269876"/>
        </p:xfrm>
        <a:graphic>
          <a:graphicData uri="http://schemas.openxmlformats.org/drawingml/2006/table">
            <a:tbl>
              <a:tblPr/>
              <a:tblGrid>
                <a:gridCol w="1896722">
                  <a:extLst>
                    <a:ext uri="{9D8B030D-6E8A-4147-A177-3AD203B41FA5}">
                      <a16:colId xmlns:a16="http://schemas.microsoft.com/office/drawing/2014/main" val="251268059"/>
                    </a:ext>
                  </a:extLst>
                </a:gridCol>
                <a:gridCol w="1896722">
                  <a:extLst>
                    <a:ext uri="{9D8B030D-6E8A-4147-A177-3AD203B41FA5}">
                      <a16:colId xmlns:a16="http://schemas.microsoft.com/office/drawing/2014/main" val="2838535735"/>
                    </a:ext>
                  </a:extLst>
                </a:gridCol>
                <a:gridCol w="1891808">
                  <a:extLst>
                    <a:ext uri="{9D8B030D-6E8A-4147-A177-3AD203B41FA5}">
                      <a16:colId xmlns:a16="http://schemas.microsoft.com/office/drawing/2014/main" val="1276255484"/>
                    </a:ext>
                  </a:extLst>
                </a:gridCol>
              </a:tblGrid>
              <a:tr h="14909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A.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농업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임업 및 어업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G.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도매 및 소매업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M.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전문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과학 및 기술 서비스업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3825161"/>
                  </a:ext>
                </a:extLst>
              </a:tr>
              <a:tr h="14909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B.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광업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H.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운수업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N.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사업시설관리 및 사업지원 서비스업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0768498"/>
                  </a:ext>
                </a:extLst>
              </a:tr>
              <a:tr h="14909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C.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제조업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I.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숙박 및 음식점업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P.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교육 서비스업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9189272"/>
                  </a:ext>
                </a:extLst>
              </a:tr>
              <a:tr h="14909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D.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전기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가스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증기 및 수도사업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J.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출판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영상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방송통신 및 정보서비스업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Q.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보건업 및 사회복지 서비스업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7303044"/>
                  </a:ext>
                </a:extLst>
              </a:tr>
              <a:tr h="14909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E.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하수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.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폐기물 처리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원료재생 및 환경복원업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K.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금융 및 보험업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R.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예술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스포츠 및 여가관련 서비스업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7949861"/>
                  </a:ext>
                </a:extLst>
              </a:tr>
              <a:tr h="14909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F. 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건설업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L.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부동산업 및 임대업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S. 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협회 및 단체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수리 및 기타 개인 서비스업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8704730"/>
                  </a:ext>
                </a:extLst>
              </a:tr>
            </a:tbl>
          </a:graphicData>
        </a:graphic>
      </p:graphicFrame>
      <p:sp>
        <p:nvSpPr>
          <p:cNvPr id="43" name="Rectangle 1">
            <a:extLst>
              <a:ext uri="{FF2B5EF4-FFF2-40B4-BE49-F238E27FC236}">
                <a16:creationId xmlns:a16="http://schemas.microsoft.com/office/drawing/2014/main" id="{EF0EAAC1-600B-4472-BF9A-C50530212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3370" y="17795874"/>
            <a:ext cx="17243425" cy="56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5CBFF07-982E-49FA-B01E-CD578DF05C5F}"/>
              </a:ext>
            </a:extLst>
          </p:cNvPr>
          <p:cNvSpPr txBox="1"/>
          <p:nvPr/>
        </p:nvSpPr>
        <p:spPr>
          <a:xfrm rot="2700000">
            <a:off x="17990022" y="8435953"/>
            <a:ext cx="748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종사자수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3E7D853-2F70-4B8D-BCFF-59693915A60D}"/>
              </a:ext>
            </a:extLst>
          </p:cNvPr>
          <p:cNvSpPr txBox="1"/>
          <p:nvPr/>
        </p:nvSpPr>
        <p:spPr>
          <a:xfrm rot="2700000">
            <a:off x="18748341" y="8457220"/>
            <a:ext cx="872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출하액 및 수입액 합계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3005C0F-8BC8-446A-A50E-5AC5034B5C01}"/>
              </a:ext>
            </a:extLst>
          </p:cNvPr>
          <p:cNvSpPr txBox="1"/>
          <p:nvPr/>
        </p:nvSpPr>
        <p:spPr>
          <a:xfrm rot="2700000">
            <a:off x="19630555" y="8435953"/>
            <a:ext cx="748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생산액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571B2CC-0488-4271-A28A-76069BF654E8}"/>
              </a:ext>
            </a:extLst>
          </p:cNvPr>
          <p:cNvSpPr txBox="1"/>
          <p:nvPr/>
        </p:nvSpPr>
        <p:spPr>
          <a:xfrm rot="2700000">
            <a:off x="20293449" y="8492825"/>
            <a:ext cx="909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부가가치액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2AC618CB-432B-422D-9011-AB2A7CF7B8F1}"/>
              </a:ext>
            </a:extLst>
          </p:cNvPr>
          <p:cNvSpPr/>
          <p:nvPr/>
        </p:nvSpPr>
        <p:spPr>
          <a:xfrm>
            <a:off x="17427271" y="5296151"/>
            <a:ext cx="28800" cy="367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376B90A-CC03-46DA-9380-3B2CE5B13062}"/>
              </a:ext>
            </a:extLst>
          </p:cNvPr>
          <p:cNvSpPr txBox="1"/>
          <p:nvPr/>
        </p:nvSpPr>
        <p:spPr>
          <a:xfrm>
            <a:off x="17280316" y="5197285"/>
            <a:ext cx="338421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i="1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1</a:t>
            </a:r>
            <a:endParaRPr lang="ko-KR" altLang="en-US" sz="1300" i="1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DB1323C-91DE-4A26-A207-3949CD6CCAC3}"/>
              </a:ext>
            </a:extLst>
          </p:cNvPr>
          <p:cNvSpPr txBox="1"/>
          <p:nvPr/>
        </p:nvSpPr>
        <p:spPr>
          <a:xfrm>
            <a:off x="17280316" y="5476382"/>
            <a:ext cx="338421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b="1" i="1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2</a:t>
            </a:r>
            <a:endParaRPr lang="ko-KR" altLang="en-US" sz="1300" i="1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75ADE707-9E47-48B7-99DB-ACD742F7BE3F}"/>
              </a:ext>
            </a:extLst>
          </p:cNvPr>
          <p:cNvSpPr txBox="1"/>
          <p:nvPr/>
        </p:nvSpPr>
        <p:spPr>
          <a:xfrm>
            <a:off x="17280316" y="5877729"/>
            <a:ext cx="338421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b="1" i="1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3</a:t>
            </a:r>
            <a:endParaRPr lang="ko-KR" altLang="en-US" sz="1300" i="1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FB12ADF2-9C26-4880-B934-EC94A91B0FBD}"/>
              </a:ext>
            </a:extLst>
          </p:cNvPr>
          <p:cNvSpPr txBox="1"/>
          <p:nvPr/>
        </p:nvSpPr>
        <p:spPr>
          <a:xfrm>
            <a:off x="17280316" y="6244862"/>
            <a:ext cx="338421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b="1" i="1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4</a:t>
            </a:r>
            <a:endParaRPr lang="ko-KR" altLang="en-US" sz="1300" i="1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1FF9EA14-8CF2-4C2C-9133-CB8D0C2BA09D}"/>
              </a:ext>
            </a:extLst>
          </p:cNvPr>
          <p:cNvSpPr txBox="1"/>
          <p:nvPr/>
        </p:nvSpPr>
        <p:spPr>
          <a:xfrm>
            <a:off x="17280316" y="6855504"/>
            <a:ext cx="338421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b="1" i="1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5</a:t>
            </a:r>
            <a:endParaRPr lang="ko-KR" altLang="en-US" sz="1300" i="1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032" name="L 도형 1031">
            <a:extLst>
              <a:ext uri="{FF2B5EF4-FFF2-40B4-BE49-F238E27FC236}">
                <a16:creationId xmlns:a16="http://schemas.microsoft.com/office/drawing/2014/main" id="{2B06109C-0CDD-4472-BC53-2D0BD6858F50}"/>
              </a:ext>
            </a:extLst>
          </p:cNvPr>
          <p:cNvSpPr/>
          <p:nvPr/>
        </p:nvSpPr>
        <p:spPr>
          <a:xfrm rot="18900000">
            <a:off x="17387671" y="8873083"/>
            <a:ext cx="108000" cy="108000"/>
          </a:xfrm>
          <a:prstGeom prst="corner">
            <a:avLst>
              <a:gd name="adj1" fmla="val 21301"/>
              <a:gd name="adj2" fmla="val 2427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pic>
        <p:nvPicPr>
          <p:cNvPr id="1035" name="그림 1034">
            <a:extLst>
              <a:ext uri="{FF2B5EF4-FFF2-40B4-BE49-F238E27FC236}">
                <a16:creationId xmlns:a16="http://schemas.microsoft.com/office/drawing/2014/main" id="{8A31DBF0-64C0-4F0D-A5E8-F065CFE3692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ackgroundRemoval t="1524" b="98615" l="1803" r="97365">
                        <a14:foregroundMark x1="40777" y1="2909" x2="40777" y2="2909"/>
                        <a14:foregroundMark x1="67545" y1="3740" x2="67545" y2="3740"/>
                        <a14:foregroundMark x1="6380" y1="36842" x2="6380" y2="36842"/>
                        <a14:foregroundMark x1="5132" y1="51247" x2="5132" y2="51247"/>
                        <a14:foregroundMark x1="3467" y1="68698" x2="3467" y2="68698"/>
                        <a14:foregroundMark x1="37448" y1="98753" x2="37448" y2="98753"/>
                        <a14:foregroundMark x1="97365" y1="51247" x2="97365" y2="51247"/>
                        <a14:foregroundMark x1="68516" y1="1662" x2="68516" y2="1662"/>
                        <a14:foregroundMark x1="67129" y1="4155" x2="67129" y2="4155"/>
                        <a14:foregroundMark x1="1803" y1="37258" x2="1803" y2="372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1877" y="10288018"/>
            <a:ext cx="611550" cy="612398"/>
          </a:xfrm>
          <a:prstGeom prst="rect">
            <a:avLst/>
          </a:prstGeom>
        </p:spPr>
      </p:pic>
      <p:pic>
        <p:nvPicPr>
          <p:cNvPr id="1037" name="그림 1036">
            <a:extLst>
              <a:ext uri="{FF2B5EF4-FFF2-40B4-BE49-F238E27FC236}">
                <a16:creationId xmlns:a16="http://schemas.microsoft.com/office/drawing/2014/main" id="{AEA793B9-4560-46E1-8B51-AAC59336BDC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ackgroundRemoval t="1524" b="98615" l="1803" r="97365">
                        <a14:foregroundMark x1="40777" y1="2909" x2="40777" y2="2909"/>
                        <a14:foregroundMark x1="67545" y1="3740" x2="67545" y2="3740"/>
                        <a14:foregroundMark x1="6380" y1="36842" x2="6380" y2="36842"/>
                        <a14:foregroundMark x1="5132" y1="51247" x2="5132" y2="51247"/>
                        <a14:foregroundMark x1="3467" y1="68698" x2="3467" y2="68698"/>
                        <a14:foregroundMark x1="37448" y1="98753" x2="37448" y2="98753"/>
                        <a14:foregroundMark x1="97365" y1="51247" x2="97365" y2="51247"/>
                        <a14:foregroundMark x1="68516" y1="1662" x2="68516" y2="1662"/>
                        <a14:foregroundMark x1="67129" y1="4155" x2="67129" y2="4155"/>
                        <a14:foregroundMark x1="1803" y1="37258" x2="1803" y2="372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5785" y="10585337"/>
            <a:ext cx="1181633" cy="1183272"/>
          </a:xfrm>
          <a:prstGeom prst="rect">
            <a:avLst/>
          </a:prstGeom>
        </p:spPr>
      </p:pic>
      <p:pic>
        <p:nvPicPr>
          <p:cNvPr id="1038" name="그림 1037">
            <a:extLst>
              <a:ext uri="{FF2B5EF4-FFF2-40B4-BE49-F238E27FC236}">
                <a16:creationId xmlns:a16="http://schemas.microsoft.com/office/drawing/2014/main" id="{0F4A079C-81AC-4D74-ACD8-A1ADE62F9E7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ackgroundRemoval t="1524" b="98615" l="1803" r="97365">
                        <a14:foregroundMark x1="40777" y1="2909" x2="40777" y2="2909"/>
                        <a14:foregroundMark x1="67545" y1="3740" x2="67545" y2="3740"/>
                        <a14:foregroundMark x1="6380" y1="36842" x2="6380" y2="36842"/>
                        <a14:foregroundMark x1="5132" y1="51247" x2="5132" y2="51247"/>
                        <a14:foregroundMark x1="3467" y1="68698" x2="3467" y2="68698"/>
                        <a14:foregroundMark x1="37448" y1="98753" x2="37448" y2="98753"/>
                        <a14:foregroundMark x1="97365" y1="51247" x2="97365" y2="51247"/>
                        <a14:foregroundMark x1="68516" y1="1662" x2="68516" y2="1662"/>
                        <a14:foregroundMark x1="67129" y1="4155" x2="67129" y2="4155"/>
                        <a14:foregroundMark x1="1803" y1="37258" x2="1803" y2="372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1058" y="10121801"/>
            <a:ext cx="392492" cy="393036"/>
          </a:xfrm>
          <a:prstGeom prst="rect">
            <a:avLst/>
          </a:prstGeom>
        </p:spPr>
      </p:pic>
      <p:pic>
        <p:nvPicPr>
          <p:cNvPr id="95" name="그림 9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7F1CFFFE-6FC8-4805-A8AD-C33126B6B5B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2256" y="11370316"/>
            <a:ext cx="5416982" cy="2841792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79" name="직사각형 78">
            <a:extLst>
              <a:ext uri="{FF2B5EF4-FFF2-40B4-BE49-F238E27FC236}">
                <a16:creationId xmlns:a16="http://schemas.microsoft.com/office/drawing/2014/main" id="{DD2E08F0-7AC6-4CD9-B446-DF5BDD406C93}"/>
              </a:ext>
            </a:extLst>
          </p:cNvPr>
          <p:cNvSpPr/>
          <p:nvPr/>
        </p:nvSpPr>
        <p:spPr>
          <a:xfrm>
            <a:off x="14685272" y="11366529"/>
            <a:ext cx="617545" cy="2723458"/>
          </a:xfrm>
          <a:prstGeom prst="rect">
            <a:avLst/>
          </a:prstGeom>
          <a:solidFill>
            <a:srgbClr val="FFD5D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7E61432-524B-407D-A201-FCA9FBB49BAC}"/>
              </a:ext>
            </a:extLst>
          </p:cNvPr>
          <p:cNvSpPr/>
          <p:nvPr/>
        </p:nvSpPr>
        <p:spPr>
          <a:xfrm>
            <a:off x="16704241" y="11366529"/>
            <a:ext cx="617545" cy="2723458"/>
          </a:xfrm>
          <a:prstGeom prst="rect">
            <a:avLst/>
          </a:prstGeom>
          <a:solidFill>
            <a:srgbClr val="FFD5D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7209A6E-8409-47E5-892D-9D0D236AECE0}"/>
              </a:ext>
            </a:extLst>
          </p:cNvPr>
          <p:cNvSpPr/>
          <p:nvPr/>
        </p:nvSpPr>
        <p:spPr>
          <a:xfrm>
            <a:off x="18813041" y="11366529"/>
            <a:ext cx="617545" cy="2723458"/>
          </a:xfrm>
          <a:prstGeom prst="rect">
            <a:avLst/>
          </a:prstGeom>
          <a:solidFill>
            <a:srgbClr val="FFD5D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83E274B9-6810-43D5-9AC0-4BC18652C6C6}"/>
              </a:ext>
            </a:extLst>
          </p:cNvPr>
          <p:cNvPicPr>
            <a:picLocks noChangeAspect="1"/>
          </p:cNvPicPr>
          <p:nvPr/>
        </p:nvPicPr>
        <p:blipFill rotWithShape="1">
          <a:blip r:embed="rId28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ackgroundRemoval t="0" b="97969" l="2769" r="99763">
                        <a14:foregroundMark x1="35319" y1="966" x2="36946" y2="547"/>
                        <a14:foregroundMark x1="33263" y1="1496" x2="35055" y2="1034"/>
                        <a14:foregroundMark x1="13291" y1="6641" x2="18791" y2="5224"/>
                        <a14:foregroundMark x1="47951" y1="7791" x2="54509" y2="12109"/>
                        <a14:foregroundMark x1="42585" y1="4259" x2="42878" y2="4452"/>
                        <a14:foregroundMark x1="39262" y1="2072" x2="42343" y2="4100"/>
                        <a14:foregroundMark x1="54509" y1="12109" x2="61867" y2="30469"/>
                        <a14:foregroundMark x1="61867" y1="30469" x2="55740" y2="48321"/>
                        <a14:foregroundMark x1="60184" y1="57486" x2="65190" y2="66328"/>
                        <a14:foregroundMark x1="65190" y1="66328" x2="92959" y2="93438"/>
                        <a14:foregroundMark x1="93275" y1="88750" x2="91377" y2="94141"/>
                        <a14:foregroundMark x1="90111" y1="87734" x2="90269" y2="95000"/>
                        <a14:foregroundMark x1="62263" y1="61250" x2="98022" y2="97969"/>
                        <a14:foregroundMark x1="93592" y1="92109" x2="99763" y2="97969"/>
                        <a14:foregroundMark x1="51131" y1="56064" x2="49604" y2="54844"/>
                        <a14:foregroundMark x1="92722" y1="89297" x2="56439" y2="60305"/>
                        <a14:foregroundMark x1="57603" y1="59474" x2="60364" y2="61953"/>
                        <a14:foregroundMark x1="49921" y1="52578" x2="50094" y2="52733"/>
                        <a14:foregroundMark x1="55538" y1="46484" x2="57832" y2="42813"/>
                        <a14:foregroundMark x1="49367" y1="6094" x2="45226" y2="5548"/>
                        <a14:foregroundMark x1="12445" y1="9810" x2="9810" y2="10859"/>
                        <a14:foregroundMark x1="3304" y1="24127" x2="79" y2="30703"/>
                        <a14:foregroundMark x1="3540" y1="23646" x2="3304" y2="24126"/>
                        <a14:foregroundMark x1="4483" y1="21722" x2="3804" y2="23108"/>
                        <a14:foregroundMark x1="9810" y1="10859" x2="6858" y2="16879"/>
                        <a14:foregroundMark x1="4327" y1="39546" x2="8861" y2="48984"/>
                        <a14:foregroundMark x1="79" y1="30703" x2="4144" y2="39165"/>
                        <a14:foregroundMark x1="9011" y1="49111" x2="9415" y2="49453"/>
                        <a14:foregroundMark x1="8861" y1="48984" x2="8873" y2="48994"/>
                        <a14:foregroundMark x1="4066" y1="34134" x2="2848" y2="31016"/>
                        <a14:foregroundMark x1="3970" y1="33887" x2="3907" y2="33725"/>
                        <a14:foregroundMark x1="5571" y1="37983" x2="5328" y2="37362"/>
                        <a14:foregroundMark x1="6675" y1="40811" x2="6767" y2="41046"/>
                        <a14:foregroundMark x1="7386" y1="42632" x2="7751" y2="43565"/>
                        <a14:foregroundMark x1="9138" y1="47114" x2="8342" y2="45078"/>
                        <a14:foregroundMark x1="10601" y1="50859" x2="9803" y2="48816"/>
                        <a14:foregroundMark x1="5341" y1="16859" x2="5696" y2="14844"/>
                        <a14:foregroundMark x1="4087" y1="23980" x2="4483" y2="21732"/>
                        <a14:foregroundMark x1="3260" y1="28675" x2="3468" y2="27498"/>
                        <a14:foregroundMark x1="2848" y1="31016" x2="3235" y2="28821"/>
                        <a14:foregroundMark x1="31773" y1="1102" x2="36446" y2="227"/>
                        <a14:foregroundMark x1="26656" y1="2059" x2="31279" y2="1194"/>
                        <a14:foregroundMark x1="18038" y1="3672" x2="25998" y2="2182"/>
                        <a14:foregroundMark x1="42364" y1="4605" x2="42554" y2="4791"/>
                        <a14:foregroundMark x1="39775" y1="2072" x2="41855" y2="4108"/>
                        <a14:foregroundMark x1="49763" y1="7891" x2="54351" y2="14297"/>
                        <a14:foregroundMark x1="58228" y1="17813" x2="52611" y2="11875"/>
                        <a14:backgroundMark x1="6566" y1="16875" x2="6408" y2="28750"/>
                        <a14:backgroundMark x1="8861" y1="17578" x2="17722" y2="8359"/>
                        <a14:backgroundMark x1="20886" y1="6094" x2="41614" y2="5781"/>
                        <a14:backgroundMark x1="41614" y1="5781" x2="46044" y2="8203"/>
                        <a14:backgroundMark x1="19304" y1="7500" x2="34098" y2="2813"/>
                        <a14:backgroundMark x1="39873" y1="391" x2="36551" y2="391"/>
                        <a14:backgroundMark x1="13845" y1="9766" x2="27215" y2="4766"/>
                        <a14:backgroundMark x1="12025" y1="10625" x2="30934" y2="2734"/>
                        <a14:backgroundMark x1="30934" y1="2734" x2="32991" y2="3359"/>
                        <a14:backgroundMark x1="22627" y1="5391" x2="25949" y2="3516"/>
                        <a14:backgroundMark x1="19304" y1="6484" x2="22468" y2="5234"/>
                        <a14:backgroundMark x1="32516" y1="4219" x2="46915" y2="9063"/>
                        <a14:backgroundMark x1="11155" y1="48750" x2="4272" y2="30312"/>
                        <a14:backgroundMark x1="4272" y1="30312" x2="6408" y2="21406"/>
                        <a14:backgroundMark x1="8544" y1="48047" x2="4035" y2="28203"/>
                        <a14:backgroundMark x1="4035" y1="28203" x2="9019" y2="13750"/>
                        <a14:backgroundMark x1="9731" y1="48750" x2="4826" y2="33984"/>
                        <a14:backgroundMark x1="9731" y1="45938" x2="5142" y2="27500"/>
                        <a14:backgroundMark x1="8703" y1="45078" x2="5142" y2="30312"/>
                        <a14:backgroundMark x1="9256" y1="48594" x2="3481" y2="29297"/>
                        <a14:backgroundMark x1="3481" y1="29297" x2="4114" y2="26797"/>
                        <a14:backgroundMark x1="9415" y1="47031" x2="4984" y2="34141"/>
                        <a14:backgroundMark x1="9731" y1="41250" x2="2532" y2="33281"/>
                        <a14:backgroundMark x1="7437" y1="42344" x2="4826" y2="33125"/>
                        <a14:backgroundMark x1="6962" y1="45469" x2="4984" y2="34453"/>
                        <a14:backgroundMark x1="4509" y1="37813" x2="4114" y2="24063"/>
                        <a14:backgroundMark x1="6408" y1="42656" x2="5854" y2="35391"/>
                        <a14:backgroundMark x1="5380" y1="38281" x2="6804" y2="17969"/>
                        <a14:backgroundMark x1="6804" y1="17969" x2="19620" y2="5938"/>
                        <a14:backgroundMark x1="3956" y1="34453" x2="8465" y2="15000"/>
                        <a14:backgroundMark x1="8465" y1="15000" x2="9256" y2="13750"/>
                        <a14:backgroundMark x1="4668" y1="38516" x2="6250" y2="19375"/>
                        <a14:backgroundMark x1="6408" y1="18438" x2="19462" y2="5625"/>
                        <a14:backgroundMark x1="10839" y1="50156" x2="6566" y2="36563"/>
                        <a14:backgroundMark x1="8149" y1="45781" x2="3956" y2="26016"/>
                        <a14:backgroundMark x1="3956" y1="26016" x2="14636" y2="9453"/>
                        <a14:backgroundMark x1="14636" y1="9453" x2="16456" y2="8047"/>
                        <a14:backgroundMark x1="55380" y1="50000" x2="57516" y2="50313"/>
                        <a14:backgroundMark x1="55380" y1="49609" x2="56962" y2="50156"/>
                        <a14:backgroundMark x1="55222" y1="48750" x2="56804" y2="50156"/>
                        <a14:backgroundMark x1="98418" y1="99375" x2="99288" y2="98359"/>
                        <a14:backgroundMark x1="99763" y1="99531" x2="99288" y2="97266"/>
                        <a14:backgroundMark x1="99051" y1="98828" x2="99763" y2="98516"/>
                        <a14:backgroundMark x1="99763" y1="98516" x2="99763" y2="97500"/>
                        <a14:backgroundMark x1="58307" y1="52969" x2="56646" y2="51016"/>
                        <a14:backgroundMark x1="59494" y1="54453" x2="53006" y2="53672"/>
                        <a14:backgroundMark x1="59019" y1="53281" x2="51661" y2="55937"/>
                        <a14:backgroundMark x1="54272" y1="56719" x2="51899" y2="52891"/>
                        <a14:backgroundMark x1="53006" y1="54063" x2="56804" y2="49375"/>
                        <a14:backgroundMark x1="57911" y1="50313" x2="55301" y2="56328"/>
                        <a14:backgroundMark x1="56804" y1="57891" x2="58465" y2="55156"/>
                        <a14:backgroundMark x1="58623" y1="56328" x2="54905" y2="58984"/>
                        <a14:backgroundMark x1="57832" y1="55625" x2="53718" y2="59453"/>
                        <a14:backgroundMark x1="55380" y1="57500" x2="55854" y2="51094"/>
                        <a14:backgroundMark x1="59731" y1="54219" x2="57595" y2="57969"/>
                        <a14:backgroundMark x1="55696" y1="50000" x2="51028" y2="54609"/>
                        <a14:backgroundMark x1="53560" y1="59922" x2="51582" y2="57188"/>
                        <a14:backgroundMark x1="54193" y1="59141" x2="51899" y2="57188"/>
                        <a14:backgroundMark x1="54905" y1="55469" x2="54351" y2="54297"/>
                        <a14:backgroundMark x1="55459" y1="51875" x2="50870" y2="553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166" t="54759" r="1"/>
          <a:stretch/>
        </p:blipFill>
        <p:spPr>
          <a:xfrm>
            <a:off x="19768722" y="13424558"/>
            <a:ext cx="793671" cy="793327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1638875B-C5A2-4E95-9A4F-D4A3BA59D2C3}"/>
              </a:ext>
            </a:extLst>
          </p:cNvPr>
          <p:cNvPicPr>
            <a:picLocks noChangeAspect="1"/>
          </p:cNvPicPr>
          <p:nvPr/>
        </p:nvPicPr>
        <p:blipFill rotWithShape="1">
          <a:blip r:embed="rId30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ackgroundRemoval t="0" b="97969" l="2769" r="99763">
                        <a14:foregroundMark x1="35319" y1="966" x2="36946" y2="547"/>
                        <a14:foregroundMark x1="33263" y1="1496" x2="35055" y2="1034"/>
                        <a14:foregroundMark x1="13291" y1="6641" x2="18791" y2="5224"/>
                        <a14:foregroundMark x1="47951" y1="7791" x2="54509" y2="12109"/>
                        <a14:foregroundMark x1="42585" y1="4259" x2="42878" y2="4452"/>
                        <a14:foregroundMark x1="39262" y1="2072" x2="42343" y2="4100"/>
                        <a14:foregroundMark x1="54509" y1="12109" x2="61867" y2="30469"/>
                        <a14:foregroundMark x1="61867" y1="30469" x2="55740" y2="48321"/>
                        <a14:foregroundMark x1="62611" y1="61774" x2="65190" y2="66328"/>
                        <a14:foregroundMark x1="65190" y1="66328" x2="92959" y2="93438"/>
                        <a14:foregroundMark x1="93275" y1="88750" x2="91377" y2="94141"/>
                        <a14:foregroundMark x1="90111" y1="87734" x2="90269" y2="95000"/>
                        <a14:foregroundMark x1="62758" y1="61759" x2="98022" y2="97969"/>
                        <a14:foregroundMark x1="93592" y1="92109" x2="99763" y2="97969"/>
                        <a14:foregroundMark x1="92722" y1="89297" x2="58885" y2="62260"/>
                        <a14:foregroundMark x1="55538" y1="46484" x2="57832" y2="42813"/>
                        <a14:foregroundMark x1="49367" y1="6094" x2="45226" y2="5548"/>
                        <a14:foregroundMark x1="12445" y1="9810" x2="9810" y2="10859"/>
                        <a14:foregroundMark x1="3304" y1="24127" x2="79" y2="30703"/>
                        <a14:foregroundMark x1="3540" y1="23646" x2="3304" y2="24126"/>
                        <a14:foregroundMark x1="4483" y1="21722" x2="3804" y2="23108"/>
                        <a14:foregroundMark x1="9810" y1="10859" x2="6858" y2="16879"/>
                        <a14:foregroundMark x1="4327" y1="39546" x2="8861" y2="48984"/>
                        <a14:foregroundMark x1="79" y1="30703" x2="4144" y2="39165"/>
                        <a14:foregroundMark x1="9011" y1="49111" x2="9415" y2="49453"/>
                        <a14:foregroundMark x1="8861" y1="48984" x2="8873" y2="48994"/>
                        <a14:foregroundMark x1="4066" y1="34134" x2="2848" y2="31016"/>
                        <a14:foregroundMark x1="3970" y1="33887" x2="3907" y2="33725"/>
                        <a14:foregroundMark x1="5571" y1="37983" x2="5328" y2="37362"/>
                        <a14:foregroundMark x1="6675" y1="40811" x2="6767" y2="41046"/>
                        <a14:foregroundMark x1="7386" y1="42632" x2="7751" y2="43565"/>
                        <a14:foregroundMark x1="9138" y1="47114" x2="8342" y2="45078"/>
                        <a14:foregroundMark x1="10601" y1="50859" x2="9803" y2="48816"/>
                        <a14:foregroundMark x1="5341" y1="16859" x2="5696" y2="14844"/>
                        <a14:foregroundMark x1="4087" y1="23980" x2="4483" y2="21732"/>
                        <a14:foregroundMark x1="3260" y1="28675" x2="3468" y2="27498"/>
                        <a14:foregroundMark x1="2848" y1="31016" x2="3235" y2="28821"/>
                        <a14:foregroundMark x1="31773" y1="1102" x2="36446" y2="227"/>
                        <a14:foregroundMark x1="26656" y1="2059" x2="31279" y2="1194"/>
                        <a14:foregroundMark x1="18038" y1="3672" x2="25998" y2="2182"/>
                        <a14:foregroundMark x1="42364" y1="4605" x2="42554" y2="4791"/>
                        <a14:foregroundMark x1="39775" y1="2072" x2="41855" y2="4108"/>
                        <a14:foregroundMark x1="49763" y1="7891" x2="54351" y2="14297"/>
                        <a14:foregroundMark x1="58228" y1="17813" x2="52611" y2="11875"/>
                        <a14:foregroundMark x1="56013" y1="47813" x2="54984" y2="48438"/>
                        <a14:backgroundMark x1="6566" y1="16875" x2="6408" y2="28750"/>
                        <a14:backgroundMark x1="8861" y1="17578" x2="17722" y2="8359"/>
                        <a14:backgroundMark x1="20886" y1="6094" x2="41614" y2="5781"/>
                        <a14:backgroundMark x1="41614" y1="5781" x2="46044" y2="8203"/>
                        <a14:backgroundMark x1="19304" y1="7500" x2="34098" y2="2813"/>
                        <a14:backgroundMark x1="39873" y1="391" x2="36551" y2="391"/>
                        <a14:backgroundMark x1="13845" y1="9766" x2="27215" y2="4766"/>
                        <a14:backgroundMark x1="12025" y1="10625" x2="30934" y2="2734"/>
                        <a14:backgroundMark x1="30934" y1="2734" x2="32991" y2="3359"/>
                        <a14:backgroundMark x1="22627" y1="5391" x2="25949" y2="3516"/>
                        <a14:backgroundMark x1="19304" y1="6484" x2="22468" y2="5234"/>
                        <a14:backgroundMark x1="32516" y1="4219" x2="46915" y2="9063"/>
                        <a14:backgroundMark x1="11155" y1="48750" x2="4272" y2="30312"/>
                        <a14:backgroundMark x1="4272" y1="30312" x2="6408" y2="21406"/>
                        <a14:backgroundMark x1="8544" y1="48047" x2="4035" y2="28203"/>
                        <a14:backgroundMark x1="4035" y1="28203" x2="9019" y2="13750"/>
                        <a14:backgroundMark x1="9731" y1="48750" x2="4826" y2="33984"/>
                        <a14:backgroundMark x1="9731" y1="45938" x2="5142" y2="27500"/>
                        <a14:backgroundMark x1="8703" y1="45078" x2="5142" y2="30312"/>
                        <a14:backgroundMark x1="9256" y1="48594" x2="3481" y2="29297"/>
                        <a14:backgroundMark x1="3481" y1="29297" x2="4114" y2="26797"/>
                        <a14:backgroundMark x1="9415" y1="47031" x2="4984" y2="34141"/>
                        <a14:backgroundMark x1="9731" y1="41250" x2="2532" y2="33281"/>
                        <a14:backgroundMark x1="7437" y1="42344" x2="4826" y2="33125"/>
                        <a14:backgroundMark x1="6962" y1="45469" x2="4984" y2="34453"/>
                        <a14:backgroundMark x1="4509" y1="37813" x2="4114" y2="24063"/>
                        <a14:backgroundMark x1="6408" y1="42656" x2="5854" y2="35391"/>
                        <a14:backgroundMark x1="5380" y1="38281" x2="6804" y2="17969"/>
                        <a14:backgroundMark x1="6804" y1="17969" x2="19620" y2="5938"/>
                        <a14:backgroundMark x1="3956" y1="34453" x2="8465" y2="15000"/>
                        <a14:backgroundMark x1="8465" y1="15000" x2="9256" y2="13750"/>
                        <a14:backgroundMark x1="4668" y1="38516" x2="6250" y2="19375"/>
                        <a14:backgroundMark x1="6408" y1="18438" x2="19462" y2="5625"/>
                        <a14:backgroundMark x1="10839" y1="50156" x2="6566" y2="36563"/>
                        <a14:backgroundMark x1="8149" y1="45781" x2="3956" y2="26016"/>
                        <a14:backgroundMark x1="3956" y1="26016" x2="14636" y2="9453"/>
                        <a14:backgroundMark x1="14636" y1="9453" x2="16456" y2="8047"/>
                        <a14:backgroundMark x1="55380" y1="50000" x2="57516" y2="50313"/>
                        <a14:backgroundMark x1="55380" y1="49609" x2="56551" y2="50014"/>
                        <a14:backgroundMark x1="98418" y1="99375" x2="99288" y2="98359"/>
                        <a14:backgroundMark x1="99763" y1="99531" x2="99288" y2="97266"/>
                        <a14:backgroundMark x1="99051" y1="98828" x2="99763" y2="98516"/>
                        <a14:backgroundMark x1="99763" y1="98516" x2="99763" y2="97500"/>
                        <a14:backgroundMark x1="53323" y1="60469" x2="56092" y2="62344"/>
                        <a14:backgroundMark x1="60601" y1="54297" x2="63212" y2="57266"/>
                        <a14:backgroundMark x1="60443" y1="53906" x2="63291" y2="56953"/>
                        <a14:backgroundMark x1="57041" y1="51641" x2="57358" y2="51719"/>
                        <a14:backgroundMark x1="56725" y1="51250" x2="56883" y2="51484"/>
                        <a14:backgroundMark x1="53481" y1="60313" x2="57199" y2="63672"/>
                        <a14:backgroundMark x1="56171" y1="49844" x2="48497" y2="64141"/>
                        <a14:backgroundMark x1="48497" y1="64141" x2="62025" y2="52578"/>
                        <a14:backgroundMark x1="62025" y1="52578" x2="50475" y2="62891"/>
                        <a14:backgroundMark x1="50475" y1="62891" x2="62658" y2="50781"/>
                        <a14:backgroundMark x1="62658" y1="50781" x2="50791" y2="59688"/>
                        <a14:backgroundMark x1="50791" y1="59688" x2="54905" y2="52188"/>
                        <a14:backgroundMark x1="55696" y1="49922" x2="48655" y2="56172"/>
                        <a14:backgroundMark x1="55142" y1="49844" x2="54114" y2="52266"/>
                        <a14:backgroundMark x1="58070" y1="50703" x2="62579" y2="59141"/>
                        <a14:backgroundMark x1="60839" y1="57344" x2="60839" y2="61094"/>
                        <a14:backgroundMark x1="61472" y1="57969" x2="59335" y2="58672"/>
                        <a14:backgroundMark x1="57041" y1="60078" x2="59810" y2="61172"/>
                        <a14:backgroundMark x1="61946" y1="60078" x2="56804" y2="60625"/>
                        <a14:backgroundMark x1="59019" y1="60625" x2="56725" y2="61328"/>
                        <a14:backgroundMark x1="60206" y1="60391" x2="58070" y2="60625"/>
                        <a14:backgroundMark x1="54272" y1="51328" x2="54668" y2="50469"/>
                        <a14:backgroundMark x1="49209" y1="55469" x2="50396" y2="546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8027" b="38802"/>
          <a:stretch/>
        </p:blipFill>
        <p:spPr>
          <a:xfrm>
            <a:off x="18149206" y="11746225"/>
            <a:ext cx="2036892" cy="2036892"/>
          </a:xfrm>
          <a:prstGeom prst="rect">
            <a:avLst/>
          </a:prstGeom>
        </p:spPr>
      </p:pic>
      <p:sp>
        <p:nvSpPr>
          <p:cNvPr id="1044" name="TextBox 1043">
            <a:extLst>
              <a:ext uri="{FF2B5EF4-FFF2-40B4-BE49-F238E27FC236}">
                <a16:creationId xmlns:a16="http://schemas.microsoft.com/office/drawing/2014/main" id="{D0441209-C4D2-4799-A5A1-2786C182D1F3}"/>
              </a:ext>
            </a:extLst>
          </p:cNvPr>
          <p:cNvSpPr txBox="1"/>
          <p:nvPr/>
        </p:nvSpPr>
        <p:spPr>
          <a:xfrm>
            <a:off x="16979145" y="4661573"/>
            <a:ext cx="5715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i="1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low</a:t>
            </a:r>
            <a:endParaRPr lang="ko-KR" altLang="en-US" sz="1200" i="1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4397885D-5E70-417C-8C18-3A300113DCD5}"/>
              </a:ext>
            </a:extLst>
          </p:cNvPr>
          <p:cNvSpPr txBox="1"/>
          <p:nvPr/>
        </p:nvSpPr>
        <p:spPr>
          <a:xfrm>
            <a:off x="17618737" y="4661573"/>
            <a:ext cx="5715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i="1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high</a:t>
            </a:r>
            <a:endParaRPr lang="ko-KR" altLang="en-US" sz="1200" i="1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54A736FA-D915-4685-91CD-1F12A377D570}"/>
              </a:ext>
            </a:extLst>
          </p:cNvPr>
          <p:cNvSpPr txBox="1"/>
          <p:nvPr/>
        </p:nvSpPr>
        <p:spPr>
          <a:xfrm>
            <a:off x="8243830" y="13766360"/>
            <a:ext cx="4934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‘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특히 어떤 산업에서 큰 변화가 나타났을까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?’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7393573E-0A25-4C1E-837B-F99031D1FB66}"/>
              </a:ext>
            </a:extLst>
          </p:cNvPr>
          <p:cNvSpPr txBox="1"/>
          <p:nvPr/>
        </p:nvSpPr>
        <p:spPr>
          <a:xfrm>
            <a:off x="15602173" y="3841397"/>
            <a:ext cx="1304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(</a:t>
            </a:r>
            <a:r>
              <a:rPr lang="ko-KR" altLang="en-US" sz="1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산업가치</a:t>
            </a:r>
            <a:r>
              <a:rPr lang="en-US" altLang="ko-KR" sz="1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)</a:t>
            </a:r>
            <a:endParaRPr lang="ko-KR" altLang="en-US" sz="10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053" name="직사각형 1052">
            <a:extLst>
              <a:ext uri="{FF2B5EF4-FFF2-40B4-BE49-F238E27FC236}">
                <a16:creationId xmlns:a16="http://schemas.microsoft.com/office/drawing/2014/main" id="{17B64C2D-9624-4588-A2E5-7AB568ADB273}"/>
              </a:ext>
            </a:extLst>
          </p:cNvPr>
          <p:cNvSpPr/>
          <p:nvPr/>
        </p:nvSpPr>
        <p:spPr>
          <a:xfrm rot="16200000">
            <a:off x="19160604" y="3601025"/>
            <a:ext cx="28800" cy="20727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B5717A0-F5B3-4F23-AF12-116BF6F8360A}"/>
              </a:ext>
            </a:extLst>
          </p:cNvPr>
          <p:cNvSpPr txBox="1"/>
          <p:nvPr/>
        </p:nvSpPr>
        <p:spPr>
          <a:xfrm>
            <a:off x="17985275" y="4512279"/>
            <a:ext cx="6368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종사자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1A6C70A-5E27-4A10-A73D-02A65B93F6D9}"/>
              </a:ext>
            </a:extLst>
          </p:cNvPr>
          <p:cNvSpPr txBox="1"/>
          <p:nvPr/>
        </p:nvSpPr>
        <p:spPr>
          <a:xfrm>
            <a:off x="19753018" y="4512279"/>
            <a:ext cx="668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산업가치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25B6388-E627-4833-B624-24CBA01A1CD8}"/>
              </a:ext>
            </a:extLst>
          </p:cNvPr>
          <p:cNvSpPr txBox="1"/>
          <p:nvPr/>
        </p:nvSpPr>
        <p:spPr>
          <a:xfrm>
            <a:off x="1167723" y="25179503"/>
            <a:ext cx="9085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 latinLnBrk="1">
              <a:lnSpc>
                <a:spcPct val="160000"/>
              </a:lnSpc>
              <a:defRPr/>
            </a:pPr>
            <a:r>
              <a:rPr kumimoji="0" lang="ko-KR" altLang="en-US" sz="1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현재 </a:t>
            </a:r>
            <a:r>
              <a:rPr kumimoji="0" lang="ko-KR" altLang="en-US" sz="1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수많은 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국내 제약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·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바이오 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기업들은 코로나 극복을 위해 설비 투자 및 공장 증설을 통해 백신과 치료제 개발에 힘쓰는 중이다 </a:t>
            </a:r>
            <a:endParaRPr lang="en-US" altLang="ko-KR" sz="12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 algn="just" fontAlgn="base" latinLnBrk="1">
              <a:lnSpc>
                <a:spcPct val="160000"/>
              </a:lnSpc>
              <a:defRPr/>
            </a:pP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반면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의료용 기기 제조업은 전혀 다른 분위기이다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 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아래의 의약품 제조업과 의료용 기기 제조업의 생산지수를 통해 직접 비교해보자</a:t>
            </a:r>
            <a:endParaRPr lang="en-US" altLang="ko-KR" sz="12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53664B4-FA15-4DDA-8E03-DE4D9D67FA31}"/>
              </a:ext>
            </a:extLst>
          </p:cNvPr>
          <p:cNvSpPr txBox="1"/>
          <p:nvPr/>
        </p:nvSpPr>
        <p:spPr>
          <a:xfrm>
            <a:off x="4265364" y="25982881"/>
            <a:ext cx="621851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▶ </a:t>
            </a:r>
            <a:r>
              <a:rPr lang="ko-KR" altLang="en-US" sz="1600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의료용 기기 제조업의 생산이 줄어든 이유는 무엇일까</a:t>
            </a:r>
            <a:r>
              <a:rPr lang="en-US" altLang="ko-KR" sz="1600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? </a:t>
            </a:r>
          </a:p>
          <a:p>
            <a:endParaRPr lang="en-US" altLang="ko-KR" sz="1500" b="1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r>
              <a:rPr lang="en-US" altLang="ko-KR" sz="14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  </a:t>
            </a:r>
            <a:r>
              <a:rPr lang="ko-KR" altLang="en-US" sz="14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코로나로 모든 분야의 의료용 기기 생산이 줄어든 것은 아니다</a:t>
            </a:r>
            <a:r>
              <a:rPr lang="en-US" altLang="ko-KR" sz="14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</a:p>
          <a:p>
            <a:r>
              <a:rPr lang="ko-KR" altLang="en-US" sz="14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  하지만 </a:t>
            </a:r>
            <a:r>
              <a:rPr lang="ko-KR" altLang="en-US" sz="1400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긴급하지 않은 임상시험 및 기기 개발이 지연되거나 취소</a:t>
            </a:r>
            <a:r>
              <a:rPr lang="ko-KR" altLang="en-US" sz="14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되며 </a:t>
            </a:r>
            <a:endParaRPr lang="en-US" altLang="ko-KR" sz="14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r>
              <a:rPr lang="en-US" altLang="ko-KR" sz="14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  </a:t>
            </a:r>
            <a:r>
              <a:rPr lang="ko-KR" altLang="en-US" sz="14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전반적인 의료용 기기 제조업의 수요가 줄어든 것으로 볼 수 있다</a:t>
            </a:r>
            <a:r>
              <a:rPr lang="en-US" altLang="ko-KR" sz="14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 </a:t>
            </a:r>
            <a:r>
              <a:rPr lang="ko-KR" altLang="en-US" sz="14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endParaRPr lang="en-US" altLang="ko-KR" sz="14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endParaRPr lang="en-US" altLang="ko-KR" sz="1500" b="1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r>
              <a:rPr lang="en-US" altLang="ko-KR" sz="12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  ※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코로나로 사용이 증가한 분야 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마취 및 호흡기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약물전달기기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체외진단기기 등</a:t>
            </a:r>
            <a:endParaRPr lang="en-US" altLang="ko-KR" sz="12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r>
              <a:rPr lang="en-US" altLang="ko-KR" sz="12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  ※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코로나로 사용이 감소한 분야 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치과기기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안과용 기기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정형외과 기기 등</a:t>
            </a:r>
            <a:endParaRPr lang="en-US" altLang="ko-KR" sz="12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endParaRPr lang="en-US" altLang="ko-KR" sz="14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F52F4E8-989D-4F4C-9C98-E731247F1375}"/>
              </a:ext>
            </a:extLst>
          </p:cNvPr>
          <p:cNvSpPr txBox="1"/>
          <p:nvPr/>
        </p:nvSpPr>
        <p:spPr>
          <a:xfrm>
            <a:off x="4740417" y="28019352"/>
            <a:ext cx="5811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(</a:t>
            </a:r>
            <a:r>
              <a:rPr lang="ko-KR" altLang="en-US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참고 기사 출처 </a:t>
            </a:r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한국경제 </a:t>
            </a:r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"</a:t>
            </a:r>
            <a:r>
              <a:rPr lang="ko-KR" altLang="en-US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공장 풀가동해도 모자란다</a:t>
            </a:r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"…</a:t>
            </a:r>
            <a:r>
              <a:rPr lang="ko-KR" altLang="en-US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바이오 업계</a:t>
            </a:r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CMO </a:t>
            </a:r>
            <a:r>
              <a:rPr lang="ko-KR" altLang="en-US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잇단 증설</a:t>
            </a:r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_</a:t>
            </a:r>
            <a:r>
              <a:rPr lang="ko-KR" altLang="en-US" sz="11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김우섭기자</a:t>
            </a:r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)</a:t>
            </a:r>
            <a:endParaRPr lang="ko-KR" altLang="en-US" sz="1100" dirty="0"/>
          </a:p>
        </p:txBody>
      </p:sp>
      <p:grpSp>
        <p:nvGrpSpPr>
          <p:cNvPr id="1057" name="그룹 1056">
            <a:extLst>
              <a:ext uri="{FF2B5EF4-FFF2-40B4-BE49-F238E27FC236}">
                <a16:creationId xmlns:a16="http://schemas.microsoft.com/office/drawing/2014/main" id="{FC5D7E98-6471-4D82-B49E-925315D1C504}"/>
              </a:ext>
            </a:extLst>
          </p:cNvPr>
          <p:cNvGrpSpPr/>
          <p:nvPr/>
        </p:nvGrpSpPr>
        <p:grpSpPr>
          <a:xfrm>
            <a:off x="1245064" y="25885145"/>
            <a:ext cx="2914580" cy="2274638"/>
            <a:chOff x="1245064" y="25846645"/>
            <a:chExt cx="2914580" cy="2274638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28487B2E-2A22-4300-A598-BB27FA0A8322}"/>
                </a:ext>
              </a:extLst>
            </p:cNvPr>
            <p:cNvGrpSpPr/>
            <p:nvPr/>
          </p:nvGrpSpPr>
          <p:grpSpPr>
            <a:xfrm>
              <a:off x="1245064" y="25846645"/>
              <a:ext cx="2914580" cy="2274638"/>
              <a:chOff x="1109309" y="25394995"/>
              <a:chExt cx="2878287" cy="2374287"/>
            </a:xfrm>
          </p:grpSpPr>
          <p:pic>
            <p:nvPicPr>
              <p:cNvPr id="1026" name="_x306533424">
                <a:extLst>
                  <a:ext uri="{FF2B5EF4-FFF2-40B4-BE49-F238E27FC236}">
                    <a16:creationId xmlns:a16="http://schemas.microsoft.com/office/drawing/2014/main" id="{6A627C3C-816C-4483-AD40-555E4D59B4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9309" y="25394995"/>
                <a:ext cx="2878287" cy="23742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A3EE1A29-C3B8-4B5C-BF26-0557B63504B3}"/>
                  </a:ext>
                </a:extLst>
              </p:cNvPr>
              <p:cNvSpPr/>
              <p:nvPr/>
            </p:nvSpPr>
            <p:spPr>
              <a:xfrm rot="19966763">
                <a:off x="3505745" y="26177416"/>
                <a:ext cx="350190" cy="876333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경기천년바탕 Regular" panose="02020503020101020101" pitchFamily="18" charset="-127"/>
                  <a:ea typeface="경기천년바탕 Regular" panose="02020503020101020101" pitchFamily="18" charset="-127"/>
                </a:endParaRPr>
              </a:p>
            </p:txBody>
          </p:sp>
          <p:sp>
            <p:nvSpPr>
              <p:cNvPr id="1027" name="직사각형 1026">
                <a:extLst>
                  <a:ext uri="{FF2B5EF4-FFF2-40B4-BE49-F238E27FC236}">
                    <a16:creationId xmlns:a16="http://schemas.microsoft.com/office/drawing/2014/main" id="{482C6A9B-5388-4193-A331-874E0C4200F6}"/>
                  </a:ext>
                </a:extLst>
              </p:cNvPr>
              <p:cNvSpPr/>
              <p:nvPr/>
            </p:nvSpPr>
            <p:spPr>
              <a:xfrm>
                <a:off x="2356898" y="27624605"/>
                <a:ext cx="643019" cy="1181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500" dirty="0">
                    <a:solidFill>
                      <a:schemeClr val="bg2">
                        <a:lumMod val="50000"/>
                      </a:schemeClr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날짜</a:t>
                </a:r>
              </a:p>
            </p:txBody>
          </p:sp>
        </p:grpSp>
        <p:sp>
          <p:nvSpPr>
            <p:cNvPr id="1029" name="TextBox 1028">
              <a:extLst>
                <a:ext uri="{FF2B5EF4-FFF2-40B4-BE49-F238E27FC236}">
                  <a16:creationId xmlns:a16="http://schemas.microsoft.com/office/drawing/2014/main" id="{01C356DE-A8FB-4847-8B21-F939EB8ADF18}"/>
                </a:ext>
              </a:extLst>
            </p:cNvPr>
            <p:cNvSpPr txBox="1"/>
            <p:nvPr/>
          </p:nvSpPr>
          <p:spPr>
            <a:xfrm>
              <a:off x="2061133" y="27411620"/>
              <a:ext cx="17382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u="sng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의료용 기기 제조업 급감</a:t>
              </a:r>
            </a:p>
          </p:txBody>
        </p:sp>
      </p:grpSp>
      <p:pic>
        <p:nvPicPr>
          <p:cNvPr id="1056" name="그림 1055">
            <a:extLst>
              <a:ext uri="{FF2B5EF4-FFF2-40B4-BE49-F238E27FC236}">
                <a16:creationId xmlns:a16="http://schemas.microsoft.com/office/drawing/2014/main" id="{2BE904D5-D67A-41E9-A81C-A7F3E4C003BD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02518" flipV="1">
            <a:off x="3676044" y="27399628"/>
            <a:ext cx="345917" cy="24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714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1477</TotalTime>
  <Words>1506</Words>
  <Application>Microsoft Office PowerPoint</Application>
  <PresentationFormat>사용자 지정</PresentationFormat>
  <Paragraphs>143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경기천년바탕 Regular</vt:lpstr>
      <vt:lpstr>맑은 고딕</vt:lpstr>
      <vt:lpstr>제주고딕</vt:lpstr>
      <vt:lpstr>Arial</vt:lpstr>
      <vt:lpstr>Calibri</vt:lpstr>
      <vt:lpstr>Calibri Light</vt:lpstr>
      <vt:lpstr>Symbol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Lee EunJu</cp:lastModifiedBy>
  <cp:revision>165</cp:revision>
  <dcterms:created xsi:type="dcterms:W3CDTF">2020-09-17T11:57:43Z</dcterms:created>
  <dcterms:modified xsi:type="dcterms:W3CDTF">2020-09-29T15:56:34Z</dcterms:modified>
</cp:coreProperties>
</file>