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D2"/>
    <a:srgbClr val="00206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06" autoAdjust="0"/>
  </p:normalViewPr>
  <p:slideViewPr>
    <p:cSldViewPr snapToGrid="0">
      <p:cViewPr varScale="1">
        <p:scale>
          <a:sx n="10" d="100"/>
          <a:sy n="10" d="100"/>
        </p:scale>
        <p:origin x="22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4085-DCC7-483F-8123-8E5828CF5EFA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EA77B-BB10-4D3F-AFAD-FEB6D7BC0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4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EA77B-BB10-4D3F-AFAD-FEB6D7BC0F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0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10BA-F1FC-4006-95A4-881BE437B0B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1A3B-F260-479C-B89D-8D07FDF89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gif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4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40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6DD6E796-83D1-449F-AB7F-EEDFD67A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42" y="35763012"/>
            <a:ext cx="2707239" cy="147684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D57ABF2-3E5E-4CAB-8C8B-E5DF70F3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902" y="32655420"/>
            <a:ext cx="2433781" cy="134281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FD8069F-57F6-4DC5-ADE1-F0B9F2ED9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459" y="32595360"/>
            <a:ext cx="2618991" cy="149420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2BDE7D8-3D73-4ABE-8C49-36D2C6340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40" y="32619979"/>
            <a:ext cx="2602591" cy="1470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E2C7D5-3C8C-4D97-BEC1-4AB6EC691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3586" y="16177455"/>
            <a:ext cx="4742635" cy="619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E2ACC-B02E-423D-B815-0AA5FD1F6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321" y="13567513"/>
            <a:ext cx="6178464" cy="26159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C68E43-4212-4F64-80DD-ACD17630F159}"/>
              </a:ext>
            </a:extLst>
          </p:cNvPr>
          <p:cNvSpPr/>
          <p:nvPr/>
        </p:nvSpPr>
        <p:spPr>
          <a:xfrm>
            <a:off x="-1" y="536"/>
            <a:ext cx="32399288" cy="32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AB70A-20E8-482C-BBC2-9B97DB9593A3}"/>
              </a:ext>
            </a:extLst>
          </p:cNvPr>
          <p:cNvSpPr txBox="1"/>
          <p:nvPr/>
        </p:nvSpPr>
        <p:spPr>
          <a:xfrm>
            <a:off x="7050000" y="196588"/>
            <a:ext cx="18244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Stock Price Data Analysis</a:t>
            </a:r>
            <a:endParaRPr lang="ko-KR" altLang="en-US" sz="12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8AE357-6426-4ED5-B2FE-55D8821B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A7D8D3-99F4-4BA1-923D-FB9CEA143BF9}"/>
              </a:ext>
            </a:extLst>
          </p:cNvPr>
          <p:cNvGrpSpPr/>
          <p:nvPr/>
        </p:nvGrpSpPr>
        <p:grpSpPr>
          <a:xfrm>
            <a:off x="359643" y="3748001"/>
            <a:ext cx="31713075" cy="3593211"/>
            <a:chOff x="385043" y="5768383"/>
            <a:chExt cx="31713075" cy="4680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635A73-2729-47FE-9737-33F57634A60A}"/>
                </a:ext>
              </a:extLst>
            </p:cNvPr>
            <p:cNvSpPr/>
            <p:nvPr/>
          </p:nvSpPr>
          <p:spPr>
            <a:xfrm>
              <a:off x="385043" y="5792622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32F776-BD4F-4EAF-BB03-F5F9039D7B98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CEC3C8-8F8E-4B7E-AFEF-CCDBAA59EC1A}"/>
              </a:ext>
            </a:extLst>
          </p:cNvPr>
          <p:cNvGrpSpPr/>
          <p:nvPr/>
        </p:nvGrpSpPr>
        <p:grpSpPr>
          <a:xfrm>
            <a:off x="316100" y="7731087"/>
            <a:ext cx="31738475" cy="9720000"/>
            <a:chOff x="359643" y="5759540"/>
            <a:chExt cx="31738475" cy="46888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2365A0-AF64-4F59-B7E9-B22E0577D111}"/>
                </a:ext>
              </a:extLst>
            </p:cNvPr>
            <p:cNvSpPr/>
            <p:nvPr/>
          </p:nvSpPr>
          <p:spPr>
            <a:xfrm>
              <a:off x="359643" y="5759540"/>
              <a:ext cx="31680000" cy="5209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2BCFD4-834E-43CA-B51F-157AC679E227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616481-459F-48E7-86F6-A1CB901F7A73}"/>
              </a:ext>
            </a:extLst>
          </p:cNvPr>
          <p:cNvGrpSpPr/>
          <p:nvPr/>
        </p:nvGrpSpPr>
        <p:grpSpPr>
          <a:xfrm>
            <a:off x="332287" y="18068757"/>
            <a:ext cx="31713075" cy="20520000"/>
            <a:chOff x="385043" y="5759540"/>
            <a:chExt cx="31713075" cy="468884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6D986C-741B-4F94-BF64-7F74E8E3EC1B}"/>
                </a:ext>
              </a:extLst>
            </p:cNvPr>
            <p:cNvSpPr/>
            <p:nvPr/>
          </p:nvSpPr>
          <p:spPr>
            <a:xfrm>
              <a:off x="385043" y="5759540"/>
              <a:ext cx="31680000" cy="2467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C11C25-7CF9-40B8-B663-B80F8E897FD9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10F065-32AA-4CE9-AAC6-4CF44FA57ED9}"/>
              </a:ext>
            </a:extLst>
          </p:cNvPr>
          <p:cNvGrpSpPr/>
          <p:nvPr/>
        </p:nvGrpSpPr>
        <p:grpSpPr>
          <a:xfrm>
            <a:off x="332108" y="38995728"/>
            <a:ext cx="15499350" cy="3600000"/>
            <a:chOff x="359643" y="5759540"/>
            <a:chExt cx="31738475" cy="468884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55776C-1C2B-4631-AC4C-D606610C79C6}"/>
                </a:ext>
              </a:extLst>
            </p:cNvPr>
            <p:cNvSpPr/>
            <p:nvPr/>
          </p:nvSpPr>
          <p:spPr>
            <a:xfrm>
              <a:off x="359643" y="5759540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F5CF6D-2045-4D22-82B5-ADAF194A0B5C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5733FFF-A11E-48B1-822F-8BBF9DA3E612}"/>
              </a:ext>
            </a:extLst>
          </p:cNvPr>
          <p:cNvSpPr txBox="1"/>
          <p:nvPr/>
        </p:nvSpPr>
        <p:spPr>
          <a:xfrm>
            <a:off x="10741965" y="1930203"/>
            <a:ext cx="10915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Footlight MT Light" panose="0204060206030A020304" pitchFamily="18" charset="0"/>
              </a:rPr>
              <a:t>Eunju Lee, </a:t>
            </a:r>
            <a:r>
              <a:rPr lang="en-US" altLang="ko-KR" sz="40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Jisu</a:t>
            </a:r>
            <a:r>
              <a:rPr lang="en-US" altLang="ko-KR" sz="4000" dirty="0">
                <a:solidFill>
                  <a:schemeClr val="bg1"/>
                </a:solidFill>
                <a:latin typeface="Footlight MT Light" panose="0204060206030A020304" pitchFamily="18" charset="0"/>
              </a:rPr>
              <a:t> Kim 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Footlight MT Light" panose="0204060206030A020304" pitchFamily="18" charset="0"/>
              </a:rPr>
              <a:t>Department of Statistics, Pusan National University</a:t>
            </a:r>
            <a:endParaRPr lang="ko-KR" altLang="en-US" sz="4000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BAA347-FC02-4498-BB36-F13F14785BC0}"/>
              </a:ext>
            </a:extLst>
          </p:cNvPr>
          <p:cNvSpPr txBox="1"/>
          <p:nvPr/>
        </p:nvSpPr>
        <p:spPr>
          <a:xfrm>
            <a:off x="7022719" y="3533598"/>
            <a:ext cx="18244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Introduction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AADD4D-36D9-465D-9E24-44320FF3F707}"/>
              </a:ext>
            </a:extLst>
          </p:cNvPr>
          <p:cNvSpPr txBox="1"/>
          <p:nvPr/>
        </p:nvSpPr>
        <p:spPr>
          <a:xfrm>
            <a:off x="198380" y="4789225"/>
            <a:ext cx="40815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Objective</a:t>
            </a:r>
            <a:endParaRPr lang="ko-KR" altLang="en-US" sz="65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F116F38-DF6F-4D25-9805-DA07F8EEB629}"/>
              </a:ext>
            </a:extLst>
          </p:cNvPr>
          <p:cNvCxnSpPr>
            <a:cxnSpLocks/>
          </p:cNvCxnSpPr>
          <p:nvPr/>
        </p:nvCxnSpPr>
        <p:spPr>
          <a:xfrm>
            <a:off x="16235623" y="4714918"/>
            <a:ext cx="3907" cy="2626293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EA5882-D70B-442A-BA75-6D77565BE5F5}"/>
              </a:ext>
            </a:extLst>
          </p:cNvPr>
          <p:cNvSpPr txBox="1"/>
          <p:nvPr/>
        </p:nvSpPr>
        <p:spPr>
          <a:xfrm>
            <a:off x="16248206" y="4788743"/>
            <a:ext cx="3518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Method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66440-6668-436B-9DF1-34A3FDA17363}"/>
              </a:ext>
            </a:extLst>
          </p:cNvPr>
          <p:cNvSpPr txBox="1"/>
          <p:nvPr/>
        </p:nvSpPr>
        <p:spPr>
          <a:xfrm>
            <a:off x="9857529" y="7524308"/>
            <a:ext cx="12939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Result : Data Collection &amp; EDA 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A06BCD-D05C-4382-B578-2396B323D1A9}"/>
              </a:ext>
            </a:extLst>
          </p:cNvPr>
          <p:cNvSpPr txBox="1"/>
          <p:nvPr/>
        </p:nvSpPr>
        <p:spPr>
          <a:xfrm>
            <a:off x="9932517" y="17864852"/>
            <a:ext cx="12172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Result : Data Analysis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1EA3CF1-4ABF-41EB-91F5-2D4D383A885A}"/>
              </a:ext>
            </a:extLst>
          </p:cNvPr>
          <p:cNvCxnSpPr>
            <a:cxnSpLocks/>
          </p:cNvCxnSpPr>
          <p:nvPr/>
        </p:nvCxnSpPr>
        <p:spPr>
          <a:xfrm flipH="1">
            <a:off x="16053278" y="19148756"/>
            <a:ext cx="18874" cy="19440001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6AB96CE-15BE-4E14-AA5C-82A5DC819AC2}"/>
              </a:ext>
            </a:extLst>
          </p:cNvPr>
          <p:cNvGrpSpPr/>
          <p:nvPr/>
        </p:nvGrpSpPr>
        <p:grpSpPr>
          <a:xfrm>
            <a:off x="16298724" y="38972053"/>
            <a:ext cx="15697376" cy="3600000"/>
            <a:chOff x="359643" y="5759540"/>
            <a:chExt cx="31738475" cy="468884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732675-9411-448B-8A09-16E8719765FD}"/>
                </a:ext>
              </a:extLst>
            </p:cNvPr>
            <p:cNvSpPr/>
            <p:nvPr/>
          </p:nvSpPr>
          <p:spPr>
            <a:xfrm>
              <a:off x="359643" y="5759540"/>
              <a:ext cx="31680000" cy="14066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54AE9C8-B71A-41A0-93C5-2AACEF778415}"/>
                </a:ext>
              </a:extLst>
            </p:cNvPr>
            <p:cNvSpPr/>
            <p:nvPr/>
          </p:nvSpPr>
          <p:spPr>
            <a:xfrm>
              <a:off x="418118" y="5768383"/>
              <a:ext cx="31680000" cy="4680000"/>
            </a:xfrm>
            <a:prstGeom prst="rect">
              <a:avLst/>
            </a:prstGeom>
            <a:noFill/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E51FAF4-3583-40A4-8B3D-BA4558337594}"/>
              </a:ext>
            </a:extLst>
          </p:cNvPr>
          <p:cNvSpPr txBox="1"/>
          <p:nvPr/>
        </p:nvSpPr>
        <p:spPr>
          <a:xfrm>
            <a:off x="5260425" y="38850333"/>
            <a:ext cx="5707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Conclusion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5C63D0-EC6D-4D7D-B856-7D2950864859}"/>
              </a:ext>
            </a:extLst>
          </p:cNvPr>
          <p:cNvSpPr txBox="1"/>
          <p:nvPr/>
        </p:nvSpPr>
        <p:spPr>
          <a:xfrm>
            <a:off x="21431310" y="38853889"/>
            <a:ext cx="5707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Reference</a:t>
            </a:r>
            <a:endParaRPr lang="ko-KR" altLang="en-US" sz="8000" b="1" dirty="0">
              <a:solidFill>
                <a:schemeClr val="bg1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58615-27D8-4189-8E22-B1715B8108CD}"/>
              </a:ext>
            </a:extLst>
          </p:cNvPr>
          <p:cNvSpPr txBox="1"/>
          <p:nvPr/>
        </p:nvSpPr>
        <p:spPr>
          <a:xfrm>
            <a:off x="16552765" y="5146005"/>
            <a:ext cx="151104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			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데이터는 네이버 금융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FNGUIDE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에서 수집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데이터 수집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–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크롤링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Get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방식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이용하여 데이터를 수집한 후 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EDA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및 시각화에 대해 모듈화 한다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데이터 분석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-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ARIMA, GARCH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이용하여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시계열분석을 함으로써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데이터를 예측해 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상관계수와 단순선형회귀모델을 이용하여 주가 증감률과 매출액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순이익 증감률에 인과성 또는 상관성이 존재하는지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05C53-53BB-496B-BE8A-E3C43153F039}"/>
              </a:ext>
            </a:extLst>
          </p:cNvPr>
          <p:cNvSpPr txBox="1"/>
          <p:nvPr/>
        </p:nvSpPr>
        <p:spPr>
          <a:xfrm>
            <a:off x="524572" y="5196805"/>
            <a:ext cx="1563518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						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코로나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19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 인해 주식시장은 대부분 폭락을 겪었으며 이로 인해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젊은 연령층의 소액투자자 일명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“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개미군단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”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크게 증가하고 있다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이에 따라 코로나로 인해 변동이 심했을 것이라 추정되는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가지 산업군의 각 대표 기업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개에 대한 주가와 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데이터를 직접 수집하여 분석한다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먼저 과거의 주가 데이터를 통해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예측값과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실제값의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차이를 보며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변동의 특징을 알아본 후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현재 주식 투자 종목 선정 시 무엇을 고려해야 할 지 기업의 대표 성과 지표인 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순이익 데이터와 주가의 연관성을 확인함으로써 고민해본다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4C8517-E62C-4357-9E1B-49806FD2F6A4}"/>
              </a:ext>
            </a:extLst>
          </p:cNvPr>
          <p:cNvSpPr txBox="1"/>
          <p:nvPr/>
        </p:nvSpPr>
        <p:spPr>
          <a:xfrm>
            <a:off x="16851427" y="40395253"/>
            <a:ext cx="13844176" cy="16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Wilkinson, Leland. 2012. The Grammar of Graphics. Springer.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Grolemund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Garrett, and Hadley Wickham. 2018. R for Data Science.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Hyndman, R.J.,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Athanasopoulos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G. 2018 Forecasting: principles and practice, 2nd edition,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OTexts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C3FC6F-0051-4D3B-9F7C-FCF63231FD66}"/>
              </a:ext>
            </a:extLst>
          </p:cNvPr>
          <p:cNvSpPr txBox="1"/>
          <p:nvPr/>
        </p:nvSpPr>
        <p:spPr>
          <a:xfrm>
            <a:off x="465965" y="40039593"/>
            <a:ext cx="15355079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가치지표에 따르면 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IT,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금융 업계 또는 </a:t>
            </a:r>
            <a:r>
              <a:rPr lang="ko-KR" altLang="en-US" sz="1900" kern="0" dirty="0" err="1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사조대림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dirty="0" err="1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메디앙스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원익 등에 가치 투자할 수 있다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하지만 이는 보수적인 지표로 의존하기 어렵다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과거의 데이터를 통해 주가를 예측하는 것은 매우 어려우므로 현재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 나아가 미래의 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경제학적 변화에 대해 보아야 한다</a:t>
            </a:r>
            <a:r>
              <a:rPr lang="en-US" altLang="ko-KR" sz="19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주식 투자 종목 선정 시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등의 기업의 성과 지표에 의존하는 것은 위험하다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현재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젊은 연령층의 소액투자자들이 증가하고 있는 상황에서 이들은 신중한 투자가 필요로 하다</a:t>
            </a: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때 단순한 지표만으로 투자를 결정하는 것은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매우 제한적이므로 빠르게 변화하는 정보를 파악하는 것이 중요하다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en-US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2000" b="1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65FC2C-D42A-4613-BE91-1A1B69D3446F}"/>
              </a:ext>
            </a:extLst>
          </p:cNvPr>
          <p:cNvSpPr txBox="1"/>
          <p:nvPr/>
        </p:nvSpPr>
        <p:spPr>
          <a:xfrm>
            <a:off x="328630" y="19064281"/>
            <a:ext cx="8491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1. Time Series Analysis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667444-7541-457B-BA57-04E072BE9EEB}"/>
              </a:ext>
            </a:extLst>
          </p:cNvPr>
          <p:cNvSpPr txBox="1"/>
          <p:nvPr/>
        </p:nvSpPr>
        <p:spPr>
          <a:xfrm>
            <a:off x="8578027" y="9088668"/>
            <a:ext cx="751860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EDA</a:t>
            </a:r>
          </a:p>
          <a:p>
            <a:endParaRPr lang="en-US" altLang="ko-KR" sz="7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① 가치지표에 따른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Best5 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종목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및 업계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7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* PBR(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주당순이익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순자산            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PBR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↓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가치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주가</a:t>
            </a:r>
            <a:endParaRPr lang="en-US" altLang="ko-KR" sz="15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PER(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주가순자산비율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주당순이익 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=&gt; PER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↓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가치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주가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ROE : PBR/PER                                  =&gt; ROE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↑ </a:t>
            </a:r>
            <a:r>
              <a:rPr lang="en-US" altLang="ko-KR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  <a:r>
              <a:rPr lang="ko-KR" altLang="en-US" sz="15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자본으로 많은 이익을 도출</a:t>
            </a:r>
            <a:endParaRPr lang="en-US" altLang="ko-KR" sz="1500" kern="0" dirty="0">
              <a:solidFill>
                <a:srgbClr val="00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960E8B40-0373-4174-B45B-D247641668C6}"/>
              </a:ext>
            </a:extLst>
          </p:cNvPr>
          <p:cNvGrpSpPr/>
          <p:nvPr/>
        </p:nvGrpSpPr>
        <p:grpSpPr>
          <a:xfrm>
            <a:off x="512620" y="9118882"/>
            <a:ext cx="7478345" cy="7837686"/>
            <a:chOff x="512620" y="9118882"/>
            <a:chExt cx="7478345" cy="7837686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544CCF56-1264-4C59-865C-613760E8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206" y="12873942"/>
              <a:ext cx="7137759" cy="3230854"/>
            </a:xfrm>
            <a:prstGeom prst="rect">
              <a:avLst/>
            </a:prstGeom>
          </p:spPr>
        </p:pic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E0217B3-28C9-4520-8C21-59EA495BFCB2}"/>
                </a:ext>
              </a:extLst>
            </p:cNvPr>
            <p:cNvGrpSpPr/>
            <p:nvPr/>
          </p:nvGrpSpPr>
          <p:grpSpPr>
            <a:xfrm>
              <a:off x="512620" y="9118882"/>
              <a:ext cx="7465396" cy="4227906"/>
              <a:chOff x="772057" y="9267157"/>
              <a:chExt cx="5658135" cy="3097850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AB1789D6-9D60-4A0D-B93F-716233AC4D51}"/>
                  </a:ext>
                </a:extLst>
              </p:cNvPr>
              <p:cNvGrpSpPr/>
              <p:nvPr/>
            </p:nvGrpSpPr>
            <p:grpSpPr>
              <a:xfrm>
                <a:off x="1030192" y="9466729"/>
                <a:ext cx="5400000" cy="2898278"/>
                <a:chOff x="680085" y="9006859"/>
                <a:chExt cx="5400000" cy="2898278"/>
              </a:xfrm>
            </p:grpSpPr>
            <p:pic>
              <p:nvPicPr>
                <p:cNvPr id="104" name="그림 103">
                  <a:extLst>
                    <a:ext uri="{FF2B5EF4-FFF2-40B4-BE49-F238E27FC236}">
                      <a16:creationId xmlns:a16="http://schemas.microsoft.com/office/drawing/2014/main" id="{0885FDF4-3ED7-4B1D-9069-C97F6B2DD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r="1312"/>
                <a:stretch/>
              </p:blipFill>
              <p:spPr>
                <a:xfrm>
                  <a:off x="680085" y="9006859"/>
                  <a:ext cx="5400000" cy="2457005"/>
                </a:xfrm>
                <a:prstGeom prst="rect">
                  <a:avLst/>
                </a:prstGeom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326B2CAF-4858-4307-8048-6B1086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54" t="23354" r="15213" b="27150"/>
                <a:stretch/>
              </p:blipFill>
              <p:spPr>
                <a:xfrm>
                  <a:off x="4355789" y="11101311"/>
                  <a:ext cx="1106639" cy="768940"/>
                </a:xfrm>
                <a:prstGeom prst="rect">
                  <a:avLst/>
                </a:prstGeom>
              </p:spPr>
            </p:pic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id="{DF92E46C-74BC-40EE-BBC8-72BB77759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9046" y="11136197"/>
                  <a:ext cx="768940" cy="768940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B5BE43A-0B04-49C1-9742-24B4D44B0DFC}"/>
                    </a:ext>
                  </a:extLst>
                </p:cNvPr>
                <p:cNvSpPr txBox="1"/>
                <p:nvPr/>
              </p:nvSpPr>
              <p:spPr>
                <a:xfrm>
                  <a:off x="1513469" y="10777644"/>
                  <a:ext cx="3840539" cy="29316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000" b="0" i="0" dirty="0"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인터넷 주소를 기준으로 해당하는 데이터 요청</a:t>
                  </a:r>
                  <a:endParaRPr lang="ko-KR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11" name="화살표: 오른쪽 110">
                  <a:extLst>
                    <a:ext uri="{FF2B5EF4-FFF2-40B4-BE49-F238E27FC236}">
                      <a16:creationId xmlns:a16="http://schemas.microsoft.com/office/drawing/2014/main" id="{C679ACF4-D2B7-417B-93EB-B4B526E3860A}"/>
                    </a:ext>
                  </a:extLst>
                </p:cNvPr>
                <p:cNvSpPr/>
                <p:nvPr/>
              </p:nvSpPr>
              <p:spPr>
                <a:xfrm>
                  <a:off x="2800351" y="11363544"/>
                  <a:ext cx="1015047" cy="34148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A8B8759A-CECF-48BB-9001-44721BF92ACA}"/>
                    </a:ext>
                  </a:extLst>
                </p:cNvPr>
                <p:cNvSpPr/>
                <p:nvPr/>
              </p:nvSpPr>
              <p:spPr>
                <a:xfrm>
                  <a:off x="4481304" y="10134600"/>
                  <a:ext cx="1598781" cy="18796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04D96ED-E814-4E52-83D6-F519606E3CF7}"/>
                  </a:ext>
                </a:extLst>
              </p:cNvPr>
              <p:cNvSpPr txBox="1"/>
              <p:nvPr/>
            </p:nvSpPr>
            <p:spPr>
              <a:xfrm>
                <a:off x="772057" y="9267157"/>
                <a:ext cx="2637147" cy="405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GET </a:t>
                </a:r>
                <a:r>
                  <a:rPr lang="ko-KR" altLang="en-US" sz="3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방식의 </a:t>
                </a:r>
                <a:r>
                  <a:rPr lang="ko-KR" altLang="en-US" sz="3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크롤링</a:t>
                </a:r>
                <a:endPara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p:grp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9AB2D823-E295-45F4-937D-788D90FF7616}"/>
                </a:ext>
              </a:extLst>
            </p:cNvPr>
            <p:cNvSpPr/>
            <p:nvPr/>
          </p:nvSpPr>
          <p:spPr>
            <a:xfrm>
              <a:off x="5530501" y="13464096"/>
              <a:ext cx="2352886" cy="282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사각형: 둥근 모서리 1033">
              <a:extLst>
                <a:ext uri="{FF2B5EF4-FFF2-40B4-BE49-F238E27FC236}">
                  <a16:creationId xmlns:a16="http://schemas.microsoft.com/office/drawing/2014/main" id="{C25F7236-3D6C-4EA8-83A8-DB6535A49F0F}"/>
                </a:ext>
              </a:extLst>
            </p:cNvPr>
            <p:cNvSpPr/>
            <p:nvPr/>
          </p:nvSpPr>
          <p:spPr>
            <a:xfrm>
              <a:off x="807572" y="14257505"/>
              <a:ext cx="331838" cy="17407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50129DCE-E6F8-4FCE-80F9-097C26C1922D}"/>
                </a:ext>
              </a:extLst>
            </p:cNvPr>
            <p:cNvSpPr/>
            <p:nvPr/>
          </p:nvSpPr>
          <p:spPr>
            <a:xfrm>
              <a:off x="827308" y="15964869"/>
              <a:ext cx="349556" cy="17407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593680CA-3FF7-468B-947E-25283AA156A1}"/>
                </a:ext>
              </a:extLst>
            </p:cNvPr>
            <p:cNvSpPr txBox="1"/>
            <p:nvPr/>
          </p:nvSpPr>
          <p:spPr>
            <a:xfrm>
              <a:off x="1704821" y="15995187"/>
              <a:ext cx="5563162" cy="477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주가</a:t>
              </a:r>
              <a:r>
                <a:rPr lang="en-US" altLang="ko-KR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2500" b="1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포괄손익계산서</a:t>
              </a:r>
              <a:r>
                <a:rPr lang="en-US" altLang="ko-KR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재무상태표 데이터 </a:t>
              </a:r>
              <a:endParaRPr lang="en-US" altLang="ko-KR" sz="25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4CE88098-CC54-4018-9476-60AB9C38AB12}"/>
                </a:ext>
              </a:extLst>
            </p:cNvPr>
            <p:cNvSpPr txBox="1"/>
            <p:nvPr/>
          </p:nvSpPr>
          <p:spPr>
            <a:xfrm>
              <a:off x="3400006" y="16479514"/>
              <a:ext cx="1840660" cy="477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전 종목 수집</a:t>
              </a:r>
            </a:p>
          </p:txBody>
        </p:sp>
      </p:grpSp>
      <p:graphicFrame>
        <p:nvGraphicFramePr>
          <p:cNvPr id="1065" name="표 1066">
            <a:extLst>
              <a:ext uri="{FF2B5EF4-FFF2-40B4-BE49-F238E27FC236}">
                <a16:creationId xmlns:a16="http://schemas.microsoft.com/office/drawing/2014/main" id="{7AFC1B02-084B-4EF2-BA99-48C2CB5BB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13629"/>
              </p:ext>
            </p:extLst>
          </p:nvPr>
        </p:nvGraphicFramePr>
        <p:xfrm>
          <a:off x="8873843" y="11272316"/>
          <a:ext cx="5981488" cy="2103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5372">
                  <a:extLst>
                    <a:ext uri="{9D8B030D-6E8A-4147-A177-3AD203B41FA5}">
                      <a16:colId xmlns:a16="http://schemas.microsoft.com/office/drawing/2014/main" val="3433443109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2919531651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1145485628"/>
                    </a:ext>
                  </a:extLst>
                </a:gridCol>
                <a:gridCol w="1495372">
                  <a:extLst>
                    <a:ext uri="{9D8B030D-6E8A-4147-A177-3AD203B41FA5}">
                      <a16:colId xmlns:a16="http://schemas.microsoft.com/office/drawing/2014/main" val="116405144"/>
                    </a:ext>
                  </a:extLst>
                </a:gridCol>
              </a:tblGrid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종목명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PBR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PER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ROE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53197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사조대림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1.17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0.3504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13826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메디앙스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1.27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0.4803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43454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원익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0.58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1.41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0.4113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45888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KG ETS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1.62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0.4136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00673"/>
                  </a:ext>
                </a:extLst>
              </a:tr>
              <a:tr h="21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푸드웰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0.68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1.67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0.4072</a:t>
                      </a:r>
                      <a:endParaRPr lang="ko-KR" altLang="en-US" sz="17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43144"/>
                  </a:ext>
                </a:extLst>
              </a:tr>
            </a:tbl>
          </a:graphicData>
        </a:graphic>
      </p:graphicFrame>
      <p:sp>
        <p:nvSpPr>
          <p:cNvPr id="1067" name="TextBox 1066">
            <a:extLst>
              <a:ext uri="{FF2B5EF4-FFF2-40B4-BE49-F238E27FC236}">
                <a16:creationId xmlns:a16="http://schemas.microsoft.com/office/drawing/2014/main" id="{17B2721E-5C0C-4827-A322-40278B1A4387}"/>
              </a:ext>
            </a:extLst>
          </p:cNvPr>
          <p:cNvSpPr txBox="1"/>
          <p:nvPr/>
        </p:nvSpPr>
        <p:spPr>
          <a:xfrm>
            <a:off x="9323151" y="10980968"/>
            <a:ext cx="5612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nl-NL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PBR &lt; 1, PER &lt; 10, ROE &gt; 0.1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 종목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PER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기준으로 오름차순 정렬</a:t>
            </a:r>
            <a:r>
              <a:rPr lang="en-US" altLang="ko-KR" sz="13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nl-NL" altLang="ko-KR" sz="13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B83A44D-7E9A-4339-8755-B0DC5D9BA19D}"/>
              </a:ext>
            </a:extLst>
          </p:cNvPr>
          <p:cNvSpPr txBox="1"/>
          <p:nvPr/>
        </p:nvSpPr>
        <p:spPr>
          <a:xfrm>
            <a:off x="9783520" y="13605176"/>
            <a:ext cx="27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EBB81-9576-4D35-992B-0CCE99F17FB5}"/>
              </a:ext>
            </a:extLst>
          </p:cNvPr>
          <p:cNvSpPr txBox="1"/>
          <p:nvPr/>
        </p:nvSpPr>
        <p:spPr>
          <a:xfrm>
            <a:off x="11442067" y="15993053"/>
            <a:ext cx="7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 O E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34F50-A824-425A-A69F-BF9469908789}"/>
              </a:ext>
            </a:extLst>
          </p:cNvPr>
          <p:cNvSpPr txBox="1"/>
          <p:nvPr/>
        </p:nvSpPr>
        <p:spPr>
          <a:xfrm>
            <a:off x="8469596" y="14273130"/>
            <a:ext cx="483850" cy="1198456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PBR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1023A-5CE1-4BF7-BECC-D3A7FB3CFF5C}"/>
              </a:ext>
            </a:extLst>
          </p:cNvPr>
          <p:cNvSpPr txBox="1"/>
          <p:nvPr/>
        </p:nvSpPr>
        <p:spPr>
          <a:xfrm>
            <a:off x="10583078" y="13314171"/>
            <a:ext cx="256301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 투자 종목 및 업계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C90B7D-9AC3-4579-BFA7-8F3FC02B2FD3}"/>
              </a:ext>
            </a:extLst>
          </p:cNvPr>
          <p:cNvSpPr/>
          <p:nvPr/>
        </p:nvSpPr>
        <p:spPr>
          <a:xfrm>
            <a:off x="13212949" y="14722661"/>
            <a:ext cx="1798375" cy="15978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28237-4406-44AF-AD2A-5FF773E9754C}"/>
              </a:ext>
            </a:extLst>
          </p:cNvPr>
          <p:cNvGrpSpPr/>
          <p:nvPr/>
        </p:nvGrpSpPr>
        <p:grpSpPr>
          <a:xfrm>
            <a:off x="16105300" y="9142333"/>
            <a:ext cx="16110406" cy="7755016"/>
            <a:chOff x="16156100" y="9574133"/>
            <a:chExt cx="16110406" cy="7755016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B9A6086-DB97-4DC5-B8B7-390D5EF8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545183" y="10787905"/>
              <a:ext cx="7487812" cy="297523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2DDD05-0422-44FA-A17A-5FA4D192A7D5}"/>
                </a:ext>
              </a:extLst>
            </p:cNvPr>
            <p:cNvSpPr txBox="1"/>
            <p:nvPr/>
          </p:nvSpPr>
          <p:spPr>
            <a:xfrm>
              <a:off x="16349524" y="9993475"/>
              <a:ext cx="15916982" cy="587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*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각 산업군의 수요 지표라고 할 수 있는 가동률 지수에 대해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Boxplot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이용하여 이상치로 판단된 데이터 중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2020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년 데이터에 해당하는 산업군이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코로나로 인해 수요의 변동이 크게 나타났다고 추정한다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 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이에 따라 선택된 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산업군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철강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섬유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의류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신발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/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호화품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항공사 및 우주항공과 국방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의 대표 기업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5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개를 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KOSPI 200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중심으로 선택하여 주가 변동은 </a:t>
              </a:r>
              <a:r>
                <a:rPr lang="ko-KR" altLang="en-US" sz="15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어떠한지</a:t>
              </a:r>
              <a:r>
                <a:rPr lang="ko-KR" altLang="en-US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비교한다</a:t>
              </a:r>
              <a:r>
                <a:rPr lang="en-US" altLang="ko-KR" sz="1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8F2A0CE-43C8-4CB9-B70D-904D7934E022}"/>
                </a:ext>
              </a:extLst>
            </p:cNvPr>
            <p:cNvSpPr txBox="1"/>
            <p:nvPr/>
          </p:nvSpPr>
          <p:spPr>
            <a:xfrm>
              <a:off x="16287116" y="9574133"/>
              <a:ext cx="65115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②</a:t>
              </a:r>
              <a:r>
                <a:rPr lang="en-US" altLang="ko-KR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sz="2000" kern="0" spc="0" dirty="0">
                  <a:solidFill>
                    <a:srgbClr val="00000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주가 데이터 시각적 비교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C83118B-8D0D-4C91-929F-ACA778A9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378271" y="12166269"/>
              <a:ext cx="1152281" cy="16087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14F7071-B0EC-4EA3-8624-92474E890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156100" y="13848263"/>
              <a:ext cx="7935150" cy="34808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F55E566-CDAE-4B41-B459-83114F638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749668" y="13833215"/>
              <a:ext cx="1129510" cy="12671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8A63639-B69B-456C-B619-E1424599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4260703" y="10831465"/>
              <a:ext cx="7000875" cy="30861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CC80EF2-8823-4DFC-BB4D-AFD8BF27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9217800" y="10899847"/>
              <a:ext cx="1184400" cy="11246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093CB0-B3A2-4A61-B3A3-4DDFC4B7127C}"/>
                </a:ext>
              </a:extLst>
            </p:cNvPr>
            <p:cNvSpPr txBox="1"/>
            <p:nvPr/>
          </p:nvSpPr>
          <p:spPr>
            <a:xfrm>
              <a:off x="19326387" y="11146915"/>
              <a:ext cx="4603592" cy="3421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* </a:t>
              </a:r>
              <a:r>
                <a:rPr lang="ko-KR" altLang="en-US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각 종목의 주가 차이가 커 비교를 위해 </a:t>
              </a:r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log</a:t>
              </a:r>
              <a:r>
                <a:rPr lang="ko-KR" altLang="en-US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화 하였다</a:t>
              </a:r>
              <a:r>
                <a:rPr lang="en-US" altLang="ko-KR" sz="16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C5D36E8-140B-4CB1-8595-99C07FB3C768}"/>
              </a:ext>
            </a:extLst>
          </p:cNvPr>
          <p:cNvSpPr txBox="1"/>
          <p:nvPr/>
        </p:nvSpPr>
        <p:spPr>
          <a:xfrm>
            <a:off x="24107985" y="13714281"/>
            <a:ext cx="7633491" cy="259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철강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섬유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의류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/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호화품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항공사 </a:t>
            </a:r>
            <a:r>
              <a:rPr lang="ko-KR" altLang="en-US" sz="2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산업군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     2020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가동률 지수가 급격히 하락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342900" indent="-342900">
              <a:lnSpc>
                <a:spcPts val="3000"/>
              </a:lnSpc>
              <a:buFont typeface="Symbol" panose="05050102010706020507" pitchFamily="18" charset="2"/>
              <a:buChar char="Þ"/>
            </a:pPr>
            <a:r>
              <a:rPr lang="ko-KR" altLang="en-US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또한 변동이 있는가</a:t>
            </a:r>
            <a:r>
              <a:rPr lang="en-US" altLang="ko-KR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</a:p>
          <a:p>
            <a:pPr>
              <a:lnSpc>
                <a:spcPts val="3000"/>
              </a:lnSpc>
            </a:pP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2020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년을 기점으로 </a:t>
            </a:r>
            <a:r>
              <a:rPr lang="ko-KR" altLang="en-US" sz="20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주가가 하락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하였으나 최근 점차 회복세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342900" indent="-342900">
              <a:lnSpc>
                <a:spcPts val="3000"/>
              </a:lnSpc>
              <a:buFont typeface="Symbol" panose="05050102010706020507" pitchFamily="18" charset="2"/>
              <a:buChar char="Þ"/>
            </a:pPr>
            <a:r>
              <a:rPr lang="ko-KR" altLang="en-US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더욱 자세히 분석해보자</a:t>
            </a:r>
            <a:r>
              <a:rPr lang="en-US" altLang="ko-KR" sz="2000" u="sng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1.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주가의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예측값과의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비교를 통해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주가의 특징 확인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2.</a:t>
            </a:r>
            <a:r>
              <a:rPr lang="ko-KR" altLang="en-US" sz="2000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기업의 성과 지표인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순이익과 주가의 연관성 분석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679553-90B2-4D82-9F76-E11DCD92E77A}"/>
              </a:ext>
            </a:extLst>
          </p:cNvPr>
          <p:cNvSpPr txBox="1"/>
          <p:nvPr/>
        </p:nvSpPr>
        <p:spPr>
          <a:xfrm>
            <a:off x="719308" y="20177221"/>
            <a:ext cx="12849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2012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~2018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train data, 2019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validation data, 2020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test data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모델 성능 판단 척도로는 척도에 의존성이 없는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MAPE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이용하며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예측오차가 작을수록 작은 값이다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*15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 중 임의로 대한항공에 대해 살펴본 후 전종목의 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주가에 대해 살펴본다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62CC22-70B2-49F2-8CA9-25AA5B6DC15E}"/>
              </a:ext>
            </a:extLst>
          </p:cNvPr>
          <p:cNvSpPr txBox="1"/>
          <p:nvPr/>
        </p:nvSpPr>
        <p:spPr>
          <a:xfrm>
            <a:off x="16113392" y="19088631"/>
            <a:ext cx="134202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002060"/>
                </a:solidFill>
                <a:latin typeface="Footlight MT Light" panose="0204060206030A020304" pitchFamily="18" charset="0"/>
                <a:ea typeface="경기천년바탕 Regular" panose="02020503020101020101" pitchFamily="18" charset="-127"/>
              </a:rPr>
              <a:t>2. Correlation &amp; Regression Analysis</a:t>
            </a:r>
            <a:endParaRPr lang="ko-KR" altLang="en-US" sz="7000" b="1" dirty="0">
              <a:solidFill>
                <a:srgbClr val="002060"/>
              </a:solidFill>
              <a:latin typeface="Footlight MT Light" panose="0204060206030A020304" pitchFamily="18" charset="0"/>
              <a:ea typeface="경기천년바탕 Regular" panose="020205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4F3840-5F68-48DF-B4DB-A8A5C585A286}"/>
              </a:ext>
            </a:extLst>
          </p:cNvPr>
          <p:cNvSpPr txBox="1"/>
          <p:nvPr/>
        </p:nvSpPr>
        <p:spPr>
          <a:xfrm>
            <a:off x="16594250" y="21206532"/>
            <a:ext cx="72275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spc="0" dirty="0">
                <a:solidFill>
                  <a:srgbClr val="00206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매출액의 연관성</a:t>
            </a:r>
            <a:endParaRPr lang="ko-KR" altLang="en-US" sz="3500" b="1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721F12-0955-48F9-B20A-3F0F995A9C6A}"/>
              </a:ext>
            </a:extLst>
          </p:cNvPr>
          <p:cNvSpPr txBox="1"/>
          <p:nvPr/>
        </p:nvSpPr>
        <p:spPr>
          <a:xfrm>
            <a:off x="24061273" y="21167521"/>
            <a:ext cx="65389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②</a:t>
            </a:r>
            <a:r>
              <a:rPr lang="ko-KR" altLang="en-US" sz="3200" b="1" kern="0" spc="0" dirty="0">
                <a:solidFill>
                  <a:srgbClr val="00206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</a:t>
            </a:r>
            <a:r>
              <a:rPr lang="ko-KR" altLang="en-US" sz="3500" b="1" kern="0" dirty="0">
                <a:solidFill>
                  <a:srgbClr val="00206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</a:t>
            </a:r>
            <a:r>
              <a:rPr lang="ko-KR" altLang="en-US" sz="3500" b="1" kern="0" spc="0" dirty="0">
                <a:solidFill>
                  <a:srgbClr val="00206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연관성</a:t>
            </a:r>
            <a:endParaRPr lang="ko-KR" altLang="en-US" sz="3500" b="1" dirty="0">
              <a:solidFill>
                <a:srgbClr val="00206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4B58B4-AB23-451F-AA8A-FFCABDEEA278}"/>
              </a:ext>
            </a:extLst>
          </p:cNvPr>
          <p:cNvSpPr txBox="1"/>
          <p:nvPr/>
        </p:nvSpPr>
        <p:spPr>
          <a:xfrm>
            <a:off x="16496394" y="20167699"/>
            <a:ext cx="13420255" cy="92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개년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분기별 평균 주가와 연결재무제표의 매출액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분기순이익의 상관성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인과성을 분석한다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 15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 중 임의로 대한항공에 대해 살펴본 후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전종목에 대해 분석해본다</a:t>
            </a:r>
            <a:r>
              <a:rPr lang="en-US" altLang="ko-KR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FAD44-FF8B-434F-AB53-55667C7ACAC6}"/>
              </a:ext>
            </a:extLst>
          </p:cNvPr>
          <p:cNvSpPr txBox="1"/>
          <p:nvPr/>
        </p:nvSpPr>
        <p:spPr>
          <a:xfrm>
            <a:off x="16934205" y="21850826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시각적 비교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주가와 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단위의 차이를 고려하여 표준화 하여 비교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A58EA4-2C77-4B7F-99D2-5134E21312A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2188"/>
          <a:stretch/>
        </p:blipFill>
        <p:spPr>
          <a:xfrm>
            <a:off x="24167865" y="25025117"/>
            <a:ext cx="6915150" cy="33932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6EACDC-F4E1-4659-8F1F-CC5533AA9E1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93397"/>
          <a:stretch/>
        </p:blipFill>
        <p:spPr>
          <a:xfrm>
            <a:off x="17051319" y="25028132"/>
            <a:ext cx="6905625" cy="28616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B907BA4-C1BF-42E6-93E3-E3CFB8E20B79}"/>
              </a:ext>
            </a:extLst>
          </p:cNvPr>
          <p:cNvSpPr txBox="1"/>
          <p:nvPr/>
        </p:nvSpPr>
        <p:spPr>
          <a:xfrm>
            <a:off x="17047424" y="25599746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상관성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증감율과 주가의 </a:t>
            </a:r>
            <a:r>
              <a:rPr lang="ko-KR" altLang="en-US" sz="25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간의 선형적 관계가 존재하는가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  <a:endParaRPr lang="ko-KR" altLang="en-US" sz="2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E5D72-00F8-4808-80E4-181B246C9D00}"/>
              </a:ext>
            </a:extLst>
          </p:cNvPr>
          <p:cNvSpPr txBox="1"/>
          <p:nvPr/>
        </p:nvSpPr>
        <p:spPr>
          <a:xfrm>
            <a:off x="17601210" y="26088767"/>
            <a:ext cx="483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Cor(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dirty="0">
                <a:solidFill>
                  <a:srgbClr val="00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=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0.0327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B4E6A6-81D9-4EA8-A14A-F1F134085993}"/>
              </a:ext>
            </a:extLst>
          </p:cNvPr>
          <p:cNvSpPr txBox="1"/>
          <p:nvPr/>
        </p:nvSpPr>
        <p:spPr>
          <a:xfrm>
            <a:off x="25237416" y="26058877"/>
            <a:ext cx="498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Cor(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= –0.12787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AC24B5-AD0A-4E5A-B20E-4DB0C772351A}"/>
              </a:ext>
            </a:extLst>
          </p:cNvPr>
          <p:cNvSpPr txBox="1"/>
          <p:nvPr/>
        </p:nvSpPr>
        <p:spPr>
          <a:xfrm>
            <a:off x="20866699" y="26483218"/>
            <a:ext cx="647677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상관계수가 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0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매우 가까우므로 상관성이 없다고 할 수 있다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413007-B36F-45F4-AF5A-34ED2B3E19F8}"/>
              </a:ext>
            </a:extLst>
          </p:cNvPr>
          <p:cNvSpPr txBox="1"/>
          <p:nvPr/>
        </p:nvSpPr>
        <p:spPr>
          <a:xfrm>
            <a:off x="17076025" y="27142252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3)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인과성 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증감율은 주가의 증감율에 영향을 미치는가</a:t>
            </a:r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  <a:endParaRPr lang="ko-KR" altLang="en-US" sz="2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9B08208-C330-4206-B521-4CB775176A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062963" y="22285324"/>
            <a:ext cx="6934200" cy="275272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11C57491-A9C6-4EE3-A001-6443760F352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759954" y="22255044"/>
            <a:ext cx="6896100" cy="280987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BEFF25E-0D4D-4447-99AE-EC9A066C5D76}"/>
              </a:ext>
            </a:extLst>
          </p:cNvPr>
          <p:cNvSpPr txBox="1"/>
          <p:nvPr/>
        </p:nvSpPr>
        <p:spPr>
          <a:xfrm>
            <a:off x="21033558" y="24402401"/>
            <a:ext cx="600529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그래프 결과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크게 두드러지는 연관성은 존재하지 않는다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4F622E-55C2-44FE-A441-904D3BC8A835}"/>
              </a:ext>
            </a:extLst>
          </p:cNvPr>
          <p:cNvSpPr txBox="1"/>
          <p:nvPr/>
        </p:nvSpPr>
        <p:spPr>
          <a:xfrm>
            <a:off x="17320366" y="27597615"/>
            <a:ext cx="39515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*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이상치를 제거한 후 인과성에 대해 분석하였다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99C0A-B511-4A5D-A7C9-36CCCBDEFBE6}"/>
              </a:ext>
            </a:extLst>
          </p:cNvPr>
          <p:cNvSpPr txBox="1"/>
          <p:nvPr/>
        </p:nvSpPr>
        <p:spPr>
          <a:xfrm>
            <a:off x="17166256" y="31346356"/>
            <a:ext cx="67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 = - 2.7297 – 0.1968*(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EE55F0-6D14-4CF4-BF97-BEC6C65DDB77}"/>
              </a:ext>
            </a:extLst>
          </p:cNvPr>
          <p:cNvSpPr txBox="1"/>
          <p:nvPr/>
        </p:nvSpPr>
        <p:spPr>
          <a:xfrm>
            <a:off x="24821885" y="31333261"/>
            <a:ext cx="67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 = - 3.021 - 0.003*(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대한항공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_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순이익증감율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78B2F7B-1587-4FCA-AADE-4B68A68C16CC}"/>
              </a:ext>
            </a:extLst>
          </p:cNvPr>
          <p:cNvGrpSpPr/>
          <p:nvPr/>
        </p:nvGrpSpPr>
        <p:grpSpPr>
          <a:xfrm>
            <a:off x="16818517" y="31722477"/>
            <a:ext cx="7371228" cy="369332"/>
            <a:chOff x="17155547" y="32712689"/>
            <a:chExt cx="7371228" cy="369332"/>
          </a:xfrm>
        </p:grpSpPr>
        <p:pic>
          <p:nvPicPr>
            <p:cNvPr id="1025" name="_x399850944">
              <a:extLst>
                <a:ext uri="{FF2B5EF4-FFF2-40B4-BE49-F238E27FC236}">
                  <a16:creationId xmlns:a16="http://schemas.microsoft.com/office/drawing/2014/main" id="{E48535A0-2865-43EF-87AC-7149A1AFF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547" y="32737404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16F557-479B-4B00-9727-58E12610641F}"/>
                </a:ext>
              </a:extLst>
            </p:cNvPr>
            <p:cNvSpPr txBox="1"/>
            <p:nvPr/>
          </p:nvSpPr>
          <p:spPr>
            <a:xfrm>
              <a:off x="17297367" y="32712689"/>
              <a:ext cx="7229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에 대한 유의성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검정 결과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P-value=0.513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으로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H0 :   = 0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기각하지 못한다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 </a:t>
              </a:r>
              <a:endPara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98" name="_x399850944">
              <a:extLst>
                <a:ext uri="{FF2B5EF4-FFF2-40B4-BE49-F238E27FC236}">
                  <a16:creationId xmlns:a16="http://schemas.microsoft.com/office/drawing/2014/main" id="{62D71D02-4E3A-48E8-8C5A-868C80DF9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7727" y="32724331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F40D897-8C4E-4CD1-9639-2F654D9AA673}"/>
              </a:ext>
            </a:extLst>
          </p:cNvPr>
          <p:cNvGrpSpPr/>
          <p:nvPr/>
        </p:nvGrpSpPr>
        <p:grpSpPr>
          <a:xfrm>
            <a:off x="24513950" y="31666376"/>
            <a:ext cx="7371228" cy="369332"/>
            <a:chOff x="17155547" y="32712689"/>
            <a:chExt cx="7371228" cy="369332"/>
          </a:xfrm>
        </p:grpSpPr>
        <p:pic>
          <p:nvPicPr>
            <p:cNvPr id="149" name="_x399850944">
              <a:extLst>
                <a:ext uri="{FF2B5EF4-FFF2-40B4-BE49-F238E27FC236}">
                  <a16:creationId xmlns:a16="http://schemas.microsoft.com/office/drawing/2014/main" id="{26D660D1-2FA2-42D2-88E2-0CEC9FE8A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547" y="32737404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4991A58-9543-46E1-A4DF-D0771E7A19D4}"/>
                </a:ext>
              </a:extLst>
            </p:cNvPr>
            <p:cNvSpPr txBox="1"/>
            <p:nvPr/>
          </p:nvSpPr>
          <p:spPr>
            <a:xfrm>
              <a:off x="17297367" y="32712689"/>
              <a:ext cx="7229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에 대한 유의성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검정 결과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P-value=0.711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로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H0 :   = 0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을 기각하지 못한다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 </a:t>
              </a:r>
              <a:endPara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151" name="_x399850944">
              <a:extLst>
                <a:ext uri="{FF2B5EF4-FFF2-40B4-BE49-F238E27FC236}">
                  <a16:creationId xmlns:a16="http://schemas.microsoft.com/office/drawing/2014/main" id="{096AC41B-4E46-4144-867D-B5046A8CE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9525" y="32725046"/>
              <a:ext cx="185593" cy="30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FAEA392-B1A6-4F8E-9305-68D0CCC267BE}"/>
              </a:ext>
            </a:extLst>
          </p:cNvPr>
          <p:cNvSpPr txBox="1"/>
          <p:nvPr/>
        </p:nvSpPr>
        <p:spPr>
          <a:xfrm>
            <a:off x="20648481" y="32193179"/>
            <a:ext cx="70387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순이익의 증감율은 주가의 증감율에 영향을 미치지 않는다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CCA28C-780F-4C20-80A9-2545CC4D0705}"/>
              </a:ext>
            </a:extLst>
          </p:cNvPr>
          <p:cNvSpPr txBox="1"/>
          <p:nvPr/>
        </p:nvSpPr>
        <p:spPr>
          <a:xfrm>
            <a:off x="17088725" y="32856003"/>
            <a:ext cx="12599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4) 15</a:t>
            </a:r>
            <a:r>
              <a: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개의 기업의 인과성 및 상관성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85EB880C-BDB9-4F25-87B9-9B9392B8C40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133623" y="33349340"/>
            <a:ext cx="7250751" cy="3694524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B58E8DB-C450-4179-8968-BF247243DDC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708809" y="33373506"/>
            <a:ext cx="6924675" cy="3600450"/>
          </a:xfrm>
          <a:prstGeom prst="rect">
            <a:avLst/>
          </a:prstGeom>
        </p:spPr>
      </p:pic>
      <p:pic>
        <p:nvPicPr>
          <p:cNvPr id="125" name="_x404177632">
            <a:extLst>
              <a:ext uri="{FF2B5EF4-FFF2-40B4-BE49-F238E27FC236}">
                <a16:creationId xmlns:a16="http://schemas.microsoft.com/office/drawing/2014/main" id="{9B602B18-61AE-4DAF-87C5-40D5CF2D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684" y="28007730"/>
            <a:ext cx="6678289" cy="32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7">
            <a:extLst>
              <a:ext uri="{FF2B5EF4-FFF2-40B4-BE49-F238E27FC236}">
                <a16:creationId xmlns:a16="http://schemas.microsoft.com/office/drawing/2014/main" id="{1381D81B-69FA-47A6-9F94-F298298E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04178352">
            <a:extLst>
              <a:ext uri="{FF2B5EF4-FFF2-40B4-BE49-F238E27FC236}">
                <a16:creationId xmlns:a16="http://schemas.microsoft.com/office/drawing/2014/main" id="{B7D3B1FC-0D11-4886-AF0F-E12FC124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550" y="27915978"/>
            <a:ext cx="6920407" cy="32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E164DAC2-E08D-4832-85A2-433E36FA1A1E}"/>
              </a:ext>
            </a:extLst>
          </p:cNvPr>
          <p:cNvSpPr txBox="1"/>
          <p:nvPr/>
        </p:nvSpPr>
        <p:spPr>
          <a:xfrm>
            <a:off x="18719845" y="35962314"/>
            <a:ext cx="48220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kern="0" spc="0" dirty="0" err="1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주가증감율</a:t>
            </a:r>
            <a:r>
              <a:rPr lang="ko-KR" altLang="en-US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= -0.943 + 0.003*</a:t>
            </a:r>
            <a:r>
              <a:rPr lang="ko-KR" altLang="en-US" sz="2000" b="1" kern="0" spc="0" dirty="0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 </a:t>
            </a:r>
            <a:r>
              <a:rPr lang="ko-KR" altLang="en-US" sz="2000" b="1" kern="0" spc="0" dirty="0" err="1"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증감율</a:t>
            </a:r>
            <a:endParaRPr lang="ko-KR" altLang="en-US" sz="2000" b="1" kern="0" spc="0" dirty="0"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9814218-2FF7-4C0F-B41A-218043418012}"/>
              </a:ext>
            </a:extLst>
          </p:cNvPr>
          <p:cNvSpPr txBox="1"/>
          <p:nvPr/>
        </p:nvSpPr>
        <p:spPr>
          <a:xfrm>
            <a:off x="26208099" y="36064187"/>
            <a:ext cx="50538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주가증감율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-1.152 + 0.0000556*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순이익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증감율</a:t>
            </a:r>
            <a:endParaRPr lang="ko-KR" altLang="en-US" b="1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7983778-DE2E-4A91-8458-A943725AE6C9}"/>
              </a:ext>
            </a:extLst>
          </p:cNvPr>
          <p:cNvSpPr txBox="1"/>
          <p:nvPr/>
        </p:nvSpPr>
        <p:spPr>
          <a:xfrm>
            <a:off x="16993282" y="37406256"/>
            <a:ext cx="1419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성과 지표인 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매출액</a:t>
            </a:r>
            <a:r>
              <a:rPr lang="en-US" altLang="ko-KR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당기순이익은 주가에 영향을 미치지 않는다</a:t>
            </a:r>
            <a:r>
              <a:rPr lang="en-US" altLang="ko-KR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en-US" sz="3000" b="1" dirty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3000" b="1" dirty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즉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투자 종목 선정 시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이에 의존하는 것은 위험하다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3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F27D5F-7DD3-420A-8FF9-418731C9BD0A}"/>
              </a:ext>
            </a:extLst>
          </p:cNvPr>
          <p:cNvSpPr txBox="1"/>
          <p:nvPr/>
        </p:nvSpPr>
        <p:spPr>
          <a:xfrm>
            <a:off x="21524337" y="33407551"/>
            <a:ext cx="201921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상관계수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0.0038 </a:t>
            </a:r>
            <a:endParaRPr lang="ko-KR" altLang="en-US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593E84D-56E1-4E5B-AE09-CB3E1F1E5794}"/>
              </a:ext>
            </a:extLst>
          </p:cNvPr>
          <p:cNvSpPr txBox="1"/>
          <p:nvPr/>
        </p:nvSpPr>
        <p:spPr>
          <a:xfrm>
            <a:off x="28989181" y="33417365"/>
            <a:ext cx="22554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상관계수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–0.0367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5B81BECD-9F2D-4A00-9B11-956CAB03B9F2}"/>
              </a:ext>
            </a:extLst>
          </p:cNvPr>
          <p:cNvGrpSpPr/>
          <p:nvPr/>
        </p:nvGrpSpPr>
        <p:grpSpPr>
          <a:xfrm>
            <a:off x="746491" y="21215591"/>
            <a:ext cx="14670235" cy="10178595"/>
            <a:chOff x="942433" y="21215591"/>
            <a:chExt cx="14670235" cy="10178595"/>
          </a:xfrm>
        </p:grpSpPr>
        <p:pic>
          <p:nvPicPr>
            <p:cNvPr id="1051" name="_x398322592">
              <a:extLst>
                <a:ext uri="{FF2B5EF4-FFF2-40B4-BE49-F238E27FC236}">
                  <a16:creationId xmlns:a16="http://schemas.microsoft.com/office/drawing/2014/main" id="{49C290DD-FBFB-402A-93D1-A96A8EACF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189" y="22344633"/>
              <a:ext cx="7385912" cy="388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_x398322664">
              <a:extLst>
                <a:ext uri="{FF2B5EF4-FFF2-40B4-BE49-F238E27FC236}">
                  <a16:creationId xmlns:a16="http://schemas.microsoft.com/office/drawing/2014/main" id="{FDEF0A06-A3E1-4604-8249-9D6B223D0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35" y="27523592"/>
              <a:ext cx="6613449" cy="387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F0D234-CCE7-4E00-909B-FDDCFE11ACC2}"/>
                </a:ext>
              </a:extLst>
            </p:cNvPr>
            <p:cNvSpPr txBox="1"/>
            <p:nvPr/>
          </p:nvSpPr>
          <p:spPr>
            <a:xfrm>
              <a:off x="1476692" y="27065422"/>
              <a:ext cx="4558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Auto.arima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이용하여 차수 결정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171472-FF07-4408-8CCF-58BD021D4820}"/>
                </a:ext>
              </a:extLst>
            </p:cNvPr>
            <p:cNvSpPr txBox="1"/>
            <p:nvPr/>
          </p:nvSpPr>
          <p:spPr>
            <a:xfrm>
              <a:off x="948625" y="21215591"/>
              <a:ext cx="6141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①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ARIMA</a:t>
              </a:r>
              <a:r>
                <a:rPr lang="ko-KR" altLang="en-US" sz="36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(1,1,2) 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E444C1-04F9-40F1-9695-804A7816E393}"/>
                </a:ext>
              </a:extLst>
            </p:cNvPr>
            <p:cNvSpPr txBox="1"/>
            <p:nvPr/>
          </p:nvSpPr>
          <p:spPr>
            <a:xfrm>
              <a:off x="8314099" y="26441200"/>
              <a:ext cx="651329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③</a:t>
              </a:r>
              <a:r>
                <a:rPr lang="ko-KR" altLang="en-US" sz="3500" b="1" kern="0" spc="0" dirty="0">
                  <a:solidFill>
                    <a:srgbClr val="00206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</a:t>
              </a:r>
              <a:r>
                <a:rPr lang="en-US" altLang="ko-KR" sz="3500" b="1" kern="0" spc="0" dirty="0">
                  <a:solidFill>
                    <a:srgbClr val="002060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04C09E-A68C-4E30-A547-E6022CAE2DF1}"/>
                </a:ext>
              </a:extLst>
            </p:cNvPr>
            <p:cNvSpPr txBox="1"/>
            <p:nvPr/>
          </p:nvSpPr>
          <p:spPr>
            <a:xfrm>
              <a:off x="942433" y="26431086"/>
              <a:ext cx="614174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kern="0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②</a:t>
              </a:r>
              <a:r>
                <a:rPr lang="ko-KR" altLang="en-US" sz="3200" b="1" kern="0" spc="0" dirty="0">
                  <a:solidFill>
                    <a:srgbClr val="00206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ARIMA</a:t>
              </a:r>
              <a:r>
                <a:rPr lang="ko-KR" altLang="en-US" sz="3500" b="1" kern="0" dirty="0">
                  <a:solidFill>
                    <a:srgbClr val="00206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r>
                <a:rPr lang="en-US" altLang="ko-KR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(1,1,0)(2,0,0) </a:t>
              </a:r>
              <a:r>
                <a:rPr lang="ko-KR" altLang="en-US" sz="3500" b="1" dirty="0">
                  <a:solidFill>
                    <a:srgbClr val="002060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53EB0473-4D5F-40E2-89D1-F79AE1720F9C}"/>
                </a:ext>
              </a:extLst>
            </p:cNvPr>
            <p:cNvSpPr txBox="1"/>
            <p:nvPr/>
          </p:nvSpPr>
          <p:spPr>
            <a:xfrm>
              <a:off x="8667090" y="27064129"/>
              <a:ext cx="4558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Auto.arima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이용하여 차수 결정</a:t>
              </a:r>
            </a:p>
          </p:txBody>
        </p:sp>
        <p:pic>
          <p:nvPicPr>
            <p:cNvPr id="1040" name="그림 1039">
              <a:extLst>
                <a:ext uri="{FF2B5EF4-FFF2-40B4-BE49-F238E27FC236}">
                  <a16:creationId xmlns:a16="http://schemas.microsoft.com/office/drawing/2014/main" id="{1655DFF0-F2CE-4B37-A1DD-79ACB631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9643" y="22239318"/>
              <a:ext cx="6489142" cy="2321439"/>
            </a:xfrm>
            <a:prstGeom prst="rect">
              <a:avLst/>
            </a:prstGeom>
          </p:spPr>
        </p:pic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D5CEC254-765E-4869-AFA7-C4C5899E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995222" y="24055145"/>
              <a:ext cx="6461011" cy="2286128"/>
            </a:xfrm>
            <a:prstGeom prst="rect">
              <a:avLst/>
            </a:prstGeom>
          </p:spPr>
        </p:pic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76EED7F5-6D71-47AC-ABD5-CEAD8B6E3E55}"/>
                </a:ext>
              </a:extLst>
            </p:cNvPr>
            <p:cNvSpPr txBox="1"/>
            <p:nvPr/>
          </p:nvSpPr>
          <p:spPr>
            <a:xfrm>
              <a:off x="1303050" y="21775932"/>
              <a:ext cx="9707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정상성 만족을 위해 차분 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번을 진행 후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, ACF, PACF</a:t>
              </a:r>
              <a:r>
                <a:rPr lang="ko-KR" altLang="en-US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를 통해 절단점을 찾아 차수를 정한다</a:t>
              </a:r>
              <a:r>
                <a:rPr lang="en-US" altLang="ko-KR" sz="20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872FE58-960C-4B9D-B1BD-6E2DC2B05094}"/>
                </a:ext>
              </a:extLst>
            </p:cNvPr>
            <p:cNvSpPr/>
            <p:nvPr/>
          </p:nvSpPr>
          <p:spPr>
            <a:xfrm>
              <a:off x="1544167" y="22623821"/>
              <a:ext cx="409731" cy="1333500"/>
            </a:xfrm>
            <a:prstGeom prst="rect">
              <a:avLst/>
            </a:prstGeom>
            <a:noFill/>
            <a:ln w="28575">
              <a:solidFill>
                <a:srgbClr val="125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312A9972-499C-48DF-A443-4F9842319A29}"/>
                </a:ext>
              </a:extLst>
            </p:cNvPr>
            <p:cNvSpPr/>
            <p:nvPr/>
          </p:nvSpPr>
          <p:spPr>
            <a:xfrm>
              <a:off x="1533976" y="24429625"/>
              <a:ext cx="409731" cy="1333500"/>
            </a:xfrm>
            <a:prstGeom prst="rect">
              <a:avLst/>
            </a:prstGeom>
            <a:noFill/>
            <a:ln w="28575">
              <a:solidFill>
                <a:srgbClr val="125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8F4C8F44-6447-4ABD-B06E-0EC6135E6A4A}"/>
                </a:ext>
              </a:extLst>
            </p:cNvPr>
            <p:cNvSpPr txBox="1"/>
            <p:nvPr/>
          </p:nvSpPr>
          <p:spPr>
            <a:xfrm>
              <a:off x="1943707" y="22467102"/>
              <a:ext cx="19165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b="1" kern="0" spc="0" dirty="0" err="1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절단점</a:t>
              </a:r>
              <a:r>
                <a:rPr lang="en-US" altLang="ko-KR" sz="1500" b="1" kern="0" dirty="0">
                  <a:solidFill>
                    <a:srgbClr val="125BD2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: </a:t>
              </a:r>
              <a:r>
                <a:rPr lang="en-US" altLang="ko-KR" sz="1500" b="1" kern="0" spc="0" dirty="0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lag2 -&gt; P= 1</a:t>
              </a:r>
              <a:endParaRPr lang="ko-KR" altLang="en-US" sz="15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5A7EBE14-F9AF-4E52-AE7D-95A4EA98FDBA}"/>
                </a:ext>
              </a:extLst>
            </p:cNvPr>
            <p:cNvSpPr txBox="1"/>
            <p:nvPr/>
          </p:nvSpPr>
          <p:spPr>
            <a:xfrm>
              <a:off x="1933225" y="24275841"/>
              <a:ext cx="19165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500" b="1" kern="0" spc="0" dirty="0" err="1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절단점</a:t>
              </a:r>
              <a:r>
                <a:rPr lang="en-US" altLang="ko-KR" sz="1500" b="1" kern="0" dirty="0">
                  <a:solidFill>
                    <a:srgbClr val="125BD2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 : </a:t>
              </a:r>
              <a:r>
                <a:rPr lang="en-US" altLang="ko-KR" sz="1500" b="1" kern="0" spc="0" dirty="0">
                  <a:solidFill>
                    <a:srgbClr val="125BD2"/>
                  </a:solidFill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lag3 -&gt; P= 2</a:t>
              </a:r>
              <a:endParaRPr lang="ko-KR" altLang="en-US" sz="1500" b="1" dirty="0">
                <a:solidFill>
                  <a:srgbClr val="125BD2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954D567-5D07-4398-B928-E66169E43326}"/>
                </a:ext>
              </a:extLst>
            </p:cNvPr>
            <p:cNvSpPr txBox="1"/>
            <p:nvPr/>
          </p:nvSpPr>
          <p:spPr>
            <a:xfrm>
              <a:off x="13439689" y="22404881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18.383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DFE23BD6-C738-4EB3-B0DC-80103624FF62}"/>
                </a:ext>
              </a:extLst>
            </p:cNvPr>
            <p:cNvSpPr txBox="1"/>
            <p:nvPr/>
          </p:nvSpPr>
          <p:spPr>
            <a:xfrm>
              <a:off x="5684102" y="27624374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19.933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pic>
          <p:nvPicPr>
            <p:cNvPr id="1068" name="그림 1067">
              <a:extLst>
                <a:ext uri="{FF2B5EF4-FFF2-40B4-BE49-F238E27FC236}">
                  <a16:creationId xmlns:a16="http://schemas.microsoft.com/office/drawing/2014/main" id="{3D27D28D-293F-42E9-A0E4-48B33C406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286835" y="27576197"/>
              <a:ext cx="7165139" cy="3743947"/>
            </a:xfrm>
            <a:prstGeom prst="rect">
              <a:avLst/>
            </a:prstGeom>
          </p:spPr>
        </p:pic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250A29EE-CB29-4589-BC7E-28FCABD23DB7}"/>
                </a:ext>
              </a:extLst>
            </p:cNvPr>
            <p:cNvSpPr txBox="1"/>
            <p:nvPr/>
          </p:nvSpPr>
          <p:spPr>
            <a:xfrm>
              <a:off x="13428336" y="27611674"/>
              <a:ext cx="1867277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 : 10.012</a:t>
              </a:r>
              <a:endPara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69" name="직사각형 1068">
              <a:extLst>
                <a:ext uri="{FF2B5EF4-FFF2-40B4-BE49-F238E27FC236}">
                  <a16:creationId xmlns:a16="http://schemas.microsoft.com/office/drawing/2014/main" id="{53CED3ED-1989-4187-8490-7B29DDCE40EA}"/>
                </a:ext>
              </a:extLst>
            </p:cNvPr>
            <p:cNvSpPr/>
            <p:nvPr/>
          </p:nvSpPr>
          <p:spPr>
            <a:xfrm>
              <a:off x="14589227" y="29514800"/>
              <a:ext cx="1023441" cy="18315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523CB36C-0EF7-410F-B037-C10D94D09885}"/>
              </a:ext>
            </a:extLst>
          </p:cNvPr>
          <p:cNvGrpSpPr/>
          <p:nvPr/>
        </p:nvGrpSpPr>
        <p:grpSpPr>
          <a:xfrm>
            <a:off x="1088112" y="31420404"/>
            <a:ext cx="14116222" cy="1066959"/>
            <a:chOff x="1284054" y="31751143"/>
            <a:chExt cx="14116222" cy="1066959"/>
          </a:xfrm>
        </p:grpSpPr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8E2E43E-0436-444D-A1DC-54AF1987AE92}"/>
                </a:ext>
              </a:extLst>
            </p:cNvPr>
            <p:cNvSpPr txBox="1"/>
            <p:nvPr/>
          </p:nvSpPr>
          <p:spPr>
            <a:xfrm>
              <a:off x="1284054" y="31751143"/>
              <a:ext cx="14116222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가장 예측이 잘 된 모델은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MAPE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값이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10.012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로 가장 낮은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③</a:t>
              </a:r>
              <a:r>
                <a:rPr lang="en-US" altLang="ko-KR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   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이다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</a:p>
            <a:p>
              <a:pPr algn="ctr">
                <a:lnSpc>
                  <a:spcPts val="4000"/>
                </a:lnSpc>
              </a:pP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이에 따라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15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개의 기업에 대해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ARMA-GARCH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모델로 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2020</a:t>
              </a:r>
              <a:r>
                <a:rPr lang="ko-KR" altLang="en-US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년 예측된 주가와 실제 주가의 차이를 확인해보자</a:t>
              </a:r>
              <a:r>
                <a:rPr lang="en-US" altLang="ko-KR" sz="25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.</a:t>
              </a:r>
              <a:endParaRPr lang="ko-KR" altLang="en-US" sz="2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7309D53B-D368-4AC4-B754-B94CC282F61C}"/>
                </a:ext>
              </a:extLst>
            </p:cNvPr>
            <p:cNvSpPr txBox="1"/>
            <p:nvPr/>
          </p:nvSpPr>
          <p:spPr>
            <a:xfrm>
              <a:off x="9395900" y="31849042"/>
              <a:ext cx="4545859" cy="4838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③</a:t>
              </a:r>
              <a:r>
                <a:rPr lang="en-US" altLang="ko-KR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ARMA(1,0)-GARCH(1,1) </a:t>
              </a:r>
              <a:r>
                <a:rPr lang="ko-KR" altLang="en-US" sz="2500" b="1" kern="0" spc="0" dirty="0">
                  <a:effectLst/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모델</a:t>
              </a:r>
              <a:endParaRPr lang="ko-KR" altLang="en-US" sz="25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DA6A22-943D-4339-9FCA-A99B68A5F889}"/>
              </a:ext>
            </a:extLst>
          </p:cNvPr>
          <p:cNvGrpSpPr/>
          <p:nvPr/>
        </p:nvGrpSpPr>
        <p:grpSpPr>
          <a:xfrm>
            <a:off x="978935" y="32631363"/>
            <a:ext cx="13769181" cy="4682739"/>
            <a:chOff x="1174877" y="32631363"/>
            <a:chExt cx="13769181" cy="468273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13290E4-132F-4C68-A4E0-7861B766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2501490" y="35762698"/>
              <a:ext cx="2429295" cy="1382989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79223E3-63E3-4699-8CA6-F64BF8374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9897067" y="35762698"/>
              <a:ext cx="2517434" cy="14500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C9147AA-A523-4CBE-9821-F41BFACF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449269" y="35824142"/>
              <a:ext cx="2552078" cy="142981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9166A90-AB68-493A-89A4-645CE4AC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717217" y="35837257"/>
              <a:ext cx="2602591" cy="147684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56BB6CC-3467-4324-91DA-05DF4BFA9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2482617" y="34204353"/>
              <a:ext cx="2404008" cy="12970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C88BA6A-8E6D-4179-890F-895D3F4D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9929583" y="34204071"/>
              <a:ext cx="2456415" cy="136638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770329E-664C-4128-BA18-9C7D50107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168487" y="34191756"/>
              <a:ext cx="2671533" cy="142393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8EC15FB-4584-4AB4-BC49-B899DD051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417469" y="34212462"/>
              <a:ext cx="2508391" cy="13982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505022-499C-47A4-A096-E1A5E617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698233" y="34207576"/>
              <a:ext cx="2553820" cy="141819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A112D4-9340-460C-AFE9-08DA6C6EA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1708574" y="32631363"/>
              <a:ext cx="2589919" cy="1490195"/>
            </a:xfrm>
            <a:prstGeom prst="rect">
              <a:avLst/>
            </a:prstGeom>
          </p:spPr>
        </p:pic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3E8D8D5-35CC-4735-B4DA-6336E6584E41}"/>
                </a:ext>
              </a:extLst>
            </p:cNvPr>
            <p:cNvGrpSpPr/>
            <p:nvPr/>
          </p:nvGrpSpPr>
          <p:grpSpPr>
            <a:xfrm>
              <a:off x="1174877" y="32635019"/>
              <a:ext cx="13769181" cy="4326853"/>
              <a:chOff x="793877" y="32660419"/>
              <a:chExt cx="13769181" cy="432685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A3E4D01-0F21-4E23-8743-EBDCD225A9EF}"/>
                  </a:ext>
                </a:extLst>
              </p:cNvPr>
              <p:cNvGrpSpPr/>
              <p:nvPr/>
            </p:nvGrpSpPr>
            <p:grpSpPr>
              <a:xfrm>
                <a:off x="1658347" y="32665476"/>
                <a:ext cx="12904711" cy="4321796"/>
                <a:chOff x="1378947" y="32665476"/>
                <a:chExt cx="12904711" cy="4321796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CE0E4D-9C8A-4F40-9BF0-F72BC39F803F}"/>
                    </a:ext>
                  </a:extLst>
                </p:cNvPr>
                <p:cNvSpPr txBox="1"/>
                <p:nvPr/>
              </p:nvSpPr>
              <p:spPr>
                <a:xfrm>
                  <a:off x="9904277" y="34231719"/>
                  <a:ext cx="180158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한세실업 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70.48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DB3BAB60-0B42-4BFF-94F0-F2E3C4519B2D}"/>
                    </a:ext>
                  </a:extLst>
                </p:cNvPr>
                <p:cNvSpPr txBox="1"/>
                <p:nvPr/>
              </p:nvSpPr>
              <p:spPr>
                <a:xfrm>
                  <a:off x="12042389" y="34262210"/>
                  <a:ext cx="180158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신세계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 29.18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F113655-286C-450F-B13C-7ADD93228C75}"/>
                    </a:ext>
                  </a:extLst>
                </p:cNvPr>
                <p:cNvSpPr txBox="1"/>
                <p:nvPr/>
              </p:nvSpPr>
              <p:spPr>
                <a:xfrm>
                  <a:off x="9536774" y="35812585"/>
                  <a:ext cx="225527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한국항공우주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28.37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C108C99-61BF-40B0-8579-691673FAC801}"/>
                    </a:ext>
                  </a:extLst>
                </p:cNvPr>
                <p:cNvSpPr txBox="1"/>
                <p:nvPr/>
              </p:nvSpPr>
              <p:spPr>
                <a:xfrm>
                  <a:off x="12028388" y="35812584"/>
                  <a:ext cx="225527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1300" dirty="0" err="1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한화에어로스페이스</a:t>
                  </a:r>
                  <a:r>
                    <a: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 </a:t>
                  </a:r>
                  <a:endPara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  <a:p>
                  <a:pPr algn="r"/>
                  <a:r>
                    <a:rPr lang="en-US" altLang="ko-KR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rPr>
                    <a:t>MAPE 37.03</a:t>
                  </a:r>
                  <a:endPara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endParaRPr>
                </a:p>
              </p:txBody>
            </p:sp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419559BB-9113-4B36-BEBD-4FB64A0454F3}"/>
                    </a:ext>
                  </a:extLst>
                </p:cNvPr>
                <p:cNvGrpSpPr/>
                <p:nvPr/>
              </p:nvGrpSpPr>
              <p:grpSpPr>
                <a:xfrm>
                  <a:off x="1378947" y="32665476"/>
                  <a:ext cx="7703747" cy="4321796"/>
                  <a:chOff x="1378947" y="32665476"/>
                  <a:chExt cx="7703747" cy="4321796"/>
                </a:xfrm>
              </p:grpSpPr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7343A595-7529-4890-94B4-42F80BA4D5F3}"/>
                      </a:ext>
                    </a:extLst>
                  </p:cNvPr>
                  <p:cNvGrpSpPr/>
                  <p:nvPr/>
                </p:nvGrpSpPr>
                <p:grpSpPr>
                  <a:xfrm>
                    <a:off x="1378947" y="32665476"/>
                    <a:ext cx="7703747" cy="4321796"/>
                    <a:chOff x="1355478" y="32619537"/>
                    <a:chExt cx="7703747" cy="4321796"/>
                  </a:xfrm>
                </p:grpSpPr>
                <p:sp>
                  <p:nvSpPr>
                    <p:cNvPr id="1077" name="TextBox 1076">
                      <a:extLst>
                        <a:ext uri="{FF2B5EF4-FFF2-40B4-BE49-F238E27FC236}">
                          <a16:creationId xmlns:a16="http://schemas.microsoft.com/office/drawing/2014/main" id="{2385E268-6273-4F75-A16E-8E9769057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3394" y="32619537"/>
                      <a:ext cx="1748578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동국제강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71.68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78" name="TextBox 1077">
                      <a:extLst>
                        <a:ext uri="{FF2B5EF4-FFF2-40B4-BE49-F238E27FC236}">
                          <a16:creationId xmlns:a16="http://schemas.microsoft.com/office/drawing/2014/main" id="{ED8B9254-9AF6-4EB4-A2D0-F512155C8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2237" y="32636692"/>
                      <a:ext cx="160814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POSCO MAPE 39.68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BEE3E6AF-9333-4621-B85A-C238C8BB27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5185" y="32622892"/>
                      <a:ext cx="1824040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고려제강</a:t>
                      </a:r>
                      <a:endParaRPr lang="en-US" altLang="ko-KR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algn="r"/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120.21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3" name="TextBox 1082">
                      <a:extLst>
                        <a:ext uri="{FF2B5EF4-FFF2-40B4-BE49-F238E27FC236}">
                          <a16:creationId xmlns:a16="http://schemas.microsoft.com/office/drawing/2014/main" id="{337C7383-3AE5-4ACA-98FC-39877B8EC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5478" y="34200518"/>
                      <a:ext cx="15580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F&amp;F MAPE 85.64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087" name="TextBox 1086">
                      <a:extLst>
                        <a:ext uri="{FF2B5EF4-FFF2-40B4-BE49-F238E27FC236}">
                          <a16:creationId xmlns:a16="http://schemas.microsoft.com/office/drawing/2014/main" id="{EA18314E-7505-4760-8CD3-424B9AD4A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103" y="34192617"/>
                      <a:ext cx="1801586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LF MAPE 69.54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0A8E1779-46F2-4A86-ADDF-CAC34569C9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9750" y="35849418"/>
                      <a:ext cx="1801586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대한항공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34.79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25E6B925-280A-4749-8520-6B0A741EE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1019" y="36648945"/>
                      <a:ext cx="225527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아시아나항공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22.59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B2990F1-3AB3-4D7A-8238-611A53CCD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80128" y="35790903"/>
                      <a:ext cx="225527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300" dirty="0" err="1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한진칼</a:t>
                      </a:r>
                      <a:r>
                        <a:rPr lang="ko-KR" altLang="en-US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MAPE 53.61</a:t>
                      </a:r>
                      <a:endPara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p:txBody>
                </p:sp>
              </p:grpSp>
              <p:sp>
                <p:nvSpPr>
                  <p:cNvPr id="1085" name="TextBox 1084">
                    <a:extLst>
                      <a:ext uri="{FF2B5EF4-FFF2-40B4-BE49-F238E27FC236}">
                        <a16:creationId xmlns:a16="http://schemas.microsoft.com/office/drawing/2014/main" id="{A3F4299C-4B46-48F5-90DD-BC87221E1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24589" y="35038616"/>
                    <a:ext cx="180158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err="1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한섬</a:t>
                    </a:r>
                    <a:r>
                      <a:rPr lang="ko-KR" altLang="en-US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 </a:t>
                    </a:r>
                    <a:r>
                      <a:rPr lang="en-US" altLang="ko-KR" sz="1300" dirty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rPr>
                      <a:t>MAPE 22.99</a:t>
                    </a:r>
                    <a:endParaRPr lang="ko-KR" altLang="en-US" sz="1300" dirty="0">
                      <a:latin typeface="경기천년바탕 Regular" panose="02020503020101020101" pitchFamily="18" charset="-127"/>
                      <a:ea typeface="경기천년바탕 Regular" panose="02020503020101020101" pitchFamily="18" charset="-127"/>
                    </a:endParaRPr>
                  </a:p>
                </p:txBody>
              </p:sp>
            </p:grpSp>
          </p:grp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CF6CE67B-080D-45E7-A381-93BD54FFF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44273" y="32660419"/>
                <a:ext cx="2517434" cy="1543427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84AAC3-7FE3-428D-BA13-FC2B7477A3F3}"/>
                  </a:ext>
                </a:extLst>
              </p:cNvPr>
              <p:cNvSpPr txBox="1"/>
              <p:nvPr/>
            </p:nvSpPr>
            <p:spPr>
              <a:xfrm>
                <a:off x="10140121" y="32689067"/>
                <a:ext cx="1824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KG</a:t>
                </a:r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동부제철</a:t>
                </a:r>
                <a:endParaRPr lang="en-US" altLang="ko-KR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pPr algn="r"/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 </a:t>
                </a:r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MAPE 1747.15</a:t>
                </a:r>
                <a:endParaRPr lang="ko-KR" altLang="en-US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5FB5850-E499-47D0-9F87-1192A30719D5}"/>
                  </a:ext>
                </a:extLst>
              </p:cNvPr>
              <p:cNvSpPr txBox="1"/>
              <p:nvPr/>
            </p:nvSpPr>
            <p:spPr>
              <a:xfrm>
                <a:off x="815743" y="32935288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철</a:t>
                </a:r>
                <a:endPara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강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BD6F430-DE3F-4A34-B3E7-88D63C26A627}"/>
                  </a:ext>
                </a:extLst>
              </p:cNvPr>
              <p:cNvSpPr txBox="1"/>
              <p:nvPr/>
            </p:nvSpPr>
            <p:spPr>
              <a:xfrm>
                <a:off x="793877" y="34549231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의류</a:t>
                </a:r>
                <a:endParaRPr lang="en-US" altLang="ko-KR" sz="2000" b="1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34C57EA-BA1A-40DC-8010-E0BDD0ABD185}"/>
                  </a:ext>
                </a:extLst>
              </p:cNvPr>
              <p:cNvSpPr txBox="1"/>
              <p:nvPr/>
            </p:nvSpPr>
            <p:spPr>
              <a:xfrm>
                <a:off x="793877" y="36041551"/>
                <a:ext cx="3203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항공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16607EA-FC54-4A95-998B-FD53F0E1F3E4}"/>
                  </a:ext>
                </a:extLst>
              </p:cNvPr>
              <p:cNvSpPr txBox="1"/>
              <p:nvPr/>
            </p:nvSpPr>
            <p:spPr>
              <a:xfrm>
                <a:off x="12712673" y="32683515"/>
                <a:ext cx="1824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현대제철 </a:t>
                </a:r>
                <a:r>
                  <a:rPr lang="en-US" altLang="ko-KR" sz="1300" dirty="0">
                    <a:latin typeface="경기천년바탕 Regular" panose="02020503020101020101" pitchFamily="18" charset="-127"/>
                    <a:ea typeface="경기천년바탕 Regular" panose="02020503020101020101" pitchFamily="18" charset="-127"/>
                  </a:rPr>
                  <a:t>MAPE 97.41</a:t>
                </a:r>
                <a:endParaRPr lang="ko-KR" altLang="en-US" sz="13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2DF79F3-4546-4804-8A3C-4BB7DE5DE8B2}"/>
              </a:ext>
            </a:extLst>
          </p:cNvPr>
          <p:cNvSpPr txBox="1"/>
          <p:nvPr/>
        </p:nvSpPr>
        <p:spPr>
          <a:xfrm>
            <a:off x="465965" y="37596581"/>
            <a:ext cx="1558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2020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대부분 하락세를 보이므로 사회적 변화는 주식 시장에 영향을 미칠 것이라고 생각할 수 있다</a:t>
            </a:r>
            <a:r>
              <a:rPr lang="en-US" altLang="ko-KR" sz="3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3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93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1166</Words>
  <Application>Microsoft Office PowerPoint</Application>
  <PresentationFormat>사용자 지정</PresentationFormat>
  <Paragraphs>143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경기천년바탕 Regular</vt:lpstr>
      <vt:lpstr>맑은 고딕</vt:lpstr>
      <vt:lpstr>한양신명조</vt:lpstr>
      <vt:lpstr>함초롬바탕</vt:lpstr>
      <vt:lpstr>Arial</vt:lpstr>
      <vt:lpstr>Calibri</vt:lpstr>
      <vt:lpstr>Calibri Light</vt:lpstr>
      <vt:lpstr>Footlight MT Light</vt:lpstr>
      <vt:lpstr>Symbol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EunJu</dc:creator>
  <cp:lastModifiedBy>Lee EunJu</cp:lastModifiedBy>
  <cp:revision>116</cp:revision>
  <dcterms:created xsi:type="dcterms:W3CDTF">2020-11-09T12:54:41Z</dcterms:created>
  <dcterms:modified xsi:type="dcterms:W3CDTF">2020-11-18T11:54:41Z</dcterms:modified>
</cp:coreProperties>
</file>