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65" r:id="rId11"/>
    <p:sldId id="269" r:id="rId12"/>
    <p:sldId id="266" r:id="rId13"/>
    <p:sldId id="270" r:id="rId14"/>
    <p:sldId id="273" r:id="rId15"/>
    <p:sldId id="271" r:id="rId16"/>
    <p:sldId id="26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66"/>
    <a:srgbClr val="16C16E"/>
    <a:srgbClr val="00B8BE"/>
    <a:srgbClr val="00A1FF"/>
    <a:srgbClr val="D5A3FB"/>
    <a:srgbClr val="FC7BD4"/>
    <a:srgbClr val="27C5CA"/>
    <a:srgbClr val="8DB831"/>
    <a:srgbClr val="CC9400"/>
    <a:srgbClr val="F87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0" autoAdjust="0"/>
    <p:restoredTop sz="94660"/>
  </p:normalViewPr>
  <p:slideViewPr>
    <p:cSldViewPr>
      <p:cViewPr varScale="1">
        <p:scale>
          <a:sx n="42" d="100"/>
          <a:sy n="42" d="100"/>
        </p:scale>
        <p:origin x="7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565" y="3454606"/>
            <a:ext cx="16038533" cy="3000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1119" y="6085972"/>
            <a:ext cx="6278963" cy="6975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9F4A07-1B78-42CB-9A39-6F84121EFD5D}"/>
              </a:ext>
            </a:extLst>
          </p:cNvPr>
          <p:cNvSpPr txBox="1"/>
          <p:nvPr/>
        </p:nvSpPr>
        <p:spPr>
          <a:xfrm>
            <a:off x="457200" y="2667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[STEP2] – Clustering(K-means)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2C5505-C53B-419E-9AEA-7C992C4F7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187" b="50000"/>
          <a:stretch/>
        </p:blipFill>
        <p:spPr>
          <a:xfrm>
            <a:off x="683217" y="2632374"/>
            <a:ext cx="3005899" cy="32563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FC25D6-D36B-4D3F-B995-EFD844335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4" t="-1948" r="24557" b="62304"/>
          <a:stretch/>
        </p:blipFill>
        <p:spPr>
          <a:xfrm>
            <a:off x="8924440" y="2590201"/>
            <a:ext cx="4083158" cy="24919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C39A93-3260-4BFD-BC35-440FAC714D7E}"/>
              </a:ext>
            </a:extLst>
          </p:cNvPr>
          <p:cNvSpPr txBox="1"/>
          <p:nvPr/>
        </p:nvSpPr>
        <p:spPr>
          <a:xfrm>
            <a:off x="457200" y="186872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경제활동 활발한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3-50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9D56D-4656-4E6F-9FD0-DB45F9B8DF45}"/>
              </a:ext>
            </a:extLst>
          </p:cNvPr>
          <p:cNvSpPr txBox="1"/>
          <p:nvPr/>
        </p:nvSpPr>
        <p:spPr>
          <a:xfrm>
            <a:off x="4724400" y="19386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Cluster2.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6-70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0E4D96-3548-454C-B17A-688474C8EAA7}"/>
              </a:ext>
            </a:extLst>
          </p:cNvPr>
          <p:cNvSpPr txBox="1"/>
          <p:nvPr/>
        </p:nvSpPr>
        <p:spPr>
          <a:xfrm>
            <a:off x="8966415" y="19386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Cluster3.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수도권의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0E964-DBC7-4EEC-BEBC-E88E29F9C455}"/>
              </a:ext>
            </a:extLst>
          </p:cNvPr>
          <p:cNvSpPr txBox="1"/>
          <p:nvPr/>
        </p:nvSpPr>
        <p:spPr>
          <a:xfrm>
            <a:off x="13411200" y="1874103"/>
            <a:ext cx="408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Cluster4.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경제활동 활발한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2072FC-1D9B-49BD-BF41-880FAC1C45D9}"/>
              </a:ext>
            </a:extLst>
          </p:cNvPr>
          <p:cNvSpPr txBox="1"/>
          <p:nvPr/>
        </p:nvSpPr>
        <p:spPr>
          <a:xfrm>
            <a:off x="457200" y="6310513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Cluster5.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AC1ECD-C7F0-4DF4-B26C-E92F17116260}"/>
              </a:ext>
            </a:extLst>
          </p:cNvPr>
          <p:cNvSpPr txBox="1"/>
          <p:nvPr/>
        </p:nvSpPr>
        <p:spPr>
          <a:xfrm>
            <a:off x="4758627" y="6310513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Cluster6.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3-50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03B609-DF86-4C93-AA53-21BB61586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3" r="55635" b="49329"/>
          <a:stretch/>
        </p:blipFill>
        <p:spPr>
          <a:xfrm>
            <a:off x="4758627" y="2753531"/>
            <a:ext cx="3699573" cy="32088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FC1121-155C-41B4-844B-DCF7EF94F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31" t="48726"/>
          <a:stretch/>
        </p:blipFill>
        <p:spPr>
          <a:xfrm>
            <a:off x="13847090" y="6617295"/>
            <a:ext cx="3148438" cy="32290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B2923FD-5140-416E-A7FB-3164083F7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51" t="46581" r="25230"/>
          <a:stretch/>
        </p:blipFill>
        <p:spPr>
          <a:xfrm>
            <a:off x="9266695" y="6565128"/>
            <a:ext cx="3572060" cy="334930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F314F2F-BC4B-4AAC-B97E-42A9F63A6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2" t="48726" r="54319"/>
          <a:stretch/>
        </p:blipFill>
        <p:spPr>
          <a:xfrm>
            <a:off x="4903349" y="6760441"/>
            <a:ext cx="3757323" cy="30926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DE9B9F7-C7F4-4DE1-86A5-342655B63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39" r="79270"/>
          <a:stretch/>
        </p:blipFill>
        <p:spPr>
          <a:xfrm>
            <a:off x="683217" y="6834623"/>
            <a:ext cx="3942476" cy="315600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9EC3EBE-5160-486E-91BA-6A1E8EDEA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34" b="49804"/>
          <a:stretch/>
        </p:blipFill>
        <p:spPr>
          <a:xfrm>
            <a:off x="13803822" y="2790712"/>
            <a:ext cx="3112577" cy="306367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36804D-C133-4C7E-8927-8CB810D372CF}"/>
              </a:ext>
            </a:extLst>
          </p:cNvPr>
          <p:cNvSpPr txBox="1"/>
          <p:nvPr/>
        </p:nvSpPr>
        <p:spPr>
          <a:xfrm>
            <a:off x="9059405" y="6267114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Cluster7.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DB95B8-A592-4E32-A328-5A1634E15F00}"/>
              </a:ext>
            </a:extLst>
          </p:cNvPr>
          <p:cNvSpPr txBox="1"/>
          <p:nvPr/>
        </p:nvSpPr>
        <p:spPr>
          <a:xfrm>
            <a:off x="13546810" y="6223715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Cluster8.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36267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9F4A07-1B78-42CB-9A39-6F84121EFD5D}"/>
              </a:ext>
            </a:extLst>
          </p:cNvPr>
          <p:cNvSpPr txBox="1"/>
          <p:nvPr/>
        </p:nvSpPr>
        <p:spPr>
          <a:xfrm>
            <a:off x="457200" y="266700"/>
            <a:ext cx="141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[STEP2] – PCFA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및 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Clustering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결과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5400" b="1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군집별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AA206-0C83-4DCB-AD3C-4347276E6BEE}"/>
              </a:ext>
            </a:extLst>
          </p:cNvPr>
          <p:cNvSpPr txBox="1"/>
          <p:nvPr/>
        </p:nvSpPr>
        <p:spPr>
          <a:xfrm>
            <a:off x="228599" y="5853550"/>
            <a:ext cx="613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경제활동 활발한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3-50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3CF44-6792-462A-84A8-921368EDF688}"/>
              </a:ext>
            </a:extLst>
          </p:cNvPr>
          <p:cNvSpPr txBox="1"/>
          <p:nvPr/>
        </p:nvSpPr>
        <p:spPr>
          <a:xfrm>
            <a:off x="228599" y="640610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6-70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EA1D1-C10F-477A-AADD-5406A42CA81C}"/>
              </a:ext>
            </a:extLst>
          </p:cNvPr>
          <p:cNvSpPr txBox="1"/>
          <p:nvPr/>
        </p:nvSpPr>
        <p:spPr>
          <a:xfrm>
            <a:off x="228599" y="694647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수도권의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08431-3409-4E4B-9268-805B52CC99F4}"/>
              </a:ext>
            </a:extLst>
          </p:cNvPr>
          <p:cNvSpPr txBox="1"/>
          <p:nvPr/>
        </p:nvSpPr>
        <p:spPr>
          <a:xfrm>
            <a:off x="228600" y="7429500"/>
            <a:ext cx="74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수도권을 제외한 경제활동 활발한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8D01D-CA7A-4569-A91D-0103220FC0ED}"/>
              </a:ext>
            </a:extLst>
          </p:cNvPr>
          <p:cNvSpPr txBox="1"/>
          <p:nvPr/>
        </p:nvSpPr>
        <p:spPr>
          <a:xfrm>
            <a:off x="228599" y="7962900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34A53-BDF8-49E1-9293-9B33E0BF9A78}"/>
              </a:ext>
            </a:extLst>
          </p:cNvPr>
          <p:cNvSpPr txBox="1"/>
          <p:nvPr/>
        </p:nvSpPr>
        <p:spPr>
          <a:xfrm>
            <a:off x="228598" y="8538412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3-50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67468-AEBA-40A3-9B3E-4560D3A4AE80}"/>
              </a:ext>
            </a:extLst>
          </p:cNvPr>
          <p:cNvSpPr txBox="1"/>
          <p:nvPr/>
        </p:nvSpPr>
        <p:spPr>
          <a:xfrm>
            <a:off x="220205" y="9021658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지역의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09BBA-78E0-4F07-9242-1696A4D35967}"/>
              </a:ext>
            </a:extLst>
          </p:cNvPr>
          <p:cNvSpPr txBox="1"/>
          <p:nvPr/>
        </p:nvSpPr>
        <p:spPr>
          <a:xfrm>
            <a:off x="220205" y="9590935"/>
            <a:ext cx="458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지방의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8-90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80AE6-3369-460E-AEF8-F980ACC1BA6D}"/>
              </a:ext>
            </a:extLst>
          </p:cNvPr>
          <p:cNvSpPr txBox="1"/>
          <p:nvPr/>
        </p:nvSpPr>
        <p:spPr>
          <a:xfrm>
            <a:off x="5181600" y="5866989"/>
            <a:ext cx="112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 활용도가 매우 높고 주택담보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일시상환 유형의 대출이 약간 있습니다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8EF9C-F167-46AD-AEDE-348B852D0126}"/>
              </a:ext>
            </a:extLst>
          </p:cNvPr>
          <p:cNvSpPr txBox="1"/>
          <p:nvPr/>
        </p:nvSpPr>
        <p:spPr>
          <a:xfrm>
            <a:off x="2956366" y="6397300"/>
            <a:ext cx="1670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 사용이나 대출 등은 평균적이나 한도대출(마이너스통장) 사용이 매우 높습니다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EBA53-74A3-4990-8348-C813AF514036}"/>
              </a:ext>
            </a:extLst>
          </p:cNvPr>
          <p:cNvSpPr txBox="1"/>
          <p:nvPr/>
        </p:nvSpPr>
        <p:spPr>
          <a:xfrm>
            <a:off x="2895600" y="8520450"/>
            <a:ext cx="1508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 활용도가 매우 높으며 대출은 평균적으로 가지고 있으나 한도대출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마이너스통장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사용이 약간 있습니다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CFDF7-7CC2-471A-917D-79F5A93CD18D}"/>
              </a:ext>
            </a:extLst>
          </p:cNvPr>
          <p:cNvSpPr txBox="1"/>
          <p:nvPr/>
        </p:nvSpPr>
        <p:spPr>
          <a:xfrm>
            <a:off x="3282469" y="6975545"/>
            <a:ext cx="1363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카드사용율이 매우 낮으나 대출이 매우 많습니다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특히 저축은행 대출 사용도 매우 높습니다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BE0AF-3804-4727-BDB8-1BCA466F5A3D}"/>
              </a:ext>
            </a:extLst>
          </p:cNvPr>
          <p:cNvSpPr txBox="1"/>
          <p:nvPr/>
        </p:nvSpPr>
        <p:spPr>
          <a:xfrm>
            <a:off x="7315200" y="7429500"/>
            <a:ext cx="104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카드사용율 매우 낮으며 약간의 대출이 있으나 마이너스통장이나 제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금융권을 이용하지는 않습니다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A2AA9-545F-41E8-BFC5-C4AA59BEF787}"/>
              </a:ext>
            </a:extLst>
          </p:cNvPr>
          <p:cNvSpPr txBox="1"/>
          <p:nvPr/>
        </p:nvSpPr>
        <p:spPr>
          <a:xfrm>
            <a:off x="3071895" y="7943790"/>
            <a:ext cx="1232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카드사용률이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굉장히 낮고 은행을 통한 대출금액도 굉장히 낮으나 저축은행을 통해 대출을 하는 경우가 많아 보입니다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9071A-C7D1-40B7-9225-B101F8F1EC89}"/>
              </a:ext>
            </a:extLst>
          </p:cNvPr>
          <p:cNvSpPr txBox="1"/>
          <p:nvPr/>
        </p:nvSpPr>
        <p:spPr>
          <a:xfrm>
            <a:off x="2956367" y="9621712"/>
            <a:ext cx="1365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카드사용율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대출 모두 낮으나 한도대출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마이너스통장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약간 이용합니다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61C29-0C52-4581-BBD6-C9F9C2855F8A}"/>
              </a:ext>
            </a:extLst>
          </p:cNvPr>
          <p:cNvSpPr txBox="1"/>
          <p:nvPr/>
        </p:nvSpPr>
        <p:spPr>
          <a:xfrm>
            <a:off x="3133536" y="9052435"/>
            <a:ext cx="1012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카드 사용율은 평균적이며 은행을 통한 대출보다는 약간 저축은행을 이용하는 경향이 있다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CAB00-D1EC-404C-8444-A42855D8B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422"/>
          <a:stretch/>
        </p:blipFill>
        <p:spPr>
          <a:xfrm>
            <a:off x="483095" y="1748436"/>
            <a:ext cx="5126421" cy="36553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23CFEB9-F2C9-4591-9EAA-B61939D7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7" r="39445"/>
          <a:stretch/>
        </p:blipFill>
        <p:spPr>
          <a:xfrm>
            <a:off x="5638800" y="1793804"/>
            <a:ext cx="5126421" cy="36633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5468746-9EFA-47B7-9634-8F2A927EB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57" r="6425"/>
          <a:stretch/>
        </p:blipFill>
        <p:spPr>
          <a:xfrm>
            <a:off x="10799379" y="1773838"/>
            <a:ext cx="5126421" cy="366331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B681C7-E29B-4112-8CCA-AC041AC5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52" t="15227" r="384" b="24802"/>
          <a:stretch/>
        </p:blipFill>
        <p:spPr>
          <a:xfrm>
            <a:off x="15995026" y="1943101"/>
            <a:ext cx="1607174" cy="30256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E925AF-43F4-43D5-983E-E4C8416F49DE}"/>
              </a:ext>
            </a:extLst>
          </p:cNvPr>
          <p:cNvSpPr txBox="1"/>
          <p:nvPr/>
        </p:nvSpPr>
        <p:spPr>
          <a:xfrm>
            <a:off x="4975537" y="3183885"/>
            <a:ext cx="4191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87167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1400" kern="0" spc="0" dirty="0">
              <a:solidFill>
                <a:srgbClr val="F87167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AD580-6A4D-4F2C-86BC-80CD7399C6B7}"/>
              </a:ext>
            </a:extLst>
          </p:cNvPr>
          <p:cNvSpPr txBox="1"/>
          <p:nvPr/>
        </p:nvSpPr>
        <p:spPr>
          <a:xfrm>
            <a:off x="10228040" y="3368637"/>
            <a:ext cx="4191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87167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1400" kern="0" spc="0" dirty="0">
              <a:solidFill>
                <a:srgbClr val="F87167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5B322E-4498-4B80-83BE-E07F687954B4}"/>
              </a:ext>
            </a:extLst>
          </p:cNvPr>
          <p:cNvSpPr txBox="1"/>
          <p:nvPr/>
        </p:nvSpPr>
        <p:spPr>
          <a:xfrm>
            <a:off x="2746816" y="3799881"/>
            <a:ext cx="4191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CC94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➁</a:t>
            </a:r>
            <a:endParaRPr lang="ko-KR" altLang="en-US" sz="1400" kern="0" spc="0" dirty="0">
              <a:solidFill>
                <a:srgbClr val="CC94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E4252-A3F6-4AF6-A9A2-2EFF2B60EF25}"/>
              </a:ext>
            </a:extLst>
          </p:cNvPr>
          <p:cNvSpPr txBox="1"/>
          <p:nvPr/>
        </p:nvSpPr>
        <p:spPr>
          <a:xfrm>
            <a:off x="1066800" y="1846074"/>
            <a:ext cx="479737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8DB8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400" kern="0" spc="0" dirty="0">
              <a:solidFill>
                <a:srgbClr val="8DB83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4CF15A-222C-4808-984E-D8210A69D07D}"/>
              </a:ext>
            </a:extLst>
          </p:cNvPr>
          <p:cNvSpPr txBox="1"/>
          <p:nvPr/>
        </p:nvSpPr>
        <p:spPr>
          <a:xfrm>
            <a:off x="926021" y="3282409"/>
            <a:ext cx="62051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16C16E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400" kern="0" spc="0" dirty="0">
              <a:solidFill>
                <a:srgbClr val="16C16E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67BBF-22E3-458A-8AD0-1A780B59BABC}"/>
              </a:ext>
            </a:extLst>
          </p:cNvPr>
          <p:cNvSpPr txBox="1"/>
          <p:nvPr/>
        </p:nvSpPr>
        <p:spPr>
          <a:xfrm>
            <a:off x="1785692" y="4495070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B8BE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ko-KR" altLang="en-US" sz="1400" kern="0" spc="0" dirty="0">
              <a:solidFill>
                <a:srgbClr val="00B8BE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76983-1CE5-4FF9-AA31-18F9F1F2FFF5}"/>
              </a:ext>
            </a:extLst>
          </p:cNvPr>
          <p:cNvSpPr txBox="1"/>
          <p:nvPr/>
        </p:nvSpPr>
        <p:spPr>
          <a:xfrm>
            <a:off x="4933090" y="4045404"/>
            <a:ext cx="484993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A1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400" kern="0" spc="0" dirty="0">
              <a:solidFill>
                <a:srgbClr val="00A1FF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CD3458-7982-434E-AD8B-0EEC164E9D0A}"/>
              </a:ext>
            </a:extLst>
          </p:cNvPr>
          <p:cNvSpPr txBox="1"/>
          <p:nvPr/>
        </p:nvSpPr>
        <p:spPr>
          <a:xfrm>
            <a:off x="3589398" y="4428716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D5A3FB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400" kern="0" spc="0" dirty="0">
              <a:solidFill>
                <a:srgbClr val="D5A3FB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B9D47B-3470-433D-A78D-73DAB5101054}"/>
              </a:ext>
            </a:extLst>
          </p:cNvPr>
          <p:cNvSpPr txBox="1"/>
          <p:nvPr/>
        </p:nvSpPr>
        <p:spPr>
          <a:xfrm>
            <a:off x="6450322" y="2028568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C7BD4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400" kern="0" spc="0" dirty="0">
              <a:solidFill>
                <a:srgbClr val="FC7BD4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957134-8EDD-48EE-899B-D4945B5AD112}"/>
              </a:ext>
            </a:extLst>
          </p:cNvPr>
          <p:cNvSpPr txBox="1"/>
          <p:nvPr/>
        </p:nvSpPr>
        <p:spPr>
          <a:xfrm>
            <a:off x="7785347" y="1968018"/>
            <a:ext cx="4191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CC94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➁</a:t>
            </a:r>
            <a:endParaRPr lang="ko-KR" altLang="en-US" sz="1400" kern="0" spc="0" dirty="0">
              <a:solidFill>
                <a:srgbClr val="CC94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14EA75-5A09-4A69-B653-8DB1C51B569E}"/>
              </a:ext>
            </a:extLst>
          </p:cNvPr>
          <p:cNvSpPr txBox="1"/>
          <p:nvPr/>
        </p:nvSpPr>
        <p:spPr>
          <a:xfrm>
            <a:off x="6126427" y="4100445"/>
            <a:ext cx="479737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8DB8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400" kern="0" spc="0" dirty="0">
              <a:solidFill>
                <a:srgbClr val="8DB831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DB8091-0055-4934-8D6C-593EDA3695D5}"/>
              </a:ext>
            </a:extLst>
          </p:cNvPr>
          <p:cNvSpPr txBox="1"/>
          <p:nvPr/>
        </p:nvSpPr>
        <p:spPr>
          <a:xfrm>
            <a:off x="6553199" y="2913070"/>
            <a:ext cx="62051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16C16E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400" kern="0" spc="0" dirty="0">
              <a:solidFill>
                <a:srgbClr val="16C16E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BA50EC-6697-4799-BEBA-F262A1DC7CE3}"/>
              </a:ext>
            </a:extLst>
          </p:cNvPr>
          <p:cNvSpPr txBox="1"/>
          <p:nvPr/>
        </p:nvSpPr>
        <p:spPr>
          <a:xfrm>
            <a:off x="7438489" y="3730883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B8BE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ko-KR" altLang="en-US" sz="1400" kern="0" spc="0" dirty="0">
              <a:solidFill>
                <a:srgbClr val="00B8BE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2120FF-383C-488D-A4B3-0D2E4289CAFE}"/>
              </a:ext>
            </a:extLst>
          </p:cNvPr>
          <p:cNvSpPr txBox="1"/>
          <p:nvPr/>
        </p:nvSpPr>
        <p:spPr>
          <a:xfrm>
            <a:off x="9792248" y="2239337"/>
            <a:ext cx="484993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A1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400" kern="0" spc="0" dirty="0">
              <a:solidFill>
                <a:srgbClr val="00A1FF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E3BCC-028F-4AB4-8C16-B9359397ADA1}"/>
              </a:ext>
            </a:extLst>
          </p:cNvPr>
          <p:cNvSpPr txBox="1"/>
          <p:nvPr/>
        </p:nvSpPr>
        <p:spPr>
          <a:xfrm>
            <a:off x="8731038" y="3204154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D5A3FB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400" kern="0" spc="0" dirty="0">
              <a:solidFill>
                <a:srgbClr val="D5A3FB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A45530-B8E7-4420-BC14-C2CC5F692E02}"/>
              </a:ext>
            </a:extLst>
          </p:cNvPr>
          <p:cNvSpPr txBox="1"/>
          <p:nvPr/>
        </p:nvSpPr>
        <p:spPr>
          <a:xfrm>
            <a:off x="1197827" y="4198949"/>
            <a:ext cx="50111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FC7BD4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400" kern="0" spc="0" dirty="0">
              <a:solidFill>
                <a:srgbClr val="FC7BD4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81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C44A22-5D10-4DF5-88A3-C7B78A45B955}"/>
              </a:ext>
            </a:extLst>
          </p:cNvPr>
          <p:cNvSpPr txBox="1"/>
          <p:nvPr/>
        </p:nvSpPr>
        <p:spPr>
          <a:xfrm>
            <a:off x="457200" y="2667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[STEP3] –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제주도 주민의 특성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9B17C5-9B09-4227-B852-4B72EA5A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5493"/>
            <a:ext cx="8458200" cy="6133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ACFAB1-ECF8-4732-B3BD-402AF0C1B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953" y="1785492"/>
            <a:ext cx="8757293" cy="69375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4DA93-0FA0-4C19-87CA-EC685C9290B3}"/>
              </a:ext>
            </a:extLst>
          </p:cNvPr>
          <p:cNvSpPr txBox="1"/>
          <p:nvPr/>
        </p:nvSpPr>
        <p:spPr>
          <a:xfrm>
            <a:off x="2400300" y="8723088"/>
            <a:ext cx="130301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월별 카드 소비액이 모든 나이대에서 전국 평균보다 훨씬 많은 것을 알 수 있으며 </a:t>
            </a:r>
            <a:endParaRPr lang="en-US" altLang="ko-KR" sz="28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대출 시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비은행권 대출보다는 주택담보대출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물건대출을 주로 이용 </a:t>
            </a:r>
            <a:endParaRPr lang="en-US" altLang="ko-KR" sz="28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2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C44A22-5D10-4DF5-88A3-C7B78A45B955}"/>
              </a:ext>
            </a:extLst>
          </p:cNvPr>
          <p:cNvSpPr txBox="1"/>
          <p:nvPr/>
        </p:nvSpPr>
        <p:spPr>
          <a:xfrm>
            <a:off x="457200" y="266700"/>
            <a:ext cx="1363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[STEP3] –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제주도 주민의 특성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B9B69D-0E8A-484B-8C75-17A02C01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9" y="6591976"/>
            <a:ext cx="9815854" cy="35489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7FFAA3-DFCB-457E-808E-403CDD03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035" y="4907575"/>
            <a:ext cx="6350386" cy="5119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9011FB-DA0F-40A2-846D-61D75B1457C1}"/>
              </a:ext>
            </a:extLst>
          </p:cNvPr>
          <p:cNvSpPr txBox="1"/>
          <p:nvPr/>
        </p:nvSpPr>
        <p:spPr>
          <a:xfrm>
            <a:off x="457200" y="5143500"/>
            <a:ext cx="17306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지역별로 보았을 때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지역에 따른 소비액 차이는 크게 없는 것으로 보이지만</a:t>
            </a:r>
            <a:endParaRPr lang="en-US" altLang="ko-KR" sz="28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부동산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자동차 소유 수를 보아 제주국제공항 근처와 서귀포 시청 지역 근처에서</a:t>
            </a:r>
            <a:endParaRPr lang="en-US" altLang="ko-KR" sz="28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 활동이 활발하게 이루어지는 것으로 보며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대출 또한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주로 이 지역에서 자주 사용한다</a:t>
            </a:r>
            <a:r>
              <a:rPr lang="en-US" altLang="ko-KR" sz="28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803FA2-E940-4AC4-8D84-CEB5262F5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52" t="36881" b="38671"/>
          <a:stretch/>
        </p:blipFill>
        <p:spPr>
          <a:xfrm>
            <a:off x="11625249" y="2198074"/>
            <a:ext cx="2261607" cy="24319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9C2358-AFB7-4F87-B48A-FA051D4528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7" t="46714" r="18453" b="7412"/>
          <a:stretch/>
        </p:blipFill>
        <p:spPr>
          <a:xfrm>
            <a:off x="5627025" y="1924481"/>
            <a:ext cx="6006107" cy="29830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C5A2D0-69B5-4DCE-B597-0105C7C314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68" r="19941" b="53223"/>
          <a:stretch/>
        </p:blipFill>
        <p:spPr>
          <a:xfrm>
            <a:off x="279255" y="1920540"/>
            <a:ext cx="5807254" cy="29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C44A22-5D10-4DF5-88A3-C7B78A45B955}"/>
              </a:ext>
            </a:extLst>
          </p:cNvPr>
          <p:cNvSpPr txBox="1"/>
          <p:nvPr/>
        </p:nvSpPr>
        <p:spPr>
          <a:xfrm>
            <a:off x="457200" y="266700"/>
            <a:ext cx="1363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[STEP3] –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제주도 주민을 위한 금융 상품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0854E1-3118-4611-8540-EA414CD135A5}"/>
              </a:ext>
            </a:extLst>
          </p:cNvPr>
          <p:cNvSpPr/>
          <p:nvPr/>
        </p:nvSpPr>
        <p:spPr>
          <a:xfrm>
            <a:off x="762000" y="2171700"/>
            <a:ext cx="16687800" cy="7543800"/>
          </a:xfrm>
          <a:prstGeom prst="rect">
            <a:avLst/>
          </a:prstGeom>
          <a:noFill/>
          <a:ln w="76200">
            <a:solidFill>
              <a:srgbClr val="2E4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제주도 주민의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3-50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6-70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 모두 전국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3-50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 월별 카드 소비액보다 많으므로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STEP2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알아낸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Cluster1,6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속하는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3-50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 나이가 주로 사용하는 카드  상품을 추천하는 것이 적합합니다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대출은 주로 경제활동이 활발하게 이루어지고 있는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제주공항지역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서귀포 시청 지역 근처에 거주하고 계신 분에게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추천드리는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것이 적합합니다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이때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금융권이나 </a:t>
            </a:r>
            <a:r>
              <a:rPr lang="ko-KR" altLang="en-US" sz="28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한도대출보다는 주택담보대출 등을 추천하는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것이 적합합니다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이외에 제주도 주민이 아니더라도 자신의 나이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거주지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평균적으로 사용하는 소비액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대출 상황 등을 입력함으로써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군집에 포함되는 다른 이들이 주로 사용하는 금융 상품을 추천할 수 있습니다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1">
            <a:extLst>
              <a:ext uri="{FF2B5EF4-FFF2-40B4-BE49-F238E27FC236}">
                <a16:creationId xmlns:a16="http://schemas.microsoft.com/office/drawing/2014/main" id="{3282A1DF-4534-4594-8E05-F31BF3FF387F}"/>
              </a:ext>
            </a:extLst>
          </p:cNvPr>
          <p:cNvGrpSpPr/>
          <p:nvPr/>
        </p:nvGrpSpPr>
        <p:grpSpPr>
          <a:xfrm>
            <a:off x="0" y="-80672"/>
            <a:ext cx="18285714" cy="10367672"/>
            <a:chOff x="-76831" y="-80672"/>
            <a:chExt cx="18362545" cy="1618857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811D7739-9EB4-4449-87AF-8BAA53D1B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C2885B-09AC-4F30-8DE0-CEE8B1368B2A}"/>
              </a:ext>
            </a:extLst>
          </p:cNvPr>
          <p:cNvSpPr txBox="1"/>
          <p:nvPr/>
        </p:nvSpPr>
        <p:spPr>
          <a:xfrm>
            <a:off x="6665785" y="4318334"/>
            <a:ext cx="4954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FFCFCF"/>
                </a:solidFill>
                <a:latin typeface="Centaur" panose="02030504050205020304" pitchFamily="18" charset="0"/>
                <a:ea typeface="경기천년바탕 Regular" panose="02020503020101020101" pitchFamily="18" charset="-127"/>
              </a:rPr>
              <a:t>Shiny App</a:t>
            </a:r>
            <a:endParaRPr lang="ko-KR" altLang="en-US" sz="9600" b="1" dirty="0">
              <a:solidFill>
                <a:srgbClr val="FFCFCF"/>
              </a:solidFill>
              <a:latin typeface="Centaur" panose="02030504050205020304" pitchFamily="18" charset="0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15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5806" y="4228594"/>
            <a:ext cx="7567191" cy="219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580792" cy="10285714"/>
            <a:chOff x="0" y="-79591"/>
            <a:chExt cx="1580792" cy="10365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79591"/>
              <a:ext cx="1580792" cy="103653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979782" y="4219380"/>
            <a:ext cx="5357503" cy="10971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419100"/>
            <a:ext cx="10379436" cy="109711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3113" y="1368912"/>
            <a:ext cx="11791743" cy="548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9986" y="1945737"/>
            <a:ext cx="2595146" cy="54855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7387B-D4BD-499A-B1E4-D9FF507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91806"/>
              </p:ext>
            </p:extLst>
          </p:nvPr>
        </p:nvGraphicFramePr>
        <p:xfrm>
          <a:off x="2121042" y="2522529"/>
          <a:ext cx="14804577" cy="7360330"/>
        </p:xfrm>
        <a:graphic>
          <a:graphicData uri="http://schemas.openxmlformats.org/drawingml/2006/table">
            <a:tbl>
              <a:tblPr/>
              <a:tblGrid>
                <a:gridCol w="2466230">
                  <a:extLst>
                    <a:ext uri="{9D8B030D-6E8A-4147-A177-3AD203B41FA5}">
                      <a16:colId xmlns:a16="http://schemas.microsoft.com/office/drawing/2014/main" val="112084645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142430373"/>
                    </a:ext>
                  </a:extLst>
                </a:gridCol>
                <a:gridCol w="4043521">
                  <a:extLst>
                    <a:ext uri="{9D8B030D-6E8A-4147-A177-3AD203B41FA5}">
                      <a16:colId xmlns:a16="http://schemas.microsoft.com/office/drawing/2014/main" val="3859551834"/>
                    </a:ext>
                  </a:extLst>
                </a:gridCol>
                <a:gridCol w="3951426">
                  <a:extLst>
                    <a:ext uri="{9D8B030D-6E8A-4147-A177-3AD203B41FA5}">
                      <a16:colId xmlns:a16="http://schemas.microsoft.com/office/drawing/2014/main" val="2686761857"/>
                    </a:ext>
                  </a:extLst>
                </a:gridCol>
              </a:tblGrid>
              <a:tr h="643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pop_cd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시리즈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연령대별 지역코드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Y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시리즈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연령대별 성별구분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monthly_loan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총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40179"/>
                  </a:ext>
                </a:extLst>
              </a:tr>
              <a:tr h="643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year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데이터 수집 시점 년도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(2016, 2017)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monthly_bk_loan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은행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632036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데이터 수집 시점 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monthly_cd_loan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카드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4679"/>
                  </a:ext>
                </a:extLst>
              </a:tr>
              <a:tr h="643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avg_score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신용 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monthly_installments_loan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할부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40540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avg_rat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신용 등급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monthly_insurance_loan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보험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79273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city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도시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monthly_sbk_loan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저축은행 대출금액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636298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성별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남자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여자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loan_commitment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한도 대출 금액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마이너스 통장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45706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ages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(10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~90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inst_rep_loanb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분할 상환 대출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5388"/>
                  </a:ext>
                </a:extLst>
              </a:tr>
              <a:tr h="643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population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pop_cd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구분된 그룹에 포함된 고객인원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ls_rep_loanb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일시 상환 대출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80575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num_opencard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개설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credit_loan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대출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471693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num_usecard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카드 사용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mortage_loan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담보 대출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28219"/>
                  </a:ext>
                </a:extLst>
              </a:tr>
              <a:tr h="3253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monthly_card_spend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카드 소비액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credit_card_payment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신용카드 사용금액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89724"/>
                  </a:ext>
                </a:extLst>
              </a:tr>
              <a:tr h="6431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monthly_lc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월별 대출 약정금액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credit_card_installments_payment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신용카드 할부 사용 금액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5869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FDD9185-6D28-4959-88A7-B0DE4144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835" y="2522529"/>
            <a:ext cx="34575410" cy="66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580792" cy="10285714"/>
            <a:chOff x="0" y="-79591"/>
            <a:chExt cx="1580792" cy="103653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79591"/>
              <a:ext cx="1580792" cy="103653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1979782" y="4219380"/>
            <a:ext cx="5357503" cy="10971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342900"/>
            <a:ext cx="10379436" cy="109711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6913" y="1292712"/>
            <a:ext cx="11791743" cy="548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74643" y="1869533"/>
            <a:ext cx="3360930" cy="59381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243C87-732F-48A2-AA90-89538398C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1543"/>
              </p:ext>
            </p:extLst>
          </p:nvPr>
        </p:nvGraphicFramePr>
        <p:xfrm>
          <a:off x="2179817" y="2453551"/>
          <a:ext cx="14739757" cy="7664196"/>
        </p:xfrm>
        <a:graphic>
          <a:graphicData uri="http://schemas.openxmlformats.org/drawingml/2006/table">
            <a:tbl>
              <a:tblPr/>
              <a:tblGrid>
                <a:gridCol w="2857947">
                  <a:extLst>
                    <a:ext uri="{9D8B030D-6E8A-4147-A177-3AD203B41FA5}">
                      <a16:colId xmlns:a16="http://schemas.microsoft.com/office/drawing/2014/main" val="3189258465"/>
                    </a:ext>
                  </a:extLst>
                </a:gridCol>
                <a:gridCol w="4388172">
                  <a:extLst>
                    <a:ext uri="{9D8B030D-6E8A-4147-A177-3AD203B41FA5}">
                      <a16:colId xmlns:a16="http://schemas.microsoft.com/office/drawing/2014/main" val="664222380"/>
                    </a:ext>
                  </a:extLst>
                </a:gridCol>
                <a:gridCol w="3600552">
                  <a:extLst>
                    <a:ext uri="{9D8B030D-6E8A-4147-A177-3AD203B41FA5}">
                      <a16:colId xmlns:a16="http://schemas.microsoft.com/office/drawing/2014/main" val="1641641066"/>
                    </a:ext>
                  </a:extLst>
                </a:gridCol>
                <a:gridCol w="3893086">
                  <a:extLst>
                    <a:ext uri="{9D8B030D-6E8A-4147-A177-3AD203B41FA5}">
                      <a16:colId xmlns:a16="http://schemas.microsoft.com/office/drawing/2014/main" val="642889134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zip_cd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제주특별자치도 신우편번호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avg_income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연소득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79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year_month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데이터 수집 시점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(201902)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med_income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연소득 중위수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9746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x_axis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우편번호의 경도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avg_spend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개월간 평균 소비액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5039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y_axis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해당 우편번호의 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avg_foreign_spend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개월간 해외 소비액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1849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성별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1.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남성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2.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총대출잔액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03097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나이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24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세이하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~ 80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세이상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(5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 단위 구분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avg_debt_credit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신용대출잔액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3932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job_majorc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대기업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avg_debt_noneb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비은행권대출잔액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08126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job_smallc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중소기업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avg_debt_mortage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주택담보대출잔액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5737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job_public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공기업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avg_debt_deposit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예적금 또는 유가증권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담보대출 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19650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job_profession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전문직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avg_debt_collateral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물건 대출 잔액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475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jop_self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자영업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avg_credit_rat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평균 신용도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3639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job_none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무직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medium_resid_rat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부동산 중대형 거주비율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600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job_other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기타 고객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large_resid_rat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부동산 대형 거주비율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3469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vehicle_own_rat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중대형 차량 소유 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030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6E700C4-2DAE-455B-B091-DECC1607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71688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14500"/>
            <a:ext cx="18288000" cy="8572500"/>
            <a:chOff x="0" y="1761006"/>
            <a:chExt cx="18420168" cy="85103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61006"/>
              <a:ext cx="18420168" cy="85103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1218" y="3020434"/>
            <a:ext cx="6448279" cy="7514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811" y="2697991"/>
            <a:ext cx="2654475" cy="13787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920" y="5005502"/>
            <a:ext cx="2263892" cy="923202"/>
            <a:chOff x="789725" y="4329926"/>
            <a:chExt cx="2263892" cy="9232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25" y="4214526"/>
              <a:ext cx="2666208" cy="13848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071" y="7196161"/>
            <a:ext cx="2253929" cy="919139"/>
            <a:chOff x="794657" y="5955788"/>
            <a:chExt cx="2253929" cy="9191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765" y="5840895"/>
              <a:ext cx="2654475" cy="13787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376" y="-38100"/>
            <a:ext cx="18302376" cy="1746631"/>
            <a:chOff x="-14376" y="28751"/>
            <a:chExt cx="18856944" cy="17466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376" y="28751"/>
              <a:ext cx="18856944" cy="174663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123" y="216369"/>
            <a:ext cx="14855226" cy="16831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88092" y="4947089"/>
            <a:ext cx="10782096" cy="7514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8000" y="5602170"/>
            <a:ext cx="12508312" cy="7605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88092" y="7440034"/>
            <a:ext cx="14163377" cy="751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F8E3CB-5E0A-4AA9-900C-78C28BAF75A7}"/>
              </a:ext>
            </a:extLst>
          </p:cNvPr>
          <p:cNvSpPr txBox="1"/>
          <p:nvPr/>
        </p:nvSpPr>
        <p:spPr>
          <a:xfrm>
            <a:off x="457200" y="266700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[STEP1] -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성별 금융스타일 비교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86131B-B86A-4F8F-8309-0FB31E61B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2" r="19089" b="5515"/>
          <a:stretch/>
        </p:blipFill>
        <p:spPr>
          <a:xfrm>
            <a:off x="228600" y="2400301"/>
            <a:ext cx="3938998" cy="487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8C75C-5E0B-4881-9564-ABE0B3D2E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6" b="5515"/>
          <a:stretch/>
        </p:blipFill>
        <p:spPr>
          <a:xfrm>
            <a:off x="4232047" y="2465766"/>
            <a:ext cx="4844462" cy="4876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F35D3C-EBFE-40DB-9AAE-535EE15815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18"/>
          <a:stretch/>
        </p:blipFill>
        <p:spPr>
          <a:xfrm>
            <a:off x="9140958" y="2400300"/>
            <a:ext cx="4419600" cy="5257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CA7707-F0EF-47FB-9F74-B28AA5DD1D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/>
          <a:stretch/>
        </p:blipFill>
        <p:spPr>
          <a:xfrm>
            <a:off x="13698901" y="2465766"/>
            <a:ext cx="4256314" cy="51923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AAA65-C9FB-487C-B7F1-210C35BF61C8}"/>
              </a:ext>
            </a:extLst>
          </p:cNvPr>
          <p:cNvSpPr txBox="1"/>
          <p:nvPr/>
        </p:nvSpPr>
        <p:spPr>
          <a:xfrm>
            <a:off x="762000" y="8058550"/>
            <a:ext cx="173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성별에 따른 차이가 뚜렷하게 나타난다고 보기 어려움</a:t>
            </a:r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77D19C1-6F91-4D58-B756-C58261F98A13}"/>
              </a:ext>
            </a:extLst>
          </p:cNvPr>
          <p:cNvSpPr txBox="1"/>
          <p:nvPr/>
        </p:nvSpPr>
        <p:spPr>
          <a:xfrm>
            <a:off x="457200" y="266700"/>
            <a:ext cx="1104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[STEP1] -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나이별 금융스타일 비교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299AE-CE95-4C38-B493-374090701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" b="52288"/>
          <a:stretch/>
        </p:blipFill>
        <p:spPr>
          <a:xfrm>
            <a:off x="1066800" y="2469168"/>
            <a:ext cx="7962144" cy="4807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BFB127-FA6A-4D8F-A886-4E3DF867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" t="51040"/>
          <a:stretch/>
        </p:blipFill>
        <p:spPr>
          <a:xfrm>
            <a:off x="9024258" y="2374311"/>
            <a:ext cx="7892974" cy="4902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69B9B-0B6B-4FF9-AB1C-968E242DA247}"/>
              </a:ext>
            </a:extLst>
          </p:cNvPr>
          <p:cNvSpPr txBox="1"/>
          <p:nvPr/>
        </p:nvSpPr>
        <p:spPr>
          <a:xfrm>
            <a:off x="1785258" y="7746418"/>
            <a:ext cx="144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나이대에 따라 소비 성향 뚜렷한 차이를 보임</a:t>
            </a:r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91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F1D1F1-7D86-439D-8064-1ABFFA08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28840"/>
            <a:ext cx="4724399" cy="5392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E229F4-533E-41A9-B680-8B683A91F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23"/>
          <a:stretch/>
        </p:blipFill>
        <p:spPr>
          <a:xfrm>
            <a:off x="6057899" y="1974017"/>
            <a:ext cx="5334000" cy="543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984C3-2AB7-47AA-90B5-FD766EEF1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600" y="2063825"/>
            <a:ext cx="5410200" cy="5365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F83996-C95C-4979-AC17-7292DF82D285}"/>
              </a:ext>
            </a:extLst>
          </p:cNvPr>
          <p:cNvSpPr txBox="1"/>
          <p:nvPr/>
        </p:nvSpPr>
        <p:spPr>
          <a:xfrm>
            <a:off x="457200" y="2667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[STEP1] -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지역별 금융스타일 비교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7BFE1-783B-4EEE-94AE-546B63D88631}"/>
              </a:ext>
            </a:extLst>
          </p:cNvPr>
          <p:cNvSpPr txBox="1"/>
          <p:nvPr/>
        </p:nvSpPr>
        <p:spPr>
          <a:xfrm>
            <a:off x="1181099" y="7842472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경제활동이 활발한 수도권</a:t>
            </a:r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광역시 지역과 지방은 </a:t>
            </a:r>
            <a:endParaRPr lang="en-US" altLang="ko-KR" sz="54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확실한 차이가 있는 것으로 보임</a:t>
            </a:r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766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BDF1B1-ED74-44FB-A5D0-661893F19DA3}"/>
              </a:ext>
            </a:extLst>
          </p:cNvPr>
          <p:cNvSpPr txBox="1"/>
          <p:nvPr/>
        </p:nvSpPr>
        <p:spPr>
          <a:xfrm>
            <a:off x="457200" y="2667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[STEP2] –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주성분 인자분석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(PCFA)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7A696-9802-4C3F-8526-0FF382F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701250"/>
            <a:ext cx="5843842" cy="48768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5F6CC37-3CDA-42D9-AD6E-CB07406EA5FB}"/>
              </a:ext>
            </a:extLst>
          </p:cNvPr>
          <p:cNvSpPr/>
          <p:nvPr/>
        </p:nvSpPr>
        <p:spPr>
          <a:xfrm>
            <a:off x="1447800" y="6071550"/>
            <a:ext cx="7620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72A9A9BC-809C-4C1B-8A10-AC09F00EE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46116"/>
              </p:ext>
            </p:extLst>
          </p:nvPr>
        </p:nvGraphicFramePr>
        <p:xfrm>
          <a:off x="6581814" y="4049113"/>
          <a:ext cx="1063938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3466">
                  <a:extLst>
                    <a:ext uri="{9D8B030D-6E8A-4147-A177-3AD203B41FA5}">
                      <a16:colId xmlns:a16="http://schemas.microsoft.com/office/drawing/2014/main" val="2726414933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3270451080"/>
                    </a:ext>
                  </a:extLst>
                </a:gridCol>
                <a:gridCol w="2504401">
                  <a:extLst>
                    <a:ext uri="{9D8B030D-6E8A-4147-A177-3AD203B41FA5}">
                      <a16:colId xmlns:a16="http://schemas.microsoft.com/office/drawing/2014/main" val="1771887293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3188761340"/>
                    </a:ext>
                  </a:extLst>
                </a:gridCol>
                <a:gridCol w="3108911">
                  <a:extLst>
                    <a:ext uri="{9D8B030D-6E8A-4147-A177-3AD203B41FA5}">
                      <a16:colId xmlns:a16="http://schemas.microsoft.com/office/drawing/2014/main" val="2875461502"/>
                    </a:ext>
                  </a:extLst>
                </a:gridCol>
                <a:gridCol w="690869">
                  <a:extLst>
                    <a:ext uri="{9D8B030D-6E8A-4147-A177-3AD203B41FA5}">
                      <a16:colId xmlns:a16="http://schemas.microsoft.com/office/drawing/2014/main" val="105316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avg_score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num_opencard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0.02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num_usecard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0.03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49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monthly_card_spend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0.03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monthly_lc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0.04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0.02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93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monthly_bk_loan</a:t>
                      </a:r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0.6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monthly_cd_loan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004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monthly_installments_loan</a:t>
                      </a:r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0.09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12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monthly_insurance_loan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0.26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monthly_sbk_loan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0.27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loan_commitment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0.31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inst_rep_loanb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0.18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ls_rep_loanb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0.12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credit_loan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0.24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93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mortgage_loan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0.03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credit_card_payment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0.06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credit_card_installments_payment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0.08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973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FB372E3-4D61-4AF8-AFB7-26343BA1BCF5}"/>
              </a:ext>
            </a:extLst>
          </p:cNvPr>
          <p:cNvSpPr txBox="1"/>
          <p:nvPr/>
        </p:nvSpPr>
        <p:spPr>
          <a:xfrm>
            <a:off x="6581813" y="3444593"/>
            <a:ext cx="1063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인자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선택시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공통분산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A2732-FA96-465E-9610-5E5ED94F2361}"/>
              </a:ext>
            </a:extLst>
          </p:cNvPr>
          <p:cNvSpPr txBox="1"/>
          <p:nvPr/>
        </p:nvSpPr>
        <p:spPr>
          <a:xfrm>
            <a:off x="11219481" y="7572970"/>
            <a:ext cx="6362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3</a:t>
            </a:r>
            <a:r>
              <a:rPr lang="ko-KR" altLang="en-US" sz="5400" dirty="0">
                <a:solidFill>
                  <a:srgbClr val="2E48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인자 선택</a:t>
            </a:r>
            <a:endParaRPr lang="en-US" altLang="ko-KR" sz="5400" dirty="0">
              <a:solidFill>
                <a:srgbClr val="2E48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5D15B-EAAC-4821-B00C-5686508D3729}"/>
              </a:ext>
            </a:extLst>
          </p:cNvPr>
          <p:cNvSpPr txBox="1"/>
          <p:nvPr/>
        </p:nvSpPr>
        <p:spPr>
          <a:xfrm>
            <a:off x="8214439" y="6757350"/>
            <a:ext cx="93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가까울수록 인자가 변수를 잘 설명한다고 할 수 있다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8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0672"/>
            <a:ext cx="18285714" cy="1618857"/>
            <a:chOff x="-76831" y="-80672"/>
            <a:chExt cx="18362545" cy="1618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18362545" cy="1618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BDF1B1-ED74-44FB-A5D0-661893F19DA3}"/>
              </a:ext>
            </a:extLst>
          </p:cNvPr>
          <p:cNvSpPr txBox="1"/>
          <p:nvPr/>
        </p:nvSpPr>
        <p:spPr>
          <a:xfrm>
            <a:off x="457200" y="2667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[STEP2] – </a:t>
            </a:r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주성분 인자분석</a:t>
            </a:r>
            <a:r>
              <a:rPr lang="en-US" altLang="ko-KR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(PCFA)</a:t>
            </a:r>
            <a:endParaRPr lang="ko-KR" altLang="en-US" sz="5400" b="1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89D4-4917-4836-BE87-728144823C36}"/>
              </a:ext>
            </a:extLst>
          </p:cNvPr>
          <p:cNvSpPr txBox="1"/>
          <p:nvPr/>
        </p:nvSpPr>
        <p:spPr>
          <a:xfrm>
            <a:off x="6934200" y="2428727"/>
            <a:ext cx="10917981" cy="6963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 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RC1</a:t>
            </a:r>
            <a:r>
              <a:rPr lang="en-US" altLang="ko-KR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첫번째 인자</a:t>
            </a:r>
            <a:r>
              <a:rPr lang="en-US" altLang="ko-KR" sz="28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카드개설개수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카드사용개수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카드소비액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월별카드대출금액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월별할부대출금액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월별보험대출금액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분할상환대출금액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신용카드사용금액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신용카드할부사용금액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 사용이 활발하다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 </a:t>
            </a:r>
            <a:r>
              <a:rPr lang="ko-KR" altLang="en-US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RC2</a:t>
            </a:r>
            <a:r>
              <a:rPr lang="en-US" altLang="ko-KR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두번째 인자</a:t>
            </a:r>
            <a:r>
              <a:rPr lang="en-US" altLang="ko-KR" sz="28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신용점수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대출약정금액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대출 총 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은행대출금액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일시상환대출금액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주택담보대출금액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재정이 넉넉하나 주택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건물 등을 구매하기 위해 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큰 목돈을 마련하기 위한 대출 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 </a:t>
            </a:r>
            <a:r>
              <a:rPr lang="ko-KR" altLang="en-US" sz="28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RC3</a:t>
            </a:r>
            <a:r>
              <a:rPr lang="en-US" altLang="ko-KR" sz="28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세번째 인자</a:t>
            </a:r>
            <a:r>
              <a:rPr lang="en-US" altLang="ko-KR" sz="28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월별저축은행금액/한도대출금액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RC3 높으면 한도대출금액 많고 RC3 낮으면 저축은행을 통해 대출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한도대출금액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마이너스통장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저축은행대출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금융권으로 낮은 조건으로 대출을 받을 수 있으나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대출 이자가 높다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2CB81AB-0229-4C09-A042-6412BCABB08C}"/>
              </a:ext>
            </a:extLst>
          </p:cNvPr>
          <p:cNvGrpSpPr/>
          <p:nvPr/>
        </p:nvGrpSpPr>
        <p:grpSpPr>
          <a:xfrm>
            <a:off x="685800" y="1653798"/>
            <a:ext cx="6248400" cy="8366502"/>
            <a:chOff x="6285802" y="1885557"/>
            <a:chExt cx="6248400" cy="836650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1B38A96-0743-4053-AEC4-ADD86BC8C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5802" y="1885557"/>
              <a:ext cx="6248400" cy="836650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9E4432-5ADD-4327-9A68-1751FD99ED71}"/>
                </a:ext>
              </a:extLst>
            </p:cNvPr>
            <p:cNvSpPr/>
            <p:nvPr/>
          </p:nvSpPr>
          <p:spPr>
            <a:xfrm>
              <a:off x="9906000" y="2857500"/>
              <a:ext cx="685800" cy="12192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C3ECF4-4EDE-4E45-B066-86F7A872F091}"/>
                </a:ext>
              </a:extLst>
            </p:cNvPr>
            <p:cNvSpPr/>
            <p:nvPr/>
          </p:nvSpPr>
          <p:spPr>
            <a:xfrm>
              <a:off x="9903823" y="5367148"/>
              <a:ext cx="685800" cy="124265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9EFE67-CD5C-4AE4-A1AD-92AAB66BCC05}"/>
                </a:ext>
              </a:extLst>
            </p:cNvPr>
            <p:cNvSpPr/>
            <p:nvPr/>
          </p:nvSpPr>
          <p:spPr>
            <a:xfrm>
              <a:off x="9903823" y="9182099"/>
              <a:ext cx="685800" cy="9163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4F45D4-8A18-4099-9110-22FB7994B39F}"/>
                </a:ext>
              </a:extLst>
            </p:cNvPr>
            <p:cNvSpPr/>
            <p:nvPr/>
          </p:nvSpPr>
          <p:spPr>
            <a:xfrm>
              <a:off x="10668000" y="4076700"/>
              <a:ext cx="685800" cy="129044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4BC1F0-542C-4DFE-B6F4-8E6ADF438BCE}"/>
                </a:ext>
              </a:extLst>
            </p:cNvPr>
            <p:cNvSpPr/>
            <p:nvPr/>
          </p:nvSpPr>
          <p:spPr>
            <a:xfrm>
              <a:off x="10696303" y="8735061"/>
              <a:ext cx="685800" cy="44703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0E0AE1-781D-4B42-B920-0EBC806C3053}"/>
                </a:ext>
              </a:extLst>
            </p:cNvPr>
            <p:cNvSpPr/>
            <p:nvPr/>
          </p:nvSpPr>
          <p:spPr>
            <a:xfrm>
              <a:off x="10696303" y="7954405"/>
              <a:ext cx="685800" cy="44703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60A479-4969-4AEB-9FDD-BE48E0BC7E6F}"/>
                </a:ext>
              </a:extLst>
            </p:cNvPr>
            <p:cNvSpPr/>
            <p:nvPr/>
          </p:nvSpPr>
          <p:spPr>
            <a:xfrm>
              <a:off x="9903823" y="7558290"/>
              <a:ext cx="685800" cy="3583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A0B976-D515-4E48-AF8D-21EBC05C2109}"/>
                </a:ext>
              </a:extLst>
            </p:cNvPr>
            <p:cNvSpPr/>
            <p:nvPr/>
          </p:nvSpPr>
          <p:spPr>
            <a:xfrm>
              <a:off x="9903823" y="8386861"/>
              <a:ext cx="685800" cy="3583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869780-2B8A-45F0-BF5E-604B2FF8AE8C}"/>
                </a:ext>
              </a:extLst>
            </p:cNvPr>
            <p:cNvSpPr/>
            <p:nvPr/>
          </p:nvSpPr>
          <p:spPr>
            <a:xfrm>
              <a:off x="11506200" y="6622806"/>
              <a:ext cx="623444" cy="93548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B26AB1-8C5A-4D90-90C1-BDB939A9E326}"/>
              </a:ext>
            </a:extLst>
          </p:cNvPr>
          <p:cNvSpPr/>
          <p:nvPr/>
        </p:nvSpPr>
        <p:spPr>
          <a:xfrm>
            <a:off x="5067998" y="2220875"/>
            <a:ext cx="685800" cy="4261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1112</Words>
  <Application>Microsoft Office PowerPoint</Application>
  <PresentationFormat>사용자 지정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경기천년바탕 Regular</vt:lpstr>
      <vt:lpstr>나눔스퀘어</vt:lpstr>
      <vt:lpstr>배달의민족 도현</vt:lpstr>
      <vt:lpstr>배달의민족 주아</vt:lpstr>
      <vt:lpstr>함초롬바탕</vt:lpstr>
      <vt:lpstr>Arial</vt:lpstr>
      <vt:lpstr>Calibri</vt:lpstr>
      <vt:lpstr>Centaur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EunJu</cp:lastModifiedBy>
  <cp:revision>35</cp:revision>
  <dcterms:created xsi:type="dcterms:W3CDTF">2021-06-04T17:57:08Z</dcterms:created>
  <dcterms:modified xsi:type="dcterms:W3CDTF">2021-06-08T00:24:48Z</dcterms:modified>
</cp:coreProperties>
</file>