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9" r:id="rId4"/>
    <p:sldId id="292" r:id="rId5"/>
    <p:sldId id="293" r:id="rId6"/>
    <p:sldId id="297" r:id="rId7"/>
    <p:sldId id="294" r:id="rId8"/>
    <p:sldId id="295" r:id="rId9"/>
    <p:sldId id="298" r:id="rId10"/>
    <p:sldId id="296" r:id="rId11"/>
    <p:sldId id="299" r:id="rId12"/>
    <p:sldId id="270" r:id="rId13"/>
    <p:sldId id="313" r:id="rId14"/>
    <p:sldId id="316" r:id="rId15"/>
    <p:sldId id="317" r:id="rId16"/>
    <p:sldId id="312" r:id="rId17"/>
    <p:sldId id="307" r:id="rId18"/>
    <p:sldId id="303" r:id="rId19"/>
    <p:sldId id="311" r:id="rId20"/>
    <p:sldId id="310" r:id="rId21"/>
    <p:sldId id="302" r:id="rId22"/>
    <p:sldId id="306" r:id="rId23"/>
    <p:sldId id="308" r:id="rId24"/>
    <p:sldId id="300" r:id="rId25"/>
    <p:sldId id="301" r:id="rId26"/>
    <p:sldId id="271" r:id="rId27"/>
    <p:sldId id="31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9B"/>
    <a:srgbClr val="7F7F7F"/>
    <a:srgbClr val="515151"/>
    <a:srgbClr val="5656BE"/>
    <a:srgbClr val="36368E"/>
    <a:srgbClr val="ADADE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498FF32-4B54-4415-A575-C6F6B52ADD26}" type="datetime1">
              <a:rPr lang="ko-KR" altLang="en-US"/>
              <a:pPr lvl="0">
                <a:defRPr/>
              </a:pPr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716B490-F132-446D-B209-6D2EAF5CC2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716B490-F132-446D-B209-6D2EAF5CC252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716B490-F132-446D-B209-6D2EAF5CC252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F05A-72A9-4272-B2D6-619AF854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F329D-98F7-4E58-A83C-9D3FD8732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E3FA5-2B2B-407E-A934-5E9C20D4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83EB-25A4-447C-9225-536517A5895E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E75A3-BE49-4847-9C45-3F548BF6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175A3-F46D-4799-B746-59A2BDB5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5E0743-C408-4D2C-9938-9C942698D83A}" type="slidenum">
              <a:rPr lang="en-US" altLang="ko-KR" smtClean="0"/>
              <a:pPr/>
              <a:t>‹#›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3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65F9-F629-47BB-8858-D27B1209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973C6-DA53-4FAB-B17E-750C6A404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E5002-7C24-4B3C-B350-3D76AD0E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0BA7-98E4-4F9D-8528-6BB7B98C97FA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74F9-D94C-453D-8176-6668245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A0F59-B5DF-4531-9371-969E2CA4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5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F53F70-9E6F-4D28-AFA7-E0B1171A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238E8-5378-43B4-9507-A24DE885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C0BF0-AAD2-4B48-97AA-D09AFFEF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2A08-C900-4CD5-B503-647EF45B9EA1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BB5C2-2534-450B-835D-50B9D98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96FC5-B913-4D6B-A27F-28AB4F6E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B239E-9056-4908-8E0A-E256C415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269A4-753F-4316-955D-EF51E6F4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2F6DA-98B1-4EAA-A88F-0F6ED2C5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16E0-F880-4705-A397-974DFB084D0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7862C-4E19-4807-A739-F8F19161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F5308-D237-4645-94E1-6F7E6164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0A281-AC0F-40EC-955D-E593A7C2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92BD1-109D-4E56-852F-BBF3B3B7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E81D0-CF5E-4CAA-AFA8-FE94C77A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9CF5-A004-4E24-985A-A44553933B4A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FE25A-167B-4622-AAB4-4A09ACAB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C2199-FAB5-4EF4-ADDF-8285B6B9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9AFD-257A-431B-9411-BD9BE11E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FED25-9331-4E8B-8151-FCD93EA34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A60F8-3C45-494B-9310-D393F9BB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B9861-F1A1-455D-B2BA-E3C0C0C2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775B-22DE-463F-A544-93F0E81911C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FF369-FF3A-4E3A-B6B0-E17878E1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B3746-8932-4249-BD30-A9973DB0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2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0C2C-C8D7-43AB-AC3F-D516E7F3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471A1-052F-44F8-9176-166871CD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AF7B0-87C2-49AC-B92B-27248CE9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62EFCE-AA54-4353-97F6-9016EDFD0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F2C052-C28A-4ABF-AAF8-1B077E191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EAA774-567C-4C3D-9966-32DB160B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12B8-2523-418C-A087-70B385B6EA9A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6948C2-ECCC-45A7-82AF-0EA4BC12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A536E6-D99E-4E1C-889E-B825A5C9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1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F505-B7F4-4D3F-81DB-61E805B3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D71185-E1E4-4D42-95FA-322D4E36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8611-9191-4ACF-8147-33763421DE2D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7BC30-D99F-4216-ACBF-0547F35B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C1459-DA43-4551-B05B-C5BCFD93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0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3CFA6-1C0A-4E1C-A335-968C1C86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BDB8-31FC-429B-BC21-71066409800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240721-F689-48CE-9D0F-E56D08C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28068-FF73-44B3-94CB-A98B1205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1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0860C-6581-4845-AA77-8603958E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3ACD1-7C81-447D-82CE-A3A19DBA7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BB100-764F-409E-AF1B-793D366AF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F36F8-D884-4F03-8287-70C4E39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D01C-C73E-47B5-BD72-976C95626C55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D2F67-8E54-40EC-8671-939A8E81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A2D25-A9CC-43AB-8919-558AE88A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4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2876F-B1C6-4E05-AD32-2162D14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171B74-9B4C-42A0-8AC2-90521D661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35BFD-0BBF-40FF-8C43-032AE988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06032-6EEB-47CD-BC5C-78F791C0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0F74-821B-4736-BB9A-2C811DB70F12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05CD0-3732-4FC7-A025-16C2D40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44968-71E4-4979-9501-3BBAFA04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3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259D06-E0DF-4F72-8264-67E7E814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13FD-5B35-4F89-8250-5AF604CF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96B57-B0BE-4C2A-BB3E-1F975F8D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BB95-C66F-4244-A25A-935743937839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9BDB2-B449-4FC7-97F3-D6E384995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D4194-529E-4795-A1AC-F44FA3A91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8BA468-3CC7-42B8-9B8C-9876A2A27863}" type="slidenum">
              <a:rPr lang="ko-KR" altLang="en-US" smtClean="0"/>
              <a:pPr/>
              <a:t>‹#›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95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9A47D-E6CA-401F-8F21-BEE431582187}"/>
              </a:ext>
            </a:extLst>
          </p:cNvPr>
          <p:cNvSpPr txBox="1"/>
          <p:nvPr/>
        </p:nvSpPr>
        <p:spPr>
          <a:xfrm>
            <a:off x="1906554" y="1989353"/>
            <a:ext cx="8378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Image Segmentation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BD288-EADB-40B6-B634-0AD280AFB640}"/>
              </a:ext>
            </a:extLst>
          </p:cNvPr>
          <p:cNvSpPr txBox="1"/>
          <p:nvPr/>
        </p:nvSpPr>
        <p:spPr>
          <a:xfrm>
            <a:off x="4425820" y="3584119"/>
            <a:ext cx="3340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lt"/>
              </a:rPr>
              <a:t>Eunju Lee</a:t>
            </a:r>
          </a:p>
          <a:p>
            <a:pPr algn="ctr"/>
            <a:endParaRPr lang="en-US" altLang="ko-KR" b="1" dirty="0">
              <a:latin typeface="+mj-lt"/>
            </a:endParaRPr>
          </a:p>
          <a:p>
            <a:pPr algn="ctr"/>
            <a:r>
              <a:rPr lang="en-US" altLang="ko-KR" b="1" dirty="0">
                <a:latin typeface="+mj-lt"/>
              </a:rPr>
              <a:t>Department of Statistics</a:t>
            </a:r>
          </a:p>
          <a:p>
            <a:pPr algn="ctr"/>
            <a:r>
              <a:rPr lang="en-US" altLang="ko-KR" b="1" dirty="0">
                <a:latin typeface="+mj-lt"/>
              </a:rPr>
              <a:t>Pusan National University</a:t>
            </a:r>
          </a:p>
          <a:p>
            <a:pPr algn="ctr"/>
            <a:endParaRPr lang="en-US" altLang="ko-KR" b="1" dirty="0">
              <a:latin typeface="+mj-lt"/>
            </a:endParaRPr>
          </a:p>
          <a:p>
            <a:pPr algn="ctr"/>
            <a:r>
              <a:rPr lang="en-US" altLang="ko-KR" b="1" dirty="0">
                <a:latin typeface="+mj-lt"/>
              </a:rPr>
              <a:t>December 8, 2021</a:t>
            </a:r>
            <a:endParaRPr lang="ko-KR" altLang="en-US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7AC5F1-4EFA-4378-88B1-2F8F448C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</a:t>
            </a:fld>
            <a:r>
              <a:rPr lang="en-US" altLang="ko-KR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53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7656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Classification model      Segmentation model </a:t>
            </a:r>
            <a:endParaRPr lang="ko-KR" altLang="en-US" sz="2500" b="1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AEA053-492B-40EC-A005-FEE2E87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10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1CA7BBB-75B2-48A5-8EE1-DBA8F5D0AA9A}"/>
              </a:ext>
            </a:extLst>
          </p:cNvPr>
          <p:cNvSpPr/>
          <p:nvPr/>
        </p:nvSpPr>
        <p:spPr>
          <a:xfrm>
            <a:off x="3481753" y="1002886"/>
            <a:ext cx="368794" cy="251670"/>
          </a:xfrm>
          <a:prstGeom prst="rightArrow">
            <a:avLst/>
          </a:prstGeom>
          <a:solidFill>
            <a:srgbClr val="2D2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7ECB2-0346-4F13-8AB6-E908FD7454FC}"/>
              </a:ext>
            </a:extLst>
          </p:cNvPr>
          <p:cNvSpPr txBox="1"/>
          <p:nvPr/>
        </p:nvSpPr>
        <p:spPr>
          <a:xfrm>
            <a:off x="170087" y="1338331"/>
            <a:ext cx="299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③ </a:t>
            </a:r>
            <a:r>
              <a:rPr lang="en-US" altLang="ko-KR" sz="20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Skip Architecture</a:t>
            </a:r>
            <a:endParaRPr lang="ko-KR" altLang="en-US" sz="20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1367392-1E01-4A3B-9FB3-BC4CF2507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19" y="1723473"/>
            <a:ext cx="7509884" cy="469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4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7656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Classification model      Segmentation model </a:t>
            </a:r>
            <a:endParaRPr lang="ko-KR" altLang="en-US" sz="2500" b="1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AEA053-492B-40EC-A005-FEE2E87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11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1CA7BBB-75B2-48A5-8EE1-DBA8F5D0AA9A}"/>
              </a:ext>
            </a:extLst>
          </p:cNvPr>
          <p:cNvSpPr/>
          <p:nvPr/>
        </p:nvSpPr>
        <p:spPr>
          <a:xfrm>
            <a:off x="3481753" y="1002886"/>
            <a:ext cx="368794" cy="251670"/>
          </a:xfrm>
          <a:prstGeom prst="rightArrow">
            <a:avLst/>
          </a:prstGeom>
          <a:solidFill>
            <a:srgbClr val="2D2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7ECB2-0346-4F13-8AB6-E908FD7454FC}"/>
              </a:ext>
            </a:extLst>
          </p:cNvPr>
          <p:cNvSpPr txBox="1"/>
          <p:nvPr/>
        </p:nvSpPr>
        <p:spPr>
          <a:xfrm>
            <a:off x="170087" y="1338331"/>
            <a:ext cx="299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③ </a:t>
            </a:r>
            <a:r>
              <a:rPr lang="en-US" altLang="ko-KR" sz="20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Skip Architecture</a:t>
            </a:r>
            <a:endParaRPr lang="ko-KR" altLang="en-US" sz="20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B59F4BB-637F-4E61-B069-40B792FD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96" y="1815385"/>
            <a:ext cx="7445407" cy="447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79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E59994-44DE-4C5A-A941-6E9AAE0E421D}"/>
              </a:ext>
            </a:extLst>
          </p:cNvPr>
          <p:cNvSpPr/>
          <p:nvPr/>
        </p:nvSpPr>
        <p:spPr>
          <a:xfrm>
            <a:off x="1398" y="-944"/>
            <a:ext cx="12190602" cy="6858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21207-5678-42BA-9645-D74CB0DD9A5C}"/>
              </a:ext>
            </a:extLst>
          </p:cNvPr>
          <p:cNvSpPr txBox="1"/>
          <p:nvPr/>
        </p:nvSpPr>
        <p:spPr>
          <a:xfrm>
            <a:off x="1370590" y="2843752"/>
            <a:ext cx="9450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ADADE0"/>
                </a:solidFill>
              </a:rPr>
              <a:t>2. U-Net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3BA0E0-29A4-4CF5-A5C3-C8DB6DD2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12</a:t>
            </a:fld>
            <a:r>
              <a:rPr lang="en-US" altLang="ko-KR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87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U-Net 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13</a:t>
            </a:fld>
            <a:r>
              <a:rPr lang="en-US" altLang="ko-KR"/>
              <a:t>/25</a:t>
            </a:r>
            <a:endParaRPr lang="ko-KR" alt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01EA254-8639-41F4-8792-11D4C444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56" y="1394704"/>
            <a:ext cx="7117888" cy="46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8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U-Net 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14</a:t>
            </a:fld>
            <a:r>
              <a:rPr lang="en-US" altLang="ko-KR"/>
              <a:t>/25</a:t>
            </a:r>
            <a:endParaRPr lang="ko-KR" alt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01EA254-8639-41F4-8792-11D4C444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9" y="2075122"/>
            <a:ext cx="5747181" cy="37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65DC92-83CA-4476-99CC-378011B86F0D}"/>
              </a:ext>
            </a:extLst>
          </p:cNvPr>
          <p:cNvSpPr/>
          <p:nvPr/>
        </p:nvSpPr>
        <p:spPr>
          <a:xfrm>
            <a:off x="348819" y="1869696"/>
            <a:ext cx="2465402" cy="3554562"/>
          </a:xfrm>
          <a:prstGeom prst="rect">
            <a:avLst/>
          </a:prstGeom>
          <a:noFill/>
          <a:ln w="76200">
            <a:solidFill>
              <a:srgbClr val="2D2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5677B-021E-47F6-B1E6-916805A7B3CC}"/>
              </a:ext>
            </a:extLst>
          </p:cNvPr>
          <p:cNvSpPr txBox="1"/>
          <p:nvPr/>
        </p:nvSpPr>
        <p:spPr>
          <a:xfrm>
            <a:off x="6465069" y="2138930"/>
            <a:ext cx="3195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</a:rPr>
              <a:t>Contracting Path</a:t>
            </a:r>
            <a:endParaRPr lang="ko-KR" altLang="en-US" sz="2500" b="1" dirty="0">
              <a:solidFill>
                <a:srgbClr val="2D2D9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A966F-1930-49EE-892F-33FB44B1A910}"/>
              </a:ext>
            </a:extLst>
          </p:cNvPr>
          <p:cNvSpPr txBox="1"/>
          <p:nvPr/>
        </p:nvSpPr>
        <p:spPr>
          <a:xfrm>
            <a:off x="6465069" y="2847467"/>
            <a:ext cx="43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이미지의 전반적인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Context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73F32-DBC7-49D0-8FC4-82C5A9851BD7}"/>
              </a:ext>
            </a:extLst>
          </p:cNvPr>
          <p:cNvSpPr txBox="1"/>
          <p:nvPr/>
        </p:nvSpPr>
        <p:spPr>
          <a:xfrm>
            <a:off x="6465069" y="3442521"/>
            <a:ext cx="371158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3x3 convolutions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반복</a:t>
            </a:r>
            <a:endParaRPr lang="en-US" altLang="ko-K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Activation Function :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charter"/>
              </a:rPr>
              <a:t>ReLU</a:t>
            </a:r>
            <a:endParaRPr lang="en-US" altLang="ko-K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2x2 max-pooling (stride: 2)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Down-sampling</a:t>
            </a:r>
            <a:endParaRPr lang="ko-KR" alt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92889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U-Net 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15</a:t>
            </a:fld>
            <a:r>
              <a:rPr lang="en-US" altLang="ko-KR"/>
              <a:t>/25</a:t>
            </a:r>
            <a:endParaRPr lang="ko-KR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186BF4-E249-49F8-A1BD-E5EAC22A1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9" y="2075122"/>
            <a:ext cx="5747181" cy="37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36F8E2-6CE1-4776-8193-EF2424D95CA7}"/>
              </a:ext>
            </a:extLst>
          </p:cNvPr>
          <p:cNvSpPr/>
          <p:nvPr/>
        </p:nvSpPr>
        <p:spPr>
          <a:xfrm>
            <a:off x="2958859" y="1869696"/>
            <a:ext cx="3033338" cy="3554562"/>
          </a:xfrm>
          <a:prstGeom prst="rect">
            <a:avLst/>
          </a:prstGeom>
          <a:noFill/>
          <a:ln w="76200">
            <a:solidFill>
              <a:srgbClr val="2D2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207A37-C510-4E4F-9AD9-85E891A8C421}"/>
              </a:ext>
            </a:extLst>
          </p:cNvPr>
          <p:cNvSpPr txBox="1"/>
          <p:nvPr/>
        </p:nvSpPr>
        <p:spPr>
          <a:xfrm>
            <a:off x="6417839" y="2128014"/>
            <a:ext cx="3195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</a:rPr>
              <a:t>Expanding Path</a:t>
            </a:r>
            <a:endParaRPr lang="ko-KR" altLang="en-US" sz="2500" b="1" dirty="0">
              <a:solidFill>
                <a:srgbClr val="2D2D9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EC18C-52E6-4700-9ADC-1C4E167AF1AA}"/>
              </a:ext>
            </a:extLst>
          </p:cNvPr>
          <p:cNvSpPr txBox="1"/>
          <p:nvPr/>
        </p:nvSpPr>
        <p:spPr>
          <a:xfrm>
            <a:off x="6429252" y="3476315"/>
            <a:ext cx="4150310" cy="17113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2x2 convolution (“up-convolution”)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3x3 convolutions 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반복</a:t>
            </a:r>
            <a:endParaRPr lang="en-US" altLang="ko-K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Activation Function :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charter"/>
              </a:rPr>
              <a:t>ReLU</a:t>
            </a:r>
            <a:endParaRPr lang="en-US" altLang="ko-K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292929"/>
                </a:solidFill>
                <a:latin typeface="charter"/>
              </a:rPr>
              <a:t>Skip Architecture</a:t>
            </a:r>
            <a:endParaRPr lang="en-US" altLang="ko-KR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847BF-EEEC-4859-AC36-4C2F4EB20671}"/>
              </a:ext>
            </a:extLst>
          </p:cNvPr>
          <p:cNvSpPr txBox="1"/>
          <p:nvPr/>
        </p:nvSpPr>
        <p:spPr>
          <a:xfrm>
            <a:off x="6417839" y="2836551"/>
            <a:ext cx="51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해상도의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Output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얻기 위한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Up-sampling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F8C391-B6DF-4345-9C48-7BBD658360FB}"/>
              </a:ext>
            </a:extLst>
          </p:cNvPr>
          <p:cNvCxnSpPr/>
          <p:nvPr/>
        </p:nvCxnSpPr>
        <p:spPr>
          <a:xfrm flipH="1">
            <a:off x="5131293" y="1367248"/>
            <a:ext cx="372862" cy="8758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1AD5EA-29BC-4C2A-A6C9-68C040FE25D6}"/>
              </a:ext>
            </a:extLst>
          </p:cNvPr>
          <p:cNvCxnSpPr/>
          <p:nvPr/>
        </p:nvCxnSpPr>
        <p:spPr>
          <a:xfrm>
            <a:off x="5504155" y="1367248"/>
            <a:ext cx="3195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C9E0BE-FFA9-4610-827C-B651DF840752}"/>
              </a:ext>
            </a:extLst>
          </p:cNvPr>
          <p:cNvSpPr txBox="1"/>
          <p:nvPr/>
        </p:nvSpPr>
        <p:spPr>
          <a:xfrm>
            <a:off x="5848907" y="1140268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harter"/>
              </a:rPr>
              <a:t>1x1 convolution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3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E59994-44DE-4C5A-A941-6E9AAE0E421D}"/>
              </a:ext>
            </a:extLst>
          </p:cNvPr>
          <p:cNvSpPr/>
          <p:nvPr/>
        </p:nvSpPr>
        <p:spPr>
          <a:xfrm>
            <a:off x="1398" y="-944"/>
            <a:ext cx="12190602" cy="6858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21207-5678-42BA-9645-D74CB0DD9A5C}"/>
              </a:ext>
            </a:extLst>
          </p:cNvPr>
          <p:cNvSpPr txBox="1"/>
          <p:nvPr/>
        </p:nvSpPr>
        <p:spPr>
          <a:xfrm>
            <a:off x="1370590" y="2843752"/>
            <a:ext cx="9450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ADADE0"/>
                </a:solidFill>
              </a:rPr>
              <a:t>3. Analysis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3BA0E0-29A4-4CF5-A5C3-C8DB6DD2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16</a:t>
            </a:fld>
            <a:r>
              <a:rPr lang="en-US" altLang="ko-KR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56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0. Data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17</a:t>
            </a:fld>
            <a:r>
              <a:rPr lang="en-US" altLang="ko-KR"/>
              <a:t>/25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2B3340-A0F4-4D17-9CBE-9468871DB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01" r="64374" b="3228"/>
          <a:stretch/>
        </p:blipFill>
        <p:spPr>
          <a:xfrm>
            <a:off x="1054241" y="2622870"/>
            <a:ext cx="2401880" cy="23308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52C7E3-6826-4116-A012-FB2A9061C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65" t="52301" r="2017" b="3228"/>
          <a:stretch/>
        </p:blipFill>
        <p:spPr>
          <a:xfrm>
            <a:off x="3748106" y="2622869"/>
            <a:ext cx="2441800" cy="2330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D9CA67-9363-4113-AF8B-93654A4485EA}"/>
              </a:ext>
            </a:extLst>
          </p:cNvPr>
          <p:cNvSpPr txBox="1"/>
          <p:nvPr/>
        </p:nvSpPr>
        <p:spPr>
          <a:xfrm>
            <a:off x="1181253" y="2223323"/>
            <a:ext cx="21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= Original Image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82974-37A4-4C26-9D5C-D766D65AF7E8}"/>
              </a:ext>
            </a:extLst>
          </p:cNvPr>
          <p:cNvSpPr txBox="1"/>
          <p:nvPr/>
        </p:nvSpPr>
        <p:spPr>
          <a:xfrm>
            <a:off x="3800171" y="2223323"/>
            <a:ext cx="22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 = Masked Image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94F0B-107D-40F2-8358-26B80C4F40ED}"/>
              </a:ext>
            </a:extLst>
          </p:cNvPr>
          <p:cNvSpPr txBox="1"/>
          <p:nvPr/>
        </p:nvSpPr>
        <p:spPr>
          <a:xfrm>
            <a:off x="6481891" y="2943987"/>
            <a:ext cx="3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: 367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Test : 101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0301D-0E30-4593-86C0-AB6E36B592EA}"/>
              </a:ext>
            </a:extLst>
          </p:cNvPr>
          <p:cNvSpPr txBox="1"/>
          <p:nvPr/>
        </p:nvSpPr>
        <p:spPr>
          <a:xfrm>
            <a:off x="6481891" y="3565452"/>
            <a:ext cx="3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 size : 224 × 224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3153CF-E6BC-4966-82F7-DB7151F36C82}"/>
              </a:ext>
            </a:extLst>
          </p:cNvPr>
          <p:cNvSpPr txBox="1"/>
          <p:nvPr/>
        </p:nvSpPr>
        <p:spPr>
          <a:xfrm>
            <a:off x="6481890" y="4186918"/>
            <a:ext cx="45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 : 12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건물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나무 등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63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1. U-Net 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18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10CBE8-AAAD-4F2F-AF04-D96AA98B08A4}"/>
              </a:ext>
            </a:extLst>
          </p:cNvPr>
          <p:cNvSpPr txBox="1"/>
          <p:nvPr/>
        </p:nvSpPr>
        <p:spPr>
          <a:xfrm>
            <a:off x="6105963" y="2055586"/>
            <a:ext cx="1510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Original Image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189385-2105-4F7B-9707-BC5DE005A64C}"/>
              </a:ext>
            </a:extLst>
          </p:cNvPr>
          <p:cNvSpPr txBox="1"/>
          <p:nvPr/>
        </p:nvSpPr>
        <p:spPr>
          <a:xfrm>
            <a:off x="7961328" y="2055585"/>
            <a:ext cx="149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Masked Image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4F43FC-2B30-4683-A3FF-7CD3E4FE2175}"/>
              </a:ext>
            </a:extLst>
          </p:cNvPr>
          <p:cNvSpPr txBox="1"/>
          <p:nvPr/>
        </p:nvSpPr>
        <p:spPr>
          <a:xfrm>
            <a:off x="9545624" y="2051404"/>
            <a:ext cx="246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Predicted Masked Image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A5BF2067-E13D-4384-BABA-F0FEB65DB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82405"/>
              </p:ext>
            </p:extLst>
          </p:nvPr>
        </p:nvGraphicFramePr>
        <p:xfrm>
          <a:off x="528379" y="2846202"/>
          <a:ext cx="469666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087">
                  <a:extLst>
                    <a:ext uri="{9D8B030D-6E8A-4147-A177-3AD203B41FA5}">
                      <a16:colId xmlns:a16="http://schemas.microsoft.com/office/drawing/2014/main" val="2051864378"/>
                    </a:ext>
                  </a:extLst>
                </a:gridCol>
                <a:gridCol w="1728132">
                  <a:extLst>
                    <a:ext uri="{9D8B030D-6E8A-4147-A177-3AD203B41FA5}">
                      <a16:colId xmlns:a16="http://schemas.microsoft.com/office/drawing/2014/main" val="522154144"/>
                    </a:ext>
                  </a:extLst>
                </a:gridCol>
                <a:gridCol w="1718449">
                  <a:extLst>
                    <a:ext uri="{9D8B030D-6E8A-4147-A177-3AD203B41FA5}">
                      <a16:colId xmlns:a16="http://schemas.microsoft.com/office/drawing/2014/main" val="20059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Train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Validation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5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Loss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0.9456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0.9541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7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Accuracy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0.7016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0.6833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4427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BD0E3B6-15E8-416B-B758-998F0FCEB348}"/>
              </a:ext>
            </a:extLst>
          </p:cNvPr>
          <p:cNvSpPr txBox="1"/>
          <p:nvPr/>
        </p:nvSpPr>
        <p:spPr>
          <a:xfrm>
            <a:off x="1350628" y="4411153"/>
            <a:ext cx="314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Test Accuracy : </a:t>
            </a:r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0.5961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CF89BC-EE9E-4091-827A-9BB812069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" b="1"/>
          <a:stretch/>
        </p:blipFill>
        <p:spPr>
          <a:xfrm>
            <a:off x="6001075" y="2494280"/>
            <a:ext cx="5496907" cy="35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2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1. U-Net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19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95F20-155B-4BC6-A51A-DECC7D7608A0}"/>
              </a:ext>
            </a:extLst>
          </p:cNvPr>
          <p:cNvSpPr txBox="1"/>
          <p:nvPr/>
        </p:nvSpPr>
        <p:spPr>
          <a:xfrm>
            <a:off x="481100" y="1538386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Batch Normalization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D5817-5C44-4BC7-B395-ABBF37DC6F78}"/>
              </a:ext>
            </a:extLst>
          </p:cNvPr>
          <p:cNvSpPr txBox="1"/>
          <p:nvPr/>
        </p:nvSpPr>
        <p:spPr>
          <a:xfrm>
            <a:off x="6415597" y="1533198"/>
            <a:ext cx="399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Batch Normalization &amp; Dropout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7658FE78-6317-4495-9249-93CCCE0EB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13976"/>
              </p:ext>
            </p:extLst>
          </p:nvPr>
        </p:nvGraphicFramePr>
        <p:xfrm>
          <a:off x="841841" y="2034628"/>
          <a:ext cx="399860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88">
                  <a:extLst>
                    <a:ext uri="{9D8B030D-6E8A-4147-A177-3AD203B41FA5}">
                      <a16:colId xmlns:a16="http://schemas.microsoft.com/office/drawing/2014/main" val="2051864378"/>
                    </a:ext>
                  </a:extLst>
                </a:gridCol>
                <a:gridCol w="1471281">
                  <a:extLst>
                    <a:ext uri="{9D8B030D-6E8A-4147-A177-3AD203B41FA5}">
                      <a16:colId xmlns:a16="http://schemas.microsoft.com/office/drawing/2014/main" val="522154144"/>
                    </a:ext>
                  </a:extLst>
                </a:gridCol>
                <a:gridCol w="1463037">
                  <a:extLst>
                    <a:ext uri="{9D8B030D-6E8A-4147-A177-3AD203B41FA5}">
                      <a16:colId xmlns:a16="http://schemas.microsoft.com/office/drawing/2014/main" val="20059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Train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Validation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5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Loss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0.5300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1.0207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7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Accuracy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0.8435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0.7460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4427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37B49E5-0277-4BEA-8C6C-C8334EF7B1A0}"/>
              </a:ext>
            </a:extLst>
          </p:cNvPr>
          <p:cNvSpPr txBox="1"/>
          <p:nvPr/>
        </p:nvSpPr>
        <p:spPr>
          <a:xfrm>
            <a:off x="1500910" y="5879059"/>
            <a:ext cx="2804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Test Accuracy :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0.7396</a:t>
            </a:r>
            <a:endParaRPr lang="ko-KR" altLang="en-US" sz="15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37F8A56A-7F7B-4128-86A7-537F2162A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08296"/>
              </p:ext>
            </p:extLst>
          </p:nvPr>
        </p:nvGraphicFramePr>
        <p:xfrm>
          <a:off x="6701924" y="1995769"/>
          <a:ext cx="399860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87">
                  <a:extLst>
                    <a:ext uri="{9D8B030D-6E8A-4147-A177-3AD203B41FA5}">
                      <a16:colId xmlns:a16="http://schemas.microsoft.com/office/drawing/2014/main" val="2051864378"/>
                    </a:ext>
                  </a:extLst>
                </a:gridCol>
                <a:gridCol w="1471281">
                  <a:extLst>
                    <a:ext uri="{9D8B030D-6E8A-4147-A177-3AD203B41FA5}">
                      <a16:colId xmlns:a16="http://schemas.microsoft.com/office/drawing/2014/main" val="522154144"/>
                    </a:ext>
                  </a:extLst>
                </a:gridCol>
                <a:gridCol w="1463037">
                  <a:extLst>
                    <a:ext uri="{9D8B030D-6E8A-4147-A177-3AD203B41FA5}">
                      <a16:colId xmlns:a16="http://schemas.microsoft.com/office/drawing/2014/main" val="20059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Train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Validation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5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Loss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0.5473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0.8628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7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Accuracy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0.8388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0.7478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4427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6221C8E-DAEF-4105-A9FD-2FA226149A3D}"/>
              </a:ext>
            </a:extLst>
          </p:cNvPr>
          <p:cNvSpPr txBox="1"/>
          <p:nvPr/>
        </p:nvSpPr>
        <p:spPr>
          <a:xfrm>
            <a:off x="7559057" y="5883349"/>
            <a:ext cx="237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Test Accuracy :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0.8055</a:t>
            </a:r>
            <a:endParaRPr lang="ko-KR" altLang="en-US" sz="15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49B324-6000-4AFD-B9E0-C4FB4C04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41" y="3225111"/>
            <a:ext cx="3997911" cy="25684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AECD66B-4653-49EC-8228-E0B71180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924" y="3210236"/>
            <a:ext cx="3997911" cy="25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E59994-44DE-4C5A-A941-6E9AAE0E421D}"/>
              </a:ext>
            </a:extLst>
          </p:cNvPr>
          <p:cNvSpPr/>
          <p:nvPr/>
        </p:nvSpPr>
        <p:spPr>
          <a:xfrm>
            <a:off x="1398" y="-944"/>
            <a:ext cx="12190602" cy="6858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21207-5678-42BA-9645-D74CB0DD9A5C}"/>
              </a:ext>
            </a:extLst>
          </p:cNvPr>
          <p:cNvSpPr txBox="1"/>
          <p:nvPr/>
        </p:nvSpPr>
        <p:spPr>
          <a:xfrm>
            <a:off x="1037438" y="2843752"/>
            <a:ext cx="101171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ADADE0"/>
                </a:solidFill>
              </a:rPr>
              <a:t>1. Image Segmentation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CA551-00C5-4781-821E-BBB7FD7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2</a:t>
            </a:fld>
            <a:r>
              <a:rPr lang="en-US" altLang="ko-KR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04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2. U-Net based on pretrained VGG16 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20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BBC11-E4DB-48D3-8CB1-A4BE77F06E97}"/>
              </a:ext>
            </a:extLst>
          </p:cNvPr>
          <p:cNvSpPr txBox="1"/>
          <p:nvPr/>
        </p:nvSpPr>
        <p:spPr>
          <a:xfrm>
            <a:off x="481099" y="1538386"/>
            <a:ext cx="401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Base Model : Pretrained VGG16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B89ED8-CE85-47EB-9074-B963BDC51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0" r="6735"/>
          <a:stretch/>
        </p:blipFill>
        <p:spPr>
          <a:xfrm>
            <a:off x="6005295" y="2483141"/>
            <a:ext cx="5589636" cy="3630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4FA5A4-6816-4F68-9B08-0904BDD4F772}"/>
              </a:ext>
            </a:extLst>
          </p:cNvPr>
          <p:cNvSpPr txBox="1"/>
          <p:nvPr/>
        </p:nvSpPr>
        <p:spPr>
          <a:xfrm>
            <a:off x="6105963" y="2055586"/>
            <a:ext cx="1510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Original Image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C4800C-0AC4-4645-B8D9-5A6C3FAF042A}"/>
              </a:ext>
            </a:extLst>
          </p:cNvPr>
          <p:cNvSpPr txBox="1"/>
          <p:nvPr/>
        </p:nvSpPr>
        <p:spPr>
          <a:xfrm>
            <a:off x="7961328" y="2055585"/>
            <a:ext cx="149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Masked Image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AFD78-0BE7-4692-AEAF-0AD5515B9EAE}"/>
              </a:ext>
            </a:extLst>
          </p:cNvPr>
          <p:cNvSpPr txBox="1"/>
          <p:nvPr/>
        </p:nvSpPr>
        <p:spPr>
          <a:xfrm>
            <a:off x="9545624" y="2051404"/>
            <a:ext cx="246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Predicted Masked Image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C5C8F4C-A904-4B90-B8A1-49FA613A8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08006"/>
              </p:ext>
            </p:extLst>
          </p:nvPr>
        </p:nvGraphicFramePr>
        <p:xfrm>
          <a:off x="528379" y="2846202"/>
          <a:ext cx="469666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087">
                  <a:extLst>
                    <a:ext uri="{9D8B030D-6E8A-4147-A177-3AD203B41FA5}">
                      <a16:colId xmlns:a16="http://schemas.microsoft.com/office/drawing/2014/main" val="2051864378"/>
                    </a:ext>
                  </a:extLst>
                </a:gridCol>
                <a:gridCol w="1728132">
                  <a:extLst>
                    <a:ext uri="{9D8B030D-6E8A-4147-A177-3AD203B41FA5}">
                      <a16:colId xmlns:a16="http://schemas.microsoft.com/office/drawing/2014/main" val="522154144"/>
                    </a:ext>
                  </a:extLst>
                </a:gridCol>
                <a:gridCol w="1718449">
                  <a:extLst>
                    <a:ext uri="{9D8B030D-6E8A-4147-A177-3AD203B41FA5}">
                      <a16:colId xmlns:a16="http://schemas.microsoft.com/office/drawing/2014/main" val="20059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Train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Validation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5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Loss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0.4270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0.4992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7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Accuracy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0.8788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0.8617</a:t>
                      </a:r>
                      <a:endParaRPr lang="ko-KR" altLang="en-US" sz="17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442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5A77889-52FC-4981-B0C4-0FB833CEC56B}"/>
              </a:ext>
            </a:extLst>
          </p:cNvPr>
          <p:cNvSpPr txBox="1"/>
          <p:nvPr/>
        </p:nvSpPr>
        <p:spPr>
          <a:xfrm>
            <a:off x="1350628" y="4411153"/>
            <a:ext cx="314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Test Accuracy : </a:t>
            </a:r>
            <a:r>
              <a: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0.8550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2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2. U-Net based on pretrained VGG16 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21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826EC-4BE4-4CC1-B788-068DC8DB34F7}"/>
              </a:ext>
            </a:extLst>
          </p:cNvPr>
          <p:cNvSpPr txBox="1"/>
          <p:nvPr/>
        </p:nvSpPr>
        <p:spPr>
          <a:xfrm>
            <a:off x="481100" y="1538386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Batch Normalization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13794D-330A-4390-848F-8AB97C77CC8F}"/>
              </a:ext>
            </a:extLst>
          </p:cNvPr>
          <p:cNvSpPr txBox="1"/>
          <p:nvPr/>
        </p:nvSpPr>
        <p:spPr>
          <a:xfrm>
            <a:off x="6335698" y="1533198"/>
            <a:ext cx="399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Batch Normalization &amp; Dropout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33F547D-5724-4E47-8E81-FD2CC50A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4" r="7443"/>
          <a:stretch/>
        </p:blipFill>
        <p:spPr>
          <a:xfrm>
            <a:off x="716006" y="3180704"/>
            <a:ext cx="4238328" cy="2657222"/>
          </a:xfrm>
          <a:prstGeom prst="rect">
            <a:avLst/>
          </a:prstGeom>
        </p:spPr>
      </p:pic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0FC8AAD6-20B0-4FE6-9DFA-A9CD19CBD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39080"/>
              </p:ext>
            </p:extLst>
          </p:nvPr>
        </p:nvGraphicFramePr>
        <p:xfrm>
          <a:off x="841841" y="2034628"/>
          <a:ext cx="399860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88">
                  <a:extLst>
                    <a:ext uri="{9D8B030D-6E8A-4147-A177-3AD203B41FA5}">
                      <a16:colId xmlns:a16="http://schemas.microsoft.com/office/drawing/2014/main" val="2051864378"/>
                    </a:ext>
                  </a:extLst>
                </a:gridCol>
                <a:gridCol w="1471281">
                  <a:extLst>
                    <a:ext uri="{9D8B030D-6E8A-4147-A177-3AD203B41FA5}">
                      <a16:colId xmlns:a16="http://schemas.microsoft.com/office/drawing/2014/main" val="522154144"/>
                    </a:ext>
                  </a:extLst>
                </a:gridCol>
                <a:gridCol w="1463037">
                  <a:extLst>
                    <a:ext uri="{9D8B030D-6E8A-4147-A177-3AD203B41FA5}">
                      <a16:colId xmlns:a16="http://schemas.microsoft.com/office/drawing/2014/main" val="20059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Train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Validation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5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Loss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0.3464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0.4996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7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Accuracy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0.9001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0.8588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4427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5877BF4-C6C0-413D-A76D-6B1DDD3BD84A}"/>
              </a:ext>
            </a:extLst>
          </p:cNvPr>
          <p:cNvSpPr txBox="1"/>
          <p:nvPr/>
        </p:nvSpPr>
        <p:spPr>
          <a:xfrm>
            <a:off x="1500910" y="5879059"/>
            <a:ext cx="2804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Test Accuracy :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0.8553</a:t>
            </a:r>
            <a:endParaRPr lang="ko-KR" altLang="en-US" sz="15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36" name="표 3">
            <a:extLst>
              <a:ext uri="{FF2B5EF4-FFF2-40B4-BE49-F238E27FC236}">
                <a16:creationId xmlns:a16="http://schemas.microsoft.com/office/drawing/2014/main" id="{8C43B4EF-AB26-4DA5-A310-5A9708309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61209"/>
              </p:ext>
            </p:extLst>
          </p:nvPr>
        </p:nvGraphicFramePr>
        <p:xfrm>
          <a:off x="6622025" y="1995769"/>
          <a:ext cx="399860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87">
                  <a:extLst>
                    <a:ext uri="{9D8B030D-6E8A-4147-A177-3AD203B41FA5}">
                      <a16:colId xmlns:a16="http://schemas.microsoft.com/office/drawing/2014/main" val="2051864378"/>
                    </a:ext>
                  </a:extLst>
                </a:gridCol>
                <a:gridCol w="1471281">
                  <a:extLst>
                    <a:ext uri="{9D8B030D-6E8A-4147-A177-3AD203B41FA5}">
                      <a16:colId xmlns:a16="http://schemas.microsoft.com/office/drawing/2014/main" val="522154144"/>
                    </a:ext>
                  </a:extLst>
                </a:gridCol>
                <a:gridCol w="1463037">
                  <a:extLst>
                    <a:ext uri="{9D8B030D-6E8A-4147-A177-3AD203B41FA5}">
                      <a16:colId xmlns:a16="http://schemas.microsoft.com/office/drawing/2014/main" val="20059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Train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Validation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5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Loss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0.3530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0.5465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7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Accuracy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0.8992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0.8345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4427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1EF755D-8A61-42B7-9D89-6853E8EA33C7}"/>
              </a:ext>
            </a:extLst>
          </p:cNvPr>
          <p:cNvSpPr txBox="1"/>
          <p:nvPr/>
        </p:nvSpPr>
        <p:spPr>
          <a:xfrm>
            <a:off x="7479158" y="5883349"/>
            <a:ext cx="237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Test Accuracy :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0.8643</a:t>
            </a:r>
            <a:endParaRPr lang="ko-KR" altLang="en-US" sz="15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BFAB8-BF82-437A-B77E-BFA9DE28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162" y="3135748"/>
            <a:ext cx="4238329" cy="27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3. Data Augmentation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22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4E59F-16EB-489A-8089-D4A5368459B2}"/>
              </a:ext>
            </a:extLst>
          </p:cNvPr>
          <p:cNvSpPr txBox="1"/>
          <p:nvPr/>
        </p:nvSpPr>
        <p:spPr>
          <a:xfrm>
            <a:off x="488272" y="1529963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367</a:t>
            </a:r>
            <a:r>
              <a:rPr lang="ko-KR" altLang="en-US" dirty="0"/>
              <a:t>개 </a:t>
            </a:r>
            <a:r>
              <a:rPr lang="en-US" altLang="ko-KR" dirty="0"/>
              <a:t>Train Data </a:t>
            </a:r>
            <a:r>
              <a:rPr lang="ko-KR" altLang="en-US" dirty="0"/>
              <a:t>→ </a:t>
            </a:r>
            <a:r>
              <a:rPr lang="en-US" altLang="ko-KR" b="1" dirty="0">
                <a:solidFill>
                  <a:srgbClr val="2D2D9B"/>
                </a:solidFill>
              </a:rPr>
              <a:t>Small Data</a:t>
            </a:r>
            <a:endParaRPr lang="ko-KR" altLang="en-US" b="1" dirty="0">
              <a:solidFill>
                <a:srgbClr val="2D2D9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C54D8-344B-47F6-956D-F4EDC23D8506}"/>
              </a:ext>
            </a:extLst>
          </p:cNvPr>
          <p:cNvSpPr txBox="1"/>
          <p:nvPr/>
        </p:nvSpPr>
        <p:spPr>
          <a:xfrm>
            <a:off x="488272" y="1944185"/>
            <a:ext cx="570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b="0" i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원본의 각종 변환을 통해 </a:t>
            </a:r>
            <a:r>
              <a:rPr lang="en-US" altLang="ko-KR" b="0" i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</a:t>
            </a:r>
            <a:r>
              <a:rPr lang="ko-KR" altLang="en-US" b="0" i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증대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77EC54-CCEF-4DA6-A6A6-4C375A88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82" y="2712896"/>
            <a:ext cx="2802685" cy="273305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D5923C-E6C5-4590-8AE3-D5076736BD53}"/>
              </a:ext>
            </a:extLst>
          </p:cNvPr>
          <p:cNvGrpSpPr/>
          <p:nvPr/>
        </p:nvGrpSpPr>
        <p:grpSpPr>
          <a:xfrm>
            <a:off x="6532000" y="1976008"/>
            <a:ext cx="4726897" cy="3509619"/>
            <a:chOff x="6478734" y="1796187"/>
            <a:chExt cx="4726897" cy="30806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233F315-DEAB-4BCB-859A-681CF30BC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7000"/>
            <a:stretch/>
          </p:blipFill>
          <p:spPr>
            <a:xfrm>
              <a:off x="6478734" y="1796187"/>
              <a:ext cx="4717719" cy="96333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8FACDBE-ACDD-4507-9DAD-5511A859C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270"/>
            <a:stretch/>
          </p:blipFill>
          <p:spPr>
            <a:xfrm>
              <a:off x="6487912" y="3882960"/>
              <a:ext cx="4717719" cy="99390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AAE46F4-2E3A-4DC9-8D33-FA01F943A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120" b="37368"/>
            <a:stretch/>
          </p:blipFill>
          <p:spPr>
            <a:xfrm>
              <a:off x="6478734" y="2786977"/>
              <a:ext cx="4717719" cy="1068524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CBB4939-DCCF-4EA3-A2E0-9D1C5E2E48FB}"/>
              </a:ext>
            </a:extLst>
          </p:cNvPr>
          <p:cNvSpPr/>
          <p:nvPr/>
        </p:nvSpPr>
        <p:spPr>
          <a:xfrm>
            <a:off x="5443659" y="3483249"/>
            <a:ext cx="432684" cy="360001"/>
          </a:xfrm>
          <a:prstGeom prst="rightArrow">
            <a:avLst/>
          </a:prstGeom>
          <a:solidFill>
            <a:srgbClr val="2D2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3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3. Data Augmentation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B46C6-89EC-44E9-A740-9EED6F6D3B7E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23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A069C-17C4-40CE-8886-620BA117ED3D}"/>
              </a:ext>
            </a:extLst>
          </p:cNvPr>
          <p:cNvSpPr txBox="1"/>
          <p:nvPr/>
        </p:nvSpPr>
        <p:spPr>
          <a:xfrm>
            <a:off x="481100" y="1538386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Rotation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60A37-5BFA-4565-A85D-BFB9434F1BBF}"/>
              </a:ext>
            </a:extLst>
          </p:cNvPr>
          <p:cNvSpPr txBox="1"/>
          <p:nvPr/>
        </p:nvSpPr>
        <p:spPr>
          <a:xfrm>
            <a:off x="6388964" y="1533198"/>
            <a:ext cx="399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Bright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BD161D27-E5D6-41E5-BF3C-2A2B1BE87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54520"/>
              </p:ext>
            </p:extLst>
          </p:nvPr>
        </p:nvGraphicFramePr>
        <p:xfrm>
          <a:off x="841841" y="2034628"/>
          <a:ext cx="399860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88">
                  <a:extLst>
                    <a:ext uri="{9D8B030D-6E8A-4147-A177-3AD203B41FA5}">
                      <a16:colId xmlns:a16="http://schemas.microsoft.com/office/drawing/2014/main" val="2051864378"/>
                    </a:ext>
                  </a:extLst>
                </a:gridCol>
                <a:gridCol w="1471281">
                  <a:extLst>
                    <a:ext uri="{9D8B030D-6E8A-4147-A177-3AD203B41FA5}">
                      <a16:colId xmlns:a16="http://schemas.microsoft.com/office/drawing/2014/main" val="522154144"/>
                    </a:ext>
                  </a:extLst>
                </a:gridCol>
                <a:gridCol w="1463037">
                  <a:extLst>
                    <a:ext uri="{9D8B030D-6E8A-4147-A177-3AD203B41FA5}">
                      <a16:colId xmlns:a16="http://schemas.microsoft.com/office/drawing/2014/main" val="20059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Train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Validation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5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Loss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1.0262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1.0956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7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Accuracy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0.6660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0.6383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44275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6141F755-2937-4885-B052-D2A740C5F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3"/>
          <a:stretch/>
        </p:blipFill>
        <p:spPr>
          <a:xfrm>
            <a:off x="779697" y="3176494"/>
            <a:ext cx="4440373" cy="2723418"/>
          </a:xfrm>
          <a:prstGeom prst="rect">
            <a:avLst/>
          </a:prstGeom>
        </p:spPr>
      </p:pic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4A93CD70-5E8B-4650-BC00-450858ACA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13447"/>
              </p:ext>
            </p:extLst>
          </p:nvPr>
        </p:nvGraphicFramePr>
        <p:xfrm>
          <a:off x="6675291" y="1995769"/>
          <a:ext cx="399860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287">
                  <a:extLst>
                    <a:ext uri="{9D8B030D-6E8A-4147-A177-3AD203B41FA5}">
                      <a16:colId xmlns:a16="http://schemas.microsoft.com/office/drawing/2014/main" val="2051864378"/>
                    </a:ext>
                  </a:extLst>
                </a:gridCol>
                <a:gridCol w="1471281">
                  <a:extLst>
                    <a:ext uri="{9D8B030D-6E8A-4147-A177-3AD203B41FA5}">
                      <a16:colId xmlns:a16="http://schemas.microsoft.com/office/drawing/2014/main" val="522154144"/>
                    </a:ext>
                  </a:extLst>
                </a:gridCol>
                <a:gridCol w="1463037">
                  <a:extLst>
                    <a:ext uri="{9D8B030D-6E8A-4147-A177-3AD203B41FA5}">
                      <a16:colId xmlns:a16="http://schemas.microsoft.com/office/drawing/2014/main" val="200598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Train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Validation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5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Loss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0.2617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0.3755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7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Accuracy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0.9253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0.8988</a:t>
                      </a:r>
                      <a:endParaRPr lang="ko-KR" altLang="en-US" sz="13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442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BC38A9E-D786-42DB-9D55-034047DC995A}"/>
              </a:ext>
            </a:extLst>
          </p:cNvPr>
          <p:cNvSpPr txBox="1"/>
          <p:nvPr/>
        </p:nvSpPr>
        <p:spPr>
          <a:xfrm>
            <a:off x="1500910" y="5879059"/>
            <a:ext cx="2804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Test Accuracy :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0.5816</a:t>
            </a:r>
            <a:endParaRPr lang="ko-KR" altLang="en-US" sz="15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38B06-E727-4705-80A9-CF335CB9DF2C}"/>
              </a:ext>
            </a:extLst>
          </p:cNvPr>
          <p:cNvSpPr txBox="1"/>
          <p:nvPr/>
        </p:nvSpPr>
        <p:spPr>
          <a:xfrm>
            <a:off x="7532424" y="5883349"/>
            <a:ext cx="2374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Test Accuracy :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0.8684</a:t>
            </a:r>
            <a:endParaRPr lang="ko-KR" altLang="en-US" sz="15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179757-3879-4823-8AC0-58C1F9B08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64" y="3180472"/>
            <a:ext cx="4099932" cy="26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2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E59994-44DE-4C5A-A941-6E9AAE0E421D}"/>
              </a:ext>
            </a:extLst>
          </p:cNvPr>
          <p:cNvSpPr/>
          <p:nvPr/>
        </p:nvSpPr>
        <p:spPr>
          <a:xfrm>
            <a:off x="1398" y="-944"/>
            <a:ext cx="12190602" cy="6858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21207-5678-42BA-9645-D74CB0DD9A5C}"/>
              </a:ext>
            </a:extLst>
          </p:cNvPr>
          <p:cNvSpPr txBox="1"/>
          <p:nvPr/>
        </p:nvSpPr>
        <p:spPr>
          <a:xfrm>
            <a:off x="1370590" y="2843752"/>
            <a:ext cx="9450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ADADE0"/>
                </a:solidFill>
              </a:rPr>
              <a:t>Conclusion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3BA0E0-29A4-4CF5-A5C3-C8DB6DD2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24</a:t>
            </a:fld>
            <a:r>
              <a:rPr lang="en-US" altLang="ko-KR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43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AF98132-A153-4D97-894B-0BFFB1728DEE}"/>
              </a:ext>
            </a:extLst>
          </p:cNvPr>
          <p:cNvSpPr/>
          <p:nvPr/>
        </p:nvSpPr>
        <p:spPr>
          <a:xfrm>
            <a:off x="8480615" y="3098307"/>
            <a:ext cx="1489008" cy="4261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12190602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05310-7968-4F54-AE69-62F20606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25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2F5DF-5A99-4ABB-B5CD-EFFD4B2B70FB}"/>
              </a:ext>
            </a:extLst>
          </p:cNvPr>
          <p:cNvSpPr txBox="1"/>
          <p:nvPr/>
        </p:nvSpPr>
        <p:spPr>
          <a:xfrm>
            <a:off x="152332" y="52602"/>
            <a:ext cx="26086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ADADE0"/>
                </a:solidFill>
              </a:rPr>
              <a:t>Conclusion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0499617-7590-4315-93EC-C19AF7FD1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46480"/>
              </p:ext>
            </p:extLst>
          </p:nvPr>
        </p:nvGraphicFramePr>
        <p:xfrm>
          <a:off x="1080116" y="1687331"/>
          <a:ext cx="10031767" cy="1934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245">
                  <a:extLst>
                    <a:ext uri="{9D8B030D-6E8A-4147-A177-3AD203B41FA5}">
                      <a16:colId xmlns:a16="http://schemas.microsoft.com/office/drawing/2014/main" val="4112594532"/>
                    </a:ext>
                  </a:extLst>
                </a:gridCol>
                <a:gridCol w="1385113">
                  <a:extLst>
                    <a:ext uri="{9D8B030D-6E8A-4147-A177-3AD203B41FA5}">
                      <a16:colId xmlns:a16="http://schemas.microsoft.com/office/drawing/2014/main" val="1695961955"/>
                    </a:ext>
                  </a:extLst>
                </a:gridCol>
                <a:gridCol w="2633662">
                  <a:extLst>
                    <a:ext uri="{9D8B030D-6E8A-4147-A177-3AD203B41FA5}">
                      <a16:colId xmlns:a16="http://schemas.microsoft.com/office/drawing/2014/main" val="3977304720"/>
                    </a:ext>
                  </a:extLst>
                </a:gridCol>
                <a:gridCol w="3759747">
                  <a:extLst>
                    <a:ext uri="{9D8B030D-6E8A-4147-A177-3AD203B41FA5}">
                      <a16:colId xmlns:a16="http://schemas.microsoft.com/office/drawing/2014/main" val="3583883799"/>
                    </a:ext>
                  </a:extLst>
                </a:gridCol>
              </a:tblGrid>
              <a:tr h="63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Test Accuracy</a:t>
                      </a:r>
                      <a:endParaRPr lang="ko-KR" altLang="en-US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Basic</a:t>
                      </a:r>
                      <a:endParaRPr lang="ko-KR" altLang="en-US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Batch Normalization</a:t>
                      </a:r>
                      <a:endParaRPr lang="ko-KR" altLang="en-US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Batch Normalization &amp; Dropout</a:t>
                      </a:r>
                      <a:endParaRPr lang="ko-KR" altLang="en-US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87646"/>
                  </a:ext>
                </a:extLst>
              </a:tr>
              <a:tr h="651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U-Net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0.5961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0.7396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0.8055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1900630"/>
                  </a:ext>
                </a:extLst>
              </a:tr>
              <a:tr h="651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VGG16 U-Net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0.8550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0.8553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0.8643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50654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6D40F08-8666-4F93-A92D-1973EBC2F15A}"/>
              </a:ext>
            </a:extLst>
          </p:cNvPr>
          <p:cNvSpPr/>
          <p:nvPr/>
        </p:nvSpPr>
        <p:spPr>
          <a:xfrm>
            <a:off x="8347628" y="4888336"/>
            <a:ext cx="1595540" cy="5536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4877E6D-448F-4B47-B5E0-86EB7468B406}"/>
              </a:ext>
            </a:extLst>
          </p:cNvPr>
          <p:cNvSpPr/>
          <p:nvPr/>
        </p:nvSpPr>
        <p:spPr>
          <a:xfrm>
            <a:off x="1080116" y="4595843"/>
            <a:ext cx="615519" cy="443884"/>
          </a:xfrm>
          <a:prstGeom prst="rightArrow">
            <a:avLst/>
          </a:prstGeom>
          <a:solidFill>
            <a:srgbClr val="2D2D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3AEB683-22F7-4B19-ADA1-4AAD4F92D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79722"/>
              </p:ext>
            </p:extLst>
          </p:nvPr>
        </p:nvGraphicFramePr>
        <p:xfrm>
          <a:off x="2032000" y="4410453"/>
          <a:ext cx="8127999" cy="1031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0326">
                  <a:extLst>
                    <a:ext uri="{9D8B030D-6E8A-4147-A177-3AD203B41FA5}">
                      <a16:colId xmlns:a16="http://schemas.microsoft.com/office/drawing/2014/main" val="3257630651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978135110"/>
                    </a:ext>
                  </a:extLst>
                </a:gridCol>
                <a:gridCol w="2081320">
                  <a:extLst>
                    <a:ext uri="{9D8B030D-6E8A-4147-A177-3AD203B41FA5}">
                      <a16:colId xmlns:a16="http://schemas.microsoft.com/office/drawing/2014/main" val="30620868"/>
                    </a:ext>
                  </a:extLst>
                </a:gridCol>
              </a:tblGrid>
              <a:tr h="4392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VGG16 U-Net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(Batch Normalization &amp; Dropout)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Rotation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Bright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723690"/>
                  </a:ext>
                </a:extLst>
              </a:tr>
              <a:tr h="59235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 U-Net</a:t>
                      </a:r>
                    </a:p>
                    <a:p>
                      <a:pPr algn="ctr" latinLnBrk="1"/>
                      <a:r>
                        <a:rPr lang="en-US" altLang="ko-KR" dirty="0"/>
                        <a:t>(Batch Normalization &amp; Dropout)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0.5816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0.8684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592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E59994-44DE-4C5A-A941-6E9AAE0E421D}"/>
              </a:ext>
            </a:extLst>
          </p:cNvPr>
          <p:cNvSpPr/>
          <p:nvPr/>
        </p:nvSpPr>
        <p:spPr>
          <a:xfrm>
            <a:off x="1398" y="-944"/>
            <a:ext cx="12190602" cy="6858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21207-5678-42BA-9645-D74CB0DD9A5C}"/>
              </a:ext>
            </a:extLst>
          </p:cNvPr>
          <p:cNvSpPr txBox="1"/>
          <p:nvPr/>
        </p:nvSpPr>
        <p:spPr>
          <a:xfrm>
            <a:off x="2981325" y="2843752"/>
            <a:ext cx="6229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rgbClr val="ADADE0"/>
                </a:solidFill>
              </a:rPr>
              <a:t>Thank You!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078C78-AF95-4CA1-96CD-1B47EE9D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26</a:t>
            </a:fld>
            <a:r>
              <a:rPr lang="en-US" altLang="ko-KR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12190602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6BD26-6A11-49FD-BAA7-4FDAACEBBCB1}"/>
              </a:ext>
            </a:extLst>
          </p:cNvPr>
          <p:cNvSpPr txBox="1"/>
          <p:nvPr/>
        </p:nvSpPr>
        <p:spPr>
          <a:xfrm>
            <a:off x="152331" y="52602"/>
            <a:ext cx="41444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ADADE0"/>
                </a:solidFill>
              </a:rPr>
              <a:t>Code &amp; Reference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EE2297-FFEB-4F55-A733-E70578B4C286}"/>
              </a:ext>
            </a:extLst>
          </p:cNvPr>
          <p:cNvSpPr txBox="1"/>
          <p:nvPr/>
        </p:nvSpPr>
        <p:spPr>
          <a:xfrm>
            <a:off x="400907" y="1911252"/>
            <a:ext cx="1071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https://colab.research.google.com/drive/1RG5CXrgOhkt5HbLsiNJQlaSAx6HOMVFx?usp=sharing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545B7-E87F-4E30-AB4D-C27B183A77EB}"/>
              </a:ext>
            </a:extLst>
          </p:cNvPr>
          <p:cNvSpPr txBox="1"/>
          <p:nvPr/>
        </p:nvSpPr>
        <p:spPr>
          <a:xfrm>
            <a:off x="322487" y="3089403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[ Reference ]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6F7EEC-7BEC-42AC-8B43-05EF6B797B24}"/>
              </a:ext>
            </a:extLst>
          </p:cNvPr>
          <p:cNvSpPr txBox="1"/>
          <p:nvPr/>
        </p:nvSpPr>
        <p:spPr>
          <a:xfrm>
            <a:off x="400906" y="2379492"/>
            <a:ext cx="1060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https://colab.research.google.com/drive/1lbPIw2R4KxNkx5qXaXPlEKz_Qe841rpq?usp=sharing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6EB944-356C-47F8-9A16-96052F373538}"/>
              </a:ext>
            </a:extLst>
          </p:cNvPr>
          <p:cNvSpPr txBox="1"/>
          <p:nvPr/>
        </p:nvSpPr>
        <p:spPr>
          <a:xfrm>
            <a:off x="322487" y="1379948"/>
            <a:ext cx="6212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[ Code ]</a:t>
            </a:r>
            <a:endParaRPr lang="ko-KR" altLang="en-US" sz="25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82519-B869-4AEC-AF20-BCB77C25E420}"/>
              </a:ext>
            </a:extLst>
          </p:cNvPr>
          <p:cNvSpPr txBox="1"/>
          <p:nvPr/>
        </p:nvSpPr>
        <p:spPr>
          <a:xfrm>
            <a:off x="400906" y="3687697"/>
            <a:ext cx="6727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+mj-lt"/>
              </a:rPr>
              <a:t>Jonathan Long, Evan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+mj-lt"/>
              </a:rPr>
              <a:t>Shelhamer</a:t>
            </a:r>
            <a:r>
              <a:rPr lang="en-US" altLang="ko-KR" dirty="0">
                <a:solidFill>
                  <a:srgbClr val="000000"/>
                </a:solidFill>
                <a:effectLst/>
                <a:latin typeface="+mj-lt"/>
              </a:rPr>
              <a:t>, Trevor Darrell. 2015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. </a:t>
            </a:r>
            <a:endParaRPr lang="en-US" altLang="ko-KR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effectLst/>
                <a:latin typeface="+mj-lt"/>
              </a:rPr>
              <a:t>: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+mj-lt"/>
              </a:rPr>
              <a:t>Fully Convolutional Networks for Semantic Segmentation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7C8AAC-5D0D-46F0-B8FB-CAB253D49E3B}"/>
              </a:ext>
            </a:extLst>
          </p:cNvPr>
          <p:cNvSpPr txBox="1"/>
          <p:nvPr/>
        </p:nvSpPr>
        <p:spPr>
          <a:xfrm>
            <a:off x="400906" y="5239185"/>
            <a:ext cx="763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zhixuhao</a:t>
            </a:r>
            <a:r>
              <a:rPr lang="en-US" altLang="ko-KR" dirty="0"/>
              <a:t>. 2018. </a:t>
            </a:r>
            <a:r>
              <a:rPr lang="en-US" altLang="ko-KR" dirty="0" err="1"/>
              <a:t>Github:unet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b="1" dirty="0"/>
              <a:t>https://github.com/zhixuhao/unet/blob/master/model.py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1D3DE-9195-435A-A82F-B1E8592C73B5}"/>
              </a:ext>
            </a:extLst>
          </p:cNvPr>
          <p:cNvSpPr txBox="1"/>
          <p:nvPr/>
        </p:nvSpPr>
        <p:spPr>
          <a:xfrm>
            <a:off x="400906" y="4421552"/>
            <a:ext cx="89813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effectLst/>
                <a:latin typeface="Lucida Grande"/>
              </a:rPr>
              <a:t>Olaf </a:t>
            </a:r>
            <a:r>
              <a:rPr lang="en-US" altLang="ko-KR" b="0" i="0" u="none" strike="noStrike" dirty="0" err="1">
                <a:effectLst/>
                <a:latin typeface="Lucida Grande"/>
              </a:rPr>
              <a:t>Ronneberger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altLang="ko-KR" b="0" i="0" u="none" strike="noStrike" dirty="0">
                <a:effectLst/>
                <a:latin typeface="Lucida Grande"/>
              </a:rPr>
              <a:t>Philipp Fischer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altLang="ko-KR" b="0" i="0" u="none" strike="noStrike" dirty="0">
                <a:effectLst/>
                <a:latin typeface="Lucida Grande"/>
              </a:rPr>
              <a:t>Thomas </a:t>
            </a:r>
            <a:r>
              <a:rPr lang="en-US" altLang="ko-KR" b="0" i="0" u="none" strike="noStrike" dirty="0" err="1">
                <a:effectLst/>
                <a:latin typeface="Lucida Grande"/>
              </a:rPr>
              <a:t>Brox</a:t>
            </a:r>
            <a:r>
              <a:rPr lang="en-US" altLang="ko-KR" dirty="0">
                <a:latin typeface="Lucida Grande"/>
              </a:rPr>
              <a:t>. </a:t>
            </a:r>
            <a:r>
              <a:rPr lang="en-US" altLang="ko-KR" b="0" i="0" u="none" strike="noStrike" dirty="0">
                <a:effectLst/>
                <a:latin typeface="Lucida Grande"/>
              </a:rPr>
              <a:t>2015</a:t>
            </a:r>
            <a:r>
              <a:rPr lang="en-US" altLang="ko-KR" dirty="0">
                <a:latin typeface="Lucida Grande"/>
              </a:rPr>
              <a:t>. </a:t>
            </a:r>
            <a:endParaRPr lang="en-US" altLang="ko-KR" b="0" i="0" u="none" strike="noStrike" dirty="0">
              <a:effectLst/>
              <a:latin typeface="Lucida Grande"/>
            </a:endParaRPr>
          </a:p>
          <a:p>
            <a:r>
              <a:rPr lang="en-US" altLang="ko-KR" b="0" i="0" u="none" strike="noStrike" dirty="0">
                <a:effectLst/>
                <a:latin typeface="Lucida Grande"/>
              </a:rPr>
              <a:t>: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U-Net: Convolutional Networks for Biomedical Image Segmentation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54657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Image Analysis</a:t>
            </a:r>
            <a:endParaRPr lang="ko-KR" altLang="en-US" sz="2500" b="1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AEA053-492B-40EC-A005-FEE2E87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3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9E93DC5-DD8E-427E-AEDF-4B2585232617}"/>
              </a:ext>
            </a:extLst>
          </p:cNvPr>
          <p:cNvSpPr/>
          <p:nvPr/>
        </p:nvSpPr>
        <p:spPr>
          <a:xfrm>
            <a:off x="1711063" y="2442185"/>
            <a:ext cx="2558934" cy="2735096"/>
          </a:xfrm>
          <a:prstGeom prst="rect">
            <a:avLst/>
          </a:prstGeom>
          <a:blipFill>
            <a:blip r:embed="rId2" cstate="print"/>
            <a:stretch>
              <a:fillRect t="-1" r="-310630" b="-2147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4FE21E84-4BB2-4930-9D16-9D4ED424575B}"/>
              </a:ext>
            </a:extLst>
          </p:cNvPr>
          <p:cNvSpPr txBox="1"/>
          <p:nvPr/>
        </p:nvSpPr>
        <p:spPr>
          <a:xfrm>
            <a:off x="2284927" y="2032669"/>
            <a:ext cx="1612900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0" spc="-25" dirty="0">
                <a:latin typeface="Noto Sans CJK JP Medium"/>
                <a:cs typeface="Noto Sans CJK JP Medium"/>
              </a:rPr>
              <a:t>Cla</a:t>
            </a:r>
            <a:r>
              <a:rPr sz="2300" b="0" spc="-35" dirty="0">
                <a:latin typeface="Noto Sans CJK JP Medium"/>
                <a:cs typeface="Noto Sans CJK JP Medium"/>
              </a:rPr>
              <a:t>s</a:t>
            </a:r>
            <a:r>
              <a:rPr sz="2300" b="0" spc="-10" dirty="0">
                <a:latin typeface="Noto Sans CJK JP Medium"/>
                <a:cs typeface="Noto Sans CJK JP Medium"/>
              </a:rPr>
              <a:t>s</a:t>
            </a:r>
            <a:r>
              <a:rPr sz="2300" b="0" spc="-20" dirty="0">
                <a:latin typeface="Noto Sans CJK JP Medium"/>
                <a:cs typeface="Noto Sans CJK JP Medium"/>
              </a:rPr>
              <a:t>i</a:t>
            </a:r>
            <a:r>
              <a:rPr sz="2300" b="0" spc="70" dirty="0">
                <a:latin typeface="Noto Sans CJK JP Medium"/>
                <a:cs typeface="Noto Sans CJK JP Medium"/>
              </a:rPr>
              <a:t>f</a:t>
            </a:r>
            <a:r>
              <a:rPr sz="2300" b="0" spc="-35" dirty="0">
                <a:latin typeface="Noto Sans CJK JP Medium"/>
                <a:cs typeface="Noto Sans CJK JP Medium"/>
              </a:rPr>
              <a:t>ic</a:t>
            </a:r>
            <a:r>
              <a:rPr sz="2300" b="0" spc="-60" dirty="0">
                <a:latin typeface="Noto Sans CJK JP Medium"/>
                <a:cs typeface="Noto Sans CJK JP Medium"/>
              </a:rPr>
              <a:t>a</a:t>
            </a:r>
            <a:r>
              <a:rPr sz="2300" b="0" spc="-30" dirty="0">
                <a:latin typeface="Noto Sans CJK JP Medium"/>
                <a:cs typeface="Noto Sans CJK JP Medium"/>
              </a:rPr>
              <a:t>ti</a:t>
            </a:r>
            <a:r>
              <a:rPr sz="2300" b="0" spc="-65" dirty="0">
                <a:latin typeface="Noto Sans CJK JP Medium"/>
                <a:cs typeface="Noto Sans CJK JP Medium"/>
              </a:rPr>
              <a:t>o</a:t>
            </a:r>
            <a:r>
              <a:rPr sz="2300" b="0" spc="-50" dirty="0">
                <a:latin typeface="Noto Sans CJK JP Medium"/>
                <a:cs typeface="Noto Sans CJK JP Medium"/>
              </a:rPr>
              <a:t>n</a:t>
            </a:r>
            <a:endParaRPr sz="2300" dirty="0">
              <a:latin typeface="Noto Sans CJK JP Medium"/>
              <a:cs typeface="Noto Sans CJK JP Medium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A9BC6DC7-039B-4DA3-99B4-2E3ADCAECF39}"/>
              </a:ext>
            </a:extLst>
          </p:cNvPr>
          <p:cNvSpPr txBox="1"/>
          <p:nvPr/>
        </p:nvSpPr>
        <p:spPr>
          <a:xfrm>
            <a:off x="5044894" y="2032669"/>
            <a:ext cx="2016125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300" b="0" spc="-35" dirty="0">
                <a:latin typeface="Noto Sans CJK JP Medium"/>
                <a:cs typeface="Noto Sans CJK JP Medium"/>
              </a:rPr>
              <a:t>Object</a:t>
            </a:r>
            <a:r>
              <a:rPr sz="2300" b="0" spc="-55" dirty="0">
                <a:latin typeface="Noto Sans CJK JP Medium"/>
                <a:cs typeface="Noto Sans CJK JP Medium"/>
              </a:rPr>
              <a:t> </a:t>
            </a:r>
            <a:r>
              <a:rPr sz="2300" b="0" spc="-25" dirty="0">
                <a:latin typeface="Noto Sans CJK JP Medium"/>
                <a:cs typeface="Noto Sans CJK JP Medium"/>
              </a:rPr>
              <a:t>Detection</a:t>
            </a:r>
            <a:endParaRPr sz="2300" dirty="0">
              <a:latin typeface="Noto Sans CJK JP Medium"/>
              <a:cs typeface="Noto Sans CJK JP Medium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7429597A-305E-4E3A-BEA6-A6F1061E89A7}"/>
              </a:ext>
            </a:extLst>
          </p:cNvPr>
          <p:cNvSpPr txBox="1"/>
          <p:nvPr/>
        </p:nvSpPr>
        <p:spPr>
          <a:xfrm>
            <a:off x="7319039" y="2032669"/>
            <a:ext cx="3145274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7185" algn="ctr">
              <a:spcBef>
                <a:spcPts val="100"/>
              </a:spcBef>
            </a:pPr>
            <a:r>
              <a:rPr sz="2300" b="0" spc="-30" dirty="0">
                <a:latin typeface="Noto Sans CJK JP Medium"/>
                <a:cs typeface="Noto Sans CJK JP Medium"/>
              </a:rPr>
              <a:t>Instance</a:t>
            </a:r>
            <a:r>
              <a:rPr lang="en-US" sz="2300" b="0" spc="-30" dirty="0">
                <a:latin typeface="Noto Sans CJK JP Medium"/>
                <a:cs typeface="Noto Sans CJK JP Medium"/>
              </a:rPr>
              <a:t> </a:t>
            </a:r>
            <a:r>
              <a:rPr sz="2300" b="0" spc="15" dirty="0">
                <a:latin typeface="Noto Sans CJK JP Medium"/>
                <a:cs typeface="Noto Sans CJK JP Medium"/>
              </a:rPr>
              <a:t>Se</a:t>
            </a:r>
            <a:r>
              <a:rPr sz="2300" b="0" spc="20" dirty="0">
                <a:latin typeface="Noto Sans CJK JP Medium"/>
                <a:cs typeface="Noto Sans CJK JP Medium"/>
              </a:rPr>
              <a:t>g</a:t>
            </a:r>
            <a:r>
              <a:rPr sz="2300" b="0" spc="-40" dirty="0">
                <a:latin typeface="Noto Sans CJK JP Medium"/>
                <a:cs typeface="Noto Sans CJK JP Medium"/>
              </a:rPr>
              <a:t>mentation</a:t>
            </a:r>
            <a:endParaRPr sz="2300" dirty="0">
              <a:latin typeface="Noto Sans CJK JP Medium"/>
              <a:cs typeface="Noto Sans CJK JP Medium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77970DAB-F491-47AA-9F7E-CCAB5BA6166D}"/>
              </a:ext>
            </a:extLst>
          </p:cNvPr>
          <p:cNvSpPr/>
          <p:nvPr/>
        </p:nvSpPr>
        <p:spPr>
          <a:xfrm>
            <a:off x="4695399" y="2442184"/>
            <a:ext cx="2636579" cy="2735095"/>
          </a:xfrm>
          <a:prstGeom prst="rect">
            <a:avLst/>
          </a:prstGeom>
          <a:blipFill>
            <a:blip r:embed="rId2" cstate="print"/>
            <a:stretch>
              <a:fillRect l="-182896" r="-101654" b="-214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B592F0F5-1A63-4CD4-BED8-A4721A76B166}"/>
              </a:ext>
            </a:extLst>
          </p:cNvPr>
          <p:cNvSpPr/>
          <p:nvPr/>
        </p:nvSpPr>
        <p:spPr>
          <a:xfrm>
            <a:off x="7788011" y="2442183"/>
            <a:ext cx="2558934" cy="2666711"/>
          </a:xfrm>
          <a:prstGeom prst="rect">
            <a:avLst/>
          </a:prstGeom>
          <a:blipFill>
            <a:blip r:embed="rId2" cstate="print"/>
            <a:stretch>
              <a:fillRect l="-283468" t="-1" b="-2350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40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54657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Image Segmentation</a:t>
            </a:r>
            <a:endParaRPr lang="ko-KR" altLang="en-US" sz="2500" b="1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AEA053-492B-40EC-A005-FEE2E87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4</a:t>
            </a:fld>
            <a:r>
              <a:rPr lang="en-US" altLang="ko-KR"/>
              <a:t>/25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0B4AF6-C6BD-4C7E-A8C3-12FBCF3C7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799364"/>
            <a:ext cx="99631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5969F1-AC62-4F19-BECA-E130AB11193B}"/>
              </a:ext>
            </a:extLst>
          </p:cNvPr>
          <p:cNvSpPr txBox="1"/>
          <p:nvPr/>
        </p:nvSpPr>
        <p:spPr>
          <a:xfrm>
            <a:off x="2952749" y="5314010"/>
            <a:ext cx="609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rgbClr val="2D2D9B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[ Dense Prediction ]</a:t>
            </a:r>
            <a:endParaRPr lang="ko-KR" altLang="en-US" sz="3500" dirty="0">
              <a:solidFill>
                <a:srgbClr val="2D2D9B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96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54657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Image Segmentation</a:t>
            </a:r>
            <a:endParaRPr lang="ko-KR" altLang="en-US" sz="2500" b="1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AEA053-492B-40EC-A005-FEE2E87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5</a:t>
            </a:fld>
            <a:r>
              <a:rPr lang="en-US" altLang="ko-KR"/>
              <a:t>/25</a:t>
            </a:r>
            <a:endParaRPr lang="ko-KR" altLang="en-US" dirty="0"/>
          </a:p>
        </p:txBody>
      </p:sp>
      <p:pic>
        <p:nvPicPr>
          <p:cNvPr id="4098" name="Picture 2" descr="types of image segmentation">
            <a:extLst>
              <a:ext uri="{FF2B5EF4-FFF2-40B4-BE49-F238E27FC236}">
                <a16:creationId xmlns:a16="http://schemas.microsoft.com/office/drawing/2014/main" id="{395AB27D-5809-463D-B293-DA66FFAE2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5"/>
          <a:stretch/>
        </p:blipFill>
        <p:spPr bwMode="auto">
          <a:xfrm>
            <a:off x="6499973" y="2223666"/>
            <a:ext cx="4089184" cy="28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ypes of image segmentation">
            <a:extLst>
              <a:ext uri="{FF2B5EF4-FFF2-40B4-BE49-F238E27FC236}">
                <a16:creationId xmlns:a16="http://schemas.microsoft.com/office/drawing/2014/main" id="{1A8DE258-12C5-4FB2-87ED-4AE2ABEC9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5"/>
          <a:stretch/>
        </p:blipFill>
        <p:spPr bwMode="auto">
          <a:xfrm>
            <a:off x="1713906" y="2223666"/>
            <a:ext cx="4089186" cy="28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6CCAA6-2765-4E04-8A99-900142352073}"/>
              </a:ext>
            </a:extLst>
          </p:cNvPr>
          <p:cNvSpPr/>
          <p:nvPr/>
        </p:nvSpPr>
        <p:spPr>
          <a:xfrm>
            <a:off x="6339632" y="2139193"/>
            <a:ext cx="4362189" cy="3061981"/>
          </a:xfrm>
          <a:prstGeom prst="rect">
            <a:avLst/>
          </a:prstGeom>
          <a:noFill/>
          <a:ln w="76200">
            <a:solidFill>
              <a:srgbClr val="2D2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7656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Classification model      Segmentation model </a:t>
            </a:r>
            <a:endParaRPr lang="ko-KR" altLang="en-US" sz="2500" b="1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AEA053-492B-40EC-A005-FEE2E87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6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1CA7BBB-75B2-48A5-8EE1-DBA8F5D0AA9A}"/>
              </a:ext>
            </a:extLst>
          </p:cNvPr>
          <p:cNvSpPr/>
          <p:nvPr/>
        </p:nvSpPr>
        <p:spPr>
          <a:xfrm>
            <a:off x="3481753" y="1002886"/>
            <a:ext cx="368794" cy="251670"/>
          </a:xfrm>
          <a:prstGeom prst="rightArrow">
            <a:avLst/>
          </a:prstGeom>
          <a:solidFill>
            <a:srgbClr val="2D2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7ECB2-0346-4F13-8AB6-E908FD7454FC}"/>
              </a:ext>
            </a:extLst>
          </p:cNvPr>
          <p:cNvSpPr txBox="1"/>
          <p:nvPr/>
        </p:nvSpPr>
        <p:spPr>
          <a:xfrm>
            <a:off x="170087" y="1338331"/>
            <a:ext cx="299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① </a:t>
            </a:r>
            <a:r>
              <a:rPr lang="en-US" altLang="ko-KR" sz="2000" dirty="0" err="1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Convolutionalization</a:t>
            </a:r>
            <a:endParaRPr lang="ko-KR" altLang="en-US" sz="20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0E4262C-3368-45CA-83BD-37B86F02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73" y="1925735"/>
            <a:ext cx="6801702" cy="4205396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129138-0802-4F22-9F41-E353CAED663A}"/>
              </a:ext>
            </a:extLst>
          </p:cNvPr>
          <p:cNvSpPr txBox="1"/>
          <p:nvPr/>
        </p:nvSpPr>
        <p:spPr>
          <a:xfrm>
            <a:off x="6962862" y="2849817"/>
            <a:ext cx="29025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Fully Connected Layer</a:t>
            </a:r>
            <a:endParaRPr lang="ko-KR" altLang="en-US" sz="15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CFD7F2-76AA-49AE-A2F4-A06018327154}"/>
              </a:ext>
            </a:extLst>
          </p:cNvPr>
          <p:cNvSpPr/>
          <p:nvPr/>
        </p:nvSpPr>
        <p:spPr>
          <a:xfrm>
            <a:off x="7734543" y="3245292"/>
            <a:ext cx="1048730" cy="14512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8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7656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Classification model      Segmentation model </a:t>
            </a:r>
            <a:endParaRPr lang="ko-KR" altLang="en-US" sz="2500" b="1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AEA053-492B-40EC-A005-FEE2E87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7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1CA7BBB-75B2-48A5-8EE1-DBA8F5D0AA9A}"/>
              </a:ext>
            </a:extLst>
          </p:cNvPr>
          <p:cNvSpPr/>
          <p:nvPr/>
        </p:nvSpPr>
        <p:spPr>
          <a:xfrm>
            <a:off x="3481753" y="1002886"/>
            <a:ext cx="368794" cy="251670"/>
          </a:xfrm>
          <a:prstGeom prst="rightArrow">
            <a:avLst/>
          </a:prstGeom>
          <a:solidFill>
            <a:srgbClr val="2D2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7ECB2-0346-4F13-8AB6-E908FD7454FC}"/>
              </a:ext>
            </a:extLst>
          </p:cNvPr>
          <p:cNvSpPr txBox="1"/>
          <p:nvPr/>
        </p:nvSpPr>
        <p:spPr>
          <a:xfrm>
            <a:off x="170087" y="1338331"/>
            <a:ext cx="299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① </a:t>
            </a:r>
            <a:r>
              <a:rPr lang="en-US" altLang="ko-KR" sz="2000" dirty="0" err="1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Convolutionalization</a:t>
            </a:r>
            <a:endParaRPr lang="ko-KR" altLang="en-US" sz="20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07BBA46C-2047-4214-B8B4-04F3ACB9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87" y="1765897"/>
            <a:ext cx="8855226" cy="457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E95788-4E88-40AA-9132-4EB85EF3F872}"/>
              </a:ext>
            </a:extLst>
          </p:cNvPr>
          <p:cNvSpPr/>
          <p:nvPr/>
        </p:nvSpPr>
        <p:spPr>
          <a:xfrm>
            <a:off x="8865765" y="4531847"/>
            <a:ext cx="1216404" cy="14512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2858F-E86F-4E22-B2FB-F034EC56B83A}"/>
              </a:ext>
            </a:extLst>
          </p:cNvPr>
          <p:cNvSpPr txBox="1"/>
          <p:nvPr/>
        </p:nvSpPr>
        <p:spPr>
          <a:xfrm>
            <a:off x="10145086" y="4903551"/>
            <a:ext cx="1350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위치정보 내포</a:t>
            </a:r>
          </a:p>
        </p:txBody>
      </p:sp>
    </p:spTree>
    <p:extLst>
      <p:ext uri="{BB962C8B-B14F-4D97-AF65-F5344CB8AC3E}">
        <p14:creationId xmlns:p14="http://schemas.microsoft.com/office/powerpoint/2010/main" val="55831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7656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Classification model      Segmentation model </a:t>
            </a:r>
            <a:endParaRPr lang="ko-KR" altLang="en-US" sz="2500" b="1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AEA053-492B-40EC-A005-FEE2E87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8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1CA7BBB-75B2-48A5-8EE1-DBA8F5D0AA9A}"/>
              </a:ext>
            </a:extLst>
          </p:cNvPr>
          <p:cNvSpPr/>
          <p:nvPr/>
        </p:nvSpPr>
        <p:spPr>
          <a:xfrm>
            <a:off x="3481753" y="1002886"/>
            <a:ext cx="368794" cy="251670"/>
          </a:xfrm>
          <a:prstGeom prst="rightArrow">
            <a:avLst/>
          </a:prstGeom>
          <a:solidFill>
            <a:srgbClr val="2D2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7ECB2-0346-4F13-8AB6-E908FD7454FC}"/>
              </a:ext>
            </a:extLst>
          </p:cNvPr>
          <p:cNvSpPr txBox="1"/>
          <p:nvPr/>
        </p:nvSpPr>
        <p:spPr>
          <a:xfrm>
            <a:off x="170086" y="1338331"/>
            <a:ext cx="3965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② </a:t>
            </a:r>
            <a:r>
              <a:rPr lang="en-US" altLang="ko-KR" sz="2000" dirty="0" err="1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UpSampling</a:t>
            </a:r>
            <a:endParaRPr lang="ko-KR" altLang="en-US" sz="20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60E27A-F9BA-484C-82D4-05761BEA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8" y="2307107"/>
            <a:ext cx="5952259" cy="31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7004A34-F807-49D4-A6A6-97F92DF34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7" t="6155" r="20862" b="59189"/>
          <a:stretch/>
        </p:blipFill>
        <p:spPr bwMode="auto">
          <a:xfrm>
            <a:off x="9330520" y="2738087"/>
            <a:ext cx="1899854" cy="231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D5CC5B7-06D6-4299-94EB-4B50D90C9118}"/>
              </a:ext>
            </a:extLst>
          </p:cNvPr>
          <p:cNvSpPr/>
          <p:nvPr/>
        </p:nvSpPr>
        <p:spPr>
          <a:xfrm>
            <a:off x="5397623" y="3339980"/>
            <a:ext cx="677662" cy="594804"/>
          </a:xfrm>
          <a:prstGeom prst="rightArrow">
            <a:avLst/>
          </a:prstGeom>
          <a:solidFill>
            <a:srgbClr val="2D2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4E243-3523-486C-BC7C-C2877A647154}"/>
              </a:ext>
            </a:extLst>
          </p:cNvPr>
          <p:cNvSpPr txBox="1"/>
          <p:nvPr/>
        </p:nvSpPr>
        <p:spPr>
          <a:xfrm>
            <a:off x="507733" y="2118966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Bilinear Interpolation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E5F1A498-02E3-42E1-A115-4EE706BA1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1" t="6155" r="64719" b="59189"/>
          <a:stretch/>
        </p:blipFill>
        <p:spPr bwMode="auto">
          <a:xfrm>
            <a:off x="6896559" y="2842846"/>
            <a:ext cx="1679270" cy="220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6BAB89-8910-49C6-845C-2F5C143B80CD}"/>
              </a:ext>
            </a:extLst>
          </p:cNvPr>
          <p:cNvCxnSpPr/>
          <p:nvPr/>
        </p:nvCxnSpPr>
        <p:spPr>
          <a:xfrm>
            <a:off x="8664606" y="3670242"/>
            <a:ext cx="5592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A6111-9BC1-4496-90CE-6A7FD58B2F3F}"/>
              </a:ext>
            </a:extLst>
          </p:cNvPr>
          <p:cNvSpPr/>
          <p:nvPr/>
        </p:nvSpPr>
        <p:spPr>
          <a:xfrm>
            <a:off x="6669942" y="2307107"/>
            <a:ext cx="4879907" cy="3061981"/>
          </a:xfrm>
          <a:prstGeom prst="rect">
            <a:avLst/>
          </a:prstGeom>
          <a:noFill/>
          <a:ln w="76200">
            <a:solidFill>
              <a:srgbClr val="2D2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1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F4AE6-1F2D-45C9-AF1D-B6EAC75B0F6E}"/>
              </a:ext>
            </a:extLst>
          </p:cNvPr>
          <p:cNvSpPr/>
          <p:nvPr/>
        </p:nvSpPr>
        <p:spPr>
          <a:xfrm>
            <a:off x="1398" y="-944"/>
            <a:ext cx="6096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29F2D-6F9B-4F34-9617-CDB6A6DB1716}"/>
              </a:ext>
            </a:extLst>
          </p:cNvPr>
          <p:cNvSpPr/>
          <p:nvPr/>
        </p:nvSpPr>
        <p:spPr>
          <a:xfrm>
            <a:off x="6096000" y="-944"/>
            <a:ext cx="6096000" cy="72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1CB60-4539-40FE-AE50-DC779B30AC85}"/>
              </a:ext>
            </a:extLst>
          </p:cNvPr>
          <p:cNvSpPr/>
          <p:nvPr/>
        </p:nvSpPr>
        <p:spPr>
          <a:xfrm>
            <a:off x="1398" y="6502324"/>
            <a:ext cx="609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80EA3-3A35-493C-AEB2-F19223510D96}"/>
              </a:ext>
            </a:extLst>
          </p:cNvPr>
          <p:cNvSpPr/>
          <p:nvPr/>
        </p:nvSpPr>
        <p:spPr>
          <a:xfrm>
            <a:off x="6097398" y="6502321"/>
            <a:ext cx="6096000" cy="360000"/>
          </a:xfrm>
          <a:prstGeom prst="rect">
            <a:avLst/>
          </a:prstGeom>
          <a:solidFill>
            <a:srgbClr val="ADADE0"/>
          </a:solidFill>
          <a:ln>
            <a:solidFill>
              <a:srgbClr val="ADAD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C45AE-1D42-4A33-B38D-EAF3B0AC81F8}"/>
              </a:ext>
            </a:extLst>
          </p:cNvPr>
          <p:cNvSpPr txBox="1"/>
          <p:nvPr/>
        </p:nvSpPr>
        <p:spPr>
          <a:xfrm>
            <a:off x="4956499" y="6529780"/>
            <a:ext cx="10356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Eunju Lee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78250-F7BC-4159-801A-8A017BE6C440}"/>
              </a:ext>
            </a:extLst>
          </p:cNvPr>
          <p:cNvSpPr txBox="1"/>
          <p:nvPr/>
        </p:nvSpPr>
        <p:spPr>
          <a:xfrm>
            <a:off x="2902985" y="10353"/>
            <a:ext cx="30977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</a:rPr>
              <a:t>Image Segmentation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U-Net</a:t>
            </a:r>
          </a:p>
          <a:p>
            <a:pPr algn="r"/>
            <a:r>
              <a:rPr lang="en-US" altLang="ko-KR" sz="1300" dirty="0">
                <a:solidFill>
                  <a:srgbClr val="7F7F7F"/>
                </a:solidFill>
              </a:rPr>
              <a:t>Analysis</a:t>
            </a:r>
            <a:endParaRPr lang="ko-KR" altLang="en-US" sz="1300" dirty="0">
              <a:solidFill>
                <a:srgbClr val="7F7F7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A82B0-5D2B-4615-8E90-0E0B2030CB02}"/>
              </a:ext>
            </a:extLst>
          </p:cNvPr>
          <p:cNvSpPr txBox="1"/>
          <p:nvPr/>
        </p:nvSpPr>
        <p:spPr>
          <a:xfrm>
            <a:off x="6189853" y="6529780"/>
            <a:ext cx="45815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Image Segmentation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90F51-7C75-4436-ACB6-F84C62EEF066}"/>
              </a:ext>
            </a:extLst>
          </p:cNvPr>
          <p:cNvSpPr txBox="1"/>
          <p:nvPr/>
        </p:nvSpPr>
        <p:spPr>
          <a:xfrm>
            <a:off x="170087" y="890194"/>
            <a:ext cx="7656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Classification model      Segmentation model </a:t>
            </a:r>
            <a:endParaRPr lang="ko-KR" altLang="en-US" sz="2500" b="1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AEA053-492B-40EC-A005-FEE2E87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468-3CC7-42B8-9B8C-9876A2A27863}" type="slidenum">
              <a:rPr lang="ko-KR" altLang="en-US" smtClean="0"/>
              <a:pPr/>
              <a:t>9</a:t>
            </a:fld>
            <a:r>
              <a:rPr lang="en-US" altLang="ko-KR"/>
              <a:t>/25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1CA7BBB-75B2-48A5-8EE1-DBA8F5D0AA9A}"/>
              </a:ext>
            </a:extLst>
          </p:cNvPr>
          <p:cNvSpPr/>
          <p:nvPr/>
        </p:nvSpPr>
        <p:spPr>
          <a:xfrm>
            <a:off x="3481753" y="1002886"/>
            <a:ext cx="368794" cy="251670"/>
          </a:xfrm>
          <a:prstGeom prst="rightArrow">
            <a:avLst/>
          </a:prstGeom>
          <a:solidFill>
            <a:srgbClr val="2D2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7ECB2-0346-4F13-8AB6-E908FD7454FC}"/>
              </a:ext>
            </a:extLst>
          </p:cNvPr>
          <p:cNvSpPr txBox="1"/>
          <p:nvPr/>
        </p:nvSpPr>
        <p:spPr>
          <a:xfrm>
            <a:off x="170086" y="1338331"/>
            <a:ext cx="3965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② </a:t>
            </a:r>
            <a:r>
              <a:rPr lang="en-US" altLang="ko-KR" sz="2000" dirty="0" err="1">
                <a:solidFill>
                  <a:srgbClr val="2D2D9B"/>
                </a:solidFill>
                <a:latin typeface="+mj-lt"/>
                <a:cs typeface="Arial" panose="020B0604020202020204" pitchFamily="34" charset="0"/>
              </a:rPr>
              <a:t>UpSampling</a:t>
            </a:r>
            <a:endParaRPr lang="ko-KR" altLang="en-US" sz="2000" dirty="0">
              <a:solidFill>
                <a:srgbClr val="2D2D9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4E243-3523-486C-BC7C-C2877A647154}"/>
              </a:ext>
            </a:extLst>
          </p:cNvPr>
          <p:cNvSpPr txBox="1"/>
          <p:nvPr/>
        </p:nvSpPr>
        <p:spPr>
          <a:xfrm>
            <a:off x="507733" y="2118966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Deconvolution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5F4C4CF2-86F8-45F1-A5CA-01553324C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3969" r="16411" b="55614"/>
          <a:stretch/>
        </p:blipFill>
        <p:spPr bwMode="auto">
          <a:xfrm>
            <a:off x="549963" y="2930848"/>
            <a:ext cx="5201790" cy="22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57774027-5830-414B-ABB8-F0E92DEC3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8" t="52097" r="16281" b="5860"/>
          <a:stretch/>
        </p:blipFill>
        <p:spPr bwMode="auto">
          <a:xfrm>
            <a:off x="6525903" y="2886055"/>
            <a:ext cx="5273127" cy="24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95BA8DB-FC65-41C4-9F1D-05688E38564A}"/>
              </a:ext>
            </a:extLst>
          </p:cNvPr>
          <p:cNvSpPr/>
          <p:nvPr/>
        </p:nvSpPr>
        <p:spPr>
          <a:xfrm>
            <a:off x="5879658" y="3612398"/>
            <a:ext cx="432684" cy="360001"/>
          </a:xfrm>
          <a:prstGeom prst="rightArrow">
            <a:avLst/>
          </a:prstGeom>
          <a:solidFill>
            <a:srgbClr val="2D2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2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718</Words>
  <Application>Microsoft Office PowerPoint</Application>
  <PresentationFormat>와이드스크린</PresentationFormat>
  <Paragraphs>310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charter</vt:lpstr>
      <vt:lpstr>Lucida Grande</vt:lpstr>
      <vt:lpstr>Noto Sans CJK JP Medium</vt:lpstr>
      <vt:lpstr>SB 어그로 Bold</vt:lpstr>
      <vt:lpstr>나눔고딕 ExtraBold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EunJu</dc:creator>
  <cp:lastModifiedBy>Lee EunJu</cp:lastModifiedBy>
  <cp:revision>25</cp:revision>
  <dcterms:created xsi:type="dcterms:W3CDTF">2021-10-09T12:25:12Z</dcterms:created>
  <dcterms:modified xsi:type="dcterms:W3CDTF">2021-12-14T06:33:21Z</dcterms:modified>
  <cp:version/>
</cp:coreProperties>
</file>