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8667" y="2881883"/>
            <a:ext cx="6075045" cy="751840"/>
          </a:xfrm>
          <a:custGeom>
            <a:avLst/>
            <a:gdLst/>
            <a:ahLst/>
            <a:cxnLst/>
            <a:rect l="l" t="t" r="r" b="b"/>
            <a:pathLst>
              <a:path w="6075045" h="751839">
                <a:moveTo>
                  <a:pt x="6074663" y="0"/>
                </a:moveTo>
                <a:lnTo>
                  <a:pt x="0" y="0"/>
                </a:lnTo>
                <a:lnTo>
                  <a:pt x="0" y="751332"/>
                </a:lnTo>
                <a:lnTo>
                  <a:pt x="6074663" y="751332"/>
                </a:lnTo>
                <a:lnTo>
                  <a:pt x="6074663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5506" y="3039617"/>
            <a:ext cx="384098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2077" y="1639570"/>
            <a:ext cx="4893945" cy="438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6288" y="6509943"/>
            <a:ext cx="9075420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1540108" y="6524269"/>
            <a:ext cx="54800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medium.com/zylapp/review-of-deep-learning-algorithms-for-object-detection-c1f3d437b852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P@0.5&#45716;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www.pyimagesearch.com/2016/11/07/intersection-over-union-iou-for-object-detection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6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hyperlink" Target="https://lilianweng.github.io/lil-log/2017/12/31/object-recognition-for-dummies-part-3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hyperlink" Target="https://www.arxiv-vanity.com/papers/1908.03673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-25"/>
              <a:t>사물을 인식하는 다양한 문제</a:t>
            </a:r>
            <a:r>
              <a:rPr dirty="0" sz="2200" spc="250"/>
              <a:t> </a:t>
            </a:r>
            <a:r>
              <a:rPr dirty="0" sz="2200" spc="-25"/>
              <a:t>상황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0283" y="2772155"/>
            <a:ext cx="9152384" cy="2817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0483" y="2397328"/>
            <a:ext cx="16129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0">
                <a:latin typeface="Noto Sans CJK JP Medium"/>
                <a:cs typeface="Noto Sans CJK JP Medium"/>
              </a:rPr>
              <a:t>Cla</a:t>
            </a:r>
            <a:r>
              <a:rPr dirty="0" sz="2000" spc="-35" b="0">
                <a:latin typeface="Noto Sans CJK JP Medium"/>
                <a:cs typeface="Noto Sans CJK JP Medium"/>
              </a:rPr>
              <a:t>s</a:t>
            </a:r>
            <a:r>
              <a:rPr dirty="0" sz="2000" spc="-10" b="0">
                <a:latin typeface="Noto Sans CJK JP Medium"/>
                <a:cs typeface="Noto Sans CJK JP Medium"/>
              </a:rPr>
              <a:t>s</a:t>
            </a:r>
            <a:r>
              <a:rPr dirty="0" sz="2000" spc="-20" b="0">
                <a:latin typeface="Noto Sans CJK JP Medium"/>
                <a:cs typeface="Noto Sans CJK JP Medium"/>
              </a:rPr>
              <a:t>i</a:t>
            </a:r>
            <a:r>
              <a:rPr dirty="0" sz="2000" spc="70" b="0">
                <a:latin typeface="Noto Sans CJK JP Medium"/>
                <a:cs typeface="Noto Sans CJK JP Medium"/>
              </a:rPr>
              <a:t>f</a:t>
            </a:r>
            <a:r>
              <a:rPr dirty="0" sz="2000" spc="-35" b="0">
                <a:latin typeface="Noto Sans CJK JP Medium"/>
                <a:cs typeface="Noto Sans CJK JP Medium"/>
              </a:rPr>
              <a:t>ic</a:t>
            </a:r>
            <a:r>
              <a:rPr dirty="0" sz="2000" spc="-60" b="0">
                <a:latin typeface="Noto Sans CJK JP Medium"/>
                <a:cs typeface="Noto Sans CJK JP Medium"/>
              </a:rPr>
              <a:t>a</a:t>
            </a:r>
            <a:r>
              <a:rPr dirty="0" sz="2000" spc="-30" b="0">
                <a:latin typeface="Noto Sans CJK JP Medium"/>
                <a:cs typeface="Noto Sans CJK JP Medium"/>
              </a:rPr>
              <a:t>ti</a:t>
            </a:r>
            <a:r>
              <a:rPr dirty="0" sz="2000" spc="-65" b="0">
                <a:latin typeface="Noto Sans CJK JP Medium"/>
                <a:cs typeface="Noto Sans CJK JP Medium"/>
              </a:rPr>
              <a:t>o</a:t>
            </a:r>
            <a:r>
              <a:rPr dirty="0" sz="2000" spc="-50" b="0">
                <a:latin typeface="Noto Sans CJK JP Medium"/>
                <a:cs typeface="Noto Sans CJK JP Medium"/>
              </a:rPr>
              <a:t>n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16121" y="1947519"/>
            <a:ext cx="166179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580"/>
              </a:spcBef>
            </a:pPr>
            <a:r>
              <a:rPr dirty="0" sz="2000" spc="-25" b="0">
                <a:latin typeface="Noto Sans CJK JP Medium"/>
                <a:cs typeface="Noto Sans CJK JP Medium"/>
              </a:rPr>
              <a:t>Classification</a:t>
            </a:r>
            <a:endParaRPr sz="20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60" b="0">
                <a:latin typeface="Noto Sans CJK JP Medium"/>
                <a:cs typeface="Noto Sans CJK JP Medium"/>
              </a:rPr>
              <a:t>+</a:t>
            </a:r>
            <a:r>
              <a:rPr dirty="0" sz="2000" spc="-10" b="0">
                <a:latin typeface="Noto Sans CJK JP Medium"/>
                <a:cs typeface="Noto Sans CJK JP Medium"/>
              </a:rPr>
              <a:t> </a:t>
            </a:r>
            <a:r>
              <a:rPr dirty="0" sz="2000" spc="-45" b="0">
                <a:latin typeface="Noto Sans CJK JP Medium"/>
                <a:cs typeface="Noto Sans CJK JP Medium"/>
              </a:rPr>
              <a:t>Localization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2217" y="2397328"/>
            <a:ext cx="20161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 b="0">
                <a:latin typeface="Noto Sans CJK JP Medium"/>
                <a:cs typeface="Noto Sans CJK JP Medium"/>
              </a:rPr>
              <a:t>Object</a:t>
            </a:r>
            <a:r>
              <a:rPr dirty="0" sz="2000" spc="-55" b="0">
                <a:latin typeface="Noto Sans CJK JP Medium"/>
                <a:cs typeface="Noto Sans CJK JP Medium"/>
              </a:rPr>
              <a:t> </a:t>
            </a:r>
            <a:r>
              <a:rPr dirty="0" sz="2000" spc="-25" b="0">
                <a:latin typeface="Noto Sans CJK JP Medium"/>
                <a:cs typeface="Noto Sans CJK JP Medium"/>
              </a:rPr>
              <a:t>Detection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9197" y="1947519"/>
            <a:ext cx="17087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7185">
              <a:lnSpc>
                <a:spcPct val="120000"/>
              </a:lnSpc>
              <a:spcBef>
                <a:spcPts val="100"/>
              </a:spcBef>
            </a:pPr>
            <a:r>
              <a:rPr dirty="0" sz="2000" spc="-30" b="0">
                <a:latin typeface="Noto Sans CJK JP Medium"/>
                <a:cs typeface="Noto Sans CJK JP Medium"/>
              </a:rPr>
              <a:t>Instance  </a:t>
            </a:r>
            <a:r>
              <a:rPr dirty="0" sz="2000" spc="15" b="0">
                <a:latin typeface="Noto Sans CJK JP Medium"/>
                <a:cs typeface="Noto Sans CJK JP Medium"/>
              </a:rPr>
              <a:t>Se</a:t>
            </a:r>
            <a:r>
              <a:rPr dirty="0" sz="2000" spc="20" b="0">
                <a:latin typeface="Noto Sans CJK JP Medium"/>
                <a:cs typeface="Noto Sans CJK JP Medium"/>
              </a:rPr>
              <a:t>g</a:t>
            </a:r>
            <a:r>
              <a:rPr dirty="0" sz="2000" spc="-40" b="0">
                <a:latin typeface="Noto Sans CJK JP Medium"/>
                <a:cs typeface="Noto Sans CJK JP Medium"/>
              </a:rPr>
              <a:t>mentation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209" y="5551423"/>
            <a:ext cx="9140190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0">
              <a:lnSpc>
                <a:spcPct val="100000"/>
              </a:lnSpc>
              <a:spcBef>
                <a:spcPts val="100"/>
              </a:spcBef>
              <a:tabLst>
                <a:tab pos="7242175" algn="l"/>
              </a:tabLst>
            </a:pPr>
            <a:r>
              <a:rPr dirty="0" sz="2000" spc="-25" b="0">
                <a:solidFill>
                  <a:srgbClr val="7E7E7E"/>
                </a:solidFill>
                <a:latin typeface="Noto Sans CJK JP Medium"/>
                <a:cs typeface="Noto Sans CJK JP Medium"/>
              </a:rPr>
              <a:t>Single</a:t>
            </a:r>
            <a:r>
              <a:rPr dirty="0" sz="2000" spc="30" b="0">
                <a:solidFill>
                  <a:srgbClr val="7E7E7E"/>
                </a:solidFill>
                <a:latin typeface="Noto Sans CJK JP Medium"/>
                <a:cs typeface="Noto Sans CJK JP Medium"/>
              </a:rPr>
              <a:t> </a:t>
            </a:r>
            <a:r>
              <a:rPr dirty="0" sz="2000" spc="-30" b="0">
                <a:solidFill>
                  <a:srgbClr val="7E7E7E"/>
                </a:solidFill>
                <a:latin typeface="Noto Sans CJK JP Medium"/>
                <a:cs typeface="Noto Sans CJK JP Medium"/>
              </a:rPr>
              <a:t>object	</a:t>
            </a:r>
            <a:r>
              <a:rPr dirty="0" sz="2000" spc="-45" b="0">
                <a:solidFill>
                  <a:srgbClr val="7E7E7E"/>
                </a:solidFill>
                <a:latin typeface="Noto Sans CJK JP Medium"/>
                <a:cs typeface="Noto Sans CJK JP Medium"/>
              </a:rPr>
              <a:t>Multiple</a:t>
            </a:r>
            <a:r>
              <a:rPr dirty="0" sz="2000" spc="-30" b="0">
                <a:solidFill>
                  <a:srgbClr val="7E7E7E"/>
                </a:solidFill>
                <a:latin typeface="Noto Sans CJK JP Medium"/>
                <a:cs typeface="Noto Sans CJK JP Medium"/>
              </a:rPr>
              <a:t> </a:t>
            </a:r>
            <a:r>
              <a:rPr dirty="0" sz="2000" spc="-20" b="0">
                <a:solidFill>
                  <a:srgbClr val="7E7E7E"/>
                </a:solidFill>
                <a:latin typeface="Noto Sans CJK JP Medium"/>
                <a:cs typeface="Noto Sans CJK JP Medium"/>
              </a:rPr>
              <a:t>objects</a:t>
            </a:r>
            <a:endParaRPr sz="20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u="sng" sz="1200" spc="-5" b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Noto Sans CJK JP Medium"/>
                <a:cs typeface="Noto Sans CJK JP Medium"/>
                <a:hlinkClick r:id="rId3"/>
              </a:rPr>
              <a:t>https://medium.com/zylapp/review-of-deep-learning-algorithms-for-object-detection-c1f3d437b852</a:t>
            </a:r>
            <a:endParaRPr sz="12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270" y="938377"/>
            <a:ext cx="10870565" cy="940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이미지 내에서 사물 인식하는 방법에는 다양한 유형이</a:t>
            </a:r>
            <a:r>
              <a:rPr dirty="0" sz="2000" spc="-80">
                <a:latin typeface="WenQuanYi Micro Hei"/>
                <a:cs typeface="WenQuanYi Micro Hei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존재합니다.</a:t>
            </a:r>
            <a:endParaRPr sz="20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35" b="0">
                <a:latin typeface="Noto Sans CJK JP Medium"/>
                <a:cs typeface="Noto Sans CJK JP Medium"/>
              </a:rPr>
              <a:t>Object </a:t>
            </a:r>
            <a:r>
              <a:rPr dirty="0" sz="2000" spc="-40" b="0">
                <a:latin typeface="Noto Sans CJK JP Medium"/>
                <a:cs typeface="Noto Sans CJK JP Medium"/>
              </a:rPr>
              <a:t>Detection</a:t>
            </a:r>
            <a:r>
              <a:rPr dirty="0" sz="2000" spc="-40">
                <a:latin typeface="WenQuanYi Micro Hei"/>
                <a:cs typeface="WenQuanYi Micro Hei"/>
              </a:rPr>
              <a:t>은</a:t>
            </a:r>
            <a:r>
              <a:rPr dirty="0" sz="2000" spc="229">
                <a:latin typeface="WenQuanYi Micro Hei"/>
                <a:cs typeface="WenQuanYi Micro Hei"/>
              </a:rPr>
              <a:t> </a:t>
            </a:r>
            <a:r>
              <a:rPr dirty="0" sz="2000" spc="-180">
                <a:latin typeface="WenQuanYi Micro Hei"/>
                <a:cs typeface="WenQuanYi Micro Hei"/>
              </a:rPr>
              <a:t>다수의 사물 존재하는 상황에서 </a:t>
            </a:r>
            <a:r>
              <a:rPr dirty="0" sz="2000" spc="-20" b="0">
                <a:latin typeface="Noto Sans CJK JP Medium"/>
                <a:cs typeface="Noto Sans CJK JP Medium"/>
              </a:rPr>
              <a:t>각 사물의 위치와 </a:t>
            </a:r>
            <a:r>
              <a:rPr dirty="0" sz="2000" spc="-60" b="0">
                <a:latin typeface="Noto Sans CJK JP Medium"/>
                <a:cs typeface="Noto Sans CJK JP Medium"/>
              </a:rPr>
              <a:t>클래스</a:t>
            </a:r>
            <a:r>
              <a:rPr dirty="0" sz="2000" spc="-60">
                <a:latin typeface="WenQuanYi Micro Hei"/>
                <a:cs typeface="WenQuanYi Micro Hei"/>
              </a:rPr>
              <a:t>를 </a:t>
            </a:r>
            <a:r>
              <a:rPr dirty="0" sz="2000" spc="-180">
                <a:latin typeface="WenQuanYi Micro Hei"/>
                <a:cs typeface="WenQuanYi Micro Hei"/>
              </a:rPr>
              <a:t>찾는 </a:t>
            </a:r>
            <a:r>
              <a:rPr dirty="0" sz="2000" spc="-155">
                <a:latin typeface="WenQuanYi Micro Hei"/>
                <a:cs typeface="WenQuanYi Micro Hei"/>
              </a:rPr>
              <a:t>작업입니다.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-25"/>
              <a:t>성능 평가 </a:t>
            </a:r>
            <a:r>
              <a:rPr dirty="0" sz="2200" spc="60"/>
              <a:t>지표: </a:t>
            </a:r>
            <a:r>
              <a:rPr dirty="0" sz="2200"/>
              <a:t>정확도(Precision)와</a:t>
            </a:r>
            <a:r>
              <a:rPr dirty="0" sz="2200" spc="200"/>
              <a:t> </a:t>
            </a:r>
            <a:r>
              <a:rPr dirty="0" sz="2200" spc="-10"/>
              <a:t>재현율(Recall)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34292"/>
            <a:ext cx="10977245" cy="194691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25" b="0">
                <a:latin typeface="Noto Sans CJK JP Medium"/>
                <a:cs typeface="Noto Sans CJK JP Medium"/>
              </a:rPr>
              <a:t>예시</a:t>
            </a:r>
            <a:r>
              <a:rPr dirty="0" sz="2100" spc="45" b="0">
                <a:latin typeface="Noto Sans CJK JP Medium"/>
                <a:cs typeface="Noto Sans CJK JP Medium"/>
              </a:rPr>
              <a:t> </a:t>
            </a:r>
            <a:r>
              <a:rPr dirty="0" sz="2100" spc="20" b="0">
                <a:latin typeface="Noto Sans CJK JP Medium"/>
                <a:cs typeface="Noto Sans CJK JP Medium"/>
              </a:rPr>
              <a:t>1)</a:t>
            </a:r>
            <a:r>
              <a:rPr dirty="0" sz="2100" spc="55" b="0">
                <a:latin typeface="Noto Sans CJK JP Medium"/>
                <a:cs typeface="Noto Sans CJK JP Medium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강아지가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45">
                <a:latin typeface="WenQuanYi Micro Hei"/>
                <a:cs typeface="WenQuanYi Micro Hei"/>
              </a:rPr>
              <a:t>20마리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존재할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0">
                <a:latin typeface="WenQuanYi Micro Hei"/>
                <a:cs typeface="WenQuanYi Micro Hei"/>
              </a:rPr>
              <a:t>때</a:t>
            </a:r>
            <a:r>
              <a:rPr dirty="0" sz="2100" spc="-2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모델이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80">
                <a:latin typeface="WenQuanYi Micro Hei"/>
                <a:cs typeface="WenQuanYi Micro Hei"/>
              </a:rPr>
              <a:t>10마리의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강아지를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검출하여</a:t>
            </a:r>
            <a:r>
              <a:rPr dirty="0" sz="2100">
                <a:latin typeface="WenQuanYi Micro Hei"/>
                <a:cs typeface="WenQuanYi Micro Hei"/>
              </a:rPr>
              <a:t> </a:t>
            </a:r>
            <a:r>
              <a:rPr dirty="0" sz="2100" spc="-125">
                <a:latin typeface="WenQuanYi Micro Hei"/>
                <a:cs typeface="WenQuanYi Micro Hei"/>
              </a:rPr>
              <a:t>5마리는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정확히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맞힌</a:t>
            </a:r>
            <a:r>
              <a:rPr dirty="0" sz="2100" spc="-25">
                <a:latin typeface="WenQuanYi Micro Hei"/>
                <a:cs typeface="WenQuanYi Micro Hei"/>
              </a:rPr>
              <a:t> </a:t>
            </a:r>
            <a:r>
              <a:rPr dirty="0" sz="2100" spc="-200">
                <a:latin typeface="WenQuanYi Micro Hei"/>
                <a:cs typeface="WenQuanYi Micro Hei"/>
              </a:rPr>
              <a:t>경우</a:t>
            </a:r>
            <a:endParaRPr sz="21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35" b="0">
                <a:latin typeface="Noto Sans CJK JP Medium"/>
                <a:cs typeface="Noto Sans CJK JP Medium"/>
              </a:rPr>
              <a:t>정확도(Precision)</a:t>
            </a:r>
            <a:r>
              <a:rPr dirty="0" sz="2100" spc="105" b="0">
                <a:latin typeface="Noto Sans CJK JP Medium"/>
                <a:cs typeface="Noto Sans CJK JP Medium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5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30">
                <a:latin typeface="WenQuanYi Micro Hei"/>
                <a:cs typeface="WenQuanYi Micro Hei"/>
              </a:rPr>
              <a:t>/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10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70">
                <a:latin typeface="WenQuanYi Micro Hei"/>
                <a:cs typeface="WenQuanYi Micro Hei"/>
              </a:rPr>
              <a:t>50%,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40" b="0">
                <a:latin typeface="Noto Sans CJK JP Medium"/>
                <a:cs typeface="Noto Sans CJK JP Medium"/>
              </a:rPr>
              <a:t>재현율(Recall)</a:t>
            </a:r>
            <a:r>
              <a:rPr dirty="0" sz="2100" spc="85" b="0">
                <a:latin typeface="Noto Sans CJK JP Medium"/>
                <a:cs typeface="Noto Sans CJK JP Medium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5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30">
                <a:latin typeface="WenQuanYi Micro Hei"/>
                <a:cs typeface="WenQuanYi Micro Hei"/>
              </a:rPr>
              <a:t>/</a:t>
            </a:r>
            <a:r>
              <a:rPr dirty="0" sz="2100" spc="-3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20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95">
                <a:latin typeface="WenQuanYi Micro Hei"/>
                <a:cs typeface="WenQuanYi Micro Hei"/>
              </a:rPr>
              <a:t>25%</a:t>
            </a:r>
            <a:endParaRPr sz="21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25" b="0">
                <a:latin typeface="Noto Sans CJK JP Medium"/>
                <a:cs typeface="Noto Sans CJK JP Medium"/>
              </a:rPr>
              <a:t>예시 </a:t>
            </a:r>
            <a:r>
              <a:rPr dirty="0" sz="2100" spc="20" b="0">
                <a:latin typeface="Noto Sans CJK JP Medium"/>
                <a:cs typeface="Noto Sans CJK JP Medium"/>
              </a:rPr>
              <a:t>2) </a:t>
            </a:r>
            <a:r>
              <a:rPr dirty="0" sz="2100" spc="-195">
                <a:latin typeface="WenQuanYi Micro Hei"/>
                <a:cs typeface="WenQuanYi Micro Hei"/>
              </a:rPr>
              <a:t>강아지가 </a:t>
            </a:r>
            <a:r>
              <a:rPr dirty="0" sz="2100" spc="-45">
                <a:latin typeface="WenQuanYi Micro Hei"/>
                <a:cs typeface="WenQuanYi Micro Hei"/>
              </a:rPr>
              <a:t>10마리 </a:t>
            </a:r>
            <a:r>
              <a:rPr dirty="0" sz="2100" spc="-195">
                <a:latin typeface="WenQuanYi Micro Hei"/>
                <a:cs typeface="WenQuanYi Micro Hei"/>
              </a:rPr>
              <a:t>존재할 </a:t>
            </a:r>
            <a:r>
              <a:rPr dirty="0" sz="2100" spc="-190">
                <a:latin typeface="WenQuanYi Micro Hei"/>
                <a:cs typeface="WenQuanYi Micro Hei"/>
              </a:rPr>
              <a:t>때 </a:t>
            </a:r>
            <a:r>
              <a:rPr dirty="0" sz="2100" spc="-195">
                <a:latin typeface="WenQuanYi Micro Hei"/>
                <a:cs typeface="WenQuanYi Micro Hei"/>
              </a:rPr>
              <a:t>모델이 </a:t>
            </a:r>
            <a:r>
              <a:rPr dirty="0" sz="2100" spc="-75">
                <a:latin typeface="WenQuanYi Micro Hei"/>
                <a:cs typeface="WenQuanYi Micro Hei"/>
              </a:rPr>
              <a:t>20마리의 </a:t>
            </a:r>
            <a:r>
              <a:rPr dirty="0" sz="2100" spc="-195">
                <a:latin typeface="WenQuanYi Micro Hei"/>
                <a:cs typeface="WenQuanYi Micro Hei"/>
              </a:rPr>
              <a:t>강아지를 검출하여 </a:t>
            </a:r>
            <a:r>
              <a:rPr dirty="0" sz="2100" spc="-120">
                <a:latin typeface="WenQuanYi Micro Hei"/>
                <a:cs typeface="WenQuanYi Micro Hei"/>
              </a:rPr>
              <a:t>7마리는 </a:t>
            </a:r>
            <a:r>
              <a:rPr dirty="0" sz="2100" spc="-195">
                <a:latin typeface="WenQuanYi Micro Hei"/>
                <a:cs typeface="WenQuanYi Micro Hei"/>
              </a:rPr>
              <a:t>정확히 맞힌 경우</a:t>
            </a:r>
            <a:endParaRPr sz="21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35" b="0">
                <a:latin typeface="Noto Sans CJK JP Medium"/>
                <a:cs typeface="Noto Sans CJK JP Medium"/>
              </a:rPr>
              <a:t>정확도(Precision)</a:t>
            </a:r>
            <a:r>
              <a:rPr dirty="0" sz="2100" spc="105" b="0">
                <a:latin typeface="Noto Sans CJK JP Medium"/>
                <a:cs typeface="Noto Sans CJK JP Medium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7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30">
                <a:latin typeface="WenQuanYi Micro Hei"/>
                <a:cs typeface="WenQuanYi Micro Hei"/>
              </a:rPr>
              <a:t>/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20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70">
                <a:latin typeface="WenQuanYi Micro Hei"/>
                <a:cs typeface="WenQuanYi Micro Hei"/>
              </a:rPr>
              <a:t>35%,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40" b="0">
                <a:latin typeface="Noto Sans CJK JP Medium"/>
                <a:cs typeface="Noto Sans CJK JP Medium"/>
              </a:rPr>
              <a:t>재현율(Recall)</a:t>
            </a:r>
            <a:r>
              <a:rPr dirty="0" sz="2100" spc="85" b="0">
                <a:latin typeface="Noto Sans CJK JP Medium"/>
                <a:cs typeface="Noto Sans CJK JP Medium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7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30">
                <a:latin typeface="WenQuanYi Micro Hei"/>
                <a:cs typeface="WenQuanYi Micro Hei"/>
              </a:rPr>
              <a:t>/</a:t>
            </a:r>
            <a:r>
              <a:rPr dirty="0" sz="2100" spc="-30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10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100">
                <a:latin typeface="WenQuanYi Micro Hei"/>
                <a:cs typeface="WenQuanYi Micro Hei"/>
              </a:rPr>
              <a:t>=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95">
                <a:latin typeface="WenQuanYi Micro Hei"/>
                <a:cs typeface="WenQuanYi Micro Hei"/>
              </a:rPr>
              <a:t>70%</a:t>
            </a:r>
            <a:endParaRPr sz="21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8323" y="3185160"/>
            <a:ext cx="2435860" cy="737870"/>
          </a:xfrm>
          <a:custGeom>
            <a:avLst/>
            <a:gdLst/>
            <a:ahLst/>
            <a:cxnLst/>
            <a:rect l="l" t="t" r="r" b="b"/>
            <a:pathLst>
              <a:path w="2435859" h="737870">
                <a:moveTo>
                  <a:pt x="1896109" y="0"/>
                </a:moveTo>
                <a:lnTo>
                  <a:pt x="539241" y="0"/>
                </a:lnTo>
                <a:lnTo>
                  <a:pt x="539241" y="393573"/>
                </a:lnTo>
                <a:lnTo>
                  <a:pt x="0" y="393573"/>
                </a:lnTo>
                <a:lnTo>
                  <a:pt x="1217676" y="737615"/>
                </a:lnTo>
                <a:lnTo>
                  <a:pt x="2435352" y="393573"/>
                </a:lnTo>
                <a:lnTo>
                  <a:pt x="1896109" y="393573"/>
                </a:lnTo>
                <a:lnTo>
                  <a:pt x="1896109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6270" y="4030852"/>
            <a:ext cx="11252835" cy="194627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25" b="0">
                <a:latin typeface="Noto Sans CJK JP Medium"/>
                <a:cs typeface="Noto Sans CJK JP Medium"/>
              </a:rPr>
              <a:t>만약</a:t>
            </a:r>
            <a:r>
              <a:rPr dirty="0" sz="2100" spc="4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모든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영역에</a:t>
            </a:r>
            <a:r>
              <a:rPr dirty="0" sz="2100" spc="5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대하여</a:t>
            </a:r>
            <a:r>
              <a:rPr dirty="0" sz="2100" spc="6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전부</a:t>
            </a:r>
            <a:r>
              <a:rPr dirty="0" sz="2100" spc="4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사물이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존재한다고</a:t>
            </a:r>
            <a:r>
              <a:rPr dirty="0" sz="2100" spc="7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판단을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해버리면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어떤</a:t>
            </a:r>
            <a:r>
              <a:rPr dirty="0" sz="2100" spc="5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일이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5" b="0">
                <a:latin typeface="Noto Sans CJK JP Medium"/>
                <a:cs typeface="Noto Sans CJK JP Medium"/>
              </a:rPr>
              <a:t>벌어질까요?</a:t>
            </a:r>
            <a:endParaRPr sz="2100">
              <a:latin typeface="Noto Sans CJK JP Medium"/>
              <a:cs typeface="Noto Sans CJK JP Medium"/>
            </a:endParaRPr>
          </a:p>
          <a:p>
            <a:pPr lvl="1" marL="756285" indent="-287020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재현율은 </a:t>
            </a:r>
            <a:r>
              <a:rPr dirty="0" sz="2100" spc="-165">
                <a:latin typeface="WenQuanYi Micro Hei"/>
                <a:cs typeface="WenQuanYi Micro Hei"/>
              </a:rPr>
              <a:t>높아지지만, </a:t>
            </a:r>
            <a:r>
              <a:rPr dirty="0" sz="2100" spc="-195">
                <a:latin typeface="WenQuanYi Micro Hei"/>
                <a:cs typeface="WenQuanYi Micro Hei"/>
              </a:rPr>
              <a:t>정확도는 떨어지게</a:t>
            </a:r>
            <a:r>
              <a:rPr dirty="0" sz="2100" spc="-175">
                <a:latin typeface="WenQuanYi Micro Hei"/>
                <a:cs typeface="WenQuanYi Micro Hei"/>
              </a:rPr>
              <a:t> </a:t>
            </a:r>
            <a:r>
              <a:rPr dirty="0" sz="2100" spc="-160">
                <a:latin typeface="WenQuanYi Micro Hei"/>
                <a:cs typeface="WenQuanYi Micro Hei"/>
              </a:rPr>
              <a:t>됩니다.</a:t>
            </a:r>
            <a:endParaRPr sz="21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25" b="0">
                <a:latin typeface="Noto Sans CJK JP Medium"/>
                <a:cs typeface="Noto Sans CJK JP Medium"/>
              </a:rPr>
              <a:t>만약</a:t>
            </a:r>
            <a:r>
              <a:rPr dirty="0" sz="2100" spc="4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매우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확실할</a:t>
            </a:r>
            <a:r>
              <a:rPr dirty="0" sz="2100" spc="55" b="0">
                <a:latin typeface="Noto Sans CJK JP Medium"/>
                <a:cs typeface="Noto Sans CJK JP Medium"/>
              </a:rPr>
              <a:t> </a:t>
            </a:r>
            <a:r>
              <a:rPr dirty="0" sz="2100" spc="-30" b="0">
                <a:latin typeface="Noto Sans CJK JP Medium"/>
                <a:cs typeface="Noto Sans CJK JP Medium"/>
              </a:rPr>
              <a:t>때만(confidence가</a:t>
            </a:r>
            <a:r>
              <a:rPr dirty="0" sz="2100" spc="8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높을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30" b="0">
                <a:latin typeface="Noto Sans CJK JP Medium"/>
                <a:cs typeface="Noto Sans CJK JP Medium"/>
              </a:rPr>
              <a:t>때만)</a:t>
            </a:r>
            <a:r>
              <a:rPr dirty="0" sz="2100" spc="6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사물이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존재한다고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판단하면</a:t>
            </a:r>
            <a:r>
              <a:rPr dirty="0" sz="2100" spc="7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어떤</a:t>
            </a:r>
            <a:r>
              <a:rPr dirty="0" sz="2100" spc="45" b="0">
                <a:latin typeface="Noto Sans CJK JP Medium"/>
                <a:cs typeface="Noto Sans CJK JP Medium"/>
              </a:rPr>
              <a:t> </a:t>
            </a:r>
            <a:r>
              <a:rPr dirty="0" sz="2100" spc="-25" b="0">
                <a:latin typeface="Noto Sans CJK JP Medium"/>
                <a:cs typeface="Noto Sans CJK JP Medium"/>
              </a:rPr>
              <a:t>일이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5" b="0">
                <a:latin typeface="Noto Sans CJK JP Medium"/>
                <a:cs typeface="Noto Sans CJK JP Medium"/>
              </a:rPr>
              <a:t>벌어질까요?</a:t>
            </a:r>
            <a:endParaRPr sz="2100">
              <a:latin typeface="Noto Sans CJK JP Medium"/>
              <a:cs typeface="Noto Sans CJK JP Medium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정확도는 </a:t>
            </a:r>
            <a:r>
              <a:rPr dirty="0" sz="2100" spc="-165">
                <a:latin typeface="WenQuanYi Micro Hei"/>
                <a:cs typeface="WenQuanYi Micro Hei"/>
              </a:rPr>
              <a:t>높아지지만, </a:t>
            </a:r>
            <a:r>
              <a:rPr dirty="0" sz="2100" spc="-195">
                <a:latin typeface="WenQuanYi Micro Hei"/>
                <a:cs typeface="WenQuanYi Micro Hei"/>
              </a:rPr>
              <a:t>재현율은 떨어지게</a:t>
            </a:r>
            <a:r>
              <a:rPr dirty="0" sz="2100" spc="-175">
                <a:latin typeface="WenQuanYi Micro Hei"/>
                <a:cs typeface="WenQuanYi Micro Hei"/>
              </a:rPr>
              <a:t> </a:t>
            </a:r>
            <a:r>
              <a:rPr dirty="0" sz="2100" spc="-160">
                <a:latin typeface="WenQuanYi Micro Hei"/>
                <a:cs typeface="WenQuanYi Micro Hei"/>
              </a:rPr>
              <a:t>됩니다.</a:t>
            </a:r>
            <a:endParaRPr sz="21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30"/>
              <a:t>Average</a:t>
            </a:r>
            <a:r>
              <a:rPr dirty="0" sz="2200" spc="40"/>
              <a:t> </a:t>
            </a:r>
            <a:r>
              <a:rPr dirty="0" sz="2200" spc="10"/>
              <a:t>Precision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34292"/>
            <a:ext cx="11225530" cy="98679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일반적으로 </a:t>
            </a:r>
            <a:r>
              <a:rPr dirty="0" sz="2100" spc="-50">
                <a:latin typeface="WenQuanYi Micro Hei"/>
                <a:cs typeface="WenQuanYi Micro Hei"/>
              </a:rPr>
              <a:t>정확도(Precision)와 </a:t>
            </a:r>
            <a:r>
              <a:rPr dirty="0" sz="2100" spc="-60">
                <a:latin typeface="WenQuanYi Micro Hei"/>
                <a:cs typeface="WenQuanYi Micro Hei"/>
              </a:rPr>
              <a:t>재현율(Recall)은 </a:t>
            </a:r>
            <a:r>
              <a:rPr dirty="0" sz="2100" spc="-195">
                <a:latin typeface="WenQuanYi Micro Hei"/>
                <a:cs typeface="WenQuanYi Micro Hei"/>
              </a:rPr>
              <a:t>반비례 관계를</a:t>
            </a:r>
            <a:r>
              <a:rPr dirty="0" sz="2100" spc="-220">
                <a:latin typeface="WenQuanYi Micro Hei"/>
                <a:cs typeface="WenQuanYi Micro Hei"/>
              </a:rPr>
              <a:t> </a:t>
            </a:r>
            <a:r>
              <a:rPr dirty="0" sz="2100" spc="-170">
                <a:latin typeface="WenQuanYi Micro Hei"/>
                <a:cs typeface="WenQuanYi Micro Hei"/>
              </a:rPr>
              <a:t>가집니다.</a:t>
            </a:r>
            <a:endParaRPr sz="21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따라서 </a:t>
            </a:r>
            <a:r>
              <a:rPr dirty="0" sz="2100" spc="-10" b="0">
                <a:latin typeface="Noto Sans CJK JP Medium"/>
                <a:cs typeface="Noto Sans CJK JP Medium"/>
              </a:rPr>
              <a:t>Average </a:t>
            </a:r>
            <a:r>
              <a:rPr dirty="0" sz="2100" spc="-35" b="0">
                <a:latin typeface="Noto Sans CJK JP Medium"/>
                <a:cs typeface="Noto Sans CJK JP Medium"/>
              </a:rPr>
              <a:t>Precision으로 </a:t>
            </a:r>
            <a:r>
              <a:rPr dirty="0" sz="2100" spc="-25" b="0">
                <a:latin typeface="Noto Sans CJK JP Medium"/>
                <a:cs typeface="Noto Sans CJK JP Medium"/>
              </a:rPr>
              <a:t>성능을 </a:t>
            </a:r>
            <a:r>
              <a:rPr dirty="0" sz="2100" spc="-110" b="0">
                <a:latin typeface="Noto Sans CJK JP Medium"/>
                <a:cs typeface="Noto Sans CJK JP Medium"/>
              </a:rPr>
              <a:t>평가</a:t>
            </a:r>
            <a:r>
              <a:rPr dirty="0" sz="2100" spc="-110">
                <a:latin typeface="WenQuanYi Micro Hei"/>
                <a:cs typeface="WenQuanYi Micro Hei"/>
              </a:rPr>
              <a:t>하는 </a:t>
            </a:r>
            <a:r>
              <a:rPr dirty="0" sz="2100" spc="-195">
                <a:latin typeface="WenQuanYi Micro Hei"/>
                <a:cs typeface="WenQuanYi Micro Hei"/>
              </a:rPr>
              <a:t>경우가 </a:t>
            </a:r>
            <a:r>
              <a:rPr dirty="0" sz="2100" spc="-165">
                <a:latin typeface="WenQuanYi Micro Hei"/>
                <a:cs typeface="WenQuanYi Micro Hei"/>
              </a:rPr>
              <a:t>많습니다. </a:t>
            </a:r>
            <a:r>
              <a:rPr dirty="0" sz="2100" spc="-120">
                <a:latin typeface="WenQuanYi Micro Hei"/>
                <a:cs typeface="WenQuanYi Micro Hei"/>
              </a:rPr>
              <a:t>(단조 </a:t>
            </a:r>
            <a:r>
              <a:rPr dirty="0" sz="2100" spc="-195">
                <a:latin typeface="WenQuanYi Micro Hei"/>
                <a:cs typeface="WenQuanYi Micro Hei"/>
              </a:rPr>
              <a:t>감소 그래프로 넓이를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125">
                <a:latin typeface="WenQuanYi Micro Hei"/>
                <a:cs typeface="WenQuanYi Micro Hei"/>
              </a:rPr>
              <a:t>계산)</a:t>
            </a:r>
            <a:endParaRPr sz="21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8652" y="2192578"/>
            <a:ext cx="5177884" cy="368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209" y="5994603"/>
            <a:ext cx="3810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Noto Sans CJK JP Medium"/>
                <a:cs typeface="Noto Sans CJK JP Medium"/>
              </a:rPr>
              <a:t>https://www.catalyzex.com/paper/arxiv:1607.03476</a:t>
            </a:r>
            <a:endParaRPr sz="12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15"/>
              <a:t>Intersection </a:t>
            </a:r>
            <a:r>
              <a:rPr dirty="0" sz="2200" spc="10"/>
              <a:t>over </a:t>
            </a:r>
            <a:r>
              <a:rPr dirty="0" sz="2200" spc="-30"/>
              <a:t>Union</a:t>
            </a:r>
            <a:r>
              <a:rPr dirty="0" sz="2200" spc="120"/>
              <a:t> </a:t>
            </a:r>
            <a:r>
              <a:rPr dirty="0" sz="2200" spc="-25"/>
              <a:t>(IoU)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38377"/>
            <a:ext cx="11393170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14">
                <a:latin typeface="WenQuanYi Micro Hei"/>
                <a:cs typeface="WenQuanYi Micro Hei"/>
              </a:rPr>
              <a:t>IoU란 </a:t>
            </a:r>
            <a:r>
              <a:rPr dirty="0" sz="2000" spc="-20" b="0">
                <a:latin typeface="Noto Sans CJK JP Medium"/>
                <a:cs typeface="Noto Sans CJK JP Medium"/>
              </a:rPr>
              <a:t>두 바운딩 박스가 겹치는 </a:t>
            </a:r>
            <a:r>
              <a:rPr dirty="0" sz="2000" spc="-70" b="0">
                <a:latin typeface="Noto Sans CJK JP Medium"/>
                <a:cs typeface="Noto Sans CJK JP Medium"/>
              </a:rPr>
              <a:t>비율</a:t>
            </a:r>
            <a:r>
              <a:rPr dirty="0" sz="2000" spc="-70">
                <a:latin typeface="WenQuanYi Micro Hei"/>
                <a:cs typeface="WenQuanYi Micro Hei"/>
              </a:rPr>
              <a:t>을</a:t>
            </a:r>
            <a:r>
              <a:rPr dirty="0" sz="2000" spc="360">
                <a:latin typeface="WenQuanYi Micro Hei"/>
                <a:cs typeface="WenQuanYi Micro Hei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의미합니다.</a:t>
            </a:r>
            <a:endParaRPr sz="20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20" b="0">
                <a:latin typeface="Noto Sans CJK JP Medium"/>
                <a:cs typeface="Noto Sans CJK JP Medium"/>
              </a:rPr>
              <a:t>성능 평가 </a:t>
            </a:r>
            <a:r>
              <a:rPr dirty="0" sz="2000" spc="25" b="0">
                <a:latin typeface="Noto Sans CJK JP Medium"/>
                <a:cs typeface="Noto Sans CJK JP Medium"/>
              </a:rPr>
              <a:t>예시: </a:t>
            </a:r>
            <a:r>
              <a:rPr dirty="0" sz="2000" spc="40">
                <a:latin typeface="WenQuanYi Micro Hei"/>
                <a:cs typeface="WenQuanYi Micro Hei"/>
                <a:hlinkClick r:id="rId2"/>
              </a:rPr>
              <a:t>mAP@0.5는 </a:t>
            </a:r>
            <a:r>
              <a:rPr dirty="0" sz="2000" spc="-180">
                <a:latin typeface="WenQuanYi Micro Hei"/>
                <a:cs typeface="WenQuanYi Micro Hei"/>
              </a:rPr>
              <a:t>정답과 예측의 </a:t>
            </a:r>
            <a:r>
              <a:rPr dirty="0" sz="2000" spc="-114">
                <a:latin typeface="WenQuanYi Micro Hei"/>
                <a:cs typeface="WenQuanYi Micro Hei"/>
              </a:rPr>
              <a:t>IoU가 </a:t>
            </a:r>
            <a:r>
              <a:rPr dirty="0" sz="2000" spc="90">
                <a:latin typeface="WenQuanYi Micro Hei"/>
                <a:cs typeface="WenQuanYi Micro Hei"/>
              </a:rPr>
              <a:t>50% </a:t>
            </a:r>
            <a:r>
              <a:rPr dirty="0" sz="2000" spc="-180">
                <a:latin typeface="WenQuanYi Micro Hei"/>
                <a:cs typeface="WenQuanYi Micro Hei"/>
              </a:rPr>
              <a:t>이상일  때 정답으로 </a:t>
            </a:r>
            <a:r>
              <a:rPr dirty="0" sz="2000" spc="-160">
                <a:latin typeface="WenQuanYi Micro Hei"/>
                <a:cs typeface="WenQuanYi Micro Hei"/>
              </a:rPr>
              <a:t> </a:t>
            </a:r>
            <a:r>
              <a:rPr dirty="0" sz="2000" spc="-180">
                <a:latin typeface="WenQuanYi Micro Hei"/>
                <a:cs typeface="WenQuanYi Micro Hei"/>
              </a:rPr>
              <a:t>판정하겠다는  </a:t>
            </a:r>
            <a:r>
              <a:rPr dirty="0" sz="2000" spc="-155">
                <a:latin typeface="WenQuanYi Micro Hei"/>
                <a:cs typeface="WenQuanYi Micro Hei"/>
              </a:rPr>
              <a:t>의미입니다.</a:t>
            </a:r>
            <a:endParaRPr sz="20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 b="0">
                <a:latin typeface="Noto Sans CJK JP Medium"/>
                <a:cs typeface="Noto Sans CJK JP Medium"/>
              </a:rPr>
              <a:t>NMS </a:t>
            </a:r>
            <a:r>
              <a:rPr dirty="0" sz="2000" spc="-20" b="0">
                <a:latin typeface="Noto Sans CJK JP Medium"/>
                <a:cs typeface="Noto Sans CJK JP Medium"/>
              </a:rPr>
              <a:t>계산 </a:t>
            </a:r>
            <a:r>
              <a:rPr dirty="0" sz="2000" spc="25" b="0">
                <a:latin typeface="Noto Sans CJK JP Medium"/>
                <a:cs typeface="Noto Sans CJK JP Medium"/>
              </a:rPr>
              <a:t>예시: </a:t>
            </a:r>
            <a:r>
              <a:rPr dirty="0" sz="2000" spc="-180">
                <a:latin typeface="WenQuanYi Micro Hei"/>
                <a:cs typeface="WenQuanYi Micro Hei"/>
              </a:rPr>
              <a:t>같은 </a:t>
            </a:r>
            <a:r>
              <a:rPr dirty="0" sz="2000" spc="-55">
                <a:latin typeface="WenQuanYi Micro Hei"/>
                <a:cs typeface="WenQuanYi Micro Hei"/>
              </a:rPr>
              <a:t>클래스(class)끼리 </a:t>
            </a:r>
            <a:r>
              <a:rPr dirty="0" sz="2000" spc="-114">
                <a:latin typeface="WenQuanYi Micro Hei"/>
                <a:cs typeface="WenQuanYi Micro Hei"/>
              </a:rPr>
              <a:t>IoU가 </a:t>
            </a:r>
            <a:r>
              <a:rPr dirty="0" sz="2000" spc="90">
                <a:latin typeface="WenQuanYi Micro Hei"/>
                <a:cs typeface="WenQuanYi Micro Hei"/>
              </a:rPr>
              <a:t>50% </a:t>
            </a:r>
            <a:r>
              <a:rPr dirty="0" sz="2000" spc="-180">
                <a:latin typeface="WenQuanYi Micro Hei"/>
                <a:cs typeface="WenQuanYi Micro Hei"/>
              </a:rPr>
              <a:t>이상일 때  낮은 </a:t>
            </a:r>
            <a:r>
              <a:rPr dirty="0" sz="2000" spc="-5">
                <a:latin typeface="WenQuanYi Micro Hei"/>
                <a:cs typeface="WenQuanYi Micro Hei"/>
              </a:rPr>
              <a:t>confidence의 </a:t>
            </a:r>
            <a:r>
              <a:rPr dirty="0" sz="2000" spc="-60">
                <a:latin typeface="WenQuanYi Micro Hei"/>
                <a:cs typeface="WenQuanYi Micro Hei"/>
              </a:rPr>
              <a:t>box를</a:t>
            </a:r>
            <a:r>
              <a:rPr dirty="0" sz="2000" spc="395">
                <a:latin typeface="WenQuanYi Micro Hei"/>
                <a:cs typeface="WenQuanYi Micro Hei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제거합니다.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9795" y="2433827"/>
            <a:ext cx="4517135" cy="3523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10347" y="3081019"/>
            <a:ext cx="977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 b="0">
                <a:latin typeface="Noto Sans CJK JP Medium"/>
                <a:cs typeface="Noto Sans CJK JP Medium"/>
              </a:rPr>
              <a:t>(</a:t>
            </a:r>
            <a:r>
              <a:rPr dirty="0" sz="2200" spc="-25" b="0">
                <a:latin typeface="Noto Sans CJK JP Medium"/>
                <a:cs typeface="Noto Sans CJK JP Medium"/>
              </a:rPr>
              <a:t>교집합</a:t>
            </a:r>
            <a:r>
              <a:rPr dirty="0" sz="2200" spc="-45" b="0">
                <a:latin typeface="Noto Sans CJK JP Medium"/>
                <a:cs typeface="Noto Sans CJK JP Medium"/>
              </a:rPr>
              <a:t>)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10347" y="4909261"/>
            <a:ext cx="977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 b="0">
                <a:latin typeface="Noto Sans CJK JP Medium"/>
                <a:cs typeface="Noto Sans CJK JP Medium"/>
              </a:rPr>
              <a:t>(</a:t>
            </a:r>
            <a:r>
              <a:rPr dirty="0" sz="2200" spc="-25" b="0">
                <a:latin typeface="Noto Sans CJK JP Medium"/>
                <a:cs typeface="Noto Sans CJK JP Medium"/>
              </a:rPr>
              <a:t>합집</a:t>
            </a:r>
            <a:r>
              <a:rPr dirty="0" sz="2200" spc="-20" b="0">
                <a:latin typeface="Noto Sans CJK JP Medium"/>
                <a:cs typeface="Noto Sans CJK JP Medium"/>
              </a:rPr>
              <a:t>합</a:t>
            </a:r>
            <a:r>
              <a:rPr dirty="0" sz="2200" spc="-45" b="0">
                <a:latin typeface="Noto Sans CJK JP Medium"/>
                <a:cs typeface="Noto Sans CJK JP Medium"/>
              </a:rPr>
              <a:t>)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09" y="5994603"/>
            <a:ext cx="700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Noto Sans CJK JP Medium"/>
                <a:cs typeface="Noto Sans CJK JP Medium"/>
                <a:hlinkClick r:id="rId4"/>
              </a:rPr>
              <a:t>https://www.pyimagesearch.com/2016/11/07/intersection-over-union-iou-for-object-detection/</a:t>
            </a:r>
            <a:endParaRPr sz="12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30"/>
              <a:t>NMS </a:t>
            </a:r>
            <a:r>
              <a:rPr dirty="0" sz="2200" spc="-15"/>
              <a:t>(Non </a:t>
            </a:r>
            <a:r>
              <a:rPr dirty="0" sz="2200"/>
              <a:t>Maximum</a:t>
            </a:r>
            <a:r>
              <a:rPr dirty="0" sz="2200" spc="170"/>
              <a:t> </a:t>
            </a:r>
            <a:r>
              <a:rPr dirty="0" sz="2200" spc="10"/>
              <a:t>Suppression)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41730"/>
            <a:ext cx="11246485" cy="89471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900" spc="-175">
                <a:latin typeface="WenQuanYi Micro Hei"/>
                <a:cs typeface="WenQuanYi Micro Hei"/>
              </a:rPr>
              <a:t>객체 </a:t>
            </a:r>
            <a:r>
              <a:rPr dirty="0" sz="1900" spc="-30">
                <a:latin typeface="WenQuanYi Micro Hei"/>
                <a:cs typeface="WenQuanYi Micro Hei"/>
              </a:rPr>
              <a:t>검출(object detection)에서는 </a:t>
            </a:r>
            <a:r>
              <a:rPr dirty="0" sz="1900" spc="-25" b="0">
                <a:latin typeface="Noto Sans CJK JP Medium"/>
                <a:cs typeface="Noto Sans CJK JP Medium"/>
              </a:rPr>
              <a:t>하나의 </a:t>
            </a:r>
            <a:r>
              <a:rPr dirty="0" sz="1900" spc="-40" b="0">
                <a:latin typeface="Noto Sans CJK JP Medium"/>
                <a:cs typeface="Noto Sans CJK JP Medium"/>
              </a:rPr>
              <a:t>인스턴스(instance)</a:t>
            </a:r>
            <a:r>
              <a:rPr dirty="0" sz="1900" spc="-40">
                <a:latin typeface="WenQuanYi Micro Hei"/>
                <a:cs typeface="WenQuanYi Micro Hei"/>
              </a:rPr>
              <a:t>에 </a:t>
            </a:r>
            <a:r>
              <a:rPr dirty="0" sz="1900" spc="-175">
                <a:latin typeface="WenQuanYi Micro Hei"/>
                <a:cs typeface="WenQuanYi Micro Hei"/>
              </a:rPr>
              <a:t>하나의 </a:t>
            </a:r>
            <a:r>
              <a:rPr dirty="0" sz="1900" spc="-10">
                <a:latin typeface="WenQuanYi Micro Hei"/>
                <a:cs typeface="WenQuanYi Micro Hei"/>
              </a:rPr>
              <a:t>bounding </a:t>
            </a:r>
            <a:r>
              <a:rPr dirty="0" sz="1900" spc="-65">
                <a:latin typeface="WenQuanYi Micro Hei"/>
                <a:cs typeface="WenQuanYi Micro Hei"/>
              </a:rPr>
              <a:t>box가 </a:t>
            </a:r>
            <a:r>
              <a:rPr dirty="0" sz="1900" spc="-175">
                <a:latin typeface="WenQuanYi Micro Hei"/>
                <a:cs typeface="WenQuanYi Micro Hei"/>
              </a:rPr>
              <a:t>적용되어야</a:t>
            </a:r>
            <a:r>
              <a:rPr dirty="0" sz="1900" spc="-105">
                <a:latin typeface="WenQuanYi Micro Hei"/>
                <a:cs typeface="WenQuanYi Micro Hei"/>
              </a:rPr>
              <a:t> </a:t>
            </a:r>
            <a:r>
              <a:rPr dirty="0" sz="1900" spc="-145">
                <a:latin typeface="WenQuanYi Micro Hei"/>
                <a:cs typeface="WenQuanYi Micro Hei"/>
              </a:rPr>
              <a:t>합니다.</a:t>
            </a:r>
            <a:endParaRPr sz="19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900" spc="-175">
                <a:latin typeface="WenQuanYi Micro Hei"/>
                <a:cs typeface="WenQuanYi Micro Hei"/>
              </a:rPr>
              <a:t>따라서</a:t>
            </a:r>
            <a:r>
              <a:rPr dirty="0" sz="1900" spc="-30"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여러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개의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bounding </a:t>
            </a:r>
            <a:r>
              <a:rPr dirty="0" u="sng" sz="1900" spc="-6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box가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겹쳐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있는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경우에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하나로</a:t>
            </a:r>
            <a:r>
              <a:rPr dirty="0" u="sng" sz="1900" spc="-3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합치는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방법이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1900" spc="-15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필요</a:t>
            </a:r>
            <a:r>
              <a:rPr dirty="0" sz="1900" spc="-155">
                <a:latin typeface="WenQuanYi Micro Hei"/>
                <a:cs typeface="WenQuanYi Micro Hei"/>
              </a:rPr>
              <a:t>합니다.</a:t>
            </a:r>
            <a:endParaRPr sz="19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4859" y="2415539"/>
            <a:ext cx="4678680" cy="3651885"/>
            <a:chOff x="784859" y="2415539"/>
            <a:chExt cx="4678680" cy="3651885"/>
          </a:xfrm>
        </p:grpSpPr>
        <p:sp>
          <p:nvSpPr>
            <p:cNvPr id="6" name="object 6"/>
            <p:cNvSpPr/>
            <p:nvPr/>
          </p:nvSpPr>
          <p:spPr>
            <a:xfrm>
              <a:off x="784859" y="2415539"/>
              <a:ext cx="4678680" cy="3651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5999" y="2627375"/>
              <a:ext cx="1862455" cy="2269490"/>
            </a:xfrm>
            <a:custGeom>
              <a:avLst/>
              <a:gdLst/>
              <a:ahLst/>
              <a:cxnLst/>
              <a:rect l="l" t="t" r="r" b="b"/>
              <a:pathLst>
                <a:path w="1862454" h="2269490">
                  <a:moveTo>
                    <a:pt x="1862327" y="0"/>
                  </a:moveTo>
                  <a:lnTo>
                    <a:pt x="0" y="0"/>
                  </a:lnTo>
                  <a:lnTo>
                    <a:pt x="0" y="2269236"/>
                  </a:lnTo>
                  <a:lnTo>
                    <a:pt x="1862327" y="2269236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FFF1C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5999" y="2627375"/>
              <a:ext cx="1862455" cy="2269490"/>
            </a:xfrm>
            <a:custGeom>
              <a:avLst/>
              <a:gdLst/>
              <a:ahLst/>
              <a:cxnLst/>
              <a:rect l="l" t="t" r="r" b="b"/>
              <a:pathLst>
                <a:path w="1862454" h="2269490">
                  <a:moveTo>
                    <a:pt x="0" y="2269236"/>
                  </a:moveTo>
                  <a:lnTo>
                    <a:pt x="1862327" y="2269236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2269236"/>
                  </a:lnTo>
                  <a:close/>
                </a:path>
              </a:pathLst>
            </a:custGeom>
            <a:ln w="76200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6399" y="3195827"/>
              <a:ext cx="2895600" cy="913130"/>
            </a:xfrm>
            <a:custGeom>
              <a:avLst/>
              <a:gdLst/>
              <a:ahLst/>
              <a:cxnLst/>
              <a:rect l="l" t="t" r="r" b="b"/>
              <a:pathLst>
                <a:path w="2895600" h="913129">
                  <a:moveTo>
                    <a:pt x="2895600" y="0"/>
                  </a:moveTo>
                  <a:lnTo>
                    <a:pt x="0" y="0"/>
                  </a:lnTo>
                  <a:lnTo>
                    <a:pt x="0" y="912876"/>
                  </a:lnTo>
                  <a:lnTo>
                    <a:pt x="2895600" y="912876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F1C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76399" y="3195827"/>
              <a:ext cx="2895600" cy="913130"/>
            </a:xfrm>
            <a:custGeom>
              <a:avLst/>
              <a:gdLst/>
              <a:ahLst/>
              <a:cxnLst/>
              <a:rect l="l" t="t" r="r" b="b"/>
              <a:pathLst>
                <a:path w="2895600" h="913129">
                  <a:moveTo>
                    <a:pt x="0" y="912876"/>
                  </a:moveTo>
                  <a:lnTo>
                    <a:pt x="2895600" y="912876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912876"/>
                  </a:lnTo>
                  <a:close/>
                </a:path>
              </a:pathLst>
            </a:custGeom>
            <a:ln w="76200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2408" y="2845307"/>
              <a:ext cx="1043940" cy="1865630"/>
            </a:xfrm>
            <a:custGeom>
              <a:avLst/>
              <a:gdLst/>
              <a:ahLst/>
              <a:cxnLst/>
              <a:rect l="l" t="t" r="r" b="b"/>
              <a:pathLst>
                <a:path w="1043939" h="1865629">
                  <a:moveTo>
                    <a:pt x="1043940" y="0"/>
                  </a:moveTo>
                  <a:lnTo>
                    <a:pt x="0" y="0"/>
                  </a:lnTo>
                  <a:lnTo>
                    <a:pt x="0" y="1865376"/>
                  </a:lnTo>
                  <a:lnTo>
                    <a:pt x="1043940" y="1865376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FFF1C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02408" y="2845307"/>
              <a:ext cx="1043940" cy="1865630"/>
            </a:xfrm>
            <a:custGeom>
              <a:avLst/>
              <a:gdLst/>
              <a:ahLst/>
              <a:cxnLst/>
              <a:rect l="l" t="t" r="r" b="b"/>
              <a:pathLst>
                <a:path w="1043939" h="1865629">
                  <a:moveTo>
                    <a:pt x="0" y="1865376"/>
                  </a:moveTo>
                  <a:lnTo>
                    <a:pt x="1043940" y="1865376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865376"/>
                  </a:lnTo>
                  <a:close/>
                </a:path>
              </a:pathLst>
            </a:custGeom>
            <a:ln w="76199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49908" y="4322063"/>
              <a:ext cx="3386454" cy="1705610"/>
            </a:xfrm>
            <a:custGeom>
              <a:avLst/>
              <a:gdLst/>
              <a:ahLst/>
              <a:cxnLst/>
              <a:rect l="l" t="t" r="r" b="b"/>
              <a:pathLst>
                <a:path w="3386454" h="1705610">
                  <a:moveTo>
                    <a:pt x="338632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3386328" y="1705356"/>
                  </a:lnTo>
                  <a:lnTo>
                    <a:pt x="3386328" y="0"/>
                  </a:lnTo>
                  <a:close/>
                </a:path>
              </a:pathLst>
            </a:custGeom>
            <a:solidFill>
              <a:srgbClr val="DAE2F3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49908" y="4322063"/>
              <a:ext cx="3386454" cy="1705610"/>
            </a:xfrm>
            <a:custGeom>
              <a:avLst/>
              <a:gdLst/>
              <a:ahLst/>
              <a:cxnLst/>
              <a:rect l="l" t="t" r="r" b="b"/>
              <a:pathLst>
                <a:path w="3386454" h="1705610">
                  <a:moveTo>
                    <a:pt x="0" y="1705356"/>
                  </a:moveTo>
                  <a:lnTo>
                    <a:pt x="3386328" y="1705356"/>
                  </a:lnTo>
                  <a:lnTo>
                    <a:pt x="338632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762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05911" y="4442460"/>
              <a:ext cx="1675130" cy="1254760"/>
            </a:xfrm>
            <a:custGeom>
              <a:avLst/>
              <a:gdLst/>
              <a:ahLst/>
              <a:cxnLst/>
              <a:rect l="l" t="t" r="r" b="b"/>
              <a:pathLst>
                <a:path w="1675129" h="1254760">
                  <a:moveTo>
                    <a:pt x="1674876" y="0"/>
                  </a:moveTo>
                  <a:lnTo>
                    <a:pt x="0" y="0"/>
                  </a:lnTo>
                  <a:lnTo>
                    <a:pt x="0" y="1254252"/>
                  </a:lnTo>
                  <a:lnTo>
                    <a:pt x="1674876" y="125425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DAE2F3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05911" y="4442460"/>
              <a:ext cx="1675130" cy="1254760"/>
            </a:xfrm>
            <a:custGeom>
              <a:avLst/>
              <a:gdLst/>
              <a:ahLst/>
              <a:cxnLst/>
              <a:rect l="l" t="t" r="r" b="b"/>
              <a:pathLst>
                <a:path w="1675129" h="1254760">
                  <a:moveTo>
                    <a:pt x="0" y="1254252"/>
                  </a:moveTo>
                  <a:lnTo>
                    <a:pt x="1674876" y="1254252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1254252"/>
                  </a:lnTo>
                  <a:close/>
                </a:path>
              </a:pathLst>
            </a:custGeom>
            <a:ln w="762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8695" y="4786883"/>
              <a:ext cx="2208530" cy="1043940"/>
            </a:xfrm>
            <a:custGeom>
              <a:avLst/>
              <a:gdLst/>
              <a:ahLst/>
              <a:cxnLst/>
              <a:rect l="l" t="t" r="r" b="b"/>
              <a:pathLst>
                <a:path w="2208529" h="1043939">
                  <a:moveTo>
                    <a:pt x="2208276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2208276" y="1043939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DAE2F3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8695" y="4786883"/>
              <a:ext cx="2208530" cy="1043940"/>
            </a:xfrm>
            <a:custGeom>
              <a:avLst/>
              <a:gdLst/>
              <a:ahLst/>
              <a:cxnLst/>
              <a:rect l="l" t="t" r="r" b="b"/>
              <a:pathLst>
                <a:path w="2208529" h="1043939">
                  <a:moveTo>
                    <a:pt x="0" y="1043939"/>
                  </a:moveTo>
                  <a:lnTo>
                    <a:pt x="2208276" y="1043939"/>
                  </a:lnTo>
                  <a:lnTo>
                    <a:pt x="2208276" y="0"/>
                  </a:lnTo>
                  <a:lnTo>
                    <a:pt x="0" y="0"/>
                  </a:lnTo>
                  <a:lnTo>
                    <a:pt x="0" y="1043939"/>
                  </a:lnTo>
                  <a:close/>
                </a:path>
              </a:pathLst>
            </a:custGeom>
            <a:ln w="762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804153" y="3817746"/>
            <a:ext cx="533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0">
                <a:latin typeface="Noto Sans CJK JP Medium"/>
                <a:cs typeface="Noto Sans CJK JP Medium"/>
              </a:rPr>
              <a:t>NMS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2244" y="4236720"/>
            <a:ext cx="692150" cy="457200"/>
          </a:xfrm>
          <a:custGeom>
            <a:avLst/>
            <a:gdLst/>
            <a:ahLst/>
            <a:cxnLst/>
            <a:rect l="l" t="t" r="r" b="b"/>
            <a:pathLst>
              <a:path w="692150" h="457200">
                <a:moveTo>
                  <a:pt x="463295" y="0"/>
                </a:moveTo>
                <a:lnTo>
                  <a:pt x="463295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463295" y="342899"/>
                </a:lnTo>
                <a:lnTo>
                  <a:pt x="463295" y="457199"/>
                </a:lnTo>
                <a:lnTo>
                  <a:pt x="691895" y="228599"/>
                </a:lnTo>
                <a:lnTo>
                  <a:pt x="463295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17792" y="2415539"/>
            <a:ext cx="4678680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444740" y="2589276"/>
          <a:ext cx="3500754" cy="347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/>
                <a:gridCol w="1863725"/>
                <a:gridCol w="786129"/>
              </a:tblGrid>
              <a:tr h="1694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8CAAC"/>
                      </a:solidFill>
                      <a:prstDash val="solid"/>
                    </a:lnR>
                    <a:lnT w="76200">
                      <a:solidFill>
                        <a:srgbClr val="F8CAAC"/>
                      </a:solidFill>
                      <a:prstDash val="solid"/>
                    </a:lnT>
                    <a:lnB w="76200">
                      <a:solidFill>
                        <a:srgbClr val="8FAA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8CAAC"/>
                      </a:solidFill>
                      <a:prstDash val="solid"/>
                    </a:lnL>
                    <a:lnR w="76200">
                      <a:solidFill>
                        <a:srgbClr val="F8CAAC"/>
                      </a:solidFill>
                      <a:prstDash val="solid"/>
                    </a:lnR>
                    <a:lnT w="76200">
                      <a:solidFill>
                        <a:srgbClr val="F8CAAC"/>
                      </a:solidFill>
                      <a:prstDash val="solid"/>
                    </a:lnT>
                    <a:lnB w="76200">
                      <a:solidFill>
                        <a:srgbClr val="8FAADC"/>
                      </a:solidFill>
                      <a:prstDash val="solid"/>
                    </a:lnB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8CAAC"/>
                      </a:solidFill>
                      <a:prstDash val="solid"/>
                    </a:lnL>
                    <a:lnT w="76200">
                      <a:solidFill>
                        <a:srgbClr val="F8CAAC"/>
                      </a:solidFill>
                      <a:prstDash val="solid"/>
                    </a:lnT>
                    <a:lnB w="76200">
                      <a:solidFill>
                        <a:srgbClr val="8FAADC"/>
                      </a:solidFill>
                      <a:prstDash val="solid"/>
                    </a:lnB>
                  </a:tcPr>
                </a:tc>
              </a:tr>
              <a:tr h="574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8FAADC"/>
                      </a:solidFill>
                      <a:prstDash val="solid"/>
                    </a:lnL>
                    <a:lnR w="76200">
                      <a:solidFill>
                        <a:srgbClr val="F8CAAC"/>
                      </a:solidFill>
                      <a:prstDash val="solid"/>
                    </a:lnR>
                    <a:lnT w="76200">
                      <a:solidFill>
                        <a:srgbClr val="8FAADC"/>
                      </a:solidFill>
                      <a:prstDash val="solid"/>
                    </a:lnT>
                    <a:solidFill>
                      <a:srgbClr val="F5F7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8CAAC"/>
                      </a:solidFill>
                      <a:prstDash val="solid"/>
                    </a:lnL>
                    <a:lnR w="76200">
                      <a:solidFill>
                        <a:srgbClr val="F8CAAC"/>
                      </a:solidFill>
                      <a:prstDash val="solid"/>
                    </a:lnR>
                    <a:lnT w="76200">
                      <a:solidFill>
                        <a:srgbClr val="8FAADC"/>
                      </a:solidFill>
                      <a:prstDash val="solid"/>
                    </a:lnT>
                    <a:solidFill>
                      <a:srgbClr val="F5F7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8CAAC"/>
                      </a:solidFill>
                      <a:prstDash val="solid"/>
                    </a:lnL>
                    <a:lnR w="76200">
                      <a:solidFill>
                        <a:srgbClr val="8FAADC"/>
                      </a:solidFill>
                      <a:prstDash val="solid"/>
                    </a:lnR>
                    <a:lnT w="76200">
                      <a:solidFill>
                        <a:srgbClr val="8FAADC"/>
                      </a:solidFill>
                      <a:prstDash val="solid"/>
                    </a:lnT>
                    <a:solidFill>
                      <a:srgbClr val="F5F7FB"/>
                    </a:solidFill>
                  </a:tcPr>
                </a:tc>
              </a:tr>
              <a:tr h="113080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8FAADC"/>
                      </a:solidFill>
                      <a:prstDash val="solid"/>
                    </a:lnL>
                    <a:lnR w="76200">
                      <a:solidFill>
                        <a:srgbClr val="8FAADC"/>
                      </a:solidFill>
                      <a:prstDash val="solid"/>
                    </a:lnR>
                    <a:lnB w="76200">
                      <a:solidFill>
                        <a:srgbClr val="8FAADC"/>
                      </a:solidFill>
                      <a:prstDash val="solid"/>
                    </a:lnB>
                    <a:solidFill>
                      <a:srgbClr val="F5F7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54963" y="2090927"/>
            <a:ext cx="169545" cy="178435"/>
          </a:xfrm>
          <a:custGeom>
            <a:avLst/>
            <a:gdLst/>
            <a:ahLst/>
            <a:cxnLst/>
            <a:rect l="l" t="t" r="r" b="b"/>
            <a:pathLst>
              <a:path w="169544" h="178435">
                <a:moveTo>
                  <a:pt x="169163" y="0"/>
                </a:moveTo>
                <a:lnTo>
                  <a:pt x="0" y="0"/>
                </a:lnTo>
                <a:lnTo>
                  <a:pt x="0" y="178308"/>
                </a:lnTo>
                <a:lnTo>
                  <a:pt x="169163" y="178308"/>
                </a:lnTo>
                <a:lnTo>
                  <a:pt x="1691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3351" y="2090927"/>
            <a:ext cx="169545" cy="178435"/>
          </a:xfrm>
          <a:custGeom>
            <a:avLst/>
            <a:gdLst/>
            <a:ahLst/>
            <a:cxnLst/>
            <a:rect l="l" t="t" r="r" b="b"/>
            <a:pathLst>
              <a:path w="169544" h="178435">
                <a:moveTo>
                  <a:pt x="169163" y="0"/>
                </a:moveTo>
                <a:lnTo>
                  <a:pt x="0" y="0"/>
                </a:lnTo>
                <a:lnTo>
                  <a:pt x="0" y="178308"/>
                </a:lnTo>
                <a:lnTo>
                  <a:pt x="169163" y="178308"/>
                </a:lnTo>
                <a:lnTo>
                  <a:pt x="1691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41603" y="2023998"/>
            <a:ext cx="1259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1215" algn="l"/>
              </a:tabLst>
            </a:pPr>
            <a:r>
              <a:rPr dirty="0" sz="1600" spc="85" b="0">
                <a:latin typeface="Noto Sans CJK JP Medium"/>
                <a:cs typeface="Noto Sans CJK JP Medium"/>
              </a:rPr>
              <a:t>:</a:t>
            </a:r>
            <a:r>
              <a:rPr dirty="0" sz="1600" spc="35" b="0">
                <a:latin typeface="Noto Sans CJK JP Medium"/>
                <a:cs typeface="Noto Sans CJK JP Medium"/>
              </a:rPr>
              <a:t> </a:t>
            </a:r>
            <a:r>
              <a:rPr dirty="0" sz="1600" spc="-30" b="0">
                <a:latin typeface="Noto Sans CJK JP Medium"/>
                <a:cs typeface="Noto Sans CJK JP Medium"/>
              </a:rPr>
              <a:t>dog	</a:t>
            </a:r>
            <a:r>
              <a:rPr dirty="0" sz="1600" spc="85" b="0">
                <a:latin typeface="Noto Sans CJK JP Medium"/>
                <a:cs typeface="Noto Sans CJK JP Medium"/>
              </a:rPr>
              <a:t>:</a:t>
            </a:r>
            <a:r>
              <a:rPr dirty="0" sz="1600" spc="-40" b="0">
                <a:latin typeface="Noto Sans CJK JP Medium"/>
                <a:cs typeface="Noto Sans CJK JP Medium"/>
              </a:rPr>
              <a:t> </a:t>
            </a:r>
            <a:r>
              <a:rPr dirty="0" sz="1600" spc="-25" b="0">
                <a:latin typeface="Noto Sans CJK JP Medium"/>
                <a:cs typeface="Noto Sans CJK JP Medium"/>
              </a:rPr>
              <a:t>cat</a:t>
            </a:r>
            <a:endParaRPr sz="1600">
              <a:latin typeface="Noto Sans CJK JP Medium"/>
              <a:cs typeface="Noto Sans CJK JP Medium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576441" y="2011807"/>
            <a:ext cx="496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solidFill>
                  <a:srgbClr val="7E7E7E"/>
                </a:solidFill>
                <a:latin typeface="WenQuanYi Micro Hei"/>
                <a:cs typeface="WenQuanYi Micro Hei"/>
              </a:rPr>
              <a:t>IoU가 </a:t>
            </a:r>
            <a:r>
              <a:rPr dirty="0" sz="1800" spc="-25" b="0">
                <a:solidFill>
                  <a:srgbClr val="7E7E7E"/>
                </a:solidFill>
                <a:latin typeface="Noto Sans CJK JP Medium"/>
                <a:cs typeface="Noto Sans CJK JP Medium"/>
              </a:rPr>
              <a:t>특정 </a:t>
            </a:r>
            <a:r>
              <a:rPr dirty="0" sz="1800" spc="-30" b="0">
                <a:solidFill>
                  <a:srgbClr val="7E7E7E"/>
                </a:solidFill>
                <a:latin typeface="Noto Sans CJK JP Medium"/>
                <a:cs typeface="Noto Sans CJK JP Medium"/>
              </a:rPr>
              <a:t>임계점(threshold) </a:t>
            </a:r>
            <a:r>
              <a:rPr dirty="0" sz="1800" spc="-170">
                <a:solidFill>
                  <a:srgbClr val="7E7E7E"/>
                </a:solidFill>
                <a:latin typeface="WenQuanYi Micro Hei"/>
                <a:cs typeface="WenQuanYi Micro Hei"/>
              </a:rPr>
              <a:t>이상인 중복 </a:t>
            </a:r>
            <a:r>
              <a:rPr dirty="0" sz="1800" spc="-20">
                <a:solidFill>
                  <a:srgbClr val="7E7E7E"/>
                </a:solidFill>
                <a:latin typeface="WenQuanYi Micro Hei"/>
                <a:cs typeface="WenQuanYi Micro Hei"/>
              </a:rPr>
              <a:t>box</a:t>
            </a:r>
            <a:r>
              <a:rPr dirty="0" sz="1800" spc="-70">
                <a:solidFill>
                  <a:srgbClr val="7E7E7E"/>
                </a:solidFill>
                <a:latin typeface="WenQuanYi Micro Hei"/>
                <a:cs typeface="WenQuanYi Micro Hei"/>
              </a:rPr>
              <a:t> </a:t>
            </a:r>
            <a:r>
              <a:rPr dirty="0" sz="1800" spc="-175">
                <a:solidFill>
                  <a:srgbClr val="7E7E7E"/>
                </a:solidFill>
                <a:latin typeface="WenQuanYi Micro Hei"/>
                <a:cs typeface="WenQuanYi Micro Hei"/>
              </a:rPr>
              <a:t>제거</a:t>
            </a:r>
            <a:endParaRPr sz="1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9658" y="3039617"/>
            <a:ext cx="2934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R-CNN </a:t>
            </a:r>
            <a:r>
              <a:rPr dirty="0" spc="60"/>
              <a:t>(CVPR</a:t>
            </a:r>
            <a:r>
              <a:rPr dirty="0" spc="15"/>
              <a:t> </a:t>
            </a:r>
            <a:r>
              <a:rPr dirty="0" spc="95"/>
              <a:t>2014)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9891" y="2353055"/>
            <a:ext cx="10846435" cy="3110865"/>
            <a:chOff x="659891" y="2353055"/>
            <a:chExt cx="10846435" cy="3110865"/>
          </a:xfrm>
        </p:grpSpPr>
        <p:sp>
          <p:nvSpPr>
            <p:cNvPr id="3" name="object 3"/>
            <p:cNvSpPr/>
            <p:nvPr/>
          </p:nvSpPr>
          <p:spPr>
            <a:xfrm>
              <a:off x="6016751" y="2353055"/>
              <a:ext cx="5489575" cy="3110865"/>
            </a:xfrm>
            <a:custGeom>
              <a:avLst/>
              <a:gdLst/>
              <a:ahLst/>
              <a:cxnLst/>
              <a:rect l="l" t="t" r="r" b="b"/>
              <a:pathLst>
                <a:path w="5489575" h="3110865">
                  <a:moveTo>
                    <a:pt x="5489448" y="0"/>
                  </a:moveTo>
                  <a:lnTo>
                    <a:pt x="0" y="0"/>
                  </a:lnTo>
                  <a:lnTo>
                    <a:pt x="0" y="3110483"/>
                  </a:lnTo>
                  <a:lnTo>
                    <a:pt x="5489448" y="3110483"/>
                  </a:lnTo>
                  <a:lnTo>
                    <a:pt x="54894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9891" y="2974847"/>
              <a:ext cx="2202180" cy="2220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55"/>
              <a:t>R-CNN: </a:t>
            </a:r>
            <a:r>
              <a:rPr dirty="0" sz="2200" spc="20"/>
              <a:t>Regions </a:t>
            </a:r>
            <a:r>
              <a:rPr dirty="0" sz="2200" spc="-20"/>
              <a:t>with </a:t>
            </a:r>
            <a:r>
              <a:rPr dirty="0" sz="2200" spc="-15"/>
              <a:t>CNN </a:t>
            </a:r>
            <a:r>
              <a:rPr dirty="0" sz="2200" spc="40"/>
              <a:t>features </a:t>
            </a:r>
            <a:r>
              <a:rPr dirty="0" sz="2200" spc="45"/>
              <a:t>(CVPR</a:t>
            </a:r>
            <a:r>
              <a:rPr dirty="0" sz="2200" spc="260"/>
              <a:t> </a:t>
            </a:r>
            <a:r>
              <a:rPr dirty="0" sz="2200" spc="80"/>
              <a:t>2014)</a:t>
            </a:r>
            <a:endParaRPr sz="2200"/>
          </a:p>
        </p:txBody>
      </p:sp>
      <p:sp>
        <p:nvSpPr>
          <p:cNvPr id="6" name="object 6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11033" y="3563873"/>
            <a:ext cx="1399540" cy="66802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600"/>
              </a:spcBef>
            </a:pPr>
            <a:r>
              <a:rPr dirty="0" sz="3000" spc="-70" b="0">
                <a:latin typeface="Noto Sans CJK JP Medium"/>
                <a:cs typeface="Noto Sans CJK JP Medium"/>
              </a:rPr>
              <a:t>CNN</a:t>
            </a:r>
            <a:endParaRPr sz="3000">
              <a:latin typeface="Noto Sans CJK JP Medium"/>
              <a:cs typeface="Noto Sans CJK JP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2072" y="2974848"/>
            <a:ext cx="4648200" cy="2220595"/>
            <a:chOff x="2862072" y="2974848"/>
            <a:chExt cx="4648200" cy="2220595"/>
          </a:xfrm>
        </p:grpSpPr>
        <p:sp>
          <p:nvSpPr>
            <p:cNvPr id="9" name="object 9"/>
            <p:cNvSpPr/>
            <p:nvPr/>
          </p:nvSpPr>
          <p:spPr>
            <a:xfrm>
              <a:off x="6361175" y="3502152"/>
              <a:ext cx="757427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32219" y="3473196"/>
              <a:ext cx="815340" cy="847725"/>
            </a:xfrm>
            <a:custGeom>
              <a:avLst/>
              <a:gdLst/>
              <a:ahLst/>
              <a:cxnLst/>
              <a:rect l="l" t="t" r="r" b="b"/>
              <a:pathLst>
                <a:path w="815340" h="847725">
                  <a:moveTo>
                    <a:pt x="0" y="847343"/>
                  </a:moveTo>
                  <a:lnTo>
                    <a:pt x="815340" y="847343"/>
                  </a:lnTo>
                  <a:lnTo>
                    <a:pt x="815340" y="0"/>
                  </a:lnTo>
                  <a:lnTo>
                    <a:pt x="0" y="0"/>
                  </a:lnTo>
                  <a:lnTo>
                    <a:pt x="0" y="847343"/>
                  </a:lnTo>
                  <a:close/>
                </a:path>
              </a:pathLst>
            </a:custGeom>
            <a:ln w="579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07080" y="2974848"/>
              <a:ext cx="2202179" cy="2220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92423" y="3066288"/>
              <a:ext cx="2034539" cy="2034539"/>
            </a:xfrm>
            <a:custGeom>
              <a:avLst/>
              <a:gdLst/>
              <a:ahLst/>
              <a:cxnLst/>
              <a:rect l="l" t="t" r="r" b="b"/>
              <a:pathLst>
                <a:path w="2034539" h="2034539">
                  <a:moveTo>
                    <a:pt x="478536" y="1665732"/>
                  </a:moveTo>
                  <a:lnTo>
                    <a:pt x="1638300" y="1665732"/>
                  </a:lnTo>
                  <a:lnTo>
                    <a:pt x="1638300" y="0"/>
                  </a:lnTo>
                  <a:lnTo>
                    <a:pt x="478536" y="0"/>
                  </a:lnTo>
                  <a:lnTo>
                    <a:pt x="478536" y="1665732"/>
                  </a:lnTo>
                  <a:close/>
                </a:path>
                <a:path w="2034539" h="2034539">
                  <a:moveTo>
                    <a:pt x="0" y="1982724"/>
                  </a:moveTo>
                  <a:lnTo>
                    <a:pt x="771144" y="1982724"/>
                  </a:lnTo>
                  <a:lnTo>
                    <a:pt x="771144" y="426720"/>
                  </a:lnTo>
                  <a:lnTo>
                    <a:pt x="0" y="426720"/>
                  </a:lnTo>
                  <a:lnTo>
                    <a:pt x="0" y="1982724"/>
                  </a:lnTo>
                  <a:close/>
                </a:path>
                <a:path w="2034539" h="2034539">
                  <a:moveTo>
                    <a:pt x="333755" y="2033016"/>
                  </a:moveTo>
                  <a:lnTo>
                    <a:pt x="1758695" y="2033016"/>
                  </a:lnTo>
                  <a:lnTo>
                    <a:pt x="1758695" y="1080516"/>
                  </a:lnTo>
                  <a:lnTo>
                    <a:pt x="333755" y="1080516"/>
                  </a:lnTo>
                  <a:lnTo>
                    <a:pt x="333755" y="2033016"/>
                  </a:lnTo>
                  <a:close/>
                </a:path>
                <a:path w="2034539" h="2034539">
                  <a:moveTo>
                    <a:pt x="1466088" y="2034539"/>
                  </a:moveTo>
                  <a:lnTo>
                    <a:pt x="2034539" y="2034539"/>
                  </a:lnTo>
                  <a:lnTo>
                    <a:pt x="2034539" y="1630679"/>
                  </a:lnTo>
                  <a:lnTo>
                    <a:pt x="1466088" y="1630679"/>
                  </a:lnTo>
                  <a:lnTo>
                    <a:pt x="1466088" y="2034539"/>
                  </a:lnTo>
                  <a:close/>
                </a:path>
              </a:pathLst>
            </a:custGeom>
            <a:ln w="762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30723" y="3810254"/>
              <a:ext cx="1329690" cy="173990"/>
            </a:xfrm>
            <a:custGeom>
              <a:avLst/>
              <a:gdLst/>
              <a:ahLst/>
              <a:cxnLst/>
              <a:rect l="l" t="t" r="r" b="b"/>
              <a:pathLst>
                <a:path w="1329689" h="173989">
                  <a:moveTo>
                    <a:pt x="1271694" y="57912"/>
                  </a:moveTo>
                  <a:lnTo>
                    <a:pt x="1184528" y="57912"/>
                  </a:lnTo>
                  <a:lnTo>
                    <a:pt x="1184528" y="115824"/>
                  </a:lnTo>
                  <a:lnTo>
                    <a:pt x="1155615" y="115864"/>
                  </a:lnTo>
                  <a:lnTo>
                    <a:pt x="1155700" y="173736"/>
                  </a:lnTo>
                  <a:lnTo>
                    <a:pt x="1329309" y="86614"/>
                  </a:lnTo>
                  <a:lnTo>
                    <a:pt x="1271694" y="57912"/>
                  </a:lnTo>
                  <a:close/>
                </a:path>
                <a:path w="1329689" h="173989">
                  <a:moveTo>
                    <a:pt x="1155530" y="57952"/>
                  </a:moveTo>
                  <a:lnTo>
                    <a:pt x="0" y="59563"/>
                  </a:lnTo>
                  <a:lnTo>
                    <a:pt x="0" y="117475"/>
                  </a:lnTo>
                  <a:lnTo>
                    <a:pt x="1155615" y="115864"/>
                  </a:lnTo>
                  <a:lnTo>
                    <a:pt x="1155530" y="57952"/>
                  </a:lnTo>
                  <a:close/>
                </a:path>
                <a:path w="1329689" h="173989">
                  <a:moveTo>
                    <a:pt x="1184528" y="57912"/>
                  </a:moveTo>
                  <a:lnTo>
                    <a:pt x="1155530" y="57952"/>
                  </a:lnTo>
                  <a:lnTo>
                    <a:pt x="1155615" y="115864"/>
                  </a:lnTo>
                  <a:lnTo>
                    <a:pt x="1184528" y="115824"/>
                  </a:lnTo>
                  <a:lnTo>
                    <a:pt x="1184528" y="57912"/>
                  </a:lnTo>
                  <a:close/>
                </a:path>
                <a:path w="1329689" h="173989">
                  <a:moveTo>
                    <a:pt x="1155446" y="0"/>
                  </a:moveTo>
                  <a:lnTo>
                    <a:pt x="1155530" y="57952"/>
                  </a:lnTo>
                  <a:lnTo>
                    <a:pt x="1271694" y="57912"/>
                  </a:lnTo>
                  <a:lnTo>
                    <a:pt x="11554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62072" y="3809999"/>
              <a:ext cx="4648200" cy="363220"/>
            </a:xfrm>
            <a:custGeom>
              <a:avLst/>
              <a:gdLst/>
              <a:ahLst/>
              <a:cxnLst/>
              <a:rect l="l" t="t" r="r" b="b"/>
              <a:pathLst>
                <a:path w="4648200" h="363220">
                  <a:moveTo>
                    <a:pt x="446278" y="275844"/>
                  </a:moveTo>
                  <a:lnTo>
                    <a:pt x="388366" y="246888"/>
                  </a:lnTo>
                  <a:lnTo>
                    <a:pt x="272542" y="188976"/>
                  </a:lnTo>
                  <a:lnTo>
                    <a:pt x="272542" y="246888"/>
                  </a:lnTo>
                  <a:lnTo>
                    <a:pt x="0" y="246888"/>
                  </a:lnTo>
                  <a:lnTo>
                    <a:pt x="0" y="304800"/>
                  </a:lnTo>
                  <a:lnTo>
                    <a:pt x="272542" y="304800"/>
                  </a:lnTo>
                  <a:lnTo>
                    <a:pt x="272542" y="362712"/>
                  </a:lnTo>
                  <a:lnTo>
                    <a:pt x="388366" y="304800"/>
                  </a:lnTo>
                  <a:lnTo>
                    <a:pt x="446278" y="275844"/>
                  </a:lnTo>
                  <a:close/>
                </a:path>
                <a:path w="4648200" h="363220">
                  <a:moveTo>
                    <a:pt x="4648073" y="86868"/>
                  </a:moveTo>
                  <a:lnTo>
                    <a:pt x="4590161" y="57912"/>
                  </a:lnTo>
                  <a:lnTo>
                    <a:pt x="4474337" y="0"/>
                  </a:lnTo>
                  <a:lnTo>
                    <a:pt x="4474337" y="57912"/>
                  </a:lnTo>
                  <a:lnTo>
                    <a:pt x="4256532" y="57912"/>
                  </a:lnTo>
                  <a:lnTo>
                    <a:pt x="4256532" y="115824"/>
                  </a:lnTo>
                  <a:lnTo>
                    <a:pt x="4474337" y="115824"/>
                  </a:lnTo>
                  <a:lnTo>
                    <a:pt x="4474337" y="173736"/>
                  </a:lnTo>
                  <a:lnTo>
                    <a:pt x="4590161" y="115824"/>
                  </a:lnTo>
                  <a:lnTo>
                    <a:pt x="4648073" y="8686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345548" y="2828035"/>
            <a:ext cx="1808480" cy="120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WenQuanYi Micro Hei"/>
                <a:cs typeface="WenQuanYi Micro Hei"/>
              </a:rPr>
              <a:t>Aeroplane</a:t>
            </a:r>
            <a:r>
              <a:rPr dirty="0" sz="1800" spc="-85">
                <a:latin typeface="WenQuanYi Micro Hei"/>
                <a:cs typeface="WenQuanYi Micro Hei"/>
              </a:rPr>
              <a:t> </a:t>
            </a:r>
            <a:r>
              <a:rPr dirty="0" sz="1800" spc="60">
                <a:latin typeface="WenQuanYi Micro Hei"/>
                <a:cs typeface="WenQuanYi Micro Hei"/>
              </a:rPr>
              <a:t>2.58%</a:t>
            </a:r>
            <a:endParaRPr sz="1800">
              <a:latin typeface="WenQuanYi Micro Hei"/>
              <a:cs typeface="WenQuanYi Micro Hei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800" spc="-20" b="0">
                <a:solidFill>
                  <a:srgbClr val="C00000"/>
                </a:solidFill>
                <a:latin typeface="Noto Sans CJK JP Medium"/>
                <a:cs typeface="Noto Sans CJK JP Medium"/>
              </a:rPr>
              <a:t>Person</a:t>
            </a:r>
            <a:r>
              <a:rPr dirty="0" sz="1800" spc="20" b="0">
                <a:solidFill>
                  <a:srgbClr val="C00000"/>
                </a:solidFill>
                <a:latin typeface="Noto Sans CJK JP Medium"/>
                <a:cs typeface="Noto Sans CJK JP Medium"/>
              </a:rPr>
              <a:t> </a:t>
            </a:r>
            <a:r>
              <a:rPr dirty="0" sz="1800" spc="25" b="0">
                <a:solidFill>
                  <a:srgbClr val="C00000"/>
                </a:solidFill>
                <a:latin typeface="Noto Sans CJK JP Medium"/>
                <a:cs typeface="Noto Sans CJK JP Medium"/>
              </a:rPr>
              <a:t>55.42%</a:t>
            </a:r>
            <a:endParaRPr sz="18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800" spc="-5">
                <a:latin typeface="WenQuanYi Micro Hei"/>
                <a:cs typeface="WenQuanYi Micro Hei"/>
              </a:rPr>
              <a:t>Tvmonitor</a:t>
            </a:r>
            <a:r>
              <a:rPr dirty="0" sz="1800" spc="-60">
                <a:latin typeface="WenQuanYi Micro Hei"/>
                <a:cs typeface="WenQuanYi Micro Hei"/>
              </a:rPr>
              <a:t> </a:t>
            </a:r>
            <a:r>
              <a:rPr dirty="0" sz="1800" spc="55">
                <a:latin typeface="WenQuanYi Micro Hei"/>
                <a:cs typeface="WenQuanYi Micro Hei"/>
              </a:rPr>
              <a:t>1.59%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83040" y="2653283"/>
            <a:ext cx="228600" cy="2487295"/>
          </a:xfrm>
          <a:custGeom>
            <a:avLst/>
            <a:gdLst/>
            <a:ahLst/>
            <a:cxnLst/>
            <a:rect l="l" t="t" r="r" b="b"/>
            <a:pathLst>
              <a:path w="228600" h="2487295">
                <a:moveTo>
                  <a:pt x="228600" y="2487167"/>
                </a:moveTo>
                <a:lnTo>
                  <a:pt x="156350" y="2486198"/>
                </a:lnTo>
                <a:lnTo>
                  <a:pt x="93597" y="2483498"/>
                </a:lnTo>
                <a:lnTo>
                  <a:pt x="44110" y="2479377"/>
                </a:lnTo>
                <a:lnTo>
                  <a:pt x="0" y="2468117"/>
                </a:lnTo>
                <a:lnTo>
                  <a:pt x="0" y="19050"/>
                </a:lnTo>
                <a:lnTo>
                  <a:pt x="11655" y="13021"/>
                </a:lnTo>
                <a:lnTo>
                  <a:pt x="44110" y="7790"/>
                </a:lnTo>
                <a:lnTo>
                  <a:pt x="93597" y="3669"/>
                </a:lnTo>
                <a:lnTo>
                  <a:pt x="156350" y="969"/>
                </a:lnTo>
                <a:lnTo>
                  <a:pt x="228600" y="0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97618" y="5519115"/>
            <a:ext cx="14973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0">
                <a:solidFill>
                  <a:srgbClr val="4471C4"/>
                </a:solidFill>
                <a:latin typeface="Noto Sans CJK JP Medium"/>
                <a:cs typeface="Noto Sans CJK JP Medium"/>
              </a:rPr>
              <a:t>For </a:t>
            </a:r>
            <a:r>
              <a:rPr dirty="0" sz="2000" spc="-30" b="0">
                <a:solidFill>
                  <a:srgbClr val="4471C4"/>
                </a:solidFill>
                <a:latin typeface="Noto Sans CJK JP Medium"/>
                <a:cs typeface="Noto Sans CJK JP Medium"/>
              </a:rPr>
              <a:t>each</a:t>
            </a:r>
            <a:r>
              <a:rPr dirty="0" sz="2000" spc="25" b="0">
                <a:solidFill>
                  <a:srgbClr val="4471C4"/>
                </a:solidFill>
                <a:latin typeface="Noto Sans CJK JP Medium"/>
                <a:cs typeface="Noto Sans CJK JP Medium"/>
              </a:rPr>
              <a:t> </a:t>
            </a:r>
            <a:r>
              <a:rPr dirty="0" sz="2000" spc="-55" b="0">
                <a:solidFill>
                  <a:srgbClr val="4471C4"/>
                </a:solidFill>
                <a:latin typeface="Noto Sans CJK JP Medium"/>
                <a:cs typeface="Noto Sans CJK JP Medium"/>
              </a:rPr>
              <a:t>RoI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68181" y="4674870"/>
            <a:ext cx="417830" cy="3486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3035"/>
              </a:lnSpc>
            </a:pPr>
            <a:r>
              <a:rPr dirty="0" sz="2800" b="0">
                <a:latin typeface="Noto Sans CJK JP Medium"/>
                <a:cs typeface="Noto Sans CJK JP Medium"/>
              </a:rPr>
              <a:t>…</a:t>
            </a:r>
            <a:endParaRPr sz="2800">
              <a:latin typeface="Noto Sans CJK JP Medium"/>
              <a:cs typeface="Noto Sans CJK JP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270" y="938377"/>
            <a:ext cx="11043920" cy="940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25">
                <a:latin typeface="WenQuanYi Micro Hei"/>
                <a:cs typeface="WenQuanYi Micro Hei"/>
              </a:rPr>
              <a:t>R-CNN </a:t>
            </a:r>
            <a:r>
              <a:rPr dirty="0" sz="2000" spc="-180">
                <a:latin typeface="WenQuanYi Micro Hei"/>
                <a:cs typeface="WenQuanYi Micro Hei"/>
              </a:rPr>
              <a:t>원본 논문에서는 먼저 </a:t>
            </a:r>
            <a:r>
              <a:rPr dirty="0" sz="2000" spc="30">
                <a:latin typeface="WenQuanYi Micro Hei"/>
                <a:cs typeface="WenQuanYi Micro Hei"/>
              </a:rPr>
              <a:t>Selective </a:t>
            </a:r>
            <a:r>
              <a:rPr dirty="0" sz="2000" spc="5">
                <a:latin typeface="WenQuanYi Micro Hei"/>
                <a:cs typeface="WenQuanYi Micro Hei"/>
              </a:rPr>
              <a:t>Search를 </a:t>
            </a:r>
            <a:r>
              <a:rPr dirty="0" sz="2000" spc="-180">
                <a:latin typeface="WenQuanYi Micro Hei"/>
                <a:cs typeface="WenQuanYi Micro Hei"/>
              </a:rPr>
              <a:t>이용해</a:t>
            </a:r>
            <a:r>
              <a:rPr dirty="0" sz="2000" spc="145">
                <a:latin typeface="WenQuanYi Micro Hei"/>
                <a:cs typeface="WenQuanYi Micro Hei"/>
              </a:rPr>
              <a:t> </a:t>
            </a:r>
            <a:r>
              <a:rPr dirty="0" sz="2000" spc="40" b="0">
                <a:latin typeface="Noto Sans CJK JP Medium"/>
                <a:cs typeface="Noto Sans CJK JP Medium"/>
              </a:rPr>
              <a:t>2,000개의 </a:t>
            </a:r>
            <a:r>
              <a:rPr dirty="0" sz="2000" spc="-25" b="0">
                <a:latin typeface="Noto Sans CJK JP Medium"/>
                <a:cs typeface="Noto Sans CJK JP Medium"/>
              </a:rPr>
              <a:t>Region </a:t>
            </a:r>
            <a:r>
              <a:rPr dirty="0" sz="2000" spc="-40" b="0">
                <a:latin typeface="Noto Sans CJK JP Medium"/>
                <a:cs typeface="Noto Sans CJK JP Medium"/>
              </a:rPr>
              <a:t>Proposal을 </a:t>
            </a:r>
            <a:r>
              <a:rPr dirty="0" sz="2000" spc="-105" b="0">
                <a:latin typeface="Noto Sans CJK JP Medium"/>
                <a:cs typeface="Noto Sans CJK JP Medium"/>
              </a:rPr>
              <a:t>생성</a:t>
            </a:r>
            <a:r>
              <a:rPr dirty="0" sz="2000" spc="-105">
                <a:latin typeface="WenQuanYi Micro Hei"/>
                <a:cs typeface="WenQuanYi Micro Hei"/>
              </a:rPr>
              <a:t>합니다.</a:t>
            </a:r>
            <a:endParaRPr sz="20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각 </a:t>
            </a:r>
            <a:r>
              <a:rPr dirty="0" sz="2000" spc="20">
                <a:latin typeface="WenQuanYi Micro Hei"/>
                <a:cs typeface="WenQuanYi Micro Hei"/>
              </a:rPr>
              <a:t>Region </a:t>
            </a:r>
            <a:r>
              <a:rPr dirty="0" sz="2000" spc="-20">
                <a:latin typeface="WenQuanYi Micro Hei"/>
                <a:cs typeface="WenQuanYi Micro Hei"/>
              </a:rPr>
              <a:t>Proposal을 </a:t>
            </a:r>
            <a:r>
              <a:rPr dirty="0" u="sng" sz="2000" spc="-18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일일이 </a:t>
            </a:r>
            <a:r>
              <a:rPr dirty="0" u="sng" sz="2000" spc="-8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CNN에 </a:t>
            </a:r>
            <a:r>
              <a:rPr dirty="0" u="sng" sz="2000" spc="-4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넣어서(forward) </a:t>
            </a:r>
            <a:r>
              <a:rPr dirty="0" u="sng" sz="2000" spc="-18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결과를</a:t>
            </a:r>
            <a:r>
              <a:rPr dirty="0" u="sng" sz="2000" spc="-35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2000" spc="-15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계산</a:t>
            </a:r>
            <a:r>
              <a:rPr dirty="0" sz="2000" spc="-155">
                <a:latin typeface="WenQuanYi Micro Hei"/>
                <a:cs typeface="WenQuanYi Micro Hei"/>
              </a:rPr>
              <a:t>합니다.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4536" y="5216778"/>
            <a:ext cx="1811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7E7E7E"/>
                </a:solidFill>
                <a:latin typeface="WenQuanYi Micro Hei"/>
                <a:cs typeface="WenQuanYi Micro Hei"/>
              </a:rPr>
              <a:t>Region</a:t>
            </a:r>
            <a:r>
              <a:rPr dirty="0" sz="1800" spc="-45">
                <a:solidFill>
                  <a:srgbClr val="7E7E7E"/>
                </a:solidFill>
                <a:latin typeface="WenQuanYi Micro Hei"/>
                <a:cs typeface="WenQuanYi Micro Hei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WenQuanYi Micro Hei"/>
                <a:cs typeface="WenQuanYi Micro Hei"/>
              </a:rPr>
              <a:t>proposals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5548" y="4225797"/>
            <a:ext cx="1340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WenQuanYi Micro Hei"/>
                <a:cs typeface="WenQuanYi Micro Hei"/>
              </a:rPr>
              <a:t>Apple</a:t>
            </a:r>
            <a:r>
              <a:rPr dirty="0" sz="1800" spc="-110">
                <a:latin typeface="WenQuanYi Micro Hei"/>
                <a:cs typeface="WenQuanYi Micro Hei"/>
              </a:rPr>
              <a:t> </a:t>
            </a:r>
            <a:r>
              <a:rPr dirty="0" sz="1800" spc="60">
                <a:latin typeface="WenQuanYi Micro Hei"/>
                <a:cs typeface="WenQuanYi Micro Hei"/>
              </a:rPr>
              <a:t>0.72%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5029" y="3062478"/>
            <a:ext cx="1555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7E7E7E"/>
                </a:solidFill>
                <a:latin typeface="WenQuanYi Micro Hei"/>
                <a:cs typeface="WenQuanYi Micro Hei"/>
              </a:rPr>
              <a:t>Warped</a:t>
            </a:r>
            <a:r>
              <a:rPr dirty="0" sz="1800" spc="-105">
                <a:solidFill>
                  <a:srgbClr val="7E7E7E"/>
                </a:solidFill>
                <a:latin typeface="WenQuanYi Micro Hei"/>
                <a:cs typeface="WenQuanYi Micro Hei"/>
              </a:rPr>
              <a:t> </a:t>
            </a:r>
            <a:r>
              <a:rPr dirty="0" sz="1800">
                <a:solidFill>
                  <a:srgbClr val="7E7E7E"/>
                </a:solidFill>
                <a:latin typeface="WenQuanYi Micro Hei"/>
                <a:cs typeface="WenQuanYi Micro Hei"/>
              </a:rPr>
              <a:t>region</a:t>
            </a:r>
            <a:endParaRPr sz="1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55" b="0">
                <a:solidFill>
                  <a:srgbClr val="FFFFFF"/>
                </a:solidFill>
                <a:latin typeface="Noto Sans CJK JP Medium"/>
                <a:cs typeface="Noto Sans CJK JP Medium"/>
              </a:rPr>
              <a:t>R-CNN: </a:t>
            </a:r>
            <a:r>
              <a:rPr dirty="0" sz="2200" spc="20" b="0">
                <a:solidFill>
                  <a:srgbClr val="FFFFFF"/>
                </a:solidFill>
                <a:latin typeface="Noto Sans CJK JP Medium"/>
                <a:cs typeface="Noto Sans CJK JP Medium"/>
              </a:rPr>
              <a:t>Regions </a:t>
            </a:r>
            <a:r>
              <a:rPr dirty="0" sz="2200" spc="-20" b="0">
                <a:solidFill>
                  <a:srgbClr val="FFFFFF"/>
                </a:solidFill>
                <a:latin typeface="Noto Sans CJK JP Medium"/>
                <a:cs typeface="Noto Sans CJK JP Medium"/>
              </a:rPr>
              <a:t>with </a:t>
            </a:r>
            <a:r>
              <a:rPr dirty="0" sz="2200" spc="-15" b="0">
                <a:solidFill>
                  <a:srgbClr val="FFFFFF"/>
                </a:solidFill>
                <a:latin typeface="Noto Sans CJK JP Medium"/>
                <a:cs typeface="Noto Sans CJK JP Medium"/>
              </a:rPr>
              <a:t>CNN </a:t>
            </a:r>
            <a:r>
              <a:rPr dirty="0" sz="2200" spc="40" b="0">
                <a:solidFill>
                  <a:srgbClr val="FFFFFF"/>
                </a:solidFill>
                <a:latin typeface="Noto Sans CJK JP Medium"/>
                <a:cs typeface="Noto Sans CJK JP Medium"/>
              </a:rPr>
              <a:t>features </a:t>
            </a:r>
            <a:r>
              <a:rPr dirty="0" sz="2200" spc="45" b="0">
                <a:solidFill>
                  <a:srgbClr val="FFFFFF"/>
                </a:solidFill>
                <a:latin typeface="Noto Sans CJK JP Medium"/>
                <a:cs typeface="Noto Sans CJK JP Medium"/>
              </a:rPr>
              <a:t>(CVPR</a:t>
            </a:r>
            <a:r>
              <a:rPr dirty="0" sz="2200" spc="26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200" spc="80" b="0">
                <a:solidFill>
                  <a:srgbClr val="FFFFFF"/>
                </a:solidFill>
                <a:latin typeface="Noto Sans CJK JP Medium"/>
                <a:cs typeface="Noto Sans CJK JP Medium"/>
              </a:rPr>
              <a:t>2014)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41832" y="1914144"/>
            <a:ext cx="6901180" cy="4046854"/>
            <a:chOff x="941832" y="1914144"/>
            <a:chExt cx="6901180" cy="4046854"/>
          </a:xfrm>
        </p:grpSpPr>
        <p:sp>
          <p:nvSpPr>
            <p:cNvPr id="5" name="object 5"/>
            <p:cNvSpPr/>
            <p:nvPr/>
          </p:nvSpPr>
          <p:spPr>
            <a:xfrm>
              <a:off x="941832" y="2563368"/>
              <a:ext cx="2717292" cy="2741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940" y="2700527"/>
              <a:ext cx="2531745" cy="2505710"/>
            </a:xfrm>
            <a:custGeom>
              <a:avLst/>
              <a:gdLst/>
              <a:ahLst/>
              <a:cxnLst/>
              <a:rect l="l" t="t" r="r" b="b"/>
              <a:pathLst>
                <a:path w="2531745" h="2505710">
                  <a:moveTo>
                    <a:pt x="717804" y="1982724"/>
                  </a:moveTo>
                  <a:lnTo>
                    <a:pt x="1879091" y="1982724"/>
                  </a:lnTo>
                  <a:lnTo>
                    <a:pt x="1879091" y="0"/>
                  </a:lnTo>
                  <a:lnTo>
                    <a:pt x="717804" y="0"/>
                  </a:lnTo>
                  <a:lnTo>
                    <a:pt x="717804" y="1982724"/>
                  </a:lnTo>
                  <a:close/>
                </a:path>
                <a:path w="2531745" h="2505710">
                  <a:moveTo>
                    <a:pt x="0" y="2502408"/>
                  </a:moveTo>
                  <a:lnTo>
                    <a:pt x="772668" y="2502408"/>
                  </a:lnTo>
                  <a:lnTo>
                    <a:pt x="772668" y="944880"/>
                  </a:lnTo>
                  <a:lnTo>
                    <a:pt x="0" y="944880"/>
                  </a:lnTo>
                  <a:lnTo>
                    <a:pt x="0" y="2502408"/>
                  </a:lnTo>
                  <a:close/>
                </a:path>
                <a:path w="2531745" h="2505710">
                  <a:moveTo>
                    <a:pt x="1813560" y="2505456"/>
                  </a:moveTo>
                  <a:lnTo>
                    <a:pt x="2531364" y="2505456"/>
                  </a:lnTo>
                  <a:lnTo>
                    <a:pt x="2531364" y="1917192"/>
                  </a:lnTo>
                  <a:lnTo>
                    <a:pt x="1813560" y="1917192"/>
                  </a:lnTo>
                  <a:lnTo>
                    <a:pt x="1813560" y="2505456"/>
                  </a:lnTo>
                  <a:close/>
                </a:path>
              </a:pathLst>
            </a:custGeom>
            <a:ln w="762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79035" y="2116836"/>
              <a:ext cx="758951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50079" y="2087880"/>
              <a:ext cx="817244" cy="847725"/>
            </a:xfrm>
            <a:custGeom>
              <a:avLst/>
              <a:gdLst/>
              <a:ahLst/>
              <a:cxnLst/>
              <a:rect l="l" t="t" r="r" b="b"/>
              <a:pathLst>
                <a:path w="817245" h="847725">
                  <a:moveTo>
                    <a:pt x="0" y="847344"/>
                  </a:moveTo>
                  <a:lnTo>
                    <a:pt x="816863" y="847344"/>
                  </a:lnTo>
                  <a:lnTo>
                    <a:pt x="816863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579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60747" y="3614927"/>
              <a:ext cx="777239" cy="798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31791" y="3585972"/>
              <a:ext cx="835660" cy="856615"/>
            </a:xfrm>
            <a:custGeom>
              <a:avLst/>
              <a:gdLst/>
              <a:ahLst/>
              <a:cxnLst/>
              <a:rect l="l" t="t" r="r" b="b"/>
              <a:pathLst>
                <a:path w="835660" h="856614">
                  <a:moveTo>
                    <a:pt x="0" y="856488"/>
                  </a:moveTo>
                  <a:lnTo>
                    <a:pt x="835151" y="856488"/>
                  </a:lnTo>
                  <a:lnTo>
                    <a:pt x="835151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ln w="579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12163" y="2511551"/>
              <a:ext cx="2667635" cy="1941830"/>
            </a:xfrm>
            <a:custGeom>
              <a:avLst/>
              <a:gdLst/>
              <a:ahLst/>
              <a:cxnLst/>
              <a:rect l="l" t="t" r="r" b="b"/>
              <a:pathLst>
                <a:path w="2667635" h="1941829">
                  <a:moveTo>
                    <a:pt x="2648458" y="1502664"/>
                  </a:moveTo>
                  <a:lnTo>
                    <a:pt x="2628201" y="1496187"/>
                  </a:lnTo>
                  <a:lnTo>
                    <a:pt x="2463419" y="1443482"/>
                  </a:lnTo>
                  <a:lnTo>
                    <a:pt x="2472283" y="1500632"/>
                  </a:lnTo>
                  <a:lnTo>
                    <a:pt x="0" y="1884045"/>
                  </a:lnTo>
                  <a:lnTo>
                    <a:pt x="8890" y="1941322"/>
                  </a:lnTo>
                  <a:lnTo>
                    <a:pt x="2481186" y="1557909"/>
                  </a:lnTo>
                  <a:lnTo>
                    <a:pt x="2490089" y="1615186"/>
                  </a:lnTo>
                  <a:lnTo>
                    <a:pt x="2648458" y="1502664"/>
                  </a:lnTo>
                  <a:close/>
                </a:path>
                <a:path w="2667635" h="1941829">
                  <a:moveTo>
                    <a:pt x="2667127" y="0"/>
                  </a:moveTo>
                  <a:lnTo>
                    <a:pt x="2476119" y="35814"/>
                  </a:lnTo>
                  <a:lnTo>
                    <a:pt x="2511120" y="81953"/>
                  </a:lnTo>
                  <a:lnTo>
                    <a:pt x="1093343" y="1157097"/>
                  </a:lnTo>
                  <a:lnTo>
                    <a:pt x="1128395" y="1203325"/>
                  </a:lnTo>
                  <a:lnTo>
                    <a:pt x="2546134" y="128117"/>
                  </a:lnTo>
                  <a:lnTo>
                    <a:pt x="2581148" y="174244"/>
                  </a:lnTo>
                  <a:lnTo>
                    <a:pt x="2635351" y="64389"/>
                  </a:lnTo>
                  <a:lnTo>
                    <a:pt x="26671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60747" y="5091683"/>
              <a:ext cx="769620" cy="8107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31791" y="5062727"/>
              <a:ext cx="828040" cy="868680"/>
            </a:xfrm>
            <a:custGeom>
              <a:avLst/>
              <a:gdLst/>
              <a:ahLst/>
              <a:cxnLst/>
              <a:rect l="l" t="t" r="r" b="b"/>
              <a:pathLst>
                <a:path w="828039" h="868679">
                  <a:moveTo>
                    <a:pt x="0" y="868680"/>
                  </a:moveTo>
                  <a:lnTo>
                    <a:pt x="827532" y="868680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68680"/>
                  </a:lnTo>
                  <a:close/>
                </a:path>
              </a:pathLst>
            </a:custGeom>
            <a:ln w="579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59302" y="4887722"/>
              <a:ext cx="902335" cy="609600"/>
            </a:xfrm>
            <a:custGeom>
              <a:avLst/>
              <a:gdLst/>
              <a:ahLst/>
              <a:cxnLst/>
              <a:rect l="l" t="t" r="r" b="b"/>
              <a:pathLst>
                <a:path w="902335" h="609600">
                  <a:moveTo>
                    <a:pt x="741214" y="538056"/>
                  </a:moveTo>
                  <a:lnTo>
                    <a:pt x="709295" y="586358"/>
                  </a:lnTo>
                  <a:lnTo>
                    <a:pt x="902081" y="609599"/>
                  </a:lnTo>
                  <a:lnTo>
                    <a:pt x="869982" y="553973"/>
                  </a:lnTo>
                  <a:lnTo>
                    <a:pt x="765301" y="553973"/>
                  </a:lnTo>
                  <a:lnTo>
                    <a:pt x="741214" y="538056"/>
                  </a:lnTo>
                  <a:close/>
                </a:path>
                <a:path w="902335" h="609600">
                  <a:moveTo>
                    <a:pt x="773139" y="489744"/>
                  </a:moveTo>
                  <a:lnTo>
                    <a:pt x="741214" y="538056"/>
                  </a:lnTo>
                  <a:lnTo>
                    <a:pt x="765301" y="553973"/>
                  </a:lnTo>
                  <a:lnTo>
                    <a:pt x="797306" y="505713"/>
                  </a:lnTo>
                  <a:lnTo>
                    <a:pt x="773139" y="489744"/>
                  </a:lnTo>
                  <a:close/>
                </a:path>
                <a:path w="902335" h="609600">
                  <a:moveTo>
                    <a:pt x="805052" y="441451"/>
                  </a:moveTo>
                  <a:lnTo>
                    <a:pt x="773139" y="489744"/>
                  </a:lnTo>
                  <a:lnTo>
                    <a:pt x="797306" y="505713"/>
                  </a:lnTo>
                  <a:lnTo>
                    <a:pt x="765301" y="553973"/>
                  </a:lnTo>
                  <a:lnTo>
                    <a:pt x="869982" y="553973"/>
                  </a:lnTo>
                  <a:lnTo>
                    <a:pt x="805052" y="441451"/>
                  </a:lnTo>
                  <a:close/>
                </a:path>
                <a:path w="902335" h="609600">
                  <a:moveTo>
                    <a:pt x="32003" y="0"/>
                  </a:moveTo>
                  <a:lnTo>
                    <a:pt x="0" y="48259"/>
                  </a:lnTo>
                  <a:lnTo>
                    <a:pt x="741214" y="538056"/>
                  </a:lnTo>
                  <a:lnTo>
                    <a:pt x="773139" y="489744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30368" y="2422397"/>
              <a:ext cx="574675" cy="3162300"/>
            </a:xfrm>
            <a:custGeom>
              <a:avLst/>
              <a:gdLst/>
              <a:ahLst/>
              <a:cxnLst/>
              <a:rect l="l" t="t" r="r" b="b"/>
              <a:pathLst>
                <a:path w="574675" h="3162300">
                  <a:moveTo>
                    <a:pt x="517525" y="1623060"/>
                  </a:moveTo>
                  <a:lnTo>
                    <a:pt x="429768" y="1623060"/>
                  </a:lnTo>
                  <a:lnTo>
                    <a:pt x="400761" y="1623060"/>
                  </a:lnTo>
                  <a:lnTo>
                    <a:pt x="400431" y="1680845"/>
                  </a:lnTo>
                  <a:lnTo>
                    <a:pt x="517525" y="1623060"/>
                  </a:lnTo>
                  <a:close/>
                </a:path>
                <a:path w="574675" h="3162300">
                  <a:moveTo>
                    <a:pt x="573278" y="3074924"/>
                  </a:moveTo>
                  <a:lnTo>
                    <a:pt x="399542" y="2988056"/>
                  </a:lnTo>
                  <a:lnTo>
                    <a:pt x="399542" y="3045955"/>
                  </a:lnTo>
                  <a:lnTo>
                    <a:pt x="0" y="3045714"/>
                  </a:lnTo>
                  <a:lnTo>
                    <a:pt x="0" y="3103626"/>
                  </a:lnTo>
                  <a:lnTo>
                    <a:pt x="399542" y="3103867"/>
                  </a:lnTo>
                  <a:lnTo>
                    <a:pt x="399542" y="3161792"/>
                  </a:lnTo>
                  <a:lnTo>
                    <a:pt x="515366" y="3103880"/>
                  </a:lnTo>
                  <a:lnTo>
                    <a:pt x="573278" y="3074924"/>
                  </a:lnTo>
                  <a:close/>
                </a:path>
                <a:path w="574675" h="3162300">
                  <a:moveTo>
                    <a:pt x="574675" y="1594866"/>
                  </a:moveTo>
                  <a:lnTo>
                    <a:pt x="401447" y="1507109"/>
                  </a:lnTo>
                  <a:lnTo>
                    <a:pt x="401104" y="1564995"/>
                  </a:lnTo>
                  <a:lnTo>
                    <a:pt x="7747" y="1562862"/>
                  </a:lnTo>
                  <a:lnTo>
                    <a:pt x="7493" y="1620774"/>
                  </a:lnTo>
                  <a:lnTo>
                    <a:pt x="400761" y="1622907"/>
                  </a:lnTo>
                  <a:lnTo>
                    <a:pt x="429768" y="1623060"/>
                  </a:lnTo>
                  <a:lnTo>
                    <a:pt x="517855" y="1622907"/>
                  </a:lnTo>
                  <a:lnTo>
                    <a:pt x="574675" y="1594866"/>
                  </a:lnTo>
                  <a:close/>
                </a:path>
                <a:path w="574675" h="3162300">
                  <a:moveTo>
                    <a:pt x="574675" y="86106"/>
                  </a:moveTo>
                  <a:lnTo>
                    <a:pt x="517398" y="57785"/>
                  </a:lnTo>
                  <a:lnTo>
                    <a:pt x="400558" y="0"/>
                  </a:lnTo>
                  <a:lnTo>
                    <a:pt x="400812" y="57924"/>
                  </a:lnTo>
                  <a:lnTo>
                    <a:pt x="7493" y="59817"/>
                  </a:lnTo>
                  <a:lnTo>
                    <a:pt x="7747" y="117729"/>
                  </a:lnTo>
                  <a:lnTo>
                    <a:pt x="401066" y="115836"/>
                  </a:lnTo>
                  <a:lnTo>
                    <a:pt x="401320" y="173736"/>
                  </a:lnTo>
                  <a:lnTo>
                    <a:pt x="574675" y="8610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59497" y="1933194"/>
              <a:ext cx="164465" cy="989330"/>
            </a:xfrm>
            <a:custGeom>
              <a:avLst/>
              <a:gdLst/>
              <a:ahLst/>
              <a:cxnLst/>
              <a:rect l="l" t="t" r="r" b="b"/>
              <a:pathLst>
                <a:path w="164465" h="989330">
                  <a:moveTo>
                    <a:pt x="163956" y="0"/>
                  </a:moveTo>
                  <a:lnTo>
                    <a:pt x="0" y="163956"/>
                  </a:lnTo>
                  <a:lnTo>
                    <a:pt x="0" y="989076"/>
                  </a:lnTo>
                  <a:lnTo>
                    <a:pt x="163956" y="825118"/>
                  </a:lnTo>
                  <a:lnTo>
                    <a:pt x="16395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05678" y="1933194"/>
              <a:ext cx="2018030" cy="164465"/>
            </a:xfrm>
            <a:custGeom>
              <a:avLst/>
              <a:gdLst/>
              <a:ahLst/>
              <a:cxnLst/>
              <a:rect l="l" t="t" r="r" b="b"/>
              <a:pathLst>
                <a:path w="2018029" h="164464">
                  <a:moveTo>
                    <a:pt x="2017776" y="0"/>
                  </a:moveTo>
                  <a:lnTo>
                    <a:pt x="163957" y="0"/>
                  </a:lnTo>
                  <a:lnTo>
                    <a:pt x="0" y="163956"/>
                  </a:lnTo>
                  <a:lnTo>
                    <a:pt x="1853819" y="163956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05678" y="1933194"/>
              <a:ext cx="2018030" cy="989330"/>
            </a:xfrm>
            <a:custGeom>
              <a:avLst/>
              <a:gdLst/>
              <a:ahLst/>
              <a:cxnLst/>
              <a:rect l="l" t="t" r="r" b="b"/>
              <a:pathLst>
                <a:path w="2018029" h="989330">
                  <a:moveTo>
                    <a:pt x="0" y="163956"/>
                  </a:moveTo>
                  <a:lnTo>
                    <a:pt x="163957" y="0"/>
                  </a:lnTo>
                  <a:lnTo>
                    <a:pt x="2017776" y="0"/>
                  </a:lnTo>
                  <a:lnTo>
                    <a:pt x="2017776" y="825118"/>
                  </a:lnTo>
                  <a:lnTo>
                    <a:pt x="1853819" y="989076"/>
                  </a:lnTo>
                  <a:lnTo>
                    <a:pt x="0" y="989076"/>
                  </a:lnTo>
                  <a:lnTo>
                    <a:pt x="0" y="163956"/>
                  </a:lnTo>
                  <a:close/>
                </a:path>
                <a:path w="2018029" h="989330">
                  <a:moveTo>
                    <a:pt x="0" y="163956"/>
                  </a:moveTo>
                  <a:lnTo>
                    <a:pt x="1853819" y="163956"/>
                  </a:lnTo>
                  <a:lnTo>
                    <a:pt x="2017776" y="0"/>
                  </a:lnTo>
                </a:path>
                <a:path w="2018029" h="989330">
                  <a:moveTo>
                    <a:pt x="1853819" y="163956"/>
                  </a:moveTo>
                  <a:lnTo>
                    <a:pt x="1853819" y="9890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07022" y="2291334"/>
            <a:ext cx="649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0">
                <a:latin typeface="Noto Sans CJK JP Medium"/>
                <a:cs typeface="Noto Sans CJK JP Medium"/>
              </a:rPr>
              <a:t>CNN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76993" y="2004822"/>
            <a:ext cx="1621790" cy="41338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395"/>
              </a:spcBef>
            </a:pPr>
            <a:r>
              <a:rPr dirty="0" sz="1800" spc="-55" b="0">
                <a:latin typeface="Noto Sans CJK JP Medium"/>
                <a:cs typeface="Noto Sans CJK JP Medium"/>
              </a:rPr>
              <a:t>Bbox</a:t>
            </a:r>
            <a:r>
              <a:rPr dirty="0" sz="1800" spc="35" b="0">
                <a:latin typeface="Noto Sans CJK JP Medium"/>
                <a:cs typeface="Noto Sans CJK JP Medium"/>
              </a:rPr>
              <a:t> </a:t>
            </a:r>
            <a:r>
              <a:rPr dirty="0" sz="1800" spc="15" b="0">
                <a:latin typeface="Noto Sans CJK JP Medium"/>
                <a:cs typeface="Noto Sans CJK JP Medium"/>
              </a:rPr>
              <a:t>reg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6993" y="2561082"/>
            <a:ext cx="1621790" cy="41338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509270">
              <a:lnSpc>
                <a:spcPct val="100000"/>
              </a:lnSpc>
              <a:spcBef>
                <a:spcPts val="400"/>
              </a:spcBef>
            </a:pPr>
            <a:r>
              <a:rPr dirty="0" sz="1800" spc="50" b="0">
                <a:latin typeface="Noto Sans CJK JP Medium"/>
                <a:cs typeface="Noto Sans CJK JP Medium"/>
              </a:rPr>
              <a:t>SVMs</a:t>
            </a:r>
            <a:endParaRPr sz="1800">
              <a:latin typeface="Noto Sans CJK JP Medium"/>
              <a:cs typeface="Noto Sans CJK JP Medi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86628" y="2165350"/>
            <a:ext cx="3688715" cy="2284730"/>
            <a:chOff x="5786628" y="2165350"/>
            <a:chExt cx="3688715" cy="2284730"/>
          </a:xfrm>
        </p:grpSpPr>
        <p:sp>
          <p:nvSpPr>
            <p:cNvPr id="23" name="object 23"/>
            <p:cNvSpPr/>
            <p:nvPr/>
          </p:nvSpPr>
          <p:spPr>
            <a:xfrm>
              <a:off x="7659243" y="3440430"/>
              <a:ext cx="164465" cy="990600"/>
            </a:xfrm>
            <a:custGeom>
              <a:avLst/>
              <a:gdLst/>
              <a:ahLst/>
              <a:cxnLst/>
              <a:rect l="l" t="t" r="r" b="b"/>
              <a:pathLst>
                <a:path w="164465" h="990600">
                  <a:moveTo>
                    <a:pt x="164210" y="0"/>
                  </a:moveTo>
                  <a:lnTo>
                    <a:pt x="0" y="164211"/>
                  </a:lnTo>
                  <a:lnTo>
                    <a:pt x="0" y="990600"/>
                  </a:lnTo>
                  <a:lnTo>
                    <a:pt x="164210" y="826389"/>
                  </a:lnTo>
                  <a:lnTo>
                    <a:pt x="16421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05678" y="3440430"/>
              <a:ext cx="2018030" cy="164465"/>
            </a:xfrm>
            <a:custGeom>
              <a:avLst/>
              <a:gdLst/>
              <a:ahLst/>
              <a:cxnLst/>
              <a:rect l="l" t="t" r="r" b="b"/>
              <a:pathLst>
                <a:path w="2018029" h="164464">
                  <a:moveTo>
                    <a:pt x="2017776" y="0"/>
                  </a:moveTo>
                  <a:lnTo>
                    <a:pt x="164211" y="0"/>
                  </a:lnTo>
                  <a:lnTo>
                    <a:pt x="0" y="164211"/>
                  </a:lnTo>
                  <a:lnTo>
                    <a:pt x="1853565" y="164211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05678" y="3440430"/>
              <a:ext cx="2018030" cy="990600"/>
            </a:xfrm>
            <a:custGeom>
              <a:avLst/>
              <a:gdLst/>
              <a:ahLst/>
              <a:cxnLst/>
              <a:rect l="l" t="t" r="r" b="b"/>
              <a:pathLst>
                <a:path w="2018029" h="990600">
                  <a:moveTo>
                    <a:pt x="0" y="164211"/>
                  </a:moveTo>
                  <a:lnTo>
                    <a:pt x="164211" y="0"/>
                  </a:lnTo>
                  <a:lnTo>
                    <a:pt x="2017776" y="0"/>
                  </a:lnTo>
                  <a:lnTo>
                    <a:pt x="2017776" y="826389"/>
                  </a:lnTo>
                  <a:lnTo>
                    <a:pt x="1853565" y="990600"/>
                  </a:lnTo>
                  <a:lnTo>
                    <a:pt x="0" y="990600"/>
                  </a:lnTo>
                  <a:lnTo>
                    <a:pt x="0" y="164211"/>
                  </a:lnTo>
                  <a:close/>
                </a:path>
                <a:path w="2018029" h="990600">
                  <a:moveTo>
                    <a:pt x="0" y="164211"/>
                  </a:moveTo>
                  <a:lnTo>
                    <a:pt x="1853565" y="164211"/>
                  </a:lnTo>
                  <a:lnTo>
                    <a:pt x="2017776" y="0"/>
                  </a:lnTo>
                </a:path>
                <a:path w="2018029" h="990600">
                  <a:moveTo>
                    <a:pt x="1853565" y="164211"/>
                  </a:moveTo>
                  <a:lnTo>
                    <a:pt x="1853565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93125" y="2165349"/>
              <a:ext cx="982344" cy="628015"/>
            </a:xfrm>
            <a:custGeom>
              <a:avLst/>
              <a:gdLst/>
              <a:ahLst/>
              <a:cxnLst/>
              <a:rect l="l" t="t" r="r" b="b"/>
              <a:pathLst>
                <a:path w="982345" h="628014">
                  <a:moveTo>
                    <a:pt x="981964" y="44450"/>
                  </a:moveTo>
                  <a:lnTo>
                    <a:pt x="792861" y="0"/>
                  </a:lnTo>
                  <a:lnTo>
                    <a:pt x="806234" y="56337"/>
                  </a:lnTo>
                  <a:lnTo>
                    <a:pt x="2540" y="246888"/>
                  </a:lnTo>
                  <a:lnTo>
                    <a:pt x="9182" y="274650"/>
                  </a:lnTo>
                  <a:lnTo>
                    <a:pt x="0" y="302006"/>
                  </a:lnTo>
                  <a:lnTo>
                    <a:pt x="808101" y="573100"/>
                  </a:lnTo>
                  <a:lnTo>
                    <a:pt x="789686" y="628015"/>
                  </a:lnTo>
                  <a:lnTo>
                    <a:pt x="981964" y="600837"/>
                  </a:lnTo>
                  <a:lnTo>
                    <a:pt x="963485" y="582295"/>
                  </a:lnTo>
                  <a:lnTo>
                    <a:pt x="844931" y="463296"/>
                  </a:lnTo>
                  <a:lnTo>
                    <a:pt x="826503" y="518236"/>
                  </a:lnTo>
                  <a:lnTo>
                    <a:pt x="115252" y="279641"/>
                  </a:lnTo>
                  <a:lnTo>
                    <a:pt x="819607" y="112712"/>
                  </a:lnTo>
                  <a:lnTo>
                    <a:pt x="832993" y="169037"/>
                  </a:lnTo>
                  <a:lnTo>
                    <a:pt x="975728" y="49657"/>
                  </a:lnTo>
                  <a:lnTo>
                    <a:pt x="981964" y="444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407022" y="3799154"/>
            <a:ext cx="6502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0">
                <a:latin typeface="Noto Sans CJK JP Medium"/>
                <a:cs typeface="Noto Sans CJK JP Medium"/>
              </a:rPr>
              <a:t>CNN</a:t>
            </a:r>
            <a:endParaRPr sz="2400">
              <a:latin typeface="Noto Sans CJK JP Medium"/>
              <a:cs typeface="Noto Sans CJK JP Medi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86628" y="4901184"/>
            <a:ext cx="2056130" cy="1028700"/>
            <a:chOff x="5786628" y="4901184"/>
            <a:chExt cx="2056130" cy="1028700"/>
          </a:xfrm>
        </p:grpSpPr>
        <p:sp>
          <p:nvSpPr>
            <p:cNvPr id="29" name="object 29"/>
            <p:cNvSpPr/>
            <p:nvPr/>
          </p:nvSpPr>
          <p:spPr>
            <a:xfrm>
              <a:off x="7659243" y="4920234"/>
              <a:ext cx="164465" cy="990600"/>
            </a:xfrm>
            <a:custGeom>
              <a:avLst/>
              <a:gdLst/>
              <a:ahLst/>
              <a:cxnLst/>
              <a:rect l="l" t="t" r="r" b="b"/>
              <a:pathLst>
                <a:path w="164465" h="990600">
                  <a:moveTo>
                    <a:pt x="164210" y="0"/>
                  </a:moveTo>
                  <a:lnTo>
                    <a:pt x="0" y="164211"/>
                  </a:lnTo>
                  <a:lnTo>
                    <a:pt x="0" y="990600"/>
                  </a:lnTo>
                  <a:lnTo>
                    <a:pt x="164210" y="826452"/>
                  </a:lnTo>
                  <a:lnTo>
                    <a:pt x="16421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05678" y="4920234"/>
              <a:ext cx="2018030" cy="164465"/>
            </a:xfrm>
            <a:custGeom>
              <a:avLst/>
              <a:gdLst/>
              <a:ahLst/>
              <a:cxnLst/>
              <a:rect l="l" t="t" r="r" b="b"/>
              <a:pathLst>
                <a:path w="2018029" h="164464">
                  <a:moveTo>
                    <a:pt x="2017776" y="0"/>
                  </a:moveTo>
                  <a:lnTo>
                    <a:pt x="164211" y="0"/>
                  </a:lnTo>
                  <a:lnTo>
                    <a:pt x="0" y="164211"/>
                  </a:lnTo>
                  <a:lnTo>
                    <a:pt x="1853565" y="164211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05678" y="4920234"/>
              <a:ext cx="2018030" cy="990600"/>
            </a:xfrm>
            <a:custGeom>
              <a:avLst/>
              <a:gdLst/>
              <a:ahLst/>
              <a:cxnLst/>
              <a:rect l="l" t="t" r="r" b="b"/>
              <a:pathLst>
                <a:path w="2018029" h="990600">
                  <a:moveTo>
                    <a:pt x="0" y="164211"/>
                  </a:moveTo>
                  <a:lnTo>
                    <a:pt x="164211" y="0"/>
                  </a:lnTo>
                  <a:lnTo>
                    <a:pt x="2017776" y="0"/>
                  </a:lnTo>
                  <a:lnTo>
                    <a:pt x="2017776" y="826452"/>
                  </a:lnTo>
                  <a:lnTo>
                    <a:pt x="1853565" y="990600"/>
                  </a:lnTo>
                  <a:lnTo>
                    <a:pt x="0" y="990600"/>
                  </a:lnTo>
                  <a:lnTo>
                    <a:pt x="0" y="164211"/>
                  </a:lnTo>
                  <a:close/>
                </a:path>
                <a:path w="2018029" h="990600">
                  <a:moveTo>
                    <a:pt x="0" y="164211"/>
                  </a:moveTo>
                  <a:lnTo>
                    <a:pt x="1853565" y="164211"/>
                  </a:lnTo>
                  <a:lnTo>
                    <a:pt x="2017776" y="0"/>
                  </a:lnTo>
                </a:path>
                <a:path w="2018029" h="990600">
                  <a:moveTo>
                    <a:pt x="1853565" y="164211"/>
                  </a:moveTo>
                  <a:lnTo>
                    <a:pt x="1853565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407022" y="5279847"/>
            <a:ext cx="649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0">
                <a:latin typeface="Noto Sans CJK JP Medium"/>
                <a:cs typeface="Noto Sans CJK JP Medium"/>
              </a:rPr>
              <a:t>CNN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9160" y="1562100"/>
            <a:ext cx="2813685" cy="190500"/>
          </a:xfrm>
          <a:custGeom>
            <a:avLst/>
            <a:gdLst/>
            <a:ahLst/>
            <a:cxnLst/>
            <a:rect l="l" t="t" r="r" b="b"/>
            <a:pathLst>
              <a:path w="2813685" h="190500">
                <a:moveTo>
                  <a:pt x="0" y="190500"/>
                </a:moveTo>
                <a:lnTo>
                  <a:pt x="1248" y="116371"/>
                </a:lnTo>
                <a:lnTo>
                  <a:pt x="4651" y="55816"/>
                </a:lnTo>
                <a:lnTo>
                  <a:pt x="9697" y="14978"/>
                </a:lnTo>
                <a:lnTo>
                  <a:pt x="15875" y="0"/>
                </a:lnTo>
                <a:lnTo>
                  <a:pt x="2797429" y="0"/>
                </a:lnTo>
                <a:lnTo>
                  <a:pt x="2803606" y="14978"/>
                </a:lnTo>
                <a:lnTo>
                  <a:pt x="2808652" y="55816"/>
                </a:lnTo>
                <a:lnTo>
                  <a:pt x="2812055" y="116371"/>
                </a:lnTo>
                <a:lnTo>
                  <a:pt x="2813304" y="190500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63523" y="1095247"/>
            <a:ext cx="102958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6779" algn="l"/>
                <a:tab pos="7896225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①</a:t>
            </a:r>
            <a:r>
              <a:rPr dirty="0" sz="2000" spc="-5">
                <a:latin typeface="WenQuanYi Micro Hei"/>
                <a:cs typeface="WenQuanYi Micro Hei"/>
              </a:rPr>
              <a:t> </a:t>
            </a:r>
            <a:r>
              <a:rPr dirty="0" sz="2000" spc="30">
                <a:latin typeface="WenQuanYi Micro Hei"/>
                <a:cs typeface="WenQuanYi Micro Hei"/>
              </a:rPr>
              <a:t>Selective</a:t>
            </a:r>
            <a:r>
              <a:rPr dirty="0" sz="2000" spc="-55">
                <a:latin typeface="WenQuanYi Micro Hei"/>
                <a:cs typeface="WenQuanYi Micro Hei"/>
              </a:rPr>
              <a:t> </a:t>
            </a:r>
            <a:r>
              <a:rPr dirty="0" sz="2000" spc="35">
                <a:latin typeface="WenQuanYi Micro Hei"/>
                <a:cs typeface="WenQuanYi Micro Hei"/>
              </a:rPr>
              <a:t>Search	</a:t>
            </a:r>
            <a:r>
              <a:rPr dirty="0" sz="2000" spc="-180">
                <a:latin typeface="WenQuanYi Micro Hei"/>
                <a:cs typeface="WenQuanYi Micro Hei"/>
              </a:rPr>
              <a:t>②  </a:t>
            </a:r>
            <a:r>
              <a:rPr dirty="0" sz="2000" spc="-80">
                <a:latin typeface="WenQuanYi Micro Hei"/>
                <a:cs typeface="WenQuanYi Micro Hei"/>
              </a:rPr>
              <a:t>CNN을 </a:t>
            </a:r>
            <a:r>
              <a:rPr dirty="0" sz="2000" spc="-180">
                <a:latin typeface="WenQuanYi Micro Hei"/>
                <a:cs typeface="WenQuanYi Micro Hei"/>
              </a:rPr>
              <a:t>통해  </a:t>
            </a:r>
            <a:r>
              <a:rPr dirty="0" sz="2000" spc="35">
                <a:latin typeface="WenQuanYi Micro Hei"/>
                <a:cs typeface="WenQuanYi Micro Hei"/>
              </a:rPr>
              <a:t>Feature</a:t>
            </a:r>
            <a:r>
              <a:rPr dirty="0" sz="2000" spc="-335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vector</a:t>
            </a:r>
            <a:r>
              <a:rPr dirty="0" sz="2000" spc="-30">
                <a:latin typeface="WenQuanYi Micro Hei"/>
                <a:cs typeface="WenQuanYi Micro Hei"/>
              </a:rPr>
              <a:t> </a:t>
            </a:r>
            <a:r>
              <a:rPr dirty="0" sz="2000" spc="-180">
                <a:latin typeface="WenQuanYi Micro Hei"/>
                <a:cs typeface="WenQuanYi Micro Hei"/>
              </a:rPr>
              <a:t>추출	③ </a:t>
            </a:r>
            <a:r>
              <a:rPr dirty="0" sz="2000" spc="75">
                <a:latin typeface="WenQuanYi Micro Hei"/>
                <a:cs typeface="WenQuanYi Micro Hei"/>
              </a:rPr>
              <a:t>SVM </a:t>
            </a:r>
            <a:r>
              <a:rPr dirty="0" sz="2000" spc="100">
                <a:latin typeface="WenQuanYi Micro Hei"/>
                <a:cs typeface="WenQuanYi Micro Hei"/>
              </a:rPr>
              <a:t>+</a:t>
            </a:r>
            <a:r>
              <a:rPr dirty="0" sz="2000" spc="-35">
                <a:latin typeface="WenQuanYi Micro Hei"/>
                <a:cs typeface="WenQuanYi Micro Hei"/>
              </a:rPr>
              <a:t> </a:t>
            </a:r>
            <a:r>
              <a:rPr dirty="0" sz="2000" spc="30">
                <a:latin typeface="WenQuanYi Micro Hei"/>
                <a:cs typeface="WenQuanYi Micro Hei"/>
              </a:rPr>
              <a:t>Regression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3503" y="1562100"/>
            <a:ext cx="4235450" cy="190500"/>
          </a:xfrm>
          <a:custGeom>
            <a:avLst/>
            <a:gdLst/>
            <a:ahLst/>
            <a:cxnLst/>
            <a:rect l="l" t="t" r="r" b="b"/>
            <a:pathLst>
              <a:path w="4235450" h="190500">
                <a:moveTo>
                  <a:pt x="0" y="190500"/>
                </a:moveTo>
                <a:lnTo>
                  <a:pt x="1248" y="116371"/>
                </a:lnTo>
                <a:lnTo>
                  <a:pt x="4651" y="55816"/>
                </a:lnTo>
                <a:lnTo>
                  <a:pt x="9697" y="14978"/>
                </a:lnTo>
                <a:lnTo>
                  <a:pt x="15875" y="0"/>
                </a:lnTo>
                <a:lnTo>
                  <a:pt x="4219321" y="0"/>
                </a:lnTo>
                <a:lnTo>
                  <a:pt x="4225498" y="14978"/>
                </a:lnTo>
                <a:lnTo>
                  <a:pt x="4230544" y="55816"/>
                </a:lnTo>
                <a:lnTo>
                  <a:pt x="4233947" y="116371"/>
                </a:lnTo>
                <a:lnTo>
                  <a:pt x="4235196" y="190500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7657972" y="1844039"/>
            <a:ext cx="1817370" cy="4251960"/>
            <a:chOff x="7657972" y="1844039"/>
            <a:chExt cx="1817370" cy="4251960"/>
          </a:xfrm>
        </p:grpSpPr>
        <p:sp>
          <p:nvSpPr>
            <p:cNvPr id="37" name="object 37"/>
            <p:cNvSpPr/>
            <p:nvPr/>
          </p:nvSpPr>
          <p:spPr>
            <a:xfrm>
              <a:off x="8431910" y="1863089"/>
              <a:ext cx="71755" cy="1228725"/>
            </a:xfrm>
            <a:custGeom>
              <a:avLst/>
              <a:gdLst/>
              <a:ahLst/>
              <a:cxnLst/>
              <a:rect l="l" t="t" r="r" b="b"/>
              <a:pathLst>
                <a:path w="71754" h="1228725">
                  <a:moveTo>
                    <a:pt x="71247" y="0"/>
                  </a:moveTo>
                  <a:lnTo>
                    <a:pt x="0" y="71247"/>
                  </a:lnTo>
                  <a:lnTo>
                    <a:pt x="0" y="1228344"/>
                  </a:lnTo>
                  <a:lnTo>
                    <a:pt x="71247" y="1157097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269985" y="1863089"/>
              <a:ext cx="233679" cy="71755"/>
            </a:xfrm>
            <a:custGeom>
              <a:avLst/>
              <a:gdLst/>
              <a:ahLst/>
              <a:cxnLst/>
              <a:rect l="l" t="t" r="r" b="b"/>
              <a:pathLst>
                <a:path w="233679" h="71755">
                  <a:moveTo>
                    <a:pt x="233172" y="0"/>
                  </a:moveTo>
                  <a:lnTo>
                    <a:pt x="71247" y="0"/>
                  </a:lnTo>
                  <a:lnTo>
                    <a:pt x="0" y="71247"/>
                  </a:lnTo>
                  <a:lnTo>
                    <a:pt x="161925" y="7124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269985" y="1863089"/>
              <a:ext cx="233679" cy="1228725"/>
            </a:xfrm>
            <a:custGeom>
              <a:avLst/>
              <a:gdLst/>
              <a:ahLst/>
              <a:cxnLst/>
              <a:rect l="l" t="t" r="r" b="b"/>
              <a:pathLst>
                <a:path w="233679" h="1228725">
                  <a:moveTo>
                    <a:pt x="0" y="71247"/>
                  </a:moveTo>
                  <a:lnTo>
                    <a:pt x="71247" y="0"/>
                  </a:lnTo>
                  <a:lnTo>
                    <a:pt x="233172" y="0"/>
                  </a:lnTo>
                  <a:lnTo>
                    <a:pt x="233172" y="1157097"/>
                  </a:lnTo>
                  <a:lnTo>
                    <a:pt x="161925" y="1228344"/>
                  </a:lnTo>
                  <a:lnTo>
                    <a:pt x="0" y="1228344"/>
                  </a:lnTo>
                  <a:lnTo>
                    <a:pt x="0" y="71247"/>
                  </a:lnTo>
                  <a:close/>
                </a:path>
                <a:path w="233679" h="1228725">
                  <a:moveTo>
                    <a:pt x="0" y="71247"/>
                  </a:moveTo>
                  <a:lnTo>
                    <a:pt x="161925" y="71247"/>
                  </a:lnTo>
                  <a:lnTo>
                    <a:pt x="233172" y="0"/>
                  </a:lnTo>
                </a:path>
                <a:path w="233679" h="1228725">
                  <a:moveTo>
                    <a:pt x="161925" y="71247"/>
                  </a:moveTo>
                  <a:lnTo>
                    <a:pt x="161925" y="122834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57972" y="2423921"/>
              <a:ext cx="611505" cy="173990"/>
            </a:xfrm>
            <a:custGeom>
              <a:avLst/>
              <a:gdLst/>
              <a:ahLst/>
              <a:cxnLst/>
              <a:rect l="l" t="t" r="r" b="b"/>
              <a:pathLst>
                <a:path w="611504" h="173989">
                  <a:moveTo>
                    <a:pt x="437642" y="0"/>
                  </a:moveTo>
                  <a:lnTo>
                    <a:pt x="437345" y="57888"/>
                  </a:lnTo>
                  <a:lnTo>
                    <a:pt x="466344" y="58038"/>
                  </a:lnTo>
                  <a:lnTo>
                    <a:pt x="465962" y="115950"/>
                  </a:lnTo>
                  <a:lnTo>
                    <a:pt x="437048" y="115950"/>
                  </a:lnTo>
                  <a:lnTo>
                    <a:pt x="436752" y="173608"/>
                  </a:lnTo>
                  <a:lnTo>
                    <a:pt x="553602" y="115950"/>
                  </a:lnTo>
                  <a:lnTo>
                    <a:pt x="465962" y="115950"/>
                  </a:lnTo>
                  <a:lnTo>
                    <a:pt x="553905" y="115801"/>
                  </a:lnTo>
                  <a:lnTo>
                    <a:pt x="610997" y="87629"/>
                  </a:lnTo>
                  <a:lnTo>
                    <a:pt x="437642" y="0"/>
                  </a:lnTo>
                  <a:close/>
                </a:path>
                <a:path w="611504" h="173989">
                  <a:moveTo>
                    <a:pt x="437345" y="57888"/>
                  </a:moveTo>
                  <a:lnTo>
                    <a:pt x="437049" y="115801"/>
                  </a:lnTo>
                  <a:lnTo>
                    <a:pt x="465962" y="115950"/>
                  </a:lnTo>
                  <a:lnTo>
                    <a:pt x="466344" y="58038"/>
                  </a:lnTo>
                  <a:lnTo>
                    <a:pt x="437345" y="57888"/>
                  </a:lnTo>
                  <a:close/>
                </a:path>
                <a:path w="611504" h="173989">
                  <a:moveTo>
                    <a:pt x="253" y="55625"/>
                  </a:moveTo>
                  <a:lnTo>
                    <a:pt x="0" y="113537"/>
                  </a:lnTo>
                  <a:lnTo>
                    <a:pt x="437049" y="115801"/>
                  </a:lnTo>
                  <a:lnTo>
                    <a:pt x="437345" y="57888"/>
                  </a:lnTo>
                  <a:lnTo>
                    <a:pt x="253" y="556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493125" y="3671061"/>
              <a:ext cx="982344" cy="629920"/>
            </a:xfrm>
            <a:custGeom>
              <a:avLst/>
              <a:gdLst/>
              <a:ahLst/>
              <a:cxnLst/>
              <a:rect l="l" t="t" r="r" b="b"/>
              <a:pathLst>
                <a:path w="982345" h="629920">
                  <a:moveTo>
                    <a:pt x="981964" y="44450"/>
                  </a:moveTo>
                  <a:lnTo>
                    <a:pt x="792861" y="0"/>
                  </a:lnTo>
                  <a:lnTo>
                    <a:pt x="806234" y="56337"/>
                  </a:lnTo>
                  <a:lnTo>
                    <a:pt x="2540" y="246888"/>
                  </a:lnTo>
                  <a:lnTo>
                    <a:pt x="9385" y="275539"/>
                  </a:lnTo>
                  <a:lnTo>
                    <a:pt x="0" y="303530"/>
                  </a:lnTo>
                  <a:lnTo>
                    <a:pt x="808101" y="574624"/>
                  </a:lnTo>
                  <a:lnTo>
                    <a:pt x="789686" y="629539"/>
                  </a:lnTo>
                  <a:lnTo>
                    <a:pt x="981964" y="602361"/>
                  </a:lnTo>
                  <a:lnTo>
                    <a:pt x="963485" y="583819"/>
                  </a:lnTo>
                  <a:lnTo>
                    <a:pt x="844931" y="464820"/>
                  </a:lnTo>
                  <a:lnTo>
                    <a:pt x="826503" y="519760"/>
                  </a:lnTo>
                  <a:lnTo>
                    <a:pt x="112585" y="280263"/>
                  </a:lnTo>
                  <a:lnTo>
                    <a:pt x="819607" y="112712"/>
                  </a:lnTo>
                  <a:lnTo>
                    <a:pt x="832993" y="169037"/>
                  </a:lnTo>
                  <a:lnTo>
                    <a:pt x="975728" y="49657"/>
                  </a:lnTo>
                  <a:lnTo>
                    <a:pt x="981964" y="444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431910" y="3370325"/>
              <a:ext cx="71755" cy="1226820"/>
            </a:xfrm>
            <a:custGeom>
              <a:avLst/>
              <a:gdLst/>
              <a:ahLst/>
              <a:cxnLst/>
              <a:rect l="l" t="t" r="r" b="b"/>
              <a:pathLst>
                <a:path w="71754" h="1226820">
                  <a:moveTo>
                    <a:pt x="71247" y="0"/>
                  </a:moveTo>
                  <a:lnTo>
                    <a:pt x="0" y="71247"/>
                  </a:lnTo>
                  <a:lnTo>
                    <a:pt x="0" y="1226820"/>
                  </a:lnTo>
                  <a:lnTo>
                    <a:pt x="71247" y="1155573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269985" y="3370325"/>
              <a:ext cx="233679" cy="71755"/>
            </a:xfrm>
            <a:custGeom>
              <a:avLst/>
              <a:gdLst/>
              <a:ahLst/>
              <a:cxnLst/>
              <a:rect l="l" t="t" r="r" b="b"/>
              <a:pathLst>
                <a:path w="233679" h="71754">
                  <a:moveTo>
                    <a:pt x="233172" y="0"/>
                  </a:moveTo>
                  <a:lnTo>
                    <a:pt x="71247" y="0"/>
                  </a:lnTo>
                  <a:lnTo>
                    <a:pt x="0" y="71247"/>
                  </a:lnTo>
                  <a:lnTo>
                    <a:pt x="161925" y="7124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69985" y="3370325"/>
              <a:ext cx="233679" cy="1226820"/>
            </a:xfrm>
            <a:custGeom>
              <a:avLst/>
              <a:gdLst/>
              <a:ahLst/>
              <a:cxnLst/>
              <a:rect l="l" t="t" r="r" b="b"/>
              <a:pathLst>
                <a:path w="233679" h="1226820">
                  <a:moveTo>
                    <a:pt x="0" y="71247"/>
                  </a:moveTo>
                  <a:lnTo>
                    <a:pt x="71247" y="0"/>
                  </a:lnTo>
                  <a:lnTo>
                    <a:pt x="233172" y="0"/>
                  </a:lnTo>
                  <a:lnTo>
                    <a:pt x="233172" y="1155573"/>
                  </a:lnTo>
                  <a:lnTo>
                    <a:pt x="161925" y="1226820"/>
                  </a:lnTo>
                  <a:lnTo>
                    <a:pt x="0" y="1226820"/>
                  </a:lnTo>
                  <a:lnTo>
                    <a:pt x="0" y="71247"/>
                  </a:lnTo>
                  <a:close/>
                </a:path>
                <a:path w="233679" h="1226820">
                  <a:moveTo>
                    <a:pt x="0" y="71247"/>
                  </a:moveTo>
                  <a:lnTo>
                    <a:pt x="161925" y="71247"/>
                  </a:lnTo>
                  <a:lnTo>
                    <a:pt x="233172" y="0"/>
                  </a:lnTo>
                </a:path>
                <a:path w="233679" h="1226820">
                  <a:moveTo>
                    <a:pt x="161925" y="71247"/>
                  </a:moveTo>
                  <a:lnTo>
                    <a:pt x="161925" y="122682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658099" y="3931285"/>
              <a:ext cx="610870" cy="173990"/>
            </a:xfrm>
            <a:custGeom>
              <a:avLst/>
              <a:gdLst/>
              <a:ahLst/>
              <a:cxnLst/>
              <a:rect l="l" t="t" r="r" b="b"/>
              <a:pathLst>
                <a:path w="610870" h="173989">
                  <a:moveTo>
                    <a:pt x="437260" y="0"/>
                  </a:moveTo>
                  <a:lnTo>
                    <a:pt x="437134" y="57856"/>
                  </a:lnTo>
                  <a:lnTo>
                    <a:pt x="466090" y="57912"/>
                  </a:lnTo>
                  <a:lnTo>
                    <a:pt x="465963" y="115823"/>
                  </a:lnTo>
                  <a:lnTo>
                    <a:pt x="437006" y="115823"/>
                  </a:lnTo>
                  <a:lnTo>
                    <a:pt x="436879" y="173735"/>
                  </a:lnTo>
                  <a:lnTo>
                    <a:pt x="553213" y="115823"/>
                  </a:lnTo>
                  <a:lnTo>
                    <a:pt x="465963" y="115823"/>
                  </a:lnTo>
                  <a:lnTo>
                    <a:pt x="553324" y="115768"/>
                  </a:lnTo>
                  <a:lnTo>
                    <a:pt x="610870" y="87121"/>
                  </a:lnTo>
                  <a:lnTo>
                    <a:pt x="437260" y="0"/>
                  </a:lnTo>
                  <a:close/>
                </a:path>
                <a:path w="610870" h="173989">
                  <a:moveTo>
                    <a:pt x="437134" y="57856"/>
                  </a:moveTo>
                  <a:lnTo>
                    <a:pt x="437007" y="115768"/>
                  </a:lnTo>
                  <a:lnTo>
                    <a:pt x="465963" y="115823"/>
                  </a:lnTo>
                  <a:lnTo>
                    <a:pt x="466090" y="57912"/>
                  </a:lnTo>
                  <a:lnTo>
                    <a:pt x="437134" y="57856"/>
                  </a:lnTo>
                  <a:close/>
                </a:path>
                <a:path w="610870" h="173989">
                  <a:moveTo>
                    <a:pt x="0" y="57022"/>
                  </a:moveTo>
                  <a:lnTo>
                    <a:pt x="0" y="114934"/>
                  </a:lnTo>
                  <a:lnTo>
                    <a:pt x="437007" y="115768"/>
                  </a:lnTo>
                  <a:lnTo>
                    <a:pt x="437134" y="57856"/>
                  </a:lnTo>
                  <a:lnTo>
                    <a:pt x="0" y="5702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493125" y="5152389"/>
              <a:ext cx="982344" cy="628015"/>
            </a:xfrm>
            <a:custGeom>
              <a:avLst/>
              <a:gdLst/>
              <a:ahLst/>
              <a:cxnLst/>
              <a:rect l="l" t="t" r="r" b="b"/>
              <a:pathLst>
                <a:path w="982345" h="628014">
                  <a:moveTo>
                    <a:pt x="981964" y="44450"/>
                  </a:moveTo>
                  <a:lnTo>
                    <a:pt x="792861" y="0"/>
                  </a:lnTo>
                  <a:lnTo>
                    <a:pt x="806234" y="56337"/>
                  </a:lnTo>
                  <a:lnTo>
                    <a:pt x="2540" y="246888"/>
                  </a:lnTo>
                  <a:lnTo>
                    <a:pt x="9182" y="274650"/>
                  </a:lnTo>
                  <a:lnTo>
                    <a:pt x="0" y="302006"/>
                  </a:lnTo>
                  <a:lnTo>
                    <a:pt x="808088" y="573100"/>
                  </a:lnTo>
                  <a:lnTo>
                    <a:pt x="789686" y="627989"/>
                  </a:lnTo>
                  <a:lnTo>
                    <a:pt x="981964" y="600887"/>
                  </a:lnTo>
                  <a:lnTo>
                    <a:pt x="963447" y="582295"/>
                  </a:lnTo>
                  <a:lnTo>
                    <a:pt x="844931" y="463270"/>
                  </a:lnTo>
                  <a:lnTo>
                    <a:pt x="826503" y="518185"/>
                  </a:lnTo>
                  <a:lnTo>
                    <a:pt x="115252" y="279628"/>
                  </a:lnTo>
                  <a:lnTo>
                    <a:pt x="819607" y="112712"/>
                  </a:lnTo>
                  <a:lnTo>
                    <a:pt x="832993" y="169037"/>
                  </a:lnTo>
                  <a:lnTo>
                    <a:pt x="975728" y="49669"/>
                  </a:lnTo>
                  <a:lnTo>
                    <a:pt x="981964" y="444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431910" y="4850129"/>
              <a:ext cx="71755" cy="1226820"/>
            </a:xfrm>
            <a:custGeom>
              <a:avLst/>
              <a:gdLst/>
              <a:ahLst/>
              <a:cxnLst/>
              <a:rect l="l" t="t" r="r" b="b"/>
              <a:pathLst>
                <a:path w="71754" h="1226820">
                  <a:moveTo>
                    <a:pt x="71247" y="0"/>
                  </a:moveTo>
                  <a:lnTo>
                    <a:pt x="0" y="71247"/>
                  </a:lnTo>
                  <a:lnTo>
                    <a:pt x="0" y="1226820"/>
                  </a:lnTo>
                  <a:lnTo>
                    <a:pt x="71247" y="1155534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269985" y="4850129"/>
              <a:ext cx="233679" cy="71755"/>
            </a:xfrm>
            <a:custGeom>
              <a:avLst/>
              <a:gdLst/>
              <a:ahLst/>
              <a:cxnLst/>
              <a:rect l="l" t="t" r="r" b="b"/>
              <a:pathLst>
                <a:path w="233679" h="71754">
                  <a:moveTo>
                    <a:pt x="233172" y="0"/>
                  </a:moveTo>
                  <a:lnTo>
                    <a:pt x="71247" y="0"/>
                  </a:lnTo>
                  <a:lnTo>
                    <a:pt x="0" y="71247"/>
                  </a:lnTo>
                  <a:lnTo>
                    <a:pt x="161925" y="7124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269985" y="4850129"/>
              <a:ext cx="233679" cy="1226820"/>
            </a:xfrm>
            <a:custGeom>
              <a:avLst/>
              <a:gdLst/>
              <a:ahLst/>
              <a:cxnLst/>
              <a:rect l="l" t="t" r="r" b="b"/>
              <a:pathLst>
                <a:path w="233679" h="1226820">
                  <a:moveTo>
                    <a:pt x="0" y="71247"/>
                  </a:moveTo>
                  <a:lnTo>
                    <a:pt x="71247" y="0"/>
                  </a:lnTo>
                  <a:lnTo>
                    <a:pt x="233172" y="0"/>
                  </a:lnTo>
                  <a:lnTo>
                    <a:pt x="233172" y="1155534"/>
                  </a:lnTo>
                  <a:lnTo>
                    <a:pt x="161925" y="1226820"/>
                  </a:lnTo>
                  <a:lnTo>
                    <a:pt x="0" y="1226820"/>
                  </a:lnTo>
                  <a:lnTo>
                    <a:pt x="0" y="71247"/>
                  </a:lnTo>
                  <a:close/>
                </a:path>
                <a:path w="233679" h="1226820">
                  <a:moveTo>
                    <a:pt x="0" y="71247"/>
                  </a:moveTo>
                  <a:lnTo>
                    <a:pt x="161925" y="71247"/>
                  </a:lnTo>
                  <a:lnTo>
                    <a:pt x="233172" y="0"/>
                  </a:lnTo>
                </a:path>
                <a:path w="233679" h="1226820">
                  <a:moveTo>
                    <a:pt x="161925" y="71247"/>
                  </a:moveTo>
                  <a:lnTo>
                    <a:pt x="161925" y="122682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658099" y="5411088"/>
              <a:ext cx="610870" cy="173990"/>
            </a:xfrm>
            <a:custGeom>
              <a:avLst/>
              <a:gdLst/>
              <a:ahLst/>
              <a:cxnLst/>
              <a:rect l="l" t="t" r="r" b="b"/>
              <a:pathLst>
                <a:path w="610870" h="173989">
                  <a:moveTo>
                    <a:pt x="437006" y="115887"/>
                  </a:moveTo>
                  <a:lnTo>
                    <a:pt x="436879" y="173736"/>
                  </a:lnTo>
                  <a:lnTo>
                    <a:pt x="553128" y="115951"/>
                  </a:lnTo>
                  <a:lnTo>
                    <a:pt x="465963" y="115951"/>
                  </a:lnTo>
                  <a:lnTo>
                    <a:pt x="437006" y="115887"/>
                  </a:lnTo>
                  <a:close/>
                </a:path>
                <a:path w="610870" h="173989">
                  <a:moveTo>
                    <a:pt x="437260" y="0"/>
                  </a:moveTo>
                  <a:lnTo>
                    <a:pt x="437006" y="115887"/>
                  </a:lnTo>
                  <a:lnTo>
                    <a:pt x="465963" y="115951"/>
                  </a:lnTo>
                  <a:lnTo>
                    <a:pt x="466090" y="58039"/>
                  </a:lnTo>
                  <a:lnTo>
                    <a:pt x="552622" y="57975"/>
                  </a:lnTo>
                  <a:lnTo>
                    <a:pt x="437260" y="0"/>
                  </a:lnTo>
                  <a:close/>
                </a:path>
                <a:path w="610870" h="173989">
                  <a:moveTo>
                    <a:pt x="552622" y="57975"/>
                  </a:moveTo>
                  <a:lnTo>
                    <a:pt x="437133" y="57975"/>
                  </a:lnTo>
                  <a:lnTo>
                    <a:pt x="466090" y="58039"/>
                  </a:lnTo>
                  <a:lnTo>
                    <a:pt x="465963" y="115951"/>
                  </a:lnTo>
                  <a:lnTo>
                    <a:pt x="553128" y="115951"/>
                  </a:lnTo>
                  <a:lnTo>
                    <a:pt x="610870" y="87249"/>
                  </a:lnTo>
                  <a:lnTo>
                    <a:pt x="552622" y="57975"/>
                  </a:lnTo>
                  <a:close/>
                </a:path>
                <a:path w="610870" h="173989">
                  <a:moveTo>
                    <a:pt x="0" y="57023"/>
                  </a:moveTo>
                  <a:lnTo>
                    <a:pt x="0" y="114935"/>
                  </a:lnTo>
                  <a:lnTo>
                    <a:pt x="437006" y="115887"/>
                  </a:lnTo>
                  <a:lnTo>
                    <a:pt x="437133" y="57975"/>
                  </a:lnTo>
                  <a:lnTo>
                    <a:pt x="0" y="5702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9476993" y="3510534"/>
            <a:ext cx="1621790" cy="41338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400"/>
              </a:spcBef>
            </a:pPr>
            <a:r>
              <a:rPr dirty="0" sz="1800" spc="-55" b="0">
                <a:latin typeface="Noto Sans CJK JP Medium"/>
                <a:cs typeface="Noto Sans CJK JP Medium"/>
              </a:rPr>
              <a:t>Bbox</a:t>
            </a:r>
            <a:r>
              <a:rPr dirty="0" sz="1800" spc="35" b="0">
                <a:latin typeface="Noto Sans CJK JP Medium"/>
                <a:cs typeface="Noto Sans CJK JP Medium"/>
              </a:rPr>
              <a:t> </a:t>
            </a:r>
            <a:r>
              <a:rPr dirty="0" sz="1800" spc="10" b="0">
                <a:latin typeface="Noto Sans CJK JP Medium"/>
                <a:cs typeface="Noto Sans CJK JP Medium"/>
              </a:rPr>
              <a:t>reg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76993" y="4066794"/>
            <a:ext cx="1621790" cy="41338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509270">
              <a:lnSpc>
                <a:spcPct val="100000"/>
              </a:lnSpc>
              <a:spcBef>
                <a:spcPts val="405"/>
              </a:spcBef>
            </a:pPr>
            <a:r>
              <a:rPr dirty="0" sz="1800" spc="50" b="0">
                <a:latin typeface="Noto Sans CJK JP Medium"/>
                <a:cs typeface="Noto Sans CJK JP Medium"/>
              </a:rPr>
              <a:t>SVMs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476993" y="4990338"/>
            <a:ext cx="1621790" cy="41338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405"/>
              </a:spcBef>
            </a:pPr>
            <a:r>
              <a:rPr dirty="0" sz="1800" spc="-55" b="0">
                <a:latin typeface="Noto Sans CJK JP Medium"/>
                <a:cs typeface="Noto Sans CJK JP Medium"/>
              </a:rPr>
              <a:t>Bbox</a:t>
            </a:r>
            <a:r>
              <a:rPr dirty="0" sz="1800" spc="35" b="0">
                <a:latin typeface="Noto Sans CJK JP Medium"/>
                <a:cs typeface="Noto Sans CJK JP Medium"/>
              </a:rPr>
              <a:t> </a:t>
            </a:r>
            <a:r>
              <a:rPr dirty="0" sz="1800" spc="10" b="0">
                <a:latin typeface="Noto Sans CJK JP Medium"/>
                <a:cs typeface="Noto Sans CJK JP Medium"/>
              </a:rPr>
              <a:t>reg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76993" y="5546597"/>
            <a:ext cx="1621790" cy="41338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09270">
              <a:lnSpc>
                <a:spcPct val="100000"/>
              </a:lnSpc>
              <a:spcBef>
                <a:spcPts val="409"/>
              </a:spcBef>
            </a:pPr>
            <a:r>
              <a:rPr dirty="0" sz="1800" spc="50" b="0">
                <a:latin typeface="Noto Sans CJK JP Medium"/>
                <a:cs typeface="Noto Sans CJK JP Medium"/>
              </a:rPr>
              <a:t>SVMs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206483" y="1562100"/>
            <a:ext cx="2091055" cy="190500"/>
          </a:xfrm>
          <a:custGeom>
            <a:avLst/>
            <a:gdLst/>
            <a:ahLst/>
            <a:cxnLst/>
            <a:rect l="l" t="t" r="r" b="b"/>
            <a:pathLst>
              <a:path w="2091054" h="190500">
                <a:moveTo>
                  <a:pt x="0" y="190500"/>
                </a:moveTo>
                <a:lnTo>
                  <a:pt x="1248" y="116371"/>
                </a:lnTo>
                <a:lnTo>
                  <a:pt x="4651" y="55816"/>
                </a:lnTo>
                <a:lnTo>
                  <a:pt x="9697" y="14978"/>
                </a:lnTo>
                <a:lnTo>
                  <a:pt x="15875" y="0"/>
                </a:lnTo>
                <a:lnTo>
                  <a:pt x="2075052" y="0"/>
                </a:lnTo>
                <a:lnTo>
                  <a:pt x="2081230" y="14978"/>
                </a:lnTo>
                <a:lnTo>
                  <a:pt x="2086276" y="55816"/>
                </a:lnTo>
                <a:lnTo>
                  <a:pt x="2089679" y="116371"/>
                </a:lnTo>
                <a:lnTo>
                  <a:pt x="2090927" y="190500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10"/>
              <a:t>R-CNN의 </a:t>
            </a:r>
            <a:r>
              <a:rPr dirty="0" sz="2200" spc="-25"/>
              <a:t>동작</a:t>
            </a:r>
            <a:r>
              <a:rPr dirty="0" sz="2200" spc="105"/>
              <a:t> </a:t>
            </a:r>
            <a:r>
              <a:rPr dirty="0" sz="2200" spc="-25"/>
              <a:t>과정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34292"/>
            <a:ext cx="9219565" cy="290703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100" spc="30">
                <a:latin typeface="WenQuanYi Micro Hei"/>
                <a:cs typeface="WenQuanYi Micro Hei"/>
              </a:rPr>
              <a:t>Selective </a:t>
            </a:r>
            <a:r>
              <a:rPr dirty="0" sz="2100" spc="-10">
                <a:latin typeface="WenQuanYi Micro Hei"/>
                <a:cs typeface="WenQuanYi Micro Hei"/>
              </a:rPr>
              <a:t>search를 </a:t>
            </a:r>
            <a:r>
              <a:rPr dirty="0" sz="2100" spc="-195">
                <a:latin typeface="WenQuanYi Micro Hei"/>
                <a:cs typeface="WenQuanYi Micro Hei"/>
              </a:rPr>
              <a:t>이용해  </a:t>
            </a:r>
            <a:r>
              <a:rPr dirty="0" sz="2100">
                <a:latin typeface="WenQuanYi Micro Hei"/>
                <a:cs typeface="WenQuanYi Micro Hei"/>
              </a:rPr>
              <a:t>2,000개의 </a:t>
            </a:r>
            <a:r>
              <a:rPr dirty="0" sz="2100" spc="-40" b="0">
                <a:latin typeface="Noto Sans CJK JP Medium"/>
                <a:cs typeface="Noto Sans CJK JP Medium"/>
              </a:rPr>
              <a:t>RoI(Region </a:t>
            </a:r>
            <a:r>
              <a:rPr dirty="0" sz="2100" spc="10" b="0">
                <a:latin typeface="Noto Sans CJK JP Medium"/>
                <a:cs typeface="Noto Sans CJK JP Medium"/>
              </a:rPr>
              <a:t>of </a:t>
            </a:r>
            <a:r>
              <a:rPr dirty="0" sz="2100" spc="-25" b="0">
                <a:latin typeface="Noto Sans CJK JP Medium"/>
                <a:cs typeface="Noto Sans CJK JP Medium"/>
              </a:rPr>
              <a:t>Interest)를</a:t>
            </a:r>
            <a:r>
              <a:rPr dirty="0" sz="2100" spc="30" b="0">
                <a:latin typeface="Noto Sans CJK JP Medium"/>
                <a:cs typeface="Noto Sans CJK JP Medium"/>
              </a:rPr>
              <a:t> </a:t>
            </a:r>
            <a:r>
              <a:rPr dirty="0" sz="2100" spc="-120" b="0">
                <a:latin typeface="Noto Sans CJK JP Medium"/>
                <a:cs typeface="Noto Sans CJK JP Medium"/>
              </a:rPr>
              <a:t>추출</a:t>
            </a:r>
            <a:r>
              <a:rPr dirty="0" sz="2100" spc="-120">
                <a:latin typeface="WenQuanYi Micro Hei"/>
                <a:cs typeface="WenQuanYi Micro Hei"/>
              </a:rPr>
              <a:t>합니다.</a:t>
            </a:r>
            <a:endParaRPr sz="2100">
              <a:latin typeface="WenQuanYi Micro Hei"/>
              <a:cs typeface="WenQuanYi Micro Hei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100" spc="-190">
                <a:latin typeface="WenQuanYi Micro Hei"/>
                <a:cs typeface="WenQuanYi Micro Hei"/>
              </a:rPr>
              <a:t>각</a:t>
            </a:r>
            <a:r>
              <a:rPr dirty="0" sz="2100" spc="-30">
                <a:latin typeface="WenQuanYi Micro Hei"/>
                <a:cs typeface="WenQuanYi Micro Hei"/>
              </a:rPr>
              <a:t> </a:t>
            </a:r>
            <a:r>
              <a:rPr dirty="0" sz="2100" spc="-90">
                <a:latin typeface="WenQuanYi Micro Hei"/>
                <a:cs typeface="WenQuanYi Micro Hei"/>
              </a:rPr>
              <a:t>RoI에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대하여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25">
                <a:latin typeface="WenQuanYi Micro Hei"/>
                <a:cs typeface="WenQuanYi Micro Hei"/>
              </a:rPr>
              <a:t>warping을</a:t>
            </a:r>
            <a:r>
              <a:rPr dirty="0" sz="210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수행하여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동일한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크기의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입력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이미지로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70">
                <a:latin typeface="WenQuanYi Micro Hei"/>
                <a:cs typeface="WenQuanYi Micro Hei"/>
              </a:rPr>
              <a:t>변경합니다.</a:t>
            </a:r>
            <a:endParaRPr sz="2100">
              <a:latin typeface="WenQuanYi Micro Hei"/>
              <a:cs typeface="WenQuanYi Micro Hei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100" spc="5">
                <a:latin typeface="WenQuanYi Micro Hei"/>
                <a:cs typeface="WenQuanYi Micro Hei"/>
              </a:rPr>
              <a:t>Warped </a:t>
            </a:r>
            <a:r>
              <a:rPr dirty="0" sz="2100" spc="-25">
                <a:latin typeface="WenQuanYi Micro Hei"/>
                <a:cs typeface="WenQuanYi Micro Hei"/>
              </a:rPr>
              <a:t>image를 </a:t>
            </a:r>
            <a:r>
              <a:rPr dirty="0" sz="2100" spc="-90">
                <a:latin typeface="WenQuanYi Micro Hei"/>
                <a:cs typeface="WenQuanYi Micro Hei"/>
              </a:rPr>
              <a:t>CNN에 </a:t>
            </a:r>
            <a:r>
              <a:rPr dirty="0" sz="2100" spc="-50">
                <a:latin typeface="WenQuanYi Micro Hei"/>
                <a:cs typeface="WenQuanYi Micro Hei"/>
              </a:rPr>
              <a:t>넣어서(forward) </a:t>
            </a:r>
            <a:r>
              <a:rPr dirty="0" sz="2100" spc="-195">
                <a:latin typeface="WenQuanYi Micro Hei"/>
                <a:cs typeface="WenQuanYi Micro Hei"/>
              </a:rPr>
              <a:t>이미지 </a:t>
            </a:r>
            <a:r>
              <a:rPr dirty="0" u="heavy" sz="2100" spc="-1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feature를</a:t>
            </a:r>
            <a:r>
              <a:rPr dirty="0" u="heavy" sz="2100" spc="4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heavy" sz="2100" spc="-17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추출</a:t>
            </a:r>
            <a:r>
              <a:rPr dirty="0" sz="2100" spc="-170">
                <a:latin typeface="WenQuanYi Micro Hei"/>
                <a:cs typeface="WenQuanYi Micro Hei"/>
              </a:rPr>
              <a:t>합니다.</a:t>
            </a:r>
            <a:endParaRPr sz="2100">
              <a:latin typeface="WenQuanYi Micro Hei"/>
              <a:cs typeface="WenQuanYi Micro Hei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해당 </a:t>
            </a:r>
            <a:r>
              <a:rPr dirty="0" sz="2100" spc="-35" b="0">
                <a:latin typeface="Noto Sans CJK JP Medium"/>
                <a:cs typeface="Noto Sans CJK JP Medium"/>
              </a:rPr>
              <a:t>feature</a:t>
            </a:r>
            <a:r>
              <a:rPr dirty="0" sz="2100" spc="-35">
                <a:latin typeface="WenQuanYi Micro Hei"/>
                <a:cs typeface="WenQuanYi Micro Hei"/>
              </a:rPr>
              <a:t>를 </a:t>
            </a:r>
            <a:r>
              <a:rPr dirty="0" sz="2100" spc="10">
                <a:latin typeface="WenQuanYi Micro Hei"/>
                <a:cs typeface="WenQuanYi Micro Hei"/>
              </a:rPr>
              <a:t>SVM에 </a:t>
            </a:r>
            <a:r>
              <a:rPr dirty="0" sz="2100" spc="-195">
                <a:latin typeface="WenQuanYi Micro Hei"/>
                <a:cs typeface="WenQuanYi Micro Hei"/>
              </a:rPr>
              <a:t>넣어 </a:t>
            </a:r>
            <a:r>
              <a:rPr dirty="0" sz="2100" spc="-35">
                <a:latin typeface="WenQuanYi Micro Hei"/>
                <a:cs typeface="WenQuanYi Micro Hei"/>
              </a:rPr>
              <a:t>클래스(class) </a:t>
            </a:r>
            <a:r>
              <a:rPr dirty="0" sz="2100" spc="-195">
                <a:latin typeface="WenQuanYi Micro Hei"/>
                <a:cs typeface="WenQuanYi Micro Hei"/>
              </a:rPr>
              <a:t>분류 결과를 </a:t>
            </a:r>
            <a:r>
              <a:rPr dirty="0" sz="2100" spc="-165">
                <a:latin typeface="WenQuanYi Micro Hei"/>
                <a:cs typeface="WenQuanYi Micro Hei"/>
              </a:rPr>
              <a:t>얻습니다.</a:t>
            </a:r>
            <a:endParaRPr sz="2100">
              <a:latin typeface="WenQuanYi Micro Hei"/>
              <a:cs typeface="WenQuanYi Micro Hei"/>
            </a:endParaRPr>
          </a:p>
          <a:p>
            <a:pPr lvl="1" marL="812800" indent="-343535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이때 </a:t>
            </a:r>
            <a:r>
              <a:rPr dirty="0" sz="2100" spc="-190">
                <a:latin typeface="WenQuanYi Micro Hei"/>
                <a:cs typeface="WenQuanYi Micro Hei"/>
              </a:rPr>
              <a:t>각 </a:t>
            </a:r>
            <a:r>
              <a:rPr dirty="0" sz="2100" spc="-195">
                <a:latin typeface="WenQuanYi Micro Hei"/>
                <a:cs typeface="WenQuanYi Micro Hei"/>
              </a:rPr>
              <a:t>클래스에 대해 독립적으로 훈련된 </a:t>
            </a:r>
            <a:r>
              <a:rPr dirty="0" sz="2100" spc="-45">
                <a:latin typeface="WenQuanYi Micro Hei"/>
                <a:cs typeface="WenQuanYi Micro Hei"/>
              </a:rPr>
              <a:t>이진(binary) </a:t>
            </a:r>
            <a:r>
              <a:rPr dirty="0" sz="2100" spc="10">
                <a:latin typeface="WenQuanYi Micro Hei"/>
                <a:cs typeface="WenQuanYi Micro Hei"/>
              </a:rPr>
              <a:t>SVM을</a:t>
            </a:r>
            <a:r>
              <a:rPr dirty="0" sz="2100" spc="-310">
                <a:latin typeface="WenQuanYi Micro Hei"/>
                <a:cs typeface="WenQuanYi Micro Hei"/>
              </a:rPr>
              <a:t> </a:t>
            </a:r>
            <a:r>
              <a:rPr dirty="0" sz="2100" spc="-170">
                <a:latin typeface="WenQuanYi Micro Hei"/>
                <a:cs typeface="WenQuanYi Micro Hei"/>
              </a:rPr>
              <a:t>사용합니다.</a:t>
            </a:r>
            <a:endParaRPr sz="2100">
              <a:latin typeface="WenQuanYi Micro Hei"/>
              <a:cs typeface="WenQuanYi Micro Hei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해당 </a:t>
            </a:r>
            <a:r>
              <a:rPr dirty="0" sz="2100" spc="-35" b="0">
                <a:latin typeface="Noto Sans CJK JP Medium"/>
                <a:cs typeface="Noto Sans CJK JP Medium"/>
              </a:rPr>
              <a:t>feature</a:t>
            </a:r>
            <a:r>
              <a:rPr dirty="0" sz="2100" spc="-35">
                <a:latin typeface="WenQuanYi Micro Hei"/>
                <a:cs typeface="WenQuanYi Micro Hei"/>
              </a:rPr>
              <a:t>를 </a:t>
            </a:r>
            <a:r>
              <a:rPr dirty="0" sz="2100">
                <a:latin typeface="WenQuanYi Micro Hei"/>
                <a:cs typeface="WenQuanYi Micro Hei"/>
              </a:rPr>
              <a:t>regressor에 </a:t>
            </a:r>
            <a:r>
              <a:rPr dirty="0" sz="2100" spc="-195">
                <a:latin typeface="WenQuanYi Micro Hei"/>
                <a:cs typeface="WenQuanYi Micro Hei"/>
              </a:rPr>
              <a:t>넣어 </a:t>
            </a:r>
            <a:r>
              <a:rPr dirty="0" sz="2100" spc="-40">
                <a:latin typeface="WenQuanYi Micro Hei"/>
                <a:cs typeface="WenQuanYi Micro Hei"/>
              </a:rPr>
              <a:t>위치(bounding </a:t>
            </a:r>
            <a:r>
              <a:rPr dirty="0" sz="2100" spc="-50">
                <a:latin typeface="WenQuanYi Micro Hei"/>
                <a:cs typeface="WenQuanYi Micro Hei"/>
              </a:rPr>
              <a:t>box)를</a:t>
            </a:r>
            <a:r>
              <a:rPr dirty="0" sz="2100" spc="-305">
                <a:latin typeface="WenQuanYi Micro Hei"/>
                <a:cs typeface="WenQuanYi Micro Hei"/>
              </a:rPr>
              <a:t> </a:t>
            </a:r>
            <a:r>
              <a:rPr dirty="0" sz="2100" spc="-175">
                <a:latin typeface="WenQuanYi Micro Hei"/>
                <a:cs typeface="WenQuanYi Micro Hei"/>
              </a:rPr>
              <a:t>예측합니다.</a:t>
            </a:r>
            <a:endParaRPr sz="21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55" b="0">
                <a:solidFill>
                  <a:srgbClr val="FFFFFF"/>
                </a:solidFill>
                <a:latin typeface="Noto Sans CJK JP Medium"/>
                <a:cs typeface="Noto Sans CJK JP Medium"/>
              </a:rPr>
              <a:t>R-CNN: </a:t>
            </a:r>
            <a:r>
              <a:rPr dirty="0" sz="2200" spc="-5" b="0">
                <a:solidFill>
                  <a:srgbClr val="FFFFFF"/>
                </a:solidFill>
                <a:latin typeface="Noto Sans CJK JP Medium"/>
                <a:cs typeface="Noto Sans CJK JP Medium"/>
              </a:rPr>
              <a:t>Bounding </a:t>
            </a:r>
            <a:r>
              <a:rPr dirty="0" sz="2200" spc="-10" b="0">
                <a:solidFill>
                  <a:srgbClr val="FFFFFF"/>
                </a:solidFill>
                <a:latin typeface="Noto Sans CJK JP Medium"/>
                <a:cs typeface="Noto Sans CJK JP Medium"/>
              </a:rPr>
              <a:t>Box</a:t>
            </a:r>
            <a:r>
              <a:rPr dirty="0" sz="2200" spc="125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200" spc="30" b="0">
                <a:solidFill>
                  <a:srgbClr val="FFFFFF"/>
                </a:solidFill>
                <a:latin typeface="Noto Sans CJK JP Medium"/>
                <a:cs typeface="Noto Sans CJK JP Medium"/>
              </a:rPr>
              <a:t>Regression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68133" y="2710433"/>
            <a:ext cx="3348354" cy="2891155"/>
            <a:chOff x="7168133" y="2710433"/>
            <a:chExt cx="3348354" cy="2891155"/>
          </a:xfrm>
        </p:grpSpPr>
        <p:sp>
          <p:nvSpPr>
            <p:cNvPr id="5" name="object 5"/>
            <p:cNvSpPr/>
            <p:nvPr/>
          </p:nvSpPr>
          <p:spPr>
            <a:xfrm>
              <a:off x="7168133" y="2710433"/>
              <a:ext cx="3348354" cy="2891155"/>
            </a:xfrm>
            <a:custGeom>
              <a:avLst/>
              <a:gdLst/>
              <a:ahLst/>
              <a:cxnLst/>
              <a:rect l="l" t="t" r="r" b="b"/>
              <a:pathLst>
                <a:path w="3348354" h="2891154">
                  <a:moveTo>
                    <a:pt x="3348228" y="0"/>
                  </a:moveTo>
                  <a:lnTo>
                    <a:pt x="0" y="0"/>
                  </a:lnTo>
                  <a:lnTo>
                    <a:pt x="0" y="2891028"/>
                  </a:lnTo>
                  <a:lnTo>
                    <a:pt x="3348228" y="2891028"/>
                  </a:lnTo>
                  <a:lnTo>
                    <a:pt x="33482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0619" y="4087367"/>
              <a:ext cx="135635" cy="135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62904" y="4341748"/>
              <a:ext cx="751205" cy="307975"/>
            </a:xfrm>
            <a:custGeom>
              <a:avLst/>
              <a:gdLst/>
              <a:ahLst/>
              <a:cxnLst/>
              <a:rect l="l" t="t" r="r" b="b"/>
              <a:pathLst>
                <a:path w="751204" h="307975">
                  <a:moveTo>
                    <a:pt x="670046" y="0"/>
                  </a:moveTo>
                  <a:lnTo>
                    <a:pt x="666998" y="10287"/>
                  </a:lnTo>
                  <a:lnTo>
                    <a:pt x="681120" y="17575"/>
                  </a:lnTo>
                  <a:lnTo>
                    <a:pt x="693398" y="28209"/>
                  </a:lnTo>
                  <a:lnTo>
                    <a:pt x="719278" y="79736"/>
                  </a:lnTo>
                  <a:lnTo>
                    <a:pt x="727001" y="126892"/>
                  </a:lnTo>
                  <a:lnTo>
                    <a:pt x="727958" y="153924"/>
                  </a:lnTo>
                  <a:lnTo>
                    <a:pt x="727001" y="180879"/>
                  </a:lnTo>
                  <a:lnTo>
                    <a:pt x="719278" y="227933"/>
                  </a:lnTo>
                  <a:lnTo>
                    <a:pt x="703841" y="265338"/>
                  </a:lnTo>
                  <a:lnTo>
                    <a:pt x="666998" y="297306"/>
                  </a:lnTo>
                  <a:lnTo>
                    <a:pt x="670046" y="307467"/>
                  </a:lnTo>
                  <a:lnTo>
                    <a:pt x="704431" y="289194"/>
                  </a:lnTo>
                  <a:lnTo>
                    <a:pt x="729863" y="254634"/>
                  </a:lnTo>
                  <a:lnTo>
                    <a:pt x="745579" y="208168"/>
                  </a:lnTo>
                  <a:lnTo>
                    <a:pt x="750818" y="153796"/>
                  </a:lnTo>
                  <a:lnTo>
                    <a:pt x="749508" y="125626"/>
                  </a:lnTo>
                  <a:lnTo>
                    <a:pt x="739030" y="75144"/>
                  </a:lnTo>
                  <a:lnTo>
                    <a:pt x="718266" y="33539"/>
                  </a:lnTo>
                  <a:lnTo>
                    <a:pt x="688357" y="7147"/>
                  </a:lnTo>
                  <a:lnTo>
                    <a:pt x="670046" y="0"/>
                  </a:lnTo>
                  <a:close/>
                </a:path>
                <a:path w="751204" h="307975">
                  <a:moveTo>
                    <a:pt x="80766" y="0"/>
                  </a:moveTo>
                  <a:lnTo>
                    <a:pt x="46491" y="18319"/>
                  </a:lnTo>
                  <a:lnTo>
                    <a:pt x="21076" y="52831"/>
                  </a:lnTo>
                  <a:lnTo>
                    <a:pt x="5248" y="99409"/>
                  </a:lnTo>
                  <a:lnTo>
                    <a:pt x="0" y="153924"/>
                  </a:lnTo>
                  <a:lnTo>
                    <a:pt x="1305" y="181965"/>
                  </a:lnTo>
                  <a:lnTo>
                    <a:pt x="11834" y="232396"/>
                  </a:lnTo>
                  <a:lnTo>
                    <a:pt x="32670" y="273944"/>
                  </a:lnTo>
                  <a:lnTo>
                    <a:pt x="62527" y="300372"/>
                  </a:lnTo>
                  <a:lnTo>
                    <a:pt x="80766" y="307467"/>
                  </a:lnTo>
                  <a:lnTo>
                    <a:pt x="83941" y="297306"/>
                  </a:lnTo>
                  <a:lnTo>
                    <a:pt x="69798" y="290000"/>
                  </a:lnTo>
                  <a:lnTo>
                    <a:pt x="57477" y="279336"/>
                  </a:lnTo>
                  <a:lnTo>
                    <a:pt x="31587" y="227933"/>
                  </a:lnTo>
                  <a:lnTo>
                    <a:pt x="23828" y="180879"/>
                  </a:lnTo>
                  <a:lnTo>
                    <a:pt x="22858" y="153796"/>
                  </a:lnTo>
                  <a:lnTo>
                    <a:pt x="23828" y="126892"/>
                  </a:lnTo>
                  <a:lnTo>
                    <a:pt x="31587" y="79736"/>
                  </a:lnTo>
                  <a:lnTo>
                    <a:pt x="46990" y="42201"/>
                  </a:lnTo>
                  <a:lnTo>
                    <a:pt x="83941" y="10287"/>
                  </a:lnTo>
                  <a:lnTo>
                    <a:pt x="80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168133" y="2710433"/>
            <a:ext cx="3348354" cy="289115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algn="ctr" marR="12700">
              <a:lnSpc>
                <a:spcPct val="100000"/>
              </a:lnSpc>
              <a:spcBef>
                <a:spcPts val="2055"/>
              </a:spcBef>
            </a:pPr>
            <a:r>
              <a:rPr dirty="0" sz="2000" spc="-70">
                <a:latin typeface="DejaVu Sans Condensed"/>
                <a:cs typeface="DejaVu Sans Condensed"/>
              </a:rPr>
              <a:t>𝑃</a:t>
            </a:r>
            <a:r>
              <a:rPr dirty="0" baseline="-15325" sz="2175" spc="-104">
                <a:latin typeface="DejaVu Sans Condensed"/>
                <a:cs typeface="DejaVu Sans Condensed"/>
              </a:rPr>
              <a:t>𝑥</a:t>
            </a:r>
            <a:r>
              <a:rPr dirty="0" sz="2000" spc="-70">
                <a:latin typeface="DejaVu Sans Condensed"/>
                <a:cs typeface="DejaVu Sans Condensed"/>
              </a:rPr>
              <a:t>,</a:t>
            </a:r>
            <a:r>
              <a:rPr dirty="0" sz="2000" spc="-260">
                <a:latin typeface="DejaVu Sans Condensed"/>
                <a:cs typeface="DejaVu Sans Condensed"/>
              </a:rPr>
              <a:t> </a:t>
            </a:r>
            <a:r>
              <a:rPr dirty="0" sz="2000" spc="-45">
                <a:latin typeface="DejaVu Sans Condensed"/>
                <a:cs typeface="DejaVu Sans Condensed"/>
              </a:rPr>
              <a:t>𝑃</a:t>
            </a:r>
            <a:r>
              <a:rPr dirty="0" baseline="-15325" sz="2175" spc="-67">
                <a:latin typeface="DejaVu Sans Condensed"/>
                <a:cs typeface="DejaVu Sans Condensed"/>
              </a:rPr>
              <a:t>𝑦</a:t>
            </a:r>
            <a:endParaRPr baseline="-15325" sz="2175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9761" y="2448305"/>
            <a:ext cx="3199130" cy="146685"/>
          </a:xfrm>
          <a:custGeom>
            <a:avLst/>
            <a:gdLst/>
            <a:ahLst/>
            <a:cxnLst/>
            <a:rect l="l" t="t" r="r" b="b"/>
            <a:pathLst>
              <a:path w="3199129" h="146685">
                <a:moveTo>
                  <a:pt x="0" y="146304"/>
                </a:moveTo>
                <a:lnTo>
                  <a:pt x="958" y="89368"/>
                </a:lnTo>
                <a:lnTo>
                  <a:pt x="3571" y="42862"/>
                </a:lnTo>
                <a:lnTo>
                  <a:pt x="7447" y="11501"/>
                </a:lnTo>
                <a:lnTo>
                  <a:pt x="12192" y="0"/>
                </a:lnTo>
                <a:lnTo>
                  <a:pt x="3186684" y="0"/>
                </a:lnTo>
                <a:lnTo>
                  <a:pt x="3191428" y="11501"/>
                </a:lnTo>
                <a:lnTo>
                  <a:pt x="3195304" y="42862"/>
                </a:lnTo>
                <a:lnTo>
                  <a:pt x="3197917" y="89368"/>
                </a:lnTo>
                <a:lnTo>
                  <a:pt x="3198876" y="146304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96861" y="2780538"/>
            <a:ext cx="146685" cy="2749550"/>
          </a:xfrm>
          <a:custGeom>
            <a:avLst/>
            <a:gdLst/>
            <a:ahLst/>
            <a:cxnLst/>
            <a:rect l="l" t="t" r="r" b="b"/>
            <a:pathLst>
              <a:path w="146684" h="2749550">
                <a:moveTo>
                  <a:pt x="146304" y="2749296"/>
                </a:moveTo>
                <a:lnTo>
                  <a:pt x="89368" y="2748337"/>
                </a:lnTo>
                <a:lnTo>
                  <a:pt x="42862" y="2745724"/>
                </a:lnTo>
                <a:lnTo>
                  <a:pt x="11501" y="2741848"/>
                </a:lnTo>
                <a:lnTo>
                  <a:pt x="0" y="2737104"/>
                </a:lnTo>
                <a:lnTo>
                  <a:pt x="0" y="12191"/>
                </a:lnTo>
                <a:lnTo>
                  <a:pt x="11501" y="7447"/>
                </a:lnTo>
                <a:lnTo>
                  <a:pt x="42862" y="3571"/>
                </a:lnTo>
                <a:lnTo>
                  <a:pt x="89368" y="958"/>
                </a:lnTo>
                <a:lnTo>
                  <a:pt x="146304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66988" y="1988007"/>
            <a:ext cx="3606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90">
                <a:latin typeface="DejaVu Sans Condensed"/>
                <a:cs typeface="DejaVu Sans Condensed"/>
              </a:rPr>
              <a:t>𝑃</a:t>
            </a:r>
            <a:r>
              <a:rPr dirty="0" baseline="-15625" sz="2400" spc="135">
                <a:latin typeface="DejaVu Sans Condensed"/>
                <a:cs typeface="DejaVu Sans Condensed"/>
              </a:rPr>
              <a:t>𝑤</a:t>
            </a:r>
            <a:endParaRPr baseline="-15625" sz="240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2395" y="3982034"/>
            <a:ext cx="3454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latin typeface="DejaVu Sans Condensed"/>
                <a:cs typeface="DejaVu Sans Condensed"/>
              </a:rPr>
              <a:t>𝑃</a:t>
            </a:r>
            <a:r>
              <a:rPr dirty="0" baseline="-15625" sz="2400" spc="7">
                <a:latin typeface="DejaVu Sans Condensed"/>
                <a:cs typeface="DejaVu Sans Condensed"/>
              </a:rPr>
              <a:t>ℎ</a:t>
            </a:r>
            <a:endParaRPr baseline="-15625" sz="2400">
              <a:latin typeface="DejaVu Sans Condensed"/>
              <a:cs typeface="DejaVu Sans Condens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270" y="1103833"/>
            <a:ext cx="1034034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300" spc="-45" b="0">
                <a:latin typeface="Noto Sans CJK JP Medium"/>
                <a:cs typeface="Noto Sans CJK JP Medium"/>
              </a:rPr>
              <a:t>지역화(localization) </a:t>
            </a:r>
            <a:r>
              <a:rPr dirty="0" sz="2300" spc="-20" b="0">
                <a:latin typeface="Noto Sans CJK JP Medium"/>
                <a:cs typeface="Noto Sans CJK JP Medium"/>
              </a:rPr>
              <a:t>성능을 높이기 위해 </a:t>
            </a:r>
            <a:r>
              <a:rPr dirty="0" sz="2300" spc="5">
                <a:latin typeface="WenQuanYi Micro Hei"/>
                <a:cs typeface="WenQuanYi Micro Hei"/>
              </a:rPr>
              <a:t>bounding-box </a:t>
            </a:r>
            <a:r>
              <a:rPr dirty="0" sz="2300">
                <a:latin typeface="WenQuanYi Micro Hei"/>
                <a:cs typeface="WenQuanYi Micro Hei"/>
              </a:rPr>
              <a:t>regression을</a:t>
            </a:r>
            <a:r>
              <a:rPr dirty="0" sz="2300" spc="140">
                <a:latin typeface="WenQuanYi Micro Hei"/>
                <a:cs typeface="WenQuanYi Micro Hei"/>
              </a:rPr>
              <a:t> </a:t>
            </a:r>
            <a:r>
              <a:rPr dirty="0" sz="2300" spc="-180">
                <a:latin typeface="WenQuanYi Micro Hei"/>
                <a:cs typeface="WenQuanYi Micro Hei"/>
              </a:rPr>
              <a:t>사용합니다.</a:t>
            </a:r>
            <a:endParaRPr sz="2300">
              <a:latin typeface="WenQuanYi Micro Hei"/>
              <a:cs typeface="WenQuanYi Micro 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4798" y="1758441"/>
            <a:ext cx="1149985" cy="353695"/>
          </a:xfrm>
          <a:custGeom>
            <a:avLst/>
            <a:gdLst/>
            <a:ahLst/>
            <a:cxnLst/>
            <a:rect l="l" t="t" r="r" b="b"/>
            <a:pathLst>
              <a:path w="1149985" h="353694">
                <a:moveTo>
                  <a:pt x="91186" y="889"/>
                </a:moveTo>
                <a:lnTo>
                  <a:pt x="87503" y="889"/>
                </a:lnTo>
                <a:lnTo>
                  <a:pt x="71780" y="2413"/>
                </a:lnTo>
                <a:lnTo>
                  <a:pt x="37338" y="20574"/>
                </a:lnTo>
                <a:lnTo>
                  <a:pt x="21615" y="61633"/>
                </a:lnTo>
                <a:lnTo>
                  <a:pt x="20574" y="80899"/>
                </a:lnTo>
                <a:lnTo>
                  <a:pt x="20777" y="88785"/>
                </a:lnTo>
                <a:lnTo>
                  <a:pt x="21424" y="97193"/>
                </a:lnTo>
                <a:lnTo>
                  <a:pt x="22491" y="106121"/>
                </a:lnTo>
                <a:lnTo>
                  <a:pt x="24091" y="116179"/>
                </a:lnTo>
                <a:lnTo>
                  <a:pt x="25476" y="124498"/>
                </a:lnTo>
                <a:lnTo>
                  <a:pt x="26504" y="131838"/>
                </a:lnTo>
                <a:lnTo>
                  <a:pt x="27101" y="137541"/>
                </a:lnTo>
                <a:lnTo>
                  <a:pt x="27305" y="141605"/>
                </a:lnTo>
                <a:lnTo>
                  <a:pt x="27305" y="150114"/>
                </a:lnTo>
                <a:lnTo>
                  <a:pt x="0" y="170815"/>
                </a:lnTo>
                <a:lnTo>
                  <a:pt x="0" y="182499"/>
                </a:lnTo>
                <a:lnTo>
                  <a:pt x="27305" y="202946"/>
                </a:lnTo>
                <a:lnTo>
                  <a:pt x="27305" y="211328"/>
                </a:lnTo>
                <a:lnTo>
                  <a:pt x="27101" y="215430"/>
                </a:lnTo>
                <a:lnTo>
                  <a:pt x="26504" y="221081"/>
                </a:lnTo>
                <a:lnTo>
                  <a:pt x="25476" y="228295"/>
                </a:lnTo>
                <a:lnTo>
                  <a:pt x="24003" y="237109"/>
                </a:lnTo>
                <a:lnTo>
                  <a:pt x="22491" y="246481"/>
                </a:lnTo>
                <a:lnTo>
                  <a:pt x="21424" y="255320"/>
                </a:lnTo>
                <a:lnTo>
                  <a:pt x="20777" y="263677"/>
                </a:lnTo>
                <a:lnTo>
                  <a:pt x="20574" y="271526"/>
                </a:lnTo>
                <a:lnTo>
                  <a:pt x="21615" y="291465"/>
                </a:lnTo>
                <a:lnTo>
                  <a:pt x="37338" y="333121"/>
                </a:lnTo>
                <a:lnTo>
                  <a:pt x="71780" y="351180"/>
                </a:lnTo>
                <a:lnTo>
                  <a:pt x="87503" y="352679"/>
                </a:lnTo>
                <a:lnTo>
                  <a:pt x="91186" y="352679"/>
                </a:lnTo>
                <a:lnTo>
                  <a:pt x="91186" y="341757"/>
                </a:lnTo>
                <a:lnTo>
                  <a:pt x="89027" y="341757"/>
                </a:lnTo>
                <a:lnTo>
                  <a:pt x="79260" y="340906"/>
                </a:lnTo>
                <a:lnTo>
                  <a:pt x="47840" y="308267"/>
                </a:lnTo>
                <a:lnTo>
                  <a:pt x="44958" y="276987"/>
                </a:lnTo>
                <a:lnTo>
                  <a:pt x="45123" y="270230"/>
                </a:lnTo>
                <a:lnTo>
                  <a:pt x="45631" y="262686"/>
                </a:lnTo>
                <a:lnTo>
                  <a:pt x="46507" y="254368"/>
                </a:lnTo>
                <a:lnTo>
                  <a:pt x="47752" y="245237"/>
                </a:lnTo>
                <a:lnTo>
                  <a:pt x="49009" y="236474"/>
                </a:lnTo>
                <a:lnTo>
                  <a:pt x="49923" y="229044"/>
                </a:lnTo>
                <a:lnTo>
                  <a:pt x="50482" y="222948"/>
                </a:lnTo>
                <a:lnTo>
                  <a:pt x="50673" y="218186"/>
                </a:lnTo>
                <a:lnTo>
                  <a:pt x="50215" y="210743"/>
                </a:lnTo>
                <a:lnTo>
                  <a:pt x="26543" y="177927"/>
                </a:lnTo>
                <a:lnTo>
                  <a:pt x="26543" y="175387"/>
                </a:lnTo>
                <a:lnTo>
                  <a:pt x="50215" y="142151"/>
                </a:lnTo>
                <a:lnTo>
                  <a:pt x="50673" y="134620"/>
                </a:lnTo>
                <a:lnTo>
                  <a:pt x="50482" y="129844"/>
                </a:lnTo>
                <a:lnTo>
                  <a:pt x="49923" y="123685"/>
                </a:lnTo>
                <a:lnTo>
                  <a:pt x="48920" y="115570"/>
                </a:lnTo>
                <a:lnTo>
                  <a:pt x="47752" y="107315"/>
                </a:lnTo>
                <a:lnTo>
                  <a:pt x="46507" y="98158"/>
                </a:lnTo>
                <a:lnTo>
                  <a:pt x="45631" y="89725"/>
                </a:lnTo>
                <a:lnTo>
                  <a:pt x="45123" y="82067"/>
                </a:lnTo>
                <a:lnTo>
                  <a:pt x="44958" y="75184"/>
                </a:lnTo>
                <a:lnTo>
                  <a:pt x="45669" y="58813"/>
                </a:lnTo>
                <a:lnTo>
                  <a:pt x="63030" y="19634"/>
                </a:lnTo>
                <a:lnTo>
                  <a:pt x="89027" y="11811"/>
                </a:lnTo>
                <a:lnTo>
                  <a:pt x="91186" y="11811"/>
                </a:lnTo>
                <a:lnTo>
                  <a:pt x="91186" y="889"/>
                </a:lnTo>
                <a:close/>
              </a:path>
              <a:path w="1149985" h="353694">
                <a:moveTo>
                  <a:pt x="222885" y="11811"/>
                </a:moveTo>
                <a:lnTo>
                  <a:pt x="219329" y="0"/>
                </a:lnTo>
                <a:lnTo>
                  <a:pt x="198323" y="8229"/>
                </a:lnTo>
                <a:lnTo>
                  <a:pt x="179870" y="21069"/>
                </a:lnTo>
                <a:lnTo>
                  <a:pt x="150622" y="60706"/>
                </a:lnTo>
                <a:lnTo>
                  <a:pt x="132499" y="114274"/>
                </a:lnTo>
                <a:lnTo>
                  <a:pt x="126492" y="176911"/>
                </a:lnTo>
                <a:lnTo>
                  <a:pt x="127990" y="209181"/>
                </a:lnTo>
                <a:lnTo>
                  <a:pt x="140042" y="267144"/>
                </a:lnTo>
                <a:lnTo>
                  <a:pt x="163982" y="314960"/>
                </a:lnTo>
                <a:lnTo>
                  <a:pt x="198323" y="345351"/>
                </a:lnTo>
                <a:lnTo>
                  <a:pt x="219329" y="353568"/>
                </a:lnTo>
                <a:lnTo>
                  <a:pt x="222885" y="341757"/>
                </a:lnTo>
                <a:lnTo>
                  <a:pt x="206679" y="333362"/>
                </a:lnTo>
                <a:lnTo>
                  <a:pt x="192570" y="321106"/>
                </a:lnTo>
                <a:lnTo>
                  <a:pt x="170561" y="285115"/>
                </a:lnTo>
                <a:lnTo>
                  <a:pt x="157238" y="236258"/>
                </a:lnTo>
                <a:lnTo>
                  <a:pt x="152781" y="176784"/>
                </a:lnTo>
                <a:lnTo>
                  <a:pt x="153885" y="145859"/>
                </a:lnTo>
                <a:lnTo>
                  <a:pt x="162788" y="91655"/>
                </a:lnTo>
                <a:lnTo>
                  <a:pt x="180530" y="48552"/>
                </a:lnTo>
                <a:lnTo>
                  <a:pt x="206679" y="20218"/>
                </a:lnTo>
                <a:lnTo>
                  <a:pt x="222885" y="11811"/>
                </a:lnTo>
                <a:close/>
              </a:path>
              <a:path w="1149985" h="353694">
                <a:moveTo>
                  <a:pt x="1024890" y="176784"/>
                </a:moveTo>
                <a:lnTo>
                  <a:pt x="1018870" y="114274"/>
                </a:lnTo>
                <a:lnTo>
                  <a:pt x="1000760" y="60706"/>
                </a:lnTo>
                <a:lnTo>
                  <a:pt x="971499" y="21069"/>
                </a:lnTo>
                <a:lnTo>
                  <a:pt x="932053" y="0"/>
                </a:lnTo>
                <a:lnTo>
                  <a:pt x="928497" y="11811"/>
                </a:lnTo>
                <a:lnTo>
                  <a:pt x="944702" y="20218"/>
                </a:lnTo>
                <a:lnTo>
                  <a:pt x="958850" y="32473"/>
                </a:lnTo>
                <a:lnTo>
                  <a:pt x="980821" y="68453"/>
                </a:lnTo>
                <a:lnTo>
                  <a:pt x="994130" y="117449"/>
                </a:lnTo>
                <a:lnTo>
                  <a:pt x="998601" y="176911"/>
                </a:lnTo>
                <a:lnTo>
                  <a:pt x="997483" y="207899"/>
                </a:lnTo>
                <a:lnTo>
                  <a:pt x="988580" y="262001"/>
                </a:lnTo>
                <a:lnTo>
                  <a:pt x="970889" y="305028"/>
                </a:lnTo>
                <a:lnTo>
                  <a:pt x="944702" y="333362"/>
                </a:lnTo>
                <a:lnTo>
                  <a:pt x="928497" y="341757"/>
                </a:lnTo>
                <a:lnTo>
                  <a:pt x="932053" y="353568"/>
                </a:lnTo>
                <a:lnTo>
                  <a:pt x="971499" y="332486"/>
                </a:lnTo>
                <a:lnTo>
                  <a:pt x="1000760" y="292735"/>
                </a:lnTo>
                <a:lnTo>
                  <a:pt x="1018870" y="239293"/>
                </a:lnTo>
                <a:lnTo>
                  <a:pt x="1023378" y="209181"/>
                </a:lnTo>
                <a:lnTo>
                  <a:pt x="1024890" y="176784"/>
                </a:lnTo>
                <a:close/>
              </a:path>
              <a:path w="1149985" h="353694">
                <a:moveTo>
                  <a:pt x="1149985" y="170815"/>
                </a:moveTo>
                <a:lnTo>
                  <a:pt x="1122680" y="150114"/>
                </a:lnTo>
                <a:lnTo>
                  <a:pt x="1122680" y="141605"/>
                </a:lnTo>
                <a:lnTo>
                  <a:pt x="1122883" y="137541"/>
                </a:lnTo>
                <a:lnTo>
                  <a:pt x="1123518" y="131826"/>
                </a:lnTo>
                <a:lnTo>
                  <a:pt x="1124546" y="124498"/>
                </a:lnTo>
                <a:lnTo>
                  <a:pt x="1127480" y="106121"/>
                </a:lnTo>
                <a:lnTo>
                  <a:pt x="1128547" y="97193"/>
                </a:lnTo>
                <a:lnTo>
                  <a:pt x="1129195" y="88785"/>
                </a:lnTo>
                <a:lnTo>
                  <a:pt x="1129411" y="80899"/>
                </a:lnTo>
                <a:lnTo>
                  <a:pt x="1128356" y="61633"/>
                </a:lnTo>
                <a:lnTo>
                  <a:pt x="1112774" y="20574"/>
                </a:lnTo>
                <a:lnTo>
                  <a:pt x="1078242" y="2413"/>
                </a:lnTo>
                <a:lnTo>
                  <a:pt x="1062482" y="889"/>
                </a:lnTo>
                <a:lnTo>
                  <a:pt x="1058799" y="889"/>
                </a:lnTo>
                <a:lnTo>
                  <a:pt x="1058799" y="11811"/>
                </a:lnTo>
                <a:lnTo>
                  <a:pt x="1060958" y="11811"/>
                </a:lnTo>
                <a:lnTo>
                  <a:pt x="1070762" y="12674"/>
                </a:lnTo>
                <a:lnTo>
                  <a:pt x="1102207" y="45173"/>
                </a:lnTo>
                <a:lnTo>
                  <a:pt x="1105154" y="75184"/>
                </a:lnTo>
                <a:lnTo>
                  <a:pt x="1104963" y="82067"/>
                </a:lnTo>
                <a:lnTo>
                  <a:pt x="1104404" y="89738"/>
                </a:lnTo>
                <a:lnTo>
                  <a:pt x="1103490" y="98158"/>
                </a:lnTo>
                <a:lnTo>
                  <a:pt x="1100988" y="116179"/>
                </a:lnTo>
                <a:lnTo>
                  <a:pt x="1100112" y="123685"/>
                </a:lnTo>
                <a:lnTo>
                  <a:pt x="1099604" y="129844"/>
                </a:lnTo>
                <a:lnTo>
                  <a:pt x="1099439" y="134620"/>
                </a:lnTo>
                <a:lnTo>
                  <a:pt x="1099870" y="142151"/>
                </a:lnTo>
                <a:lnTo>
                  <a:pt x="1123569" y="175387"/>
                </a:lnTo>
                <a:lnTo>
                  <a:pt x="1123569" y="177927"/>
                </a:lnTo>
                <a:lnTo>
                  <a:pt x="1099870" y="210743"/>
                </a:lnTo>
                <a:lnTo>
                  <a:pt x="1099540" y="221081"/>
                </a:lnTo>
                <a:lnTo>
                  <a:pt x="1099604" y="222948"/>
                </a:lnTo>
                <a:lnTo>
                  <a:pt x="1100112" y="229044"/>
                </a:lnTo>
                <a:lnTo>
                  <a:pt x="1100988" y="236474"/>
                </a:lnTo>
                <a:lnTo>
                  <a:pt x="1102233" y="245237"/>
                </a:lnTo>
                <a:lnTo>
                  <a:pt x="1103490" y="254368"/>
                </a:lnTo>
                <a:lnTo>
                  <a:pt x="1104404" y="262686"/>
                </a:lnTo>
                <a:lnTo>
                  <a:pt x="1104963" y="270230"/>
                </a:lnTo>
                <a:lnTo>
                  <a:pt x="1105154" y="276987"/>
                </a:lnTo>
                <a:lnTo>
                  <a:pt x="1104404" y="294093"/>
                </a:lnTo>
                <a:lnTo>
                  <a:pt x="1086954" y="333997"/>
                </a:lnTo>
                <a:lnTo>
                  <a:pt x="1060958" y="341757"/>
                </a:lnTo>
                <a:lnTo>
                  <a:pt x="1058799" y="341757"/>
                </a:lnTo>
                <a:lnTo>
                  <a:pt x="1058799" y="352679"/>
                </a:lnTo>
                <a:lnTo>
                  <a:pt x="1062482" y="352679"/>
                </a:lnTo>
                <a:lnTo>
                  <a:pt x="1078242" y="351180"/>
                </a:lnTo>
                <a:lnTo>
                  <a:pt x="1112774" y="333121"/>
                </a:lnTo>
                <a:lnTo>
                  <a:pt x="1128356" y="291465"/>
                </a:lnTo>
                <a:lnTo>
                  <a:pt x="1129411" y="271526"/>
                </a:lnTo>
                <a:lnTo>
                  <a:pt x="1129195" y="263677"/>
                </a:lnTo>
                <a:lnTo>
                  <a:pt x="1128547" y="255320"/>
                </a:lnTo>
                <a:lnTo>
                  <a:pt x="1127480" y="246481"/>
                </a:lnTo>
                <a:lnTo>
                  <a:pt x="1124546" y="228295"/>
                </a:lnTo>
                <a:lnTo>
                  <a:pt x="1123518" y="221081"/>
                </a:lnTo>
                <a:lnTo>
                  <a:pt x="1122883" y="215430"/>
                </a:lnTo>
                <a:lnTo>
                  <a:pt x="1122680" y="211328"/>
                </a:lnTo>
                <a:lnTo>
                  <a:pt x="1122680" y="202946"/>
                </a:lnTo>
                <a:lnTo>
                  <a:pt x="1149985" y="182499"/>
                </a:lnTo>
                <a:lnTo>
                  <a:pt x="1149985" y="170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0870" y="1713992"/>
            <a:ext cx="311340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4485" algn="l"/>
                <a:tab pos="325120" algn="l"/>
                <a:tab pos="2395855" algn="l"/>
              </a:tabLst>
            </a:pPr>
            <a:r>
              <a:rPr dirty="0" sz="2300" spc="-204">
                <a:latin typeface="WenQuanYi Micro Hei"/>
                <a:cs typeface="WenQuanYi Micro Hei"/>
              </a:rPr>
              <a:t>학습 </a:t>
            </a:r>
            <a:r>
              <a:rPr dirty="0" sz="2300" spc="-200">
                <a:latin typeface="WenQuanYi Micro Hei"/>
                <a:cs typeface="WenQuanYi Micro Hei"/>
              </a:rPr>
              <a:t> </a:t>
            </a:r>
            <a:r>
              <a:rPr dirty="0" sz="2300" spc="-150">
                <a:latin typeface="WenQuanYi Micro Hei"/>
                <a:cs typeface="WenQuanYi Micro Hei"/>
              </a:rPr>
              <a:t>데이터셋:	</a:t>
            </a:r>
            <a:r>
              <a:rPr dirty="0" sz="2300" spc="-30">
                <a:latin typeface="DejaVu Sans Condensed"/>
                <a:cs typeface="DejaVu Sans Condensed"/>
              </a:rPr>
              <a:t>𝑃</a:t>
            </a:r>
            <a:r>
              <a:rPr dirty="0" baseline="28619" sz="2475" spc="-44">
                <a:latin typeface="DejaVu Sans Condensed"/>
                <a:cs typeface="DejaVu Sans Condensed"/>
              </a:rPr>
              <a:t>𝑖</a:t>
            </a:r>
            <a:r>
              <a:rPr dirty="0" sz="2300" spc="-30">
                <a:latin typeface="DejaVu Sans Condensed"/>
                <a:cs typeface="DejaVu Sans Condensed"/>
              </a:rPr>
              <a:t>,</a:t>
            </a:r>
            <a:r>
              <a:rPr dirty="0" sz="2300" spc="-330">
                <a:latin typeface="DejaVu Sans Condensed"/>
                <a:cs typeface="DejaVu Sans Condensed"/>
              </a:rPr>
              <a:t> </a:t>
            </a:r>
            <a:r>
              <a:rPr dirty="0" sz="2300" spc="15">
                <a:latin typeface="DejaVu Sans Condensed"/>
                <a:cs typeface="DejaVu Sans Condensed"/>
              </a:rPr>
              <a:t>𝐺</a:t>
            </a:r>
            <a:r>
              <a:rPr dirty="0" baseline="28619" sz="2475" spc="22">
                <a:latin typeface="DejaVu Sans Condensed"/>
                <a:cs typeface="DejaVu Sans Condensed"/>
              </a:rPr>
              <a:t>𝑖</a:t>
            </a:r>
            <a:endParaRPr baseline="28619" sz="2475">
              <a:latin typeface="DejaVu Sans Condensed"/>
              <a:cs typeface="DejaVu Sans Condens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5671" y="1931924"/>
            <a:ext cx="7981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505">
                <a:latin typeface="DejaVu Sans Condensed"/>
                <a:cs typeface="DejaVu Sans Condensed"/>
              </a:rPr>
              <a:t>𝑖</a:t>
            </a:r>
            <a:r>
              <a:rPr dirty="0" sz="1650" spc="-25">
                <a:latin typeface="DejaVu Sans Condensed"/>
                <a:cs typeface="DejaVu Sans Condensed"/>
              </a:rPr>
              <a:t>=</a:t>
            </a:r>
            <a:r>
              <a:rPr dirty="0" sz="1650" spc="20">
                <a:latin typeface="DejaVu Sans Condensed"/>
                <a:cs typeface="DejaVu Sans Condensed"/>
              </a:rPr>
              <a:t>1</a:t>
            </a:r>
            <a:r>
              <a:rPr dirty="0" sz="1650" spc="-130">
                <a:latin typeface="DejaVu Sans Condensed"/>
                <a:cs typeface="DejaVu Sans Condensed"/>
              </a:rPr>
              <a:t>,</a:t>
            </a:r>
            <a:r>
              <a:rPr dirty="0" sz="1650" spc="-229">
                <a:latin typeface="DejaVu Sans Condensed"/>
                <a:cs typeface="DejaVu Sans Condensed"/>
              </a:rPr>
              <a:t>…</a:t>
            </a:r>
            <a:r>
              <a:rPr dirty="0" sz="1650" spc="-114">
                <a:latin typeface="DejaVu Sans Condensed"/>
                <a:cs typeface="DejaVu Sans Condensed"/>
              </a:rPr>
              <a:t>,</a:t>
            </a:r>
            <a:r>
              <a:rPr dirty="0" sz="1650" spc="700">
                <a:latin typeface="DejaVu Sans Condensed"/>
                <a:cs typeface="DejaVu Sans Condensed"/>
              </a:rPr>
              <a:t>𝑁</a:t>
            </a:r>
            <a:endParaRPr sz="1650">
              <a:latin typeface="DejaVu Sans Condensed"/>
              <a:cs typeface="DejaVu Sans Condens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8375" y="2399792"/>
            <a:ext cx="2258060" cy="988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2300" spc="-20" b="0">
                <a:latin typeface="Noto Sans CJK JP Medium"/>
                <a:cs typeface="Noto Sans CJK JP Medium"/>
              </a:rPr>
              <a:t>예측 </a:t>
            </a:r>
            <a:r>
              <a:rPr dirty="0" sz="2300" spc="-110">
                <a:latin typeface="WenQuanYi Micro Hei"/>
                <a:cs typeface="WenQuanYi Micro Hei"/>
              </a:rPr>
              <a:t>위치: </a:t>
            </a:r>
            <a:r>
              <a:rPr dirty="0" sz="2300" spc="-35">
                <a:latin typeface="DejaVu Sans Condensed"/>
                <a:cs typeface="DejaVu Sans Condensed"/>
              </a:rPr>
              <a:t>𝑃</a:t>
            </a:r>
            <a:r>
              <a:rPr dirty="0" baseline="28619" sz="2475" spc="-52">
                <a:latin typeface="DejaVu Sans Condensed"/>
                <a:cs typeface="DejaVu Sans Condensed"/>
              </a:rPr>
              <a:t>𝑖</a:t>
            </a:r>
            <a:r>
              <a:rPr dirty="0" baseline="28619" sz="2475" spc="502">
                <a:latin typeface="DejaVu Sans Condensed"/>
                <a:cs typeface="DejaVu Sans Condensed"/>
              </a:rPr>
              <a:t> </a:t>
            </a:r>
            <a:r>
              <a:rPr dirty="0" sz="2300" spc="-15">
                <a:latin typeface="DejaVu Sans Condensed"/>
                <a:cs typeface="DejaVu Sans Condensed"/>
              </a:rPr>
              <a:t>=</a:t>
            </a:r>
            <a:endParaRPr sz="2300">
              <a:latin typeface="DejaVu Sans Condensed"/>
              <a:cs typeface="DejaVu Sans Condensed"/>
            </a:endParaRPr>
          </a:p>
          <a:p>
            <a:pPr marL="324485" indent="-287020">
              <a:lnSpc>
                <a:spcPct val="100000"/>
              </a:lnSpc>
              <a:spcBef>
                <a:spcPts val="205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2300" spc="-20" b="0">
                <a:latin typeface="Noto Sans CJK JP Medium"/>
                <a:cs typeface="Noto Sans CJK JP Medium"/>
              </a:rPr>
              <a:t>실제 </a:t>
            </a:r>
            <a:r>
              <a:rPr dirty="0" sz="2300" spc="-140">
                <a:latin typeface="WenQuanYi Micro Hei"/>
                <a:cs typeface="WenQuanYi Micro Hei"/>
              </a:rPr>
              <a:t>위치</a:t>
            </a:r>
            <a:r>
              <a:rPr dirty="0" sz="2300" spc="-140">
                <a:latin typeface="UKIJ Nasq Zilwa"/>
                <a:cs typeface="UKIJ Nasq Zilwa"/>
              </a:rPr>
              <a:t>:  </a:t>
            </a:r>
            <a:r>
              <a:rPr dirty="0" sz="2300" spc="15">
                <a:latin typeface="DejaVu Sans Condensed"/>
                <a:cs typeface="DejaVu Sans Condensed"/>
              </a:rPr>
              <a:t>𝐺</a:t>
            </a:r>
            <a:r>
              <a:rPr dirty="0" baseline="28619" sz="2475" spc="22">
                <a:latin typeface="DejaVu Sans Condensed"/>
                <a:cs typeface="DejaVu Sans Condensed"/>
              </a:rPr>
              <a:t>𝑖</a:t>
            </a:r>
            <a:r>
              <a:rPr dirty="0" baseline="28619" sz="2475" spc="104">
                <a:latin typeface="DejaVu Sans Condensed"/>
                <a:cs typeface="DejaVu Sans Condensed"/>
              </a:rPr>
              <a:t> </a:t>
            </a:r>
            <a:r>
              <a:rPr dirty="0" sz="2300" spc="-15">
                <a:latin typeface="DejaVu Sans Condensed"/>
                <a:cs typeface="DejaVu Sans Condensed"/>
              </a:rPr>
              <a:t>=</a:t>
            </a:r>
            <a:endParaRPr sz="230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5259" y="2444242"/>
            <a:ext cx="1718310" cy="353695"/>
          </a:xfrm>
          <a:custGeom>
            <a:avLst/>
            <a:gdLst/>
            <a:ahLst/>
            <a:cxnLst/>
            <a:rect l="l" t="t" r="r" b="b"/>
            <a:pathLst>
              <a:path w="1718310" h="353694">
                <a:moveTo>
                  <a:pt x="1625467" y="0"/>
                </a:moveTo>
                <a:lnTo>
                  <a:pt x="1621911" y="11811"/>
                </a:lnTo>
                <a:lnTo>
                  <a:pt x="1638123" y="20214"/>
                </a:lnTo>
                <a:lnTo>
                  <a:pt x="1652264" y="32464"/>
                </a:lnTo>
                <a:lnTo>
                  <a:pt x="1674235" y="68453"/>
                </a:lnTo>
                <a:lnTo>
                  <a:pt x="1687554" y="117443"/>
                </a:lnTo>
                <a:lnTo>
                  <a:pt x="1692015" y="176911"/>
                </a:lnTo>
                <a:lnTo>
                  <a:pt x="1690897" y="207891"/>
                </a:lnTo>
                <a:lnTo>
                  <a:pt x="1681996" y="261993"/>
                </a:lnTo>
                <a:lnTo>
                  <a:pt x="1664309" y="305020"/>
                </a:lnTo>
                <a:lnTo>
                  <a:pt x="1638123" y="333353"/>
                </a:lnTo>
                <a:lnTo>
                  <a:pt x="1621911" y="341757"/>
                </a:lnTo>
                <a:lnTo>
                  <a:pt x="1625467" y="353568"/>
                </a:lnTo>
                <a:lnTo>
                  <a:pt x="1664916" y="332486"/>
                </a:lnTo>
                <a:lnTo>
                  <a:pt x="1694174" y="292735"/>
                </a:lnTo>
                <a:lnTo>
                  <a:pt x="1712287" y="239283"/>
                </a:lnTo>
                <a:lnTo>
                  <a:pt x="1718304" y="176784"/>
                </a:lnTo>
                <a:lnTo>
                  <a:pt x="1716801" y="144395"/>
                </a:lnTo>
                <a:lnTo>
                  <a:pt x="1704748" y="86379"/>
                </a:lnTo>
                <a:lnTo>
                  <a:pt x="1680813" y="38558"/>
                </a:lnTo>
                <a:lnTo>
                  <a:pt x="1646471" y="8217"/>
                </a:lnTo>
                <a:lnTo>
                  <a:pt x="1625467" y="0"/>
                </a:lnTo>
                <a:close/>
              </a:path>
              <a:path w="1718310" h="353694">
                <a:moveTo>
                  <a:pt x="92831" y="0"/>
                </a:moveTo>
                <a:lnTo>
                  <a:pt x="53381" y="21066"/>
                </a:lnTo>
                <a:lnTo>
                  <a:pt x="24124" y="60706"/>
                </a:lnTo>
                <a:lnTo>
                  <a:pt x="6010" y="114268"/>
                </a:lnTo>
                <a:lnTo>
                  <a:pt x="0" y="176911"/>
                </a:lnTo>
                <a:lnTo>
                  <a:pt x="1496" y="209170"/>
                </a:lnTo>
                <a:lnTo>
                  <a:pt x="13549" y="267134"/>
                </a:lnTo>
                <a:lnTo>
                  <a:pt x="37484" y="314956"/>
                </a:lnTo>
                <a:lnTo>
                  <a:pt x="71826" y="345348"/>
                </a:lnTo>
                <a:lnTo>
                  <a:pt x="92831" y="353568"/>
                </a:lnTo>
                <a:lnTo>
                  <a:pt x="96387" y="341757"/>
                </a:lnTo>
                <a:lnTo>
                  <a:pt x="80192" y="333353"/>
                </a:lnTo>
                <a:lnTo>
                  <a:pt x="66081" y="321103"/>
                </a:lnTo>
                <a:lnTo>
                  <a:pt x="44063" y="285115"/>
                </a:lnTo>
                <a:lnTo>
                  <a:pt x="30743" y="236251"/>
                </a:lnTo>
                <a:lnTo>
                  <a:pt x="26287" y="176784"/>
                </a:lnTo>
                <a:lnTo>
                  <a:pt x="27400" y="145855"/>
                </a:lnTo>
                <a:lnTo>
                  <a:pt x="36302" y="91650"/>
                </a:lnTo>
                <a:lnTo>
                  <a:pt x="54042" y="48547"/>
                </a:lnTo>
                <a:lnTo>
                  <a:pt x="80192" y="20214"/>
                </a:lnTo>
                <a:lnTo>
                  <a:pt x="96387" y="11811"/>
                </a:lnTo>
                <a:lnTo>
                  <a:pt x="92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30372" y="2399792"/>
            <a:ext cx="1577975" cy="431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1980"/>
              </a:lnSpc>
              <a:spcBef>
                <a:spcPts val="105"/>
              </a:spcBef>
            </a:pPr>
            <a:r>
              <a:rPr dirty="0" sz="2300" spc="-30">
                <a:latin typeface="DejaVu Sans Condensed"/>
                <a:cs typeface="DejaVu Sans Condensed"/>
              </a:rPr>
              <a:t>𝑃</a:t>
            </a:r>
            <a:r>
              <a:rPr dirty="0" baseline="28619" sz="2475" spc="-44">
                <a:latin typeface="DejaVu Sans Condensed"/>
                <a:cs typeface="DejaVu Sans Condensed"/>
              </a:rPr>
              <a:t>𝑖</a:t>
            </a:r>
            <a:r>
              <a:rPr dirty="0" sz="2300" spc="-30">
                <a:latin typeface="DejaVu Sans Condensed"/>
                <a:cs typeface="DejaVu Sans Condensed"/>
              </a:rPr>
              <a:t>,</a:t>
            </a:r>
            <a:r>
              <a:rPr dirty="0" sz="2300" spc="-300">
                <a:latin typeface="DejaVu Sans Condensed"/>
                <a:cs typeface="DejaVu Sans Condensed"/>
              </a:rPr>
              <a:t> </a:t>
            </a:r>
            <a:r>
              <a:rPr dirty="0" sz="2300" spc="-30">
                <a:latin typeface="DejaVu Sans Condensed"/>
                <a:cs typeface="DejaVu Sans Condensed"/>
              </a:rPr>
              <a:t>𝑃</a:t>
            </a:r>
            <a:r>
              <a:rPr dirty="0" baseline="28619" sz="2475" spc="-44">
                <a:latin typeface="DejaVu Sans Condensed"/>
                <a:cs typeface="DejaVu Sans Condensed"/>
              </a:rPr>
              <a:t>𝑖</a:t>
            </a:r>
            <a:r>
              <a:rPr dirty="0" sz="2300" spc="-30">
                <a:latin typeface="DejaVu Sans Condensed"/>
                <a:cs typeface="DejaVu Sans Condensed"/>
              </a:rPr>
              <a:t>,</a:t>
            </a:r>
            <a:r>
              <a:rPr dirty="0" sz="2300" spc="-310">
                <a:latin typeface="DejaVu Sans Condensed"/>
                <a:cs typeface="DejaVu Sans Condensed"/>
              </a:rPr>
              <a:t> </a:t>
            </a:r>
            <a:r>
              <a:rPr dirty="0" sz="2300" spc="-35">
                <a:latin typeface="DejaVu Sans Condensed"/>
                <a:cs typeface="DejaVu Sans Condensed"/>
              </a:rPr>
              <a:t>𝑃</a:t>
            </a:r>
            <a:r>
              <a:rPr dirty="0" baseline="28619" sz="2475" spc="-52">
                <a:latin typeface="DejaVu Sans Condensed"/>
                <a:cs typeface="DejaVu Sans Condensed"/>
              </a:rPr>
              <a:t>𝑖</a:t>
            </a:r>
            <a:r>
              <a:rPr dirty="0" baseline="28619" sz="2475" spc="-104">
                <a:latin typeface="DejaVu Sans Condensed"/>
                <a:cs typeface="DejaVu Sans Condensed"/>
              </a:rPr>
              <a:t> </a:t>
            </a:r>
            <a:r>
              <a:rPr dirty="0" sz="2300" spc="-185">
                <a:latin typeface="DejaVu Sans Condensed"/>
                <a:cs typeface="DejaVu Sans Condensed"/>
              </a:rPr>
              <a:t>,</a:t>
            </a:r>
            <a:r>
              <a:rPr dirty="0" sz="2300" spc="-310">
                <a:latin typeface="DejaVu Sans Condensed"/>
                <a:cs typeface="DejaVu Sans Condensed"/>
              </a:rPr>
              <a:t> </a:t>
            </a:r>
            <a:r>
              <a:rPr dirty="0" sz="2300" spc="-35">
                <a:latin typeface="DejaVu Sans Condensed"/>
                <a:cs typeface="DejaVu Sans Condensed"/>
              </a:rPr>
              <a:t>𝑃</a:t>
            </a:r>
            <a:r>
              <a:rPr dirty="0" baseline="30303" sz="2475" spc="-52">
                <a:latin typeface="DejaVu Sans Condensed"/>
                <a:cs typeface="DejaVu Sans Condensed"/>
              </a:rPr>
              <a:t>𝑖</a:t>
            </a:r>
            <a:endParaRPr baseline="30303" sz="2475">
              <a:latin typeface="DejaVu Sans Condensed"/>
              <a:cs typeface="DejaVu Sans Condensed"/>
            </a:endParaRPr>
          </a:p>
          <a:p>
            <a:pPr marL="175260">
              <a:lnSpc>
                <a:spcPts val="1200"/>
              </a:lnSpc>
              <a:tabLst>
                <a:tab pos="567055" algn="l"/>
                <a:tab pos="956944" algn="l"/>
                <a:tab pos="1406525" algn="l"/>
              </a:tabLst>
            </a:pPr>
            <a:r>
              <a:rPr dirty="0" baseline="3367" sz="2475" spc="150">
                <a:latin typeface="DejaVu Sans Condensed"/>
                <a:cs typeface="DejaVu Sans Condensed"/>
              </a:rPr>
              <a:t>𝑥	</a:t>
            </a:r>
            <a:r>
              <a:rPr dirty="0" baseline="3367" sz="2475" spc="254">
                <a:latin typeface="DejaVu Sans Condensed"/>
                <a:cs typeface="DejaVu Sans Condensed"/>
              </a:rPr>
              <a:t>𝑦	</a:t>
            </a:r>
            <a:r>
              <a:rPr dirty="0" baseline="3367" sz="2475" spc="719">
                <a:latin typeface="DejaVu Sans Condensed"/>
                <a:cs typeface="DejaVu Sans Condensed"/>
              </a:rPr>
              <a:t>𝑤	</a:t>
            </a:r>
            <a:r>
              <a:rPr dirty="0" sz="1650" spc="100">
                <a:latin typeface="DejaVu Sans Condensed"/>
                <a:cs typeface="DejaVu Sans Condensed"/>
              </a:rPr>
              <a:t>ℎ</a:t>
            </a:r>
            <a:endParaRPr sz="1650">
              <a:latin typeface="DejaVu Sans Condensed"/>
              <a:cs typeface="DejaVu Sans Condense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3547" y="3055366"/>
            <a:ext cx="1854200" cy="353695"/>
          </a:xfrm>
          <a:custGeom>
            <a:avLst/>
            <a:gdLst/>
            <a:ahLst/>
            <a:cxnLst/>
            <a:rect l="l" t="t" r="r" b="b"/>
            <a:pathLst>
              <a:path w="1854200" h="353695">
                <a:moveTo>
                  <a:pt x="1761103" y="0"/>
                </a:moveTo>
                <a:lnTo>
                  <a:pt x="1757547" y="11811"/>
                </a:lnTo>
                <a:lnTo>
                  <a:pt x="1773759" y="20214"/>
                </a:lnTo>
                <a:lnTo>
                  <a:pt x="1787900" y="32464"/>
                </a:lnTo>
                <a:lnTo>
                  <a:pt x="1809871" y="68453"/>
                </a:lnTo>
                <a:lnTo>
                  <a:pt x="1823190" y="117443"/>
                </a:lnTo>
                <a:lnTo>
                  <a:pt x="1827651" y="176911"/>
                </a:lnTo>
                <a:lnTo>
                  <a:pt x="1826533" y="207891"/>
                </a:lnTo>
                <a:lnTo>
                  <a:pt x="1817632" y="261993"/>
                </a:lnTo>
                <a:lnTo>
                  <a:pt x="1799945" y="305020"/>
                </a:lnTo>
                <a:lnTo>
                  <a:pt x="1773759" y="333353"/>
                </a:lnTo>
                <a:lnTo>
                  <a:pt x="1757547" y="341757"/>
                </a:lnTo>
                <a:lnTo>
                  <a:pt x="1761103" y="353568"/>
                </a:lnTo>
                <a:lnTo>
                  <a:pt x="1800552" y="332486"/>
                </a:lnTo>
                <a:lnTo>
                  <a:pt x="1829810" y="292735"/>
                </a:lnTo>
                <a:lnTo>
                  <a:pt x="1847923" y="239283"/>
                </a:lnTo>
                <a:lnTo>
                  <a:pt x="1853940" y="176784"/>
                </a:lnTo>
                <a:lnTo>
                  <a:pt x="1852437" y="144395"/>
                </a:lnTo>
                <a:lnTo>
                  <a:pt x="1840384" y="86379"/>
                </a:lnTo>
                <a:lnTo>
                  <a:pt x="1816449" y="38558"/>
                </a:lnTo>
                <a:lnTo>
                  <a:pt x="1782107" y="8217"/>
                </a:lnTo>
                <a:lnTo>
                  <a:pt x="1761103" y="0"/>
                </a:lnTo>
                <a:close/>
              </a:path>
              <a:path w="1854200" h="353695">
                <a:moveTo>
                  <a:pt x="92831" y="0"/>
                </a:moveTo>
                <a:lnTo>
                  <a:pt x="53381" y="21066"/>
                </a:lnTo>
                <a:lnTo>
                  <a:pt x="24124" y="60706"/>
                </a:lnTo>
                <a:lnTo>
                  <a:pt x="6010" y="114268"/>
                </a:lnTo>
                <a:lnTo>
                  <a:pt x="0" y="176911"/>
                </a:lnTo>
                <a:lnTo>
                  <a:pt x="1496" y="209170"/>
                </a:lnTo>
                <a:lnTo>
                  <a:pt x="13549" y="267134"/>
                </a:lnTo>
                <a:lnTo>
                  <a:pt x="37484" y="314956"/>
                </a:lnTo>
                <a:lnTo>
                  <a:pt x="71826" y="345348"/>
                </a:lnTo>
                <a:lnTo>
                  <a:pt x="92831" y="353568"/>
                </a:lnTo>
                <a:lnTo>
                  <a:pt x="96387" y="341757"/>
                </a:lnTo>
                <a:lnTo>
                  <a:pt x="80192" y="333353"/>
                </a:lnTo>
                <a:lnTo>
                  <a:pt x="66081" y="321103"/>
                </a:lnTo>
                <a:lnTo>
                  <a:pt x="44063" y="285114"/>
                </a:lnTo>
                <a:lnTo>
                  <a:pt x="30743" y="236251"/>
                </a:lnTo>
                <a:lnTo>
                  <a:pt x="26287" y="176784"/>
                </a:lnTo>
                <a:lnTo>
                  <a:pt x="27400" y="145855"/>
                </a:lnTo>
                <a:lnTo>
                  <a:pt x="36302" y="91650"/>
                </a:lnTo>
                <a:lnTo>
                  <a:pt x="54042" y="48547"/>
                </a:lnTo>
                <a:lnTo>
                  <a:pt x="80192" y="20214"/>
                </a:lnTo>
                <a:lnTo>
                  <a:pt x="96387" y="11811"/>
                </a:lnTo>
                <a:lnTo>
                  <a:pt x="92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48660" y="3011170"/>
            <a:ext cx="1713864" cy="431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1980"/>
              </a:lnSpc>
              <a:spcBef>
                <a:spcPts val="105"/>
              </a:spcBef>
            </a:pPr>
            <a:r>
              <a:rPr dirty="0" sz="2300" spc="15">
                <a:latin typeface="DejaVu Sans Condensed"/>
                <a:cs typeface="DejaVu Sans Condensed"/>
              </a:rPr>
              <a:t>𝐺</a:t>
            </a:r>
            <a:r>
              <a:rPr dirty="0" baseline="28619" sz="2475" spc="22">
                <a:latin typeface="DejaVu Sans Condensed"/>
                <a:cs typeface="DejaVu Sans Condensed"/>
              </a:rPr>
              <a:t>𝑖</a:t>
            </a:r>
            <a:r>
              <a:rPr dirty="0" baseline="28619" sz="2475" spc="-292">
                <a:latin typeface="DejaVu Sans Condensed"/>
                <a:cs typeface="DejaVu Sans Condensed"/>
              </a:rPr>
              <a:t> </a:t>
            </a:r>
            <a:r>
              <a:rPr dirty="0" sz="2300" spc="-185">
                <a:latin typeface="DejaVu Sans Condensed"/>
                <a:cs typeface="DejaVu Sans Condensed"/>
              </a:rPr>
              <a:t>,</a:t>
            </a:r>
            <a:r>
              <a:rPr dirty="0" sz="2300" spc="-300">
                <a:latin typeface="DejaVu Sans Condensed"/>
                <a:cs typeface="DejaVu Sans Condensed"/>
              </a:rPr>
              <a:t> </a:t>
            </a:r>
            <a:r>
              <a:rPr dirty="0" sz="2300" spc="15">
                <a:latin typeface="DejaVu Sans Condensed"/>
                <a:cs typeface="DejaVu Sans Condensed"/>
              </a:rPr>
              <a:t>𝐺</a:t>
            </a:r>
            <a:r>
              <a:rPr dirty="0" baseline="28619" sz="2475" spc="22">
                <a:latin typeface="DejaVu Sans Condensed"/>
                <a:cs typeface="DejaVu Sans Condensed"/>
              </a:rPr>
              <a:t>𝑖</a:t>
            </a:r>
            <a:r>
              <a:rPr dirty="0" baseline="28619" sz="2475" spc="-202">
                <a:latin typeface="DejaVu Sans Condensed"/>
                <a:cs typeface="DejaVu Sans Condensed"/>
              </a:rPr>
              <a:t> </a:t>
            </a:r>
            <a:r>
              <a:rPr dirty="0" sz="2300" spc="-185">
                <a:latin typeface="DejaVu Sans Condensed"/>
                <a:cs typeface="DejaVu Sans Condensed"/>
              </a:rPr>
              <a:t>,</a:t>
            </a:r>
            <a:r>
              <a:rPr dirty="0" sz="2300" spc="-290">
                <a:latin typeface="DejaVu Sans Condensed"/>
                <a:cs typeface="DejaVu Sans Condensed"/>
              </a:rPr>
              <a:t> </a:t>
            </a:r>
            <a:r>
              <a:rPr dirty="0" sz="2300" spc="15">
                <a:latin typeface="DejaVu Sans Condensed"/>
                <a:cs typeface="DejaVu Sans Condensed"/>
              </a:rPr>
              <a:t>𝐺</a:t>
            </a:r>
            <a:r>
              <a:rPr dirty="0" baseline="28619" sz="2475" spc="22">
                <a:latin typeface="DejaVu Sans Condensed"/>
                <a:cs typeface="DejaVu Sans Condensed"/>
              </a:rPr>
              <a:t>𝑖</a:t>
            </a:r>
            <a:r>
              <a:rPr dirty="0" baseline="28619" sz="2475" spc="262">
                <a:latin typeface="DejaVu Sans Condensed"/>
                <a:cs typeface="DejaVu Sans Condensed"/>
              </a:rPr>
              <a:t> </a:t>
            </a:r>
            <a:r>
              <a:rPr dirty="0" sz="2300" spc="-185">
                <a:latin typeface="DejaVu Sans Condensed"/>
                <a:cs typeface="DejaVu Sans Condensed"/>
              </a:rPr>
              <a:t>,</a:t>
            </a:r>
            <a:r>
              <a:rPr dirty="0" sz="2300" spc="-295">
                <a:latin typeface="DejaVu Sans Condensed"/>
                <a:cs typeface="DejaVu Sans Condensed"/>
              </a:rPr>
              <a:t> </a:t>
            </a:r>
            <a:r>
              <a:rPr dirty="0" sz="2300" spc="15">
                <a:latin typeface="DejaVu Sans Condensed"/>
                <a:cs typeface="DejaVu Sans Condensed"/>
              </a:rPr>
              <a:t>𝐺</a:t>
            </a:r>
            <a:r>
              <a:rPr dirty="0" baseline="30303" sz="2475" spc="22">
                <a:latin typeface="DejaVu Sans Condensed"/>
                <a:cs typeface="DejaVu Sans Condensed"/>
              </a:rPr>
              <a:t>𝑖</a:t>
            </a:r>
            <a:endParaRPr baseline="30303" sz="2475">
              <a:latin typeface="DejaVu Sans Condensed"/>
              <a:cs typeface="DejaVu Sans Condensed"/>
            </a:endParaRPr>
          </a:p>
          <a:p>
            <a:pPr marL="217804">
              <a:lnSpc>
                <a:spcPts val="1200"/>
              </a:lnSpc>
              <a:tabLst>
                <a:tab pos="636905" algn="l"/>
                <a:tab pos="1065530" algn="l"/>
                <a:tab pos="1542415" algn="l"/>
              </a:tabLst>
            </a:pPr>
            <a:r>
              <a:rPr dirty="0" baseline="3367" sz="2475" spc="150">
                <a:latin typeface="DejaVu Sans Condensed"/>
                <a:cs typeface="DejaVu Sans Condensed"/>
              </a:rPr>
              <a:t>𝑥	</a:t>
            </a:r>
            <a:r>
              <a:rPr dirty="0" baseline="3367" sz="2475" spc="254">
                <a:latin typeface="DejaVu Sans Condensed"/>
                <a:cs typeface="DejaVu Sans Condensed"/>
              </a:rPr>
              <a:t>𝑦	</a:t>
            </a:r>
            <a:r>
              <a:rPr dirty="0" baseline="3367" sz="2475" spc="719">
                <a:latin typeface="DejaVu Sans Condensed"/>
                <a:cs typeface="DejaVu Sans Condensed"/>
              </a:rPr>
              <a:t>𝑤	</a:t>
            </a:r>
            <a:r>
              <a:rPr dirty="0" sz="1650" spc="100">
                <a:latin typeface="DejaVu Sans Condensed"/>
                <a:cs typeface="DejaVu Sans Condensed"/>
              </a:rPr>
              <a:t>ℎ</a:t>
            </a:r>
            <a:endParaRPr sz="1650">
              <a:latin typeface="DejaVu Sans Condensed"/>
              <a:cs typeface="DejaVu Sans Condensed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2977895"/>
            <a:ext cx="3291840" cy="2585085"/>
            <a:chOff x="7620000" y="2977895"/>
            <a:chExt cx="3291840" cy="2585085"/>
          </a:xfrm>
        </p:grpSpPr>
        <p:sp>
          <p:nvSpPr>
            <p:cNvPr id="3" name="object 3"/>
            <p:cNvSpPr/>
            <p:nvPr/>
          </p:nvSpPr>
          <p:spPr>
            <a:xfrm>
              <a:off x="7620000" y="2977895"/>
              <a:ext cx="3291840" cy="2585085"/>
            </a:xfrm>
            <a:custGeom>
              <a:avLst/>
              <a:gdLst/>
              <a:ahLst/>
              <a:cxnLst/>
              <a:rect l="l" t="t" r="r" b="b"/>
              <a:pathLst>
                <a:path w="3291840" h="2585085">
                  <a:moveTo>
                    <a:pt x="3291840" y="0"/>
                  </a:moveTo>
                  <a:lnTo>
                    <a:pt x="0" y="0"/>
                  </a:lnTo>
                  <a:lnTo>
                    <a:pt x="0" y="2584704"/>
                  </a:lnTo>
                  <a:lnTo>
                    <a:pt x="3291840" y="2584704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75317" y="3214242"/>
              <a:ext cx="396240" cy="282575"/>
            </a:xfrm>
            <a:custGeom>
              <a:avLst/>
              <a:gdLst/>
              <a:ahLst/>
              <a:cxnLst/>
              <a:rect l="l" t="t" r="r" b="b"/>
              <a:pathLst>
                <a:path w="396240" h="282575">
                  <a:moveTo>
                    <a:pt x="306070" y="0"/>
                  </a:moveTo>
                  <a:lnTo>
                    <a:pt x="302005" y="11430"/>
                  </a:lnTo>
                  <a:lnTo>
                    <a:pt x="318369" y="18577"/>
                  </a:lnTo>
                  <a:lnTo>
                    <a:pt x="332422" y="28416"/>
                  </a:lnTo>
                  <a:lnTo>
                    <a:pt x="360955" y="73925"/>
                  </a:lnTo>
                  <a:lnTo>
                    <a:pt x="369286" y="115732"/>
                  </a:lnTo>
                  <a:lnTo>
                    <a:pt x="370331" y="139827"/>
                  </a:lnTo>
                  <a:lnTo>
                    <a:pt x="369284" y="164689"/>
                  </a:lnTo>
                  <a:lnTo>
                    <a:pt x="360902" y="207603"/>
                  </a:lnTo>
                  <a:lnTo>
                    <a:pt x="332422" y="253857"/>
                  </a:lnTo>
                  <a:lnTo>
                    <a:pt x="302513" y="270891"/>
                  </a:lnTo>
                  <a:lnTo>
                    <a:pt x="306070" y="282321"/>
                  </a:lnTo>
                  <a:lnTo>
                    <a:pt x="344566" y="264302"/>
                  </a:lnTo>
                  <a:lnTo>
                    <a:pt x="372872" y="233045"/>
                  </a:lnTo>
                  <a:lnTo>
                    <a:pt x="390302" y="191135"/>
                  </a:lnTo>
                  <a:lnTo>
                    <a:pt x="396112" y="141224"/>
                  </a:lnTo>
                  <a:lnTo>
                    <a:pt x="394640" y="115359"/>
                  </a:lnTo>
                  <a:lnTo>
                    <a:pt x="382932" y="69536"/>
                  </a:lnTo>
                  <a:lnTo>
                    <a:pt x="359862" y="32146"/>
                  </a:lnTo>
                  <a:lnTo>
                    <a:pt x="326524" y="7381"/>
                  </a:lnTo>
                  <a:lnTo>
                    <a:pt x="306070" y="0"/>
                  </a:lnTo>
                  <a:close/>
                </a:path>
                <a:path w="396240" h="282575">
                  <a:moveTo>
                    <a:pt x="90042" y="0"/>
                  </a:moveTo>
                  <a:lnTo>
                    <a:pt x="51657" y="18097"/>
                  </a:lnTo>
                  <a:lnTo>
                    <a:pt x="23367" y="49530"/>
                  </a:lnTo>
                  <a:lnTo>
                    <a:pt x="5873" y="91471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334"/>
                  </a:lnTo>
                  <a:lnTo>
                    <a:pt x="69514" y="274960"/>
                  </a:lnTo>
                  <a:lnTo>
                    <a:pt x="90042" y="282321"/>
                  </a:lnTo>
                  <a:lnTo>
                    <a:pt x="93725" y="270891"/>
                  </a:lnTo>
                  <a:lnTo>
                    <a:pt x="77602" y="263773"/>
                  </a:lnTo>
                  <a:lnTo>
                    <a:pt x="63706" y="253857"/>
                  </a:lnTo>
                  <a:lnTo>
                    <a:pt x="35210" y="207603"/>
                  </a:lnTo>
                  <a:lnTo>
                    <a:pt x="26828" y="164689"/>
                  </a:lnTo>
                  <a:lnTo>
                    <a:pt x="25780" y="139827"/>
                  </a:lnTo>
                  <a:lnTo>
                    <a:pt x="26828" y="115732"/>
                  </a:lnTo>
                  <a:lnTo>
                    <a:pt x="35210" y="73925"/>
                  </a:lnTo>
                  <a:lnTo>
                    <a:pt x="63801" y="28416"/>
                  </a:lnTo>
                  <a:lnTo>
                    <a:pt x="94106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5318" y="3791330"/>
              <a:ext cx="1289050" cy="1562100"/>
            </a:xfrm>
            <a:custGeom>
              <a:avLst/>
              <a:gdLst/>
              <a:ahLst/>
              <a:cxnLst/>
              <a:rect l="l" t="t" r="r" b="b"/>
              <a:pathLst>
                <a:path w="1289050" h="1562100">
                  <a:moveTo>
                    <a:pt x="94107" y="11430"/>
                  </a:moveTo>
                  <a:lnTo>
                    <a:pt x="90043" y="0"/>
                  </a:lnTo>
                  <a:lnTo>
                    <a:pt x="69583" y="7391"/>
                  </a:lnTo>
                  <a:lnTo>
                    <a:pt x="51650" y="18084"/>
                  </a:lnTo>
                  <a:lnTo>
                    <a:pt x="23368" y="49403"/>
                  </a:lnTo>
                  <a:lnTo>
                    <a:pt x="5867" y="91414"/>
                  </a:lnTo>
                  <a:lnTo>
                    <a:pt x="0" y="141224"/>
                  </a:lnTo>
                  <a:lnTo>
                    <a:pt x="1447" y="167106"/>
                  </a:lnTo>
                  <a:lnTo>
                    <a:pt x="13068" y="212966"/>
                  </a:lnTo>
                  <a:lnTo>
                    <a:pt x="36118" y="250215"/>
                  </a:lnTo>
                  <a:lnTo>
                    <a:pt x="69507" y="274891"/>
                  </a:lnTo>
                  <a:lnTo>
                    <a:pt x="90043" y="282321"/>
                  </a:lnTo>
                  <a:lnTo>
                    <a:pt x="93726" y="270764"/>
                  </a:lnTo>
                  <a:lnTo>
                    <a:pt x="77597" y="263652"/>
                  </a:lnTo>
                  <a:lnTo>
                    <a:pt x="63703" y="253733"/>
                  </a:lnTo>
                  <a:lnTo>
                    <a:pt x="35204" y="207530"/>
                  </a:lnTo>
                  <a:lnTo>
                    <a:pt x="26822" y="164592"/>
                  </a:lnTo>
                  <a:lnTo>
                    <a:pt x="25781" y="139700"/>
                  </a:lnTo>
                  <a:lnTo>
                    <a:pt x="26822" y="115633"/>
                  </a:lnTo>
                  <a:lnTo>
                    <a:pt x="35204" y="73863"/>
                  </a:lnTo>
                  <a:lnTo>
                    <a:pt x="63792" y="28308"/>
                  </a:lnTo>
                  <a:lnTo>
                    <a:pt x="77812" y="18516"/>
                  </a:lnTo>
                  <a:lnTo>
                    <a:pt x="94107" y="11430"/>
                  </a:lnTo>
                  <a:close/>
                </a:path>
                <a:path w="1289050" h="1562100">
                  <a:moveTo>
                    <a:pt x="310769" y="1205992"/>
                  </a:moveTo>
                  <a:lnTo>
                    <a:pt x="307086" y="1193800"/>
                  </a:lnTo>
                  <a:lnTo>
                    <a:pt x="285178" y="1202334"/>
                  </a:lnTo>
                  <a:lnTo>
                    <a:pt x="265938" y="1215707"/>
                  </a:lnTo>
                  <a:lnTo>
                    <a:pt x="235458" y="1257046"/>
                  </a:lnTo>
                  <a:lnTo>
                    <a:pt x="216598" y="1312773"/>
                  </a:lnTo>
                  <a:lnTo>
                    <a:pt x="210312" y="1377950"/>
                  </a:lnTo>
                  <a:lnTo>
                    <a:pt x="211874" y="1411592"/>
                  </a:lnTo>
                  <a:lnTo>
                    <a:pt x="224447" y="1472031"/>
                  </a:lnTo>
                  <a:lnTo>
                    <a:pt x="249364" y="1521828"/>
                  </a:lnTo>
                  <a:lnTo>
                    <a:pt x="285178" y="1553451"/>
                  </a:lnTo>
                  <a:lnTo>
                    <a:pt x="307086" y="1561973"/>
                  </a:lnTo>
                  <a:lnTo>
                    <a:pt x="310769" y="1549781"/>
                  </a:lnTo>
                  <a:lnTo>
                    <a:pt x="293852" y="1541018"/>
                  </a:lnTo>
                  <a:lnTo>
                    <a:pt x="279146" y="1528254"/>
                  </a:lnTo>
                  <a:lnTo>
                    <a:pt x="256286" y="1490726"/>
                  </a:lnTo>
                  <a:lnTo>
                    <a:pt x="242392" y="1439824"/>
                  </a:lnTo>
                  <a:lnTo>
                    <a:pt x="237744" y="1377823"/>
                  </a:lnTo>
                  <a:lnTo>
                    <a:pt x="238899" y="1345615"/>
                  </a:lnTo>
                  <a:lnTo>
                    <a:pt x="248183" y="1289177"/>
                  </a:lnTo>
                  <a:lnTo>
                    <a:pt x="266611" y="1244282"/>
                  </a:lnTo>
                  <a:lnTo>
                    <a:pt x="293852" y="1214755"/>
                  </a:lnTo>
                  <a:lnTo>
                    <a:pt x="310769" y="1205992"/>
                  </a:lnTo>
                  <a:close/>
                </a:path>
                <a:path w="1289050" h="1562100">
                  <a:moveTo>
                    <a:pt x="342773" y="589407"/>
                  </a:moveTo>
                  <a:lnTo>
                    <a:pt x="339090" y="577215"/>
                  </a:lnTo>
                  <a:lnTo>
                    <a:pt x="317169" y="585749"/>
                  </a:lnTo>
                  <a:lnTo>
                    <a:pt x="297942" y="599122"/>
                  </a:lnTo>
                  <a:lnTo>
                    <a:pt x="267462" y="640461"/>
                  </a:lnTo>
                  <a:lnTo>
                    <a:pt x="248602" y="696188"/>
                  </a:lnTo>
                  <a:lnTo>
                    <a:pt x="242316" y="761365"/>
                  </a:lnTo>
                  <a:lnTo>
                    <a:pt x="243878" y="795007"/>
                  </a:lnTo>
                  <a:lnTo>
                    <a:pt x="256451" y="855446"/>
                  </a:lnTo>
                  <a:lnTo>
                    <a:pt x="281368" y="905243"/>
                  </a:lnTo>
                  <a:lnTo>
                    <a:pt x="317182" y="936866"/>
                  </a:lnTo>
                  <a:lnTo>
                    <a:pt x="339090" y="945388"/>
                  </a:lnTo>
                  <a:lnTo>
                    <a:pt x="342773" y="933196"/>
                  </a:lnTo>
                  <a:lnTo>
                    <a:pt x="325856" y="924433"/>
                  </a:lnTo>
                  <a:lnTo>
                    <a:pt x="311150" y="911669"/>
                  </a:lnTo>
                  <a:lnTo>
                    <a:pt x="288290" y="874141"/>
                  </a:lnTo>
                  <a:lnTo>
                    <a:pt x="274396" y="823239"/>
                  </a:lnTo>
                  <a:lnTo>
                    <a:pt x="269748" y="761238"/>
                  </a:lnTo>
                  <a:lnTo>
                    <a:pt x="270903" y="729081"/>
                  </a:lnTo>
                  <a:lnTo>
                    <a:pt x="280187" y="672604"/>
                  </a:lnTo>
                  <a:lnTo>
                    <a:pt x="298615" y="627697"/>
                  </a:lnTo>
                  <a:lnTo>
                    <a:pt x="325856" y="598170"/>
                  </a:lnTo>
                  <a:lnTo>
                    <a:pt x="342773" y="589407"/>
                  </a:lnTo>
                  <a:close/>
                </a:path>
                <a:path w="1289050" h="1562100">
                  <a:moveTo>
                    <a:pt x="396113" y="141224"/>
                  </a:moveTo>
                  <a:lnTo>
                    <a:pt x="390232" y="91414"/>
                  </a:lnTo>
                  <a:lnTo>
                    <a:pt x="372745" y="49403"/>
                  </a:lnTo>
                  <a:lnTo>
                    <a:pt x="344449" y="18084"/>
                  </a:lnTo>
                  <a:lnTo>
                    <a:pt x="306070" y="0"/>
                  </a:lnTo>
                  <a:lnTo>
                    <a:pt x="302006" y="11430"/>
                  </a:lnTo>
                  <a:lnTo>
                    <a:pt x="318363" y="18516"/>
                  </a:lnTo>
                  <a:lnTo>
                    <a:pt x="332422" y="28308"/>
                  </a:lnTo>
                  <a:lnTo>
                    <a:pt x="360946" y="73863"/>
                  </a:lnTo>
                  <a:lnTo>
                    <a:pt x="369277" y="115633"/>
                  </a:lnTo>
                  <a:lnTo>
                    <a:pt x="370332" y="139700"/>
                  </a:lnTo>
                  <a:lnTo>
                    <a:pt x="369277" y="164592"/>
                  </a:lnTo>
                  <a:lnTo>
                    <a:pt x="360895" y="207530"/>
                  </a:lnTo>
                  <a:lnTo>
                    <a:pt x="332422" y="253733"/>
                  </a:lnTo>
                  <a:lnTo>
                    <a:pt x="302514" y="270764"/>
                  </a:lnTo>
                  <a:lnTo>
                    <a:pt x="306070" y="282321"/>
                  </a:lnTo>
                  <a:lnTo>
                    <a:pt x="344563" y="264198"/>
                  </a:lnTo>
                  <a:lnTo>
                    <a:pt x="372872" y="232918"/>
                  </a:lnTo>
                  <a:lnTo>
                    <a:pt x="390296" y="191033"/>
                  </a:lnTo>
                  <a:lnTo>
                    <a:pt x="394652" y="167106"/>
                  </a:lnTo>
                  <a:lnTo>
                    <a:pt x="396113" y="141224"/>
                  </a:lnTo>
                  <a:close/>
                </a:path>
                <a:path w="1289050" h="1562100">
                  <a:moveTo>
                    <a:pt x="775335" y="1249172"/>
                  </a:moveTo>
                  <a:lnTo>
                    <a:pt x="771271" y="1237615"/>
                  </a:lnTo>
                  <a:lnTo>
                    <a:pt x="750811" y="1245057"/>
                  </a:lnTo>
                  <a:lnTo>
                    <a:pt x="732878" y="1255763"/>
                  </a:lnTo>
                  <a:lnTo>
                    <a:pt x="704596" y="1287145"/>
                  </a:lnTo>
                  <a:lnTo>
                    <a:pt x="687095" y="1329105"/>
                  </a:lnTo>
                  <a:lnTo>
                    <a:pt x="681228" y="1378966"/>
                  </a:lnTo>
                  <a:lnTo>
                    <a:pt x="682675" y="1404848"/>
                  </a:lnTo>
                  <a:lnTo>
                    <a:pt x="694296" y="1450708"/>
                  </a:lnTo>
                  <a:lnTo>
                    <a:pt x="717346" y="1487957"/>
                  </a:lnTo>
                  <a:lnTo>
                    <a:pt x="750735" y="1512582"/>
                  </a:lnTo>
                  <a:lnTo>
                    <a:pt x="771271" y="1519936"/>
                  </a:lnTo>
                  <a:lnTo>
                    <a:pt x="774954" y="1508506"/>
                  </a:lnTo>
                  <a:lnTo>
                    <a:pt x="758825" y="1501394"/>
                  </a:lnTo>
                  <a:lnTo>
                    <a:pt x="744931" y="1491475"/>
                  </a:lnTo>
                  <a:lnTo>
                    <a:pt x="716432" y="1445272"/>
                  </a:lnTo>
                  <a:lnTo>
                    <a:pt x="708050" y="1402334"/>
                  </a:lnTo>
                  <a:lnTo>
                    <a:pt x="707009" y="1377442"/>
                  </a:lnTo>
                  <a:lnTo>
                    <a:pt x="708050" y="1353350"/>
                  </a:lnTo>
                  <a:lnTo>
                    <a:pt x="716432" y="1311541"/>
                  </a:lnTo>
                  <a:lnTo>
                    <a:pt x="745020" y="1266050"/>
                  </a:lnTo>
                  <a:lnTo>
                    <a:pt x="759040" y="1256258"/>
                  </a:lnTo>
                  <a:lnTo>
                    <a:pt x="775335" y="1249172"/>
                  </a:lnTo>
                  <a:close/>
                </a:path>
                <a:path w="1289050" h="1562100">
                  <a:moveTo>
                    <a:pt x="850011" y="632587"/>
                  </a:moveTo>
                  <a:lnTo>
                    <a:pt x="845947" y="621030"/>
                  </a:lnTo>
                  <a:lnTo>
                    <a:pt x="825487" y="628484"/>
                  </a:lnTo>
                  <a:lnTo>
                    <a:pt x="807554" y="639229"/>
                  </a:lnTo>
                  <a:lnTo>
                    <a:pt x="779272" y="670560"/>
                  </a:lnTo>
                  <a:lnTo>
                    <a:pt x="761771" y="712571"/>
                  </a:lnTo>
                  <a:lnTo>
                    <a:pt x="755904" y="762381"/>
                  </a:lnTo>
                  <a:lnTo>
                    <a:pt x="757351" y="788263"/>
                  </a:lnTo>
                  <a:lnTo>
                    <a:pt x="768972" y="834123"/>
                  </a:lnTo>
                  <a:lnTo>
                    <a:pt x="792022" y="871372"/>
                  </a:lnTo>
                  <a:lnTo>
                    <a:pt x="825411" y="896048"/>
                  </a:lnTo>
                  <a:lnTo>
                    <a:pt x="845947" y="903478"/>
                  </a:lnTo>
                  <a:lnTo>
                    <a:pt x="849630" y="891921"/>
                  </a:lnTo>
                  <a:lnTo>
                    <a:pt x="833501" y="884809"/>
                  </a:lnTo>
                  <a:lnTo>
                    <a:pt x="819607" y="874890"/>
                  </a:lnTo>
                  <a:lnTo>
                    <a:pt x="791108" y="828687"/>
                  </a:lnTo>
                  <a:lnTo>
                    <a:pt x="782726" y="785749"/>
                  </a:lnTo>
                  <a:lnTo>
                    <a:pt x="781685" y="760857"/>
                  </a:lnTo>
                  <a:lnTo>
                    <a:pt x="782726" y="736765"/>
                  </a:lnTo>
                  <a:lnTo>
                    <a:pt x="791108" y="694956"/>
                  </a:lnTo>
                  <a:lnTo>
                    <a:pt x="819696" y="649465"/>
                  </a:lnTo>
                  <a:lnTo>
                    <a:pt x="833716" y="639673"/>
                  </a:lnTo>
                  <a:lnTo>
                    <a:pt x="850011" y="632587"/>
                  </a:lnTo>
                  <a:close/>
                </a:path>
                <a:path w="1289050" h="1562100">
                  <a:moveTo>
                    <a:pt x="1077341" y="1378966"/>
                  </a:moveTo>
                  <a:lnTo>
                    <a:pt x="1071460" y="1329105"/>
                  </a:lnTo>
                  <a:lnTo>
                    <a:pt x="1053973" y="1287145"/>
                  </a:lnTo>
                  <a:lnTo>
                    <a:pt x="1025677" y="1255763"/>
                  </a:lnTo>
                  <a:lnTo>
                    <a:pt x="987298" y="1237615"/>
                  </a:lnTo>
                  <a:lnTo>
                    <a:pt x="983234" y="1249172"/>
                  </a:lnTo>
                  <a:lnTo>
                    <a:pt x="999591" y="1256258"/>
                  </a:lnTo>
                  <a:lnTo>
                    <a:pt x="1013650" y="1266050"/>
                  </a:lnTo>
                  <a:lnTo>
                    <a:pt x="1042174" y="1311541"/>
                  </a:lnTo>
                  <a:lnTo>
                    <a:pt x="1050505" y="1353350"/>
                  </a:lnTo>
                  <a:lnTo>
                    <a:pt x="1051560" y="1377442"/>
                  </a:lnTo>
                  <a:lnTo>
                    <a:pt x="1050505" y="1402334"/>
                  </a:lnTo>
                  <a:lnTo>
                    <a:pt x="1042123" y="1445272"/>
                  </a:lnTo>
                  <a:lnTo>
                    <a:pt x="1013650" y="1491475"/>
                  </a:lnTo>
                  <a:lnTo>
                    <a:pt x="983742" y="1508506"/>
                  </a:lnTo>
                  <a:lnTo>
                    <a:pt x="987298" y="1519936"/>
                  </a:lnTo>
                  <a:lnTo>
                    <a:pt x="1025791" y="1501927"/>
                  </a:lnTo>
                  <a:lnTo>
                    <a:pt x="1054100" y="1470660"/>
                  </a:lnTo>
                  <a:lnTo>
                    <a:pt x="1071524" y="1428775"/>
                  </a:lnTo>
                  <a:lnTo>
                    <a:pt x="1075880" y="1404848"/>
                  </a:lnTo>
                  <a:lnTo>
                    <a:pt x="1077341" y="1378966"/>
                  </a:lnTo>
                  <a:close/>
                </a:path>
                <a:path w="1289050" h="1562100">
                  <a:moveTo>
                    <a:pt x="1152017" y="762381"/>
                  </a:moveTo>
                  <a:lnTo>
                    <a:pt x="1146136" y="712571"/>
                  </a:lnTo>
                  <a:lnTo>
                    <a:pt x="1128649" y="670560"/>
                  </a:lnTo>
                  <a:lnTo>
                    <a:pt x="1100353" y="639229"/>
                  </a:lnTo>
                  <a:lnTo>
                    <a:pt x="1061974" y="621030"/>
                  </a:lnTo>
                  <a:lnTo>
                    <a:pt x="1057910" y="632587"/>
                  </a:lnTo>
                  <a:lnTo>
                    <a:pt x="1074267" y="639673"/>
                  </a:lnTo>
                  <a:lnTo>
                    <a:pt x="1088326" y="649465"/>
                  </a:lnTo>
                  <a:lnTo>
                    <a:pt x="1116850" y="694956"/>
                  </a:lnTo>
                  <a:lnTo>
                    <a:pt x="1125181" y="736765"/>
                  </a:lnTo>
                  <a:lnTo>
                    <a:pt x="1126236" y="760857"/>
                  </a:lnTo>
                  <a:lnTo>
                    <a:pt x="1125181" y="785749"/>
                  </a:lnTo>
                  <a:lnTo>
                    <a:pt x="1116799" y="828687"/>
                  </a:lnTo>
                  <a:lnTo>
                    <a:pt x="1088326" y="874890"/>
                  </a:lnTo>
                  <a:lnTo>
                    <a:pt x="1058418" y="891921"/>
                  </a:lnTo>
                  <a:lnTo>
                    <a:pt x="1061974" y="903478"/>
                  </a:lnTo>
                  <a:lnTo>
                    <a:pt x="1100467" y="885355"/>
                  </a:lnTo>
                  <a:lnTo>
                    <a:pt x="1128776" y="854075"/>
                  </a:lnTo>
                  <a:lnTo>
                    <a:pt x="1146200" y="812190"/>
                  </a:lnTo>
                  <a:lnTo>
                    <a:pt x="1150556" y="788263"/>
                  </a:lnTo>
                  <a:lnTo>
                    <a:pt x="1152017" y="762381"/>
                  </a:lnTo>
                  <a:close/>
                </a:path>
                <a:path w="1289050" h="1562100">
                  <a:moveTo>
                    <a:pt x="1214247" y="1377823"/>
                  </a:moveTo>
                  <a:lnTo>
                    <a:pt x="1207947" y="1312773"/>
                  </a:lnTo>
                  <a:lnTo>
                    <a:pt x="1189101" y="1257046"/>
                  </a:lnTo>
                  <a:lnTo>
                    <a:pt x="1158621" y="1215707"/>
                  </a:lnTo>
                  <a:lnTo>
                    <a:pt x="1117473" y="1193800"/>
                  </a:lnTo>
                  <a:lnTo>
                    <a:pt x="1113790" y="1205992"/>
                  </a:lnTo>
                  <a:lnTo>
                    <a:pt x="1130693" y="1214755"/>
                  </a:lnTo>
                  <a:lnTo>
                    <a:pt x="1145413" y="1227518"/>
                  </a:lnTo>
                  <a:lnTo>
                    <a:pt x="1168273" y="1265047"/>
                  </a:lnTo>
                  <a:lnTo>
                    <a:pt x="1182154" y="1316024"/>
                  </a:lnTo>
                  <a:lnTo>
                    <a:pt x="1186815" y="1377950"/>
                  </a:lnTo>
                  <a:lnTo>
                    <a:pt x="1185646" y="1410271"/>
                  </a:lnTo>
                  <a:lnTo>
                    <a:pt x="1176362" y="1466634"/>
                  </a:lnTo>
                  <a:lnTo>
                    <a:pt x="1157935" y="1511503"/>
                  </a:lnTo>
                  <a:lnTo>
                    <a:pt x="1130693" y="1541018"/>
                  </a:lnTo>
                  <a:lnTo>
                    <a:pt x="1113790" y="1549781"/>
                  </a:lnTo>
                  <a:lnTo>
                    <a:pt x="1117473" y="1561973"/>
                  </a:lnTo>
                  <a:lnTo>
                    <a:pt x="1158608" y="1540065"/>
                  </a:lnTo>
                  <a:lnTo>
                    <a:pt x="1189101" y="1498727"/>
                  </a:lnTo>
                  <a:lnTo>
                    <a:pt x="1207960" y="1442999"/>
                  </a:lnTo>
                  <a:lnTo>
                    <a:pt x="1212672" y="1411592"/>
                  </a:lnTo>
                  <a:lnTo>
                    <a:pt x="1214247" y="1377823"/>
                  </a:lnTo>
                  <a:close/>
                </a:path>
                <a:path w="1289050" h="1562100">
                  <a:moveTo>
                    <a:pt x="1288923" y="761238"/>
                  </a:moveTo>
                  <a:lnTo>
                    <a:pt x="1282623" y="696188"/>
                  </a:lnTo>
                  <a:lnTo>
                    <a:pt x="1263777" y="640461"/>
                  </a:lnTo>
                  <a:lnTo>
                    <a:pt x="1233284" y="599122"/>
                  </a:lnTo>
                  <a:lnTo>
                    <a:pt x="1192149" y="577215"/>
                  </a:lnTo>
                  <a:lnTo>
                    <a:pt x="1188466" y="589407"/>
                  </a:lnTo>
                  <a:lnTo>
                    <a:pt x="1205369" y="598170"/>
                  </a:lnTo>
                  <a:lnTo>
                    <a:pt x="1220089" y="610933"/>
                  </a:lnTo>
                  <a:lnTo>
                    <a:pt x="1242949" y="648462"/>
                  </a:lnTo>
                  <a:lnTo>
                    <a:pt x="1256830" y="699490"/>
                  </a:lnTo>
                  <a:lnTo>
                    <a:pt x="1261491" y="761365"/>
                  </a:lnTo>
                  <a:lnTo>
                    <a:pt x="1260322" y="793686"/>
                  </a:lnTo>
                  <a:lnTo>
                    <a:pt x="1251038" y="850049"/>
                  </a:lnTo>
                  <a:lnTo>
                    <a:pt x="1232611" y="894905"/>
                  </a:lnTo>
                  <a:lnTo>
                    <a:pt x="1205369" y="924433"/>
                  </a:lnTo>
                  <a:lnTo>
                    <a:pt x="1188466" y="933196"/>
                  </a:lnTo>
                  <a:lnTo>
                    <a:pt x="1192149" y="945388"/>
                  </a:lnTo>
                  <a:lnTo>
                    <a:pt x="1233297" y="923480"/>
                  </a:lnTo>
                  <a:lnTo>
                    <a:pt x="1263777" y="882142"/>
                  </a:lnTo>
                  <a:lnTo>
                    <a:pt x="1282636" y="826414"/>
                  </a:lnTo>
                  <a:lnTo>
                    <a:pt x="1287348" y="795007"/>
                  </a:lnTo>
                  <a:lnTo>
                    <a:pt x="1288923" y="761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55" b="0">
                <a:solidFill>
                  <a:srgbClr val="FFFFFF"/>
                </a:solidFill>
                <a:latin typeface="Noto Sans CJK JP Medium"/>
                <a:cs typeface="Noto Sans CJK JP Medium"/>
              </a:rPr>
              <a:t>R-CNN: </a:t>
            </a:r>
            <a:r>
              <a:rPr dirty="0" sz="2200" spc="-5" b="0">
                <a:solidFill>
                  <a:srgbClr val="FFFFFF"/>
                </a:solidFill>
                <a:latin typeface="Noto Sans CJK JP Medium"/>
                <a:cs typeface="Noto Sans CJK JP Medium"/>
              </a:rPr>
              <a:t>Bounding </a:t>
            </a:r>
            <a:r>
              <a:rPr dirty="0" sz="2200" spc="-10" b="0">
                <a:solidFill>
                  <a:srgbClr val="FFFFFF"/>
                </a:solidFill>
                <a:latin typeface="Noto Sans CJK JP Medium"/>
                <a:cs typeface="Noto Sans CJK JP Medium"/>
              </a:rPr>
              <a:t>Box</a:t>
            </a:r>
            <a:r>
              <a:rPr dirty="0" sz="2200" spc="125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200" spc="30" b="0">
                <a:solidFill>
                  <a:srgbClr val="FFFFFF"/>
                </a:solidFill>
                <a:latin typeface="Noto Sans CJK JP Medium"/>
                <a:cs typeface="Noto Sans CJK JP Medium"/>
              </a:rPr>
              <a:t>Regression</a:t>
            </a:r>
            <a:endParaRPr sz="22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931925" y="1111758"/>
            <a:ext cx="5509895" cy="4534535"/>
            <a:chOff x="931925" y="1111758"/>
            <a:chExt cx="5509895" cy="4534535"/>
          </a:xfrm>
        </p:grpSpPr>
        <p:sp>
          <p:nvSpPr>
            <p:cNvPr id="9" name="object 9"/>
            <p:cNvSpPr/>
            <p:nvPr/>
          </p:nvSpPr>
          <p:spPr>
            <a:xfrm>
              <a:off x="1893569" y="1678686"/>
              <a:ext cx="3225165" cy="2891155"/>
            </a:xfrm>
            <a:custGeom>
              <a:avLst/>
              <a:gdLst/>
              <a:ahLst/>
              <a:cxnLst/>
              <a:rect l="l" t="t" r="r" b="b"/>
              <a:pathLst>
                <a:path w="3225165" h="2891154">
                  <a:moveTo>
                    <a:pt x="3224784" y="0"/>
                  </a:moveTo>
                  <a:lnTo>
                    <a:pt x="0" y="0"/>
                  </a:lnTo>
                  <a:lnTo>
                    <a:pt x="0" y="2891028"/>
                  </a:lnTo>
                  <a:lnTo>
                    <a:pt x="3224784" y="2891028"/>
                  </a:lnTo>
                  <a:lnTo>
                    <a:pt x="32247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93569" y="1678686"/>
              <a:ext cx="3225165" cy="2891155"/>
            </a:xfrm>
            <a:custGeom>
              <a:avLst/>
              <a:gdLst/>
              <a:ahLst/>
              <a:cxnLst/>
              <a:rect l="l" t="t" r="r" b="b"/>
              <a:pathLst>
                <a:path w="3225165" h="2891154">
                  <a:moveTo>
                    <a:pt x="0" y="2891028"/>
                  </a:moveTo>
                  <a:lnTo>
                    <a:pt x="3224784" y="2891028"/>
                  </a:lnTo>
                  <a:lnTo>
                    <a:pt x="3224784" y="0"/>
                  </a:lnTo>
                  <a:lnTo>
                    <a:pt x="0" y="0"/>
                  </a:lnTo>
                  <a:lnTo>
                    <a:pt x="0" y="289102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1926" y="1111757"/>
              <a:ext cx="5509895" cy="4534535"/>
            </a:xfrm>
            <a:custGeom>
              <a:avLst/>
              <a:gdLst/>
              <a:ahLst/>
              <a:cxnLst/>
              <a:rect l="l" t="t" r="r" b="b"/>
              <a:pathLst>
                <a:path w="5509895" h="4534535">
                  <a:moveTo>
                    <a:pt x="5509387" y="4341876"/>
                  </a:moveTo>
                  <a:lnTo>
                    <a:pt x="5471287" y="4322826"/>
                  </a:lnTo>
                  <a:lnTo>
                    <a:pt x="5395087" y="4284726"/>
                  </a:lnTo>
                  <a:lnTo>
                    <a:pt x="5395087" y="4322826"/>
                  </a:lnTo>
                  <a:lnTo>
                    <a:pt x="212598" y="4322826"/>
                  </a:lnTo>
                  <a:lnTo>
                    <a:pt x="212598" y="114300"/>
                  </a:lnTo>
                  <a:lnTo>
                    <a:pt x="250698" y="114300"/>
                  </a:lnTo>
                  <a:lnTo>
                    <a:pt x="241173" y="95250"/>
                  </a:lnTo>
                  <a:lnTo>
                    <a:pt x="193548" y="0"/>
                  </a:lnTo>
                  <a:lnTo>
                    <a:pt x="136398" y="114300"/>
                  </a:lnTo>
                  <a:lnTo>
                    <a:pt x="174498" y="114300"/>
                  </a:lnTo>
                  <a:lnTo>
                    <a:pt x="174498" y="4322826"/>
                  </a:lnTo>
                  <a:lnTo>
                    <a:pt x="0" y="4322826"/>
                  </a:lnTo>
                  <a:lnTo>
                    <a:pt x="0" y="4360926"/>
                  </a:lnTo>
                  <a:lnTo>
                    <a:pt x="174498" y="4360926"/>
                  </a:lnTo>
                  <a:lnTo>
                    <a:pt x="174498" y="4534154"/>
                  </a:lnTo>
                  <a:lnTo>
                    <a:pt x="212598" y="4534141"/>
                  </a:lnTo>
                  <a:lnTo>
                    <a:pt x="212598" y="4360926"/>
                  </a:lnTo>
                  <a:lnTo>
                    <a:pt x="5395087" y="4360926"/>
                  </a:lnTo>
                  <a:lnTo>
                    <a:pt x="5395087" y="4399026"/>
                  </a:lnTo>
                  <a:lnTo>
                    <a:pt x="5471287" y="4360926"/>
                  </a:lnTo>
                  <a:lnTo>
                    <a:pt x="5509387" y="4341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68624" y="3072384"/>
              <a:ext cx="135636" cy="135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09473" y="3293744"/>
              <a:ext cx="824865" cy="337185"/>
            </a:xfrm>
            <a:custGeom>
              <a:avLst/>
              <a:gdLst/>
              <a:ahLst/>
              <a:cxnLst/>
              <a:rect l="l" t="t" r="r" b="b"/>
              <a:pathLst>
                <a:path w="824864" h="337185">
                  <a:moveTo>
                    <a:pt x="736086" y="0"/>
                  </a:moveTo>
                  <a:lnTo>
                    <a:pt x="732657" y="11175"/>
                  </a:lnTo>
                  <a:lnTo>
                    <a:pt x="748135" y="19200"/>
                  </a:lnTo>
                  <a:lnTo>
                    <a:pt x="761613" y="30892"/>
                  </a:lnTo>
                  <a:lnTo>
                    <a:pt x="782568" y="65277"/>
                  </a:lnTo>
                  <a:lnTo>
                    <a:pt x="795315" y="111966"/>
                  </a:lnTo>
                  <a:lnTo>
                    <a:pt x="799586" y="168655"/>
                  </a:lnTo>
                  <a:lnTo>
                    <a:pt x="798516" y="198181"/>
                  </a:lnTo>
                  <a:lnTo>
                    <a:pt x="789995" y="249755"/>
                  </a:lnTo>
                  <a:lnTo>
                    <a:pt x="773090" y="290732"/>
                  </a:lnTo>
                  <a:lnTo>
                    <a:pt x="732657" y="325754"/>
                  </a:lnTo>
                  <a:lnTo>
                    <a:pt x="736086" y="336930"/>
                  </a:lnTo>
                  <a:lnTo>
                    <a:pt x="773709" y="316880"/>
                  </a:lnTo>
                  <a:lnTo>
                    <a:pt x="801618" y="279018"/>
                  </a:lnTo>
                  <a:lnTo>
                    <a:pt x="818826" y="228060"/>
                  </a:lnTo>
                  <a:lnTo>
                    <a:pt x="824605" y="168528"/>
                  </a:lnTo>
                  <a:lnTo>
                    <a:pt x="823156" y="137618"/>
                  </a:lnTo>
                  <a:lnTo>
                    <a:pt x="811639" y="82321"/>
                  </a:lnTo>
                  <a:lnTo>
                    <a:pt x="788878" y="36790"/>
                  </a:lnTo>
                  <a:lnTo>
                    <a:pt x="756112" y="7834"/>
                  </a:lnTo>
                  <a:lnTo>
                    <a:pt x="736086" y="0"/>
                  </a:lnTo>
                  <a:close/>
                </a:path>
                <a:path w="824864" h="337185">
                  <a:moveTo>
                    <a:pt x="88513" y="0"/>
                  </a:moveTo>
                  <a:lnTo>
                    <a:pt x="50905" y="20097"/>
                  </a:lnTo>
                  <a:lnTo>
                    <a:pt x="23108" y="57912"/>
                  </a:lnTo>
                  <a:lnTo>
                    <a:pt x="5788" y="108886"/>
                  </a:lnTo>
                  <a:lnTo>
                    <a:pt x="0" y="168655"/>
                  </a:lnTo>
                  <a:lnTo>
                    <a:pt x="1444" y="199366"/>
                  </a:lnTo>
                  <a:lnTo>
                    <a:pt x="13013" y="254611"/>
                  </a:lnTo>
                  <a:lnTo>
                    <a:pt x="35774" y="300194"/>
                  </a:lnTo>
                  <a:lnTo>
                    <a:pt x="68488" y="329114"/>
                  </a:lnTo>
                  <a:lnTo>
                    <a:pt x="88513" y="336930"/>
                  </a:lnTo>
                  <a:lnTo>
                    <a:pt x="91942" y="325754"/>
                  </a:lnTo>
                  <a:lnTo>
                    <a:pt x="76463" y="317732"/>
                  </a:lnTo>
                  <a:lnTo>
                    <a:pt x="62986" y="306054"/>
                  </a:lnTo>
                  <a:lnTo>
                    <a:pt x="42031" y="271779"/>
                  </a:lnTo>
                  <a:lnTo>
                    <a:pt x="29346" y="225218"/>
                  </a:lnTo>
                  <a:lnTo>
                    <a:pt x="25144" y="168528"/>
                  </a:lnTo>
                  <a:lnTo>
                    <a:pt x="26189" y="139055"/>
                  </a:lnTo>
                  <a:lnTo>
                    <a:pt x="34623" y="87377"/>
                  </a:lnTo>
                  <a:lnTo>
                    <a:pt x="51508" y="46251"/>
                  </a:lnTo>
                  <a:lnTo>
                    <a:pt x="91942" y="11175"/>
                  </a:lnTo>
                  <a:lnTo>
                    <a:pt x="88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84961" y="1166622"/>
            <a:ext cx="2241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5">
                <a:latin typeface="DejaVu Sans Condensed"/>
                <a:cs typeface="DejaVu Sans Condensed"/>
              </a:rPr>
              <a:t>𝑦</a:t>
            </a:r>
            <a:endParaRPr sz="2800">
              <a:latin typeface="DejaVu Sans Condensed"/>
              <a:cs typeface="DejaVu Sans Condens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0000" y="2977895"/>
            <a:ext cx="3291840" cy="258508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1255"/>
              </a:spcBef>
              <a:tabLst>
                <a:tab pos="1755775" algn="l"/>
                <a:tab pos="2146300" algn="l"/>
              </a:tabLst>
            </a:pPr>
            <a:r>
              <a:rPr dirty="0" sz="2400" spc="-475">
                <a:latin typeface="DejaVu Sans Condensed"/>
                <a:cs typeface="DejaVu Sans Condensed"/>
              </a:rPr>
              <a:t>𝐺</a:t>
            </a:r>
            <a:r>
              <a:rPr dirty="0" baseline="11574" sz="3600" spc="-712">
                <a:latin typeface="DejaVu Sans Condensed"/>
                <a:cs typeface="DejaVu Sans Condensed"/>
              </a:rPr>
              <a:t>෠</a:t>
            </a:r>
            <a:r>
              <a:rPr dirty="0" baseline="-15873" sz="2625" spc="-712">
                <a:latin typeface="DejaVu Sans Condensed"/>
                <a:cs typeface="DejaVu Sans Condensed"/>
              </a:rPr>
              <a:t>𝑥                                </a:t>
            </a:r>
            <a:r>
              <a:rPr dirty="0" baseline="-15873" sz="2625" spc="-697">
                <a:latin typeface="DejaVu Sans Condensed"/>
                <a:cs typeface="DejaVu Sans Condensed"/>
              </a:rPr>
              <a:t> </a:t>
            </a:r>
            <a:r>
              <a:rPr dirty="0" sz="2400" spc="-15">
                <a:latin typeface="DejaVu Sans Condensed"/>
                <a:cs typeface="DejaVu Sans Condensed"/>
              </a:rPr>
              <a:t>= </a:t>
            </a:r>
            <a:r>
              <a:rPr dirty="0" sz="2400" spc="130">
                <a:latin typeface="DejaVu Sans Condensed"/>
                <a:cs typeface="DejaVu Sans Condensed"/>
              </a:rPr>
              <a:t>𝑃</a:t>
            </a:r>
            <a:r>
              <a:rPr dirty="0" baseline="-15873" sz="2625" spc="195">
                <a:latin typeface="DejaVu Sans Condensed"/>
                <a:cs typeface="DejaVu Sans Condensed"/>
              </a:rPr>
              <a:t>𝑤</a:t>
            </a:r>
            <a:r>
              <a:rPr dirty="0" sz="2400" spc="130">
                <a:latin typeface="DejaVu Sans Condensed"/>
                <a:cs typeface="DejaVu Sans Condensed"/>
              </a:rPr>
              <a:t>𝑑</a:t>
            </a:r>
            <a:r>
              <a:rPr dirty="0" baseline="-15873" sz="2625" spc="195">
                <a:latin typeface="DejaVu Sans Condensed"/>
                <a:cs typeface="DejaVu Sans Condensed"/>
              </a:rPr>
              <a:t>𝑥	</a:t>
            </a:r>
            <a:r>
              <a:rPr dirty="0" sz="2400" spc="190">
                <a:latin typeface="DejaVu Sans Condensed"/>
                <a:cs typeface="DejaVu Sans Condensed"/>
              </a:rPr>
              <a:t>𝑃	</a:t>
            </a:r>
            <a:r>
              <a:rPr dirty="0" sz="2400" spc="-15">
                <a:latin typeface="DejaVu Sans Condensed"/>
                <a:cs typeface="DejaVu Sans Condensed"/>
              </a:rPr>
              <a:t>+</a:t>
            </a:r>
            <a:r>
              <a:rPr dirty="0" sz="2400" spc="-260">
                <a:latin typeface="DejaVu Sans Condensed"/>
                <a:cs typeface="DejaVu Sans Condensed"/>
              </a:rPr>
              <a:t> </a:t>
            </a:r>
            <a:r>
              <a:rPr dirty="0" sz="2400" spc="-95">
                <a:latin typeface="DejaVu Sans Condensed"/>
                <a:cs typeface="DejaVu Sans Condensed"/>
              </a:rPr>
              <a:t>𝑃</a:t>
            </a:r>
            <a:r>
              <a:rPr dirty="0" baseline="-15873" sz="2625" spc="-142">
                <a:latin typeface="DejaVu Sans Condensed"/>
                <a:cs typeface="DejaVu Sans Condensed"/>
              </a:rPr>
              <a:t>𝑥</a:t>
            </a:r>
            <a:endParaRPr baseline="-15873" sz="2625">
              <a:latin typeface="DejaVu Sans Condensed"/>
              <a:cs typeface="DejaVu Sans Condensed"/>
            </a:endParaRPr>
          </a:p>
          <a:p>
            <a:pPr marL="252095">
              <a:lnSpc>
                <a:spcPct val="100000"/>
              </a:lnSpc>
              <a:spcBef>
                <a:spcPts val="1664"/>
              </a:spcBef>
              <a:tabLst>
                <a:tab pos="1755775" algn="l"/>
                <a:tab pos="2146300" algn="l"/>
              </a:tabLst>
            </a:pPr>
            <a:r>
              <a:rPr dirty="0" sz="2400" spc="-450">
                <a:latin typeface="DejaVu Sans Condensed"/>
                <a:cs typeface="DejaVu Sans Condensed"/>
              </a:rPr>
              <a:t>𝐺</a:t>
            </a:r>
            <a:r>
              <a:rPr dirty="0" baseline="11574" sz="3600" spc="-675">
                <a:latin typeface="DejaVu Sans Condensed"/>
                <a:cs typeface="DejaVu Sans Condensed"/>
              </a:rPr>
              <a:t>෠</a:t>
            </a:r>
            <a:r>
              <a:rPr dirty="0" baseline="-15873" sz="2625" spc="-675">
                <a:latin typeface="DejaVu Sans Condensed"/>
                <a:cs typeface="DejaVu Sans Condensed"/>
              </a:rPr>
              <a:t>𝑦               </a:t>
            </a:r>
            <a:r>
              <a:rPr dirty="0" baseline="-15873" sz="2625" spc="-644">
                <a:latin typeface="DejaVu Sans Condensed"/>
                <a:cs typeface="DejaVu Sans Condensed"/>
              </a:rPr>
              <a:t> </a:t>
            </a:r>
            <a:r>
              <a:rPr dirty="0" sz="2400" spc="-20">
                <a:latin typeface="DejaVu Sans Condensed"/>
                <a:cs typeface="DejaVu Sans Condensed"/>
              </a:rPr>
              <a:t>=</a:t>
            </a:r>
            <a:r>
              <a:rPr dirty="0" sz="2400" spc="-15">
                <a:latin typeface="DejaVu Sans Condensed"/>
                <a:cs typeface="DejaVu Sans Condensed"/>
              </a:rPr>
              <a:t> </a:t>
            </a:r>
            <a:r>
              <a:rPr dirty="0" sz="2400" spc="105">
                <a:latin typeface="DejaVu Sans Condensed"/>
                <a:cs typeface="DejaVu Sans Condensed"/>
              </a:rPr>
              <a:t>𝑃</a:t>
            </a:r>
            <a:r>
              <a:rPr dirty="0" baseline="-15873" sz="2625" spc="157">
                <a:latin typeface="DejaVu Sans Condensed"/>
                <a:cs typeface="DejaVu Sans Condensed"/>
              </a:rPr>
              <a:t>ℎ</a:t>
            </a:r>
            <a:r>
              <a:rPr dirty="0" sz="2400" spc="105">
                <a:latin typeface="DejaVu Sans Condensed"/>
                <a:cs typeface="DejaVu Sans Condensed"/>
              </a:rPr>
              <a:t>𝑑</a:t>
            </a:r>
            <a:r>
              <a:rPr dirty="0" baseline="-15873" sz="2625" spc="157">
                <a:latin typeface="DejaVu Sans Condensed"/>
                <a:cs typeface="DejaVu Sans Condensed"/>
              </a:rPr>
              <a:t>𝑦	</a:t>
            </a:r>
            <a:r>
              <a:rPr dirty="0" sz="2400" spc="190">
                <a:latin typeface="DejaVu Sans Condensed"/>
                <a:cs typeface="DejaVu Sans Condensed"/>
              </a:rPr>
              <a:t>𝑃	</a:t>
            </a:r>
            <a:r>
              <a:rPr dirty="0" sz="2400" spc="-20">
                <a:latin typeface="DejaVu Sans Condensed"/>
                <a:cs typeface="DejaVu Sans Condensed"/>
              </a:rPr>
              <a:t>+</a:t>
            </a:r>
            <a:r>
              <a:rPr dirty="0" sz="2400" spc="-254">
                <a:latin typeface="DejaVu Sans Condensed"/>
                <a:cs typeface="DejaVu Sans Condensed"/>
              </a:rPr>
              <a:t> </a:t>
            </a:r>
            <a:r>
              <a:rPr dirty="0" sz="2400" spc="-60">
                <a:latin typeface="DejaVu Sans Condensed"/>
                <a:cs typeface="DejaVu Sans Condensed"/>
              </a:rPr>
              <a:t>𝑃</a:t>
            </a:r>
            <a:r>
              <a:rPr dirty="0" baseline="-15873" sz="2625" spc="-89">
                <a:latin typeface="DejaVu Sans Condensed"/>
                <a:cs typeface="DejaVu Sans Condensed"/>
              </a:rPr>
              <a:t>𝑦</a:t>
            </a:r>
            <a:endParaRPr baseline="-15873" sz="2625">
              <a:latin typeface="DejaVu Sans Condensed"/>
              <a:cs typeface="DejaVu Sans Condensed"/>
            </a:endParaRPr>
          </a:p>
          <a:p>
            <a:pPr marL="252095">
              <a:lnSpc>
                <a:spcPct val="100000"/>
              </a:lnSpc>
              <a:spcBef>
                <a:spcPts val="2010"/>
              </a:spcBef>
              <a:tabLst>
                <a:tab pos="2009139" algn="l"/>
                <a:tab pos="2512060" algn="l"/>
              </a:tabLst>
            </a:pPr>
            <a:r>
              <a:rPr dirty="0" sz="2400" spc="-340">
                <a:latin typeface="DejaVu Sans Condensed"/>
                <a:cs typeface="DejaVu Sans Condensed"/>
              </a:rPr>
              <a:t>𝐺</a:t>
            </a:r>
            <a:r>
              <a:rPr dirty="0" baseline="11574" sz="3600" spc="-509">
                <a:latin typeface="DejaVu Sans Condensed"/>
                <a:cs typeface="DejaVu Sans Condensed"/>
              </a:rPr>
              <a:t>෠</a:t>
            </a:r>
            <a:r>
              <a:rPr dirty="0" baseline="-15873" sz="2625" spc="-509">
                <a:latin typeface="DejaVu Sans Condensed"/>
                <a:cs typeface="DejaVu Sans Condensed"/>
              </a:rPr>
              <a:t>𝑤     </a:t>
            </a:r>
            <a:r>
              <a:rPr dirty="0" sz="2400" spc="-20">
                <a:latin typeface="DejaVu Sans Condensed"/>
                <a:cs typeface="DejaVu Sans Condensed"/>
              </a:rPr>
              <a:t>=</a:t>
            </a:r>
            <a:r>
              <a:rPr dirty="0" sz="2400" spc="-5">
                <a:latin typeface="DejaVu Sans Condensed"/>
                <a:cs typeface="DejaVu Sans Condensed"/>
              </a:rPr>
              <a:t> </a:t>
            </a:r>
            <a:r>
              <a:rPr dirty="0" sz="2400" spc="105">
                <a:latin typeface="DejaVu Sans Condensed"/>
                <a:cs typeface="DejaVu Sans Condensed"/>
              </a:rPr>
              <a:t>𝑃</a:t>
            </a:r>
            <a:r>
              <a:rPr dirty="0" baseline="-15873" sz="2625" spc="157">
                <a:latin typeface="DejaVu Sans Condensed"/>
                <a:cs typeface="DejaVu Sans Condensed"/>
              </a:rPr>
              <a:t>𝑤</a:t>
            </a:r>
            <a:r>
              <a:rPr dirty="0" baseline="-15873" sz="2625" spc="67">
                <a:latin typeface="DejaVu Sans Condensed"/>
                <a:cs typeface="DejaVu Sans Condensed"/>
              </a:rPr>
              <a:t> </a:t>
            </a:r>
            <a:r>
              <a:rPr dirty="0" sz="2400" spc="-110">
                <a:latin typeface="DejaVu Sans Condensed"/>
                <a:cs typeface="DejaVu Sans Condensed"/>
              </a:rPr>
              <a:t>exp	</a:t>
            </a:r>
            <a:r>
              <a:rPr dirty="0" sz="2400" spc="290">
                <a:latin typeface="DejaVu Sans Condensed"/>
                <a:cs typeface="DejaVu Sans Condensed"/>
              </a:rPr>
              <a:t>𝑑</a:t>
            </a:r>
            <a:r>
              <a:rPr dirty="0" baseline="-15873" sz="2625" spc="434">
                <a:latin typeface="DejaVu Sans Condensed"/>
                <a:cs typeface="DejaVu Sans Condensed"/>
              </a:rPr>
              <a:t>𝑤	</a:t>
            </a:r>
            <a:r>
              <a:rPr dirty="0" sz="2400" spc="190">
                <a:latin typeface="DejaVu Sans Condensed"/>
                <a:cs typeface="DejaVu Sans Condensed"/>
              </a:rPr>
              <a:t>𝑃</a:t>
            </a:r>
            <a:endParaRPr sz="2400">
              <a:latin typeface="DejaVu Sans Condensed"/>
              <a:cs typeface="DejaVu Sans Condensed"/>
            </a:endParaRPr>
          </a:p>
          <a:p>
            <a:pPr marL="274320">
              <a:lnSpc>
                <a:spcPct val="100000"/>
              </a:lnSpc>
              <a:spcBef>
                <a:spcPts val="1975"/>
              </a:spcBef>
              <a:tabLst>
                <a:tab pos="1976755" algn="l"/>
                <a:tab pos="2437130" algn="l"/>
              </a:tabLst>
            </a:pPr>
            <a:r>
              <a:rPr dirty="0" sz="2400" spc="-450">
                <a:latin typeface="DejaVu Sans Condensed"/>
                <a:cs typeface="DejaVu Sans Condensed"/>
              </a:rPr>
              <a:t>𝐺</a:t>
            </a:r>
            <a:r>
              <a:rPr dirty="0" baseline="11574" sz="3600" spc="-675">
                <a:latin typeface="DejaVu Sans Condensed"/>
                <a:cs typeface="DejaVu Sans Condensed"/>
              </a:rPr>
              <a:t>෠</a:t>
            </a:r>
            <a:r>
              <a:rPr dirty="0" baseline="-15873" sz="2625" spc="-675">
                <a:latin typeface="DejaVu Sans Condensed"/>
                <a:cs typeface="DejaVu Sans Condensed"/>
              </a:rPr>
              <a:t>ℎ                </a:t>
            </a:r>
            <a:r>
              <a:rPr dirty="0" sz="2400" spc="-15">
                <a:latin typeface="DejaVu Sans Condensed"/>
                <a:cs typeface="DejaVu Sans Condensed"/>
              </a:rPr>
              <a:t>= </a:t>
            </a:r>
            <a:r>
              <a:rPr dirty="0" sz="2400" spc="10">
                <a:latin typeface="DejaVu Sans Condensed"/>
                <a:cs typeface="DejaVu Sans Condensed"/>
              </a:rPr>
              <a:t>𝑃</a:t>
            </a:r>
            <a:r>
              <a:rPr dirty="0" baseline="-15873" sz="2625" spc="15">
                <a:latin typeface="DejaVu Sans Condensed"/>
                <a:cs typeface="DejaVu Sans Condensed"/>
              </a:rPr>
              <a:t>ℎ</a:t>
            </a:r>
            <a:r>
              <a:rPr dirty="0" baseline="-15873" sz="2625" spc="67">
                <a:latin typeface="DejaVu Sans Condensed"/>
                <a:cs typeface="DejaVu Sans Condensed"/>
              </a:rPr>
              <a:t> </a:t>
            </a:r>
            <a:r>
              <a:rPr dirty="0" sz="2400" spc="-105">
                <a:latin typeface="DejaVu Sans Condensed"/>
                <a:cs typeface="DejaVu Sans Condensed"/>
              </a:rPr>
              <a:t>exp	</a:t>
            </a:r>
            <a:r>
              <a:rPr dirty="0" sz="2400" spc="90">
                <a:latin typeface="DejaVu Sans Condensed"/>
                <a:cs typeface="DejaVu Sans Condensed"/>
              </a:rPr>
              <a:t>𝑑</a:t>
            </a:r>
            <a:r>
              <a:rPr dirty="0" baseline="-15873" sz="2625" spc="135">
                <a:latin typeface="DejaVu Sans Condensed"/>
                <a:cs typeface="DejaVu Sans Condensed"/>
              </a:rPr>
              <a:t>ℎ	</a:t>
            </a:r>
            <a:r>
              <a:rPr dirty="0" sz="2400" spc="190">
                <a:latin typeface="DejaVu Sans Condensed"/>
                <a:cs typeface="DejaVu Sans Condensed"/>
              </a:rPr>
              <a:t>𝑃</a:t>
            </a:r>
            <a:endParaRPr sz="2400">
              <a:latin typeface="DejaVu Sans Condensed"/>
              <a:cs typeface="DejaVu Sans Condens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5032" y="3249548"/>
            <a:ext cx="669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latin typeface="DejaVu Sans Condensed"/>
                <a:cs typeface="DejaVu Sans Condensed"/>
              </a:rPr>
              <a:t>𝑃</a:t>
            </a:r>
            <a:r>
              <a:rPr dirty="0" baseline="-15625" sz="2400" spc="-112">
                <a:latin typeface="DejaVu Sans Condensed"/>
                <a:cs typeface="DejaVu Sans Condensed"/>
              </a:rPr>
              <a:t>𝑥</a:t>
            </a:r>
            <a:r>
              <a:rPr dirty="0" sz="2200" spc="-75">
                <a:latin typeface="DejaVu Sans Condensed"/>
                <a:cs typeface="DejaVu Sans Condensed"/>
              </a:rPr>
              <a:t>,</a:t>
            </a:r>
            <a:r>
              <a:rPr dirty="0" sz="2200" spc="-315">
                <a:latin typeface="DejaVu Sans Condensed"/>
                <a:cs typeface="DejaVu Sans Condensed"/>
              </a:rPr>
              <a:t> </a:t>
            </a:r>
            <a:r>
              <a:rPr dirty="0" sz="2200" spc="-60">
                <a:latin typeface="DejaVu Sans Condensed"/>
                <a:cs typeface="DejaVu Sans Condensed"/>
              </a:rPr>
              <a:t>𝑃</a:t>
            </a:r>
            <a:r>
              <a:rPr dirty="0" baseline="-15625" sz="2400" spc="-89">
                <a:latin typeface="DejaVu Sans Condensed"/>
                <a:cs typeface="DejaVu Sans Condensed"/>
              </a:rPr>
              <a:t>𝑦</a:t>
            </a:r>
            <a:endParaRPr baseline="-15625" sz="2400">
              <a:latin typeface="DejaVu Sans Condensed"/>
              <a:cs typeface="DejaVu Sans Condense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07819" y="1397508"/>
            <a:ext cx="4962525" cy="3914140"/>
            <a:chOff x="1607819" y="1397508"/>
            <a:chExt cx="4962525" cy="3914140"/>
          </a:xfrm>
        </p:grpSpPr>
        <p:sp>
          <p:nvSpPr>
            <p:cNvPr id="18" name="object 18"/>
            <p:cNvSpPr/>
            <p:nvPr/>
          </p:nvSpPr>
          <p:spPr>
            <a:xfrm>
              <a:off x="1983485" y="1416558"/>
              <a:ext cx="3055620" cy="146685"/>
            </a:xfrm>
            <a:custGeom>
              <a:avLst/>
              <a:gdLst/>
              <a:ahLst/>
              <a:cxnLst/>
              <a:rect l="l" t="t" r="r" b="b"/>
              <a:pathLst>
                <a:path w="3055620" h="146684">
                  <a:moveTo>
                    <a:pt x="0" y="146303"/>
                  </a:moveTo>
                  <a:lnTo>
                    <a:pt x="958" y="89368"/>
                  </a:lnTo>
                  <a:lnTo>
                    <a:pt x="3571" y="42862"/>
                  </a:lnTo>
                  <a:lnTo>
                    <a:pt x="7447" y="11501"/>
                  </a:lnTo>
                  <a:lnTo>
                    <a:pt x="12191" y="0"/>
                  </a:lnTo>
                  <a:lnTo>
                    <a:pt x="3043428" y="0"/>
                  </a:lnTo>
                  <a:lnTo>
                    <a:pt x="3048172" y="11501"/>
                  </a:lnTo>
                  <a:lnTo>
                    <a:pt x="3052048" y="42862"/>
                  </a:lnTo>
                  <a:lnTo>
                    <a:pt x="3054661" y="89368"/>
                  </a:lnTo>
                  <a:lnTo>
                    <a:pt x="3055619" y="146303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26869" y="1748790"/>
              <a:ext cx="147955" cy="2749550"/>
            </a:xfrm>
            <a:custGeom>
              <a:avLst/>
              <a:gdLst/>
              <a:ahLst/>
              <a:cxnLst/>
              <a:rect l="l" t="t" r="r" b="b"/>
              <a:pathLst>
                <a:path w="147955" h="2749550">
                  <a:moveTo>
                    <a:pt x="147828" y="2749296"/>
                  </a:moveTo>
                  <a:lnTo>
                    <a:pt x="90279" y="2748335"/>
                  </a:lnTo>
                  <a:lnTo>
                    <a:pt x="43291" y="2745708"/>
                  </a:lnTo>
                  <a:lnTo>
                    <a:pt x="11614" y="2741795"/>
                  </a:lnTo>
                  <a:lnTo>
                    <a:pt x="0" y="2736977"/>
                  </a:lnTo>
                  <a:lnTo>
                    <a:pt x="0" y="12319"/>
                  </a:lnTo>
                  <a:lnTo>
                    <a:pt x="11614" y="7500"/>
                  </a:lnTo>
                  <a:lnTo>
                    <a:pt x="43291" y="3587"/>
                  </a:lnTo>
                  <a:lnTo>
                    <a:pt x="90279" y="960"/>
                  </a:lnTo>
                  <a:lnTo>
                    <a:pt x="147828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98419" y="2392680"/>
              <a:ext cx="3942715" cy="2889885"/>
            </a:xfrm>
            <a:custGeom>
              <a:avLst/>
              <a:gdLst/>
              <a:ahLst/>
              <a:cxnLst/>
              <a:rect l="l" t="t" r="r" b="b"/>
              <a:pathLst>
                <a:path w="3942715" h="2889885">
                  <a:moveTo>
                    <a:pt x="0" y="2889504"/>
                  </a:moveTo>
                  <a:lnTo>
                    <a:pt x="3942587" y="2889504"/>
                  </a:lnTo>
                  <a:lnTo>
                    <a:pt x="3942587" y="0"/>
                  </a:lnTo>
                  <a:lnTo>
                    <a:pt x="0" y="0"/>
                  </a:lnTo>
                  <a:lnTo>
                    <a:pt x="0" y="2889504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4943" y="3767328"/>
              <a:ext cx="135636" cy="1356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09344" y="4011549"/>
              <a:ext cx="909955" cy="337185"/>
            </a:xfrm>
            <a:custGeom>
              <a:avLst/>
              <a:gdLst/>
              <a:ahLst/>
              <a:cxnLst/>
              <a:rect l="l" t="t" r="r" b="b"/>
              <a:pathLst>
                <a:path w="909954" h="337185">
                  <a:moveTo>
                    <a:pt x="821303" y="0"/>
                  </a:moveTo>
                  <a:lnTo>
                    <a:pt x="818001" y="11175"/>
                  </a:lnTo>
                  <a:lnTo>
                    <a:pt x="833479" y="19198"/>
                  </a:lnTo>
                  <a:lnTo>
                    <a:pt x="846957" y="30876"/>
                  </a:lnTo>
                  <a:lnTo>
                    <a:pt x="867912" y="65150"/>
                  </a:lnTo>
                  <a:lnTo>
                    <a:pt x="880596" y="111839"/>
                  </a:lnTo>
                  <a:lnTo>
                    <a:pt x="884803" y="168528"/>
                  </a:lnTo>
                  <a:lnTo>
                    <a:pt x="883753" y="198056"/>
                  </a:lnTo>
                  <a:lnTo>
                    <a:pt x="875319" y="249681"/>
                  </a:lnTo>
                  <a:lnTo>
                    <a:pt x="858434" y="290732"/>
                  </a:lnTo>
                  <a:lnTo>
                    <a:pt x="818001" y="325755"/>
                  </a:lnTo>
                  <a:lnTo>
                    <a:pt x="821303" y="336931"/>
                  </a:lnTo>
                  <a:lnTo>
                    <a:pt x="858926" y="316833"/>
                  </a:lnTo>
                  <a:lnTo>
                    <a:pt x="886835" y="279019"/>
                  </a:lnTo>
                  <a:lnTo>
                    <a:pt x="904091" y="227996"/>
                  </a:lnTo>
                  <a:lnTo>
                    <a:pt x="909822" y="168401"/>
                  </a:lnTo>
                  <a:lnTo>
                    <a:pt x="908391" y="137564"/>
                  </a:lnTo>
                  <a:lnTo>
                    <a:pt x="896909" y="82319"/>
                  </a:lnTo>
                  <a:lnTo>
                    <a:pt x="874095" y="36718"/>
                  </a:lnTo>
                  <a:lnTo>
                    <a:pt x="841329" y="7762"/>
                  </a:lnTo>
                  <a:lnTo>
                    <a:pt x="821303" y="0"/>
                  </a:lnTo>
                  <a:close/>
                </a:path>
                <a:path w="909954" h="337185">
                  <a:moveTo>
                    <a:pt x="88513" y="0"/>
                  </a:moveTo>
                  <a:lnTo>
                    <a:pt x="50889" y="20002"/>
                  </a:lnTo>
                  <a:lnTo>
                    <a:pt x="22981" y="57912"/>
                  </a:lnTo>
                  <a:lnTo>
                    <a:pt x="5724" y="108870"/>
                  </a:lnTo>
                  <a:lnTo>
                    <a:pt x="0" y="168528"/>
                  </a:lnTo>
                  <a:lnTo>
                    <a:pt x="1424" y="199259"/>
                  </a:lnTo>
                  <a:lnTo>
                    <a:pt x="12906" y="254591"/>
                  </a:lnTo>
                  <a:lnTo>
                    <a:pt x="35720" y="300140"/>
                  </a:lnTo>
                  <a:lnTo>
                    <a:pt x="68486" y="329096"/>
                  </a:lnTo>
                  <a:lnTo>
                    <a:pt x="88513" y="336931"/>
                  </a:lnTo>
                  <a:lnTo>
                    <a:pt x="91942" y="325755"/>
                  </a:lnTo>
                  <a:lnTo>
                    <a:pt x="76463" y="317732"/>
                  </a:lnTo>
                  <a:lnTo>
                    <a:pt x="62986" y="306054"/>
                  </a:lnTo>
                  <a:lnTo>
                    <a:pt x="42031" y="271780"/>
                  </a:lnTo>
                  <a:lnTo>
                    <a:pt x="29283" y="225107"/>
                  </a:lnTo>
                  <a:lnTo>
                    <a:pt x="25017" y="168401"/>
                  </a:lnTo>
                  <a:lnTo>
                    <a:pt x="26082" y="138928"/>
                  </a:lnTo>
                  <a:lnTo>
                    <a:pt x="34603" y="87250"/>
                  </a:lnTo>
                  <a:lnTo>
                    <a:pt x="51508" y="46198"/>
                  </a:lnTo>
                  <a:lnTo>
                    <a:pt x="91942" y="11175"/>
                  </a:lnTo>
                  <a:lnTo>
                    <a:pt x="8851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323844" y="967231"/>
            <a:ext cx="3606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90">
                <a:latin typeface="DejaVu Sans Condensed"/>
                <a:cs typeface="DejaVu Sans Condensed"/>
              </a:rPr>
              <a:t>𝑃</a:t>
            </a:r>
            <a:r>
              <a:rPr dirty="0" baseline="-15625" sz="2400" spc="135">
                <a:latin typeface="DejaVu Sans Condensed"/>
                <a:cs typeface="DejaVu Sans Condensed"/>
              </a:rPr>
              <a:t>𝑤</a:t>
            </a:r>
            <a:endParaRPr baseline="-15625" sz="2400">
              <a:latin typeface="DejaVu Sans Condensed"/>
              <a:cs typeface="DejaVu Sans Condens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4686" y="2950591"/>
            <a:ext cx="3454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latin typeface="DejaVu Sans Condensed"/>
                <a:cs typeface="DejaVu Sans Condensed"/>
              </a:rPr>
              <a:t>𝑃</a:t>
            </a:r>
            <a:r>
              <a:rPr dirty="0" baseline="-15625" sz="2400" spc="7">
                <a:latin typeface="DejaVu Sans Condensed"/>
                <a:cs typeface="DejaVu Sans Condensed"/>
              </a:rPr>
              <a:t>ℎ</a:t>
            </a:r>
            <a:endParaRPr baseline="-15625" sz="2400">
              <a:latin typeface="DejaVu Sans Condensed"/>
              <a:cs typeface="DejaVu Sans Condense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40929" y="1783079"/>
            <a:ext cx="396240" cy="282575"/>
          </a:xfrm>
          <a:custGeom>
            <a:avLst/>
            <a:gdLst/>
            <a:ahLst/>
            <a:cxnLst/>
            <a:rect l="l" t="t" r="r" b="b"/>
            <a:pathLst>
              <a:path w="396240" h="282575">
                <a:moveTo>
                  <a:pt x="305943" y="0"/>
                </a:moveTo>
                <a:lnTo>
                  <a:pt x="302005" y="11430"/>
                </a:lnTo>
                <a:lnTo>
                  <a:pt x="318313" y="18504"/>
                </a:lnTo>
                <a:lnTo>
                  <a:pt x="332358" y="28305"/>
                </a:lnTo>
                <a:lnTo>
                  <a:pt x="360882" y="73852"/>
                </a:lnTo>
                <a:lnTo>
                  <a:pt x="369177" y="115623"/>
                </a:lnTo>
                <a:lnTo>
                  <a:pt x="370204" y="139700"/>
                </a:lnTo>
                <a:lnTo>
                  <a:pt x="369177" y="164580"/>
                </a:lnTo>
                <a:lnTo>
                  <a:pt x="360882" y="207529"/>
                </a:lnTo>
                <a:lnTo>
                  <a:pt x="332406" y="253730"/>
                </a:lnTo>
                <a:lnTo>
                  <a:pt x="302387" y="270764"/>
                </a:lnTo>
                <a:lnTo>
                  <a:pt x="305943" y="282321"/>
                </a:lnTo>
                <a:lnTo>
                  <a:pt x="344487" y="264191"/>
                </a:lnTo>
                <a:lnTo>
                  <a:pt x="372745" y="232918"/>
                </a:lnTo>
                <a:lnTo>
                  <a:pt x="390175" y="191023"/>
                </a:lnTo>
                <a:lnTo>
                  <a:pt x="395986" y="141224"/>
                </a:lnTo>
                <a:lnTo>
                  <a:pt x="394533" y="115339"/>
                </a:lnTo>
                <a:lnTo>
                  <a:pt x="382912" y="69429"/>
                </a:lnTo>
                <a:lnTo>
                  <a:pt x="359842" y="32093"/>
                </a:lnTo>
                <a:lnTo>
                  <a:pt x="326417" y="7379"/>
                </a:lnTo>
                <a:lnTo>
                  <a:pt x="305943" y="0"/>
                </a:lnTo>
                <a:close/>
              </a:path>
              <a:path w="396240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38565" y="1783079"/>
            <a:ext cx="396240" cy="282575"/>
          </a:xfrm>
          <a:custGeom>
            <a:avLst/>
            <a:gdLst/>
            <a:ahLst/>
            <a:cxnLst/>
            <a:rect l="l" t="t" r="r" b="b"/>
            <a:pathLst>
              <a:path w="396240" h="282575">
                <a:moveTo>
                  <a:pt x="305942" y="0"/>
                </a:moveTo>
                <a:lnTo>
                  <a:pt x="302005" y="11430"/>
                </a:lnTo>
                <a:lnTo>
                  <a:pt x="318313" y="18504"/>
                </a:lnTo>
                <a:lnTo>
                  <a:pt x="332358" y="28305"/>
                </a:lnTo>
                <a:lnTo>
                  <a:pt x="360882" y="73852"/>
                </a:lnTo>
                <a:lnTo>
                  <a:pt x="369177" y="115623"/>
                </a:lnTo>
                <a:lnTo>
                  <a:pt x="370204" y="139700"/>
                </a:lnTo>
                <a:lnTo>
                  <a:pt x="369177" y="164580"/>
                </a:lnTo>
                <a:lnTo>
                  <a:pt x="360882" y="207529"/>
                </a:lnTo>
                <a:lnTo>
                  <a:pt x="332406" y="253730"/>
                </a:lnTo>
                <a:lnTo>
                  <a:pt x="302386" y="270764"/>
                </a:lnTo>
                <a:lnTo>
                  <a:pt x="305942" y="282321"/>
                </a:lnTo>
                <a:lnTo>
                  <a:pt x="344487" y="264191"/>
                </a:lnTo>
                <a:lnTo>
                  <a:pt x="372744" y="232918"/>
                </a:lnTo>
                <a:lnTo>
                  <a:pt x="390175" y="191023"/>
                </a:lnTo>
                <a:lnTo>
                  <a:pt x="395985" y="141224"/>
                </a:lnTo>
                <a:lnTo>
                  <a:pt x="394533" y="115339"/>
                </a:lnTo>
                <a:lnTo>
                  <a:pt x="382912" y="69429"/>
                </a:lnTo>
                <a:lnTo>
                  <a:pt x="359842" y="32093"/>
                </a:lnTo>
                <a:lnTo>
                  <a:pt x="326417" y="7379"/>
                </a:lnTo>
                <a:lnTo>
                  <a:pt x="305942" y="0"/>
                </a:lnTo>
                <a:close/>
              </a:path>
              <a:path w="396240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777348" y="1783079"/>
            <a:ext cx="396240" cy="282575"/>
          </a:xfrm>
          <a:custGeom>
            <a:avLst/>
            <a:gdLst/>
            <a:ahLst/>
            <a:cxnLst/>
            <a:rect l="l" t="t" r="r" b="b"/>
            <a:pathLst>
              <a:path w="396240" h="282575">
                <a:moveTo>
                  <a:pt x="305943" y="0"/>
                </a:moveTo>
                <a:lnTo>
                  <a:pt x="302005" y="11430"/>
                </a:lnTo>
                <a:lnTo>
                  <a:pt x="318313" y="18504"/>
                </a:lnTo>
                <a:lnTo>
                  <a:pt x="332358" y="28305"/>
                </a:lnTo>
                <a:lnTo>
                  <a:pt x="360882" y="73852"/>
                </a:lnTo>
                <a:lnTo>
                  <a:pt x="369177" y="115623"/>
                </a:lnTo>
                <a:lnTo>
                  <a:pt x="370204" y="139700"/>
                </a:lnTo>
                <a:lnTo>
                  <a:pt x="369177" y="164580"/>
                </a:lnTo>
                <a:lnTo>
                  <a:pt x="360882" y="207529"/>
                </a:lnTo>
                <a:lnTo>
                  <a:pt x="332406" y="253730"/>
                </a:lnTo>
                <a:lnTo>
                  <a:pt x="302386" y="270764"/>
                </a:lnTo>
                <a:lnTo>
                  <a:pt x="305943" y="282321"/>
                </a:lnTo>
                <a:lnTo>
                  <a:pt x="344487" y="264191"/>
                </a:lnTo>
                <a:lnTo>
                  <a:pt x="372745" y="232918"/>
                </a:lnTo>
                <a:lnTo>
                  <a:pt x="390175" y="191023"/>
                </a:lnTo>
                <a:lnTo>
                  <a:pt x="395985" y="141224"/>
                </a:lnTo>
                <a:lnTo>
                  <a:pt x="394533" y="115339"/>
                </a:lnTo>
                <a:lnTo>
                  <a:pt x="382912" y="69429"/>
                </a:lnTo>
                <a:lnTo>
                  <a:pt x="359842" y="32093"/>
                </a:lnTo>
                <a:lnTo>
                  <a:pt x="326417" y="7379"/>
                </a:lnTo>
                <a:lnTo>
                  <a:pt x="305943" y="0"/>
                </a:lnTo>
                <a:close/>
              </a:path>
              <a:path w="396240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673460" y="1783079"/>
            <a:ext cx="396240" cy="282575"/>
          </a:xfrm>
          <a:custGeom>
            <a:avLst/>
            <a:gdLst/>
            <a:ahLst/>
            <a:cxnLst/>
            <a:rect l="l" t="t" r="r" b="b"/>
            <a:pathLst>
              <a:path w="396240" h="282575">
                <a:moveTo>
                  <a:pt x="305943" y="0"/>
                </a:moveTo>
                <a:lnTo>
                  <a:pt x="302006" y="11430"/>
                </a:lnTo>
                <a:lnTo>
                  <a:pt x="318313" y="18504"/>
                </a:lnTo>
                <a:lnTo>
                  <a:pt x="332358" y="28305"/>
                </a:lnTo>
                <a:lnTo>
                  <a:pt x="360882" y="73852"/>
                </a:lnTo>
                <a:lnTo>
                  <a:pt x="369177" y="115623"/>
                </a:lnTo>
                <a:lnTo>
                  <a:pt x="370205" y="139700"/>
                </a:lnTo>
                <a:lnTo>
                  <a:pt x="369177" y="164580"/>
                </a:lnTo>
                <a:lnTo>
                  <a:pt x="360882" y="207529"/>
                </a:lnTo>
                <a:lnTo>
                  <a:pt x="332406" y="253730"/>
                </a:lnTo>
                <a:lnTo>
                  <a:pt x="302387" y="270764"/>
                </a:lnTo>
                <a:lnTo>
                  <a:pt x="305943" y="282321"/>
                </a:lnTo>
                <a:lnTo>
                  <a:pt x="344487" y="264191"/>
                </a:lnTo>
                <a:lnTo>
                  <a:pt x="372745" y="232918"/>
                </a:lnTo>
                <a:lnTo>
                  <a:pt x="390175" y="191023"/>
                </a:lnTo>
                <a:lnTo>
                  <a:pt x="395986" y="141224"/>
                </a:lnTo>
                <a:lnTo>
                  <a:pt x="394533" y="115339"/>
                </a:lnTo>
                <a:lnTo>
                  <a:pt x="382912" y="69429"/>
                </a:lnTo>
                <a:lnTo>
                  <a:pt x="359842" y="32093"/>
                </a:lnTo>
                <a:lnTo>
                  <a:pt x="326417" y="7379"/>
                </a:lnTo>
                <a:lnTo>
                  <a:pt x="305943" y="0"/>
                </a:lnTo>
                <a:close/>
              </a:path>
              <a:path w="396240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794372" y="965195"/>
            <a:ext cx="4699635" cy="1643380"/>
          </a:xfrm>
          <a:prstGeom prst="rect">
            <a:avLst/>
          </a:prstGeom>
        </p:spPr>
        <p:txBody>
          <a:bodyPr wrap="square" lIns="0" tIns="200025" rIns="0" bIns="0" rtlCol="0" vert="horz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dirty="0" sz="2200" spc="-200">
                <a:latin typeface="WenQuanYi Micro Hei"/>
                <a:cs typeface="WenQuanYi Micro Hei"/>
              </a:rPr>
              <a:t>학습할 </a:t>
            </a:r>
            <a:r>
              <a:rPr dirty="0" sz="2200" spc="-100">
                <a:latin typeface="WenQuanYi Micro Hei"/>
                <a:cs typeface="WenQuanYi Micro Hei"/>
              </a:rPr>
              <a:t>4개의</a:t>
            </a:r>
            <a:r>
              <a:rPr dirty="0" sz="2200" spc="-245">
                <a:latin typeface="WenQuanYi Micro Hei"/>
                <a:cs typeface="WenQuanYi Micro Hei"/>
              </a:rPr>
              <a:t> </a:t>
            </a:r>
            <a:r>
              <a:rPr dirty="0" sz="2200" spc="-50">
                <a:latin typeface="WenQuanYi Micro Hei"/>
                <a:cs typeface="WenQuanYi Micro Hei"/>
              </a:rPr>
              <a:t>파라미터(parameter)</a:t>
            </a:r>
            <a:endParaRPr sz="2200">
              <a:latin typeface="WenQuanYi Micro Hei"/>
              <a:cs typeface="WenQuanYi Micro Hei"/>
            </a:endParaRPr>
          </a:p>
          <a:p>
            <a:pPr lvl="1" marL="794385" indent="-28702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794385" algn="l"/>
                <a:tab pos="795020" algn="l"/>
                <a:tab pos="1247140" algn="l"/>
                <a:tab pos="1570355" algn="l"/>
                <a:tab pos="2145030" algn="l"/>
                <a:tab pos="2467610" algn="l"/>
                <a:tab pos="3083560" algn="l"/>
                <a:tab pos="3406775" algn="l"/>
                <a:tab pos="3980179" algn="l"/>
              </a:tabLst>
            </a:pPr>
            <a:r>
              <a:rPr dirty="0" sz="2400" spc="90">
                <a:latin typeface="DejaVu Sans Condensed"/>
                <a:cs typeface="DejaVu Sans Condensed"/>
              </a:rPr>
              <a:t>𝑑</a:t>
            </a:r>
            <a:r>
              <a:rPr dirty="0" baseline="-15873" sz="2625" spc="135">
                <a:latin typeface="DejaVu Sans Condensed"/>
                <a:cs typeface="DejaVu Sans Condensed"/>
              </a:rPr>
              <a:t>𝑥	</a:t>
            </a:r>
            <a:r>
              <a:rPr dirty="0" sz="2400" spc="190">
                <a:latin typeface="DejaVu Sans Condensed"/>
                <a:cs typeface="DejaVu Sans Condensed"/>
              </a:rPr>
              <a:t>𝑃	</a:t>
            </a:r>
            <a:r>
              <a:rPr dirty="0" sz="2400" spc="-195">
                <a:latin typeface="DejaVu Sans Condensed"/>
                <a:cs typeface="DejaVu Sans Condensed"/>
              </a:rPr>
              <a:t>,</a:t>
            </a:r>
            <a:r>
              <a:rPr dirty="0" sz="2400" spc="-290">
                <a:latin typeface="DejaVu Sans Condensed"/>
                <a:cs typeface="DejaVu Sans Condensed"/>
              </a:rPr>
              <a:t> </a:t>
            </a:r>
            <a:r>
              <a:rPr dirty="0" sz="2400" spc="125">
                <a:latin typeface="DejaVu Sans Condensed"/>
                <a:cs typeface="DejaVu Sans Condensed"/>
              </a:rPr>
              <a:t>𝑑</a:t>
            </a:r>
            <a:r>
              <a:rPr dirty="0" baseline="-15873" sz="2625" spc="187">
                <a:latin typeface="DejaVu Sans Condensed"/>
                <a:cs typeface="DejaVu Sans Condensed"/>
              </a:rPr>
              <a:t>𝑦	</a:t>
            </a:r>
            <a:r>
              <a:rPr dirty="0" sz="2400" spc="190">
                <a:latin typeface="DejaVu Sans Condensed"/>
                <a:cs typeface="DejaVu Sans Condensed"/>
              </a:rPr>
              <a:t>𝑃	</a:t>
            </a:r>
            <a:r>
              <a:rPr dirty="0" sz="2400" spc="-195">
                <a:latin typeface="DejaVu Sans Condensed"/>
                <a:cs typeface="DejaVu Sans Condensed"/>
              </a:rPr>
              <a:t>,</a:t>
            </a:r>
            <a:r>
              <a:rPr dirty="0" sz="2400" spc="-290">
                <a:latin typeface="DejaVu Sans Condensed"/>
                <a:cs typeface="DejaVu Sans Condensed"/>
              </a:rPr>
              <a:t> </a:t>
            </a:r>
            <a:r>
              <a:rPr dirty="0" sz="2400" spc="290">
                <a:latin typeface="DejaVu Sans Condensed"/>
                <a:cs typeface="DejaVu Sans Condensed"/>
              </a:rPr>
              <a:t>𝑑</a:t>
            </a:r>
            <a:r>
              <a:rPr dirty="0" baseline="-15873" sz="2625" spc="434">
                <a:latin typeface="DejaVu Sans Condensed"/>
                <a:cs typeface="DejaVu Sans Condensed"/>
              </a:rPr>
              <a:t>𝑤	</a:t>
            </a:r>
            <a:r>
              <a:rPr dirty="0" sz="2400" spc="190">
                <a:latin typeface="DejaVu Sans Condensed"/>
                <a:cs typeface="DejaVu Sans Condensed"/>
              </a:rPr>
              <a:t>𝑃	</a:t>
            </a:r>
            <a:r>
              <a:rPr dirty="0" sz="2400" spc="-195">
                <a:latin typeface="DejaVu Sans Condensed"/>
                <a:cs typeface="DejaVu Sans Condensed"/>
              </a:rPr>
              <a:t>,</a:t>
            </a:r>
            <a:r>
              <a:rPr dirty="0" sz="2400" spc="-285">
                <a:latin typeface="DejaVu Sans Condensed"/>
                <a:cs typeface="DejaVu Sans Condensed"/>
              </a:rPr>
              <a:t> </a:t>
            </a:r>
            <a:r>
              <a:rPr dirty="0" sz="2400" spc="90">
                <a:latin typeface="DejaVu Sans Condensed"/>
                <a:cs typeface="DejaVu Sans Condensed"/>
              </a:rPr>
              <a:t>𝑑</a:t>
            </a:r>
            <a:r>
              <a:rPr dirty="0" baseline="-15873" sz="2625" spc="135">
                <a:latin typeface="DejaVu Sans Condensed"/>
                <a:cs typeface="DejaVu Sans Condensed"/>
              </a:rPr>
              <a:t>ℎ	</a:t>
            </a:r>
            <a:r>
              <a:rPr dirty="0" sz="2400" spc="190">
                <a:latin typeface="DejaVu Sans Condensed"/>
                <a:cs typeface="DejaVu Sans Condensed"/>
              </a:rPr>
              <a:t>𝑃</a:t>
            </a:r>
            <a:endParaRPr sz="2400">
              <a:latin typeface="DejaVu Sans Condensed"/>
              <a:cs typeface="DejaVu Sans Condensed"/>
            </a:endParaRPr>
          </a:p>
          <a:p>
            <a:pPr lvl="1" marL="794385" indent="-28702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794385" algn="l"/>
                <a:tab pos="795020" algn="l"/>
              </a:tabLst>
            </a:pPr>
            <a:r>
              <a:rPr dirty="0" sz="2200" spc="5">
                <a:latin typeface="WenQuanYi Micro Hei"/>
                <a:cs typeface="WenQuanYi Micro Hei"/>
              </a:rPr>
              <a:t>Linear </a:t>
            </a:r>
            <a:r>
              <a:rPr dirty="0" sz="2200">
                <a:latin typeface="WenQuanYi Micro Hei"/>
                <a:cs typeface="WenQuanYi Micro Hei"/>
              </a:rPr>
              <a:t>regression을</a:t>
            </a:r>
            <a:r>
              <a:rPr dirty="0" sz="2200" spc="-120">
                <a:latin typeface="WenQuanYi Micro Hei"/>
                <a:cs typeface="WenQuanYi Micro Hei"/>
              </a:rPr>
              <a:t> </a:t>
            </a:r>
            <a:r>
              <a:rPr dirty="0" sz="2200" spc="-175">
                <a:latin typeface="WenQuanYi Micro Hei"/>
                <a:cs typeface="WenQuanYi Micro Hei"/>
              </a:rPr>
              <a:t>진행합니다.</a:t>
            </a:r>
            <a:endParaRPr sz="2200">
              <a:latin typeface="WenQuanYi Micro Hei"/>
              <a:cs typeface="WenQuanYi Micro 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86682" y="3967353"/>
            <a:ext cx="7537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200" spc="-335">
                <a:solidFill>
                  <a:srgbClr val="C00000"/>
                </a:solidFill>
                <a:latin typeface="DejaVu Sans Condensed"/>
                <a:cs typeface="DejaVu Sans Condensed"/>
              </a:rPr>
              <a:t>𝐺</a:t>
            </a:r>
            <a:r>
              <a:rPr dirty="0" baseline="11363" sz="3300" spc="-502">
                <a:solidFill>
                  <a:srgbClr val="C00000"/>
                </a:solidFill>
                <a:latin typeface="DejaVu Sans Condensed"/>
                <a:cs typeface="DejaVu Sans Condensed"/>
              </a:rPr>
              <a:t>෠</a:t>
            </a:r>
            <a:r>
              <a:rPr dirty="0" baseline="-15625" sz="2400" spc="-502">
                <a:solidFill>
                  <a:srgbClr val="C00000"/>
                </a:solidFill>
                <a:latin typeface="DejaVu Sans Condensed"/>
                <a:cs typeface="DejaVu Sans Condensed"/>
              </a:rPr>
              <a:t>𝑥</a:t>
            </a:r>
            <a:r>
              <a:rPr dirty="0" sz="2200" spc="-335">
                <a:solidFill>
                  <a:srgbClr val="C00000"/>
                </a:solidFill>
                <a:latin typeface="DejaVu Sans Condensed"/>
                <a:cs typeface="DejaVu Sans Condensed"/>
              </a:rPr>
              <a:t>,  </a:t>
            </a:r>
            <a:r>
              <a:rPr dirty="0" sz="2200" spc="-440">
                <a:solidFill>
                  <a:srgbClr val="C00000"/>
                </a:solidFill>
                <a:latin typeface="DejaVu Sans Condensed"/>
                <a:cs typeface="DejaVu Sans Condensed"/>
              </a:rPr>
              <a:t>𝐺</a:t>
            </a:r>
            <a:r>
              <a:rPr dirty="0" baseline="11363" sz="3300" spc="-660">
                <a:solidFill>
                  <a:srgbClr val="C00000"/>
                </a:solidFill>
                <a:latin typeface="DejaVu Sans Condensed"/>
                <a:cs typeface="DejaVu Sans Condensed"/>
              </a:rPr>
              <a:t>෠</a:t>
            </a:r>
            <a:r>
              <a:rPr dirty="0" baseline="-15625" sz="2400" spc="-660">
                <a:solidFill>
                  <a:srgbClr val="C00000"/>
                </a:solidFill>
                <a:latin typeface="DejaVu Sans Condensed"/>
                <a:cs typeface="DejaVu Sans Condensed"/>
              </a:rPr>
              <a:t>𝑦</a:t>
            </a:r>
            <a:endParaRPr baseline="-15625" sz="2400">
              <a:latin typeface="DejaVu Sans Condensed"/>
              <a:cs typeface="DejaVu Sans Condense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2070" y="1698751"/>
            <a:ext cx="25374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327025">
              <a:lnSpc>
                <a:spcPct val="100000"/>
              </a:lnSpc>
              <a:spcBef>
                <a:spcPts val="95"/>
              </a:spcBef>
            </a:pPr>
            <a:r>
              <a:rPr dirty="0" baseline="-11363" sz="3300" spc="-817">
                <a:solidFill>
                  <a:srgbClr val="C00000"/>
                </a:solidFill>
                <a:latin typeface="DejaVu Sans Condensed"/>
                <a:cs typeface="DejaVu Sans Condensed"/>
              </a:rPr>
              <a:t>𝐺</a:t>
            </a:r>
            <a:r>
              <a:rPr dirty="0" sz="2200" spc="-665">
                <a:solidFill>
                  <a:srgbClr val="C00000"/>
                </a:solidFill>
                <a:latin typeface="DejaVu Sans Condensed"/>
                <a:cs typeface="DejaVu Sans Condensed"/>
              </a:rPr>
              <a:t>෠</a:t>
            </a:r>
            <a:r>
              <a:rPr dirty="0" baseline="-31250" sz="2400" spc="1252">
                <a:solidFill>
                  <a:srgbClr val="C00000"/>
                </a:solidFill>
                <a:latin typeface="DejaVu Sans Condensed"/>
                <a:cs typeface="DejaVu Sans Condensed"/>
              </a:rPr>
              <a:t>𝑤</a:t>
            </a:r>
            <a:endParaRPr baseline="-31250" sz="2400">
              <a:latin typeface="DejaVu Sans Condensed"/>
              <a:cs typeface="DejaVu Sans Condensed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33244" y="2147316"/>
            <a:ext cx="4165600" cy="3081655"/>
            <a:chOff x="2333244" y="2147316"/>
            <a:chExt cx="4165600" cy="3081655"/>
          </a:xfrm>
        </p:grpSpPr>
        <p:sp>
          <p:nvSpPr>
            <p:cNvPr id="33" name="object 33"/>
            <p:cNvSpPr/>
            <p:nvPr/>
          </p:nvSpPr>
          <p:spPr>
            <a:xfrm>
              <a:off x="2650998" y="2166366"/>
              <a:ext cx="3828415" cy="147955"/>
            </a:xfrm>
            <a:custGeom>
              <a:avLst/>
              <a:gdLst/>
              <a:ahLst/>
              <a:cxnLst/>
              <a:rect l="l" t="t" r="r" b="b"/>
              <a:pathLst>
                <a:path w="3828415" h="147955">
                  <a:moveTo>
                    <a:pt x="0" y="147828"/>
                  </a:moveTo>
                  <a:lnTo>
                    <a:pt x="960" y="90279"/>
                  </a:lnTo>
                  <a:lnTo>
                    <a:pt x="3587" y="43291"/>
                  </a:lnTo>
                  <a:lnTo>
                    <a:pt x="7500" y="11614"/>
                  </a:lnTo>
                  <a:lnTo>
                    <a:pt x="12318" y="0"/>
                  </a:lnTo>
                  <a:lnTo>
                    <a:pt x="3815968" y="0"/>
                  </a:lnTo>
                  <a:lnTo>
                    <a:pt x="3820787" y="11614"/>
                  </a:lnTo>
                  <a:lnTo>
                    <a:pt x="3824700" y="43291"/>
                  </a:lnTo>
                  <a:lnTo>
                    <a:pt x="3827327" y="90279"/>
                  </a:lnTo>
                  <a:lnTo>
                    <a:pt x="3828288" y="147828"/>
                  </a:lnTo>
                </a:path>
              </a:pathLst>
            </a:custGeom>
            <a:ln w="38100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352294" y="2458974"/>
              <a:ext cx="146685" cy="2750820"/>
            </a:xfrm>
            <a:custGeom>
              <a:avLst/>
              <a:gdLst/>
              <a:ahLst/>
              <a:cxnLst/>
              <a:rect l="l" t="t" r="r" b="b"/>
              <a:pathLst>
                <a:path w="146685" h="2750820">
                  <a:moveTo>
                    <a:pt x="146304" y="2750820"/>
                  </a:moveTo>
                  <a:lnTo>
                    <a:pt x="89368" y="2749861"/>
                  </a:lnTo>
                  <a:lnTo>
                    <a:pt x="42862" y="2747248"/>
                  </a:lnTo>
                  <a:lnTo>
                    <a:pt x="11501" y="2743372"/>
                  </a:lnTo>
                  <a:lnTo>
                    <a:pt x="0" y="2738628"/>
                  </a:lnTo>
                  <a:lnTo>
                    <a:pt x="0" y="12191"/>
                  </a:lnTo>
                  <a:lnTo>
                    <a:pt x="11501" y="7447"/>
                  </a:lnTo>
                  <a:lnTo>
                    <a:pt x="42862" y="3571"/>
                  </a:lnTo>
                  <a:lnTo>
                    <a:pt x="89368" y="958"/>
                  </a:lnTo>
                  <a:lnTo>
                    <a:pt x="146304" y="0"/>
                  </a:lnTo>
                </a:path>
              </a:pathLst>
            </a:custGeom>
            <a:ln w="38099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949830" y="3608323"/>
            <a:ext cx="3727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1363" sz="3300" spc="-817">
                <a:solidFill>
                  <a:srgbClr val="C00000"/>
                </a:solidFill>
                <a:latin typeface="DejaVu Sans Condensed"/>
                <a:cs typeface="DejaVu Sans Condensed"/>
              </a:rPr>
              <a:t>𝐺</a:t>
            </a:r>
            <a:r>
              <a:rPr dirty="0" sz="2200" spc="-590">
                <a:solidFill>
                  <a:srgbClr val="C00000"/>
                </a:solidFill>
                <a:latin typeface="DejaVu Sans Condensed"/>
                <a:cs typeface="DejaVu Sans Condensed"/>
              </a:rPr>
              <a:t>෠</a:t>
            </a:r>
            <a:r>
              <a:rPr dirty="0" baseline="-31250" sz="2400" spc="127">
                <a:solidFill>
                  <a:srgbClr val="C00000"/>
                </a:solidFill>
                <a:latin typeface="DejaVu Sans Condensed"/>
                <a:cs typeface="DejaVu Sans Condensed"/>
              </a:rPr>
              <a:t>ℎ</a:t>
            </a:r>
            <a:endParaRPr baseline="-31250" sz="2400">
              <a:latin typeface="DejaVu Sans Condensed"/>
              <a:cs typeface="DejaVu Sans Condensed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02209" y="5259937"/>
            <a:ext cx="6672580" cy="942975"/>
          </a:xfrm>
          <a:prstGeom prst="rect">
            <a:avLst/>
          </a:prstGeom>
        </p:spPr>
        <p:txBody>
          <a:bodyPr wrap="square" lIns="0" tIns="227965" rIns="0" bIns="0" rtlCol="0" vert="horz">
            <a:spAutoFit/>
          </a:bodyPr>
          <a:lstStyle/>
          <a:p>
            <a:pPr algn="r" marR="531495">
              <a:lnSpc>
                <a:spcPct val="100000"/>
              </a:lnSpc>
              <a:spcBef>
                <a:spcPts val="1795"/>
              </a:spcBef>
            </a:pPr>
            <a:r>
              <a:rPr dirty="0" sz="2800" spc="-45">
                <a:latin typeface="DejaVu Sans Condensed"/>
                <a:cs typeface="DejaVu Sans Condensed"/>
              </a:rPr>
              <a:t>𝑥</a:t>
            </a:r>
            <a:endParaRPr sz="28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u="sng" sz="1200" spc="-5" b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Noto Sans CJK JP Medium"/>
                <a:cs typeface="Noto Sans CJK JP Medium"/>
                <a:hlinkClick r:id="rId4"/>
              </a:rPr>
              <a:t>https://lilianweng.github.io/lil-log/2017/12/31/object-recognition-for-dummies-part-3.html</a:t>
            </a:r>
            <a:endParaRPr sz="12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-25"/>
              <a:t>객체 </a:t>
            </a:r>
            <a:r>
              <a:rPr dirty="0" sz="2200" spc="-5"/>
              <a:t>검출(Object </a:t>
            </a:r>
            <a:r>
              <a:rPr dirty="0" sz="2200" spc="10"/>
              <a:t>Detection) </a:t>
            </a:r>
            <a:r>
              <a:rPr dirty="0" sz="2200" spc="60"/>
              <a:t>방식: 2-Stage </a:t>
            </a:r>
            <a:r>
              <a:rPr dirty="0" sz="2200" spc="-25"/>
              <a:t>방식과 </a:t>
            </a:r>
            <a:r>
              <a:rPr dirty="0" sz="2200" spc="60"/>
              <a:t>1-Stage </a:t>
            </a:r>
            <a:r>
              <a:rPr dirty="0" sz="2200" spc="-25"/>
              <a:t>방식</a:t>
            </a:r>
            <a:r>
              <a:rPr dirty="0" sz="2200" spc="345"/>
              <a:t> </a:t>
            </a:r>
            <a:r>
              <a:rPr dirty="0" sz="2200" spc="-25"/>
              <a:t>비교하기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27705"/>
            <a:ext cx="10986135" cy="996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25" b="0">
                <a:latin typeface="Noto Sans CJK JP Medium"/>
                <a:cs typeface="Noto Sans CJK JP Medium"/>
              </a:rPr>
              <a:t>2-Stage</a:t>
            </a:r>
            <a:r>
              <a:rPr dirty="0" sz="2200" spc="35" b="0">
                <a:latin typeface="Noto Sans CJK JP Medium"/>
                <a:cs typeface="Noto Sans CJK JP Medium"/>
              </a:rPr>
              <a:t> </a:t>
            </a:r>
            <a:r>
              <a:rPr dirty="0" sz="2200" spc="-20" b="0">
                <a:latin typeface="Noto Sans CJK JP Medium"/>
                <a:cs typeface="Noto Sans CJK JP Medium"/>
              </a:rPr>
              <a:t>Detector</a:t>
            </a:r>
            <a:endParaRPr sz="2200">
              <a:latin typeface="Noto Sans CJK JP Medium"/>
              <a:cs typeface="Noto Sans CJK JP Medium"/>
            </a:endParaRPr>
          </a:p>
          <a:p>
            <a:pPr lvl="1" marL="756285" indent="-28702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물체의 ① 위치를 찾는 </a:t>
            </a:r>
            <a:r>
              <a:rPr dirty="0" sz="2000" spc="-30">
                <a:latin typeface="WenQuanYi Micro Hei"/>
                <a:cs typeface="WenQuanYi Micro Hei"/>
              </a:rPr>
              <a:t>문제(localization)와 </a:t>
            </a:r>
            <a:r>
              <a:rPr dirty="0" sz="2000" spc="-180">
                <a:latin typeface="WenQuanYi Micro Hei"/>
                <a:cs typeface="WenQuanYi Micro Hei"/>
              </a:rPr>
              <a:t>② </a:t>
            </a:r>
            <a:r>
              <a:rPr dirty="0" sz="2000" spc="-5">
                <a:latin typeface="WenQuanYi Micro Hei"/>
                <a:cs typeface="WenQuanYi Micro Hei"/>
              </a:rPr>
              <a:t>분류(classification) </a:t>
            </a:r>
            <a:r>
              <a:rPr dirty="0" sz="2000" spc="-180">
                <a:latin typeface="WenQuanYi Micro Hei"/>
                <a:cs typeface="WenQuanYi Micro Hei"/>
              </a:rPr>
              <a:t>문제를 </a:t>
            </a:r>
            <a:r>
              <a:rPr dirty="0" sz="2000" spc="-20" b="0">
                <a:latin typeface="Noto Sans CJK JP Medium"/>
                <a:cs typeface="Noto Sans CJK JP Medium"/>
              </a:rPr>
              <a:t>순차적으로</a:t>
            </a:r>
            <a:r>
              <a:rPr dirty="0" sz="2000" spc="265" b="0">
                <a:latin typeface="Noto Sans CJK JP Medium"/>
                <a:cs typeface="Noto Sans CJK JP Medium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해결합니다.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8675" y="2179320"/>
            <a:ext cx="1263396" cy="127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6270" y="3422345"/>
            <a:ext cx="9995535" cy="1062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44010">
              <a:lnSpc>
                <a:spcPts val="2260"/>
              </a:lnSpc>
              <a:spcBef>
                <a:spcPts val="95"/>
              </a:spcBef>
              <a:tabLst>
                <a:tab pos="8183245" algn="l"/>
              </a:tabLst>
            </a:pPr>
            <a:r>
              <a:rPr dirty="0" sz="2200" spc="-200" b="0">
                <a:solidFill>
                  <a:srgbClr val="C00000"/>
                </a:solidFill>
                <a:latin typeface="Noto Sans CJK JP Medium"/>
                <a:cs typeface="Noto Sans CJK JP Medium"/>
              </a:rPr>
              <a:t>①	②</a:t>
            </a:r>
            <a:endParaRPr sz="2200">
              <a:latin typeface="Noto Sans CJK JP Medium"/>
              <a:cs typeface="Noto Sans CJK JP Medium"/>
            </a:endParaRPr>
          </a:p>
          <a:p>
            <a:pPr marL="299085" indent="-287020">
              <a:lnSpc>
                <a:spcPts val="226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25" b="0">
                <a:latin typeface="Noto Sans CJK JP Medium"/>
                <a:cs typeface="Noto Sans CJK JP Medium"/>
              </a:rPr>
              <a:t>1-Stage</a:t>
            </a:r>
            <a:r>
              <a:rPr dirty="0" sz="2200" spc="40" b="0">
                <a:latin typeface="Noto Sans CJK JP Medium"/>
                <a:cs typeface="Noto Sans CJK JP Medium"/>
              </a:rPr>
              <a:t> </a:t>
            </a:r>
            <a:r>
              <a:rPr dirty="0" sz="2200" spc="-20" b="0">
                <a:latin typeface="Noto Sans CJK JP Medium"/>
                <a:cs typeface="Noto Sans CJK JP Medium"/>
              </a:rPr>
              <a:t>Detector</a:t>
            </a:r>
            <a:endParaRPr sz="2200">
              <a:latin typeface="Noto Sans CJK JP Medium"/>
              <a:cs typeface="Noto Sans CJK JP Medium"/>
            </a:endParaRPr>
          </a:p>
          <a:p>
            <a:pPr lvl="1" marL="756285" indent="-28702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물체의 위치를 </a:t>
            </a:r>
            <a:r>
              <a:rPr dirty="0" sz="2000" spc="-175">
                <a:latin typeface="WenQuanYi Micro Hei"/>
                <a:cs typeface="WenQuanYi Micro Hei"/>
              </a:rPr>
              <a:t>찾는 </a:t>
            </a:r>
            <a:r>
              <a:rPr dirty="0" sz="2000" spc="-35">
                <a:latin typeface="WenQuanYi Micro Hei"/>
                <a:cs typeface="WenQuanYi Micro Hei"/>
              </a:rPr>
              <a:t>문제(localization)와 </a:t>
            </a:r>
            <a:r>
              <a:rPr dirty="0" sz="2000" spc="-5">
                <a:latin typeface="WenQuanYi Micro Hei"/>
                <a:cs typeface="WenQuanYi Micro Hei"/>
              </a:rPr>
              <a:t>분류(classification) </a:t>
            </a:r>
            <a:r>
              <a:rPr dirty="0" sz="2000" spc="-180">
                <a:latin typeface="WenQuanYi Micro Hei"/>
                <a:cs typeface="WenQuanYi Micro Hei"/>
              </a:rPr>
              <a:t>문제를 </a:t>
            </a:r>
            <a:r>
              <a:rPr dirty="0" sz="2000" spc="-15" b="0">
                <a:latin typeface="Noto Sans CJK JP Medium"/>
                <a:cs typeface="Noto Sans CJK JP Medium"/>
              </a:rPr>
              <a:t>한 </a:t>
            </a:r>
            <a:r>
              <a:rPr dirty="0" sz="2000" spc="-20" b="0">
                <a:latin typeface="Noto Sans CJK JP Medium"/>
                <a:cs typeface="Noto Sans CJK JP Medium"/>
              </a:rPr>
              <a:t>번에</a:t>
            </a:r>
            <a:r>
              <a:rPr dirty="0" sz="2000" spc="-295" b="0">
                <a:latin typeface="Noto Sans CJK JP Medium"/>
                <a:cs typeface="Noto Sans CJK JP Medium"/>
              </a:rPr>
              <a:t> </a:t>
            </a:r>
            <a:r>
              <a:rPr dirty="0" sz="2000" spc="-105" b="0">
                <a:latin typeface="Noto Sans CJK JP Medium"/>
                <a:cs typeface="Noto Sans CJK JP Medium"/>
              </a:rPr>
              <a:t>해결</a:t>
            </a:r>
            <a:r>
              <a:rPr dirty="0" sz="2000" spc="-105">
                <a:latin typeface="WenQuanYi Micro Hei"/>
                <a:cs typeface="WenQuanYi Micro Hei"/>
              </a:rPr>
              <a:t>합니다.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6955" y="2607564"/>
            <a:ext cx="451484" cy="421005"/>
          </a:xfrm>
          <a:custGeom>
            <a:avLst/>
            <a:gdLst/>
            <a:ahLst/>
            <a:cxnLst/>
            <a:rect l="l" t="t" r="r" b="b"/>
            <a:pathLst>
              <a:path w="451485" h="421005">
                <a:moveTo>
                  <a:pt x="240792" y="0"/>
                </a:moveTo>
                <a:lnTo>
                  <a:pt x="240792" y="105156"/>
                </a:lnTo>
                <a:lnTo>
                  <a:pt x="0" y="105156"/>
                </a:lnTo>
                <a:lnTo>
                  <a:pt x="0" y="315468"/>
                </a:lnTo>
                <a:lnTo>
                  <a:pt x="240792" y="315468"/>
                </a:lnTo>
                <a:lnTo>
                  <a:pt x="240792" y="420624"/>
                </a:lnTo>
                <a:lnTo>
                  <a:pt x="451104" y="210312"/>
                </a:lnTo>
                <a:lnTo>
                  <a:pt x="2407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01034" y="2440685"/>
            <a:ext cx="1975485" cy="715010"/>
          </a:xfrm>
          <a:prstGeom prst="rect">
            <a:avLst/>
          </a:prstGeom>
          <a:ln w="38100">
            <a:solidFill>
              <a:srgbClr val="7E7E7E"/>
            </a:solidFill>
          </a:ln>
        </p:spPr>
        <p:txBody>
          <a:bodyPr wrap="square" lIns="0" tIns="20129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585"/>
              </a:spcBef>
            </a:pPr>
            <a:r>
              <a:rPr dirty="0" sz="1800" spc="15">
                <a:latin typeface="WenQuanYi Micro Hei"/>
                <a:cs typeface="WenQuanYi Micro Hei"/>
              </a:rPr>
              <a:t>Region</a:t>
            </a:r>
            <a:r>
              <a:rPr dirty="0" sz="1800" spc="-25">
                <a:latin typeface="WenQuanYi Micro Hei"/>
                <a:cs typeface="WenQuanYi Micro Hei"/>
              </a:rPr>
              <a:t> </a:t>
            </a:r>
            <a:r>
              <a:rPr dirty="0" sz="1800" spc="-5">
                <a:latin typeface="WenQuanYi Micro Hei"/>
                <a:cs typeface="WenQuanYi Micro Hei"/>
              </a:rPr>
              <a:t>proposals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7879" y="2607564"/>
            <a:ext cx="451484" cy="421005"/>
          </a:xfrm>
          <a:custGeom>
            <a:avLst/>
            <a:gdLst/>
            <a:ahLst/>
            <a:cxnLst/>
            <a:rect l="l" t="t" r="r" b="b"/>
            <a:pathLst>
              <a:path w="451485" h="421005">
                <a:moveTo>
                  <a:pt x="240792" y="0"/>
                </a:moveTo>
                <a:lnTo>
                  <a:pt x="240792" y="105156"/>
                </a:lnTo>
                <a:lnTo>
                  <a:pt x="0" y="105156"/>
                </a:lnTo>
                <a:lnTo>
                  <a:pt x="0" y="315468"/>
                </a:lnTo>
                <a:lnTo>
                  <a:pt x="240792" y="315468"/>
                </a:lnTo>
                <a:lnTo>
                  <a:pt x="240792" y="420624"/>
                </a:lnTo>
                <a:lnTo>
                  <a:pt x="451104" y="210312"/>
                </a:lnTo>
                <a:lnTo>
                  <a:pt x="2407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40245" y="2440685"/>
            <a:ext cx="1386840" cy="715010"/>
          </a:xfrm>
          <a:prstGeom prst="rect">
            <a:avLst/>
          </a:prstGeom>
          <a:ln w="38100">
            <a:solidFill>
              <a:srgbClr val="7E7E7E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233679" marR="227329" indent="77470">
              <a:lnSpc>
                <a:spcPct val="100000"/>
              </a:lnSpc>
              <a:spcBef>
                <a:spcPts val="640"/>
              </a:spcBef>
            </a:pPr>
            <a:r>
              <a:rPr dirty="0" sz="1700" spc="30">
                <a:latin typeface="WenQuanYi Micro Hei"/>
                <a:cs typeface="WenQuanYi Micro Hei"/>
              </a:rPr>
              <a:t>Feature  </a:t>
            </a:r>
            <a:r>
              <a:rPr dirty="0" sz="1700" spc="90">
                <a:latin typeface="WenQuanYi Micro Hei"/>
                <a:cs typeface="WenQuanYi Micro Hei"/>
              </a:rPr>
              <a:t>E</a:t>
            </a:r>
            <a:r>
              <a:rPr dirty="0" sz="1700" spc="30">
                <a:latin typeface="WenQuanYi Micro Hei"/>
                <a:cs typeface="WenQuanYi Micro Hei"/>
              </a:rPr>
              <a:t>xt</a:t>
            </a:r>
            <a:r>
              <a:rPr dirty="0" sz="1700" spc="10">
                <a:latin typeface="WenQuanYi Micro Hei"/>
                <a:cs typeface="WenQuanYi Micro Hei"/>
              </a:rPr>
              <a:t>r</a:t>
            </a:r>
            <a:r>
              <a:rPr dirty="0" sz="1700" spc="20">
                <a:latin typeface="WenQuanYi Micro Hei"/>
                <a:cs typeface="WenQuanYi Micro Hei"/>
              </a:rPr>
              <a:t>actor</a:t>
            </a:r>
            <a:endParaRPr sz="1700">
              <a:latin typeface="WenQuanYi Micro Hei"/>
              <a:cs typeface="WenQuanYi Micro 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8675" y="4735067"/>
            <a:ext cx="1263396" cy="127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6955" y="5163311"/>
            <a:ext cx="451484" cy="421005"/>
          </a:xfrm>
          <a:custGeom>
            <a:avLst/>
            <a:gdLst/>
            <a:ahLst/>
            <a:cxnLst/>
            <a:rect l="l" t="t" r="r" b="b"/>
            <a:pathLst>
              <a:path w="451485" h="421004">
                <a:moveTo>
                  <a:pt x="240792" y="0"/>
                </a:moveTo>
                <a:lnTo>
                  <a:pt x="240792" y="105156"/>
                </a:lnTo>
                <a:lnTo>
                  <a:pt x="0" y="105156"/>
                </a:lnTo>
                <a:lnTo>
                  <a:pt x="0" y="315468"/>
                </a:lnTo>
                <a:lnTo>
                  <a:pt x="240792" y="315468"/>
                </a:lnTo>
                <a:lnTo>
                  <a:pt x="240792" y="420624"/>
                </a:lnTo>
                <a:lnTo>
                  <a:pt x="451104" y="210312"/>
                </a:lnTo>
                <a:lnTo>
                  <a:pt x="2407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0552" y="5186933"/>
            <a:ext cx="5134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8320" algn="l"/>
              </a:tabLst>
            </a:pPr>
            <a:r>
              <a:rPr dirty="0" baseline="-3086" sz="2700" spc="-44" b="0">
                <a:solidFill>
                  <a:srgbClr val="C00000"/>
                </a:solidFill>
                <a:latin typeface="Noto Sans CJK JP Medium"/>
                <a:cs typeface="Noto Sans CJK JP Medium"/>
              </a:rPr>
              <a:t>(예시)	</a:t>
            </a:r>
            <a:r>
              <a:rPr dirty="0" sz="1800" spc="30">
                <a:latin typeface="WenQuanYi Micro Hei"/>
                <a:cs typeface="WenQuanYi Micro Hei"/>
              </a:rPr>
              <a:t>Feature</a:t>
            </a:r>
            <a:r>
              <a:rPr dirty="0" sz="1800" spc="-55">
                <a:latin typeface="WenQuanYi Micro Hei"/>
                <a:cs typeface="WenQuanYi Micro Hei"/>
              </a:rPr>
              <a:t> </a:t>
            </a:r>
            <a:r>
              <a:rPr dirty="0" sz="1800" spc="30">
                <a:latin typeface="WenQuanYi Micro Hei"/>
                <a:cs typeface="WenQuanYi Micro Hei"/>
              </a:rPr>
              <a:t>Extractor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18347" y="2607564"/>
            <a:ext cx="449580" cy="421005"/>
          </a:xfrm>
          <a:custGeom>
            <a:avLst/>
            <a:gdLst/>
            <a:ahLst/>
            <a:cxnLst/>
            <a:rect l="l" t="t" r="r" b="b"/>
            <a:pathLst>
              <a:path w="449579" h="421005">
                <a:moveTo>
                  <a:pt x="239268" y="0"/>
                </a:moveTo>
                <a:lnTo>
                  <a:pt x="239268" y="105156"/>
                </a:lnTo>
                <a:lnTo>
                  <a:pt x="0" y="105156"/>
                </a:lnTo>
                <a:lnTo>
                  <a:pt x="0" y="315468"/>
                </a:lnTo>
                <a:lnTo>
                  <a:pt x="239268" y="315468"/>
                </a:lnTo>
                <a:lnTo>
                  <a:pt x="239268" y="420624"/>
                </a:lnTo>
                <a:lnTo>
                  <a:pt x="449579" y="210312"/>
                </a:lnTo>
                <a:lnTo>
                  <a:pt x="23926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740902" y="2358389"/>
            <a:ext cx="2293620" cy="878205"/>
          </a:xfrm>
          <a:prstGeom prst="rect">
            <a:avLst/>
          </a:prstGeom>
          <a:ln w="38100">
            <a:solidFill>
              <a:srgbClr val="7E7E7E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dirty="0" sz="1800" spc="10">
                <a:latin typeface="WenQuanYi Micro Hei"/>
                <a:cs typeface="WenQuanYi Micro Hei"/>
              </a:rPr>
              <a:t>Classification</a:t>
            </a:r>
            <a:endParaRPr sz="1800">
              <a:latin typeface="WenQuanYi Micro Hei"/>
              <a:cs typeface="WenQuanYi Micro Hei"/>
            </a:endParaRPr>
          </a:p>
          <a:p>
            <a:pPr marL="377825" indent="-2870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dirty="0" sz="1800" spc="20">
                <a:latin typeface="WenQuanYi Micro Hei"/>
                <a:cs typeface="WenQuanYi Micro Hei"/>
              </a:rPr>
              <a:t>Regression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77355" y="5160264"/>
            <a:ext cx="451484" cy="421005"/>
          </a:xfrm>
          <a:custGeom>
            <a:avLst/>
            <a:gdLst/>
            <a:ahLst/>
            <a:cxnLst/>
            <a:rect l="l" t="t" r="r" b="b"/>
            <a:pathLst>
              <a:path w="451484" h="421004">
                <a:moveTo>
                  <a:pt x="240792" y="0"/>
                </a:moveTo>
                <a:lnTo>
                  <a:pt x="240792" y="105156"/>
                </a:lnTo>
                <a:lnTo>
                  <a:pt x="0" y="105156"/>
                </a:lnTo>
                <a:lnTo>
                  <a:pt x="0" y="315468"/>
                </a:lnTo>
                <a:lnTo>
                  <a:pt x="240792" y="315468"/>
                </a:lnTo>
                <a:lnTo>
                  <a:pt x="240792" y="420624"/>
                </a:lnTo>
                <a:lnTo>
                  <a:pt x="451103" y="210312"/>
                </a:lnTo>
                <a:lnTo>
                  <a:pt x="24079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51726" y="4911090"/>
            <a:ext cx="2293620" cy="879475"/>
          </a:xfrm>
          <a:prstGeom prst="rect">
            <a:avLst/>
          </a:prstGeom>
          <a:ln w="38100">
            <a:solidFill>
              <a:srgbClr val="7E7E7E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dirty="0" sz="1800" spc="10">
                <a:latin typeface="WenQuanYi Micro Hei"/>
                <a:cs typeface="WenQuanYi Micro Hei"/>
              </a:rPr>
              <a:t>Classification</a:t>
            </a:r>
            <a:endParaRPr sz="1800">
              <a:latin typeface="WenQuanYi Micro Hei"/>
              <a:cs typeface="WenQuanYi Micro Hei"/>
            </a:endParaRPr>
          </a:p>
          <a:p>
            <a:pPr marL="377825" indent="-2870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dirty="0" sz="1800" spc="20">
                <a:latin typeface="WenQuanYi Micro Hei"/>
                <a:cs typeface="WenQuanYi Micro Hei"/>
              </a:rPr>
              <a:t>Regression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2914" y="3249929"/>
            <a:ext cx="2362200" cy="146685"/>
          </a:xfrm>
          <a:custGeom>
            <a:avLst/>
            <a:gdLst/>
            <a:ahLst/>
            <a:cxnLst/>
            <a:rect l="l" t="t" r="r" b="b"/>
            <a:pathLst>
              <a:path w="2362200" h="146685">
                <a:moveTo>
                  <a:pt x="2362200" y="0"/>
                </a:moveTo>
                <a:lnTo>
                  <a:pt x="2361241" y="56935"/>
                </a:lnTo>
                <a:lnTo>
                  <a:pt x="2358628" y="103441"/>
                </a:lnTo>
                <a:lnTo>
                  <a:pt x="2354752" y="134802"/>
                </a:lnTo>
                <a:lnTo>
                  <a:pt x="2350008" y="146304"/>
                </a:lnTo>
                <a:lnTo>
                  <a:pt x="12191" y="146304"/>
                </a:lnTo>
                <a:lnTo>
                  <a:pt x="7447" y="134802"/>
                </a:lnTo>
                <a:lnTo>
                  <a:pt x="3571" y="103441"/>
                </a:lnTo>
                <a:lnTo>
                  <a:pt x="958" y="56935"/>
                </a:lnTo>
                <a:lnTo>
                  <a:pt x="0" y="0"/>
                </a:lnTo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78702" y="3249929"/>
            <a:ext cx="4798060" cy="146685"/>
          </a:xfrm>
          <a:custGeom>
            <a:avLst/>
            <a:gdLst/>
            <a:ahLst/>
            <a:cxnLst/>
            <a:rect l="l" t="t" r="r" b="b"/>
            <a:pathLst>
              <a:path w="4798059" h="146685">
                <a:moveTo>
                  <a:pt x="4797552" y="0"/>
                </a:moveTo>
                <a:lnTo>
                  <a:pt x="4796593" y="56935"/>
                </a:lnTo>
                <a:lnTo>
                  <a:pt x="4793980" y="103441"/>
                </a:lnTo>
                <a:lnTo>
                  <a:pt x="4790104" y="134802"/>
                </a:lnTo>
                <a:lnTo>
                  <a:pt x="4785359" y="146304"/>
                </a:lnTo>
                <a:lnTo>
                  <a:pt x="12192" y="146304"/>
                </a:lnTo>
                <a:lnTo>
                  <a:pt x="7447" y="134802"/>
                </a:lnTo>
                <a:lnTo>
                  <a:pt x="3571" y="103441"/>
                </a:lnTo>
                <a:lnTo>
                  <a:pt x="958" y="56935"/>
                </a:lnTo>
                <a:lnTo>
                  <a:pt x="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0552" y="2652776"/>
            <a:ext cx="594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0">
                <a:solidFill>
                  <a:srgbClr val="C00000"/>
                </a:solidFill>
                <a:latin typeface="Noto Sans CJK JP Medium"/>
                <a:cs typeface="Noto Sans CJK JP Medium"/>
              </a:rPr>
              <a:t>(</a:t>
            </a:r>
            <a:r>
              <a:rPr dirty="0" sz="1800" spc="-30" b="0">
                <a:solidFill>
                  <a:srgbClr val="C00000"/>
                </a:solidFill>
                <a:latin typeface="Noto Sans CJK JP Medium"/>
                <a:cs typeface="Noto Sans CJK JP Medium"/>
              </a:rPr>
              <a:t>예시</a:t>
            </a:r>
            <a:r>
              <a:rPr dirty="0" sz="1800" spc="-35" b="0">
                <a:solidFill>
                  <a:srgbClr val="C00000"/>
                </a:solidFill>
                <a:latin typeface="Noto Sans CJK JP Medium"/>
                <a:cs typeface="Noto Sans CJK JP Medium"/>
              </a:rPr>
              <a:t>)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10"/>
              <a:t>R-CNN의</a:t>
            </a:r>
            <a:r>
              <a:rPr dirty="0" sz="2200" spc="65"/>
              <a:t> </a:t>
            </a:r>
            <a:r>
              <a:rPr dirty="0" sz="2200" spc="-25"/>
              <a:t>한계점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34292"/>
            <a:ext cx="11156950" cy="290703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입력</a:t>
            </a:r>
            <a:r>
              <a:rPr dirty="0" sz="2100" spc="-2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이미지에</a:t>
            </a:r>
            <a:r>
              <a:rPr dirty="0" sz="210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대하여</a:t>
            </a:r>
            <a:r>
              <a:rPr dirty="0" sz="2100" spc="-5">
                <a:latin typeface="WenQuanYi Micro Hei"/>
                <a:cs typeface="WenQuanYi Micro Hei"/>
              </a:rPr>
              <a:t> </a:t>
            </a:r>
            <a:r>
              <a:rPr dirty="0" sz="2100" spc="-60" b="0">
                <a:latin typeface="Noto Sans CJK JP Medium"/>
                <a:cs typeface="Noto Sans CJK JP Medium"/>
              </a:rPr>
              <a:t>CPU</a:t>
            </a:r>
            <a:r>
              <a:rPr dirty="0" sz="2100" spc="45" b="0">
                <a:latin typeface="Noto Sans CJK JP Medium"/>
                <a:cs typeface="Noto Sans CJK JP Medium"/>
              </a:rPr>
              <a:t> </a:t>
            </a:r>
            <a:r>
              <a:rPr dirty="0" sz="2100" spc="-30" b="0">
                <a:latin typeface="Noto Sans CJK JP Medium"/>
                <a:cs typeface="Noto Sans CJK JP Medium"/>
              </a:rPr>
              <a:t>기반의</a:t>
            </a:r>
            <a:r>
              <a:rPr dirty="0" sz="2100" spc="60" b="0">
                <a:latin typeface="Noto Sans CJK JP Medium"/>
                <a:cs typeface="Noto Sans CJK JP Medium"/>
              </a:rPr>
              <a:t> </a:t>
            </a:r>
            <a:r>
              <a:rPr dirty="0" sz="2100" spc="-30" b="0">
                <a:latin typeface="Noto Sans CJK JP Medium"/>
                <a:cs typeface="Noto Sans CJK JP Medium"/>
              </a:rPr>
              <a:t>Selective</a:t>
            </a:r>
            <a:r>
              <a:rPr dirty="0" sz="2100" spc="55" b="0">
                <a:latin typeface="Noto Sans CJK JP Medium"/>
                <a:cs typeface="Noto Sans CJK JP Medium"/>
              </a:rPr>
              <a:t> </a:t>
            </a:r>
            <a:r>
              <a:rPr dirty="0" sz="2100" spc="-45" b="0">
                <a:latin typeface="Noto Sans CJK JP Medium"/>
                <a:cs typeface="Noto Sans CJK JP Medium"/>
              </a:rPr>
              <a:t>Search</a:t>
            </a:r>
            <a:r>
              <a:rPr dirty="0" sz="2100" spc="-45">
                <a:latin typeface="WenQuanYi Micro Hei"/>
                <a:cs typeface="WenQuanYi Micro Hei"/>
              </a:rPr>
              <a:t>를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진행해야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하므로</a:t>
            </a:r>
            <a:r>
              <a:rPr dirty="0" sz="2100" spc="-15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많은</a:t>
            </a:r>
            <a:r>
              <a:rPr dirty="0" sz="2100" spc="-2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시간이</a:t>
            </a:r>
            <a:r>
              <a:rPr dirty="0" sz="2100" spc="-10">
                <a:latin typeface="WenQuanYi Micro Hei"/>
                <a:cs typeface="WenQuanYi Micro Hei"/>
              </a:rPr>
              <a:t> </a:t>
            </a:r>
            <a:r>
              <a:rPr dirty="0" sz="2100" spc="-175">
                <a:latin typeface="WenQuanYi Micro Hei"/>
                <a:cs typeface="WenQuanYi Micro Hei"/>
              </a:rPr>
              <a:t>소요됩니다.</a:t>
            </a:r>
            <a:endParaRPr sz="21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전체 아키텍처에서 </a:t>
            </a:r>
            <a:r>
              <a:rPr dirty="0" sz="2100" spc="55">
                <a:latin typeface="WenQuanYi Micro Hei"/>
                <a:cs typeface="WenQuanYi Micro Hei"/>
              </a:rPr>
              <a:t>SVM, </a:t>
            </a:r>
            <a:r>
              <a:rPr dirty="0" sz="2100" spc="35">
                <a:latin typeface="WenQuanYi Micro Hei"/>
                <a:cs typeface="WenQuanYi Micro Hei"/>
              </a:rPr>
              <a:t>Regressor </a:t>
            </a:r>
            <a:r>
              <a:rPr dirty="0" sz="2100" spc="-195">
                <a:latin typeface="WenQuanYi Micro Hei"/>
                <a:cs typeface="WenQuanYi Micro Hei"/>
              </a:rPr>
              <a:t>모듈이 </a:t>
            </a:r>
            <a:r>
              <a:rPr dirty="0" sz="2100" spc="-90">
                <a:latin typeface="WenQuanYi Micro Hei"/>
                <a:cs typeface="WenQuanYi Micro Hei"/>
              </a:rPr>
              <a:t>CNN과 </a:t>
            </a:r>
            <a:r>
              <a:rPr dirty="0" sz="2100" spc="-195">
                <a:latin typeface="WenQuanYi Micro Hei"/>
                <a:cs typeface="WenQuanYi Micro Hei"/>
              </a:rPr>
              <a:t>분리되어</a:t>
            </a:r>
            <a:r>
              <a:rPr dirty="0" sz="2100" spc="-210">
                <a:latin typeface="WenQuanYi Micro Hei"/>
                <a:cs typeface="WenQuanYi Micro Hei"/>
              </a:rPr>
              <a:t> </a:t>
            </a:r>
            <a:r>
              <a:rPr dirty="0" sz="2100" spc="-165">
                <a:latin typeface="WenQuanYi Micro Hei"/>
                <a:cs typeface="WenQuanYi Micro Hei"/>
              </a:rPr>
              <a:t>있습니다.</a:t>
            </a:r>
            <a:endParaRPr sz="21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90">
                <a:latin typeface="WenQuanYi Micro Hei"/>
                <a:cs typeface="WenQuanYi Micro Hei"/>
              </a:rPr>
              <a:t>CNN은 </a:t>
            </a:r>
            <a:r>
              <a:rPr dirty="0" sz="2100" spc="-195">
                <a:latin typeface="WenQuanYi Micro Hei"/>
                <a:cs typeface="WenQuanYi Micro Hei"/>
              </a:rPr>
              <a:t>고정되므로 </a:t>
            </a:r>
            <a:r>
              <a:rPr dirty="0" sz="2100" spc="10">
                <a:latin typeface="WenQuanYi Micro Hei"/>
                <a:cs typeface="WenQuanYi Micro Hei"/>
              </a:rPr>
              <a:t>SVM과 </a:t>
            </a:r>
            <a:r>
              <a:rPr dirty="0" sz="2100" spc="-5">
                <a:latin typeface="WenQuanYi Micro Hei"/>
                <a:cs typeface="WenQuanYi Micro Hei"/>
              </a:rPr>
              <a:t>Bounding </a:t>
            </a:r>
            <a:r>
              <a:rPr dirty="0" sz="2100" spc="-20">
                <a:latin typeface="WenQuanYi Micro Hei"/>
                <a:cs typeface="WenQuanYi Micro Hei"/>
              </a:rPr>
              <a:t>Box </a:t>
            </a:r>
            <a:r>
              <a:rPr dirty="0" sz="2100" spc="25">
                <a:latin typeface="WenQuanYi Micro Hei"/>
                <a:cs typeface="WenQuanYi Micro Hei"/>
              </a:rPr>
              <a:t>Regression </a:t>
            </a:r>
            <a:r>
              <a:rPr dirty="0" sz="2100" spc="-195">
                <a:latin typeface="WenQuanYi Micro Hei"/>
                <a:cs typeface="WenQuanYi Micro Hei"/>
              </a:rPr>
              <a:t>결과로 </a:t>
            </a:r>
            <a:r>
              <a:rPr dirty="0" sz="2100" spc="-90">
                <a:latin typeface="WenQuanYi Micro Hei"/>
                <a:cs typeface="WenQuanYi Micro Hei"/>
              </a:rPr>
              <a:t>CNN을 </a:t>
            </a:r>
            <a:r>
              <a:rPr dirty="0" sz="2100" spc="-195">
                <a:latin typeface="WenQuanYi Micro Hei"/>
                <a:cs typeface="WenQuanYi Micro Hei"/>
              </a:rPr>
              <a:t>업데이트할 </a:t>
            </a:r>
            <a:r>
              <a:rPr dirty="0" sz="2100" spc="-190">
                <a:latin typeface="WenQuanYi Micro Hei"/>
                <a:cs typeface="WenQuanYi Micro Hei"/>
              </a:rPr>
              <a:t>수</a:t>
            </a:r>
            <a:r>
              <a:rPr dirty="0" sz="2100" spc="-114">
                <a:latin typeface="WenQuanYi Micro Hei"/>
                <a:cs typeface="WenQuanYi Micro Hei"/>
              </a:rPr>
              <a:t> </a:t>
            </a:r>
            <a:r>
              <a:rPr dirty="0" sz="2100" spc="-165">
                <a:latin typeface="WenQuanYi Micro Hei"/>
                <a:cs typeface="WenQuanYi Micro Hei"/>
              </a:rPr>
              <a:t>없습니다.</a:t>
            </a:r>
            <a:endParaRPr sz="21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다시 말해 </a:t>
            </a:r>
            <a:r>
              <a:rPr dirty="0" u="heavy" sz="2100" spc="4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end-to-end </a:t>
            </a:r>
            <a:r>
              <a:rPr dirty="0" u="heavy" sz="2100" spc="-19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방식으로 학습할</a:t>
            </a:r>
            <a:r>
              <a:rPr dirty="0" u="heavy" sz="2100" spc="-7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heavy" sz="2100" spc="-19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수 </a:t>
            </a:r>
            <a:r>
              <a:rPr dirty="0" u="heavy" sz="2100" spc="-16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없습니다.</a:t>
            </a:r>
            <a:endParaRPr sz="21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모든 </a:t>
            </a:r>
            <a:r>
              <a:rPr dirty="0" sz="2100" spc="-5">
                <a:latin typeface="WenQuanYi Micro Hei"/>
                <a:cs typeface="WenQuanYi Micro Hei"/>
              </a:rPr>
              <a:t>RoI(Region </a:t>
            </a:r>
            <a:r>
              <a:rPr dirty="0" sz="2100" spc="35">
                <a:latin typeface="WenQuanYi Micro Hei"/>
                <a:cs typeface="WenQuanYi Micro Hei"/>
              </a:rPr>
              <a:t>of </a:t>
            </a:r>
            <a:r>
              <a:rPr dirty="0" sz="2100" spc="-10">
                <a:latin typeface="WenQuanYi Micro Hei"/>
                <a:cs typeface="WenQuanYi Micro Hei"/>
              </a:rPr>
              <a:t>Interest)를 </a:t>
            </a:r>
            <a:r>
              <a:rPr dirty="0" sz="2100" spc="-90">
                <a:latin typeface="WenQuanYi Micro Hei"/>
                <a:cs typeface="WenQuanYi Micro Hei"/>
              </a:rPr>
              <a:t>CNN에 </a:t>
            </a:r>
            <a:r>
              <a:rPr dirty="0" sz="2100" spc="-195">
                <a:latin typeface="WenQuanYi Micro Hei"/>
                <a:cs typeface="WenQuanYi Micro Hei"/>
              </a:rPr>
              <a:t>넣어야 하기 때문에 </a:t>
            </a:r>
            <a:r>
              <a:rPr dirty="0" sz="2100" spc="35" b="0">
                <a:latin typeface="Noto Sans CJK JP Medium"/>
                <a:cs typeface="Noto Sans CJK JP Medium"/>
              </a:rPr>
              <a:t>2,000번의</a:t>
            </a:r>
            <a:r>
              <a:rPr dirty="0" sz="2100" spc="459" b="0">
                <a:latin typeface="Noto Sans CJK JP Medium"/>
                <a:cs typeface="Noto Sans CJK JP Medium"/>
              </a:rPr>
              <a:t> </a:t>
            </a:r>
            <a:r>
              <a:rPr dirty="0" sz="2100" spc="-50" b="0">
                <a:latin typeface="Noto Sans CJK JP Medium"/>
                <a:cs typeface="Noto Sans CJK JP Medium"/>
              </a:rPr>
              <a:t>CNN </a:t>
            </a:r>
            <a:r>
              <a:rPr dirty="0" sz="2100" spc="-25" b="0">
                <a:latin typeface="Noto Sans CJK JP Medium"/>
                <a:cs typeface="Noto Sans CJK JP Medium"/>
              </a:rPr>
              <a:t>연산이 </a:t>
            </a:r>
            <a:r>
              <a:rPr dirty="0" sz="2100" spc="-114" b="0">
                <a:latin typeface="Noto Sans CJK JP Medium"/>
                <a:cs typeface="Noto Sans CJK JP Medium"/>
              </a:rPr>
              <a:t>필요</a:t>
            </a:r>
            <a:r>
              <a:rPr dirty="0" sz="2100" spc="-114">
                <a:latin typeface="WenQuanYi Micro Hei"/>
                <a:cs typeface="WenQuanYi Micro Hei"/>
              </a:rPr>
              <a:t>합니다.</a:t>
            </a:r>
            <a:endParaRPr sz="21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40">
                <a:latin typeface="WenQuanYi Micro Hei"/>
                <a:cs typeface="WenQuanYi Micro Hei"/>
              </a:rPr>
              <a:t>학습(training)과 </a:t>
            </a:r>
            <a:r>
              <a:rPr dirty="0" sz="2100">
                <a:latin typeface="WenQuanYi Micro Hei"/>
                <a:cs typeface="WenQuanYi Micro Hei"/>
              </a:rPr>
              <a:t>평가(testing) </a:t>
            </a:r>
            <a:r>
              <a:rPr dirty="0" sz="2100" spc="-195">
                <a:latin typeface="WenQuanYi Micro Hei"/>
                <a:cs typeface="WenQuanYi Micro Hei"/>
              </a:rPr>
              <a:t>과정에서 많은 시간이</a:t>
            </a:r>
            <a:r>
              <a:rPr dirty="0" sz="2100" spc="-315">
                <a:latin typeface="WenQuanYi Micro Hei"/>
                <a:cs typeface="WenQuanYi Micro Hei"/>
              </a:rPr>
              <a:t> </a:t>
            </a:r>
            <a:r>
              <a:rPr dirty="0" sz="2100" spc="-170">
                <a:latin typeface="WenQuanYi Micro Hei"/>
                <a:cs typeface="WenQuanYi Micro Hei"/>
              </a:rPr>
              <a:t>필요합니다.</a:t>
            </a:r>
            <a:endParaRPr sz="21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7652" y="3039617"/>
            <a:ext cx="35369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Fast </a:t>
            </a:r>
            <a:r>
              <a:rPr dirty="0" spc="25"/>
              <a:t>R-CNN </a:t>
            </a:r>
            <a:r>
              <a:rPr dirty="0" spc="55"/>
              <a:t>(ICCV</a:t>
            </a:r>
            <a:r>
              <a:rPr dirty="0" spc="40"/>
              <a:t> </a:t>
            </a:r>
            <a:r>
              <a:rPr dirty="0" spc="95"/>
              <a:t>2015)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30"/>
              <a:t>Fast </a:t>
            </a:r>
            <a:r>
              <a:rPr dirty="0" sz="2200" spc="20"/>
              <a:t>R-CNN </a:t>
            </a:r>
            <a:r>
              <a:rPr dirty="0" sz="2200" spc="45"/>
              <a:t>(ICCV</a:t>
            </a:r>
            <a:r>
              <a:rPr dirty="0" sz="2200" spc="145"/>
              <a:t> </a:t>
            </a:r>
            <a:r>
              <a:rPr dirty="0" sz="2200" spc="80"/>
              <a:t>2015)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87673" y="1669542"/>
            <a:ext cx="1399540" cy="6680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600"/>
              </a:spcBef>
            </a:pPr>
            <a:r>
              <a:rPr dirty="0" sz="3000" spc="-70" b="0">
                <a:latin typeface="Noto Sans CJK JP Medium"/>
                <a:cs typeface="Noto Sans CJK JP Medium"/>
              </a:rPr>
              <a:t>CNN</a:t>
            </a:r>
            <a:endParaRPr sz="3000">
              <a:latin typeface="Noto Sans CJK JP Medium"/>
              <a:cs typeface="Noto Sans CJK JP Medi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0283" y="1915667"/>
            <a:ext cx="6082665" cy="3594100"/>
            <a:chOff x="1510283" y="1915667"/>
            <a:chExt cx="6082665" cy="3594100"/>
          </a:xfrm>
        </p:grpSpPr>
        <p:sp>
          <p:nvSpPr>
            <p:cNvPr id="6" name="object 6"/>
            <p:cNvSpPr/>
            <p:nvPr/>
          </p:nvSpPr>
          <p:spPr>
            <a:xfrm>
              <a:off x="6615683" y="2554223"/>
              <a:ext cx="831215" cy="2948940"/>
            </a:xfrm>
            <a:custGeom>
              <a:avLst/>
              <a:gdLst/>
              <a:ahLst/>
              <a:cxnLst/>
              <a:rect l="l" t="t" r="r" b="b"/>
              <a:pathLst>
                <a:path w="831215" h="2948940">
                  <a:moveTo>
                    <a:pt x="0" y="0"/>
                  </a:moveTo>
                  <a:lnTo>
                    <a:pt x="0" y="2117725"/>
                  </a:lnTo>
                  <a:lnTo>
                    <a:pt x="831215" y="2948940"/>
                  </a:lnTo>
                  <a:lnTo>
                    <a:pt x="831215" y="831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15683" y="2554223"/>
              <a:ext cx="970915" cy="831215"/>
            </a:xfrm>
            <a:custGeom>
              <a:avLst/>
              <a:gdLst/>
              <a:ahLst/>
              <a:cxnLst/>
              <a:rect l="l" t="t" r="r" b="b"/>
              <a:pathLst>
                <a:path w="970915" h="831214">
                  <a:moveTo>
                    <a:pt x="139573" y="0"/>
                  </a:moveTo>
                  <a:lnTo>
                    <a:pt x="0" y="0"/>
                  </a:lnTo>
                  <a:lnTo>
                    <a:pt x="831215" y="831214"/>
                  </a:lnTo>
                  <a:lnTo>
                    <a:pt x="970788" y="831214"/>
                  </a:lnTo>
                  <a:lnTo>
                    <a:pt x="139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15683" y="2554223"/>
              <a:ext cx="970915" cy="2948940"/>
            </a:xfrm>
            <a:custGeom>
              <a:avLst/>
              <a:gdLst/>
              <a:ahLst/>
              <a:cxnLst/>
              <a:rect l="l" t="t" r="r" b="b"/>
              <a:pathLst>
                <a:path w="970915" h="2948940">
                  <a:moveTo>
                    <a:pt x="970788" y="831214"/>
                  </a:moveTo>
                  <a:lnTo>
                    <a:pt x="139573" y="0"/>
                  </a:lnTo>
                  <a:lnTo>
                    <a:pt x="0" y="0"/>
                  </a:lnTo>
                  <a:lnTo>
                    <a:pt x="0" y="2117725"/>
                  </a:lnTo>
                  <a:lnTo>
                    <a:pt x="831215" y="2948940"/>
                  </a:lnTo>
                  <a:lnTo>
                    <a:pt x="970788" y="2948940"/>
                  </a:lnTo>
                  <a:lnTo>
                    <a:pt x="970788" y="831214"/>
                  </a:lnTo>
                  <a:close/>
                </a:path>
                <a:path w="970915" h="2948940">
                  <a:moveTo>
                    <a:pt x="970788" y="831214"/>
                  </a:moveTo>
                  <a:lnTo>
                    <a:pt x="831215" y="831214"/>
                  </a:lnTo>
                  <a:lnTo>
                    <a:pt x="0" y="0"/>
                  </a:lnTo>
                </a:path>
                <a:path w="970915" h="2948940">
                  <a:moveTo>
                    <a:pt x="831215" y="831214"/>
                  </a:moveTo>
                  <a:lnTo>
                    <a:pt x="831215" y="29489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85943" y="1973579"/>
              <a:ext cx="1885950" cy="581025"/>
            </a:xfrm>
            <a:custGeom>
              <a:avLst/>
              <a:gdLst/>
              <a:ahLst/>
              <a:cxnLst/>
              <a:rect l="l" t="t" r="r" b="b"/>
              <a:pathLst>
                <a:path w="1885950" h="581025">
                  <a:moveTo>
                    <a:pt x="1770126" y="407035"/>
                  </a:moveTo>
                  <a:lnTo>
                    <a:pt x="1712213" y="407035"/>
                  </a:lnTo>
                  <a:lnTo>
                    <a:pt x="1799081" y="580771"/>
                  </a:lnTo>
                  <a:lnTo>
                    <a:pt x="1871472" y="435991"/>
                  </a:lnTo>
                  <a:lnTo>
                    <a:pt x="1770126" y="435991"/>
                  </a:lnTo>
                  <a:lnTo>
                    <a:pt x="1770126" y="407035"/>
                  </a:lnTo>
                  <a:close/>
                </a:path>
                <a:path w="1885950" h="581025">
                  <a:moveTo>
                    <a:pt x="1770126" y="28956"/>
                  </a:moveTo>
                  <a:lnTo>
                    <a:pt x="1770126" y="435991"/>
                  </a:lnTo>
                  <a:lnTo>
                    <a:pt x="1828037" y="435991"/>
                  </a:lnTo>
                  <a:lnTo>
                    <a:pt x="1828037" y="57912"/>
                  </a:lnTo>
                  <a:lnTo>
                    <a:pt x="1799081" y="57912"/>
                  </a:lnTo>
                  <a:lnTo>
                    <a:pt x="1770126" y="28956"/>
                  </a:lnTo>
                  <a:close/>
                </a:path>
                <a:path w="1885950" h="581025">
                  <a:moveTo>
                    <a:pt x="1885950" y="407035"/>
                  </a:moveTo>
                  <a:lnTo>
                    <a:pt x="1828037" y="407035"/>
                  </a:lnTo>
                  <a:lnTo>
                    <a:pt x="1828037" y="435991"/>
                  </a:lnTo>
                  <a:lnTo>
                    <a:pt x="1871472" y="435991"/>
                  </a:lnTo>
                  <a:lnTo>
                    <a:pt x="1885950" y="407035"/>
                  </a:lnTo>
                  <a:close/>
                </a:path>
                <a:path w="1885950" h="581025">
                  <a:moveTo>
                    <a:pt x="1828037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1770126" y="57912"/>
                  </a:lnTo>
                  <a:lnTo>
                    <a:pt x="1770126" y="28956"/>
                  </a:lnTo>
                  <a:lnTo>
                    <a:pt x="1828037" y="28956"/>
                  </a:lnTo>
                  <a:lnTo>
                    <a:pt x="1828037" y="0"/>
                  </a:lnTo>
                  <a:close/>
                </a:path>
                <a:path w="1885950" h="581025">
                  <a:moveTo>
                    <a:pt x="1828037" y="28956"/>
                  </a:moveTo>
                  <a:lnTo>
                    <a:pt x="1770126" y="28956"/>
                  </a:lnTo>
                  <a:lnTo>
                    <a:pt x="1799081" y="57912"/>
                  </a:lnTo>
                  <a:lnTo>
                    <a:pt x="1828037" y="57912"/>
                  </a:lnTo>
                  <a:lnTo>
                    <a:pt x="1828037" y="2895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84568" y="3266947"/>
              <a:ext cx="125730" cy="1437640"/>
            </a:xfrm>
            <a:custGeom>
              <a:avLst/>
              <a:gdLst/>
              <a:ahLst/>
              <a:cxnLst/>
              <a:rect l="l" t="t" r="r" b="b"/>
              <a:pathLst>
                <a:path w="125729" h="1437639">
                  <a:moveTo>
                    <a:pt x="125495" y="0"/>
                  </a:moveTo>
                  <a:lnTo>
                    <a:pt x="0" y="0"/>
                  </a:lnTo>
                  <a:lnTo>
                    <a:pt x="0" y="1437639"/>
                  </a:lnTo>
                  <a:lnTo>
                    <a:pt x="125495" y="1437639"/>
                  </a:lnTo>
                  <a:lnTo>
                    <a:pt x="125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04660" y="2987039"/>
              <a:ext cx="280035" cy="1717675"/>
            </a:xfrm>
            <a:custGeom>
              <a:avLst/>
              <a:gdLst/>
              <a:ahLst/>
              <a:cxnLst/>
              <a:rect l="l" t="t" r="r" b="b"/>
              <a:pathLst>
                <a:path w="280034" h="1717675">
                  <a:moveTo>
                    <a:pt x="0" y="0"/>
                  </a:moveTo>
                  <a:lnTo>
                    <a:pt x="0" y="1437640"/>
                  </a:lnTo>
                  <a:lnTo>
                    <a:pt x="279908" y="1717548"/>
                  </a:lnTo>
                  <a:lnTo>
                    <a:pt x="279908" y="279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04660" y="2987039"/>
              <a:ext cx="405765" cy="280035"/>
            </a:xfrm>
            <a:custGeom>
              <a:avLst/>
              <a:gdLst/>
              <a:ahLst/>
              <a:cxnLst/>
              <a:rect l="l" t="t" r="r" b="b"/>
              <a:pathLst>
                <a:path w="405765" h="280035">
                  <a:moveTo>
                    <a:pt x="125475" y="0"/>
                  </a:moveTo>
                  <a:lnTo>
                    <a:pt x="0" y="0"/>
                  </a:lnTo>
                  <a:lnTo>
                    <a:pt x="279908" y="279908"/>
                  </a:lnTo>
                  <a:lnTo>
                    <a:pt x="405384" y="279908"/>
                  </a:lnTo>
                  <a:lnTo>
                    <a:pt x="125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04660" y="2987039"/>
              <a:ext cx="405765" cy="1717675"/>
            </a:xfrm>
            <a:custGeom>
              <a:avLst/>
              <a:gdLst/>
              <a:ahLst/>
              <a:cxnLst/>
              <a:rect l="l" t="t" r="r" b="b"/>
              <a:pathLst>
                <a:path w="405765" h="1717675">
                  <a:moveTo>
                    <a:pt x="405384" y="279908"/>
                  </a:moveTo>
                  <a:lnTo>
                    <a:pt x="125475" y="0"/>
                  </a:lnTo>
                  <a:lnTo>
                    <a:pt x="0" y="0"/>
                  </a:lnTo>
                  <a:lnTo>
                    <a:pt x="0" y="1437640"/>
                  </a:lnTo>
                  <a:lnTo>
                    <a:pt x="279908" y="1717548"/>
                  </a:lnTo>
                  <a:lnTo>
                    <a:pt x="405384" y="1717548"/>
                  </a:lnTo>
                  <a:lnTo>
                    <a:pt x="405384" y="279908"/>
                  </a:lnTo>
                  <a:close/>
                </a:path>
                <a:path w="405765" h="1717675">
                  <a:moveTo>
                    <a:pt x="405384" y="279908"/>
                  </a:moveTo>
                  <a:lnTo>
                    <a:pt x="279908" y="279908"/>
                  </a:lnTo>
                  <a:lnTo>
                    <a:pt x="0" y="0"/>
                  </a:lnTo>
                </a:path>
                <a:path w="405765" h="1717675">
                  <a:moveTo>
                    <a:pt x="279908" y="279908"/>
                  </a:moveTo>
                  <a:lnTo>
                    <a:pt x="279908" y="17175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10283" y="1915667"/>
              <a:ext cx="1977389" cy="870585"/>
            </a:xfrm>
            <a:custGeom>
              <a:avLst/>
              <a:gdLst/>
              <a:ahLst/>
              <a:cxnLst/>
              <a:rect l="l" t="t" r="r" b="b"/>
              <a:pathLst>
                <a:path w="1977389" h="870585">
                  <a:moveTo>
                    <a:pt x="1803145" y="57912"/>
                  </a:moveTo>
                  <a:lnTo>
                    <a:pt x="0" y="57912"/>
                  </a:lnTo>
                  <a:lnTo>
                    <a:pt x="0" y="870585"/>
                  </a:lnTo>
                  <a:lnTo>
                    <a:pt x="57912" y="870585"/>
                  </a:lnTo>
                  <a:lnTo>
                    <a:pt x="57912" y="115824"/>
                  </a:lnTo>
                  <a:lnTo>
                    <a:pt x="28956" y="115824"/>
                  </a:lnTo>
                  <a:lnTo>
                    <a:pt x="57912" y="86868"/>
                  </a:lnTo>
                  <a:lnTo>
                    <a:pt x="1803145" y="86868"/>
                  </a:lnTo>
                  <a:lnTo>
                    <a:pt x="1803145" y="57912"/>
                  </a:lnTo>
                  <a:close/>
                </a:path>
                <a:path w="1977389" h="870585">
                  <a:moveTo>
                    <a:pt x="1803145" y="0"/>
                  </a:moveTo>
                  <a:lnTo>
                    <a:pt x="1803145" y="173736"/>
                  </a:lnTo>
                  <a:lnTo>
                    <a:pt x="1918970" y="115824"/>
                  </a:lnTo>
                  <a:lnTo>
                    <a:pt x="1832102" y="115824"/>
                  </a:lnTo>
                  <a:lnTo>
                    <a:pt x="1832102" y="57912"/>
                  </a:lnTo>
                  <a:lnTo>
                    <a:pt x="1918969" y="57912"/>
                  </a:lnTo>
                  <a:lnTo>
                    <a:pt x="1803145" y="0"/>
                  </a:lnTo>
                  <a:close/>
                </a:path>
                <a:path w="1977389" h="870585">
                  <a:moveTo>
                    <a:pt x="57912" y="86868"/>
                  </a:moveTo>
                  <a:lnTo>
                    <a:pt x="28956" y="115824"/>
                  </a:lnTo>
                  <a:lnTo>
                    <a:pt x="57912" y="115824"/>
                  </a:lnTo>
                  <a:lnTo>
                    <a:pt x="57912" y="86868"/>
                  </a:lnTo>
                  <a:close/>
                </a:path>
                <a:path w="1977389" h="870585">
                  <a:moveTo>
                    <a:pt x="1803145" y="86868"/>
                  </a:moveTo>
                  <a:lnTo>
                    <a:pt x="57912" y="86868"/>
                  </a:lnTo>
                  <a:lnTo>
                    <a:pt x="57912" y="115824"/>
                  </a:lnTo>
                  <a:lnTo>
                    <a:pt x="1803145" y="115824"/>
                  </a:lnTo>
                  <a:lnTo>
                    <a:pt x="1803145" y="86868"/>
                  </a:lnTo>
                  <a:close/>
                </a:path>
                <a:path w="1977389" h="870585">
                  <a:moveTo>
                    <a:pt x="1918969" y="57912"/>
                  </a:moveTo>
                  <a:lnTo>
                    <a:pt x="1832102" y="57912"/>
                  </a:lnTo>
                  <a:lnTo>
                    <a:pt x="1832102" y="115824"/>
                  </a:lnTo>
                  <a:lnTo>
                    <a:pt x="1918970" y="115824"/>
                  </a:lnTo>
                  <a:lnTo>
                    <a:pt x="1976881" y="86868"/>
                  </a:lnTo>
                  <a:lnTo>
                    <a:pt x="1918969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58765" y="3758565"/>
            <a:ext cx="111696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650">
              <a:lnSpc>
                <a:spcPct val="120000"/>
              </a:lnSpc>
              <a:spcBef>
                <a:spcPts val="100"/>
              </a:spcBef>
            </a:pPr>
            <a:r>
              <a:rPr dirty="0" sz="1800" spc="-50" b="0">
                <a:latin typeface="Noto Sans CJK JP Medium"/>
                <a:cs typeface="Noto Sans CJK JP Medium"/>
              </a:rPr>
              <a:t>RoI  </a:t>
            </a:r>
            <a:r>
              <a:rPr dirty="0" sz="1800" spc="-35" b="0">
                <a:latin typeface="Noto Sans CJK JP Medium"/>
                <a:cs typeface="Noto Sans CJK JP Medium"/>
              </a:rPr>
              <a:t>pro</a:t>
            </a:r>
            <a:r>
              <a:rPr dirty="0" sz="1800" spc="-30" b="0">
                <a:latin typeface="Noto Sans CJK JP Medium"/>
                <a:cs typeface="Noto Sans CJK JP Medium"/>
              </a:rPr>
              <a:t>j</a:t>
            </a:r>
            <a:r>
              <a:rPr dirty="0" sz="1800" spc="-15" b="0">
                <a:latin typeface="Noto Sans CJK JP Medium"/>
                <a:cs typeface="Noto Sans CJK JP Medium"/>
              </a:rPr>
              <a:t>e</a:t>
            </a:r>
            <a:r>
              <a:rPr dirty="0" sz="1800" spc="-20" b="0">
                <a:latin typeface="Noto Sans CJK JP Medium"/>
                <a:cs typeface="Noto Sans CJK JP Medium"/>
              </a:rPr>
              <a:t>c</a:t>
            </a:r>
            <a:r>
              <a:rPr dirty="0" sz="1800" spc="-40" b="0">
                <a:latin typeface="Noto Sans CJK JP Medium"/>
                <a:cs typeface="Noto Sans CJK JP Medium"/>
              </a:rPr>
              <a:t>tion</a:t>
            </a:r>
            <a:endParaRPr sz="1800">
              <a:latin typeface="Noto Sans CJK JP Medium"/>
              <a:cs typeface="Noto Sans CJK JP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8912" y="1690116"/>
            <a:ext cx="11235055" cy="4099560"/>
            <a:chOff x="438912" y="1690116"/>
            <a:chExt cx="11235055" cy="4099560"/>
          </a:xfrm>
        </p:grpSpPr>
        <p:sp>
          <p:nvSpPr>
            <p:cNvPr id="17" name="object 17"/>
            <p:cNvSpPr/>
            <p:nvPr/>
          </p:nvSpPr>
          <p:spPr>
            <a:xfrm>
              <a:off x="438912" y="2785872"/>
              <a:ext cx="2200656" cy="2221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86100" y="2785872"/>
              <a:ext cx="2202179" cy="2221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69919" y="2877312"/>
              <a:ext cx="2040889" cy="2040889"/>
            </a:xfrm>
            <a:custGeom>
              <a:avLst/>
              <a:gdLst/>
              <a:ahLst/>
              <a:cxnLst/>
              <a:rect l="l" t="t" r="r" b="b"/>
              <a:pathLst>
                <a:path w="2040889" h="2040889">
                  <a:moveTo>
                    <a:pt x="478535" y="1665732"/>
                  </a:moveTo>
                  <a:lnTo>
                    <a:pt x="1639823" y="1665732"/>
                  </a:lnTo>
                  <a:lnTo>
                    <a:pt x="1639823" y="0"/>
                  </a:lnTo>
                  <a:lnTo>
                    <a:pt x="478535" y="0"/>
                  </a:lnTo>
                  <a:lnTo>
                    <a:pt x="478535" y="1665732"/>
                  </a:lnTo>
                  <a:close/>
                </a:path>
                <a:path w="2040889" h="2040889">
                  <a:moveTo>
                    <a:pt x="0" y="1984248"/>
                  </a:moveTo>
                  <a:lnTo>
                    <a:pt x="772668" y="1984248"/>
                  </a:lnTo>
                  <a:lnTo>
                    <a:pt x="772668" y="426720"/>
                  </a:lnTo>
                  <a:lnTo>
                    <a:pt x="0" y="426720"/>
                  </a:lnTo>
                  <a:lnTo>
                    <a:pt x="0" y="1984248"/>
                  </a:lnTo>
                  <a:close/>
                </a:path>
                <a:path w="2040889" h="2040889">
                  <a:moveTo>
                    <a:pt x="341376" y="2039112"/>
                  </a:moveTo>
                  <a:lnTo>
                    <a:pt x="1764792" y="2039112"/>
                  </a:lnTo>
                  <a:lnTo>
                    <a:pt x="1764792" y="1086612"/>
                  </a:lnTo>
                  <a:lnTo>
                    <a:pt x="341376" y="1086612"/>
                  </a:lnTo>
                  <a:lnTo>
                    <a:pt x="341376" y="2039112"/>
                  </a:lnTo>
                  <a:close/>
                </a:path>
                <a:path w="2040889" h="2040889">
                  <a:moveTo>
                    <a:pt x="1472183" y="2040636"/>
                  </a:moveTo>
                  <a:lnTo>
                    <a:pt x="2040635" y="2040636"/>
                  </a:lnTo>
                  <a:lnTo>
                    <a:pt x="2040635" y="1636776"/>
                  </a:lnTo>
                  <a:lnTo>
                    <a:pt x="1472183" y="1636776"/>
                  </a:lnTo>
                  <a:lnTo>
                    <a:pt x="1472183" y="2040636"/>
                  </a:lnTo>
                  <a:close/>
                </a:path>
              </a:pathLst>
            </a:custGeom>
            <a:ln w="762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39568" y="3810000"/>
              <a:ext cx="446405" cy="173990"/>
            </a:xfrm>
            <a:custGeom>
              <a:avLst/>
              <a:gdLst/>
              <a:ahLst/>
              <a:cxnLst/>
              <a:rect l="l" t="t" r="r" b="b"/>
              <a:pathLst>
                <a:path w="446405" h="173989">
                  <a:moveTo>
                    <a:pt x="272542" y="0"/>
                  </a:moveTo>
                  <a:lnTo>
                    <a:pt x="272542" y="173736"/>
                  </a:lnTo>
                  <a:lnTo>
                    <a:pt x="388365" y="115824"/>
                  </a:lnTo>
                  <a:lnTo>
                    <a:pt x="301498" y="115824"/>
                  </a:lnTo>
                  <a:lnTo>
                    <a:pt x="301498" y="57912"/>
                  </a:lnTo>
                  <a:lnTo>
                    <a:pt x="388365" y="57912"/>
                  </a:lnTo>
                  <a:lnTo>
                    <a:pt x="272542" y="0"/>
                  </a:lnTo>
                  <a:close/>
                </a:path>
                <a:path w="446405" h="173989">
                  <a:moveTo>
                    <a:pt x="272542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272542" y="115824"/>
                  </a:lnTo>
                  <a:lnTo>
                    <a:pt x="272542" y="57912"/>
                  </a:lnTo>
                  <a:close/>
                </a:path>
                <a:path w="446405" h="173989">
                  <a:moveTo>
                    <a:pt x="388365" y="57912"/>
                  </a:moveTo>
                  <a:lnTo>
                    <a:pt x="301498" y="57912"/>
                  </a:lnTo>
                  <a:lnTo>
                    <a:pt x="301498" y="115824"/>
                  </a:lnTo>
                  <a:lnTo>
                    <a:pt x="388365" y="115824"/>
                  </a:lnTo>
                  <a:lnTo>
                    <a:pt x="446277" y="86868"/>
                  </a:lnTo>
                  <a:lnTo>
                    <a:pt x="388365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09616" y="3619880"/>
              <a:ext cx="1995805" cy="173990"/>
            </a:xfrm>
            <a:custGeom>
              <a:avLst/>
              <a:gdLst/>
              <a:ahLst/>
              <a:cxnLst/>
              <a:rect l="l" t="t" r="r" b="b"/>
              <a:pathLst>
                <a:path w="1995804" h="173989">
                  <a:moveTo>
                    <a:pt x="1938065" y="57912"/>
                  </a:moveTo>
                  <a:lnTo>
                    <a:pt x="1850643" y="57912"/>
                  </a:lnTo>
                  <a:lnTo>
                    <a:pt x="1850771" y="115824"/>
                  </a:lnTo>
                  <a:lnTo>
                    <a:pt x="1821815" y="115891"/>
                  </a:lnTo>
                  <a:lnTo>
                    <a:pt x="1821941" y="173736"/>
                  </a:lnTo>
                  <a:lnTo>
                    <a:pt x="1995551" y="86487"/>
                  </a:lnTo>
                  <a:lnTo>
                    <a:pt x="1938065" y="57912"/>
                  </a:lnTo>
                  <a:close/>
                </a:path>
                <a:path w="1995804" h="173989">
                  <a:moveTo>
                    <a:pt x="1821688" y="57979"/>
                  </a:moveTo>
                  <a:lnTo>
                    <a:pt x="0" y="62230"/>
                  </a:lnTo>
                  <a:lnTo>
                    <a:pt x="254" y="120142"/>
                  </a:lnTo>
                  <a:lnTo>
                    <a:pt x="1821815" y="115891"/>
                  </a:lnTo>
                  <a:lnTo>
                    <a:pt x="1821688" y="57979"/>
                  </a:lnTo>
                  <a:close/>
                </a:path>
                <a:path w="1995804" h="173989">
                  <a:moveTo>
                    <a:pt x="1850643" y="57912"/>
                  </a:moveTo>
                  <a:lnTo>
                    <a:pt x="1821688" y="57979"/>
                  </a:lnTo>
                  <a:lnTo>
                    <a:pt x="1821815" y="115891"/>
                  </a:lnTo>
                  <a:lnTo>
                    <a:pt x="1850771" y="115824"/>
                  </a:lnTo>
                  <a:lnTo>
                    <a:pt x="1850643" y="57912"/>
                  </a:lnTo>
                  <a:close/>
                </a:path>
                <a:path w="1995804" h="173989">
                  <a:moveTo>
                    <a:pt x="1821561" y="0"/>
                  </a:moveTo>
                  <a:lnTo>
                    <a:pt x="1821688" y="57979"/>
                  </a:lnTo>
                  <a:lnTo>
                    <a:pt x="1938065" y="57912"/>
                  </a:lnTo>
                  <a:lnTo>
                    <a:pt x="18215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27264" y="1690116"/>
              <a:ext cx="3846829" cy="4099560"/>
            </a:xfrm>
            <a:custGeom>
              <a:avLst/>
              <a:gdLst/>
              <a:ahLst/>
              <a:cxnLst/>
              <a:rect l="l" t="t" r="r" b="b"/>
              <a:pathLst>
                <a:path w="3846829" h="4099560">
                  <a:moveTo>
                    <a:pt x="3846576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3846576" y="4099560"/>
                  </a:lnTo>
                  <a:lnTo>
                    <a:pt x="38465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64143" y="3983227"/>
              <a:ext cx="165100" cy="433705"/>
            </a:xfrm>
            <a:custGeom>
              <a:avLst/>
              <a:gdLst/>
              <a:ahLst/>
              <a:cxnLst/>
              <a:rect l="l" t="t" r="r" b="b"/>
              <a:pathLst>
                <a:path w="165100" h="433704">
                  <a:moveTo>
                    <a:pt x="165100" y="0"/>
                  </a:moveTo>
                  <a:lnTo>
                    <a:pt x="0" y="0"/>
                  </a:lnTo>
                  <a:lnTo>
                    <a:pt x="0" y="433324"/>
                  </a:lnTo>
                  <a:lnTo>
                    <a:pt x="165100" y="433324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67116" y="3886200"/>
              <a:ext cx="97155" cy="530860"/>
            </a:xfrm>
            <a:custGeom>
              <a:avLst/>
              <a:gdLst/>
              <a:ahLst/>
              <a:cxnLst/>
              <a:rect l="l" t="t" r="r" b="b"/>
              <a:pathLst>
                <a:path w="97154" h="530860">
                  <a:moveTo>
                    <a:pt x="0" y="0"/>
                  </a:moveTo>
                  <a:lnTo>
                    <a:pt x="0" y="433324"/>
                  </a:lnTo>
                  <a:lnTo>
                    <a:pt x="97027" y="530351"/>
                  </a:lnTo>
                  <a:lnTo>
                    <a:pt x="97027" y="97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67116" y="3886200"/>
              <a:ext cx="262255" cy="97155"/>
            </a:xfrm>
            <a:custGeom>
              <a:avLst/>
              <a:gdLst/>
              <a:ahLst/>
              <a:cxnLst/>
              <a:rect l="l" t="t" r="r" b="b"/>
              <a:pathLst>
                <a:path w="262254" h="97154">
                  <a:moveTo>
                    <a:pt x="165100" y="0"/>
                  </a:moveTo>
                  <a:lnTo>
                    <a:pt x="0" y="0"/>
                  </a:lnTo>
                  <a:lnTo>
                    <a:pt x="97027" y="97027"/>
                  </a:lnTo>
                  <a:lnTo>
                    <a:pt x="262127" y="97027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67116" y="3886200"/>
              <a:ext cx="262255" cy="530860"/>
            </a:xfrm>
            <a:custGeom>
              <a:avLst/>
              <a:gdLst/>
              <a:ahLst/>
              <a:cxnLst/>
              <a:rect l="l" t="t" r="r" b="b"/>
              <a:pathLst>
                <a:path w="262254" h="530860">
                  <a:moveTo>
                    <a:pt x="262127" y="97027"/>
                  </a:moveTo>
                  <a:lnTo>
                    <a:pt x="165100" y="0"/>
                  </a:lnTo>
                  <a:lnTo>
                    <a:pt x="0" y="0"/>
                  </a:lnTo>
                  <a:lnTo>
                    <a:pt x="0" y="433324"/>
                  </a:lnTo>
                  <a:lnTo>
                    <a:pt x="97027" y="530351"/>
                  </a:lnTo>
                  <a:lnTo>
                    <a:pt x="262127" y="530351"/>
                  </a:lnTo>
                  <a:lnTo>
                    <a:pt x="262127" y="97027"/>
                  </a:lnTo>
                  <a:close/>
                </a:path>
                <a:path w="262254" h="530860">
                  <a:moveTo>
                    <a:pt x="262127" y="97027"/>
                  </a:moveTo>
                  <a:lnTo>
                    <a:pt x="97027" y="97027"/>
                  </a:lnTo>
                  <a:lnTo>
                    <a:pt x="0" y="0"/>
                  </a:lnTo>
                </a:path>
                <a:path w="262254" h="530860">
                  <a:moveTo>
                    <a:pt x="97027" y="97027"/>
                  </a:moveTo>
                  <a:lnTo>
                    <a:pt x="97027" y="53035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819388" y="3717035"/>
              <a:ext cx="707390" cy="969644"/>
            </a:xfrm>
            <a:custGeom>
              <a:avLst/>
              <a:gdLst/>
              <a:ahLst/>
              <a:cxnLst/>
              <a:rect l="l" t="t" r="r" b="b"/>
              <a:pathLst>
                <a:path w="707390" h="969645">
                  <a:moveTo>
                    <a:pt x="182880" y="0"/>
                  </a:moveTo>
                  <a:lnTo>
                    <a:pt x="0" y="0"/>
                  </a:lnTo>
                  <a:lnTo>
                    <a:pt x="0" y="969264"/>
                  </a:lnTo>
                  <a:lnTo>
                    <a:pt x="182880" y="969264"/>
                  </a:lnTo>
                  <a:lnTo>
                    <a:pt x="182880" y="0"/>
                  </a:lnTo>
                  <a:close/>
                </a:path>
                <a:path w="707390" h="969645">
                  <a:moveTo>
                    <a:pt x="707136" y="0"/>
                  </a:moveTo>
                  <a:lnTo>
                    <a:pt x="524256" y="0"/>
                  </a:lnTo>
                  <a:lnTo>
                    <a:pt x="524256" y="969264"/>
                  </a:lnTo>
                  <a:lnTo>
                    <a:pt x="707136" y="969264"/>
                  </a:lnTo>
                  <a:lnTo>
                    <a:pt x="70713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96855" y="3227832"/>
              <a:ext cx="182880" cy="1948180"/>
            </a:xfrm>
            <a:custGeom>
              <a:avLst/>
              <a:gdLst/>
              <a:ahLst/>
              <a:cxnLst/>
              <a:rect l="l" t="t" r="r" b="b"/>
              <a:pathLst>
                <a:path w="182879" h="1948179">
                  <a:moveTo>
                    <a:pt x="182879" y="0"/>
                  </a:moveTo>
                  <a:lnTo>
                    <a:pt x="0" y="0"/>
                  </a:lnTo>
                  <a:lnTo>
                    <a:pt x="0" y="1947672"/>
                  </a:lnTo>
                  <a:lnTo>
                    <a:pt x="182879" y="194767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567671" y="1690116"/>
              <a:ext cx="2106295" cy="1096010"/>
            </a:xfrm>
            <a:custGeom>
              <a:avLst/>
              <a:gdLst/>
              <a:ahLst/>
              <a:cxnLst/>
              <a:rect l="l" t="t" r="r" b="b"/>
              <a:pathLst>
                <a:path w="2106295" h="1096010">
                  <a:moveTo>
                    <a:pt x="2106168" y="0"/>
                  </a:moveTo>
                  <a:lnTo>
                    <a:pt x="0" y="0"/>
                  </a:lnTo>
                  <a:lnTo>
                    <a:pt x="0" y="1095755"/>
                  </a:lnTo>
                  <a:lnTo>
                    <a:pt x="2106168" y="1095755"/>
                  </a:lnTo>
                  <a:lnTo>
                    <a:pt x="2106168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080498" y="3124961"/>
              <a:ext cx="1092200" cy="1096010"/>
            </a:xfrm>
            <a:custGeom>
              <a:avLst/>
              <a:gdLst/>
              <a:ahLst/>
              <a:cxnLst/>
              <a:rect l="l" t="t" r="r" b="b"/>
              <a:pathLst>
                <a:path w="1092200" h="1096010">
                  <a:moveTo>
                    <a:pt x="1091692" y="114300"/>
                  </a:moveTo>
                  <a:lnTo>
                    <a:pt x="1082167" y="95250"/>
                  </a:lnTo>
                  <a:lnTo>
                    <a:pt x="1034542" y="0"/>
                  </a:lnTo>
                  <a:lnTo>
                    <a:pt x="977392" y="114300"/>
                  </a:lnTo>
                  <a:lnTo>
                    <a:pt x="1015492" y="114300"/>
                  </a:lnTo>
                  <a:lnTo>
                    <a:pt x="1015492" y="1057910"/>
                  </a:lnTo>
                  <a:lnTo>
                    <a:pt x="157480" y="1057910"/>
                  </a:lnTo>
                  <a:lnTo>
                    <a:pt x="157480" y="114300"/>
                  </a:lnTo>
                  <a:lnTo>
                    <a:pt x="195580" y="114300"/>
                  </a:lnTo>
                  <a:lnTo>
                    <a:pt x="186055" y="95250"/>
                  </a:lnTo>
                  <a:lnTo>
                    <a:pt x="138430" y="0"/>
                  </a:lnTo>
                  <a:lnTo>
                    <a:pt x="81280" y="114300"/>
                  </a:lnTo>
                  <a:lnTo>
                    <a:pt x="119380" y="114300"/>
                  </a:lnTo>
                  <a:lnTo>
                    <a:pt x="119380" y="1057910"/>
                  </a:lnTo>
                  <a:lnTo>
                    <a:pt x="0" y="1057910"/>
                  </a:lnTo>
                  <a:lnTo>
                    <a:pt x="0" y="1096010"/>
                  </a:lnTo>
                  <a:lnTo>
                    <a:pt x="157480" y="1096010"/>
                  </a:lnTo>
                  <a:lnTo>
                    <a:pt x="1053592" y="1096010"/>
                  </a:lnTo>
                  <a:lnTo>
                    <a:pt x="1053592" y="1076960"/>
                  </a:lnTo>
                  <a:lnTo>
                    <a:pt x="1053592" y="1057910"/>
                  </a:lnTo>
                  <a:lnTo>
                    <a:pt x="1053592" y="114300"/>
                  </a:lnTo>
                  <a:lnTo>
                    <a:pt x="1091692" y="1143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852660" y="2366771"/>
              <a:ext cx="1628139" cy="134620"/>
            </a:xfrm>
            <a:custGeom>
              <a:avLst/>
              <a:gdLst/>
              <a:ahLst/>
              <a:cxnLst/>
              <a:rect l="l" t="t" r="r" b="b"/>
              <a:pathLst>
                <a:path w="1628140" h="134619">
                  <a:moveTo>
                    <a:pt x="731520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731520" y="134112"/>
                  </a:lnTo>
                  <a:lnTo>
                    <a:pt x="731520" y="0"/>
                  </a:lnTo>
                  <a:close/>
                </a:path>
                <a:path w="1628140" h="134619">
                  <a:moveTo>
                    <a:pt x="1627632" y="0"/>
                  </a:moveTo>
                  <a:lnTo>
                    <a:pt x="896112" y="0"/>
                  </a:lnTo>
                  <a:lnTo>
                    <a:pt x="896112" y="134112"/>
                  </a:lnTo>
                  <a:lnTo>
                    <a:pt x="1627632" y="134112"/>
                  </a:lnTo>
                  <a:lnTo>
                    <a:pt x="162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299447" y="5216778"/>
            <a:ext cx="2331720" cy="9251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965835">
              <a:lnSpc>
                <a:spcPct val="100000"/>
              </a:lnSpc>
              <a:spcBef>
                <a:spcPts val="95"/>
              </a:spcBef>
            </a:pPr>
            <a:r>
              <a:rPr dirty="0" sz="1600" spc="-50" b="0">
                <a:solidFill>
                  <a:srgbClr val="7E7E7E"/>
                </a:solidFill>
                <a:latin typeface="Noto Sans CJK JP Medium"/>
                <a:cs typeface="Noto Sans CJK JP Medium"/>
              </a:rPr>
              <a:t>RoI</a:t>
            </a:r>
            <a:endParaRPr sz="1600">
              <a:latin typeface="Noto Sans CJK JP Medium"/>
              <a:cs typeface="Noto Sans CJK JP Medium"/>
            </a:endParaRPr>
          </a:p>
          <a:p>
            <a:pPr algn="ctr" marR="966469">
              <a:lnSpc>
                <a:spcPct val="100000"/>
              </a:lnSpc>
            </a:pPr>
            <a:r>
              <a:rPr dirty="0" sz="1600" spc="-10" b="0">
                <a:solidFill>
                  <a:srgbClr val="7E7E7E"/>
                </a:solidFill>
                <a:latin typeface="Noto Sans CJK JP Medium"/>
                <a:cs typeface="Noto Sans CJK JP Medium"/>
              </a:rPr>
              <a:t>feature</a:t>
            </a:r>
            <a:r>
              <a:rPr dirty="0" sz="1600" spc="-35" b="0">
                <a:solidFill>
                  <a:srgbClr val="7E7E7E"/>
                </a:solidFill>
                <a:latin typeface="Noto Sans CJK JP Medium"/>
                <a:cs typeface="Noto Sans CJK JP Medium"/>
              </a:rPr>
              <a:t> </a:t>
            </a:r>
            <a:r>
              <a:rPr dirty="0" sz="1600" spc="-20" b="0">
                <a:solidFill>
                  <a:srgbClr val="7E7E7E"/>
                </a:solidFill>
                <a:latin typeface="Noto Sans CJK JP Medium"/>
                <a:cs typeface="Noto Sans CJK JP Medium"/>
              </a:rPr>
              <a:t>vector</a:t>
            </a:r>
            <a:endParaRPr sz="1600">
              <a:latin typeface="Noto Sans CJK JP Medium"/>
              <a:cs typeface="Noto Sans CJK JP Medium"/>
            </a:endParaRPr>
          </a:p>
          <a:p>
            <a:pPr marL="995044">
              <a:lnSpc>
                <a:spcPct val="100000"/>
              </a:lnSpc>
              <a:spcBef>
                <a:spcPts val="1090"/>
              </a:spcBef>
            </a:pPr>
            <a:r>
              <a:rPr dirty="0" sz="1800" spc="-10" b="0">
                <a:solidFill>
                  <a:srgbClr val="4471C4"/>
                </a:solidFill>
                <a:latin typeface="Noto Sans CJK JP Medium"/>
                <a:cs typeface="Noto Sans CJK JP Medium"/>
              </a:rPr>
              <a:t>For </a:t>
            </a:r>
            <a:r>
              <a:rPr dirty="0" sz="1800" spc="-30" b="0">
                <a:solidFill>
                  <a:srgbClr val="4471C4"/>
                </a:solidFill>
                <a:latin typeface="Noto Sans CJK JP Medium"/>
                <a:cs typeface="Noto Sans CJK JP Medium"/>
              </a:rPr>
              <a:t>each</a:t>
            </a:r>
            <a:r>
              <a:rPr dirty="0" sz="1800" spc="25" b="0">
                <a:solidFill>
                  <a:srgbClr val="4471C4"/>
                </a:solidFill>
                <a:latin typeface="Noto Sans CJK JP Medium"/>
                <a:cs typeface="Noto Sans CJK JP Medium"/>
              </a:rPr>
              <a:t> </a:t>
            </a:r>
            <a:r>
              <a:rPr dirty="0" sz="1800" spc="-50" b="0">
                <a:solidFill>
                  <a:srgbClr val="4471C4"/>
                </a:solidFill>
                <a:latin typeface="Noto Sans CJK JP Medium"/>
                <a:cs typeface="Noto Sans CJK JP Medium"/>
              </a:rPr>
              <a:t>RoI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52404" y="2877311"/>
            <a:ext cx="524510" cy="247015"/>
          </a:xfrm>
          <a:prstGeom prst="rect">
            <a:avLst/>
          </a:prstGeom>
          <a:solidFill>
            <a:srgbClr val="ACB8C9"/>
          </a:solidFill>
        </p:spPr>
        <p:txBody>
          <a:bodyPr wrap="square" lIns="0" tIns="0" rIns="0" bIns="0" rtlCol="0" vert="horz">
            <a:spAutoFit/>
          </a:bodyPr>
          <a:lstStyle/>
          <a:p>
            <a:pPr marL="134620">
              <a:lnSpc>
                <a:spcPts val="1830"/>
              </a:lnSpc>
            </a:pPr>
            <a:r>
              <a:rPr dirty="0" sz="1600" b="0">
                <a:solidFill>
                  <a:srgbClr val="FFFFFF"/>
                </a:solidFill>
                <a:latin typeface="Noto Sans CJK JP Medium"/>
                <a:cs typeface="Noto Sans CJK JP Medium"/>
              </a:rPr>
              <a:t>FC</a:t>
            </a:r>
            <a:endParaRPr sz="1600">
              <a:latin typeface="Noto Sans CJK JP Medium"/>
              <a:cs typeface="Noto Sans CJK JP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56292" y="2877311"/>
            <a:ext cx="524510" cy="247015"/>
          </a:xfrm>
          <a:prstGeom prst="rect">
            <a:avLst/>
          </a:prstGeom>
          <a:solidFill>
            <a:srgbClr val="ACB8C9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825"/>
              </a:lnSpc>
            </a:pPr>
            <a:r>
              <a:rPr dirty="0" sz="1600" b="0">
                <a:solidFill>
                  <a:srgbClr val="FFFFFF"/>
                </a:solidFill>
                <a:latin typeface="Noto Sans CJK JP Medium"/>
                <a:cs typeface="Noto Sans CJK JP Medium"/>
              </a:rPr>
              <a:t>FC</a:t>
            </a:r>
            <a:endParaRPr sz="1600">
              <a:latin typeface="Noto Sans CJK JP Medium"/>
              <a:cs typeface="Noto Sans CJK JP Medi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10044" y="2501645"/>
            <a:ext cx="3961765" cy="1758314"/>
          </a:xfrm>
          <a:custGeom>
            <a:avLst/>
            <a:gdLst/>
            <a:ahLst/>
            <a:cxnLst/>
            <a:rect l="l" t="t" r="r" b="b"/>
            <a:pathLst>
              <a:path w="3961765" h="1758314">
                <a:moveTo>
                  <a:pt x="956818" y="1600962"/>
                </a:moveTo>
                <a:lnTo>
                  <a:pt x="898906" y="1572006"/>
                </a:lnTo>
                <a:lnTo>
                  <a:pt x="783082" y="1514094"/>
                </a:lnTo>
                <a:lnTo>
                  <a:pt x="783082" y="1572006"/>
                </a:lnTo>
                <a:lnTo>
                  <a:pt x="0" y="1572006"/>
                </a:lnTo>
                <a:lnTo>
                  <a:pt x="0" y="1629918"/>
                </a:lnTo>
                <a:lnTo>
                  <a:pt x="783082" y="1629918"/>
                </a:lnTo>
                <a:lnTo>
                  <a:pt x="783082" y="1687830"/>
                </a:lnTo>
                <a:lnTo>
                  <a:pt x="898906" y="1629918"/>
                </a:lnTo>
                <a:lnTo>
                  <a:pt x="956818" y="1600962"/>
                </a:lnTo>
                <a:close/>
              </a:path>
              <a:path w="3961765" h="1758314">
                <a:moveTo>
                  <a:pt x="1571371" y="1720088"/>
                </a:moveTo>
                <a:lnTo>
                  <a:pt x="1513713" y="1720088"/>
                </a:lnTo>
                <a:lnTo>
                  <a:pt x="1494612" y="1720088"/>
                </a:lnTo>
                <a:lnTo>
                  <a:pt x="1494409" y="1758061"/>
                </a:lnTo>
                <a:lnTo>
                  <a:pt x="1571371" y="1720088"/>
                </a:lnTo>
                <a:close/>
              </a:path>
              <a:path w="3961765" h="1758314">
                <a:moveTo>
                  <a:pt x="1608963" y="1701546"/>
                </a:moveTo>
                <a:lnTo>
                  <a:pt x="1495044" y="1643761"/>
                </a:lnTo>
                <a:lnTo>
                  <a:pt x="1494828" y="1681873"/>
                </a:lnTo>
                <a:lnTo>
                  <a:pt x="1220089" y="1680210"/>
                </a:lnTo>
                <a:lnTo>
                  <a:pt x="1219835" y="1718310"/>
                </a:lnTo>
                <a:lnTo>
                  <a:pt x="1494612" y="1719973"/>
                </a:lnTo>
                <a:lnTo>
                  <a:pt x="1513713" y="1720088"/>
                </a:lnTo>
                <a:lnTo>
                  <a:pt x="1571612" y="1719973"/>
                </a:lnTo>
                <a:lnTo>
                  <a:pt x="1608963" y="1701546"/>
                </a:lnTo>
                <a:close/>
              </a:path>
              <a:path w="3961765" h="1758314">
                <a:moveTo>
                  <a:pt x="2134362" y="1700784"/>
                </a:moveTo>
                <a:lnTo>
                  <a:pt x="2096262" y="1681734"/>
                </a:lnTo>
                <a:lnTo>
                  <a:pt x="2020062" y="1643634"/>
                </a:lnTo>
                <a:lnTo>
                  <a:pt x="2020062" y="1681734"/>
                </a:lnTo>
                <a:lnTo>
                  <a:pt x="1792986" y="1681734"/>
                </a:lnTo>
                <a:lnTo>
                  <a:pt x="1792986" y="1719834"/>
                </a:lnTo>
                <a:lnTo>
                  <a:pt x="2020062" y="1719834"/>
                </a:lnTo>
                <a:lnTo>
                  <a:pt x="2020062" y="1757934"/>
                </a:lnTo>
                <a:lnTo>
                  <a:pt x="2096262" y="1719834"/>
                </a:lnTo>
                <a:lnTo>
                  <a:pt x="2134362" y="1700784"/>
                </a:lnTo>
                <a:close/>
              </a:path>
              <a:path w="3961765" h="1758314">
                <a:moveTo>
                  <a:pt x="2688717" y="1700784"/>
                </a:moveTo>
                <a:lnTo>
                  <a:pt x="2650617" y="1681734"/>
                </a:lnTo>
                <a:lnTo>
                  <a:pt x="2574417" y="1643634"/>
                </a:lnTo>
                <a:lnTo>
                  <a:pt x="2574417" y="1681734"/>
                </a:lnTo>
                <a:lnTo>
                  <a:pt x="2317242" y="1681734"/>
                </a:lnTo>
                <a:lnTo>
                  <a:pt x="2317242" y="1719834"/>
                </a:lnTo>
                <a:lnTo>
                  <a:pt x="2574417" y="1719834"/>
                </a:lnTo>
                <a:lnTo>
                  <a:pt x="2574417" y="1757934"/>
                </a:lnTo>
                <a:lnTo>
                  <a:pt x="2650617" y="1719834"/>
                </a:lnTo>
                <a:lnTo>
                  <a:pt x="2688717" y="1700784"/>
                </a:lnTo>
                <a:close/>
              </a:path>
              <a:path w="3961765" h="1758314">
                <a:moveTo>
                  <a:pt x="3066288" y="114300"/>
                </a:moveTo>
                <a:lnTo>
                  <a:pt x="3056763" y="95250"/>
                </a:lnTo>
                <a:lnTo>
                  <a:pt x="3009138" y="0"/>
                </a:lnTo>
                <a:lnTo>
                  <a:pt x="2951988" y="114300"/>
                </a:lnTo>
                <a:lnTo>
                  <a:pt x="2990088" y="114300"/>
                </a:lnTo>
                <a:lnTo>
                  <a:pt x="2990088" y="347853"/>
                </a:lnTo>
                <a:lnTo>
                  <a:pt x="3028188" y="347853"/>
                </a:lnTo>
                <a:lnTo>
                  <a:pt x="3028188" y="114300"/>
                </a:lnTo>
                <a:lnTo>
                  <a:pt x="3066288" y="114300"/>
                </a:lnTo>
                <a:close/>
              </a:path>
              <a:path w="3961765" h="1758314">
                <a:moveTo>
                  <a:pt x="3961384" y="115189"/>
                </a:moveTo>
                <a:lnTo>
                  <a:pt x="3951668" y="94996"/>
                </a:lnTo>
                <a:lnTo>
                  <a:pt x="3906012" y="0"/>
                </a:lnTo>
                <a:lnTo>
                  <a:pt x="3847084" y="113411"/>
                </a:lnTo>
                <a:lnTo>
                  <a:pt x="3885146" y="114007"/>
                </a:lnTo>
                <a:lnTo>
                  <a:pt x="3881628" y="348488"/>
                </a:lnTo>
                <a:lnTo>
                  <a:pt x="3919728" y="348996"/>
                </a:lnTo>
                <a:lnTo>
                  <a:pt x="3923246" y="114604"/>
                </a:lnTo>
                <a:lnTo>
                  <a:pt x="3961384" y="1151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890250" y="1836801"/>
            <a:ext cx="4521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45" b="0">
                <a:solidFill>
                  <a:srgbClr val="7E7E7E"/>
                </a:solidFill>
                <a:latin typeface="Noto Sans CJK JP Medium"/>
                <a:cs typeface="Noto Sans CJK JP Medium"/>
              </a:rPr>
              <a:t>bb</a:t>
            </a:r>
            <a:r>
              <a:rPr dirty="0" sz="1500" spc="-55" b="0">
                <a:solidFill>
                  <a:srgbClr val="7E7E7E"/>
                </a:solidFill>
                <a:latin typeface="Noto Sans CJK JP Medium"/>
                <a:cs typeface="Noto Sans CJK JP Medium"/>
              </a:rPr>
              <a:t>o</a:t>
            </a:r>
            <a:r>
              <a:rPr dirty="0" sz="1500" spc="-5" b="0">
                <a:solidFill>
                  <a:srgbClr val="7E7E7E"/>
                </a:solidFill>
                <a:latin typeface="Noto Sans CJK JP Medium"/>
                <a:cs typeface="Noto Sans CJK JP Medium"/>
              </a:rPr>
              <a:t>x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852914" y="2065401"/>
            <a:ext cx="17037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10" b="0">
                <a:solidFill>
                  <a:srgbClr val="7E7E7E"/>
                </a:solidFill>
                <a:latin typeface="Noto Sans CJK JP Medium"/>
                <a:cs typeface="Noto Sans CJK JP Medium"/>
              </a:rPr>
              <a:t>softmax</a:t>
            </a:r>
            <a:r>
              <a:rPr dirty="0" sz="1500" spc="315" b="0">
                <a:solidFill>
                  <a:srgbClr val="7E7E7E"/>
                </a:solidFill>
                <a:latin typeface="Noto Sans CJK JP Medium"/>
                <a:cs typeface="Noto Sans CJK JP Medium"/>
              </a:rPr>
              <a:t> </a:t>
            </a:r>
            <a:r>
              <a:rPr dirty="0" sz="1500" spc="5" b="0">
                <a:solidFill>
                  <a:srgbClr val="7E7E7E"/>
                </a:solidFill>
                <a:latin typeface="Noto Sans CJK JP Medium"/>
                <a:cs typeface="Noto Sans CJK JP Medium"/>
              </a:rPr>
              <a:t>regressor</a:t>
            </a:r>
            <a:endParaRPr sz="1500">
              <a:latin typeface="Noto Sans CJK JP Medium"/>
              <a:cs typeface="Noto Sans CJK JP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78928" y="3139567"/>
            <a:ext cx="81978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6695">
              <a:lnSpc>
                <a:spcPct val="120000"/>
              </a:lnSpc>
              <a:spcBef>
                <a:spcPts val="100"/>
              </a:spcBef>
            </a:pPr>
            <a:r>
              <a:rPr dirty="0" sz="1800" spc="-50" b="0">
                <a:solidFill>
                  <a:srgbClr val="7E7E7E"/>
                </a:solidFill>
                <a:latin typeface="Noto Sans CJK JP Medium"/>
                <a:cs typeface="Noto Sans CJK JP Medium"/>
              </a:rPr>
              <a:t>RoI  </a:t>
            </a:r>
            <a:r>
              <a:rPr dirty="0" sz="1800" spc="-65" b="0">
                <a:solidFill>
                  <a:srgbClr val="7E7E7E"/>
                </a:solidFill>
                <a:latin typeface="Noto Sans CJK JP Medium"/>
                <a:cs typeface="Noto Sans CJK JP Medium"/>
              </a:rPr>
              <a:t>p</a:t>
            </a:r>
            <a:r>
              <a:rPr dirty="0" sz="1800" spc="-60" b="0">
                <a:solidFill>
                  <a:srgbClr val="7E7E7E"/>
                </a:solidFill>
                <a:latin typeface="Noto Sans CJK JP Medium"/>
                <a:cs typeface="Noto Sans CJK JP Medium"/>
              </a:rPr>
              <a:t>o</a:t>
            </a:r>
            <a:r>
              <a:rPr dirty="0" sz="1800" spc="-40" b="0">
                <a:solidFill>
                  <a:srgbClr val="7E7E7E"/>
                </a:solidFill>
                <a:latin typeface="Noto Sans CJK JP Medium"/>
                <a:cs typeface="Noto Sans CJK JP Medium"/>
              </a:rPr>
              <a:t>oling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59595" y="3360242"/>
            <a:ext cx="404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10" b="0">
                <a:solidFill>
                  <a:srgbClr val="7E7E7E"/>
                </a:solidFill>
                <a:latin typeface="Noto Sans CJK JP Medium"/>
                <a:cs typeface="Noto Sans CJK JP Medium"/>
              </a:rPr>
              <a:t>FCs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62414" y="1684400"/>
            <a:ext cx="848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20" b="0">
                <a:latin typeface="Noto Sans CJK JP Medium"/>
                <a:cs typeface="Noto Sans CJK JP Medium"/>
              </a:rPr>
              <a:t>Outputs:</a:t>
            </a:r>
            <a:endParaRPr sz="1600">
              <a:latin typeface="Noto Sans CJK JP Medium"/>
              <a:cs typeface="Noto Sans CJK JP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6270" y="1090421"/>
            <a:ext cx="103828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동일한 </a:t>
            </a:r>
            <a:r>
              <a:rPr dirty="0" sz="2000" spc="20">
                <a:latin typeface="WenQuanYi Micro Hei"/>
                <a:cs typeface="WenQuanYi Micro Hei"/>
              </a:rPr>
              <a:t>Region </a:t>
            </a:r>
            <a:r>
              <a:rPr dirty="0" sz="2000" spc="-30">
                <a:latin typeface="WenQuanYi Micro Hei"/>
                <a:cs typeface="WenQuanYi Micro Hei"/>
              </a:rPr>
              <a:t>proposal을 </a:t>
            </a:r>
            <a:r>
              <a:rPr dirty="0" sz="2000" spc="-180">
                <a:latin typeface="WenQuanYi Micro Hei"/>
                <a:cs typeface="WenQuanYi Micro Hei"/>
              </a:rPr>
              <a:t>이용하되 </a:t>
            </a:r>
            <a:r>
              <a:rPr dirty="0" sz="2000" spc="-20" b="0">
                <a:latin typeface="Noto Sans CJK JP Medium"/>
                <a:cs typeface="Noto Sans CJK JP Medium"/>
              </a:rPr>
              <a:t>이미지를 </a:t>
            </a:r>
            <a:r>
              <a:rPr dirty="0" sz="2000" spc="-20" b="0">
                <a:solidFill>
                  <a:srgbClr val="C00000"/>
                </a:solidFill>
                <a:latin typeface="Noto Sans CJK JP Medium"/>
                <a:cs typeface="Noto Sans CJK JP Medium"/>
              </a:rPr>
              <a:t>한 번만 </a:t>
            </a:r>
            <a:r>
              <a:rPr dirty="0" sz="2000" spc="-40" b="0">
                <a:solidFill>
                  <a:srgbClr val="C00000"/>
                </a:solidFill>
                <a:latin typeface="Noto Sans CJK JP Medium"/>
                <a:cs typeface="Noto Sans CJK JP Medium"/>
              </a:rPr>
              <a:t>CNN에 </a:t>
            </a:r>
            <a:r>
              <a:rPr dirty="0" sz="2000" spc="-20" b="0">
                <a:solidFill>
                  <a:srgbClr val="C00000"/>
                </a:solidFill>
                <a:latin typeface="Noto Sans CJK JP Medium"/>
                <a:cs typeface="Noto Sans CJK JP Medium"/>
              </a:rPr>
              <a:t>넣어 </a:t>
            </a:r>
            <a:r>
              <a:rPr dirty="0" sz="2000" spc="-15" b="0">
                <a:latin typeface="Noto Sans CJK JP Medium"/>
                <a:cs typeface="Noto Sans CJK JP Medium"/>
              </a:rPr>
              <a:t>Feature </a:t>
            </a:r>
            <a:r>
              <a:rPr dirty="0" sz="2000" spc="-25" b="0">
                <a:latin typeface="Noto Sans CJK JP Medium"/>
                <a:cs typeface="Noto Sans CJK JP Medium"/>
              </a:rPr>
              <a:t>Map을</a:t>
            </a:r>
            <a:r>
              <a:rPr dirty="0" sz="2000" spc="105" b="0">
                <a:latin typeface="Noto Sans CJK JP Medium"/>
                <a:cs typeface="Noto Sans CJK JP Medium"/>
              </a:rPr>
              <a:t> </a:t>
            </a:r>
            <a:r>
              <a:rPr dirty="0" sz="2000" spc="-105" b="0">
                <a:latin typeface="Noto Sans CJK JP Medium"/>
                <a:cs typeface="Noto Sans CJK JP Medium"/>
              </a:rPr>
              <a:t>생성</a:t>
            </a:r>
            <a:r>
              <a:rPr dirty="0" sz="2000" spc="-105">
                <a:latin typeface="WenQuanYi Micro Hei"/>
                <a:cs typeface="WenQuanYi Micro Hei"/>
              </a:rPr>
              <a:t>합니다.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30"/>
              <a:t>Fast </a:t>
            </a:r>
            <a:r>
              <a:rPr dirty="0" sz="2200" spc="55"/>
              <a:t>R-CNN: </a:t>
            </a:r>
            <a:r>
              <a:rPr dirty="0" sz="2200" spc="-20"/>
              <a:t>RoI </a:t>
            </a:r>
            <a:r>
              <a:rPr dirty="0" sz="2200" spc="-10"/>
              <a:t>Pooling</a:t>
            </a:r>
            <a:r>
              <a:rPr dirty="0" sz="2200" spc="185"/>
              <a:t> </a:t>
            </a:r>
            <a:r>
              <a:rPr dirty="0" sz="2200" spc="20"/>
              <a:t>Layer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0" y="1626870"/>
            <a:ext cx="12192000" cy="4787900"/>
            <a:chOff x="0" y="1626870"/>
            <a:chExt cx="12192000" cy="4787900"/>
          </a:xfrm>
        </p:grpSpPr>
        <p:sp>
          <p:nvSpPr>
            <p:cNvPr id="4" name="object 4"/>
            <p:cNvSpPr/>
            <p:nvPr/>
          </p:nvSpPr>
          <p:spPr>
            <a:xfrm>
              <a:off x="0" y="6274308"/>
              <a:ext cx="12192000" cy="140335"/>
            </a:xfrm>
            <a:custGeom>
              <a:avLst/>
              <a:gdLst/>
              <a:ahLst/>
              <a:cxnLst/>
              <a:rect l="l" t="t" r="r" b="b"/>
              <a:pathLst>
                <a:path w="12192000" h="140335">
                  <a:moveTo>
                    <a:pt x="121920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2192000" y="14020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88A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8327" y="1633220"/>
              <a:ext cx="4875530" cy="4398645"/>
            </a:xfrm>
            <a:custGeom>
              <a:avLst/>
              <a:gdLst/>
              <a:ahLst/>
              <a:cxnLst/>
              <a:rect l="l" t="t" r="r" b="b"/>
              <a:pathLst>
                <a:path w="4875530" h="4398645">
                  <a:moveTo>
                    <a:pt x="1829689" y="0"/>
                  </a:moveTo>
                  <a:lnTo>
                    <a:pt x="1829689" y="4398327"/>
                  </a:lnTo>
                </a:path>
                <a:path w="4875530" h="4398645">
                  <a:moveTo>
                    <a:pt x="0" y="2747391"/>
                  </a:moveTo>
                  <a:lnTo>
                    <a:pt x="4875022" y="2747391"/>
                  </a:lnTo>
                </a:path>
                <a:path w="4875530" h="4398645">
                  <a:moveTo>
                    <a:pt x="0" y="6350"/>
                  </a:moveTo>
                  <a:lnTo>
                    <a:pt x="4875022" y="6350"/>
                  </a:lnTo>
                </a:path>
                <a:path w="4875530" h="4398645">
                  <a:moveTo>
                    <a:pt x="0" y="4391977"/>
                  </a:moveTo>
                  <a:lnTo>
                    <a:pt x="4875022" y="43919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36270" y="1090421"/>
            <a:ext cx="10644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각 </a:t>
            </a:r>
            <a:r>
              <a:rPr dirty="0" sz="2000" spc="-50">
                <a:latin typeface="WenQuanYi Micro Hei"/>
                <a:cs typeface="WenQuanYi Micro Hei"/>
              </a:rPr>
              <a:t>RoI </a:t>
            </a:r>
            <a:r>
              <a:rPr dirty="0" sz="2000" spc="-180">
                <a:latin typeface="WenQuanYi Micro Hei"/>
                <a:cs typeface="WenQuanYi Micro Hei"/>
              </a:rPr>
              <a:t>영역에 대하여 </a:t>
            </a:r>
            <a:r>
              <a:rPr dirty="0" sz="2000" spc="-20" b="0">
                <a:latin typeface="Noto Sans CJK JP Medium"/>
                <a:cs typeface="Noto Sans CJK JP Medium"/>
              </a:rPr>
              <a:t>맥스 </a:t>
            </a:r>
            <a:r>
              <a:rPr dirty="0" sz="2000" spc="-35" b="0">
                <a:latin typeface="Noto Sans CJK JP Medium"/>
                <a:cs typeface="Noto Sans CJK JP Medium"/>
              </a:rPr>
              <a:t>풀링(max </a:t>
            </a:r>
            <a:r>
              <a:rPr dirty="0" sz="2000" spc="-60" b="0">
                <a:latin typeface="Noto Sans CJK JP Medium"/>
                <a:cs typeface="Noto Sans CJK JP Medium"/>
              </a:rPr>
              <a:t>pooling)</a:t>
            </a:r>
            <a:r>
              <a:rPr dirty="0" sz="2000" spc="-60">
                <a:latin typeface="WenQuanYi Micro Hei"/>
                <a:cs typeface="WenQuanYi Micro Hei"/>
              </a:rPr>
              <a:t>을 </a:t>
            </a:r>
            <a:r>
              <a:rPr dirty="0" sz="2000" spc="-180">
                <a:latin typeface="WenQuanYi Micro Hei"/>
                <a:cs typeface="WenQuanYi Micro Hei"/>
              </a:rPr>
              <a:t>이용해 </a:t>
            </a:r>
            <a:r>
              <a:rPr dirty="0" sz="2000" spc="-20" b="0">
                <a:latin typeface="Noto Sans CJK JP Medium"/>
                <a:cs typeface="Noto Sans CJK JP Medium"/>
              </a:rPr>
              <a:t>고정된 크기의 </a:t>
            </a:r>
            <a:r>
              <a:rPr dirty="0" sz="2000" spc="-25" b="0">
                <a:latin typeface="Noto Sans CJK JP Medium"/>
                <a:cs typeface="Noto Sans CJK JP Medium"/>
              </a:rPr>
              <a:t>벡터(vector)를</a:t>
            </a:r>
            <a:r>
              <a:rPr dirty="0" sz="2000" spc="-300" b="0">
                <a:latin typeface="Noto Sans CJK JP Medium"/>
                <a:cs typeface="Noto Sans CJK JP Medium"/>
              </a:rPr>
              <a:t> </a:t>
            </a:r>
            <a:r>
              <a:rPr dirty="0" sz="2000" spc="-105" b="0">
                <a:latin typeface="Noto Sans CJK JP Medium"/>
                <a:cs typeface="Noto Sans CJK JP Medium"/>
              </a:rPr>
              <a:t>생성</a:t>
            </a:r>
            <a:r>
              <a:rPr dirty="0" sz="2000" spc="-105">
                <a:latin typeface="WenQuanYi Micro Hei"/>
                <a:cs typeface="WenQuanYi Micro Hei"/>
              </a:rPr>
              <a:t>합니다.</a:t>
            </a:r>
            <a:endParaRPr sz="2000">
              <a:latin typeface="WenQuanYi Micro Hei"/>
              <a:cs typeface="WenQuanYi Micro 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02077" y="1639570"/>
          <a:ext cx="4893945" cy="438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30"/>
                <a:gridCol w="600709"/>
                <a:gridCol w="601344"/>
                <a:gridCol w="614044"/>
                <a:gridCol w="607694"/>
                <a:gridCol w="611505"/>
                <a:gridCol w="603250"/>
                <a:gridCol w="613410"/>
              </a:tblGrid>
              <a:tr h="548131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0.54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0.77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0.81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0.25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0.56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0.66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782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0.13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0.45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0.84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0.25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0.45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0.56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0.16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solidFill>
                            <a:srgbClr val="C00000"/>
                          </a:solidFill>
                          <a:latin typeface="WenQuanYi Micro Hei"/>
                          <a:cs typeface="WenQuanYi Micro Hei"/>
                        </a:rPr>
                        <a:t>0.88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0.32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0.22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0.31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solidFill>
                            <a:srgbClr val="C00000"/>
                          </a:solidFill>
                          <a:latin typeface="WenQuanYi Micro Hei"/>
                          <a:cs typeface="WenQuanYi Micro Hei"/>
                        </a:rPr>
                        <a:t>0.67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762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0.91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131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0.83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0.43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0.17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0.30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8734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0.17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0.08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0.37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0.54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0.43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57657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0.32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0.23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0.43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0.59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0.19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solidFill>
                            <a:srgbClr val="C00000"/>
                          </a:solidFill>
                          <a:latin typeface="WenQuanYi Micro Hei"/>
                          <a:cs typeface="WenQuanYi Micro Hei"/>
                        </a:rPr>
                        <a:t>0.93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259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0.69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solidFill>
                            <a:srgbClr val="C00000"/>
                          </a:solidFill>
                          <a:latin typeface="WenQuanYi Micro Hei"/>
                          <a:cs typeface="WenQuanYi Micro Hei"/>
                        </a:rPr>
                        <a:t>0.94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0.68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0.42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0.81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0.49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322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0.68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0.37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0.51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0.14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0.52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0.73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0.68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762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600" spc="45">
                          <a:latin typeface="WenQuanYi Micro Hei"/>
                          <a:cs typeface="WenQuanYi Micro Hei"/>
                        </a:rPr>
                        <a:t>0.35</a:t>
                      </a:r>
                      <a:endParaRPr sz="16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303019" y="2467355"/>
            <a:ext cx="6661784" cy="3775710"/>
            <a:chOff x="1303019" y="2467355"/>
            <a:chExt cx="6661784" cy="3775710"/>
          </a:xfrm>
        </p:grpSpPr>
        <p:sp>
          <p:nvSpPr>
            <p:cNvPr id="9" name="object 9"/>
            <p:cNvSpPr/>
            <p:nvPr/>
          </p:nvSpPr>
          <p:spPr>
            <a:xfrm>
              <a:off x="1322069" y="2486405"/>
              <a:ext cx="4246880" cy="3737610"/>
            </a:xfrm>
            <a:custGeom>
              <a:avLst/>
              <a:gdLst/>
              <a:ahLst/>
              <a:cxnLst/>
              <a:rect l="l" t="t" r="r" b="b"/>
              <a:pathLst>
                <a:path w="4246880" h="3737610">
                  <a:moveTo>
                    <a:pt x="2115820" y="0"/>
                  </a:moveTo>
                  <a:lnTo>
                    <a:pt x="2103120" y="3737317"/>
                  </a:lnTo>
                </a:path>
                <a:path w="4246880" h="3737610">
                  <a:moveTo>
                    <a:pt x="0" y="1882140"/>
                  </a:moveTo>
                  <a:lnTo>
                    <a:pt x="4246880" y="1887220"/>
                  </a:lnTo>
                </a:path>
              </a:pathLst>
            </a:custGeom>
            <a:ln w="38100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72528" y="3726180"/>
              <a:ext cx="692150" cy="457200"/>
            </a:xfrm>
            <a:custGeom>
              <a:avLst/>
              <a:gdLst/>
              <a:ahLst/>
              <a:cxnLst/>
              <a:rect l="l" t="t" r="r" b="b"/>
              <a:pathLst>
                <a:path w="692150" h="457200">
                  <a:moveTo>
                    <a:pt x="463296" y="0"/>
                  </a:moveTo>
                  <a:lnTo>
                    <a:pt x="463296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63296" y="342900"/>
                  </a:lnTo>
                  <a:lnTo>
                    <a:pt x="463296" y="457200"/>
                  </a:lnTo>
                  <a:lnTo>
                    <a:pt x="691896" y="228600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848093" y="3267201"/>
            <a:ext cx="1467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0">
                <a:solidFill>
                  <a:srgbClr val="7E7E7E"/>
                </a:solidFill>
                <a:latin typeface="Noto Sans CJK JP Medium"/>
                <a:cs typeface="Noto Sans CJK JP Medium"/>
              </a:rPr>
              <a:t>Max</a:t>
            </a:r>
            <a:r>
              <a:rPr dirty="0" sz="2000" spc="-20" b="0">
                <a:solidFill>
                  <a:srgbClr val="7E7E7E"/>
                </a:solidFill>
                <a:latin typeface="Noto Sans CJK JP Medium"/>
                <a:cs typeface="Noto Sans CJK JP Medium"/>
              </a:rPr>
              <a:t> </a:t>
            </a:r>
            <a:r>
              <a:rPr dirty="0" sz="2000" spc="-50" b="0">
                <a:solidFill>
                  <a:srgbClr val="7E7E7E"/>
                </a:solidFill>
                <a:latin typeface="Noto Sans CJK JP Medium"/>
                <a:cs typeface="Noto Sans CJK JP Medium"/>
              </a:rPr>
              <a:t>Pooling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677402" y="3177158"/>
          <a:ext cx="1466215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  <a:gridCol w="723900"/>
              </a:tblGrid>
              <a:tr h="70497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55">
                          <a:latin typeface="WenQuanYi Micro Hei"/>
                          <a:cs typeface="WenQuanYi Micro Hei"/>
                        </a:rPr>
                        <a:t>0.88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>
                          <a:latin typeface="WenQuanYi Micro Hei"/>
                          <a:cs typeface="WenQuanYi Micro Hei"/>
                        </a:rPr>
                        <a:t>0.67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1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1800" spc="55">
                          <a:latin typeface="WenQuanYi Micro Hei"/>
                          <a:cs typeface="WenQuanYi Micro Hei"/>
                        </a:rPr>
                        <a:t>0.94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98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1800">
                          <a:latin typeface="WenQuanYi Micro Hei"/>
                          <a:cs typeface="WenQuanYi Micro Hei"/>
                        </a:rPr>
                        <a:t>0.93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98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Faster </a:t>
            </a:r>
            <a:r>
              <a:rPr dirty="0" spc="25"/>
              <a:t>R-CNN </a:t>
            </a:r>
            <a:r>
              <a:rPr dirty="0" spc="-15"/>
              <a:t>(NIPS</a:t>
            </a:r>
            <a:r>
              <a:rPr dirty="0" spc="45"/>
              <a:t> </a:t>
            </a:r>
            <a:r>
              <a:rPr dirty="0" spc="95"/>
              <a:t>2015)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40"/>
              <a:t>Faster </a:t>
            </a:r>
            <a:r>
              <a:rPr dirty="0" sz="2200" spc="20"/>
              <a:t>R-CNN </a:t>
            </a:r>
            <a:r>
              <a:rPr dirty="0" sz="2200" spc="-15"/>
              <a:t>(NIPS</a:t>
            </a:r>
            <a:r>
              <a:rPr dirty="0" sz="2200" spc="120"/>
              <a:t> </a:t>
            </a:r>
            <a:r>
              <a:rPr dirty="0" sz="2200" spc="80"/>
              <a:t>2015)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89553" y="3583685"/>
            <a:ext cx="1399540" cy="6680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605"/>
              </a:spcBef>
            </a:pPr>
            <a:r>
              <a:rPr dirty="0" sz="3000" spc="-70" b="0">
                <a:latin typeface="Noto Sans CJK JP Medium"/>
                <a:cs typeface="Noto Sans CJK JP Medium"/>
              </a:rPr>
              <a:t>CNN</a:t>
            </a:r>
            <a:endParaRPr sz="3000">
              <a:latin typeface="Noto Sans CJK JP Medium"/>
              <a:cs typeface="Noto Sans CJK JP Medi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8931" y="2805683"/>
            <a:ext cx="2690495" cy="2222500"/>
            <a:chOff x="598931" y="2805683"/>
            <a:chExt cx="2690495" cy="2222500"/>
          </a:xfrm>
        </p:grpSpPr>
        <p:sp>
          <p:nvSpPr>
            <p:cNvPr id="6" name="object 6"/>
            <p:cNvSpPr/>
            <p:nvPr/>
          </p:nvSpPr>
          <p:spPr>
            <a:xfrm>
              <a:off x="598931" y="2805683"/>
              <a:ext cx="2202180" cy="2221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1111" y="3829811"/>
              <a:ext cx="488315" cy="173990"/>
            </a:xfrm>
            <a:custGeom>
              <a:avLst/>
              <a:gdLst/>
              <a:ahLst/>
              <a:cxnLst/>
              <a:rect l="l" t="t" r="r" b="b"/>
              <a:pathLst>
                <a:path w="488314" h="173989">
                  <a:moveTo>
                    <a:pt x="314451" y="0"/>
                  </a:moveTo>
                  <a:lnTo>
                    <a:pt x="314451" y="173736"/>
                  </a:lnTo>
                  <a:lnTo>
                    <a:pt x="430275" y="115824"/>
                  </a:lnTo>
                  <a:lnTo>
                    <a:pt x="343407" y="115824"/>
                  </a:lnTo>
                  <a:lnTo>
                    <a:pt x="343407" y="57912"/>
                  </a:lnTo>
                  <a:lnTo>
                    <a:pt x="430275" y="57912"/>
                  </a:lnTo>
                  <a:lnTo>
                    <a:pt x="314451" y="0"/>
                  </a:lnTo>
                  <a:close/>
                </a:path>
                <a:path w="488314" h="173989">
                  <a:moveTo>
                    <a:pt x="314451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314451" y="115824"/>
                  </a:lnTo>
                  <a:lnTo>
                    <a:pt x="314451" y="57912"/>
                  </a:lnTo>
                  <a:close/>
                </a:path>
                <a:path w="488314" h="173989">
                  <a:moveTo>
                    <a:pt x="430275" y="57912"/>
                  </a:moveTo>
                  <a:lnTo>
                    <a:pt x="343407" y="57912"/>
                  </a:lnTo>
                  <a:lnTo>
                    <a:pt x="343407" y="115824"/>
                  </a:lnTo>
                  <a:lnTo>
                    <a:pt x="430275" y="115824"/>
                  </a:lnTo>
                  <a:lnTo>
                    <a:pt x="488188" y="86868"/>
                  </a:lnTo>
                  <a:lnTo>
                    <a:pt x="430275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278623" y="1748027"/>
            <a:ext cx="981710" cy="2961640"/>
            <a:chOff x="7278623" y="1748027"/>
            <a:chExt cx="981710" cy="2961640"/>
          </a:xfrm>
        </p:grpSpPr>
        <p:sp>
          <p:nvSpPr>
            <p:cNvPr id="9" name="object 9"/>
            <p:cNvSpPr/>
            <p:nvPr/>
          </p:nvSpPr>
          <p:spPr>
            <a:xfrm>
              <a:off x="7284719" y="1754123"/>
              <a:ext cx="829944" cy="2948940"/>
            </a:xfrm>
            <a:custGeom>
              <a:avLst/>
              <a:gdLst/>
              <a:ahLst/>
              <a:cxnLst/>
              <a:rect l="l" t="t" r="r" b="b"/>
              <a:pathLst>
                <a:path w="829945" h="2948940">
                  <a:moveTo>
                    <a:pt x="0" y="0"/>
                  </a:moveTo>
                  <a:lnTo>
                    <a:pt x="0" y="2118995"/>
                  </a:lnTo>
                  <a:lnTo>
                    <a:pt x="829945" y="2948940"/>
                  </a:lnTo>
                  <a:lnTo>
                    <a:pt x="829945" y="829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84719" y="1754123"/>
              <a:ext cx="969644" cy="829944"/>
            </a:xfrm>
            <a:custGeom>
              <a:avLst/>
              <a:gdLst/>
              <a:ahLst/>
              <a:cxnLst/>
              <a:rect l="l" t="t" r="r" b="b"/>
              <a:pathLst>
                <a:path w="969645" h="829944">
                  <a:moveTo>
                    <a:pt x="139319" y="0"/>
                  </a:moveTo>
                  <a:lnTo>
                    <a:pt x="0" y="0"/>
                  </a:lnTo>
                  <a:lnTo>
                    <a:pt x="829945" y="829945"/>
                  </a:lnTo>
                  <a:lnTo>
                    <a:pt x="969263" y="829945"/>
                  </a:lnTo>
                  <a:lnTo>
                    <a:pt x="139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84719" y="1754123"/>
              <a:ext cx="969644" cy="2948940"/>
            </a:xfrm>
            <a:custGeom>
              <a:avLst/>
              <a:gdLst/>
              <a:ahLst/>
              <a:cxnLst/>
              <a:rect l="l" t="t" r="r" b="b"/>
              <a:pathLst>
                <a:path w="969645" h="2948940">
                  <a:moveTo>
                    <a:pt x="969263" y="829945"/>
                  </a:moveTo>
                  <a:lnTo>
                    <a:pt x="139319" y="0"/>
                  </a:lnTo>
                  <a:lnTo>
                    <a:pt x="0" y="0"/>
                  </a:lnTo>
                  <a:lnTo>
                    <a:pt x="0" y="2118995"/>
                  </a:lnTo>
                  <a:lnTo>
                    <a:pt x="829945" y="2948940"/>
                  </a:lnTo>
                  <a:lnTo>
                    <a:pt x="969263" y="2948940"/>
                  </a:lnTo>
                  <a:lnTo>
                    <a:pt x="969263" y="829945"/>
                  </a:lnTo>
                  <a:close/>
                </a:path>
                <a:path w="969645" h="2948940">
                  <a:moveTo>
                    <a:pt x="969263" y="829945"/>
                  </a:moveTo>
                  <a:lnTo>
                    <a:pt x="829945" y="829945"/>
                  </a:lnTo>
                  <a:lnTo>
                    <a:pt x="0" y="0"/>
                  </a:lnTo>
                </a:path>
                <a:path w="969645" h="2948940">
                  <a:moveTo>
                    <a:pt x="829945" y="829945"/>
                  </a:moveTo>
                  <a:lnTo>
                    <a:pt x="829945" y="29489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97012" y="2430614"/>
              <a:ext cx="104139" cy="1006475"/>
            </a:xfrm>
            <a:custGeom>
              <a:avLst/>
              <a:gdLst/>
              <a:ahLst/>
              <a:cxnLst/>
              <a:rect l="l" t="t" r="r" b="b"/>
              <a:pathLst>
                <a:path w="104140" h="1006475">
                  <a:moveTo>
                    <a:pt x="103793" y="0"/>
                  </a:moveTo>
                  <a:lnTo>
                    <a:pt x="0" y="0"/>
                  </a:lnTo>
                  <a:lnTo>
                    <a:pt x="0" y="1006005"/>
                  </a:lnTo>
                  <a:lnTo>
                    <a:pt x="103793" y="1006005"/>
                  </a:lnTo>
                  <a:lnTo>
                    <a:pt x="103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65491" y="2199131"/>
              <a:ext cx="231775" cy="1237615"/>
            </a:xfrm>
            <a:custGeom>
              <a:avLst/>
              <a:gdLst/>
              <a:ahLst/>
              <a:cxnLst/>
              <a:rect l="l" t="t" r="r" b="b"/>
              <a:pathLst>
                <a:path w="231775" h="1237614">
                  <a:moveTo>
                    <a:pt x="0" y="0"/>
                  </a:moveTo>
                  <a:lnTo>
                    <a:pt x="0" y="1005966"/>
                  </a:lnTo>
                  <a:lnTo>
                    <a:pt x="231521" y="1237488"/>
                  </a:lnTo>
                  <a:lnTo>
                    <a:pt x="231521" y="2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65491" y="2199131"/>
              <a:ext cx="335280" cy="231775"/>
            </a:xfrm>
            <a:custGeom>
              <a:avLst/>
              <a:gdLst/>
              <a:ahLst/>
              <a:cxnLst/>
              <a:rect l="l" t="t" r="r" b="b"/>
              <a:pathLst>
                <a:path w="335279" h="231775">
                  <a:moveTo>
                    <a:pt x="103758" y="0"/>
                  </a:moveTo>
                  <a:lnTo>
                    <a:pt x="0" y="0"/>
                  </a:lnTo>
                  <a:lnTo>
                    <a:pt x="231521" y="231520"/>
                  </a:lnTo>
                  <a:lnTo>
                    <a:pt x="335279" y="231520"/>
                  </a:lnTo>
                  <a:lnTo>
                    <a:pt x="103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65491" y="2199131"/>
              <a:ext cx="335280" cy="1237615"/>
            </a:xfrm>
            <a:custGeom>
              <a:avLst/>
              <a:gdLst/>
              <a:ahLst/>
              <a:cxnLst/>
              <a:rect l="l" t="t" r="r" b="b"/>
              <a:pathLst>
                <a:path w="335279" h="1237614">
                  <a:moveTo>
                    <a:pt x="335279" y="231520"/>
                  </a:moveTo>
                  <a:lnTo>
                    <a:pt x="103758" y="0"/>
                  </a:lnTo>
                  <a:lnTo>
                    <a:pt x="0" y="0"/>
                  </a:lnTo>
                  <a:lnTo>
                    <a:pt x="0" y="1005966"/>
                  </a:lnTo>
                  <a:lnTo>
                    <a:pt x="231521" y="1237488"/>
                  </a:lnTo>
                  <a:lnTo>
                    <a:pt x="335279" y="1237488"/>
                  </a:lnTo>
                  <a:lnTo>
                    <a:pt x="335279" y="231520"/>
                  </a:lnTo>
                  <a:close/>
                </a:path>
                <a:path w="335279" h="1237614">
                  <a:moveTo>
                    <a:pt x="335279" y="231520"/>
                  </a:moveTo>
                  <a:lnTo>
                    <a:pt x="231521" y="231520"/>
                  </a:lnTo>
                  <a:lnTo>
                    <a:pt x="0" y="0"/>
                  </a:lnTo>
                </a:path>
                <a:path w="335279" h="1237614">
                  <a:moveTo>
                    <a:pt x="231521" y="231520"/>
                  </a:moveTo>
                  <a:lnTo>
                    <a:pt x="231521" y="123748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33308" y="3335400"/>
              <a:ext cx="104775" cy="1006475"/>
            </a:xfrm>
            <a:custGeom>
              <a:avLst/>
              <a:gdLst/>
              <a:ahLst/>
              <a:cxnLst/>
              <a:rect l="l" t="t" r="r" b="b"/>
              <a:pathLst>
                <a:path w="104775" h="1006475">
                  <a:moveTo>
                    <a:pt x="104264" y="0"/>
                  </a:moveTo>
                  <a:lnTo>
                    <a:pt x="0" y="0"/>
                  </a:lnTo>
                  <a:lnTo>
                    <a:pt x="0" y="1006475"/>
                  </a:lnTo>
                  <a:lnTo>
                    <a:pt x="104264" y="1006475"/>
                  </a:lnTo>
                  <a:lnTo>
                    <a:pt x="104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00771" y="3102863"/>
              <a:ext cx="233045" cy="1239520"/>
            </a:xfrm>
            <a:custGeom>
              <a:avLst/>
              <a:gdLst/>
              <a:ahLst/>
              <a:cxnLst/>
              <a:rect l="l" t="t" r="r" b="b"/>
              <a:pathLst>
                <a:path w="233045" h="1239520">
                  <a:moveTo>
                    <a:pt x="0" y="0"/>
                  </a:moveTo>
                  <a:lnTo>
                    <a:pt x="0" y="1006475"/>
                  </a:lnTo>
                  <a:lnTo>
                    <a:pt x="232536" y="1239012"/>
                  </a:lnTo>
                  <a:lnTo>
                    <a:pt x="232536" y="232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00771" y="3102863"/>
              <a:ext cx="337185" cy="233045"/>
            </a:xfrm>
            <a:custGeom>
              <a:avLst/>
              <a:gdLst/>
              <a:ahLst/>
              <a:cxnLst/>
              <a:rect l="l" t="t" r="r" b="b"/>
              <a:pathLst>
                <a:path w="337184" h="233045">
                  <a:moveTo>
                    <a:pt x="104267" y="0"/>
                  </a:moveTo>
                  <a:lnTo>
                    <a:pt x="0" y="0"/>
                  </a:lnTo>
                  <a:lnTo>
                    <a:pt x="232536" y="232537"/>
                  </a:lnTo>
                  <a:lnTo>
                    <a:pt x="336803" y="232537"/>
                  </a:lnTo>
                  <a:lnTo>
                    <a:pt x="104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00771" y="3102863"/>
              <a:ext cx="337185" cy="1239520"/>
            </a:xfrm>
            <a:custGeom>
              <a:avLst/>
              <a:gdLst/>
              <a:ahLst/>
              <a:cxnLst/>
              <a:rect l="l" t="t" r="r" b="b"/>
              <a:pathLst>
                <a:path w="337184" h="1239520">
                  <a:moveTo>
                    <a:pt x="336803" y="232537"/>
                  </a:moveTo>
                  <a:lnTo>
                    <a:pt x="104267" y="0"/>
                  </a:lnTo>
                  <a:lnTo>
                    <a:pt x="0" y="0"/>
                  </a:lnTo>
                  <a:lnTo>
                    <a:pt x="0" y="1006475"/>
                  </a:lnTo>
                  <a:lnTo>
                    <a:pt x="232536" y="1239012"/>
                  </a:lnTo>
                  <a:lnTo>
                    <a:pt x="336803" y="1239012"/>
                  </a:lnTo>
                  <a:lnTo>
                    <a:pt x="336803" y="232537"/>
                  </a:lnTo>
                  <a:close/>
                </a:path>
                <a:path w="337184" h="1239520">
                  <a:moveTo>
                    <a:pt x="336803" y="232537"/>
                  </a:moveTo>
                  <a:lnTo>
                    <a:pt x="232536" y="232537"/>
                  </a:lnTo>
                  <a:lnTo>
                    <a:pt x="0" y="0"/>
                  </a:lnTo>
                </a:path>
                <a:path w="337184" h="1239520">
                  <a:moveTo>
                    <a:pt x="232536" y="232537"/>
                  </a:moveTo>
                  <a:lnTo>
                    <a:pt x="232536" y="12390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83219" y="2623261"/>
              <a:ext cx="79375" cy="519430"/>
            </a:xfrm>
            <a:custGeom>
              <a:avLst/>
              <a:gdLst/>
              <a:ahLst/>
              <a:cxnLst/>
              <a:rect l="l" t="t" r="r" b="b"/>
              <a:pathLst>
                <a:path w="79375" h="519430">
                  <a:moveTo>
                    <a:pt x="78788" y="0"/>
                  </a:moveTo>
                  <a:lnTo>
                    <a:pt x="0" y="0"/>
                  </a:lnTo>
                  <a:lnTo>
                    <a:pt x="0" y="519226"/>
                  </a:lnTo>
                  <a:lnTo>
                    <a:pt x="78788" y="519226"/>
                  </a:lnTo>
                  <a:lnTo>
                    <a:pt x="78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07451" y="2447544"/>
              <a:ext cx="175895" cy="695325"/>
            </a:xfrm>
            <a:custGeom>
              <a:avLst/>
              <a:gdLst/>
              <a:ahLst/>
              <a:cxnLst/>
              <a:rect l="l" t="t" r="r" b="b"/>
              <a:pathLst>
                <a:path w="175895" h="695325">
                  <a:moveTo>
                    <a:pt x="0" y="0"/>
                  </a:moveTo>
                  <a:lnTo>
                    <a:pt x="0" y="519175"/>
                  </a:lnTo>
                  <a:lnTo>
                    <a:pt x="175768" y="694943"/>
                  </a:lnTo>
                  <a:lnTo>
                    <a:pt x="175768" y="175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07451" y="2447544"/>
              <a:ext cx="254635" cy="175895"/>
            </a:xfrm>
            <a:custGeom>
              <a:avLst/>
              <a:gdLst/>
              <a:ahLst/>
              <a:cxnLst/>
              <a:rect l="l" t="t" r="r" b="b"/>
              <a:pathLst>
                <a:path w="254634" h="175894">
                  <a:moveTo>
                    <a:pt x="78740" y="0"/>
                  </a:moveTo>
                  <a:lnTo>
                    <a:pt x="0" y="0"/>
                  </a:lnTo>
                  <a:lnTo>
                    <a:pt x="175768" y="175767"/>
                  </a:lnTo>
                  <a:lnTo>
                    <a:pt x="254507" y="175767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07451" y="2447544"/>
              <a:ext cx="254635" cy="695325"/>
            </a:xfrm>
            <a:custGeom>
              <a:avLst/>
              <a:gdLst/>
              <a:ahLst/>
              <a:cxnLst/>
              <a:rect l="l" t="t" r="r" b="b"/>
              <a:pathLst>
                <a:path w="254634" h="695325">
                  <a:moveTo>
                    <a:pt x="254507" y="175767"/>
                  </a:moveTo>
                  <a:lnTo>
                    <a:pt x="78740" y="0"/>
                  </a:lnTo>
                  <a:lnTo>
                    <a:pt x="0" y="0"/>
                  </a:lnTo>
                  <a:lnTo>
                    <a:pt x="0" y="519175"/>
                  </a:lnTo>
                  <a:lnTo>
                    <a:pt x="175768" y="694943"/>
                  </a:lnTo>
                  <a:lnTo>
                    <a:pt x="254507" y="694943"/>
                  </a:lnTo>
                  <a:lnTo>
                    <a:pt x="254507" y="175767"/>
                  </a:lnTo>
                  <a:close/>
                </a:path>
                <a:path w="254634" h="695325">
                  <a:moveTo>
                    <a:pt x="254507" y="175767"/>
                  </a:moveTo>
                  <a:lnTo>
                    <a:pt x="175768" y="175767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77123" y="2623311"/>
              <a:ext cx="12700" cy="519430"/>
            </a:xfrm>
            <a:custGeom>
              <a:avLst/>
              <a:gdLst/>
              <a:ahLst/>
              <a:cxnLst/>
              <a:rect l="l" t="t" r="r" b="b"/>
              <a:pathLst>
                <a:path w="12700" h="519430">
                  <a:moveTo>
                    <a:pt x="0" y="519175"/>
                  </a:moveTo>
                  <a:lnTo>
                    <a:pt x="12192" y="519175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519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4687696" y="2834639"/>
            <a:ext cx="4738370" cy="2976880"/>
            <a:chOff x="4687696" y="2834639"/>
            <a:chExt cx="4738370" cy="2976880"/>
          </a:xfrm>
        </p:grpSpPr>
        <p:sp>
          <p:nvSpPr>
            <p:cNvPr id="26" name="object 26"/>
            <p:cNvSpPr/>
            <p:nvPr/>
          </p:nvSpPr>
          <p:spPr>
            <a:xfrm>
              <a:off x="6006718" y="3687190"/>
              <a:ext cx="139700" cy="2117725"/>
            </a:xfrm>
            <a:custGeom>
              <a:avLst/>
              <a:gdLst/>
              <a:ahLst/>
              <a:cxnLst/>
              <a:rect l="l" t="t" r="r" b="b"/>
              <a:pathLst>
                <a:path w="139700" h="2117725">
                  <a:moveTo>
                    <a:pt x="139585" y="0"/>
                  </a:moveTo>
                  <a:lnTo>
                    <a:pt x="0" y="0"/>
                  </a:lnTo>
                  <a:lnTo>
                    <a:pt x="0" y="2117725"/>
                  </a:lnTo>
                  <a:lnTo>
                    <a:pt x="139585" y="2117725"/>
                  </a:lnTo>
                  <a:lnTo>
                    <a:pt x="13958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175503" y="2855975"/>
              <a:ext cx="831215" cy="2948940"/>
            </a:xfrm>
            <a:custGeom>
              <a:avLst/>
              <a:gdLst/>
              <a:ahLst/>
              <a:cxnLst/>
              <a:rect l="l" t="t" r="r" b="b"/>
              <a:pathLst>
                <a:path w="831214" h="2948940">
                  <a:moveTo>
                    <a:pt x="0" y="0"/>
                  </a:moveTo>
                  <a:lnTo>
                    <a:pt x="0" y="2117725"/>
                  </a:lnTo>
                  <a:lnTo>
                    <a:pt x="831215" y="2948940"/>
                  </a:lnTo>
                  <a:lnTo>
                    <a:pt x="831215" y="831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75503" y="2855975"/>
              <a:ext cx="970915" cy="831215"/>
            </a:xfrm>
            <a:custGeom>
              <a:avLst/>
              <a:gdLst/>
              <a:ahLst/>
              <a:cxnLst/>
              <a:rect l="l" t="t" r="r" b="b"/>
              <a:pathLst>
                <a:path w="970914" h="831214">
                  <a:moveTo>
                    <a:pt x="139573" y="0"/>
                  </a:moveTo>
                  <a:lnTo>
                    <a:pt x="0" y="0"/>
                  </a:lnTo>
                  <a:lnTo>
                    <a:pt x="831215" y="831215"/>
                  </a:lnTo>
                  <a:lnTo>
                    <a:pt x="970788" y="831215"/>
                  </a:lnTo>
                  <a:lnTo>
                    <a:pt x="139573" y="0"/>
                  </a:lnTo>
                  <a:close/>
                </a:path>
              </a:pathLst>
            </a:custGeom>
            <a:solidFill>
              <a:srgbClr val="E0E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75503" y="2855975"/>
              <a:ext cx="970915" cy="2948940"/>
            </a:xfrm>
            <a:custGeom>
              <a:avLst/>
              <a:gdLst/>
              <a:ahLst/>
              <a:cxnLst/>
              <a:rect l="l" t="t" r="r" b="b"/>
              <a:pathLst>
                <a:path w="970914" h="2948940">
                  <a:moveTo>
                    <a:pt x="970788" y="831215"/>
                  </a:moveTo>
                  <a:lnTo>
                    <a:pt x="139573" y="0"/>
                  </a:lnTo>
                  <a:lnTo>
                    <a:pt x="0" y="0"/>
                  </a:lnTo>
                  <a:lnTo>
                    <a:pt x="0" y="2117725"/>
                  </a:lnTo>
                  <a:lnTo>
                    <a:pt x="831215" y="2948940"/>
                  </a:lnTo>
                  <a:lnTo>
                    <a:pt x="970788" y="2948940"/>
                  </a:lnTo>
                  <a:lnTo>
                    <a:pt x="970788" y="831215"/>
                  </a:lnTo>
                  <a:close/>
                </a:path>
                <a:path w="970914" h="2948940">
                  <a:moveTo>
                    <a:pt x="970788" y="831215"/>
                  </a:moveTo>
                  <a:lnTo>
                    <a:pt x="831215" y="831215"/>
                  </a:lnTo>
                  <a:lnTo>
                    <a:pt x="0" y="0"/>
                  </a:lnTo>
                </a:path>
                <a:path w="970914" h="2948940">
                  <a:moveTo>
                    <a:pt x="831215" y="831215"/>
                  </a:moveTo>
                  <a:lnTo>
                    <a:pt x="831215" y="29489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687696" y="3828795"/>
              <a:ext cx="488315" cy="173990"/>
            </a:xfrm>
            <a:custGeom>
              <a:avLst/>
              <a:gdLst/>
              <a:ahLst/>
              <a:cxnLst/>
              <a:rect l="l" t="t" r="r" b="b"/>
              <a:pathLst>
                <a:path w="488314" h="173989">
                  <a:moveTo>
                    <a:pt x="430744" y="57784"/>
                  </a:moveTo>
                  <a:lnTo>
                    <a:pt x="343407" y="57784"/>
                  </a:lnTo>
                  <a:lnTo>
                    <a:pt x="343662" y="115696"/>
                  </a:lnTo>
                  <a:lnTo>
                    <a:pt x="314663" y="115793"/>
                  </a:lnTo>
                  <a:lnTo>
                    <a:pt x="314832" y="173735"/>
                  </a:lnTo>
                  <a:lnTo>
                    <a:pt x="488314" y="86359"/>
                  </a:lnTo>
                  <a:lnTo>
                    <a:pt x="430744" y="57784"/>
                  </a:lnTo>
                  <a:close/>
                </a:path>
                <a:path w="488314" h="173989">
                  <a:moveTo>
                    <a:pt x="314494" y="57881"/>
                  </a:moveTo>
                  <a:lnTo>
                    <a:pt x="0" y="58927"/>
                  </a:lnTo>
                  <a:lnTo>
                    <a:pt x="253" y="116839"/>
                  </a:lnTo>
                  <a:lnTo>
                    <a:pt x="314663" y="115793"/>
                  </a:lnTo>
                  <a:lnTo>
                    <a:pt x="314494" y="57881"/>
                  </a:lnTo>
                  <a:close/>
                </a:path>
                <a:path w="488314" h="173989">
                  <a:moveTo>
                    <a:pt x="343407" y="57784"/>
                  </a:moveTo>
                  <a:lnTo>
                    <a:pt x="314494" y="57881"/>
                  </a:lnTo>
                  <a:lnTo>
                    <a:pt x="314663" y="115793"/>
                  </a:lnTo>
                  <a:lnTo>
                    <a:pt x="343662" y="115696"/>
                  </a:lnTo>
                  <a:lnTo>
                    <a:pt x="343407" y="57784"/>
                  </a:lnTo>
                  <a:close/>
                </a:path>
                <a:path w="488314" h="173989">
                  <a:moveTo>
                    <a:pt x="314325" y="0"/>
                  </a:moveTo>
                  <a:lnTo>
                    <a:pt x="314494" y="57881"/>
                  </a:lnTo>
                  <a:lnTo>
                    <a:pt x="430744" y="57784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49594" y="2834639"/>
              <a:ext cx="3276600" cy="2717800"/>
            </a:xfrm>
            <a:custGeom>
              <a:avLst/>
              <a:gdLst/>
              <a:ahLst/>
              <a:cxnLst/>
              <a:rect l="l" t="t" r="r" b="b"/>
              <a:pathLst>
                <a:path w="3276600" h="2717800">
                  <a:moveTo>
                    <a:pt x="982853" y="252095"/>
                  </a:moveTo>
                  <a:lnTo>
                    <a:pt x="618998" y="0"/>
                  </a:lnTo>
                  <a:lnTo>
                    <a:pt x="646938" y="154051"/>
                  </a:lnTo>
                  <a:lnTo>
                    <a:pt x="0" y="271526"/>
                  </a:lnTo>
                  <a:lnTo>
                    <a:pt x="56007" y="579501"/>
                  </a:lnTo>
                  <a:lnTo>
                    <a:pt x="702818" y="462026"/>
                  </a:lnTo>
                  <a:lnTo>
                    <a:pt x="730758" y="615950"/>
                  </a:lnTo>
                  <a:lnTo>
                    <a:pt x="982853" y="252095"/>
                  </a:lnTo>
                  <a:close/>
                </a:path>
                <a:path w="3276600" h="2717800">
                  <a:moveTo>
                    <a:pt x="3276346" y="2404872"/>
                  </a:moveTo>
                  <a:lnTo>
                    <a:pt x="2963926" y="2092452"/>
                  </a:lnTo>
                  <a:lnTo>
                    <a:pt x="2963926" y="2248662"/>
                  </a:lnTo>
                  <a:lnTo>
                    <a:pt x="269494" y="2248662"/>
                  </a:lnTo>
                  <a:lnTo>
                    <a:pt x="269494" y="2561082"/>
                  </a:lnTo>
                  <a:lnTo>
                    <a:pt x="2963926" y="2561082"/>
                  </a:lnTo>
                  <a:lnTo>
                    <a:pt x="2963926" y="2717292"/>
                  </a:lnTo>
                  <a:lnTo>
                    <a:pt x="3276346" y="2404872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270116" y="2456433"/>
            <a:ext cx="5251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0">
                <a:solidFill>
                  <a:srgbClr val="7E7E7E"/>
                </a:solidFill>
                <a:latin typeface="Noto Sans CJK JP Medium"/>
                <a:cs typeface="Noto Sans CJK JP Medium"/>
              </a:rPr>
              <a:t>RPN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02651" y="1760601"/>
            <a:ext cx="11931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 b="0">
                <a:solidFill>
                  <a:srgbClr val="7E7E7E"/>
                </a:solidFill>
                <a:latin typeface="Noto Sans CJK JP Medium"/>
                <a:cs typeface="Noto Sans CJK JP Medium"/>
              </a:rPr>
              <a:t>proposals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11622" y="5527344"/>
            <a:ext cx="311531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2920">
              <a:lnSpc>
                <a:spcPct val="100000"/>
              </a:lnSpc>
              <a:spcBef>
                <a:spcPts val="105"/>
              </a:spcBef>
            </a:pPr>
            <a:r>
              <a:rPr dirty="0" sz="2000" spc="-55" b="0">
                <a:solidFill>
                  <a:srgbClr val="7E7E7E"/>
                </a:solidFill>
                <a:latin typeface="Noto Sans CJK JP Medium"/>
                <a:cs typeface="Noto Sans CJK JP Medium"/>
              </a:rPr>
              <a:t>RoI</a:t>
            </a:r>
            <a:r>
              <a:rPr dirty="0" sz="2000" spc="-10" b="0">
                <a:solidFill>
                  <a:srgbClr val="7E7E7E"/>
                </a:solidFill>
                <a:latin typeface="Noto Sans CJK JP Medium"/>
                <a:cs typeface="Noto Sans CJK JP Medium"/>
              </a:rPr>
              <a:t> </a:t>
            </a:r>
            <a:r>
              <a:rPr dirty="0" sz="2000" spc="-50" b="0">
                <a:solidFill>
                  <a:srgbClr val="7E7E7E"/>
                </a:solidFill>
                <a:latin typeface="Noto Sans CJK JP Medium"/>
                <a:cs typeface="Noto Sans CJK JP Medium"/>
              </a:rPr>
              <a:t>pooling</a:t>
            </a:r>
            <a:endParaRPr sz="20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 b="0">
                <a:solidFill>
                  <a:srgbClr val="7E7E7E"/>
                </a:solidFill>
                <a:latin typeface="Noto Sans CJK JP Medium"/>
                <a:cs typeface="Noto Sans CJK JP Medium"/>
              </a:rPr>
              <a:t>feature</a:t>
            </a:r>
            <a:r>
              <a:rPr dirty="0" sz="2000" spc="25" b="0">
                <a:solidFill>
                  <a:srgbClr val="7E7E7E"/>
                </a:solidFill>
                <a:latin typeface="Noto Sans CJK JP Medium"/>
                <a:cs typeface="Noto Sans CJK JP Medium"/>
              </a:rPr>
              <a:t> </a:t>
            </a:r>
            <a:r>
              <a:rPr dirty="0" sz="2000" spc="-40" b="0">
                <a:solidFill>
                  <a:srgbClr val="7E7E7E"/>
                </a:solidFill>
                <a:latin typeface="Noto Sans CJK JP Medium"/>
                <a:cs typeface="Noto Sans CJK JP Medium"/>
              </a:rPr>
              <a:t>maps</a:t>
            </a:r>
            <a:endParaRPr sz="2000">
              <a:latin typeface="Noto Sans CJK JP Medium"/>
              <a:cs typeface="Noto Sans CJK JP Medi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561576" y="2849879"/>
            <a:ext cx="982980" cy="2961640"/>
            <a:chOff x="9561576" y="2849879"/>
            <a:chExt cx="982980" cy="2961640"/>
          </a:xfrm>
        </p:grpSpPr>
        <p:sp>
          <p:nvSpPr>
            <p:cNvPr id="36" name="object 36"/>
            <p:cNvSpPr/>
            <p:nvPr/>
          </p:nvSpPr>
          <p:spPr>
            <a:xfrm>
              <a:off x="10398887" y="3687190"/>
              <a:ext cx="139700" cy="2117725"/>
            </a:xfrm>
            <a:custGeom>
              <a:avLst/>
              <a:gdLst/>
              <a:ahLst/>
              <a:cxnLst/>
              <a:rect l="l" t="t" r="r" b="b"/>
              <a:pathLst>
                <a:path w="139700" h="2117725">
                  <a:moveTo>
                    <a:pt x="139585" y="0"/>
                  </a:moveTo>
                  <a:lnTo>
                    <a:pt x="0" y="0"/>
                  </a:lnTo>
                  <a:lnTo>
                    <a:pt x="0" y="2117725"/>
                  </a:lnTo>
                  <a:lnTo>
                    <a:pt x="139585" y="2117725"/>
                  </a:lnTo>
                  <a:lnTo>
                    <a:pt x="13958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567672" y="2855975"/>
              <a:ext cx="831215" cy="2948940"/>
            </a:xfrm>
            <a:custGeom>
              <a:avLst/>
              <a:gdLst/>
              <a:ahLst/>
              <a:cxnLst/>
              <a:rect l="l" t="t" r="r" b="b"/>
              <a:pathLst>
                <a:path w="831215" h="2948940">
                  <a:moveTo>
                    <a:pt x="0" y="0"/>
                  </a:moveTo>
                  <a:lnTo>
                    <a:pt x="0" y="2117725"/>
                  </a:lnTo>
                  <a:lnTo>
                    <a:pt x="831214" y="2948940"/>
                  </a:lnTo>
                  <a:lnTo>
                    <a:pt x="831214" y="831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567672" y="2855975"/>
              <a:ext cx="970915" cy="831215"/>
            </a:xfrm>
            <a:custGeom>
              <a:avLst/>
              <a:gdLst/>
              <a:ahLst/>
              <a:cxnLst/>
              <a:rect l="l" t="t" r="r" b="b"/>
              <a:pathLst>
                <a:path w="970915" h="831214">
                  <a:moveTo>
                    <a:pt x="139573" y="0"/>
                  </a:moveTo>
                  <a:lnTo>
                    <a:pt x="0" y="0"/>
                  </a:lnTo>
                  <a:lnTo>
                    <a:pt x="831214" y="831215"/>
                  </a:lnTo>
                  <a:lnTo>
                    <a:pt x="970787" y="831215"/>
                  </a:lnTo>
                  <a:lnTo>
                    <a:pt x="139573" y="0"/>
                  </a:lnTo>
                  <a:close/>
                </a:path>
              </a:pathLst>
            </a:custGeom>
            <a:solidFill>
              <a:srgbClr val="E0E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567672" y="2855975"/>
              <a:ext cx="970915" cy="2948940"/>
            </a:xfrm>
            <a:custGeom>
              <a:avLst/>
              <a:gdLst/>
              <a:ahLst/>
              <a:cxnLst/>
              <a:rect l="l" t="t" r="r" b="b"/>
              <a:pathLst>
                <a:path w="970915" h="2948940">
                  <a:moveTo>
                    <a:pt x="970787" y="831215"/>
                  </a:moveTo>
                  <a:lnTo>
                    <a:pt x="139573" y="0"/>
                  </a:lnTo>
                  <a:lnTo>
                    <a:pt x="0" y="0"/>
                  </a:lnTo>
                  <a:lnTo>
                    <a:pt x="0" y="2117725"/>
                  </a:lnTo>
                  <a:lnTo>
                    <a:pt x="831214" y="2948940"/>
                  </a:lnTo>
                  <a:lnTo>
                    <a:pt x="970787" y="2948940"/>
                  </a:lnTo>
                  <a:lnTo>
                    <a:pt x="970787" y="831215"/>
                  </a:lnTo>
                  <a:close/>
                </a:path>
                <a:path w="970915" h="2948940">
                  <a:moveTo>
                    <a:pt x="970787" y="831215"/>
                  </a:moveTo>
                  <a:lnTo>
                    <a:pt x="831214" y="831215"/>
                  </a:lnTo>
                  <a:lnTo>
                    <a:pt x="0" y="0"/>
                  </a:lnTo>
                </a:path>
                <a:path w="970915" h="2948940">
                  <a:moveTo>
                    <a:pt x="831214" y="831215"/>
                  </a:moveTo>
                  <a:lnTo>
                    <a:pt x="831214" y="29489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79965" y="3532466"/>
              <a:ext cx="104139" cy="1006475"/>
            </a:xfrm>
            <a:custGeom>
              <a:avLst/>
              <a:gdLst/>
              <a:ahLst/>
              <a:cxnLst/>
              <a:rect l="l" t="t" r="r" b="b"/>
              <a:pathLst>
                <a:path w="104140" h="1006475">
                  <a:moveTo>
                    <a:pt x="103793" y="0"/>
                  </a:moveTo>
                  <a:lnTo>
                    <a:pt x="0" y="0"/>
                  </a:lnTo>
                  <a:lnTo>
                    <a:pt x="0" y="1006005"/>
                  </a:lnTo>
                  <a:lnTo>
                    <a:pt x="103793" y="1006005"/>
                  </a:lnTo>
                  <a:lnTo>
                    <a:pt x="103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48444" y="3300983"/>
              <a:ext cx="231775" cy="1237615"/>
            </a:xfrm>
            <a:custGeom>
              <a:avLst/>
              <a:gdLst/>
              <a:ahLst/>
              <a:cxnLst/>
              <a:rect l="l" t="t" r="r" b="b"/>
              <a:pathLst>
                <a:path w="231775" h="1237614">
                  <a:moveTo>
                    <a:pt x="0" y="0"/>
                  </a:moveTo>
                  <a:lnTo>
                    <a:pt x="0" y="1005966"/>
                  </a:lnTo>
                  <a:lnTo>
                    <a:pt x="231521" y="1237488"/>
                  </a:lnTo>
                  <a:lnTo>
                    <a:pt x="231521" y="2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648444" y="3300983"/>
              <a:ext cx="335280" cy="231775"/>
            </a:xfrm>
            <a:custGeom>
              <a:avLst/>
              <a:gdLst/>
              <a:ahLst/>
              <a:cxnLst/>
              <a:rect l="l" t="t" r="r" b="b"/>
              <a:pathLst>
                <a:path w="335279" h="231775">
                  <a:moveTo>
                    <a:pt x="103758" y="0"/>
                  </a:moveTo>
                  <a:lnTo>
                    <a:pt x="0" y="0"/>
                  </a:lnTo>
                  <a:lnTo>
                    <a:pt x="231521" y="231520"/>
                  </a:lnTo>
                  <a:lnTo>
                    <a:pt x="335279" y="231520"/>
                  </a:lnTo>
                  <a:lnTo>
                    <a:pt x="103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648444" y="3300983"/>
              <a:ext cx="335280" cy="1237615"/>
            </a:xfrm>
            <a:custGeom>
              <a:avLst/>
              <a:gdLst/>
              <a:ahLst/>
              <a:cxnLst/>
              <a:rect l="l" t="t" r="r" b="b"/>
              <a:pathLst>
                <a:path w="335279" h="1237614">
                  <a:moveTo>
                    <a:pt x="335279" y="231520"/>
                  </a:moveTo>
                  <a:lnTo>
                    <a:pt x="103758" y="0"/>
                  </a:lnTo>
                  <a:lnTo>
                    <a:pt x="0" y="0"/>
                  </a:lnTo>
                  <a:lnTo>
                    <a:pt x="0" y="1005966"/>
                  </a:lnTo>
                  <a:lnTo>
                    <a:pt x="231521" y="1237488"/>
                  </a:lnTo>
                  <a:lnTo>
                    <a:pt x="335279" y="1237488"/>
                  </a:lnTo>
                  <a:lnTo>
                    <a:pt x="335279" y="231520"/>
                  </a:lnTo>
                  <a:close/>
                </a:path>
                <a:path w="335279" h="1237614">
                  <a:moveTo>
                    <a:pt x="335279" y="231520"/>
                  </a:moveTo>
                  <a:lnTo>
                    <a:pt x="231521" y="231520"/>
                  </a:lnTo>
                  <a:lnTo>
                    <a:pt x="0" y="0"/>
                  </a:lnTo>
                </a:path>
                <a:path w="335279" h="1237614">
                  <a:moveTo>
                    <a:pt x="231521" y="231520"/>
                  </a:moveTo>
                  <a:lnTo>
                    <a:pt x="231521" y="123748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216261" y="4437252"/>
              <a:ext cx="104775" cy="1006475"/>
            </a:xfrm>
            <a:custGeom>
              <a:avLst/>
              <a:gdLst/>
              <a:ahLst/>
              <a:cxnLst/>
              <a:rect l="l" t="t" r="r" b="b"/>
              <a:pathLst>
                <a:path w="104775" h="1006475">
                  <a:moveTo>
                    <a:pt x="104264" y="0"/>
                  </a:moveTo>
                  <a:lnTo>
                    <a:pt x="0" y="0"/>
                  </a:lnTo>
                  <a:lnTo>
                    <a:pt x="0" y="1006475"/>
                  </a:lnTo>
                  <a:lnTo>
                    <a:pt x="104264" y="1006475"/>
                  </a:lnTo>
                  <a:lnTo>
                    <a:pt x="104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983724" y="4204715"/>
              <a:ext cx="233045" cy="1239520"/>
            </a:xfrm>
            <a:custGeom>
              <a:avLst/>
              <a:gdLst/>
              <a:ahLst/>
              <a:cxnLst/>
              <a:rect l="l" t="t" r="r" b="b"/>
              <a:pathLst>
                <a:path w="233045" h="1239520">
                  <a:moveTo>
                    <a:pt x="0" y="0"/>
                  </a:moveTo>
                  <a:lnTo>
                    <a:pt x="0" y="1006474"/>
                  </a:lnTo>
                  <a:lnTo>
                    <a:pt x="232536" y="1239011"/>
                  </a:lnTo>
                  <a:lnTo>
                    <a:pt x="232536" y="23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983724" y="4204715"/>
              <a:ext cx="337185" cy="233045"/>
            </a:xfrm>
            <a:custGeom>
              <a:avLst/>
              <a:gdLst/>
              <a:ahLst/>
              <a:cxnLst/>
              <a:rect l="l" t="t" r="r" b="b"/>
              <a:pathLst>
                <a:path w="337184" h="233045">
                  <a:moveTo>
                    <a:pt x="104267" y="0"/>
                  </a:moveTo>
                  <a:lnTo>
                    <a:pt x="0" y="0"/>
                  </a:lnTo>
                  <a:lnTo>
                    <a:pt x="232536" y="232536"/>
                  </a:lnTo>
                  <a:lnTo>
                    <a:pt x="336803" y="232536"/>
                  </a:lnTo>
                  <a:lnTo>
                    <a:pt x="104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983724" y="4204715"/>
              <a:ext cx="337185" cy="1239520"/>
            </a:xfrm>
            <a:custGeom>
              <a:avLst/>
              <a:gdLst/>
              <a:ahLst/>
              <a:cxnLst/>
              <a:rect l="l" t="t" r="r" b="b"/>
              <a:pathLst>
                <a:path w="337184" h="1239520">
                  <a:moveTo>
                    <a:pt x="336803" y="232536"/>
                  </a:moveTo>
                  <a:lnTo>
                    <a:pt x="104267" y="0"/>
                  </a:lnTo>
                  <a:lnTo>
                    <a:pt x="0" y="0"/>
                  </a:lnTo>
                  <a:lnTo>
                    <a:pt x="0" y="1006474"/>
                  </a:lnTo>
                  <a:lnTo>
                    <a:pt x="232536" y="1239011"/>
                  </a:lnTo>
                  <a:lnTo>
                    <a:pt x="336803" y="1239011"/>
                  </a:lnTo>
                  <a:lnTo>
                    <a:pt x="336803" y="232536"/>
                  </a:lnTo>
                  <a:close/>
                </a:path>
                <a:path w="337184" h="1239520">
                  <a:moveTo>
                    <a:pt x="336803" y="232536"/>
                  </a:moveTo>
                  <a:lnTo>
                    <a:pt x="232536" y="232536"/>
                  </a:lnTo>
                  <a:lnTo>
                    <a:pt x="0" y="0"/>
                  </a:lnTo>
                </a:path>
                <a:path w="337184" h="1239520">
                  <a:moveTo>
                    <a:pt x="232536" y="232536"/>
                  </a:moveTo>
                  <a:lnTo>
                    <a:pt x="232536" y="123901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266172" y="3725113"/>
              <a:ext cx="79375" cy="519430"/>
            </a:xfrm>
            <a:custGeom>
              <a:avLst/>
              <a:gdLst/>
              <a:ahLst/>
              <a:cxnLst/>
              <a:rect l="l" t="t" r="r" b="b"/>
              <a:pathLst>
                <a:path w="79375" h="519429">
                  <a:moveTo>
                    <a:pt x="78788" y="0"/>
                  </a:moveTo>
                  <a:lnTo>
                    <a:pt x="0" y="0"/>
                  </a:lnTo>
                  <a:lnTo>
                    <a:pt x="0" y="519226"/>
                  </a:lnTo>
                  <a:lnTo>
                    <a:pt x="78788" y="519226"/>
                  </a:lnTo>
                  <a:lnTo>
                    <a:pt x="78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090404" y="3549395"/>
              <a:ext cx="175895" cy="695325"/>
            </a:xfrm>
            <a:custGeom>
              <a:avLst/>
              <a:gdLst/>
              <a:ahLst/>
              <a:cxnLst/>
              <a:rect l="l" t="t" r="r" b="b"/>
              <a:pathLst>
                <a:path w="175895" h="695325">
                  <a:moveTo>
                    <a:pt x="0" y="0"/>
                  </a:moveTo>
                  <a:lnTo>
                    <a:pt x="0" y="519175"/>
                  </a:lnTo>
                  <a:lnTo>
                    <a:pt x="175768" y="694943"/>
                  </a:lnTo>
                  <a:lnTo>
                    <a:pt x="175768" y="175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090404" y="3549395"/>
              <a:ext cx="254635" cy="175895"/>
            </a:xfrm>
            <a:custGeom>
              <a:avLst/>
              <a:gdLst/>
              <a:ahLst/>
              <a:cxnLst/>
              <a:rect l="l" t="t" r="r" b="b"/>
              <a:pathLst>
                <a:path w="254634" h="175895">
                  <a:moveTo>
                    <a:pt x="78740" y="0"/>
                  </a:moveTo>
                  <a:lnTo>
                    <a:pt x="0" y="0"/>
                  </a:lnTo>
                  <a:lnTo>
                    <a:pt x="175768" y="175767"/>
                  </a:lnTo>
                  <a:lnTo>
                    <a:pt x="254507" y="175767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090404" y="3549395"/>
              <a:ext cx="254635" cy="695325"/>
            </a:xfrm>
            <a:custGeom>
              <a:avLst/>
              <a:gdLst/>
              <a:ahLst/>
              <a:cxnLst/>
              <a:rect l="l" t="t" r="r" b="b"/>
              <a:pathLst>
                <a:path w="254634" h="695325">
                  <a:moveTo>
                    <a:pt x="254507" y="175767"/>
                  </a:moveTo>
                  <a:lnTo>
                    <a:pt x="78740" y="0"/>
                  </a:lnTo>
                  <a:lnTo>
                    <a:pt x="0" y="0"/>
                  </a:lnTo>
                  <a:lnTo>
                    <a:pt x="0" y="519175"/>
                  </a:lnTo>
                  <a:lnTo>
                    <a:pt x="175768" y="694943"/>
                  </a:lnTo>
                  <a:lnTo>
                    <a:pt x="254507" y="694943"/>
                  </a:lnTo>
                  <a:lnTo>
                    <a:pt x="254507" y="175767"/>
                  </a:lnTo>
                  <a:close/>
                </a:path>
                <a:path w="254634" h="695325">
                  <a:moveTo>
                    <a:pt x="254507" y="175767"/>
                  </a:moveTo>
                  <a:lnTo>
                    <a:pt x="175768" y="175767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260076" y="3725163"/>
              <a:ext cx="12700" cy="519430"/>
            </a:xfrm>
            <a:custGeom>
              <a:avLst/>
              <a:gdLst/>
              <a:ahLst/>
              <a:cxnLst/>
              <a:rect l="l" t="t" r="r" b="b"/>
              <a:pathLst>
                <a:path w="12700" h="519429">
                  <a:moveTo>
                    <a:pt x="0" y="519175"/>
                  </a:moveTo>
                  <a:lnTo>
                    <a:pt x="12192" y="519175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519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/>
          <p:nvPr/>
        </p:nvSpPr>
        <p:spPr>
          <a:xfrm>
            <a:off x="8417686" y="2892551"/>
            <a:ext cx="981075" cy="610235"/>
          </a:xfrm>
          <a:custGeom>
            <a:avLst/>
            <a:gdLst/>
            <a:ahLst/>
            <a:cxnLst/>
            <a:rect l="l" t="t" r="r" b="b"/>
            <a:pathLst>
              <a:path w="981075" h="610235">
                <a:moveTo>
                  <a:pt x="745871" y="0"/>
                </a:moveTo>
                <a:lnTo>
                  <a:pt x="710819" y="152526"/>
                </a:lnTo>
                <a:lnTo>
                  <a:pt x="70104" y="5334"/>
                </a:lnTo>
                <a:lnTo>
                  <a:pt x="0" y="310388"/>
                </a:lnTo>
                <a:lnTo>
                  <a:pt x="640715" y="457581"/>
                </a:lnTo>
                <a:lnTo>
                  <a:pt x="605663" y="610108"/>
                </a:lnTo>
                <a:lnTo>
                  <a:pt x="980821" y="375158"/>
                </a:lnTo>
                <a:lnTo>
                  <a:pt x="745871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796016" y="4017264"/>
            <a:ext cx="970915" cy="626745"/>
          </a:xfrm>
          <a:custGeom>
            <a:avLst/>
            <a:gdLst/>
            <a:ahLst/>
            <a:cxnLst/>
            <a:rect l="l" t="t" r="r" b="b"/>
            <a:pathLst>
              <a:path w="970915" h="626745">
                <a:moveTo>
                  <a:pt x="657605" y="0"/>
                </a:moveTo>
                <a:lnTo>
                  <a:pt x="657605" y="156591"/>
                </a:lnTo>
                <a:lnTo>
                  <a:pt x="0" y="156591"/>
                </a:lnTo>
                <a:lnTo>
                  <a:pt x="0" y="469773"/>
                </a:lnTo>
                <a:lnTo>
                  <a:pt x="657605" y="469773"/>
                </a:lnTo>
                <a:lnTo>
                  <a:pt x="657605" y="626363"/>
                </a:lnTo>
                <a:lnTo>
                  <a:pt x="970787" y="313181"/>
                </a:lnTo>
                <a:lnTo>
                  <a:pt x="657605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0736960" y="3620770"/>
            <a:ext cx="10902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 b="0">
                <a:solidFill>
                  <a:srgbClr val="7E7E7E"/>
                </a:solidFill>
                <a:latin typeface="Noto Sans CJK JP Medium"/>
                <a:cs typeface="Noto Sans CJK JP Medium"/>
              </a:rPr>
              <a:t>classifier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36270" y="1090421"/>
            <a:ext cx="109715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5">
                <a:latin typeface="WenQuanYi Micro Hei"/>
                <a:cs typeface="WenQuanYi Micro Hei"/>
              </a:rPr>
              <a:t>병목(bottleneck)에 </a:t>
            </a:r>
            <a:r>
              <a:rPr dirty="0" sz="2000" spc="-180">
                <a:latin typeface="WenQuanYi Micro Hei"/>
                <a:cs typeface="WenQuanYi Micro Hei"/>
              </a:rPr>
              <a:t>해당하던 </a:t>
            </a:r>
            <a:r>
              <a:rPr dirty="0" sz="2000" spc="-25" b="0">
                <a:latin typeface="Noto Sans CJK JP Medium"/>
                <a:cs typeface="Noto Sans CJK JP Medium"/>
              </a:rPr>
              <a:t>Region </a:t>
            </a:r>
            <a:r>
              <a:rPr dirty="0" sz="2000" spc="-40" b="0">
                <a:latin typeface="Noto Sans CJK JP Medium"/>
                <a:cs typeface="Noto Sans CJK JP Medium"/>
              </a:rPr>
              <a:t>Proposal </a:t>
            </a:r>
            <a:r>
              <a:rPr dirty="0" sz="2000" spc="-20" b="0">
                <a:latin typeface="Noto Sans CJK JP Medium"/>
                <a:cs typeface="Noto Sans CJK JP Medium"/>
              </a:rPr>
              <a:t>작업을 </a:t>
            </a:r>
            <a:r>
              <a:rPr dirty="0" sz="2000" spc="-75" b="0">
                <a:latin typeface="Noto Sans CJK JP Medium"/>
                <a:cs typeface="Noto Sans CJK JP Medium"/>
              </a:rPr>
              <a:t>GPU </a:t>
            </a:r>
            <a:r>
              <a:rPr dirty="0" sz="2000" spc="-20" b="0">
                <a:latin typeface="Noto Sans CJK JP Medium"/>
                <a:cs typeface="Noto Sans CJK JP Medium"/>
              </a:rPr>
              <a:t>장치에서 </a:t>
            </a:r>
            <a:r>
              <a:rPr dirty="0" sz="2000" spc="-114" b="0">
                <a:latin typeface="Noto Sans CJK JP Medium"/>
                <a:cs typeface="Noto Sans CJK JP Medium"/>
              </a:rPr>
              <a:t>수행</a:t>
            </a:r>
            <a:r>
              <a:rPr dirty="0" sz="2000" spc="-114">
                <a:latin typeface="WenQuanYi Micro Hei"/>
                <a:cs typeface="WenQuanYi Micro Hei"/>
              </a:rPr>
              <a:t>하도록 </a:t>
            </a:r>
            <a:r>
              <a:rPr dirty="0" sz="2000" spc="-145">
                <a:latin typeface="WenQuanYi Micro Hei"/>
                <a:cs typeface="WenQuanYi Micro Hei"/>
              </a:rPr>
              <a:t>합니다. </a:t>
            </a:r>
            <a:r>
              <a:rPr dirty="0" sz="2000" spc="15">
                <a:latin typeface="WenQuanYi Micro Hei"/>
                <a:cs typeface="WenQuanYi Micro Hei"/>
              </a:rPr>
              <a:t>(RPN</a:t>
            </a:r>
            <a:r>
              <a:rPr dirty="0" sz="2000" spc="-50">
                <a:latin typeface="WenQuanYi Micro Hei"/>
                <a:cs typeface="WenQuanYi Micro Hei"/>
              </a:rPr>
              <a:t> </a:t>
            </a:r>
            <a:r>
              <a:rPr dirty="0" sz="2000" spc="-110">
                <a:latin typeface="WenQuanYi Micro Hei"/>
                <a:cs typeface="WenQuanYi Micro Hei"/>
              </a:rPr>
              <a:t>적용)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3775" y="1547876"/>
            <a:ext cx="54578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전체 아키텍처를 </a:t>
            </a:r>
            <a:r>
              <a:rPr dirty="0" sz="2000" spc="-10" b="0">
                <a:latin typeface="Noto Sans CJK JP Medium"/>
                <a:cs typeface="Noto Sans CJK JP Medium"/>
              </a:rPr>
              <a:t>end-to-end로 </a:t>
            </a:r>
            <a:r>
              <a:rPr dirty="0" sz="2000" spc="-20" b="0">
                <a:latin typeface="Noto Sans CJK JP Medium"/>
                <a:cs typeface="Noto Sans CJK JP Medium"/>
              </a:rPr>
              <a:t>학습</a:t>
            </a:r>
            <a:r>
              <a:rPr dirty="0" sz="2000" spc="-280" b="0">
                <a:latin typeface="Noto Sans CJK JP Medium"/>
                <a:cs typeface="Noto Sans CJK JP Medium"/>
              </a:rPr>
              <a:t> </a:t>
            </a:r>
            <a:r>
              <a:rPr dirty="0" sz="2000" spc="-105" b="0">
                <a:latin typeface="Noto Sans CJK JP Medium"/>
                <a:cs typeface="Noto Sans CJK JP Medium"/>
              </a:rPr>
              <a:t>가능</a:t>
            </a:r>
            <a:r>
              <a:rPr dirty="0" sz="2000" spc="-105">
                <a:latin typeface="WenQuanYi Micro Hei"/>
                <a:cs typeface="WenQuanYi Micro Hei"/>
              </a:rPr>
              <a:t>합니다.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40"/>
              <a:t>Faster </a:t>
            </a:r>
            <a:r>
              <a:rPr dirty="0" sz="2200" spc="55"/>
              <a:t>R-CNN: </a:t>
            </a:r>
            <a:r>
              <a:rPr dirty="0" sz="2200" spc="10"/>
              <a:t>Region </a:t>
            </a:r>
            <a:r>
              <a:rPr dirty="0" sz="2200" spc="-10"/>
              <a:t>Proposal </a:t>
            </a:r>
            <a:r>
              <a:rPr dirty="0" sz="2200" spc="10"/>
              <a:t>Networks</a:t>
            </a:r>
            <a:r>
              <a:rPr dirty="0" sz="2200" spc="204"/>
              <a:t> </a:t>
            </a:r>
            <a:r>
              <a:rPr dirty="0" sz="2200" spc="-10"/>
              <a:t>(RPN)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270" y="938377"/>
            <a:ext cx="11394440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0" b="0">
                <a:latin typeface="Noto Sans CJK JP Medium"/>
                <a:cs typeface="Noto Sans CJK JP Medium"/>
              </a:rPr>
              <a:t>RPN 네트워크</a:t>
            </a:r>
            <a:r>
              <a:rPr dirty="0" sz="2000" spc="-50">
                <a:latin typeface="WenQuanYi Micro Hei"/>
                <a:cs typeface="WenQuanYi Micro Hei"/>
              </a:rPr>
              <a:t>는 </a:t>
            </a:r>
            <a:r>
              <a:rPr dirty="0" sz="2000" spc="20">
                <a:latin typeface="WenQuanYi Micro Hei"/>
                <a:cs typeface="WenQuanYi Micro Hei"/>
              </a:rPr>
              <a:t>feature</a:t>
            </a:r>
            <a:r>
              <a:rPr dirty="0" sz="2000" spc="180">
                <a:latin typeface="WenQuanYi Micro Hei"/>
                <a:cs typeface="WenQuanYi Micro Hei"/>
              </a:rPr>
              <a:t> </a:t>
            </a:r>
            <a:r>
              <a:rPr dirty="0" sz="2000" spc="-55">
                <a:latin typeface="WenQuanYi Micro Hei"/>
                <a:cs typeface="WenQuanYi Micro Hei"/>
              </a:rPr>
              <a:t>map이 </a:t>
            </a:r>
            <a:r>
              <a:rPr dirty="0" sz="2000" spc="-180">
                <a:latin typeface="WenQuanYi Micro Hei"/>
                <a:cs typeface="WenQuanYi Micro Hei"/>
              </a:rPr>
              <a:t>주어졌을 때 </a:t>
            </a:r>
            <a:r>
              <a:rPr dirty="0" u="sng" sz="2000" spc="-18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물체가 있을 법한 위치를 </a:t>
            </a:r>
            <a:r>
              <a:rPr dirty="0" u="sng" sz="2000" spc="-15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예측</a:t>
            </a:r>
            <a:r>
              <a:rPr dirty="0" sz="2000" spc="-155">
                <a:latin typeface="WenQuanYi Micro Hei"/>
                <a:cs typeface="WenQuanYi Micro Hei"/>
              </a:rPr>
              <a:t>합니다.</a:t>
            </a:r>
            <a:endParaRPr sz="20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90">
                <a:latin typeface="WenQuanYi Micro Hei"/>
                <a:cs typeface="WenQuanYi Micro Hei"/>
              </a:rPr>
              <a:t>k개의 </a:t>
            </a:r>
            <a:r>
              <a:rPr dirty="0" sz="2000" spc="-20" b="0">
                <a:latin typeface="Noto Sans CJK JP Medium"/>
                <a:cs typeface="Noto Sans CJK JP Medium"/>
              </a:rPr>
              <a:t>앵커 </a:t>
            </a:r>
            <a:r>
              <a:rPr dirty="0" sz="2000" spc="-30" b="0">
                <a:latin typeface="Noto Sans CJK JP Medium"/>
                <a:cs typeface="Noto Sans CJK JP Medium"/>
              </a:rPr>
              <a:t>박스(anchor </a:t>
            </a:r>
            <a:r>
              <a:rPr dirty="0" sz="2000" spc="-70" b="0">
                <a:latin typeface="Noto Sans CJK JP Medium"/>
                <a:cs typeface="Noto Sans CJK JP Medium"/>
              </a:rPr>
              <a:t>box)</a:t>
            </a:r>
            <a:r>
              <a:rPr dirty="0" sz="2000" spc="-70">
                <a:latin typeface="WenQuanYi Micro Hei"/>
                <a:cs typeface="WenQuanYi Micro Hei"/>
              </a:rPr>
              <a:t>를</a:t>
            </a:r>
            <a:r>
              <a:rPr dirty="0" sz="2000" spc="150">
                <a:latin typeface="WenQuanYi Micro Hei"/>
                <a:cs typeface="WenQuanYi Micro Hei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이용합니다.</a:t>
            </a:r>
            <a:endParaRPr sz="20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20" b="0">
                <a:latin typeface="Noto Sans CJK JP Medium"/>
                <a:cs typeface="Noto Sans CJK JP Medium"/>
              </a:rPr>
              <a:t>슬라이딩 </a:t>
            </a:r>
            <a:r>
              <a:rPr dirty="0" sz="2000" spc="-30" b="0">
                <a:latin typeface="Noto Sans CJK JP Medium"/>
                <a:cs typeface="Noto Sans CJK JP Medium"/>
              </a:rPr>
              <a:t>윈도우(sliding </a:t>
            </a:r>
            <a:r>
              <a:rPr dirty="0" sz="2000" spc="-90" b="0">
                <a:latin typeface="Noto Sans CJK JP Medium"/>
                <a:cs typeface="Noto Sans CJK JP Medium"/>
              </a:rPr>
              <a:t>window)</a:t>
            </a:r>
            <a:r>
              <a:rPr dirty="0" sz="2000" spc="-90">
                <a:latin typeface="WenQuanYi Micro Hei"/>
                <a:cs typeface="WenQuanYi Micro Hei"/>
              </a:rPr>
              <a:t>을 </a:t>
            </a:r>
            <a:r>
              <a:rPr dirty="0" sz="2000" spc="-180">
                <a:latin typeface="WenQuanYi Micro Hei"/>
                <a:cs typeface="WenQuanYi Micro Hei"/>
              </a:rPr>
              <a:t>거쳐 각 위치에 대해 </a:t>
            </a:r>
            <a:r>
              <a:rPr dirty="0" sz="2000" spc="10">
                <a:latin typeface="WenQuanYi Micro Hei"/>
                <a:cs typeface="WenQuanYi Micro Hei"/>
              </a:rPr>
              <a:t>Regression과 </a:t>
            </a:r>
            <a:r>
              <a:rPr dirty="0" sz="2000">
                <a:latin typeface="WenQuanYi Micro Hei"/>
                <a:cs typeface="WenQuanYi Micro Hei"/>
              </a:rPr>
              <a:t>Classification을</a:t>
            </a:r>
            <a:r>
              <a:rPr dirty="0" sz="2000" spc="-260">
                <a:latin typeface="WenQuanYi Micro Hei"/>
                <a:cs typeface="WenQuanYi Micro Hei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수행합니다.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" y="2516123"/>
            <a:ext cx="11247120" cy="3615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0971" y="2644139"/>
            <a:ext cx="388620" cy="1170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84107" y="3156204"/>
            <a:ext cx="482600" cy="173990"/>
          </a:xfrm>
          <a:custGeom>
            <a:avLst/>
            <a:gdLst/>
            <a:ahLst/>
            <a:cxnLst/>
            <a:rect l="l" t="t" r="r" b="b"/>
            <a:pathLst>
              <a:path w="482600" h="173989">
                <a:moveTo>
                  <a:pt x="308483" y="0"/>
                </a:moveTo>
                <a:lnTo>
                  <a:pt x="308483" y="173736"/>
                </a:lnTo>
                <a:lnTo>
                  <a:pt x="424307" y="115824"/>
                </a:lnTo>
                <a:lnTo>
                  <a:pt x="337439" y="115824"/>
                </a:lnTo>
                <a:lnTo>
                  <a:pt x="337439" y="57912"/>
                </a:lnTo>
                <a:lnTo>
                  <a:pt x="424306" y="57912"/>
                </a:lnTo>
                <a:lnTo>
                  <a:pt x="308483" y="0"/>
                </a:lnTo>
                <a:close/>
              </a:path>
              <a:path w="482600" h="173989">
                <a:moveTo>
                  <a:pt x="30848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08483" y="115824"/>
                </a:lnTo>
                <a:lnTo>
                  <a:pt x="308483" y="57912"/>
                </a:lnTo>
                <a:close/>
              </a:path>
              <a:path w="482600" h="173989">
                <a:moveTo>
                  <a:pt x="424306" y="57912"/>
                </a:moveTo>
                <a:lnTo>
                  <a:pt x="337439" y="57912"/>
                </a:lnTo>
                <a:lnTo>
                  <a:pt x="337439" y="115824"/>
                </a:lnTo>
                <a:lnTo>
                  <a:pt x="424307" y="115824"/>
                </a:lnTo>
                <a:lnTo>
                  <a:pt x="482219" y="86868"/>
                </a:lnTo>
                <a:lnTo>
                  <a:pt x="424306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40980" y="3156204"/>
            <a:ext cx="516890" cy="173990"/>
          </a:xfrm>
          <a:custGeom>
            <a:avLst/>
            <a:gdLst/>
            <a:ahLst/>
            <a:cxnLst/>
            <a:rect l="l" t="t" r="r" b="b"/>
            <a:pathLst>
              <a:path w="516890" h="173989">
                <a:moveTo>
                  <a:pt x="343153" y="0"/>
                </a:moveTo>
                <a:lnTo>
                  <a:pt x="343153" y="173736"/>
                </a:lnTo>
                <a:lnTo>
                  <a:pt x="458978" y="115824"/>
                </a:lnTo>
                <a:lnTo>
                  <a:pt x="372110" y="115824"/>
                </a:lnTo>
                <a:lnTo>
                  <a:pt x="372110" y="57912"/>
                </a:lnTo>
                <a:lnTo>
                  <a:pt x="458977" y="57912"/>
                </a:lnTo>
                <a:lnTo>
                  <a:pt x="343153" y="0"/>
                </a:lnTo>
                <a:close/>
              </a:path>
              <a:path w="516890" h="173989">
                <a:moveTo>
                  <a:pt x="34315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43153" y="115824"/>
                </a:lnTo>
                <a:lnTo>
                  <a:pt x="343153" y="57912"/>
                </a:lnTo>
                <a:close/>
              </a:path>
              <a:path w="516890" h="173989">
                <a:moveTo>
                  <a:pt x="458977" y="57912"/>
                </a:moveTo>
                <a:lnTo>
                  <a:pt x="372110" y="57912"/>
                </a:lnTo>
                <a:lnTo>
                  <a:pt x="372110" y="115824"/>
                </a:lnTo>
                <a:lnTo>
                  <a:pt x="458978" y="115824"/>
                </a:lnTo>
                <a:lnTo>
                  <a:pt x="516890" y="86868"/>
                </a:lnTo>
                <a:lnTo>
                  <a:pt x="458977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90971" y="4300728"/>
            <a:ext cx="388620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41119" y="1354836"/>
            <a:ext cx="10243185" cy="943610"/>
            <a:chOff x="1341119" y="1354836"/>
            <a:chExt cx="10243185" cy="943610"/>
          </a:xfrm>
        </p:grpSpPr>
        <p:sp>
          <p:nvSpPr>
            <p:cNvPr id="7" name="object 7"/>
            <p:cNvSpPr/>
            <p:nvPr/>
          </p:nvSpPr>
          <p:spPr>
            <a:xfrm>
              <a:off x="9803129" y="1373886"/>
              <a:ext cx="1762125" cy="897890"/>
            </a:xfrm>
            <a:custGeom>
              <a:avLst/>
              <a:gdLst/>
              <a:ahLst/>
              <a:cxnLst/>
              <a:rect l="l" t="t" r="r" b="b"/>
              <a:pathLst>
                <a:path w="1762125" h="897889">
                  <a:moveTo>
                    <a:pt x="0" y="897636"/>
                  </a:moveTo>
                  <a:lnTo>
                    <a:pt x="1761744" y="897636"/>
                  </a:lnTo>
                  <a:lnTo>
                    <a:pt x="1761744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1119" y="1386840"/>
              <a:ext cx="903732" cy="911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4852" y="1755647"/>
              <a:ext cx="1278255" cy="173990"/>
            </a:xfrm>
            <a:custGeom>
              <a:avLst/>
              <a:gdLst/>
              <a:ahLst/>
              <a:cxnLst/>
              <a:rect l="l" t="t" r="r" b="b"/>
              <a:pathLst>
                <a:path w="1278254" h="173989">
                  <a:moveTo>
                    <a:pt x="1104519" y="0"/>
                  </a:moveTo>
                  <a:lnTo>
                    <a:pt x="1104519" y="173736"/>
                  </a:lnTo>
                  <a:lnTo>
                    <a:pt x="1220342" y="115824"/>
                  </a:lnTo>
                  <a:lnTo>
                    <a:pt x="1133475" y="115824"/>
                  </a:lnTo>
                  <a:lnTo>
                    <a:pt x="1133475" y="57912"/>
                  </a:lnTo>
                  <a:lnTo>
                    <a:pt x="1220343" y="57912"/>
                  </a:lnTo>
                  <a:lnTo>
                    <a:pt x="1104519" y="0"/>
                  </a:lnTo>
                  <a:close/>
                </a:path>
                <a:path w="1278254" h="173989">
                  <a:moveTo>
                    <a:pt x="1104519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1104519" y="115824"/>
                  </a:lnTo>
                  <a:lnTo>
                    <a:pt x="1104519" y="57912"/>
                  </a:lnTo>
                  <a:close/>
                </a:path>
                <a:path w="1278254" h="173989">
                  <a:moveTo>
                    <a:pt x="1220343" y="57912"/>
                  </a:moveTo>
                  <a:lnTo>
                    <a:pt x="1133475" y="57912"/>
                  </a:lnTo>
                  <a:lnTo>
                    <a:pt x="1133475" y="115824"/>
                  </a:lnTo>
                  <a:lnTo>
                    <a:pt x="1220342" y="115824"/>
                  </a:lnTo>
                  <a:lnTo>
                    <a:pt x="1278255" y="86867"/>
                  </a:lnTo>
                  <a:lnTo>
                    <a:pt x="1220343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3487" y="1386840"/>
              <a:ext cx="899160" cy="9113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97652" y="1569720"/>
              <a:ext cx="522731" cy="5455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68696" y="1540764"/>
              <a:ext cx="581025" cy="603885"/>
            </a:xfrm>
            <a:custGeom>
              <a:avLst/>
              <a:gdLst/>
              <a:ahLst/>
              <a:cxnLst/>
              <a:rect l="l" t="t" r="r" b="b"/>
              <a:pathLst>
                <a:path w="581025" h="603885">
                  <a:moveTo>
                    <a:pt x="0" y="603503"/>
                  </a:moveTo>
                  <a:lnTo>
                    <a:pt x="580644" y="603503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603503"/>
                  </a:lnTo>
                  <a:close/>
                </a:path>
              </a:pathLst>
            </a:custGeom>
            <a:ln w="579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-25"/>
              <a:t>객체 검출 </a:t>
            </a:r>
            <a:r>
              <a:rPr dirty="0" sz="2200" spc="60"/>
              <a:t>방식: 2-Stage </a:t>
            </a:r>
            <a:r>
              <a:rPr dirty="0" sz="2200" spc="-25"/>
              <a:t>방식</a:t>
            </a:r>
            <a:r>
              <a:rPr dirty="0" sz="2200" spc="200"/>
              <a:t> </a:t>
            </a:r>
            <a:r>
              <a:rPr dirty="0" sz="2200" spc="-25"/>
              <a:t>예시</a:t>
            </a:r>
            <a:endParaRPr sz="2200"/>
          </a:p>
        </p:txBody>
      </p:sp>
      <p:sp>
        <p:nvSpPr>
          <p:cNvPr id="14" name="object 1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867138" y="1439417"/>
            <a:ext cx="1621790" cy="3371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305"/>
              </a:spcBef>
            </a:pPr>
            <a:r>
              <a:rPr dirty="0" sz="1500" spc="30">
                <a:latin typeface="WenQuanYi Micro Hei"/>
                <a:cs typeface="WenQuanYi Micro Hei"/>
              </a:rPr>
              <a:t>Regressors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67138" y="1864614"/>
            <a:ext cx="1621790" cy="33528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95"/>
              </a:spcBef>
            </a:pPr>
            <a:r>
              <a:rPr dirty="0" sz="1500" spc="55">
                <a:latin typeface="WenQuanYi Micro Hei"/>
                <a:cs typeface="WenQuanYi Micro Hei"/>
              </a:rPr>
              <a:t>SVMs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26145" y="1536953"/>
            <a:ext cx="1068705" cy="579120"/>
          </a:xfrm>
          <a:custGeom>
            <a:avLst/>
            <a:gdLst/>
            <a:ahLst/>
            <a:cxnLst/>
            <a:rect l="l" t="t" r="r" b="b"/>
            <a:pathLst>
              <a:path w="1068704" h="579119">
                <a:moveTo>
                  <a:pt x="0" y="96520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20" y="0"/>
                </a:lnTo>
                <a:lnTo>
                  <a:pt x="971803" y="0"/>
                </a:lnTo>
                <a:lnTo>
                  <a:pt x="1009388" y="7580"/>
                </a:lnTo>
                <a:lnTo>
                  <a:pt x="1040066" y="28257"/>
                </a:lnTo>
                <a:lnTo>
                  <a:pt x="1060743" y="58935"/>
                </a:lnTo>
                <a:lnTo>
                  <a:pt x="1068324" y="96520"/>
                </a:lnTo>
                <a:lnTo>
                  <a:pt x="1068324" y="482600"/>
                </a:lnTo>
                <a:lnTo>
                  <a:pt x="1060743" y="520184"/>
                </a:lnTo>
                <a:lnTo>
                  <a:pt x="1040066" y="550862"/>
                </a:lnTo>
                <a:lnTo>
                  <a:pt x="1009388" y="571539"/>
                </a:lnTo>
                <a:lnTo>
                  <a:pt x="971803" y="579120"/>
                </a:lnTo>
                <a:lnTo>
                  <a:pt x="96520" y="579120"/>
                </a:lnTo>
                <a:lnTo>
                  <a:pt x="58935" y="571539"/>
                </a:lnTo>
                <a:lnTo>
                  <a:pt x="28257" y="550862"/>
                </a:lnTo>
                <a:lnTo>
                  <a:pt x="7580" y="520184"/>
                </a:lnTo>
                <a:lnTo>
                  <a:pt x="0" y="482600"/>
                </a:lnTo>
                <a:lnTo>
                  <a:pt x="0" y="9652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230869" y="1657045"/>
            <a:ext cx="659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WenQuanYi Micro Hei"/>
                <a:cs typeface="WenQuanYi Micro Hei"/>
              </a:rPr>
              <a:t>C</a:t>
            </a:r>
            <a:r>
              <a:rPr dirty="0" sz="1800" spc="15">
                <a:latin typeface="WenQuanYi Micro Hei"/>
                <a:cs typeface="WenQuanYi Micro Hei"/>
              </a:rPr>
              <a:t>ac</a:t>
            </a:r>
            <a:r>
              <a:rPr dirty="0" sz="1800" spc="5">
                <a:latin typeface="WenQuanYi Micro Hei"/>
                <a:cs typeface="WenQuanYi Micro Hei"/>
              </a:rPr>
              <a:t>h</a:t>
            </a:r>
            <a:r>
              <a:rPr dirty="0" sz="1800" spc="15">
                <a:latin typeface="WenQuanYi Micro Hei"/>
                <a:cs typeface="WenQuanYi Micro Hei"/>
              </a:rPr>
              <a:t>e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8973" y="1228090"/>
            <a:ext cx="8026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060" marR="5715" indent="-86995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latin typeface="WenQuanYi Micro Hei"/>
                <a:cs typeface="WenQuanYi Micro Hei"/>
              </a:rPr>
              <a:t>Se</a:t>
            </a:r>
            <a:r>
              <a:rPr dirty="0" sz="1500" spc="20">
                <a:latin typeface="WenQuanYi Micro Hei"/>
                <a:cs typeface="WenQuanYi Micro Hei"/>
              </a:rPr>
              <a:t>l</a:t>
            </a:r>
            <a:r>
              <a:rPr dirty="0" sz="1500" spc="-5">
                <a:latin typeface="WenQuanYi Micro Hei"/>
                <a:cs typeface="WenQuanYi Micro Hei"/>
              </a:rPr>
              <a:t>e</a:t>
            </a:r>
            <a:r>
              <a:rPr dirty="0" sz="1500" spc="65">
                <a:latin typeface="WenQuanYi Micro Hei"/>
                <a:cs typeface="WenQuanYi Micro Hei"/>
              </a:rPr>
              <a:t>c</a:t>
            </a:r>
            <a:r>
              <a:rPr dirty="0" sz="1500" spc="55">
                <a:latin typeface="WenQuanYi Micro Hei"/>
                <a:cs typeface="WenQuanYi Micro Hei"/>
              </a:rPr>
              <a:t>t</a:t>
            </a:r>
            <a:r>
              <a:rPr dirty="0" sz="1500" spc="-5">
                <a:latin typeface="WenQuanYi Micro Hei"/>
                <a:cs typeface="WenQuanYi Micro Hei"/>
              </a:rPr>
              <a:t>i</a:t>
            </a:r>
            <a:r>
              <a:rPr dirty="0" sz="1500" spc="-20">
                <a:latin typeface="WenQuanYi Micro Hei"/>
                <a:cs typeface="WenQuanYi Micro Hei"/>
              </a:rPr>
              <a:t>v</a:t>
            </a:r>
            <a:r>
              <a:rPr dirty="0" sz="1500" spc="5">
                <a:latin typeface="WenQuanYi Micro Hei"/>
                <a:cs typeface="WenQuanYi Micro Hei"/>
              </a:rPr>
              <a:t>e  </a:t>
            </a:r>
            <a:r>
              <a:rPr dirty="0" sz="1500" spc="25">
                <a:latin typeface="WenQuanYi Micro Hei"/>
                <a:cs typeface="WenQuanYi Micro Hei"/>
              </a:rPr>
              <a:t>Search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1253" y="1228090"/>
            <a:ext cx="6597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WenQuanYi Micro Hei"/>
                <a:cs typeface="WenQuanYi Micro Hei"/>
              </a:rPr>
              <a:t>Crop </a:t>
            </a:r>
            <a:r>
              <a:rPr dirty="0" sz="1500" spc="-60">
                <a:latin typeface="WenQuanYi Micro Hei"/>
                <a:cs typeface="WenQuanYi Micro Hei"/>
              </a:rPr>
              <a:t>&amp;  </a:t>
            </a:r>
            <a:r>
              <a:rPr dirty="0" sz="1500" spc="25">
                <a:latin typeface="WenQuanYi Micro Hei"/>
                <a:cs typeface="WenQuanYi Micro Hei"/>
              </a:rPr>
              <a:t>Resize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2647" y="1755648"/>
            <a:ext cx="1174750" cy="173990"/>
          </a:xfrm>
          <a:custGeom>
            <a:avLst/>
            <a:gdLst/>
            <a:ahLst/>
            <a:cxnLst/>
            <a:rect l="l" t="t" r="r" b="b"/>
            <a:pathLst>
              <a:path w="1174750" h="173989">
                <a:moveTo>
                  <a:pt x="1000632" y="0"/>
                </a:moveTo>
                <a:lnTo>
                  <a:pt x="1000632" y="173736"/>
                </a:lnTo>
                <a:lnTo>
                  <a:pt x="1116456" y="115824"/>
                </a:lnTo>
                <a:lnTo>
                  <a:pt x="1029588" y="115824"/>
                </a:lnTo>
                <a:lnTo>
                  <a:pt x="1029588" y="57912"/>
                </a:lnTo>
                <a:lnTo>
                  <a:pt x="1116457" y="57912"/>
                </a:lnTo>
                <a:lnTo>
                  <a:pt x="1000632" y="0"/>
                </a:lnTo>
                <a:close/>
              </a:path>
              <a:path w="1174750" h="173989">
                <a:moveTo>
                  <a:pt x="100063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000632" y="115824"/>
                </a:lnTo>
                <a:lnTo>
                  <a:pt x="1000632" y="57912"/>
                </a:lnTo>
                <a:close/>
              </a:path>
              <a:path w="1174750" h="173989">
                <a:moveTo>
                  <a:pt x="1116457" y="57912"/>
                </a:moveTo>
                <a:lnTo>
                  <a:pt x="1029588" y="57912"/>
                </a:lnTo>
                <a:lnTo>
                  <a:pt x="1029588" y="115824"/>
                </a:lnTo>
                <a:lnTo>
                  <a:pt x="1116456" y="115824"/>
                </a:lnTo>
                <a:lnTo>
                  <a:pt x="1174368" y="86867"/>
                </a:lnTo>
                <a:lnTo>
                  <a:pt x="1116457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86321" y="1447291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latin typeface="WenQuanYi Micro Hei"/>
                <a:cs typeface="WenQuanYi Micro Hei"/>
              </a:rPr>
              <a:t>CNN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20003" y="1740153"/>
            <a:ext cx="1905000" cy="179070"/>
          </a:xfrm>
          <a:custGeom>
            <a:avLst/>
            <a:gdLst/>
            <a:ahLst/>
            <a:cxnLst/>
            <a:rect l="l" t="t" r="r" b="b"/>
            <a:pathLst>
              <a:path w="1905000" h="179069">
                <a:moveTo>
                  <a:pt x="1028954" y="90170"/>
                </a:moveTo>
                <a:lnTo>
                  <a:pt x="972705" y="62865"/>
                </a:lnTo>
                <a:lnTo>
                  <a:pt x="854202" y="5334"/>
                </a:lnTo>
                <a:lnTo>
                  <a:pt x="854875" y="63207"/>
                </a:lnTo>
                <a:lnTo>
                  <a:pt x="0" y="73152"/>
                </a:lnTo>
                <a:lnTo>
                  <a:pt x="762" y="131064"/>
                </a:lnTo>
                <a:lnTo>
                  <a:pt x="855548" y="121119"/>
                </a:lnTo>
                <a:lnTo>
                  <a:pt x="856234" y="179070"/>
                </a:lnTo>
                <a:lnTo>
                  <a:pt x="1028954" y="90170"/>
                </a:lnTo>
                <a:close/>
              </a:path>
              <a:path w="1905000" h="179069">
                <a:moveTo>
                  <a:pt x="1905000" y="85598"/>
                </a:moveTo>
                <a:lnTo>
                  <a:pt x="1848332" y="57785"/>
                </a:lnTo>
                <a:lnTo>
                  <a:pt x="1730629" y="0"/>
                </a:lnTo>
                <a:lnTo>
                  <a:pt x="1731086" y="58013"/>
                </a:lnTo>
                <a:lnTo>
                  <a:pt x="1191895" y="62103"/>
                </a:lnTo>
                <a:lnTo>
                  <a:pt x="1192403" y="120015"/>
                </a:lnTo>
                <a:lnTo>
                  <a:pt x="1731556" y="115925"/>
                </a:lnTo>
                <a:lnTo>
                  <a:pt x="1732026" y="173736"/>
                </a:lnTo>
                <a:lnTo>
                  <a:pt x="1905000" y="855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48193" y="1217421"/>
            <a:ext cx="18243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latin typeface="WenQuanYi Micro Hei"/>
                <a:cs typeface="WenQuanYi Micro Hei"/>
              </a:rPr>
              <a:t>Store </a:t>
            </a:r>
            <a:r>
              <a:rPr dirty="0" sz="1500" spc="-30">
                <a:latin typeface="WenQuanYi Micro Hei"/>
                <a:cs typeface="WenQuanYi Micro Hei"/>
              </a:rPr>
              <a:t>all </a:t>
            </a:r>
            <a:r>
              <a:rPr dirty="0" sz="1500">
                <a:latin typeface="WenQuanYi Micro Hei"/>
                <a:cs typeface="WenQuanYi Micro Hei"/>
              </a:rPr>
              <a:t>region</a:t>
            </a:r>
            <a:r>
              <a:rPr dirty="0" sz="1500" spc="-135">
                <a:latin typeface="WenQuanYi Micro Hei"/>
                <a:cs typeface="WenQuanYi Micro Hei"/>
              </a:rPr>
              <a:t> </a:t>
            </a:r>
            <a:r>
              <a:rPr dirty="0" sz="1500" spc="40">
                <a:latin typeface="WenQuanYi Micro Hei"/>
                <a:cs typeface="WenQuanYi Micro Hei"/>
              </a:rPr>
              <a:t>feats</a:t>
            </a:r>
            <a:endParaRPr sz="1500">
              <a:latin typeface="WenQuanYi Micro Hei"/>
              <a:cs typeface="WenQuanYi Micro 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99388" y="1143000"/>
            <a:ext cx="10590530" cy="1068705"/>
            <a:chOff x="1199388" y="1143000"/>
            <a:chExt cx="10590530" cy="1068705"/>
          </a:xfrm>
        </p:grpSpPr>
        <p:sp>
          <p:nvSpPr>
            <p:cNvPr id="26" name="object 26"/>
            <p:cNvSpPr/>
            <p:nvPr/>
          </p:nvSpPr>
          <p:spPr>
            <a:xfrm>
              <a:off x="9093581" y="1735201"/>
              <a:ext cx="709930" cy="173990"/>
            </a:xfrm>
            <a:custGeom>
              <a:avLst/>
              <a:gdLst/>
              <a:ahLst/>
              <a:cxnLst/>
              <a:rect l="l" t="t" r="r" b="b"/>
              <a:pathLst>
                <a:path w="709929" h="173989">
                  <a:moveTo>
                    <a:pt x="652326" y="57785"/>
                  </a:moveTo>
                  <a:lnTo>
                    <a:pt x="564515" y="57785"/>
                  </a:lnTo>
                  <a:lnTo>
                    <a:pt x="564769" y="115697"/>
                  </a:lnTo>
                  <a:lnTo>
                    <a:pt x="535897" y="115839"/>
                  </a:lnTo>
                  <a:lnTo>
                    <a:pt x="536194" y="173736"/>
                  </a:lnTo>
                  <a:lnTo>
                    <a:pt x="709422" y="85978"/>
                  </a:lnTo>
                  <a:lnTo>
                    <a:pt x="652326" y="57785"/>
                  </a:lnTo>
                  <a:close/>
                </a:path>
                <a:path w="709929" h="173989">
                  <a:moveTo>
                    <a:pt x="535601" y="57928"/>
                  </a:moveTo>
                  <a:lnTo>
                    <a:pt x="0" y="60578"/>
                  </a:lnTo>
                  <a:lnTo>
                    <a:pt x="253" y="118490"/>
                  </a:lnTo>
                  <a:lnTo>
                    <a:pt x="535897" y="115839"/>
                  </a:lnTo>
                  <a:lnTo>
                    <a:pt x="535601" y="57928"/>
                  </a:lnTo>
                  <a:close/>
                </a:path>
                <a:path w="709929" h="173989">
                  <a:moveTo>
                    <a:pt x="564515" y="57785"/>
                  </a:moveTo>
                  <a:lnTo>
                    <a:pt x="535601" y="57928"/>
                  </a:lnTo>
                  <a:lnTo>
                    <a:pt x="535897" y="115839"/>
                  </a:lnTo>
                  <a:lnTo>
                    <a:pt x="564769" y="115697"/>
                  </a:lnTo>
                  <a:lnTo>
                    <a:pt x="564515" y="57785"/>
                  </a:lnTo>
                  <a:close/>
                </a:path>
                <a:path w="709929" h="173989">
                  <a:moveTo>
                    <a:pt x="535304" y="0"/>
                  </a:moveTo>
                  <a:lnTo>
                    <a:pt x="535601" y="57928"/>
                  </a:lnTo>
                  <a:lnTo>
                    <a:pt x="652326" y="57785"/>
                  </a:lnTo>
                  <a:lnTo>
                    <a:pt x="5353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18438" y="1162050"/>
              <a:ext cx="3313429" cy="230504"/>
            </a:xfrm>
            <a:custGeom>
              <a:avLst/>
              <a:gdLst/>
              <a:ahLst/>
              <a:cxnLst/>
              <a:rect l="l" t="t" r="r" b="b"/>
              <a:pathLst>
                <a:path w="3313429" h="230505">
                  <a:moveTo>
                    <a:pt x="3313176" y="230124"/>
                  </a:moveTo>
                  <a:lnTo>
                    <a:pt x="3312193" y="157374"/>
                  </a:lnTo>
                  <a:lnTo>
                    <a:pt x="3309461" y="94201"/>
                  </a:lnTo>
                  <a:lnTo>
                    <a:pt x="3305303" y="44391"/>
                  </a:lnTo>
                  <a:lnTo>
                    <a:pt x="3293999" y="0"/>
                  </a:lnTo>
                  <a:lnTo>
                    <a:pt x="19177" y="0"/>
                  </a:lnTo>
                  <a:lnTo>
                    <a:pt x="13115" y="11728"/>
                  </a:lnTo>
                  <a:lnTo>
                    <a:pt x="7851" y="44391"/>
                  </a:lnTo>
                  <a:lnTo>
                    <a:pt x="3699" y="94201"/>
                  </a:lnTo>
                  <a:lnTo>
                    <a:pt x="977" y="157374"/>
                  </a:lnTo>
                  <a:lnTo>
                    <a:pt x="0" y="230124"/>
                  </a:lnTo>
                </a:path>
              </a:pathLst>
            </a:custGeom>
            <a:ln w="380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41441" y="1162050"/>
              <a:ext cx="6329680" cy="230504"/>
            </a:xfrm>
            <a:custGeom>
              <a:avLst/>
              <a:gdLst/>
              <a:ahLst/>
              <a:cxnLst/>
              <a:rect l="l" t="t" r="r" b="b"/>
              <a:pathLst>
                <a:path w="6329680" h="230505">
                  <a:moveTo>
                    <a:pt x="6329172" y="230124"/>
                  </a:moveTo>
                  <a:lnTo>
                    <a:pt x="6328189" y="157374"/>
                  </a:lnTo>
                  <a:lnTo>
                    <a:pt x="6325457" y="94201"/>
                  </a:lnTo>
                  <a:lnTo>
                    <a:pt x="6321299" y="44391"/>
                  </a:lnTo>
                  <a:lnTo>
                    <a:pt x="6309995" y="0"/>
                  </a:lnTo>
                  <a:lnTo>
                    <a:pt x="19177" y="0"/>
                  </a:lnTo>
                  <a:lnTo>
                    <a:pt x="13134" y="11728"/>
                  </a:lnTo>
                  <a:lnTo>
                    <a:pt x="7872" y="44391"/>
                  </a:lnTo>
                  <a:lnTo>
                    <a:pt x="3714" y="94201"/>
                  </a:lnTo>
                  <a:lnTo>
                    <a:pt x="982" y="157374"/>
                  </a:lnTo>
                  <a:lnTo>
                    <a:pt x="0" y="23012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31558" y="1443329"/>
              <a:ext cx="106045" cy="758190"/>
            </a:xfrm>
            <a:custGeom>
              <a:avLst/>
              <a:gdLst/>
              <a:ahLst/>
              <a:cxnLst/>
              <a:rect l="l" t="t" r="r" b="b"/>
              <a:pathLst>
                <a:path w="106045" h="758189">
                  <a:moveTo>
                    <a:pt x="105810" y="0"/>
                  </a:moveTo>
                  <a:lnTo>
                    <a:pt x="0" y="0"/>
                  </a:lnTo>
                  <a:lnTo>
                    <a:pt x="0" y="758088"/>
                  </a:lnTo>
                  <a:lnTo>
                    <a:pt x="105810" y="758088"/>
                  </a:lnTo>
                  <a:lnTo>
                    <a:pt x="105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37348" y="1396745"/>
              <a:ext cx="46990" cy="805180"/>
            </a:xfrm>
            <a:custGeom>
              <a:avLst/>
              <a:gdLst/>
              <a:ahLst/>
              <a:cxnLst/>
              <a:rect l="l" t="t" r="r" b="b"/>
              <a:pathLst>
                <a:path w="46990" h="805180">
                  <a:moveTo>
                    <a:pt x="46608" y="0"/>
                  </a:moveTo>
                  <a:lnTo>
                    <a:pt x="0" y="46608"/>
                  </a:lnTo>
                  <a:lnTo>
                    <a:pt x="0" y="804671"/>
                  </a:lnTo>
                  <a:lnTo>
                    <a:pt x="46608" y="758063"/>
                  </a:lnTo>
                  <a:lnTo>
                    <a:pt x="4660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31558" y="1396745"/>
              <a:ext cx="152400" cy="46990"/>
            </a:xfrm>
            <a:custGeom>
              <a:avLst/>
              <a:gdLst/>
              <a:ahLst/>
              <a:cxnLst/>
              <a:rect l="l" t="t" r="r" b="b"/>
              <a:pathLst>
                <a:path w="152400" h="46990">
                  <a:moveTo>
                    <a:pt x="152400" y="0"/>
                  </a:moveTo>
                  <a:lnTo>
                    <a:pt x="46609" y="0"/>
                  </a:lnTo>
                  <a:lnTo>
                    <a:pt x="0" y="46608"/>
                  </a:lnTo>
                  <a:lnTo>
                    <a:pt x="105791" y="466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31558" y="1396745"/>
              <a:ext cx="152400" cy="805180"/>
            </a:xfrm>
            <a:custGeom>
              <a:avLst/>
              <a:gdLst/>
              <a:ahLst/>
              <a:cxnLst/>
              <a:rect l="l" t="t" r="r" b="b"/>
              <a:pathLst>
                <a:path w="152400" h="805180">
                  <a:moveTo>
                    <a:pt x="0" y="46608"/>
                  </a:moveTo>
                  <a:lnTo>
                    <a:pt x="46609" y="0"/>
                  </a:lnTo>
                  <a:lnTo>
                    <a:pt x="152400" y="0"/>
                  </a:lnTo>
                  <a:lnTo>
                    <a:pt x="152400" y="758063"/>
                  </a:lnTo>
                  <a:lnTo>
                    <a:pt x="105791" y="804671"/>
                  </a:lnTo>
                  <a:lnTo>
                    <a:pt x="0" y="804671"/>
                  </a:lnTo>
                  <a:lnTo>
                    <a:pt x="0" y="46608"/>
                  </a:lnTo>
                  <a:close/>
                </a:path>
                <a:path w="152400" h="805180">
                  <a:moveTo>
                    <a:pt x="0" y="46608"/>
                  </a:moveTo>
                  <a:lnTo>
                    <a:pt x="105791" y="46608"/>
                  </a:lnTo>
                  <a:lnTo>
                    <a:pt x="152400" y="0"/>
                  </a:lnTo>
                </a:path>
                <a:path w="152400" h="805180">
                  <a:moveTo>
                    <a:pt x="105791" y="46608"/>
                  </a:moveTo>
                  <a:lnTo>
                    <a:pt x="105791" y="80467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98475" y="1678304"/>
            <a:ext cx="656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0">
                <a:latin typeface="Noto Sans CJK JP Medium"/>
                <a:cs typeface="Noto Sans CJK JP Medium"/>
              </a:rPr>
              <a:t>R</a:t>
            </a:r>
            <a:r>
              <a:rPr dirty="0" sz="1600" spc="95" b="0">
                <a:latin typeface="Noto Sans CJK JP Medium"/>
                <a:cs typeface="Noto Sans CJK JP Medium"/>
              </a:rPr>
              <a:t>-</a:t>
            </a:r>
            <a:r>
              <a:rPr dirty="0" sz="1600" spc="-10" b="0">
                <a:latin typeface="Noto Sans CJK JP Medium"/>
                <a:cs typeface="Noto Sans CJK JP Medium"/>
              </a:rPr>
              <a:t>C</a:t>
            </a:r>
            <a:r>
              <a:rPr dirty="0" sz="1600" spc="-60" b="0">
                <a:latin typeface="Noto Sans CJK JP Medium"/>
                <a:cs typeface="Noto Sans CJK JP Medium"/>
              </a:rPr>
              <a:t>NN</a:t>
            </a:r>
            <a:endParaRPr sz="1600">
              <a:latin typeface="Noto Sans CJK JP Medium"/>
              <a:cs typeface="Noto Sans CJK JP Medi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41119" y="2785872"/>
            <a:ext cx="3081655" cy="911860"/>
            <a:chOff x="1341119" y="2785872"/>
            <a:chExt cx="3081655" cy="911860"/>
          </a:xfrm>
        </p:grpSpPr>
        <p:sp>
          <p:nvSpPr>
            <p:cNvPr id="35" name="object 35"/>
            <p:cNvSpPr/>
            <p:nvPr/>
          </p:nvSpPr>
          <p:spPr>
            <a:xfrm>
              <a:off x="1341119" y="2785872"/>
              <a:ext cx="903732" cy="911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44852" y="3154680"/>
              <a:ext cx="1278255" cy="173990"/>
            </a:xfrm>
            <a:custGeom>
              <a:avLst/>
              <a:gdLst/>
              <a:ahLst/>
              <a:cxnLst/>
              <a:rect l="l" t="t" r="r" b="b"/>
              <a:pathLst>
                <a:path w="1278254" h="173989">
                  <a:moveTo>
                    <a:pt x="1104519" y="0"/>
                  </a:moveTo>
                  <a:lnTo>
                    <a:pt x="1104519" y="173736"/>
                  </a:lnTo>
                  <a:lnTo>
                    <a:pt x="1220343" y="115824"/>
                  </a:lnTo>
                  <a:lnTo>
                    <a:pt x="1133475" y="115824"/>
                  </a:lnTo>
                  <a:lnTo>
                    <a:pt x="1133475" y="57912"/>
                  </a:lnTo>
                  <a:lnTo>
                    <a:pt x="1220342" y="57912"/>
                  </a:lnTo>
                  <a:lnTo>
                    <a:pt x="1104519" y="0"/>
                  </a:lnTo>
                  <a:close/>
                </a:path>
                <a:path w="1278254" h="173989">
                  <a:moveTo>
                    <a:pt x="1104519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1104519" y="115824"/>
                  </a:lnTo>
                  <a:lnTo>
                    <a:pt x="1104519" y="57912"/>
                  </a:lnTo>
                  <a:close/>
                </a:path>
                <a:path w="1278254" h="173989">
                  <a:moveTo>
                    <a:pt x="1220342" y="57912"/>
                  </a:moveTo>
                  <a:lnTo>
                    <a:pt x="1133475" y="57912"/>
                  </a:lnTo>
                  <a:lnTo>
                    <a:pt x="1133475" y="115824"/>
                  </a:lnTo>
                  <a:lnTo>
                    <a:pt x="1220343" y="115824"/>
                  </a:lnTo>
                  <a:lnTo>
                    <a:pt x="1278255" y="86868"/>
                  </a:lnTo>
                  <a:lnTo>
                    <a:pt x="1220342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23487" y="2785872"/>
              <a:ext cx="899160" cy="9113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458973" y="2628138"/>
            <a:ext cx="8026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060" marR="5715" indent="-86995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latin typeface="WenQuanYi Micro Hei"/>
                <a:cs typeface="WenQuanYi Micro Hei"/>
              </a:rPr>
              <a:t>Se</a:t>
            </a:r>
            <a:r>
              <a:rPr dirty="0" sz="1500" spc="20">
                <a:latin typeface="WenQuanYi Micro Hei"/>
                <a:cs typeface="WenQuanYi Micro Hei"/>
              </a:rPr>
              <a:t>l</a:t>
            </a:r>
            <a:r>
              <a:rPr dirty="0" sz="1500" spc="-5">
                <a:latin typeface="WenQuanYi Micro Hei"/>
                <a:cs typeface="WenQuanYi Micro Hei"/>
              </a:rPr>
              <a:t>e</a:t>
            </a:r>
            <a:r>
              <a:rPr dirty="0" sz="1500" spc="65">
                <a:latin typeface="WenQuanYi Micro Hei"/>
                <a:cs typeface="WenQuanYi Micro Hei"/>
              </a:rPr>
              <a:t>c</a:t>
            </a:r>
            <a:r>
              <a:rPr dirty="0" sz="1500" spc="55">
                <a:latin typeface="WenQuanYi Micro Hei"/>
                <a:cs typeface="WenQuanYi Micro Hei"/>
              </a:rPr>
              <a:t>t</a:t>
            </a:r>
            <a:r>
              <a:rPr dirty="0" sz="1500" spc="-5">
                <a:latin typeface="WenQuanYi Micro Hei"/>
                <a:cs typeface="WenQuanYi Micro Hei"/>
              </a:rPr>
              <a:t>i</a:t>
            </a:r>
            <a:r>
              <a:rPr dirty="0" sz="1500" spc="-20">
                <a:latin typeface="WenQuanYi Micro Hei"/>
                <a:cs typeface="WenQuanYi Micro Hei"/>
              </a:rPr>
              <a:t>v</a:t>
            </a:r>
            <a:r>
              <a:rPr dirty="0" sz="1500" spc="5">
                <a:latin typeface="WenQuanYi Micro Hei"/>
                <a:cs typeface="WenQuanYi Micro Hei"/>
              </a:rPr>
              <a:t>e  </a:t>
            </a:r>
            <a:r>
              <a:rPr dirty="0" sz="1500" spc="25">
                <a:latin typeface="WenQuanYi Micro Hei"/>
                <a:cs typeface="WenQuanYi Micro Hei"/>
              </a:rPr>
              <a:t>Search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73853" y="2628138"/>
            <a:ext cx="6216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WenQuanYi Micro Hei"/>
                <a:cs typeface="WenQuanYi Micro Hei"/>
              </a:rPr>
              <a:t>Crop  </a:t>
            </a:r>
            <a:r>
              <a:rPr dirty="0" sz="1500" spc="35">
                <a:latin typeface="WenQuanYi Micro Hei"/>
                <a:cs typeface="WenQuanYi Micro Hei"/>
              </a:rPr>
              <a:t>R</a:t>
            </a:r>
            <a:r>
              <a:rPr dirty="0" sz="1500" spc="20">
                <a:latin typeface="WenQuanYi Micro Hei"/>
                <a:cs typeface="WenQuanYi Micro Hei"/>
              </a:rPr>
              <a:t>e</a:t>
            </a:r>
            <a:r>
              <a:rPr dirty="0" sz="1500" spc="85">
                <a:latin typeface="WenQuanYi Micro Hei"/>
                <a:cs typeface="WenQuanYi Micro Hei"/>
              </a:rPr>
              <a:t>g</a:t>
            </a:r>
            <a:r>
              <a:rPr dirty="0" sz="1500" spc="-25">
                <a:latin typeface="WenQuanYi Micro Hei"/>
                <a:cs typeface="WenQuanYi Micro Hei"/>
              </a:rPr>
              <a:t>ion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75460" y="3134359"/>
            <a:ext cx="8027670" cy="927735"/>
          </a:xfrm>
          <a:custGeom>
            <a:avLst/>
            <a:gdLst/>
            <a:ahLst/>
            <a:cxnLst/>
            <a:rect l="l" t="t" r="r" b="b"/>
            <a:pathLst>
              <a:path w="8027670" h="927735">
                <a:moveTo>
                  <a:pt x="3650361" y="107188"/>
                </a:moveTo>
                <a:lnTo>
                  <a:pt x="3592436" y="78232"/>
                </a:lnTo>
                <a:lnTo>
                  <a:pt x="3476625" y="20320"/>
                </a:lnTo>
                <a:lnTo>
                  <a:pt x="3476625" y="78232"/>
                </a:lnTo>
                <a:lnTo>
                  <a:pt x="2647188" y="78232"/>
                </a:lnTo>
                <a:lnTo>
                  <a:pt x="2647188" y="136144"/>
                </a:lnTo>
                <a:lnTo>
                  <a:pt x="3476625" y="136144"/>
                </a:lnTo>
                <a:lnTo>
                  <a:pt x="3476625" y="194056"/>
                </a:lnTo>
                <a:lnTo>
                  <a:pt x="3592449" y="136144"/>
                </a:lnTo>
                <a:lnTo>
                  <a:pt x="3650361" y="107188"/>
                </a:lnTo>
                <a:close/>
              </a:path>
              <a:path w="8027670" h="927735">
                <a:moveTo>
                  <a:pt x="3968496" y="794385"/>
                </a:moveTo>
                <a:lnTo>
                  <a:pt x="3958971" y="775335"/>
                </a:lnTo>
                <a:lnTo>
                  <a:pt x="3911346" y="680085"/>
                </a:lnTo>
                <a:lnTo>
                  <a:pt x="3854196" y="794385"/>
                </a:lnTo>
                <a:lnTo>
                  <a:pt x="3892296" y="794385"/>
                </a:lnTo>
                <a:lnTo>
                  <a:pt x="3892296" y="889635"/>
                </a:lnTo>
                <a:lnTo>
                  <a:pt x="38100" y="889635"/>
                </a:lnTo>
                <a:lnTo>
                  <a:pt x="38100" y="563626"/>
                </a:lnTo>
                <a:lnTo>
                  <a:pt x="0" y="563626"/>
                </a:lnTo>
                <a:lnTo>
                  <a:pt x="0" y="927735"/>
                </a:lnTo>
                <a:lnTo>
                  <a:pt x="3930396" y="927735"/>
                </a:lnTo>
                <a:lnTo>
                  <a:pt x="3930396" y="908685"/>
                </a:lnTo>
                <a:lnTo>
                  <a:pt x="3930396" y="889635"/>
                </a:lnTo>
                <a:lnTo>
                  <a:pt x="3930396" y="794385"/>
                </a:lnTo>
                <a:lnTo>
                  <a:pt x="3968496" y="794385"/>
                </a:lnTo>
                <a:close/>
              </a:path>
              <a:path w="8027670" h="927735">
                <a:moveTo>
                  <a:pt x="4822812" y="113284"/>
                </a:moveTo>
                <a:lnTo>
                  <a:pt x="4765726" y="85090"/>
                </a:lnTo>
                <a:lnTo>
                  <a:pt x="4648708" y="27305"/>
                </a:lnTo>
                <a:lnTo>
                  <a:pt x="4649000" y="85242"/>
                </a:lnTo>
                <a:lnTo>
                  <a:pt x="4155821" y="87630"/>
                </a:lnTo>
                <a:lnTo>
                  <a:pt x="4156075" y="145542"/>
                </a:lnTo>
                <a:lnTo>
                  <a:pt x="4649292" y="143154"/>
                </a:lnTo>
                <a:lnTo>
                  <a:pt x="4649597" y="201041"/>
                </a:lnTo>
                <a:lnTo>
                  <a:pt x="4822812" y="113284"/>
                </a:lnTo>
                <a:close/>
              </a:path>
              <a:path w="8027670" h="927735">
                <a:moveTo>
                  <a:pt x="5958332" y="108712"/>
                </a:moveTo>
                <a:lnTo>
                  <a:pt x="5901944" y="81280"/>
                </a:lnTo>
                <a:lnTo>
                  <a:pt x="5783707" y="23749"/>
                </a:lnTo>
                <a:lnTo>
                  <a:pt x="5784329" y="81597"/>
                </a:lnTo>
                <a:lnTo>
                  <a:pt x="5448046" y="85217"/>
                </a:lnTo>
                <a:lnTo>
                  <a:pt x="5448554" y="143129"/>
                </a:lnTo>
                <a:lnTo>
                  <a:pt x="5784964" y="139509"/>
                </a:lnTo>
                <a:lnTo>
                  <a:pt x="5785612" y="197485"/>
                </a:lnTo>
                <a:lnTo>
                  <a:pt x="5958332" y="108712"/>
                </a:lnTo>
                <a:close/>
              </a:path>
              <a:path w="8027670" h="927735">
                <a:moveTo>
                  <a:pt x="8027543" y="85852"/>
                </a:moveTo>
                <a:lnTo>
                  <a:pt x="7970571" y="57785"/>
                </a:lnTo>
                <a:lnTo>
                  <a:pt x="7853299" y="0"/>
                </a:lnTo>
                <a:lnTo>
                  <a:pt x="7853629" y="57962"/>
                </a:lnTo>
                <a:lnTo>
                  <a:pt x="7318121" y="61214"/>
                </a:lnTo>
                <a:lnTo>
                  <a:pt x="7318375" y="119126"/>
                </a:lnTo>
                <a:lnTo>
                  <a:pt x="7853972" y="115874"/>
                </a:lnTo>
                <a:lnTo>
                  <a:pt x="7854315" y="173736"/>
                </a:lnTo>
                <a:lnTo>
                  <a:pt x="8027543" y="858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8475" y="2913633"/>
            <a:ext cx="6565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95"/>
              </a:spcBef>
            </a:pPr>
            <a:r>
              <a:rPr dirty="0" sz="1600" spc="-10" b="0">
                <a:latin typeface="Noto Sans CJK JP Medium"/>
                <a:cs typeface="Noto Sans CJK JP Medium"/>
              </a:rPr>
              <a:t>Fast  </a:t>
            </a:r>
            <a:r>
              <a:rPr dirty="0" sz="1600" spc="-20" b="0">
                <a:latin typeface="Noto Sans CJK JP Medium"/>
                <a:cs typeface="Noto Sans CJK JP Medium"/>
              </a:rPr>
              <a:t>R</a:t>
            </a:r>
            <a:r>
              <a:rPr dirty="0" sz="1600" spc="95" b="0">
                <a:latin typeface="Noto Sans CJK JP Medium"/>
                <a:cs typeface="Noto Sans CJK JP Medium"/>
              </a:rPr>
              <a:t>-</a:t>
            </a:r>
            <a:r>
              <a:rPr dirty="0" sz="1600" spc="-40" b="0">
                <a:latin typeface="Noto Sans CJK JP Medium"/>
                <a:cs typeface="Noto Sans CJK JP Medium"/>
              </a:rPr>
              <a:t>CNN</a:t>
            </a:r>
            <a:endParaRPr sz="1600">
              <a:latin typeface="Noto Sans CJK JP Medium"/>
              <a:cs typeface="Noto Sans CJK JP 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70810" y="3709796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latin typeface="WenQuanYi Micro Hei"/>
                <a:cs typeface="WenQuanYi Micro Hei"/>
              </a:rPr>
              <a:t>CNN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803130" y="2772917"/>
            <a:ext cx="1762125" cy="897890"/>
          </a:xfrm>
          <a:custGeom>
            <a:avLst/>
            <a:gdLst/>
            <a:ahLst/>
            <a:cxnLst/>
            <a:rect l="l" t="t" r="r" b="b"/>
            <a:pathLst>
              <a:path w="1762125" h="897889">
                <a:moveTo>
                  <a:pt x="0" y="897635"/>
                </a:moveTo>
                <a:lnTo>
                  <a:pt x="1761744" y="897635"/>
                </a:lnTo>
                <a:lnTo>
                  <a:pt x="1761744" y="0"/>
                </a:lnTo>
                <a:lnTo>
                  <a:pt x="0" y="0"/>
                </a:lnTo>
                <a:lnTo>
                  <a:pt x="0" y="897635"/>
                </a:lnTo>
                <a:close/>
              </a:path>
            </a:pathLst>
          </a:custGeom>
          <a:ln w="381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867138" y="2838450"/>
            <a:ext cx="1621790" cy="3371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305"/>
              </a:spcBef>
            </a:pPr>
            <a:r>
              <a:rPr dirty="0" sz="1500" spc="30">
                <a:latin typeface="WenQuanYi Micro Hei"/>
                <a:cs typeface="WenQuanYi Micro Hei"/>
              </a:rPr>
              <a:t>Regressors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67138" y="3262121"/>
            <a:ext cx="1621790" cy="3371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443230">
              <a:lnSpc>
                <a:spcPct val="100000"/>
              </a:lnSpc>
              <a:spcBef>
                <a:spcPts val="305"/>
              </a:spcBef>
            </a:pPr>
            <a:r>
              <a:rPr dirty="0" sz="1500" spc="35">
                <a:latin typeface="WenQuanYi Micro Hei"/>
                <a:cs typeface="WenQuanYi Micro Hei"/>
              </a:rPr>
              <a:t>Softmax</a:t>
            </a:r>
            <a:endParaRPr sz="1500">
              <a:latin typeface="WenQuanYi Micro Hei"/>
              <a:cs typeface="WenQuanYi Micro He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99388" y="2543555"/>
            <a:ext cx="10590530" cy="1088390"/>
            <a:chOff x="1199388" y="2543555"/>
            <a:chExt cx="10590530" cy="1088390"/>
          </a:xfrm>
        </p:grpSpPr>
        <p:sp>
          <p:nvSpPr>
            <p:cNvPr id="47" name="object 47"/>
            <p:cNvSpPr/>
            <p:nvPr/>
          </p:nvSpPr>
          <p:spPr>
            <a:xfrm>
              <a:off x="1218438" y="2562605"/>
              <a:ext cx="3313429" cy="230504"/>
            </a:xfrm>
            <a:custGeom>
              <a:avLst/>
              <a:gdLst/>
              <a:ahLst/>
              <a:cxnLst/>
              <a:rect l="l" t="t" r="r" b="b"/>
              <a:pathLst>
                <a:path w="3313429" h="230505">
                  <a:moveTo>
                    <a:pt x="3313176" y="230124"/>
                  </a:moveTo>
                  <a:lnTo>
                    <a:pt x="3312193" y="157374"/>
                  </a:lnTo>
                  <a:lnTo>
                    <a:pt x="3309461" y="94201"/>
                  </a:lnTo>
                  <a:lnTo>
                    <a:pt x="3305303" y="44391"/>
                  </a:lnTo>
                  <a:lnTo>
                    <a:pt x="3293999" y="0"/>
                  </a:lnTo>
                  <a:lnTo>
                    <a:pt x="19177" y="0"/>
                  </a:lnTo>
                  <a:lnTo>
                    <a:pt x="13115" y="11728"/>
                  </a:lnTo>
                  <a:lnTo>
                    <a:pt x="7851" y="44391"/>
                  </a:lnTo>
                  <a:lnTo>
                    <a:pt x="3699" y="94201"/>
                  </a:lnTo>
                  <a:lnTo>
                    <a:pt x="977" y="157374"/>
                  </a:lnTo>
                  <a:lnTo>
                    <a:pt x="0" y="230124"/>
                  </a:lnTo>
                </a:path>
              </a:pathLst>
            </a:custGeom>
            <a:ln w="380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441441" y="2562605"/>
              <a:ext cx="6329680" cy="230504"/>
            </a:xfrm>
            <a:custGeom>
              <a:avLst/>
              <a:gdLst/>
              <a:ahLst/>
              <a:cxnLst/>
              <a:rect l="l" t="t" r="r" b="b"/>
              <a:pathLst>
                <a:path w="6329680" h="230505">
                  <a:moveTo>
                    <a:pt x="6329172" y="230124"/>
                  </a:moveTo>
                  <a:lnTo>
                    <a:pt x="6328189" y="157374"/>
                  </a:lnTo>
                  <a:lnTo>
                    <a:pt x="6325457" y="94201"/>
                  </a:lnTo>
                  <a:lnTo>
                    <a:pt x="6321299" y="44391"/>
                  </a:lnTo>
                  <a:lnTo>
                    <a:pt x="6309995" y="0"/>
                  </a:lnTo>
                  <a:lnTo>
                    <a:pt x="19177" y="0"/>
                  </a:lnTo>
                  <a:lnTo>
                    <a:pt x="13134" y="11728"/>
                  </a:lnTo>
                  <a:lnTo>
                    <a:pt x="7872" y="44391"/>
                  </a:lnTo>
                  <a:lnTo>
                    <a:pt x="3714" y="94201"/>
                  </a:lnTo>
                  <a:lnTo>
                    <a:pt x="982" y="157374"/>
                  </a:lnTo>
                  <a:lnTo>
                    <a:pt x="0" y="23012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598920" y="2935223"/>
              <a:ext cx="617897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40853" y="2818637"/>
              <a:ext cx="46990" cy="803275"/>
            </a:xfrm>
            <a:custGeom>
              <a:avLst/>
              <a:gdLst/>
              <a:ahLst/>
              <a:cxnLst/>
              <a:rect l="l" t="t" r="r" b="b"/>
              <a:pathLst>
                <a:path w="46990" h="803275">
                  <a:moveTo>
                    <a:pt x="46608" y="0"/>
                  </a:moveTo>
                  <a:lnTo>
                    <a:pt x="0" y="46609"/>
                  </a:lnTo>
                  <a:lnTo>
                    <a:pt x="0" y="803148"/>
                  </a:lnTo>
                  <a:lnTo>
                    <a:pt x="46608" y="756538"/>
                  </a:lnTo>
                  <a:lnTo>
                    <a:pt x="4660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735061" y="2818637"/>
              <a:ext cx="152400" cy="46990"/>
            </a:xfrm>
            <a:custGeom>
              <a:avLst/>
              <a:gdLst/>
              <a:ahLst/>
              <a:cxnLst/>
              <a:rect l="l" t="t" r="r" b="b"/>
              <a:pathLst>
                <a:path w="152400" h="46989">
                  <a:moveTo>
                    <a:pt x="152400" y="0"/>
                  </a:moveTo>
                  <a:lnTo>
                    <a:pt x="46609" y="0"/>
                  </a:lnTo>
                  <a:lnTo>
                    <a:pt x="0" y="46609"/>
                  </a:lnTo>
                  <a:lnTo>
                    <a:pt x="105791" y="4660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735061" y="2818637"/>
              <a:ext cx="152400" cy="803275"/>
            </a:xfrm>
            <a:custGeom>
              <a:avLst/>
              <a:gdLst/>
              <a:ahLst/>
              <a:cxnLst/>
              <a:rect l="l" t="t" r="r" b="b"/>
              <a:pathLst>
                <a:path w="152400" h="803275">
                  <a:moveTo>
                    <a:pt x="0" y="46609"/>
                  </a:moveTo>
                  <a:lnTo>
                    <a:pt x="46609" y="0"/>
                  </a:lnTo>
                  <a:lnTo>
                    <a:pt x="152400" y="0"/>
                  </a:lnTo>
                  <a:lnTo>
                    <a:pt x="152400" y="756538"/>
                  </a:lnTo>
                  <a:lnTo>
                    <a:pt x="105791" y="803148"/>
                  </a:lnTo>
                  <a:lnTo>
                    <a:pt x="0" y="803148"/>
                  </a:lnTo>
                  <a:lnTo>
                    <a:pt x="0" y="46609"/>
                  </a:lnTo>
                  <a:close/>
                </a:path>
                <a:path w="152400" h="803275">
                  <a:moveTo>
                    <a:pt x="0" y="46609"/>
                  </a:moveTo>
                  <a:lnTo>
                    <a:pt x="105791" y="46609"/>
                  </a:lnTo>
                  <a:lnTo>
                    <a:pt x="152400" y="0"/>
                  </a:lnTo>
                </a:path>
                <a:path w="152400" h="803275">
                  <a:moveTo>
                    <a:pt x="105791" y="46609"/>
                  </a:moveTo>
                  <a:lnTo>
                    <a:pt x="105791" y="8031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464169" y="2818637"/>
              <a:ext cx="46990" cy="803275"/>
            </a:xfrm>
            <a:custGeom>
              <a:avLst/>
              <a:gdLst/>
              <a:ahLst/>
              <a:cxnLst/>
              <a:rect l="l" t="t" r="r" b="b"/>
              <a:pathLst>
                <a:path w="46990" h="803275">
                  <a:moveTo>
                    <a:pt x="46608" y="0"/>
                  </a:moveTo>
                  <a:lnTo>
                    <a:pt x="0" y="46609"/>
                  </a:lnTo>
                  <a:lnTo>
                    <a:pt x="0" y="803148"/>
                  </a:lnTo>
                  <a:lnTo>
                    <a:pt x="46608" y="756538"/>
                  </a:lnTo>
                  <a:lnTo>
                    <a:pt x="4660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358378" y="2818637"/>
              <a:ext cx="152400" cy="46990"/>
            </a:xfrm>
            <a:custGeom>
              <a:avLst/>
              <a:gdLst/>
              <a:ahLst/>
              <a:cxnLst/>
              <a:rect l="l" t="t" r="r" b="b"/>
              <a:pathLst>
                <a:path w="152400" h="46989">
                  <a:moveTo>
                    <a:pt x="152400" y="0"/>
                  </a:moveTo>
                  <a:lnTo>
                    <a:pt x="46608" y="0"/>
                  </a:lnTo>
                  <a:lnTo>
                    <a:pt x="0" y="46609"/>
                  </a:lnTo>
                  <a:lnTo>
                    <a:pt x="105791" y="4660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358378" y="2818637"/>
              <a:ext cx="152400" cy="803275"/>
            </a:xfrm>
            <a:custGeom>
              <a:avLst/>
              <a:gdLst/>
              <a:ahLst/>
              <a:cxnLst/>
              <a:rect l="l" t="t" r="r" b="b"/>
              <a:pathLst>
                <a:path w="152400" h="803275">
                  <a:moveTo>
                    <a:pt x="0" y="46609"/>
                  </a:moveTo>
                  <a:lnTo>
                    <a:pt x="46608" y="0"/>
                  </a:lnTo>
                  <a:lnTo>
                    <a:pt x="152400" y="0"/>
                  </a:lnTo>
                  <a:lnTo>
                    <a:pt x="152400" y="756538"/>
                  </a:lnTo>
                  <a:lnTo>
                    <a:pt x="105791" y="803148"/>
                  </a:lnTo>
                  <a:lnTo>
                    <a:pt x="0" y="803148"/>
                  </a:lnTo>
                  <a:lnTo>
                    <a:pt x="0" y="46609"/>
                  </a:lnTo>
                  <a:close/>
                </a:path>
                <a:path w="152400" h="803275">
                  <a:moveTo>
                    <a:pt x="0" y="46609"/>
                  </a:moveTo>
                  <a:lnTo>
                    <a:pt x="105791" y="46609"/>
                  </a:lnTo>
                  <a:lnTo>
                    <a:pt x="152400" y="0"/>
                  </a:lnTo>
                </a:path>
                <a:path w="152400" h="803275">
                  <a:moveTo>
                    <a:pt x="105791" y="46609"/>
                  </a:moveTo>
                  <a:lnTo>
                    <a:pt x="105791" y="8031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073260" y="2818637"/>
              <a:ext cx="47625" cy="803275"/>
            </a:xfrm>
            <a:custGeom>
              <a:avLst/>
              <a:gdLst/>
              <a:ahLst/>
              <a:cxnLst/>
              <a:rect l="l" t="t" r="r" b="b"/>
              <a:pathLst>
                <a:path w="47625" h="803275">
                  <a:moveTo>
                    <a:pt x="47117" y="0"/>
                  </a:moveTo>
                  <a:lnTo>
                    <a:pt x="0" y="47116"/>
                  </a:lnTo>
                  <a:lnTo>
                    <a:pt x="0" y="803148"/>
                  </a:lnTo>
                  <a:lnTo>
                    <a:pt x="47117" y="756031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966454" y="2818637"/>
              <a:ext cx="154305" cy="47625"/>
            </a:xfrm>
            <a:custGeom>
              <a:avLst/>
              <a:gdLst/>
              <a:ahLst/>
              <a:cxnLst/>
              <a:rect l="l" t="t" r="r" b="b"/>
              <a:pathLst>
                <a:path w="154304" h="47625">
                  <a:moveTo>
                    <a:pt x="153924" y="0"/>
                  </a:moveTo>
                  <a:lnTo>
                    <a:pt x="47117" y="0"/>
                  </a:lnTo>
                  <a:lnTo>
                    <a:pt x="0" y="47116"/>
                  </a:lnTo>
                  <a:lnTo>
                    <a:pt x="106806" y="4711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966454" y="2818637"/>
              <a:ext cx="154305" cy="803275"/>
            </a:xfrm>
            <a:custGeom>
              <a:avLst/>
              <a:gdLst/>
              <a:ahLst/>
              <a:cxnLst/>
              <a:rect l="l" t="t" r="r" b="b"/>
              <a:pathLst>
                <a:path w="154304" h="803275">
                  <a:moveTo>
                    <a:pt x="0" y="47116"/>
                  </a:moveTo>
                  <a:lnTo>
                    <a:pt x="47117" y="0"/>
                  </a:lnTo>
                  <a:lnTo>
                    <a:pt x="153924" y="0"/>
                  </a:lnTo>
                  <a:lnTo>
                    <a:pt x="153924" y="756031"/>
                  </a:lnTo>
                  <a:lnTo>
                    <a:pt x="106806" y="803148"/>
                  </a:lnTo>
                  <a:lnTo>
                    <a:pt x="0" y="803148"/>
                  </a:lnTo>
                  <a:lnTo>
                    <a:pt x="0" y="47116"/>
                  </a:lnTo>
                  <a:close/>
                </a:path>
                <a:path w="154304" h="803275">
                  <a:moveTo>
                    <a:pt x="0" y="47116"/>
                  </a:moveTo>
                  <a:lnTo>
                    <a:pt x="106806" y="47116"/>
                  </a:lnTo>
                  <a:lnTo>
                    <a:pt x="153924" y="0"/>
                  </a:lnTo>
                </a:path>
                <a:path w="154304" h="803275">
                  <a:moveTo>
                    <a:pt x="106806" y="47116"/>
                  </a:moveTo>
                  <a:lnTo>
                    <a:pt x="106806" y="8031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341119" y="4472940"/>
            <a:ext cx="2327275" cy="1426210"/>
            <a:chOff x="1341119" y="4472940"/>
            <a:chExt cx="2327275" cy="1426210"/>
          </a:xfrm>
        </p:grpSpPr>
        <p:sp>
          <p:nvSpPr>
            <p:cNvPr id="60" name="object 60"/>
            <p:cNvSpPr/>
            <p:nvPr/>
          </p:nvSpPr>
          <p:spPr>
            <a:xfrm>
              <a:off x="1341119" y="4472940"/>
              <a:ext cx="903732" cy="911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246119" y="5308854"/>
              <a:ext cx="422275" cy="590550"/>
            </a:xfrm>
            <a:custGeom>
              <a:avLst/>
              <a:gdLst/>
              <a:ahLst/>
              <a:cxnLst/>
              <a:rect l="l" t="t" r="r" b="b"/>
              <a:pathLst>
                <a:path w="422275" h="590550">
                  <a:moveTo>
                    <a:pt x="307847" y="475767"/>
                  </a:moveTo>
                  <a:lnTo>
                    <a:pt x="307847" y="590067"/>
                  </a:lnTo>
                  <a:lnTo>
                    <a:pt x="384047" y="551967"/>
                  </a:lnTo>
                  <a:lnTo>
                    <a:pt x="326897" y="551967"/>
                  </a:lnTo>
                  <a:lnTo>
                    <a:pt x="326897" y="513867"/>
                  </a:lnTo>
                  <a:lnTo>
                    <a:pt x="384047" y="513867"/>
                  </a:lnTo>
                  <a:lnTo>
                    <a:pt x="307847" y="475767"/>
                  </a:lnTo>
                  <a:close/>
                </a:path>
                <a:path w="422275" h="590550">
                  <a:moveTo>
                    <a:pt x="38100" y="0"/>
                  </a:moveTo>
                  <a:lnTo>
                    <a:pt x="0" y="0"/>
                  </a:lnTo>
                  <a:lnTo>
                    <a:pt x="0" y="551967"/>
                  </a:lnTo>
                  <a:lnTo>
                    <a:pt x="307847" y="551967"/>
                  </a:lnTo>
                  <a:lnTo>
                    <a:pt x="307847" y="532917"/>
                  </a:lnTo>
                  <a:lnTo>
                    <a:pt x="38100" y="532917"/>
                  </a:lnTo>
                  <a:lnTo>
                    <a:pt x="19050" y="513867"/>
                  </a:lnTo>
                  <a:lnTo>
                    <a:pt x="38100" y="513867"/>
                  </a:lnTo>
                  <a:lnTo>
                    <a:pt x="38100" y="0"/>
                  </a:lnTo>
                  <a:close/>
                </a:path>
                <a:path w="422275" h="590550">
                  <a:moveTo>
                    <a:pt x="384047" y="513867"/>
                  </a:moveTo>
                  <a:lnTo>
                    <a:pt x="326897" y="513867"/>
                  </a:lnTo>
                  <a:lnTo>
                    <a:pt x="326897" y="551967"/>
                  </a:lnTo>
                  <a:lnTo>
                    <a:pt x="384047" y="551967"/>
                  </a:lnTo>
                  <a:lnTo>
                    <a:pt x="422147" y="532917"/>
                  </a:lnTo>
                  <a:lnTo>
                    <a:pt x="384047" y="513867"/>
                  </a:lnTo>
                  <a:close/>
                </a:path>
                <a:path w="422275" h="590550">
                  <a:moveTo>
                    <a:pt x="38100" y="513867"/>
                  </a:moveTo>
                  <a:lnTo>
                    <a:pt x="19050" y="513867"/>
                  </a:lnTo>
                  <a:lnTo>
                    <a:pt x="38100" y="532917"/>
                  </a:lnTo>
                  <a:lnTo>
                    <a:pt x="38100" y="513867"/>
                  </a:lnTo>
                  <a:close/>
                </a:path>
                <a:path w="422275" h="590550">
                  <a:moveTo>
                    <a:pt x="307847" y="513867"/>
                  </a:moveTo>
                  <a:lnTo>
                    <a:pt x="38100" y="513867"/>
                  </a:lnTo>
                  <a:lnTo>
                    <a:pt x="38100" y="532917"/>
                  </a:lnTo>
                  <a:lnTo>
                    <a:pt x="307847" y="532917"/>
                  </a:lnTo>
                  <a:lnTo>
                    <a:pt x="307847" y="51386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5989320" y="4841747"/>
            <a:ext cx="561975" cy="173990"/>
          </a:xfrm>
          <a:custGeom>
            <a:avLst/>
            <a:gdLst/>
            <a:ahLst/>
            <a:cxnLst/>
            <a:rect l="l" t="t" r="r" b="b"/>
            <a:pathLst>
              <a:path w="561975" h="173989">
                <a:moveTo>
                  <a:pt x="387857" y="0"/>
                </a:moveTo>
                <a:lnTo>
                  <a:pt x="387857" y="173735"/>
                </a:lnTo>
                <a:lnTo>
                  <a:pt x="503681" y="115824"/>
                </a:lnTo>
                <a:lnTo>
                  <a:pt x="416813" y="115824"/>
                </a:lnTo>
                <a:lnTo>
                  <a:pt x="416813" y="57912"/>
                </a:lnTo>
                <a:lnTo>
                  <a:pt x="503682" y="57912"/>
                </a:lnTo>
                <a:lnTo>
                  <a:pt x="387857" y="0"/>
                </a:lnTo>
                <a:close/>
              </a:path>
              <a:path w="561975" h="173989">
                <a:moveTo>
                  <a:pt x="387857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87857" y="115824"/>
                </a:lnTo>
                <a:lnTo>
                  <a:pt x="387857" y="57912"/>
                </a:lnTo>
                <a:close/>
              </a:path>
              <a:path w="561975" h="173989">
                <a:moveTo>
                  <a:pt x="503682" y="57912"/>
                </a:moveTo>
                <a:lnTo>
                  <a:pt x="416813" y="57912"/>
                </a:lnTo>
                <a:lnTo>
                  <a:pt x="416813" y="115824"/>
                </a:lnTo>
                <a:lnTo>
                  <a:pt x="503681" y="115824"/>
                </a:lnTo>
                <a:lnTo>
                  <a:pt x="561594" y="86868"/>
                </a:lnTo>
                <a:lnTo>
                  <a:pt x="503682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5422391" y="4197096"/>
            <a:ext cx="6367780" cy="1126490"/>
            <a:chOff x="5422391" y="4197096"/>
            <a:chExt cx="6367780" cy="1126490"/>
          </a:xfrm>
        </p:grpSpPr>
        <p:sp>
          <p:nvSpPr>
            <p:cNvPr id="64" name="object 64"/>
            <p:cNvSpPr/>
            <p:nvPr/>
          </p:nvSpPr>
          <p:spPr>
            <a:xfrm>
              <a:off x="9093580" y="4821428"/>
              <a:ext cx="709930" cy="173990"/>
            </a:xfrm>
            <a:custGeom>
              <a:avLst/>
              <a:gdLst/>
              <a:ahLst/>
              <a:cxnLst/>
              <a:rect l="l" t="t" r="r" b="b"/>
              <a:pathLst>
                <a:path w="709929" h="173989">
                  <a:moveTo>
                    <a:pt x="652457" y="57785"/>
                  </a:moveTo>
                  <a:lnTo>
                    <a:pt x="564515" y="57785"/>
                  </a:lnTo>
                  <a:lnTo>
                    <a:pt x="564896" y="115697"/>
                  </a:lnTo>
                  <a:lnTo>
                    <a:pt x="535855" y="115873"/>
                  </a:lnTo>
                  <a:lnTo>
                    <a:pt x="536194" y="173736"/>
                  </a:lnTo>
                  <a:lnTo>
                    <a:pt x="709422" y="85852"/>
                  </a:lnTo>
                  <a:lnTo>
                    <a:pt x="652457" y="57785"/>
                  </a:lnTo>
                  <a:close/>
                </a:path>
                <a:path w="709929" h="173989">
                  <a:moveTo>
                    <a:pt x="535516" y="57961"/>
                  </a:moveTo>
                  <a:lnTo>
                    <a:pt x="0" y="61214"/>
                  </a:lnTo>
                  <a:lnTo>
                    <a:pt x="253" y="119126"/>
                  </a:lnTo>
                  <a:lnTo>
                    <a:pt x="535855" y="115873"/>
                  </a:lnTo>
                  <a:lnTo>
                    <a:pt x="535516" y="57961"/>
                  </a:lnTo>
                  <a:close/>
                </a:path>
                <a:path w="709929" h="173989">
                  <a:moveTo>
                    <a:pt x="564515" y="57785"/>
                  </a:moveTo>
                  <a:lnTo>
                    <a:pt x="535516" y="57961"/>
                  </a:lnTo>
                  <a:lnTo>
                    <a:pt x="535855" y="115873"/>
                  </a:lnTo>
                  <a:lnTo>
                    <a:pt x="564896" y="115697"/>
                  </a:lnTo>
                  <a:lnTo>
                    <a:pt x="564515" y="57785"/>
                  </a:lnTo>
                  <a:close/>
                </a:path>
                <a:path w="709929" h="173989">
                  <a:moveTo>
                    <a:pt x="535177" y="0"/>
                  </a:moveTo>
                  <a:lnTo>
                    <a:pt x="535516" y="57961"/>
                  </a:lnTo>
                  <a:lnTo>
                    <a:pt x="652457" y="57785"/>
                  </a:lnTo>
                  <a:lnTo>
                    <a:pt x="53517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41441" y="4216146"/>
              <a:ext cx="6329680" cy="230504"/>
            </a:xfrm>
            <a:custGeom>
              <a:avLst/>
              <a:gdLst/>
              <a:ahLst/>
              <a:cxnLst/>
              <a:rect l="l" t="t" r="r" b="b"/>
              <a:pathLst>
                <a:path w="6329680" h="230504">
                  <a:moveTo>
                    <a:pt x="6329172" y="230123"/>
                  </a:moveTo>
                  <a:lnTo>
                    <a:pt x="6328189" y="157374"/>
                  </a:lnTo>
                  <a:lnTo>
                    <a:pt x="6325457" y="94201"/>
                  </a:lnTo>
                  <a:lnTo>
                    <a:pt x="6321299" y="44391"/>
                  </a:lnTo>
                  <a:lnTo>
                    <a:pt x="6309995" y="0"/>
                  </a:lnTo>
                  <a:lnTo>
                    <a:pt x="19177" y="0"/>
                  </a:lnTo>
                  <a:lnTo>
                    <a:pt x="13134" y="11728"/>
                  </a:lnTo>
                  <a:lnTo>
                    <a:pt x="7872" y="44391"/>
                  </a:lnTo>
                  <a:lnTo>
                    <a:pt x="3714" y="94201"/>
                  </a:lnTo>
                  <a:lnTo>
                    <a:pt x="982" y="157374"/>
                  </a:lnTo>
                  <a:lnTo>
                    <a:pt x="0" y="230123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854695" y="4847844"/>
              <a:ext cx="516890" cy="173990"/>
            </a:xfrm>
            <a:custGeom>
              <a:avLst/>
              <a:gdLst/>
              <a:ahLst/>
              <a:cxnLst/>
              <a:rect l="l" t="t" r="r" b="b"/>
              <a:pathLst>
                <a:path w="516890" h="173989">
                  <a:moveTo>
                    <a:pt x="343153" y="0"/>
                  </a:moveTo>
                  <a:lnTo>
                    <a:pt x="343153" y="173735"/>
                  </a:lnTo>
                  <a:lnTo>
                    <a:pt x="458977" y="115823"/>
                  </a:lnTo>
                  <a:lnTo>
                    <a:pt x="372109" y="115823"/>
                  </a:lnTo>
                  <a:lnTo>
                    <a:pt x="372109" y="57911"/>
                  </a:lnTo>
                  <a:lnTo>
                    <a:pt x="458977" y="57911"/>
                  </a:lnTo>
                  <a:lnTo>
                    <a:pt x="343153" y="0"/>
                  </a:lnTo>
                  <a:close/>
                </a:path>
                <a:path w="516890" h="173989">
                  <a:moveTo>
                    <a:pt x="343153" y="57911"/>
                  </a:moveTo>
                  <a:lnTo>
                    <a:pt x="0" y="57911"/>
                  </a:lnTo>
                  <a:lnTo>
                    <a:pt x="0" y="115823"/>
                  </a:lnTo>
                  <a:lnTo>
                    <a:pt x="343153" y="115823"/>
                  </a:lnTo>
                  <a:lnTo>
                    <a:pt x="343153" y="57911"/>
                  </a:lnTo>
                  <a:close/>
                </a:path>
                <a:path w="516890" h="173989">
                  <a:moveTo>
                    <a:pt x="458977" y="57911"/>
                  </a:moveTo>
                  <a:lnTo>
                    <a:pt x="372109" y="57911"/>
                  </a:lnTo>
                  <a:lnTo>
                    <a:pt x="372109" y="115823"/>
                  </a:lnTo>
                  <a:lnTo>
                    <a:pt x="458977" y="115823"/>
                  </a:lnTo>
                  <a:lnTo>
                    <a:pt x="516889" y="86867"/>
                  </a:lnTo>
                  <a:lnTo>
                    <a:pt x="458977" y="5791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855584" y="4510278"/>
              <a:ext cx="47625" cy="803275"/>
            </a:xfrm>
            <a:custGeom>
              <a:avLst/>
              <a:gdLst/>
              <a:ahLst/>
              <a:cxnLst/>
              <a:rect l="l" t="t" r="r" b="b"/>
              <a:pathLst>
                <a:path w="47625" h="803275">
                  <a:moveTo>
                    <a:pt x="47117" y="0"/>
                  </a:moveTo>
                  <a:lnTo>
                    <a:pt x="0" y="47117"/>
                  </a:lnTo>
                  <a:lnTo>
                    <a:pt x="0" y="803148"/>
                  </a:lnTo>
                  <a:lnTo>
                    <a:pt x="47117" y="756031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748777" y="4510278"/>
              <a:ext cx="154305" cy="47625"/>
            </a:xfrm>
            <a:custGeom>
              <a:avLst/>
              <a:gdLst/>
              <a:ahLst/>
              <a:cxnLst/>
              <a:rect l="l" t="t" r="r" b="b"/>
              <a:pathLst>
                <a:path w="154304" h="47625">
                  <a:moveTo>
                    <a:pt x="153924" y="0"/>
                  </a:moveTo>
                  <a:lnTo>
                    <a:pt x="47117" y="0"/>
                  </a:lnTo>
                  <a:lnTo>
                    <a:pt x="0" y="47117"/>
                  </a:lnTo>
                  <a:lnTo>
                    <a:pt x="106806" y="47117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238745" y="4849749"/>
              <a:ext cx="510540" cy="173990"/>
            </a:xfrm>
            <a:custGeom>
              <a:avLst/>
              <a:gdLst/>
              <a:ahLst/>
              <a:cxnLst/>
              <a:rect l="l" t="t" r="r" b="b"/>
              <a:pathLst>
                <a:path w="510540" h="173989">
                  <a:moveTo>
                    <a:pt x="453904" y="57531"/>
                  </a:moveTo>
                  <a:lnTo>
                    <a:pt x="365251" y="57531"/>
                  </a:lnTo>
                  <a:lnTo>
                    <a:pt x="365886" y="115443"/>
                  </a:lnTo>
                  <a:lnTo>
                    <a:pt x="336930" y="115755"/>
                  </a:lnTo>
                  <a:lnTo>
                    <a:pt x="337565" y="173736"/>
                  </a:lnTo>
                  <a:lnTo>
                    <a:pt x="510285" y="84962"/>
                  </a:lnTo>
                  <a:lnTo>
                    <a:pt x="453904" y="57531"/>
                  </a:lnTo>
                  <a:close/>
                </a:path>
                <a:path w="510540" h="173989">
                  <a:moveTo>
                    <a:pt x="336295" y="57843"/>
                  </a:moveTo>
                  <a:lnTo>
                    <a:pt x="0" y="61468"/>
                  </a:lnTo>
                  <a:lnTo>
                    <a:pt x="507" y="119380"/>
                  </a:lnTo>
                  <a:lnTo>
                    <a:pt x="336930" y="115755"/>
                  </a:lnTo>
                  <a:lnTo>
                    <a:pt x="336295" y="57843"/>
                  </a:lnTo>
                  <a:close/>
                </a:path>
                <a:path w="510540" h="173989">
                  <a:moveTo>
                    <a:pt x="365251" y="57531"/>
                  </a:moveTo>
                  <a:lnTo>
                    <a:pt x="336295" y="57843"/>
                  </a:lnTo>
                  <a:lnTo>
                    <a:pt x="336930" y="115755"/>
                  </a:lnTo>
                  <a:lnTo>
                    <a:pt x="365886" y="115443"/>
                  </a:lnTo>
                  <a:lnTo>
                    <a:pt x="365251" y="57531"/>
                  </a:lnTo>
                  <a:close/>
                </a:path>
                <a:path w="510540" h="173989">
                  <a:moveTo>
                    <a:pt x="335660" y="0"/>
                  </a:moveTo>
                  <a:lnTo>
                    <a:pt x="336295" y="57843"/>
                  </a:lnTo>
                  <a:lnTo>
                    <a:pt x="365251" y="57531"/>
                  </a:lnTo>
                  <a:lnTo>
                    <a:pt x="453904" y="57531"/>
                  </a:lnTo>
                  <a:lnTo>
                    <a:pt x="33566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612635" y="4626864"/>
              <a:ext cx="619404" cy="624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748777" y="4510278"/>
              <a:ext cx="154305" cy="803275"/>
            </a:xfrm>
            <a:custGeom>
              <a:avLst/>
              <a:gdLst/>
              <a:ahLst/>
              <a:cxnLst/>
              <a:rect l="l" t="t" r="r" b="b"/>
              <a:pathLst>
                <a:path w="154304" h="803275">
                  <a:moveTo>
                    <a:pt x="0" y="47117"/>
                  </a:moveTo>
                  <a:lnTo>
                    <a:pt x="47117" y="0"/>
                  </a:lnTo>
                  <a:lnTo>
                    <a:pt x="153924" y="0"/>
                  </a:lnTo>
                  <a:lnTo>
                    <a:pt x="153924" y="756031"/>
                  </a:lnTo>
                  <a:lnTo>
                    <a:pt x="106806" y="803148"/>
                  </a:lnTo>
                  <a:lnTo>
                    <a:pt x="0" y="803148"/>
                  </a:lnTo>
                  <a:lnTo>
                    <a:pt x="0" y="47117"/>
                  </a:lnTo>
                  <a:close/>
                </a:path>
                <a:path w="154304" h="803275">
                  <a:moveTo>
                    <a:pt x="0" y="47117"/>
                  </a:moveTo>
                  <a:lnTo>
                    <a:pt x="106806" y="47117"/>
                  </a:lnTo>
                  <a:lnTo>
                    <a:pt x="153924" y="0"/>
                  </a:lnTo>
                </a:path>
                <a:path w="154304" h="803275">
                  <a:moveTo>
                    <a:pt x="106806" y="47117"/>
                  </a:moveTo>
                  <a:lnTo>
                    <a:pt x="106806" y="8031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497823" y="4847844"/>
              <a:ext cx="482600" cy="173990"/>
            </a:xfrm>
            <a:custGeom>
              <a:avLst/>
              <a:gdLst/>
              <a:ahLst/>
              <a:cxnLst/>
              <a:rect l="l" t="t" r="r" b="b"/>
              <a:pathLst>
                <a:path w="482600" h="173989">
                  <a:moveTo>
                    <a:pt x="308482" y="0"/>
                  </a:moveTo>
                  <a:lnTo>
                    <a:pt x="308482" y="173735"/>
                  </a:lnTo>
                  <a:lnTo>
                    <a:pt x="424306" y="115823"/>
                  </a:lnTo>
                  <a:lnTo>
                    <a:pt x="337439" y="115823"/>
                  </a:lnTo>
                  <a:lnTo>
                    <a:pt x="337439" y="57911"/>
                  </a:lnTo>
                  <a:lnTo>
                    <a:pt x="424306" y="57911"/>
                  </a:lnTo>
                  <a:lnTo>
                    <a:pt x="308482" y="0"/>
                  </a:lnTo>
                  <a:close/>
                </a:path>
                <a:path w="482600" h="173989">
                  <a:moveTo>
                    <a:pt x="308482" y="57911"/>
                  </a:moveTo>
                  <a:lnTo>
                    <a:pt x="0" y="57911"/>
                  </a:lnTo>
                  <a:lnTo>
                    <a:pt x="0" y="115823"/>
                  </a:lnTo>
                  <a:lnTo>
                    <a:pt x="308482" y="115823"/>
                  </a:lnTo>
                  <a:lnTo>
                    <a:pt x="308482" y="57911"/>
                  </a:lnTo>
                  <a:close/>
                </a:path>
                <a:path w="482600" h="173989">
                  <a:moveTo>
                    <a:pt x="424306" y="57911"/>
                  </a:moveTo>
                  <a:lnTo>
                    <a:pt x="337439" y="57911"/>
                  </a:lnTo>
                  <a:lnTo>
                    <a:pt x="337439" y="115823"/>
                  </a:lnTo>
                  <a:lnTo>
                    <a:pt x="424306" y="115823"/>
                  </a:lnTo>
                  <a:lnTo>
                    <a:pt x="482219" y="86867"/>
                  </a:lnTo>
                  <a:lnTo>
                    <a:pt x="424306" y="5791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478900" y="4510278"/>
              <a:ext cx="47625" cy="803275"/>
            </a:xfrm>
            <a:custGeom>
              <a:avLst/>
              <a:gdLst/>
              <a:ahLst/>
              <a:cxnLst/>
              <a:rect l="l" t="t" r="r" b="b"/>
              <a:pathLst>
                <a:path w="47625" h="803275">
                  <a:moveTo>
                    <a:pt x="47117" y="0"/>
                  </a:moveTo>
                  <a:lnTo>
                    <a:pt x="0" y="47117"/>
                  </a:lnTo>
                  <a:lnTo>
                    <a:pt x="0" y="803148"/>
                  </a:lnTo>
                  <a:lnTo>
                    <a:pt x="47117" y="756031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372093" y="4510278"/>
              <a:ext cx="154305" cy="47625"/>
            </a:xfrm>
            <a:custGeom>
              <a:avLst/>
              <a:gdLst/>
              <a:ahLst/>
              <a:cxnLst/>
              <a:rect l="l" t="t" r="r" b="b"/>
              <a:pathLst>
                <a:path w="154304" h="47625">
                  <a:moveTo>
                    <a:pt x="153924" y="0"/>
                  </a:moveTo>
                  <a:lnTo>
                    <a:pt x="47116" y="0"/>
                  </a:lnTo>
                  <a:lnTo>
                    <a:pt x="0" y="47117"/>
                  </a:lnTo>
                  <a:lnTo>
                    <a:pt x="106806" y="47117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372093" y="4510278"/>
              <a:ext cx="154305" cy="803275"/>
            </a:xfrm>
            <a:custGeom>
              <a:avLst/>
              <a:gdLst/>
              <a:ahLst/>
              <a:cxnLst/>
              <a:rect l="l" t="t" r="r" b="b"/>
              <a:pathLst>
                <a:path w="154304" h="803275">
                  <a:moveTo>
                    <a:pt x="0" y="47117"/>
                  </a:moveTo>
                  <a:lnTo>
                    <a:pt x="47116" y="0"/>
                  </a:lnTo>
                  <a:lnTo>
                    <a:pt x="153924" y="0"/>
                  </a:lnTo>
                  <a:lnTo>
                    <a:pt x="153924" y="756031"/>
                  </a:lnTo>
                  <a:lnTo>
                    <a:pt x="106806" y="803148"/>
                  </a:lnTo>
                  <a:lnTo>
                    <a:pt x="0" y="803148"/>
                  </a:lnTo>
                  <a:lnTo>
                    <a:pt x="0" y="47117"/>
                  </a:lnTo>
                  <a:close/>
                </a:path>
                <a:path w="154304" h="803275">
                  <a:moveTo>
                    <a:pt x="0" y="47117"/>
                  </a:moveTo>
                  <a:lnTo>
                    <a:pt x="106806" y="47117"/>
                  </a:lnTo>
                  <a:lnTo>
                    <a:pt x="153924" y="0"/>
                  </a:lnTo>
                </a:path>
                <a:path w="154304" h="803275">
                  <a:moveTo>
                    <a:pt x="106806" y="47117"/>
                  </a:moveTo>
                  <a:lnTo>
                    <a:pt x="106806" y="8031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087484" y="4510278"/>
              <a:ext cx="46990" cy="803275"/>
            </a:xfrm>
            <a:custGeom>
              <a:avLst/>
              <a:gdLst/>
              <a:ahLst/>
              <a:cxnLst/>
              <a:rect l="l" t="t" r="r" b="b"/>
              <a:pathLst>
                <a:path w="46990" h="803275">
                  <a:moveTo>
                    <a:pt x="46609" y="0"/>
                  </a:moveTo>
                  <a:lnTo>
                    <a:pt x="0" y="46609"/>
                  </a:lnTo>
                  <a:lnTo>
                    <a:pt x="0" y="803148"/>
                  </a:lnTo>
                  <a:lnTo>
                    <a:pt x="46609" y="756539"/>
                  </a:lnTo>
                  <a:lnTo>
                    <a:pt x="4660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981694" y="4510278"/>
              <a:ext cx="152400" cy="46990"/>
            </a:xfrm>
            <a:custGeom>
              <a:avLst/>
              <a:gdLst/>
              <a:ahLst/>
              <a:cxnLst/>
              <a:rect l="l" t="t" r="r" b="b"/>
              <a:pathLst>
                <a:path w="152400" h="46989">
                  <a:moveTo>
                    <a:pt x="152400" y="0"/>
                  </a:moveTo>
                  <a:lnTo>
                    <a:pt x="46608" y="0"/>
                  </a:lnTo>
                  <a:lnTo>
                    <a:pt x="0" y="46609"/>
                  </a:lnTo>
                  <a:lnTo>
                    <a:pt x="105790" y="4660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981694" y="4510278"/>
              <a:ext cx="152400" cy="803275"/>
            </a:xfrm>
            <a:custGeom>
              <a:avLst/>
              <a:gdLst/>
              <a:ahLst/>
              <a:cxnLst/>
              <a:rect l="l" t="t" r="r" b="b"/>
              <a:pathLst>
                <a:path w="152400" h="803275">
                  <a:moveTo>
                    <a:pt x="0" y="46609"/>
                  </a:moveTo>
                  <a:lnTo>
                    <a:pt x="46608" y="0"/>
                  </a:lnTo>
                  <a:lnTo>
                    <a:pt x="152400" y="0"/>
                  </a:lnTo>
                  <a:lnTo>
                    <a:pt x="152400" y="756539"/>
                  </a:lnTo>
                  <a:lnTo>
                    <a:pt x="105790" y="803148"/>
                  </a:lnTo>
                  <a:lnTo>
                    <a:pt x="0" y="803148"/>
                  </a:lnTo>
                  <a:lnTo>
                    <a:pt x="0" y="46609"/>
                  </a:lnTo>
                  <a:close/>
                </a:path>
                <a:path w="152400" h="803275">
                  <a:moveTo>
                    <a:pt x="0" y="46609"/>
                  </a:moveTo>
                  <a:lnTo>
                    <a:pt x="105790" y="46609"/>
                  </a:lnTo>
                  <a:lnTo>
                    <a:pt x="152400" y="0"/>
                  </a:lnTo>
                </a:path>
                <a:path w="152400" h="803275">
                  <a:moveTo>
                    <a:pt x="105790" y="46609"/>
                  </a:moveTo>
                  <a:lnTo>
                    <a:pt x="105790" y="8031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398475" y="4600702"/>
            <a:ext cx="6565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95"/>
              </a:spcBef>
            </a:pPr>
            <a:r>
              <a:rPr dirty="0" sz="1600" b="0">
                <a:latin typeface="Noto Sans CJK JP Medium"/>
                <a:cs typeface="Noto Sans CJK JP Medium"/>
              </a:rPr>
              <a:t>F</a:t>
            </a:r>
            <a:r>
              <a:rPr dirty="0" sz="1600" spc="-45" b="0">
                <a:latin typeface="Noto Sans CJK JP Medium"/>
                <a:cs typeface="Noto Sans CJK JP Medium"/>
              </a:rPr>
              <a:t>a</a:t>
            </a:r>
            <a:r>
              <a:rPr dirty="0" sz="1600" b="0">
                <a:latin typeface="Noto Sans CJK JP Medium"/>
                <a:cs typeface="Noto Sans CJK JP Medium"/>
              </a:rPr>
              <a:t>ster  </a:t>
            </a:r>
            <a:r>
              <a:rPr dirty="0" sz="1600" spc="-20" b="0">
                <a:latin typeface="Noto Sans CJK JP Medium"/>
                <a:cs typeface="Noto Sans CJK JP Medium"/>
              </a:rPr>
              <a:t>R</a:t>
            </a:r>
            <a:r>
              <a:rPr dirty="0" sz="1600" spc="95" b="0">
                <a:latin typeface="Noto Sans CJK JP Medium"/>
                <a:cs typeface="Noto Sans CJK JP Medium"/>
              </a:rPr>
              <a:t>-</a:t>
            </a:r>
            <a:r>
              <a:rPr dirty="0" sz="1600" spc="-40" b="0">
                <a:latin typeface="Noto Sans CJK JP Medium"/>
                <a:cs typeface="Noto Sans CJK JP Medium"/>
              </a:rPr>
              <a:t>CNN</a:t>
            </a:r>
            <a:endParaRPr sz="1600">
              <a:latin typeface="Noto Sans CJK JP Medium"/>
              <a:cs typeface="Noto Sans CJK JP Medium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669029" y="5529834"/>
            <a:ext cx="1644650" cy="62674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540"/>
              </a:spcBef>
            </a:pPr>
            <a:r>
              <a:rPr dirty="0" sz="1500" spc="10">
                <a:latin typeface="WenQuanYi Micro Hei"/>
                <a:cs typeface="WenQuanYi Micro Hei"/>
              </a:rPr>
              <a:t>Region</a:t>
            </a:r>
            <a:r>
              <a:rPr dirty="0" sz="1500" spc="-25">
                <a:latin typeface="WenQuanYi Micro Hei"/>
                <a:cs typeface="WenQuanYi Micro Hei"/>
              </a:rPr>
              <a:t> </a:t>
            </a:r>
            <a:r>
              <a:rPr dirty="0" sz="1500" spc="-5">
                <a:latin typeface="WenQuanYi Micro Hei"/>
                <a:cs typeface="WenQuanYi Micro Hei"/>
              </a:rPr>
              <a:t>Proposal</a:t>
            </a:r>
            <a:endParaRPr sz="1500">
              <a:latin typeface="WenQuanYi Micro Hei"/>
              <a:cs typeface="WenQuanYi Micro Hei"/>
            </a:endParaRPr>
          </a:p>
          <a:p>
            <a:pPr marL="187960">
              <a:lnSpc>
                <a:spcPct val="100000"/>
              </a:lnSpc>
            </a:pPr>
            <a:r>
              <a:rPr dirty="0" sz="1500" spc="10">
                <a:latin typeface="WenQuanYi Micro Hei"/>
                <a:cs typeface="WenQuanYi Micro Hei"/>
              </a:rPr>
              <a:t>Network</a:t>
            </a:r>
            <a:r>
              <a:rPr dirty="0" sz="1500" spc="-45">
                <a:latin typeface="WenQuanYi Micro Hei"/>
                <a:cs typeface="WenQuanYi Micro Hei"/>
              </a:rPr>
              <a:t> </a:t>
            </a:r>
            <a:r>
              <a:rPr dirty="0" sz="1500" spc="10">
                <a:latin typeface="WenQuanYi Micro Hei"/>
                <a:cs typeface="WenQuanYi Micro Hei"/>
              </a:rPr>
              <a:t>(RPN)</a:t>
            </a:r>
            <a:endParaRPr sz="1500">
              <a:latin typeface="WenQuanYi Micro Hei"/>
              <a:cs typeface="WenQuanYi Micro He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199388" y="4197096"/>
            <a:ext cx="4544060" cy="1664335"/>
            <a:chOff x="1199388" y="4197096"/>
            <a:chExt cx="4544060" cy="1664335"/>
          </a:xfrm>
        </p:grpSpPr>
        <p:sp>
          <p:nvSpPr>
            <p:cNvPr id="82" name="object 82"/>
            <p:cNvSpPr/>
            <p:nvPr/>
          </p:nvSpPr>
          <p:spPr>
            <a:xfrm>
              <a:off x="2244852" y="4841748"/>
              <a:ext cx="940435" cy="173990"/>
            </a:xfrm>
            <a:custGeom>
              <a:avLst/>
              <a:gdLst/>
              <a:ahLst/>
              <a:cxnLst/>
              <a:rect l="l" t="t" r="r" b="b"/>
              <a:pathLst>
                <a:path w="940435" h="173989">
                  <a:moveTo>
                    <a:pt x="766191" y="0"/>
                  </a:moveTo>
                  <a:lnTo>
                    <a:pt x="766191" y="173735"/>
                  </a:lnTo>
                  <a:lnTo>
                    <a:pt x="882014" y="115824"/>
                  </a:lnTo>
                  <a:lnTo>
                    <a:pt x="795147" y="115824"/>
                  </a:lnTo>
                  <a:lnTo>
                    <a:pt x="795147" y="57912"/>
                  </a:lnTo>
                  <a:lnTo>
                    <a:pt x="882015" y="57912"/>
                  </a:lnTo>
                  <a:lnTo>
                    <a:pt x="766191" y="0"/>
                  </a:lnTo>
                  <a:close/>
                </a:path>
                <a:path w="940435" h="173989">
                  <a:moveTo>
                    <a:pt x="766191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766191" y="115824"/>
                  </a:lnTo>
                  <a:lnTo>
                    <a:pt x="766191" y="57912"/>
                  </a:lnTo>
                  <a:close/>
                </a:path>
                <a:path w="940435" h="173989">
                  <a:moveTo>
                    <a:pt x="882015" y="57912"/>
                  </a:moveTo>
                  <a:lnTo>
                    <a:pt x="795147" y="57912"/>
                  </a:lnTo>
                  <a:lnTo>
                    <a:pt x="795147" y="115824"/>
                  </a:lnTo>
                  <a:lnTo>
                    <a:pt x="882014" y="115824"/>
                  </a:lnTo>
                  <a:lnTo>
                    <a:pt x="939927" y="86868"/>
                  </a:lnTo>
                  <a:lnTo>
                    <a:pt x="882015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307461" y="4474464"/>
              <a:ext cx="236220" cy="833755"/>
            </a:xfrm>
            <a:custGeom>
              <a:avLst/>
              <a:gdLst/>
              <a:ahLst/>
              <a:cxnLst/>
              <a:rect l="l" t="t" r="r" b="b"/>
              <a:pathLst>
                <a:path w="236220" h="833754">
                  <a:moveTo>
                    <a:pt x="235838" y="0"/>
                  </a:moveTo>
                  <a:lnTo>
                    <a:pt x="0" y="235838"/>
                  </a:lnTo>
                  <a:lnTo>
                    <a:pt x="0" y="833628"/>
                  </a:lnTo>
                  <a:lnTo>
                    <a:pt x="235838" y="597788"/>
                  </a:lnTo>
                  <a:lnTo>
                    <a:pt x="23583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220211" y="4474464"/>
              <a:ext cx="323215" cy="236220"/>
            </a:xfrm>
            <a:custGeom>
              <a:avLst/>
              <a:gdLst/>
              <a:ahLst/>
              <a:cxnLst/>
              <a:rect l="l" t="t" r="r" b="b"/>
              <a:pathLst>
                <a:path w="323214" h="236220">
                  <a:moveTo>
                    <a:pt x="323088" y="0"/>
                  </a:moveTo>
                  <a:lnTo>
                    <a:pt x="235838" y="0"/>
                  </a:lnTo>
                  <a:lnTo>
                    <a:pt x="0" y="235838"/>
                  </a:lnTo>
                  <a:lnTo>
                    <a:pt x="87249" y="235838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220211" y="4474464"/>
              <a:ext cx="323215" cy="833755"/>
            </a:xfrm>
            <a:custGeom>
              <a:avLst/>
              <a:gdLst/>
              <a:ahLst/>
              <a:cxnLst/>
              <a:rect l="l" t="t" r="r" b="b"/>
              <a:pathLst>
                <a:path w="323214" h="833754">
                  <a:moveTo>
                    <a:pt x="0" y="235838"/>
                  </a:moveTo>
                  <a:lnTo>
                    <a:pt x="235838" y="0"/>
                  </a:lnTo>
                  <a:lnTo>
                    <a:pt x="323088" y="0"/>
                  </a:lnTo>
                  <a:lnTo>
                    <a:pt x="323088" y="597788"/>
                  </a:lnTo>
                  <a:lnTo>
                    <a:pt x="87249" y="833628"/>
                  </a:lnTo>
                  <a:lnTo>
                    <a:pt x="0" y="833628"/>
                  </a:lnTo>
                  <a:lnTo>
                    <a:pt x="0" y="235838"/>
                  </a:lnTo>
                  <a:close/>
                </a:path>
                <a:path w="323214" h="833754">
                  <a:moveTo>
                    <a:pt x="0" y="235838"/>
                  </a:moveTo>
                  <a:lnTo>
                    <a:pt x="87249" y="235838"/>
                  </a:lnTo>
                  <a:lnTo>
                    <a:pt x="323088" y="0"/>
                  </a:lnTo>
                </a:path>
                <a:path w="323214" h="833754">
                  <a:moveTo>
                    <a:pt x="87249" y="235838"/>
                  </a:moveTo>
                  <a:lnTo>
                    <a:pt x="87249" y="83362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218438" y="4216146"/>
              <a:ext cx="4079875" cy="230504"/>
            </a:xfrm>
            <a:custGeom>
              <a:avLst/>
              <a:gdLst/>
              <a:ahLst/>
              <a:cxnLst/>
              <a:rect l="l" t="t" r="r" b="b"/>
              <a:pathLst>
                <a:path w="4079875" h="230504">
                  <a:moveTo>
                    <a:pt x="4079748" y="230123"/>
                  </a:moveTo>
                  <a:lnTo>
                    <a:pt x="4078765" y="157374"/>
                  </a:lnTo>
                  <a:lnTo>
                    <a:pt x="4076033" y="94201"/>
                  </a:lnTo>
                  <a:lnTo>
                    <a:pt x="4071875" y="44391"/>
                  </a:lnTo>
                  <a:lnTo>
                    <a:pt x="4060571" y="0"/>
                  </a:lnTo>
                  <a:lnTo>
                    <a:pt x="19177" y="0"/>
                  </a:lnTo>
                  <a:lnTo>
                    <a:pt x="13115" y="11728"/>
                  </a:lnTo>
                  <a:lnTo>
                    <a:pt x="7851" y="44391"/>
                  </a:lnTo>
                  <a:lnTo>
                    <a:pt x="3699" y="94201"/>
                  </a:lnTo>
                  <a:lnTo>
                    <a:pt x="977" y="157374"/>
                  </a:lnTo>
                  <a:lnTo>
                    <a:pt x="0" y="230123"/>
                  </a:lnTo>
                </a:path>
              </a:pathLst>
            </a:custGeom>
            <a:ln w="380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543300" y="4855464"/>
              <a:ext cx="2200275" cy="1005840"/>
            </a:xfrm>
            <a:custGeom>
              <a:avLst/>
              <a:gdLst/>
              <a:ahLst/>
              <a:cxnLst/>
              <a:rect l="l" t="t" r="r" b="b"/>
              <a:pathLst>
                <a:path w="2200275" h="1005839">
                  <a:moveTo>
                    <a:pt x="1882521" y="86868"/>
                  </a:moveTo>
                  <a:lnTo>
                    <a:pt x="1824609" y="57912"/>
                  </a:lnTo>
                  <a:lnTo>
                    <a:pt x="1708785" y="0"/>
                  </a:lnTo>
                  <a:lnTo>
                    <a:pt x="1708785" y="57912"/>
                  </a:lnTo>
                  <a:lnTo>
                    <a:pt x="0" y="57912"/>
                  </a:lnTo>
                  <a:lnTo>
                    <a:pt x="0" y="115824"/>
                  </a:lnTo>
                  <a:lnTo>
                    <a:pt x="1708785" y="115824"/>
                  </a:lnTo>
                  <a:lnTo>
                    <a:pt x="1708785" y="173736"/>
                  </a:lnTo>
                  <a:lnTo>
                    <a:pt x="1824609" y="115824"/>
                  </a:lnTo>
                  <a:lnTo>
                    <a:pt x="1882521" y="86868"/>
                  </a:lnTo>
                  <a:close/>
                </a:path>
                <a:path w="2200275" h="1005839">
                  <a:moveTo>
                    <a:pt x="2199767" y="730758"/>
                  </a:moveTo>
                  <a:lnTo>
                    <a:pt x="2190242" y="711708"/>
                  </a:lnTo>
                  <a:lnTo>
                    <a:pt x="2142617" y="616458"/>
                  </a:lnTo>
                  <a:lnTo>
                    <a:pt x="2085467" y="730758"/>
                  </a:lnTo>
                  <a:lnTo>
                    <a:pt x="2123567" y="730758"/>
                  </a:lnTo>
                  <a:lnTo>
                    <a:pt x="2123567" y="967574"/>
                  </a:lnTo>
                  <a:lnTo>
                    <a:pt x="1770126" y="967574"/>
                  </a:lnTo>
                  <a:lnTo>
                    <a:pt x="1770126" y="1005674"/>
                  </a:lnTo>
                  <a:lnTo>
                    <a:pt x="2161667" y="1005674"/>
                  </a:lnTo>
                  <a:lnTo>
                    <a:pt x="2161667" y="986624"/>
                  </a:lnTo>
                  <a:lnTo>
                    <a:pt x="2161667" y="967574"/>
                  </a:lnTo>
                  <a:lnTo>
                    <a:pt x="2161667" y="730758"/>
                  </a:lnTo>
                  <a:lnTo>
                    <a:pt x="2199767" y="73075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989701" y="2655570"/>
            <a:ext cx="5022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WenQuanYi Micro Hei"/>
                <a:cs typeface="WenQuanYi Micro Hei"/>
              </a:rPr>
              <a:t>RoI  </a:t>
            </a:r>
            <a:r>
              <a:rPr dirty="0" sz="1500" spc="30">
                <a:latin typeface="WenQuanYi Micro Hei"/>
                <a:cs typeface="WenQuanYi Micro Hei"/>
              </a:rPr>
              <a:t>L</a:t>
            </a:r>
            <a:r>
              <a:rPr dirty="0" sz="1500" spc="40">
                <a:latin typeface="WenQuanYi Micro Hei"/>
                <a:cs typeface="WenQuanYi Micro Hei"/>
              </a:rPr>
              <a:t>a</a:t>
            </a:r>
            <a:r>
              <a:rPr dirty="0" sz="1500" spc="5">
                <a:latin typeface="WenQuanYi Micro Hei"/>
                <a:cs typeface="WenQuanYi Micro Hei"/>
              </a:rPr>
              <a:t>y</a:t>
            </a:r>
            <a:r>
              <a:rPr dirty="0" sz="1500">
                <a:latin typeface="WenQuanYi Micro Hei"/>
                <a:cs typeface="WenQuanYi Micro Hei"/>
              </a:rPr>
              <a:t>er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75854" y="2870961"/>
            <a:ext cx="2520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>
                <a:latin typeface="WenQuanYi Micro Hei"/>
                <a:cs typeface="WenQuanYi Micro Hei"/>
              </a:rPr>
              <a:t>FC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604631" y="2870961"/>
            <a:ext cx="2520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>
                <a:latin typeface="WenQuanYi Micro Hei"/>
                <a:cs typeface="WenQuanYi Micro Hei"/>
              </a:rPr>
              <a:t>FC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995796" y="5057902"/>
            <a:ext cx="5035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2235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WenQuanYi Micro Hei"/>
                <a:cs typeface="WenQuanYi Micro Hei"/>
              </a:rPr>
              <a:t>RoI  </a:t>
            </a:r>
            <a:r>
              <a:rPr dirty="0" sz="1500" spc="60">
                <a:latin typeface="WenQuanYi Micro Hei"/>
                <a:cs typeface="WenQuanYi Micro Hei"/>
              </a:rPr>
              <a:t>L</a:t>
            </a:r>
            <a:r>
              <a:rPr dirty="0" sz="1500" spc="5">
                <a:latin typeface="WenQuanYi Micro Hei"/>
                <a:cs typeface="WenQuanYi Micro Hei"/>
              </a:rPr>
              <a:t>a</a:t>
            </a:r>
            <a:r>
              <a:rPr dirty="0" sz="1500" spc="5">
                <a:latin typeface="WenQuanYi Micro Hei"/>
                <a:cs typeface="WenQuanYi Micro Hei"/>
              </a:rPr>
              <a:t>y</a:t>
            </a:r>
            <a:r>
              <a:rPr dirty="0" sz="1500">
                <a:latin typeface="WenQuanYi Micro Hei"/>
                <a:cs typeface="WenQuanYi Micro Hei"/>
              </a:rPr>
              <a:t>er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990458" y="4562982"/>
            <a:ext cx="2520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>
                <a:latin typeface="WenQuanYi Micro Hei"/>
                <a:cs typeface="WenQuanYi Micro Hei"/>
              </a:rPr>
              <a:t>FC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19235" y="4562982"/>
            <a:ext cx="2520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>
                <a:latin typeface="WenQuanYi Micro Hei"/>
                <a:cs typeface="WenQuanYi Micro Hei"/>
              </a:rPr>
              <a:t>FC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803130" y="4452365"/>
            <a:ext cx="1762125" cy="899160"/>
          </a:xfrm>
          <a:custGeom>
            <a:avLst/>
            <a:gdLst/>
            <a:ahLst/>
            <a:cxnLst/>
            <a:rect l="l" t="t" r="r" b="b"/>
            <a:pathLst>
              <a:path w="1762125" h="899160">
                <a:moveTo>
                  <a:pt x="0" y="899160"/>
                </a:moveTo>
                <a:lnTo>
                  <a:pt x="1761744" y="899160"/>
                </a:lnTo>
                <a:lnTo>
                  <a:pt x="1761744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ln w="381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9867138" y="4519421"/>
            <a:ext cx="1621790" cy="3371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300"/>
              </a:spcBef>
            </a:pPr>
            <a:r>
              <a:rPr dirty="0" sz="1500" spc="30">
                <a:latin typeface="WenQuanYi Micro Hei"/>
                <a:cs typeface="WenQuanYi Micro Hei"/>
              </a:rPr>
              <a:t>Regressors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9867138" y="4943094"/>
            <a:ext cx="1621790" cy="3371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43230">
              <a:lnSpc>
                <a:spcPct val="100000"/>
              </a:lnSpc>
              <a:spcBef>
                <a:spcPts val="310"/>
              </a:spcBef>
            </a:pPr>
            <a:r>
              <a:rPr dirty="0" sz="1500" spc="35">
                <a:latin typeface="WenQuanYi Micro Hei"/>
                <a:cs typeface="WenQuanYi Micro Hei"/>
              </a:rPr>
              <a:t>Softmax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434844" y="4577588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latin typeface="WenQuanYi Micro Hei"/>
                <a:cs typeface="WenQuanYi Micro Hei"/>
              </a:rPr>
              <a:t>CNN</a:t>
            </a:r>
            <a:endParaRPr sz="1500">
              <a:latin typeface="WenQuanYi Micro Hei"/>
              <a:cs typeface="WenQuanYi Micro He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359267" y="5994603"/>
            <a:ext cx="3731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Noto Sans CJK JP Medium"/>
                <a:cs typeface="Noto Sans CJK JP Medium"/>
                <a:hlinkClick r:id="rId7"/>
              </a:rPr>
              <a:t>https://www.arxiv-vanity.com/papers/1908.03673/</a:t>
            </a:r>
            <a:endParaRPr sz="12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20"/>
              <a:t>R-CNN </a:t>
            </a:r>
            <a:r>
              <a:rPr dirty="0" sz="2200" spc="-25"/>
              <a:t>계열 기법들의 발전 방향 </a:t>
            </a:r>
            <a:r>
              <a:rPr dirty="0" sz="2200" spc="-30"/>
              <a:t>및 </a:t>
            </a:r>
            <a:r>
              <a:rPr dirty="0" sz="2200" spc="-25"/>
              <a:t>장단점</a:t>
            </a:r>
            <a:r>
              <a:rPr dirty="0" sz="2200"/>
              <a:t> </a:t>
            </a:r>
            <a:r>
              <a:rPr dirty="0" sz="2200" spc="-25"/>
              <a:t>분석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3337" y="1134236"/>
          <a:ext cx="10364470" cy="4896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195"/>
                <a:gridCol w="883284"/>
                <a:gridCol w="7520940"/>
              </a:tblGrid>
              <a:tr h="81394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000" spc="-5" b="0">
                          <a:latin typeface="Noto Sans CJK JP Medium"/>
                          <a:cs typeface="Noto Sans CJK JP Medium"/>
                        </a:rPr>
                        <a:t>R-CNN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5" b="0">
                          <a:latin typeface="Noto Sans CJK JP Medium"/>
                          <a:cs typeface="Noto Sans CJK JP Medium"/>
                        </a:rPr>
                        <a:t>(CVPR</a:t>
                      </a:r>
                      <a:r>
                        <a:rPr dirty="0" sz="1800" spc="30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1800" spc="40" b="0">
                          <a:latin typeface="Noto Sans CJK JP Medium"/>
                          <a:cs typeface="Noto Sans CJK JP Medium"/>
                        </a:rPr>
                        <a:t>2014)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00" spc="-25" b="0">
                          <a:latin typeface="Noto Sans CJK JP Medium"/>
                          <a:cs typeface="Noto Sans CJK JP Medium"/>
                        </a:rPr>
                        <a:t>장점</a:t>
                      </a:r>
                      <a:endParaRPr sz="19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80">
                          <a:latin typeface="WenQuanYi Micro Hei"/>
                          <a:cs typeface="WenQuanYi Micro Hei"/>
                        </a:rPr>
                        <a:t>CNN을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이용해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각 </a:t>
                      </a:r>
                      <a:r>
                        <a:rPr dirty="0" sz="1800" spc="-10">
                          <a:latin typeface="WenQuanYi Micro Hei"/>
                          <a:cs typeface="WenQuanYi Micro Hei"/>
                        </a:rPr>
                        <a:t>Region의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클래스를 분류할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수</a:t>
                      </a:r>
                      <a:r>
                        <a:rPr dirty="0" sz="1800" spc="-22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45">
                          <a:latin typeface="WenQuanYi Micro Hei"/>
                          <a:cs typeface="WenQuanYi Micro Hei"/>
                        </a:rPr>
                        <a:t>있습니다.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BF7"/>
                    </a:solidFill>
                  </a:tcPr>
                </a:tc>
              </a:tr>
              <a:tr h="8139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900" spc="-25" b="0">
                          <a:latin typeface="Noto Sans CJK JP Medium"/>
                          <a:cs typeface="Noto Sans CJK JP Medium"/>
                        </a:rPr>
                        <a:t>단점</a:t>
                      </a:r>
                      <a:endParaRPr sz="19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9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전체 프레임워크를 </a:t>
                      </a:r>
                      <a:r>
                        <a:rPr dirty="0" sz="1800" spc="50">
                          <a:latin typeface="WenQuanYi Micro Hei"/>
                          <a:cs typeface="WenQuanYi Micro Hei"/>
                        </a:rPr>
                        <a:t>End-to-End </a:t>
                      </a:r>
                      <a:r>
                        <a:rPr dirty="0" sz="1800" spc="-160">
                          <a:latin typeface="WenQuanYi Micro Hei"/>
                          <a:cs typeface="WenQuanYi Micro Hei"/>
                        </a:rPr>
                        <a:t>방식으로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학습할 </a:t>
                      </a:r>
                      <a:r>
                        <a:rPr dirty="0" sz="1800" spc="-160">
                          <a:latin typeface="WenQuanYi Micro Hei"/>
                          <a:cs typeface="WenQuanYi Micro Hei"/>
                        </a:rPr>
                        <a:t>수 </a:t>
                      </a:r>
                      <a:r>
                        <a:rPr dirty="0" sz="1800" spc="-140">
                          <a:latin typeface="WenQuanYi Micro Hei"/>
                          <a:cs typeface="WenQuanYi Micro Hei"/>
                        </a:rPr>
                        <a:t>없습니다.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따라서</a:t>
                      </a:r>
                      <a:r>
                        <a:rPr dirty="0" sz="1800" spc="-13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40">
                          <a:latin typeface="WenQuanYi Micro Hei"/>
                          <a:cs typeface="WenQuanYi Micro Hei"/>
                        </a:rPr>
                        <a:t>Global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00" spc="-25">
                          <a:latin typeface="WenQuanYi Micro Hei"/>
                          <a:cs typeface="WenQuanYi Micro Hei"/>
                        </a:rPr>
                        <a:t>Optimal </a:t>
                      </a:r>
                      <a:r>
                        <a:rPr dirty="0" sz="1800" spc="-15">
                          <a:latin typeface="WenQuanYi Micro Hei"/>
                          <a:cs typeface="WenQuanYi Micro Hei"/>
                        </a:rPr>
                        <a:t>Solution을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찾기</a:t>
                      </a:r>
                      <a:r>
                        <a:rPr dirty="0" sz="1800" spc="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50">
                          <a:latin typeface="WenQuanYi Micro Hei"/>
                          <a:cs typeface="WenQuanYi Micro Hei"/>
                        </a:rPr>
                        <a:t>어렵습니다.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9F6"/>
                    </a:solidFill>
                  </a:tcPr>
                </a:tc>
              </a:tr>
              <a:tr h="81394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8702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000" spc="-5" b="0">
                          <a:latin typeface="Noto Sans CJK JP Medium"/>
                          <a:cs typeface="Noto Sans CJK JP Medium"/>
                        </a:rPr>
                        <a:t>Fast</a:t>
                      </a:r>
                      <a:r>
                        <a:rPr dirty="0" sz="2000" spc="20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2000" spc="-5" b="0">
                          <a:latin typeface="Noto Sans CJK JP Medium"/>
                          <a:cs typeface="Noto Sans CJK JP Medium"/>
                        </a:rPr>
                        <a:t>R-CNN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5" b="0">
                          <a:latin typeface="Noto Sans CJK JP Medium"/>
                          <a:cs typeface="Noto Sans CJK JP Medium"/>
                        </a:rPr>
                        <a:t>(ICCV</a:t>
                      </a:r>
                      <a:r>
                        <a:rPr dirty="0" sz="1800" spc="35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1800" spc="40" b="0">
                          <a:latin typeface="Noto Sans CJK JP Medium"/>
                          <a:cs typeface="Noto Sans CJK JP Medium"/>
                        </a:rPr>
                        <a:t>2015)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00" spc="-25" b="0">
                          <a:latin typeface="Noto Sans CJK JP Medium"/>
                          <a:cs typeface="Noto Sans CJK JP Medium"/>
                        </a:rPr>
                        <a:t>장점</a:t>
                      </a:r>
                      <a:endParaRPr sz="19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B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800" spc="25">
                          <a:latin typeface="WenQuanYi Micro Hei"/>
                          <a:cs typeface="WenQuanYi Micro Hei"/>
                        </a:rPr>
                        <a:t>Feature </a:t>
                      </a:r>
                      <a:r>
                        <a:rPr dirty="0" sz="1800" spc="20">
                          <a:latin typeface="WenQuanYi Micro Hei"/>
                          <a:cs typeface="WenQuanYi Micro Hei"/>
                        </a:rPr>
                        <a:t>Extraction, </a:t>
                      </a:r>
                      <a:r>
                        <a:rPr dirty="0" sz="1800" spc="-45">
                          <a:latin typeface="WenQuanYi Micro Hei"/>
                          <a:cs typeface="WenQuanYi Micro Hei"/>
                        </a:rPr>
                        <a:t>RoI </a:t>
                      </a:r>
                      <a:r>
                        <a:rPr dirty="0" sz="1800" spc="-5">
                          <a:latin typeface="WenQuanYi Micro Hei"/>
                          <a:cs typeface="WenQuanYi Micro Hei"/>
                        </a:rPr>
                        <a:t>Pooling, </a:t>
                      </a:r>
                      <a:r>
                        <a:rPr dirty="0" sz="1800" spc="15">
                          <a:latin typeface="WenQuanYi Micro Hei"/>
                          <a:cs typeface="WenQuanYi Micro Hei"/>
                        </a:rPr>
                        <a:t>Region </a:t>
                      </a:r>
                      <a:r>
                        <a:rPr dirty="0" sz="1800" spc="10">
                          <a:latin typeface="WenQuanYi Micro Hei"/>
                          <a:cs typeface="WenQuanYi Micro Hei"/>
                        </a:rPr>
                        <a:t>Classification, </a:t>
                      </a:r>
                      <a:r>
                        <a:rPr dirty="0" sz="1800" spc="-5">
                          <a:latin typeface="WenQuanYi Micro Hei"/>
                          <a:cs typeface="WenQuanYi Micro Hei"/>
                        </a:rPr>
                        <a:t>Bounding</a:t>
                      </a:r>
                      <a:r>
                        <a:rPr dirty="0" sz="1800" spc="23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5">
                          <a:latin typeface="WenQuanYi Micro Hei"/>
                          <a:cs typeface="WenQuanYi Micro Hei"/>
                        </a:rPr>
                        <a:t>Box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00" spc="20">
                          <a:latin typeface="WenQuanYi Micro Hei"/>
                          <a:cs typeface="WenQuanYi Micro Hei"/>
                        </a:rPr>
                        <a:t>Regression </a:t>
                      </a:r>
                      <a:r>
                        <a:rPr dirty="0" sz="1800" spc="-35">
                          <a:latin typeface="WenQuanYi Micro Hei"/>
                          <a:cs typeface="WenQuanYi Micro Hei"/>
                        </a:rPr>
                        <a:t>단계(step)를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모두 </a:t>
                      </a:r>
                      <a:r>
                        <a:rPr dirty="0" sz="1800" spc="30">
                          <a:latin typeface="WenQuanYi Micro Hei"/>
                          <a:cs typeface="WenQuanYi Micro Hei"/>
                        </a:rPr>
                        <a:t>End-to-End로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묶어서 학습할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수</a:t>
                      </a:r>
                      <a:r>
                        <a:rPr dirty="0" sz="1800" spc="10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50">
                          <a:latin typeface="WenQuanYi Micro Hei"/>
                          <a:cs typeface="WenQuanYi Micro Hei"/>
                        </a:rPr>
                        <a:t>있습니다.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BF7"/>
                    </a:solidFill>
                  </a:tcPr>
                </a:tc>
              </a:tr>
              <a:tr h="8139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900" spc="-25" b="0">
                          <a:latin typeface="Noto Sans CJK JP Medium"/>
                          <a:cs typeface="Noto Sans CJK JP Medium"/>
                        </a:rPr>
                        <a:t>단점</a:t>
                      </a:r>
                      <a:endParaRPr sz="19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여전히 </a:t>
                      </a:r>
                      <a:r>
                        <a:rPr dirty="0" sz="1800" spc="-160">
                          <a:latin typeface="WenQuanYi Micro Hei"/>
                          <a:cs typeface="WenQuanYi Micro Hei"/>
                        </a:rPr>
                        <a:t>첫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번째 </a:t>
                      </a:r>
                      <a:r>
                        <a:rPr dirty="0" sz="1800" spc="25">
                          <a:latin typeface="WenQuanYi Micro Hei"/>
                          <a:cs typeface="WenQuanYi Micro Hei"/>
                        </a:rPr>
                        <a:t>Selective </a:t>
                      </a:r>
                      <a:r>
                        <a:rPr dirty="0" sz="1800" spc="5">
                          <a:latin typeface="WenQuanYi Micro Hei"/>
                          <a:cs typeface="WenQuanYi Micro Hei"/>
                        </a:rPr>
                        <a:t>Search는 </a:t>
                      </a:r>
                      <a:r>
                        <a:rPr dirty="0" sz="1800" spc="-60">
                          <a:latin typeface="WenQuanYi Micro Hei"/>
                          <a:cs typeface="WenQuanYi Micro Hei"/>
                        </a:rPr>
                        <a:t>CPU에서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수행되므로 속도가</a:t>
                      </a:r>
                      <a:r>
                        <a:rPr dirty="0" sz="1800" spc="-5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45">
                          <a:latin typeface="WenQuanYi Micro Hei"/>
                          <a:cs typeface="WenQuanYi Micro Hei"/>
                        </a:rPr>
                        <a:t>느립니다.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9F6"/>
                    </a:solidFill>
                  </a:tcPr>
                </a:tc>
              </a:tr>
              <a:tr h="8139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000" b="0">
                          <a:latin typeface="Noto Sans CJK JP Medium"/>
                          <a:cs typeface="Noto Sans CJK JP Medium"/>
                        </a:rPr>
                        <a:t>Faster</a:t>
                      </a:r>
                      <a:r>
                        <a:rPr dirty="0" sz="2000" spc="20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2000" spc="-5" b="0">
                          <a:latin typeface="Noto Sans CJK JP Medium"/>
                          <a:cs typeface="Noto Sans CJK JP Medium"/>
                        </a:rPr>
                        <a:t>R-CNN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45" b="0">
                          <a:latin typeface="Noto Sans CJK JP Medium"/>
                          <a:cs typeface="Noto Sans CJK JP Medium"/>
                        </a:rPr>
                        <a:t>(NIPS</a:t>
                      </a:r>
                      <a:r>
                        <a:rPr dirty="0" sz="1800" spc="45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1800" spc="40" b="0">
                          <a:latin typeface="Noto Sans CJK JP Medium"/>
                          <a:cs typeface="Noto Sans CJK JP Medium"/>
                        </a:rPr>
                        <a:t>2015)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00" spc="-25" b="0">
                          <a:latin typeface="Noto Sans CJK JP Medium"/>
                          <a:cs typeface="Noto Sans CJK JP Medium"/>
                        </a:rPr>
                        <a:t>장점</a:t>
                      </a:r>
                      <a:endParaRPr sz="19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40">
                          <a:latin typeface="WenQuanYi Micro Hei"/>
                          <a:cs typeface="WenQuanYi Micro Hei"/>
                        </a:rPr>
                        <a:t>RPN을 </a:t>
                      </a:r>
                      <a:r>
                        <a:rPr dirty="0" sz="1800" spc="-140">
                          <a:latin typeface="WenQuanYi Micro Hei"/>
                          <a:cs typeface="WenQuanYi Micro Hei"/>
                        </a:rPr>
                        <a:t>제안하여,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전체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프레임워크를 </a:t>
                      </a:r>
                      <a:r>
                        <a:rPr dirty="0" sz="1800" spc="35">
                          <a:latin typeface="WenQuanYi Micro Hei"/>
                          <a:cs typeface="WenQuanYi Micro Hei"/>
                        </a:rPr>
                        <a:t>End-to-End로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학습할 </a:t>
                      </a:r>
                      <a:r>
                        <a:rPr dirty="0" sz="1800" spc="-160">
                          <a:latin typeface="WenQuanYi Micro Hei"/>
                          <a:cs typeface="WenQuanYi Micro Hei"/>
                        </a:rPr>
                        <a:t>수</a:t>
                      </a:r>
                      <a:r>
                        <a:rPr dirty="0" sz="1800" spc="-5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45">
                          <a:latin typeface="WenQuanYi Micro Hei"/>
                          <a:cs typeface="WenQuanYi Micro Hei"/>
                        </a:rPr>
                        <a:t>있습니다.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BF7"/>
                    </a:solidFill>
                  </a:tcPr>
                </a:tc>
              </a:tr>
              <a:tr h="8139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00" spc="-25" b="0">
                          <a:latin typeface="Noto Sans CJK JP Medium"/>
                          <a:cs typeface="Noto Sans CJK JP Medium"/>
                        </a:rPr>
                        <a:t>단점</a:t>
                      </a:r>
                      <a:endParaRPr sz="19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9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여전히 </a:t>
                      </a:r>
                      <a:r>
                        <a:rPr dirty="0" sz="1800" spc="-160">
                          <a:latin typeface="WenQuanYi Micro Hei"/>
                          <a:cs typeface="WenQuanYi Micro Hei"/>
                        </a:rPr>
                        <a:t>많은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컴포넌트로 </a:t>
                      </a:r>
                      <a:r>
                        <a:rPr dirty="0" sz="1800" spc="-135">
                          <a:latin typeface="WenQuanYi Micro Hei"/>
                          <a:cs typeface="WenQuanYi Micro Hei"/>
                        </a:rPr>
                        <a:t>구성되며, </a:t>
                      </a:r>
                      <a:r>
                        <a:rPr dirty="0" sz="1800" spc="15">
                          <a:latin typeface="WenQuanYi Micro Hei"/>
                          <a:cs typeface="WenQuanYi Micro Hei"/>
                        </a:rPr>
                        <a:t>Region Classification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단계에서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각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특징</a:t>
                      </a:r>
                      <a:r>
                        <a:rPr dirty="0" sz="1800" spc="1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벡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>
                          <a:latin typeface="WenQuanYi Micro Hei"/>
                          <a:cs typeface="WenQuanYi Micro Hei"/>
                        </a:rPr>
                        <a:t>터(feature </a:t>
                      </a:r>
                      <a:r>
                        <a:rPr dirty="0" sz="1800" spc="-5">
                          <a:latin typeface="WenQuanYi Micro Hei"/>
                          <a:cs typeface="WenQuanYi Micro Hei"/>
                        </a:rPr>
                        <a:t>vector)는 </a:t>
                      </a: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개별적으로 </a:t>
                      </a:r>
                      <a:r>
                        <a:rPr dirty="0" sz="1800" spc="85">
                          <a:latin typeface="WenQuanYi Micro Hei"/>
                          <a:cs typeface="WenQuanYi Micro Hei"/>
                        </a:rPr>
                        <a:t>FC </a:t>
                      </a:r>
                      <a:r>
                        <a:rPr dirty="0" sz="1800" spc="-35">
                          <a:latin typeface="WenQuanYi Micro Hei"/>
                          <a:cs typeface="WenQuanYi Micro Hei"/>
                        </a:rPr>
                        <a:t>layer로 </a:t>
                      </a:r>
                      <a:r>
                        <a:rPr dirty="0" sz="1800" spc="5">
                          <a:latin typeface="WenQuanYi Micro Hei"/>
                          <a:cs typeface="WenQuanYi Micro Hei"/>
                        </a:rPr>
                        <a:t>Forward</a:t>
                      </a:r>
                      <a:r>
                        <a:rPr dirty="0" sz="1800" spc="-28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40">
                          <a:latin typeface="WenQuanYi Micro Hei"/>
                          <a:cs typeface="WenQuanYi Micro Hei"/>
                        </a:rPr>
                        <a:t>됩니다.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9F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2940" y="1345691"/>
            <a:ext cx="421005" cy="4381500"/>
          </a:xfrm>
          <a:custGeom>
            <a:avLst/>
            <a:gdLst/>
            <a:ahLst/>
            <a:cxnLst/>
            <a:rect l="l" t="t" r="r" b="b"/>
            <a:pathLst>
              <a:path w="421005" h="4381500">
                <a:moveTo>
                  <a:pt x="315468" y="0"/>
                </a:moveTo>
                <a:lnTo>
                  <a:pt x="105155" y="0"/>
                </a:lnTo>
                <a:lnTo>
                  <a:pt x="105155" y="4171188"/>
                </a:lnTo>
                <a:lnTo>
                  <a:pt x="0" y="4171188"/>
                </a:lnTo>
                <a:lnTo>
                  <a:pt x="210312" y="4381500"/>
                </a:lnTo>
                <a:lnTo>
                  <a:pt x="420623" y="4171188"/>
                </a:lnTo>
                <a:lnTo>
                  <a:pt x="315468" y="4171188"/>
                </a:lnTo>
                <a:lnTo>
                  <a:pt x="31546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5277" y="2780792"/>
            <a:ext cx="25781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5" b="0">
                <a:latin typeface="Noto Sans CJK JP Medium"/>
                <a:cs typeface="Noto Sans CJK JP Medium"/>
              </a:rPr>
              <a:t>발  전</a:t>
            </a:r>
            <a:endParaRPr sz="20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0">
                <a:latin typeface="Noto Sans CJK JP Medium"/>
                <a:cs typeface="Noto Sans CJK JP Medium"/>
              </a:rPr>
              <a:t>방</a:t>
            </a:r>
            <a:endParaRPr sz="20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dirty="0" sz="2000" spc="-15" b="0">
                <a:latin typeface="Noto Sans CJK JP Medium"/>
                <a:cs typeface="Noto Sans CJK JP Medium"/>
              </a:rPr>
              <a:t>향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3394" y="3039617"/>
            <a:ext cx="2585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Region </a:t>
            </a:r>
            <a:r>
              <a:rPr dirty="0" spc="5"/>
              <a:t>Proposals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-25"/>
              <a:t>물체가 있을 법한 위치 </a:t>
            </a:r>
            <a:r>
              <a:rPr dirty="0" sz="2200" spc="5"/>
              <a:t>찾기(Region </a:t>
            </a:r>
            <a:r>
              <a:rPr dirty="0" sz="2200" spc="20"/>
              <a:t>Proposal): </a:t>
            </a:r>
            <a:r>
              <a:rPr dirty="0" sz="2200" spc="-5"/>
              <a:t>Sliding</a:t>
            </a:r>
            <a:r>
              <a:rPr dirty="0" sz="2200" spc="5"/>
              <a:t> Window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584960" y="2452116"/>
            <a:ext cx="4678680" cy="3651885"/>
            <a:chOff x="1584960" y="2452116"/>
            <a:chExt cx="4678680" cy="3651885"/>
          </a:xfrm>
        </p:grpSpPr>
        <p:sp>
          <p:nvSpPr>
            <p:cNvPr id="5" name="object 5"/>
            <p:cNvSpPr/>
            <p:nvPr/>
          </p:nvSpPr>
          <p:spPr>
            <a:xfrm>
              <a:off x="1584960" y="2452116"/>
              <a:ext cx="4678680" cy="3651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4124" y="2628900"/>
              <a:ext cx="1199515" cy="1201420"/>
            </a:xfrm>
            <a:custGeom>
              <a:avLst/>
              <a:gdLst/>
              <a:ahLst/>
              <a:cxnLst/>
              <a:rect l="l" t="t" r="r" b="b"/>
              <a:pathLst>
                <a:path w="1199514" h="1201420">
                  <a:moveTo>
                    <a:pt x="1199388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1199388" y="1200912"/>
                  </a:lnTo>
                  <a:lnTo>
                    <a:pt x="1199388" y="0"/>
                  </a:lnTo>
                  <a:close/>
                </a:path>
              </a:pathLst>
            </a:custGeom>
            <a:solidFill>
              <a:srgbClr val="FAE4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4124" y="2628900"/>
              <a:ext cx="1199515" cy="1201420"/>
            </a:xfrm>
            <a:custGeom>
              <a:avLst/>
              <a:gdLst/>
              <a:ahLst/>
              <a:cxnLst/>
              <a:rect l="l" t="t" r="r" b="b"/>
              <a:pathLst>
                <a:path w="1199514" h="1201420">
                  <a:moveTo>
                    <a:pt x="0" y="1200912"/>
                  </a:moveTo>
                  <a:lnTo>
                    <a:pt x="1199388" y="1200912"/>
                  </a:lnTo>
                  <a:lnTo>
                    <a:pt x="1199388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37916" y="2628900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1200911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1200911" y="1200912"/>
                  </a:lnTo>
                  <a:lnTo>
                    <a:pt x="1200911" y="0"/>
                  </a:lnTo>
                  <a:close/>
                </a:path>
              </a:pathLst>
            </a:custGeom>
            <a:solidFill>
              <a:srgbClr val="FAE4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37916" y="2628900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0" y="1200912"/>
                  </a:moveTo>
                  <a:lnTo>
                    <a:pt x="1200911" y="1200912"/>
                  </a:lnTo>
                  <a:lnTo>
                    <a:pt x="1200911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35424" y="2628900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1200912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1200912" y="120091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FAE4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35424" y="2628900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0" y="1200912"/>
                  </a:moveTo>
                  <a:lnTo>
                    <a:pt x="1200912" y="1200912"/>
                  </a:lnTo>
                  <a:lnTo>
                    <a:pt x="1200912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650480" y="2756916"/>
            <a:ext cx="1480185" cy="1480185"/>
            <a:chOff x="7650480" y="2756916"/>
            <a:chExt cx="1480185" cy="1480185"/>
          </a:xfrm>
        </p:grpSpPr>
        <p:sp>
          <p:nvSpPr>
            <p:cNvPr id="13" name="object 13"/>
            <p:cNvSpPr/>
            <p:nvPr/>
          </p:nvSpPr>
          <p:spPr>
            <a:xfrm>
              <a:off x="7679436" y="2785872"/>
              <a:ext cx="1422400" cy="1422400"/>
            </a:xfrm>
            <a:custGeom>
              <a:avLst/>
              <a:gdLst/>
              <a:ahLst/>
              <a:cxnLst/>
              <a:rect l="l" t="t" r="r" b="b"/>
              <a:pathLst>
                <a:path w="1422400" h="1422400">
                  <a:moveTo>
                    <a:pt x="1421892" y="0"/>
                  </a:moveTo>
                  <a:lnTo>
                    <a:pt x="0" y="0"/>
                  </a:lnTo>
                  <a:lnTo>
                    <a:pt x="0" y="1421891"/>
                  </a:lnTo>
                  <a:lnTo>
                    <a:pt x="1421892" y="1421891"/>
                  </a:lnTo>
                  <a:lnTo>
                    <a:pt x="1421892" y="0"/>
                  </a:lnTo>
                  <a:close/>
                </a:path>
              </a:pathLst>
            </a:custGeom>
            <a:solidFill>
              <a:srgbClr val="FAE4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79436" y="2785872"/>
              <a:ext cx="1422400" cy="1422400"/>
            </a:xfrm>
            <a:custGeom>
              <a:avLst/>
              <a:gdLst/>
              <a:ahLst/>
              <a:cxnLst/>
              <a:rect l="l" t="t" r="r" b="b"/>
              <a:pathLst>
                <a:path w="1422400" h="1422400">
                  <a:moveTo>
                    <a:pt x="0" y="1421891"/>
                  </a:moveTo>
                  <a:lnTo>
                    <a:pt x="1421892" y="1421891"/>
                  </a:lnTo>
                  <a:lnTo>
                    <a:pt x="1421892" y="0"/>
                  </a:lnTo>
                  <a:lnTo>
                    <a:pt x="0" y="0"/>
                  </a:lnTo>
                  <a:lnTo>
                    <a:pt x="0" y="1421891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325356" y="2756916"/>
            <a:ext cx="951230" cy="1480185"/>
            <a:chOff x="9325356" y="2756916"/>
            <a:chExt cx="951230" cy="1480185"/>
          </a:xfrm>
        </p:grpSpPr>
        <p:sp>
          <p:nvSpPr>
            <p:cNvPr id="16" name="object 16"/>
            <p:cNvSpPr/>
            <p:nvPr/>
          </p:nvSpPr>
          <p:spPr>
            <a:xfrm>
              <a:off x="9354312" y="2785872"/>
              <a:ext cx="893444" cy="1422400"/>
            </a:xfrm>
            <a:custGeom>
              <a:avLst/>
              <a:gdLst/>
              <a:ahLst/>
              <a:cxnLst/>
              <a:rect l="l" t="t" r="r" b="b"/>
              <a:pathLst>
                <a:path w="893445" h="1422400">
                  <a:moveTo>
                    <a:pt x="893063" y="0"/>
                  </a:moveTo>
                  <a:lnTo>
                    <a:pt x="0" y="0"/>
                  </a:lnTo>
                  <a:lnTo>
                    <a:pt x="0" y="1421891"/>
                  </a:lnTo>
                  <a:lnTo>
                    <a:pt x="893063" y="1421891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AE4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354312" y="2785872"/>
              <a:ext cx="893444" cy="1422400"/>
            </a:xfrm>
            <a:custGeom>
              <a:avLst/>
              <a:gdLst/>
              <a:ahLst/>
              <a:cxnLst/>
              <a:rect l="l" t="t" r="r" b="b"/>
              <a:pathLst>
                <a:path w="893445" h="1422400">
                  <a:moveTo>
                    <a:pt x="0" y="1421891"/>
                  </a:moveTo>
                  <a:lnTo>
                    <a:pt x="893063" y="1421891"/>
                  </a:lnTo>
                  <a:lnTo>
                    <a:pt x="893063" y="0"/>
                  </a:lnTo>
                  <a:lnTo>
                    <a:pt x="0" y="0"/>
                  </a:lnTo>
                  <a:lnTo>
                    <a:pt x="0" y="1421891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650480" y="4437888"/>
            <a:ext cx="1050290" cy="1010919"/>
            <a:chOff x="7650480" y="4437888"/>
            <a:chExt cx="1050290" cy="1010919"/>
          </a:xfrm>
        </p:grpSpPr>
        <p:sp>
          <p:nvSpPr>
            <p:cNvPr id="19" name="object 19"/>
            <p:cNvSpPr/>
            <p:nvPr/>
          </p:nvSpPr>
          <p:spPr>
            <a:xfrm>
              <a:off x="7679436" y="4466844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992124" y="0"/>
                  </a:moveTo>
                  <a:lnTo>
                    <a:pt x="0" y="0"/>
                  </a:lnTo>
                  <a:lnTo>
                    <a:pt x="0" y="952499"/>
                  </a:lnTo>
                  <a:lnTo>
                    <a:pt x="992124" y="952499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FAE4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79436" y="4466844"/>
              <a:ext cx="992505" cy="952500"/>
            </a:xfrm>
            <a:custGeom>
              <a:avLst/>
              <a:gdLst/>
              <a:ahLst/>
              <a:cxnLst/>
              <a:rect l="l" t="t" r="r" b="b"/>
              <a:pathLst>
                <a:path w="992504" h="952500">
                  <a:moveTo>
                    <a:pt x="0" y="952499"/>
                  </a:moveTo>
                  <a:lnTo>
                    <a:pt x="992124" y="952499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952499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859011" y="4437888"/>
            <a:ext cx="1417320" cy="1010919"/>
            <a:chOff x="8859011" y="4437888"/>
            <a:chExt cx="1417320" cy="1010919"/>
          </a:xfrm>
        </p:grpSpPr>
        <p:sp>
          <p:nvSpPr>
            <p:cNvPr id="22" name="object 22"/>
            <p:cNvSpPr/>
            <p:nvPr/>
          </p:nvSpPr>
          <p:spPr>
            <a:xfrm>
              <a:off x="8887967" y="4466844"/>
              <a:ext cx="1359535" cy="952500"/>
            </a:xfrm>
            <a:custGeom>
              <a:avLst/>
              <a:gdLst/>
              <a:ahLst/>
              <a:cxnLst/>
              <a:rect l="l" t="t" r="r" b="b"/>
              <a:pathLst>
                <a:path w="1359534" h="952500">
                  <a:moveTo>
                    <a:pt x="1359407" y="0"/>
                  </a:moveTo>
                  <a:lnTo>
                    <a:pt x="0" y="0"/>
                  </a:lnTo>
                  <a:lnTo>
                    <a:pt x="0" y="952499"/>
                  </a:lnTo>
                  <a:lnTo>
                    <a:pt x="1359407" y="952499"/>
                  </a:lnTo>
                  <a:lnTo>
                    <a:pt x="1359407" y="0"/>
                  </a:lnTo>
                  <a:close/>
                </a:path>
              </a:pathLst>
            </a:custGeom>
            <a:solidFill>
              <a:srgbClr val="FAE4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887967" y="4466844"/>
              <a:ext cx="1359535" cy="952500"/>
            </a:xfrm>
            <a:custGeom>
              <a:avLst/>
              <a:gdLst/>
              <a:ahLst/>
              <a:cxnLst/>
              <a:rect l="l" t="t" r="r" b="b"/>
              <a:pathLst>
                <a:path w="1359534" h="952500">
                  <a:moveTo>
                    <a:pt x="0" y="952499"/>
                  </a:moveTo>
                  <a:lnTo>
                    <a:pt x="1359407" y="952499"/>
                  </a:lnTo>
                  <a:lnTo>
                    <a:pt x="1359407" y="0"/>
                  </a:lnTo>
                  <a:lnTo>
                    <a:pt x="0" y="0"/>
                  </a:lnTo>
                  <a:lnTo>
                    <a:pt x="0" y="952499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793748" y="2104644"/>
            <a:ext cx="3270885" cy="236220"/>
          </a:xfrm>
          <a:custGeom>
            <a:avLst/>
            <a:gdLst/>
            <a:ahLst/>
            <a:cxnLst/>
            <a:rect l="l" t="t" r="r" b="b"/>
            <a:pathLst>
              <a:path w="3270885" h="236219">
                <a:moveTo>
                  <a:pt x="3068954" y="0"/>
                </a:moveTo>
                <a:lnTo>
                  <a:pt x="3068954" y="59054"/>
                </a:lnTo>
                <a:lnTo>
                  <a:pt x="0" y="59054"/>
                </a:lnTo>
                <a:lnTo>
                  <a:pt x="0" y="177164"/>
                </a:lnTo>
                <a:lnTo>
                  <a:pt x="3068954" y="177164"/>
                </a:lnTo>
                <a:lnTo>
                  <a:pt x="3068954" y="236219"/>
                </a:lnTo>
                <a:lnTo>
                  <a:pt x="3270504" y="118109"/>
                </a:lnTo>
                <a:lnTo>
                  <a:pt x="306895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36270" y="938377"/>
            <a:ext cx="10643235" cy="139128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이미지에서</a:t>
            </a:r>
            <a:r>
              <a:rPr dirty="0" sz="2000" spc="-10">
                <a:latin typeface="WenQuanYi Micro Hei"/>
                <a:cs typeface="WenQuanYi Micro Hei"/>
              </a:rPr>
              <a:t> </a:t>
            </a:r>
            <a:r>
              <a:rPr dirty="0" sz="2000" spc="-180">
                <a:latin typeface="WenQuanYi Micro Hei"/>
                <a:cs typeface="WenQuanYi Micro Hei"/>
              </a:rPr>
              <a:t>다양한</a:t>
            </a:r>
            <a:r>
              <a:rPr dirty="0" sz="2000" spc="-10">
                <a:latin typeface="WenQuanYi Micro Hei"/>
                <a:cs typeface="WenQuanYi Micro Hei"/>
              </a:rPr>
              <a:t> </a:t>
            </a:r>
            <a:r>
              <a:rPr dirty="0" sz="2000" spc="-180">
                <a:latin typeface="WenQuanYi Micro Hei"/>
                <a:cs typeface="WenQuanYi Micro Hei"/>
              </a:rPr>
              <a:t>형태의</a:t>
            </a:r>
            <a:r>
              <a:rPr dirty="0" sz="2000" spc="-15">
                <a:latin typeface="WenQuanYi Micro Hei"/>
                <a:cs typeface="WenQuanYi Micro Hei"/>
              </a:rPr>
              <a:t> </a:t>
            </a:r>
            <a:r>
              <a:rPr dirty="0" sz="2000" spc="-60">
                <a:latin typeface="WenQuanYi Micro Hei"/>
                <a:cs typeface="WenQuanYi Micro Hei"/>
              </a:rPr>
              <a:t>윈도우(window)를</a:t>
            </a:r>
            <a:r>
              <a:rPr dirty="0" sz="2000" spc="-25">
                <a:latin typeface="WenQuanYi Micro Hei"/>
                <a:cs typeface="WenQuanYi Micro Hei"/>
              </a:rPr>
              <a:t> </a:t>
            </a:r>
            <a:r>
              <a:rPr dirty="0" sz="2000" spc="-70">
                <a:latin typeface="WenQuanYi Micro Hei"/>
                <a:cs typeface="WenQuanYi Micro Hei"/>
              </a:rPr>
              <a:t>슬라이딩(sliding)하며</a:t>
            </a:r>
            <a:r>
              <a:rPr dirty="0" sz="2000" spc="-30">
                <a:latin typeface="WenQuanYi Micro Hei"/>
                <a:cs typeface="WenQuanYi Micro Hei"/>
              </a:rPr>
              <a:t> </a:t>
            </a:r>
            <a:r>
              <a:rPr dirty="0" sz="2000" spc="-180">
                <a:latin typeface="WenQuanYi Micro Hei"/>
                <a:cs typeface="WenQuanYi Micro Hei"/>
              </a:rPr>
              <a:t>물체가</a:t>
            </a:r>
            <a:r>
              <a:rPr dirty="0" sz="2000" spc="-15">
                <a:latin typeface="WenQuanYi Micro Hei"/>
                <a:cs typeface="WenQuanYi Micro Hei"/>
              </a:rPr>
              <a:t> </a:t>
            </a:r>
            <a:r>
              <a:rPr dirty="0" sz="2000" spc="-180">
                <a:latin typeface="WenQuanYi Micro Hei"/>
                <a:cs typeface="WenQuanYi Micro Hei"/>
              </a:rPr>
              <a:t>존재하는지</a:t>
            </a:r>
            <a:r>
              <a:rPr dirty="0" sz="2000" spc="-5">
                <a:latin typeface="WenQuanYi Micro Hei"/>
                <a:cs typeface="WenQuanYi Micro Hei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확인합니다.</a:t>
            </a:r>
            <a:endParaRPr sz="2000">
              <a:latin typeface="WenQuanYi Micro Hei"/>
              <a:cs typeface="WenQuanYi Micro Hei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너무 많은 영역에 대하여 확인해야 한다는 단점이</a:t>
            </a:r>
            <a:r>
              <a:rPr dirty="0" sz="2000" spc="-80">
                <a:latin typeface="WenQuanYi Micro Hei"/>
                <a:cs typeface="WenQuanYi Micro Hei"/>
              </a:rPr>
              <a:t> </a:t>
            </a:r>
            <a:r>
              <a:rPr dirty="0" sz="2000" spc="-155">
                <a:latin typeface="WenQuanYi Micro Hei"/>
                <a:cs typeface="WenQuanYi Micro Hei"/>
              </a:rPr>
              <a:t>있습니다.</a:t>
            </a:r>
            <a:endParaRPr sz="2000">
              <a:latin typeface="WenQuanYi Micro Hei"/>
              <a:cs typeface="WenQuanYi Micro Hei"/>
            </a:endParaRPr>
          </a:p>
          <a:p>
            <a:pPr algn="ctr" marR="346075">
              <a:lnSpc>
                <a:spcPct val="100000"/>
              </a:lnSpc>
              <a:spcBef>
                <a:spcPts val="1390"/>
              </a:spcBef>
            </a:pPr>
            <a:r>
              <a:rPr dirty="0" sz="1800" spc="-175">
                <a:solidFill>
                  <a:srgbClr val="7E7E7E"/>
                </a:solidFill>
                <a:latin typeface="WenQuanYi Micro Hei"/>
                <a:cs typeface="WenQuanYi Micro Hei"/>
              </a:rPr>
              <a:t>슬라이딩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37806" y="5607811"/>
            <a:ext cx="32823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75">
                <a:solidFill>
                  <a:srgbClr val="7E7E7E"/>
                </a:solidFill>
                <a:latin typeface="WenQuanYi Micro Hei"/>
                <a:cs typeface="WenQuanYi Micro Hei"/>
              </a:rPr>
              <a:t>다양한 </a:t>
            </a:r>
            <a:r>
              <a:rPr dirty="0" sz="2000" spc="-180">
                <a:solidFill>
                  <a:srgbClr val="7E7E7E"/>
                </a:solidFill>
                <a:latin typeface="WenQuanYi Micro Hei"/>
                <a:cs typeface="WenQuanYi Micro Hei"/>
              </a:rPr>
              <a:t>형태의</a:t>
            </a:r>
            <a:r>
              <a:rPr dirty="0" sz="2000" spc="-280">
                <a:solidFill>
                  <a:srgbClr val="7E7E7E"/>
                </a:solidFill>
                <a:latin typeface="WenQuanYi Micro Hei"/>
                <a:cs typeface="WenQuanYi Micro Hei"/>
              </a:rPr>
              <a:t> </a:t>
            </a:r>
            <a:r>
              <a:rPr dirty="0" sz="2000" spc="-50">
                <a:solidFill>
                  <a:srgbClr val="7E7E7E"/>
                </a:solidFill>
                <a:latin typeface="WenQuanYi Micro Hei"/>
                <a:cs typeface="WenQuanYi Micro Hei"/>
              </a:rPr>
              <a:t>윈도우(window)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-25"/>
              <a:t>물체가 있을 법한 위치 </a:t>
            </a:r>
            <a:r>
              <a:rPr dirty="0" sz="2200" spc="5"/>
              <a:t>찾기(Region </a:t>
            </a:r>
            <a:r>
              <a:rPr dirty="0" sz="2200" spc="20"/>
              <a:t>Proposal): </a:t>
            </a:r>
            <a:r>
              <a:rPr dirty="0" sz="2200" spc="10"/>
              <a:t>Selective</a:t>
            </a:r>
            <a:r>
              <a:rPr dirty="0" sz="2200" spc="480"/>
              <a:t> </a:t>
            </a:r>
            <a:r>
              <a:rPr dirty="0" sz="2200" spc="20"/>
              <a:t>Search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42559" y="1668779"/>
            <a:ext cx="6469380" cy="4103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68958" y="5673344"/>
            <a:ext cx="2332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7E7E7E"/>
                </a:solidFill>
                <a:latin typeface="WenQuanYi Micro Hei"/>
                <a:cs typeface="WenQuanYi Micro Hei"/>
              </a:rPr>
              <a:t>Selective Search</a:t>
            </a:r>
            <a:r>
              <a:rPr dirty="0" sz="1600" spc="-35">
                <a:solidFill>
                  <a:srgbClr val="7E7E7E"/>
                </a:solidFill>
                <a:latin typeface="WenQuanYi Micro Hei"/>
                <a:cs typeface="WenQuanYi Micro Hei"/>
              </a:rPr>
              <a:t> </a:t>
            </a:r>
            <a:r>
              <a:rPr dirty="0" sz="1600" spc="-155">
                <a:solidFill>
                  <a:srgbClr val="7E7E7E"/>
                </a:solidFill>
                <a:latin typeface="WenQuanYi Micro Hei"/>
                <a:cs typeface="WenQuanYi Micro Hei"/>
              </a:rPr>
              <a:t>알고리즘</a:t>
            </a:r>
            <a:endParaRPr sz="16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6100" y="5888735"/>
            <a:ext cx="3270885" cy="205740"/>
          </a:xfrm>
          <a:custGeom>
            <a:avLst/>
            <a:gdLst/>
            <a:ahLst/>
            <a:cxnLst/>
            <a:rect l="l" t="t" r="r" b="b"/>
            <a:pathLst>
              <a:path w="3270884" h="205739">
                <a:moveTo>
                  <a:pt x="3094990" y="0"/>
                </a:moveTo>
                <a:lnTo>
                  <a:pt x="3094990" y="51434"/>
                </a:lnTo>
                <a:lnTo>
                  <a:pt x="0" y="51434"/>
                </a:lnTo>
                <a:lnTo>
                  <a:pt x="0" y="154304"/>
                </a:lnTo>
                <a:lnTo>
                  <a:pt x="3094990" y="154304"/>
                </a:lnTo>
                <a:lnTo>
                  <a:pt x="3094990" y="205739"/>
                </a:lnTo>
                <a:lnTo>
                  <a:pt x="3270504" y="102869"/>
                </a:lnTo>
                <a:lnTo>
                  <a:pt x="30949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5790" y="1090421"/>
            <a:ext cx="11286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80">
                <a:latin typeface="WenQuanYi Micro Hei"/>
                <a:cs typeface="WenQuanYi Micro Hei"/>
              </a:rPr>
              <a:t>인접한 </a:t>
            </a:r>
            <a:r>
              <a:rPr dirty="0" sz="2000" spc="-55">
                <a:latin typeface="WenQuanYi Micro Hei"/>
                <a:cs typeface="WenQuanYi Micro Hei"/>
              </a:rPr>
              <a:t>영역(region)끼리 </a:t>
            </a:r>
            <a:r>
              <a:rPr dirty="0" sz="2000" spc="-180">
                <a:latin typeface="WenQuanYi Micro Hei"/>
                <a:cs typeface="WenQuanYi Micro Hei"/>
              </a:rPr>
              <a:t>유사성을 측정해 큰 영역으로 차례대로 통합해 </a:t>
            </a:r>
            <a:r>
              <a:rPr dirty="0" sz="2000" spc="-155">
                <a:latin typeface="WenQuanYi Micro Hei"/>
                <a:cs typeface="WenQuanYi Micro Hei"/>
              </a:rPr>
              <a:t>나갑니다. </a:t>
            </a:r>
            <a:r>
              <a:rPr dirty="0" sz="2000" spc="25">
                <a:latin typeface="WenQuanYi Micro Hei"/>
                <a:cs typeface="WenQuanYi Micro Hei"/>
              </a:rPr>
              <a:t>(R-CNN </a:t>
            </a:r>
            <a:r>
              <a:rPr dirty="0" sz="2000" spc="30">
                <a:latin typeface="WenQuanYi Micro Hei"/>
                <a:cs typeface="WenQuanYi Micro Hei"/>
              </a:rPr>
              <a:t>/ </a:t>
            </a:r>
            <a:r>
              <a:rPr dirty="0" sz="2000" spc="85">
                <a:latin typeface="WenQuanYi Micro Hei"/>
                <a:cs typeface="WenQuanYi Micro Hei"/>
              </a:rPr>
              <a:t>Fast</a:t>
            </a:r>
            <a:r>
              <a:rPr dirty="0" sz="2000" spc="495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R-CNN)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655" y="1711110"/>
            <a:ext cx="4584514" cy="3905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261854" y="5817209"/>
            <a:ext cx="1056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7E7E7E"/>
                </a:solidFill>
                <a:latin typeface="WenQuanYi Micro Hei"/>
                <a:cs typeface="WenQuanYi Micro Hei"/>
              </a:rPr>
              <a:t>(처리</a:t>
            </a:r>
            <a:r>
              <a:rPr dirty="0" sz="1800" spc="-95">
                <a:solidFill>
                  <a:srgbClr val="7E7E7E"/>
                </a:solidFill>
                <a:latin typeface="WenQuanYi Micro Hei"/>
                <a:cs typeface="WenQuanYi Micro Hei"/>
              </a:rPr>
              <a:t> </a:t>
            </a:r>
            <a:r>
              <a:rPr dirty="0" sz="1800" spc="-110">
                <a:solidFill>
                  <a:srgbClr val="7E7E7E"/>
                </a:solidFill>
                <a:latin typeface="WenQuanYi Micro Hei"/>
                <a:cs typeface="WenQuanYi Micro Hei"/>
              </a:rPr>
              <a:t>과정)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2116" y="2881883"/>
            <a:ext cx="7287895" cy="751840"/>
          </a:xfrm>
          <a:custGeom>
            <a:avLst/>
            <a:gdLst/>
            <a:ahLst/>
            <a:cxnLst/>
            <a:rect l="l" t="t" r="r" b="b"/>
            <a:pathLst>
              <a:path w="7287895" h="751839">
                <a:moveTo>
                  <a:pt x="7287768" y="0"/>
                </a:moveTo>
                <a:lnTo>
                  <a:pt x="0" y="0"/>
                </a:lnTo>
                <a:lnTo>
                  <a:pt x="0" y="751332"/>
                </a:lnTo>
                <a:lnTo>
                  <a:pt x="7287768" y="751332"/>
                </a:lnTo>
                <a:lnTo>
                  <a:pt x="7287768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1" y="3039617"/>
            <a:ext cx="6084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객체 </a:t>
            </a:r>
            <a:r>
              <a:rPr dirty="0" spc="-5"/>
              <a:t>검출(Object </a:t>
            </a:r>
            <a:r>
              <a:rPr dirty="0" spc="15"/>
              <a:t>Detection) </a:t>
            </a:r>
            <a:r>
              <a:rPr dirty="0" spc="-25"/>
              <a:t>정확도 측정</a:t>
            </a:r>
            <a:r>
              <a:rPr dirty="0" spc="310"/>
              <a:t> </a:t>
            </a:r>
            <a:r>
              <a:rPr dirty="0" spc="-25"/>
              <a:t>방법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/>
          <a:solidFill>
            <a:srgbClr val="688AA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2200" spc="-25"/>
              <a:t>성능 평가 </a:t>
            </a:r>
            <a:r>
              <a:rPr dirty="0" sz="2200" spc="60"/>
              <a:t>지표: </a:t>
            </a:r>
            <a:r>
              <a:rPr dirty="0" sz="2200"/>
              <a:t>정확도(Precision)와</a:t>
            </a:r>
            <a:r>
              <a:rPr dirty="0" sz="2200" spc="200"/>
              <a:t> </a:t>
            </a:r>
            <a:r>
              <a:rPr dirty="0" sz="2200" spc="-10"/>
              <a:t>재현율(Recall)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2789" y="1451610"/>
          <a:ext cx="8147050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825"/>
                <a:gridCol w="3141345"/>
                <a:gridCol w="3213100"/>
              </a:tblGrid>
              <a:tr h="780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2000" spc="-35" b="0">
                          <a:latin typeface="Noto Sans CJK JP Medium"/>
                          <a:cs typeface="Noto Sans CJK JP Medium"/>
                        </a:rPr>
                        <a:t>Positive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219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2000" spc="-25" b="0">
                          <a:latin typeface="Noto Sans CJK JP Medium"/>
                          <a:cs typeface="Noto Sans CJK JP Medium"/>
                        </a:rPr>
                        <a:t>Negative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219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  <a:tr h="849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000" spc="-35" b="0">
                          <a:latin typeface="Noto Sans CJK JP Medium"/>
                          <a:cs typeface="Noto Sans CJK JP Medium"/>
                        </a:rPr>
                        <a:t>Positive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800" spc="-65" b="0">
                          <a:latin typeface="Noto Sans CJK JP Medium"/>
                          <a:cs typeface="Noto Sans CJK JP Medium"/>
                        </a:rPr>
                        <a:t>TP </a:t>
                      </a:r>
                      <a:r>
                        <a:rPr dirty="0" sz="1800" spc="-45" b="0">
                          <a:latin typeface="Noto Sans CJK JP Medium"/>
                          <a:cs typeface="Noto Sans CJK JP Medium"/>
                        </a:rPr>
                        <a:t>(True</a:t>
                      </a:r>
                      <a:r>
                        <a:rPr dirty="0" sz="1800" spc="140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1800" spc="-35" b="0">
                          <a:latin typeface="Noto Sans CJK JP Medium"/>
                          <a:cs typeface="Noto Sans CJK JP Medium"/>
                        </a:rPr>
                        <a:t>Positive)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marL="578485">
                        <a:lnSpc>
                          <a:spcPct val="100000"/>
                        </a:lnSpc>
                      </a:pP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있다고 올바르게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75">
                          <a:latin typeface="WenQuanYi Micro Hei"/>
                          <a:cs typeface="WenQuanYi Micro Hei"/>
                        </a:rPr>
                        <a:t>판단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800" spc="-35" b="0">
                          <a:latin typeface="Noto Sans CJK JP Medium"/>
                          <a:cs typeface="Noto Sans CJK JP Medium"/>
                        </a:rPr>
                        <a:t>FN </a:t>
                      </a:r>
                      <a:r>
                        <a:rPr dirty="0" sz="1800" spc="-25" b="0">
                          <a:latin typeface="Noto Sans CJK JP Medium"/>
                          <a:cs typeface="Noto Sans CJK JP Medium"/>
                        </a:rPr>
                        <a:t>(False</a:t>
                      </a:r>
                      <a:r>
                        <a:rPr dirty="0" sz="1800" spc="105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1800" spc="-30" b="0">
                          <a:latin typeface="Noto Sans CJK JP Medium"/>
                          <a:cs typeface="Noto Sans CJK JP Medium"/>
                        </a:rPr>
                        <a:t>Negative)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없다고 잘못 </a:t>
                      </a:r>
                      <a:r>
                        <a:rPr dirty="0" sz="1800" spc="-175">
                          <a:latin typeface="WenQuanYi Micro Hei"/>
                          <a:cs typeface="WenQuanYi Micro Hei"/>
                        </a:rPr>
                        <a:t>판단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9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000" spc="-25" b="0">
                          <a:latin typeface="Noto Sans CJK JP Medium"/>
                          <a:cs typeface="Noto Sans CJK JP Medium"/>
                        </a:rPr>
                        <a:t>Negative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800" spc="-30" b="0">
                          <a:latin typeface="Noto Sans CJK JP Medium"/>
                          <a:cs typeface="Noto Sans CJK JP Medium"/>
                        </a:rPr>
                        <a:t>FP </a:t>
                      </a:r>
                      <a:r>
                        <a:rPr dirty="0" sz="1800" spc="-25" b="0">
                          <a:latin typeface="Noto Sans CJK JP Medium"/>
                          <a:cs typeface="Noto Sans CJK JP Medium"/>
                        </a:rPr>
                        <a:t>(False</a:t>
                      </a:r>
                      <a:r>
                        <a:rPr dirty="0" sz="1800" spc="110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1800" spc="-35" b="0">
                          <a:latin typeface="Noto Sans CJK JP Medium"/>
                          <a:cs typeface="Noto Sans CJK JP Medium"/>
                        </a:rPr>
                        <a:t>Positive)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있다고 잘못</a:t>
                      </a:r>
                      <a:r>
                        <a:rPr dirty="0" sz="1800" spc="-165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75">
                          <a:latin typeface="WenQuanYi Micro Hei"/>
                          <a:cs typeface="WenQuanYi Micro Hei"/>
                        </a:rPr>
                        <a:t>판단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800" spc="-65" b="0">
                          <a:latin typeface="Noto Sans CJK JP Medium"/>
                          <a:cs typeface="Noto Sans CJK JP Medium"/>
                        </a:rPr>
                        <a:t>TN </a:t>
                      </a:r>
                      <a:r>
                        <a:rPr dirty="0" sz="1800" spc="-45" b="0">
                          <a:latin typeface="Noto Sans CJK JP Medium"/>
                          <a:cs typeface="Noto Sans CJK JP Medium"/>
                        </a:rPr>
                        <a:t>(True</a:t>
                      </a:r>
                      <a:r>
                        <a:rPr dirty="0" sz="1800" spc="75" b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dirty="0" sz="1800" spc="-30" b="0">
                          <a:latin typeface="Noto Sans CJK JP Medium"/>
                          <a:cs typeface="Noto Sans CJK JP Medium"/>
                        </a:rPr>
                        <a:t>Negative)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</a:pPr>
                      <a:r>
                        <a:rPr dirty="0" sz="1800" spc="-170">
                          <a:latin typeface="WenQuanYi Micro Hei"/>
                          <a:cs typeface="WenQuanYi Micro Hei"/>
                        </a:rPr>
                        <a:t>없다고  올바르게</a:t>
                      </a:r>
                      <a:r>
                        <a:rPr dirty="0" sz="1800" spc="-24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75">
                          <a:latin typeface="WenQuanYi Micro Hei"/>
                          <a:cs typeface="WenQuanYi Micro Hei"/>
                        </a:rPr>
                        <a:t>판단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Faster </a:t>
            </a:r>
            <a:r>
              <a:rPr dirty="0" spc="5"/>
              <a:t>R-CNN: </a:t>
            </a:r>
            <a:r>
              <a:rPr dirty="0" spc="-55"/>
              <a:t>Towards </a:t>
            </a:r>
            <a:r>
              <a:rPr dirty="0" spc="-35"/>
              <a:t>Real-Time Object </a:t>
            </a:r>
            <a:r>
              <a:rPr dirty="0" spc="-25"/>
              <a:t>Detection </a:t>
            </a:r>
            <a:r>
              <a:rPr dirty="0" spc="-55"/>
              <a:t>with </a:t>
            </a:r>
            <a:r>
              <a:rPr dirty="0" spc="-25"/>
              <a:t>Region </a:t>
            </a:r>
            <a:r>
              <a:rPr dirty="0" spc="-40"/>
              <a:t>Proposal </a:t>
            </a:r>
            <a:r>
              <a:rPr dirty="0" spc="-30"/>
              <a:t>Networks</a:t>
            </a:r>
            <a:r>
              <a:rPr dirty="0" spc="15"/>
              <a:t> </a:t>
            </a:r>
            <a:r>
              <a:rPr dirty="0" spc="-45"/>
              <a:t>(NIPS </a:t>
            </a:r>
            <a:r>
              <a:rPr dirty="0" spc="40"/>
              <a:t>2015)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0"/>
              <a:t>나동빈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2302" y="992505"/>
            <a:ext cx="29114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0">
                <a:latin typeface="Noto Sans CJK JP Medium"/>
                <a:cs typeface="Noto Sans CJK JP Medium"/>
              </a:rPr>
              <a:t>예측 결과 </a:t>
            </a:r>
            <a:r>
              <a:rPr dirty="0" sz="2000" spc="-30" b="0">
                <a:latin typeface="Noto Sans CJK JP Medium"/>
                <a:cs typeface="Noto Sans CJK JP Medium"/>
              </a:rPr>
              <a:t>(Predict</a:t>
            </a:r>
            <a:r>
              <a:rPr dirty="0" sz="2000" spc="90" b="0">
                <a:latin typeface="Noto Sans CJK JP Medium"/>
                <a:cs typeface="Noto Sans CJK JP Medium"/>
              </a:rPr>
              <a:t> </a:t>
            </a:r>
            <a:r>
              <a:rPr dirty="0" sz="2000" spc="-25" b="0">
                <a:latin typeface="Noto Sans CJK JP Medium"/>
                <a:cs typeface="Noto Sans CJK JP Medium"/>
              </a:rPr>
              <a:t>Result)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16" y="2398013"/>
            <a:ext cx="1780539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5"/>
              </a:spcBef>
            </a:pPr>
            <a:r>
              <a:rPr dirty="0" sz="2000" spc="-20" b="0">
                <a:latin typeface="Noto Sans CJK JP Medium"/>
                <a:cs typeface="Noto Sans CJK JP Medium"/>
              </a:rPr>
              <a:t>실제 정답  </a:t>
            </a:r>
            <a:r>
              <a:rPr dirty="0" sz="2000" spc="-45" b="0">
                <a:latin typeface="Noto Sans CJK JP Medium"/>
                <a:cs typeface="Noto Sans CJK JP Medium"/>
              </a:rPr>
              <a:t>(Ground</a:t>
            </a:r>
            <a:r>
              <a:rPr dirty="0" sz="2000" spc="-55" b="0">
                <a:latin typeface="Noto Sans CJK JP Medium"/>
                <a:cs typeface="Noto Sans CJK JP Medium"/>
              </a:rPr>
              <a:t> </a:t>
            </a:r>
            <a:r>
              <a:rPr dirty="0" sz="2000" spc="-50" b="0">
                <a:latin typeface="Noto Sans CJK JP Medium"/>
                <a:cs typeface="Noto Sans CJK JP Medium"/>
              </a:rPr>
              <a:t>Truth)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270" y="4013072"/>
            <a:ext cx="8312150" cy="194627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35" b="0">
                <a:latin typeface="Noto Sans CJK JP Medium"/>
                <a:cs typeface="Noto Sans CJK JP Medium"/>
              </a:rPr>
              <a:t>Precision</a:t>
            </a:r>
            <a:r>
              <a:rPr dirty="0" sz="2100" spc="80" b="0">
                <a:latin typeface="Noto Sans CJK JP Medium"/>
                <a:cs typeface="Noto Sans CJK JP Medium"/>
              </a:rPr>
              <a:t> </a:t>
            </a:r>
            <a:r>
              <a:rPr dirty="0" sz="2100" spc="-35" b="0">
                <a:latin typeface="Noto Sans CJK JP Medium"/>
                <a:cs typeface="Noto Sans CJK JP Medium"/>
              </a:rPr>
              <a:t>(정확도)</a:t>
            </a:r>
            <a:endParaRPr sz="2100">
              <a:latin typeface="Noto Sans CJK JP Medium"/>
              <a:cs typeface="Noto Sans CJK JP Medium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올바르게 탐지한 물체의 </a:t>
            </a:r>
            <a:r>
              <a:rPr dirty="0" sz="2100">
                <a:latin typeface="WenQuanYi Micro Hei"/>
                <a:cs typeface="WenQuanYi Micro Hei"/>
              </a:rPr>
              <a:t>수(TP) </a:t>
            </a:r>
            <a:r>
              <a:rPr dirty="0" sz="2100" spc="30">
                <a:latin typeface="WenQuanYi Micro Hei"/>
                <a:cs typeface="WenQuanYi Micro Hei"/>
              </a:rPr>
              <a:t>/ </a:t>
            </a:r>
            <a:r>
              <a:rPr dirty="0" sz="2100" spc="400">
                <a:latin typeface="WenQuanYi Micro Hei"/>
                <a:cs typeface="WenQuanYi Micro Hei"/>
              </a:rPr>
              <a:t> </a:t>
            </a:r>
            <a:r>
              <a:rPr dirty="0" sz="2100" spc="-195">
                <a:latin typeface="WenQuanYi Micro Hei"/>
                <a:cs typeface="WenQuanYi Micro Hei"/>
              </a:rPr>
              <a:t>모델이 탐지한 물체의 </a:t>
            </a:r>
            <a:r>
              <a:rPr dirty="0" sz="2100" spc="-45">
                <a:latin typeface="WenQuanYi Micro Hei"/>
                <a:cs typeface="WenQuanYi Micro Hei"/>
              </a:rPr>
              <a:t>개수(TP </a:t>
            </a:r>
            <a:r>
              <a:rPr dirty="0" sz="2100" spc="100">
                <a:latin typeface="WenQuanYi Micro Hei"/>
                <a:cs typeface="WenQuanYi Micro Hei"/>
              </a:rPr>
              <a:t>+ </a:t>
            </a:r>
            <a:r>
              <a:rPr dirty="0" sz="2100" spc="70">
                <a:latin typeface="WenQuanYi Micro Hei"/>
                <a:cs typeface="WenQuanYi Micro Hei"/>
              </a:rPr>
              <a:t>FP)</a:t>
            </a:r>
            <a:endParaRPr sz="21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100" spc="-50" b="0">
                <a:latin typeface="Noto Sans CJK JP Medium"/>
                <a:cs typeface="Noto Sans CJK JP Medium"/>
              </a:rPr>
              <a:t>Recall</a:t>
            </a:r>
            <a:r>
              <a:rPr dirty="0" sz="2100" b="0">
                <a:latin typeface="Noto Sans CJK JP Medium"/>
                <a:cs typeface="Noto Sans CJK JP Medium"/>
              </a:rPr>
              <a:t> </a:t>
            </a:r>
            <a:r>
              <a:rPr dirty="0" sz="2100" spc="-35" b="0">
                <a:latin typeface="Noto Sans CJK JP Medium"/>
                <a:cs typeface="Noto Sans CJK JP Medium"/>
              </a:rPr>
              <a:t>(재현율)</a:t>
            </a:r>
            <a:endParaRPr sz="2100">
              <a:latin typeface="Noto Sans CJK JP Medium"/>
              <a:cs typeface="Noto Sans CJK JP Medium"/>
            </a:endParaRPr>
          </a:p>
          <a:p>
            <a:pPr lvl="1" marL="756285" indent="-28702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195">
                <a:latin typeface="WenQuanYi Micro Hei"/>
                <a:cs typeface="WenQuanYi Micro Hei"/>
              </a:rPr>
              <a:t>올바르게 탐지한 물체의 </a:t>
            </a:r>
            <a:r>
              <a:rPr dirty="0" sz="2100">
                <a:latin typeface="WenQuanYi Micro Hei"/>
                <a:cs typeface="WenQuanYi Micro Hei"/>
              </a:rPr>
              <a:t>수(TP) </a:t>
            </a:r>
            <a:r>
              <a:rPr dirty="0" sz="2100" spc="30">
                <a:latin typeface="WenQuanYi Micro Hei"/>
                <a:cs typeface="WenQuanYi Micro Hei"/>
              </a:rPr>
              <a:t>/ </a:t>
            </a:r>
            <a:r>
              <a:rPr dirty="0" sz="2100" spc="-195">
                <a:latin typeface="WenQuanYi Micro Hei"/>
                <a:cs typeface="WenQuanYi Micro Hei"/>
              </a:rPr>
              <a:t>실제 정답 물체의 </a:t>
            </a:r>
            <a:r>
              <a:rPr dirty="0" sz="2100" spc="-5">
                <a:latin typeface="WenQuanYi Micro Hei"/>
                <a:cs typeface="WenQuanYi Micro Hei"/>
              </a:rPr>
              <a:t>수(TP </a:t>
            </a:r>
            <a:r>
              <a:rPr dirty="0" sz="2100" spc="100">
                <a:latin typeface="WenQuanYi Micro Hei"/>
                <a:cs typeface="WenQuanYi Micro Hei"/>
              </a:rPr>
              <a:t>+</a:t>
            </a:r>
            <a:r>
              <a:rPr dirty="0" sz="2100" spc="340">
                <a:latin typeface="WenQuanYi Micro Hei"/>
                <a:cs typeface="WenQuanYi Micro Hei"/>
              </a:rPr>
              <a:t> </a:t>
            </a:r>
            <a:r>
              <a:rPr dirty="0" sz="2100" spc="15">
                <a:latin typeface="WenQuanYi Micro Hei"/>
                <a:cs typeface="WenQuanYi Micro Hei"/>
              </a:rPr>
              <a:t>FN)</a:t>
            </a:r>
            <a:endParaRPr sz="21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동빈 나</dc:creator>
  <dc:title>PowerPoint 프레젠테이션</dc:title>
  <dcterms:created xsi:type="dcterms:W3CDTF">2021-12-03T13:23:14Z</dcterms:created>
  <dcterms:modified xsi:type="dcterms:W3CDTF">2021-12-03T13:23:14Z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2021-12-03T00:00:00Z</vt:filetime>
  </property>
</Properties>
</file>