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0" r:id="rId5"/>
    <p:sldId id="262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8" r:id="rId22"/>
    <p:sldId id="279" r:id="rId23"/>
    <p:sldId id="277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40" autoAdjust="0"/>
    <p:restoredTop sz="94660"/>
  </p:normalViewPr>
  <p:slideViewPr>
    <p:cSldViewPr snapToGrid="0">
      <p:cViewPr varScale="1">
        <p:scale>
          <a:sx n="86" d="100"/>
          <a:sy n="86" d="100"/>
        </p:scale>
        <p:origin x="24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3C985-2BCF-4826-830E-A5F148C824E9}" type="datetimeFigureOut">
              <a:rPr lang="ko-KR" altLang="en-US" smtClean="0"/>
              <a:t>2019-07-04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B9D9D-1D29-4655-941E-9D63BAC383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455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3C985-2BCF-4826-830E-A5F148C824E9}" type="datetimeFigureOut">
              <a:rPr lang="ko-KR" altLang="en-US" smtClean="0"/>
              <a:t>2019-07-04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B9D9D-1D29-4655-941E-9D63BAC383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0596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3C985-2BCF-4826-830E-A5F148C824E9}" type="datetimeFigureOut">
              <a:rPr lang="ko-KR" altLang="en-US" smtClean="0"/>
              <a:t>2019-07-04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B9D9D-1D29-4655-941E-9D63BAC3834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566655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3C985-2BCF-4826-830E-A5F148C824E9}" type="datetimeFigureOut">
              <a:rPr lang="ko-KR" altLang="en-US" smtClean="0"/>
              <a:t>2019-07-04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B9D9D-1D29-4655-941E-9D63BAC383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8676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3C985-2BCF-4826-830E-A5F148C824E9}" type="datetimeFigureOut">
              <a:rPr lang="ko-KR" altLang="en-US" smtClean="0"/>
              <a:t>2019-07-04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B9D9D-1D29-4655-941E-9D63BAC3834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302969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3C985-2BCF-4826-830E-A5F148C824E9}" type="datetimeFigureOut">
              <a:rPr lang="ko-KR" altLang="en-US" smtClean="0"/>
              <a:t>2019-07-04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B9D9D-1D29-4655-941E-9D63BAC383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9047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3C985-2BCF-4826-830E-A5F148C824E9}" type="datetimeFigureOut">
              <a:rPr lang="ko-KR" altLang="en-US" smtClean="0"/>
              <a:t>2019-07-04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B9D9D-1D29-4655-941E-9D63BAC383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10103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3C985-2BCF-4826-830E-A5F148C824E9}" type="datetimeFigureOut">
              <a:rPr lang="ko-KR" altLang="en-US" smtClean="0"/>
              <a:t>2019-07-04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B9D9D-1D29-4655-941E-9D63BAC383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5405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3C985-2BCF-4826-830E-A5F148C824E9}" type="datetimeFigureOut">
              <a:rPr lang="ko-KR" altLang="en-US" smtClean="0"/>
              <a:t>2019-07-04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B9D9D-1D29-4655-941E-9D63BAC383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3612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3C985-2BCF-4826-830E-A5F148C824E9}" type="datetimeFigureOut">
              <a:rPr lang="ko-KR" altLang="en-US" smtClean="0"/>
              <a:t>2019-07-04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B9D9D-1D29-4655-941E-9D63BAC383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5868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3C985-2BCF-4826-830E-A5F148C824E9}" type="datetimeFigureOut">
              <a:rPr lang="ko-KR" altLang="en-US" smtClean="0"/>
              <a:t>2019-07-04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B9D9D-1D29-4655-941E-9D63BAC383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8838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3C985-2BCF-4826-830E-A5F148C824E9}" type="datetimeFigureOut">
              <a:rPr lang="ko-KR" altLang="en-US" smtClean="0"/>
              <a:t>2019-07-04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B9D9D-1D29-4655-941E-9D63BAC383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7501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3C985-2BCF-4826-830E-A5F148C824E9}" type="datetimeFigureOut">
              <a:rPr lang="ko-KR" altLang="en-US" smtClean="0"/>
              <a:t>2019-07-04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B9D9D-1D29-4655-941E-9D63BAC383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37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3C985-2BCF-4826-830E-A5F148C824E9}" type="datetimeFigureOut">
              <a:rPr lang="ko-KR" altLang="en-US" smtClean="0"/>
              <a:t>2019-07-04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B9D9D-1D29-4655-941E-9D63BAC383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5364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3C985-2BCF-4826-830E-A5F148C824E9}" type="datetimeFigureOut">
              <a:rPr lang="ko-KR" altLang="en-US" smtClean="0"/>
              <a:t>2019-07-04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B9D9D-1D29-4655-941E-9D63BAC383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5080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3C985-2BCF-4826-830E-A5F148C824E9}" type="datetimeFigureOut">
              <a:rPr lang="ko-KR" altLang="en-US" smtClean="0"/>
              <a:t>2019-07-04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B9D9D-1D29-4655-941E-9D63BAC383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1482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93C985-2BCF-4826-830E-A5F148C824E9}" type="datetimeFigureOut">
              <a:rPr lang="ko-KR" altLang="en-US" smtClean="0"/>
              <a:t>2019-07-04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77B9D9D-1D29-4655-941E-9D63BAC383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0389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9144C2-4967-4B37-A7E9-FA4F8C6B35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5252" y="2605849"/>
            <a:ext cx="7766936" cy="1646302"/>
          </a:xfrm>
        </p:spPr>
        <p:txBody>
          <a:bodyPr/>
          <a:lstStyle/>
          <a:p>
            <a:r>
              <a:rPr lang="ko-KR" altLang="en-US" b="1" dirty="0"/>
              <a:t>무엇</a:t>
            </a:r>
            <a:r>
              <a:rPr lang="ko-KR" altLang="en-US" dirty="0"/>
              <a:t>이 건강보험 가입</a:t>
            </a:r>
            <a:br>
              <a:rPr lang="en-US" altLang="ko-KR" dirty="0"/>
            </a:br>
            <a:r>
              <a:rPr lang="ko-KR" altLang="en-US" dirty="0"/>
              <a:t>유무에 영향을 미치는가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B0B4706-10DC-4F7C-A664-6294C273B7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5064" y="5547359"/>
            <a:ext cx="7766936" cy="1310641"/>
          </a:xfrm>
        </p:spPr>
        <p:txBody>
          <a:bodyPr>
            <a:normAutofit/>
          </a:bodyPr>
          <a:lstStyle/>
          <a:p>
            <a:r>
              <a:rPr lang="en-US" altLang="ko-KR" sz="2000" b="1" dirty="0">
                <a:solidFill>
                  <a:schemeClr val="tx2"/>
                </a:solidFill>
              </a:rPr>
              <a:t>201711517 </a:t>
            </a:r>
            <a:r>
              <a:rPr lang="ko-KR" altLang="en-US" sz="2000" b="1" dirty="0">
                <a:solidFill>
                  <a:schemeClr val="tx2"/>
                </a:solidFill>
              </a:rPr>
              <a:t>반건우</a:t>
            </a:r>
            <a:endParaRPr lang="en-US" altLang="ko-KR" sz="2000" b="1" dirty="0">
              <a:solidFill>
                <a:schemeClr val="tx2"/>
              </a:solidFill>
            </a:endParaRPr>
          </a:p>
          <a:p>
            <a:r>
              <a:rPr lang="en-US" altLang="ko-KR" sz="2000" b="1" dirty="0">
                <a:solidFill>
                  <a:schemeClr val="tx2"/>
                </a:solidFill>
              </a:rPr>
              <a:t>201811509 </a:t>
            </a:r>
            <a:r>
              <a:rPr lang="ko-KR" altLang="en-US" sz="2000" b="1" dirty="0">
                <a:solidFill>
                  <a:schemeClr val="tx2"/>
                </a:solidFill>
              </a:rPr>
              <a:t>나유정</a:t>
            </a:r>
            <a:endParaRPr lang="en-US" altLang="ko-KR" sz="2000" b="1" dirty="0">
              <a:solidFill>
                <a:schemeClr val="tx2"/>
              </a:solidFill>
            </a:endParaRPr>
          </a:p>
          <a:p>
            <a:r>
              <a:rPr lang="en-US" altLang="ko-KR" sz="2000" b="1" dirty="0">
                <a:solidFill>
                  <a:schemeClr val="tx2"/>
                </a:solidFill>
              </a:rPr>
              <a:t>201811526 </a:t>
            </a:r>
            <a:r>
              <a:rPr lang="ko-KR" altLang="en-US" sz="2000" b="1" dirty="0">
                <a:solidFill>
                  <a:schemeClr val="tx2"/>
                </a:solidFill>
              </a:rPr>
              <a:t>이은주</a:t>
            </a:r>
            <a:endParaRPr lang="en-US" altLang="ko-KR" sz="2000" b="1" dirty="0">
              <a:solidFill>
                <a:schemeClr val="tx2"/>
              </a:solidFill>
            </a:endParaRPr>
          </a:p>
          <a:p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9195251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2ADB48A-BF13-4516-912D-AB965050ECFA}"/>
              </a:ext>
            </a:extLst>
          </p:cNvPr>
          <p:cNvSpPr txBox="1"/>
          <p:nvPr/>
        </p:nvSpPr>
        <p:spPr>
          <a:xfrm>
            <a:off x="709864" y="421105"/>
            <a:ext cx="32063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/>
              <a:t>EDA</a:t>
            </a:r>
            <a:r>
              <a:rPr lang="en-US" altLang="ko-KR" sz="4000" dirty="0"/>
              <a:t>-</a:t>
            </a:r>
            <a:r>
              <a:rPr lang="en-US" altLang="ko-KR" sz="2800" dirty="0"/>
              <a:t>state.of.res</a:t>
            </a:r>
            <a:endParaRPr lang="ko-KR" altLang="en-US" sz="28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9BCC117-8343-41A0-8314-05DD1256B9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864" y="1628775"/>
            <a:ext cx="4400550" cy="360045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0BEDAE3E-7A81-420A-A87F-F2668C9F59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4702" y="1857830"/>
            <a:ext cx="5199200" cy="79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1521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2ADB48A-BF13-4516-912D-AB965050ECFA}"/>
              </a:ext>
            </a:extLst>
          </p:cNvPr>
          <p:cNvSpPr txBox="1"/>
          <p:nvPr/>
        </p:nvSpPr>
        <p:spPr>
          <a:xfrm>
            <a:off x="709864" y="421105"/>
            <a:ext cx="11320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/>
              <a:t>EDA</a:t>
            </a:r>
            <a:endParaRPr lang="ko-KR" altLang="en-US" sz="28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075E322-7010-4B76-8349-85012FC2BB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864" y="1600964"/>
            <a:ext cx="2807154" cy="160057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758E6D7-E4EE-49AE-8AED-293BA7E404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864" y="3754470"/>
            <a:ext cx="6238518" cy="1135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4122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2ADB48A-BF13-4516-912D-AB965050ECFA}"/>
              </a:ext>
            </a:extLst>
          </p:cNvPr>
          <p:cNvSpPr txBox="1"/>
          <p:nvPr/>
        </p:nvSpPr>
        <p:spPr>
          <a:xfrm>
            <a:off x="709864" y="421105"/>
            <a:ext cx="13211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/>
              <a:t>EDA</a:t>
            </a:r>
            <a:r>
              <a:rPr lang="en-US" altLang="ko-KR" sz="4000" dirty="0"/>
              <a:t>-</a:t>
            </a:r>
            <a:endParaRPr lang="ko-KR" altLang="en-US" sz="28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DF0DC93-928E-40E2-93BA-4EEB89AA27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864" y="1393372"/>
            <a:ext cx="3209003" cy="118427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19CBA304-4AA7-4522-9F03-6EE890A9AD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864" y="3207430"/>
            <a:ext cx="7185907" cy="110421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BF9C0AF-119A-4C6C-A9F1-9D856B4A892C}"/>
              </a:ext>
            </a:extLst>
          </p:cNvPr>
          <p:cNvSpPr txBox="1"/>
          <p:nvPr/>
        </p:nvSpPr>
        <p:spPr>
          <a:xfrm>
            <a:off x="619420" y="4941430"/>
            <a:ext cx="7276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직업이 있는 사람이 보험에 가입할 확률이 크다는 것을 알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28600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2ADB48A-BF13-4516-912D-AB965050ECFA}"/>
              </a:ext>
            </a:extLst>
          </p:cNvPr>
          <p:cNvSpPr txBox="1"/>
          <p:nvPr/>
        </p:nvSpPr>
        <p:spPr>
          <a:xfrm>
            <a:off x="709864" y="421105"/>
            <a:ext cx="18854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/>
              <a:t>EDA</a:t>
            </a:r>
            <a:r>
              <a:rPr lang="en-US" altLang="ko-KR" sz="4000" dirty="0"/>
              <a:t>-</a:t>
            </a:r>
            <a:r>
              <a:rPr lang="en-US" altLang="ko-KR" sz="2800" dirty="0"/>
              <a:t>age</a:t>
            </a:r>
            <a:endParaRPr lang="ko-KR" altLang="en-US" sz="28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F46C08F-B2DC-4AF5-B60B-BB06D53F7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076" y="1524000"/>
            <a:ext cx="4455672" cy="466180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4F69470-CFD8-4C6F-A1E0-C39BF5C9BC98}"/>
              </a:ext>
            </a:extLst>
          </p:cNvPr>
          <p:cNvSpPr txBox="1"/>
          <p:nvPr/>
        </p:nvSpPr>
        <p:spPr>
          <a:xfrm>
            <a:off x="5138520" y="2975429"/>
            <a:ext cx="48221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소득이 많을 수록 건강 보험에 가입 할 확률이</a:t>
            </a:r>
            <a:endParaRPr lang="en-US" altLang="ko-KR" dirty="0"/>
          </a:p>
          <a:p>
            <a:r>
              <a:rPr lang="ko-KR" altLang="en-US" dirty="0"/>
              <a:t>높다는 것을 알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18079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2ADB48A-BF13-4516-912D-AB965050ECFA}"/>
              </a:ext>
            </a:extLst>
          </p:cNvPr>
          <p:cNvSpPr txBox="1"/>
          <p:nvPr/>
        </p:nvSpPr>
        <p:spPr>
          <a:xfrm>
            <a:off x="709864" y="421105"/>
            <a:ext cx="18854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/>
              <a:t>EDA</a:t>
            </a:r>
            <a:r>
              <a:rPr lang="en-US" altLang="ko-KR" sz="4000" dirty="0"/>
              <a:t>-</a:t>
            </a:r>
            <a:r>
              <a:rPr lang="en-US" altLang="ko-KR" sz="2800" dirty="0"/>
              <a:t>age</a:t>
            </a:r>
            <a:endParaRPr lang="ko-KR" altLang="en-US" sz="28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F96D996-BA93-4AF6-9565-BD59D85552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864" y="2133600"/>
            <a:ext cx="4367030" cy="159172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83BE784-430C-470F-A80D-F0ACAD570068}"/>
              </a:ext>
            </a:extLst>
          </p:cNvPr>
          <p:cNvSpPr txBox="1"/>
          <p:nvPr/>
        </p:nvSpPr>
        <p:spPr>
          <a:xfrm>
            <a:off x="5326741" y="2721114"/>
            <a:ext cx="41777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결혼을 한 적이 있는 관측치는</a:t>
            </a:r>
            <a:endParaRPr lang="en-US" altLang="ko-KR" sz="2000" dirty="0"/>
          </a:p>
          <a:p>
            <a:r>
              <a:rPr lang="ko-KR" altLang="en-US" sz="2000" dirty="0"/>
              <a:t>보험에 가입되어 있을 확률이 크다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075916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2ADB48A-BF13-4516-912D-AB965050ECFA}"/>
              </a:ext>
            </a:extLst>
          </p:cNvPr>
          <p:cNvSpPr txBox="1"/>
          <p:nvPr/>
        </p:nvSpPr>
        <p:spPr>
          <a:xfrm>
            <a:off x="709864" y="421105"/>
            <a:ext cx="11320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/>
              <a:t>EDA</a:t>
            </a:r>
            <a:endParaRPr lang="ko-KR" altLang="en-US" sz="28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16A034E-0E06-4C59-B742-E204C6D68C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864" y="1969041"/>
            <a:ext cx="4845139" cy="145995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118054F-2C6B-4137-8496-C2D3C420F2B9}"/>
              </a:ext>
            </a:extLst>
          </p:cNvPr>
          <p:cNvSpPr txBox="1"/>
          <p:nvPr/>
        </p:nvSpPr>
        <p:spPr>
          <a:xfrm>
            <a:off x="595086" y="3991428"/>
            <a:ext cx="9183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일반적으로 생각했던 상식에 벗어나는 결과를 가지기 때문에 영향이 없는 변수라 생각함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02755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2ADB48A-BF13-4516-912D-AB965050ECFA}"/>
              </a:ext>
            </a:extLst>
          </p:cNvPr>
          <p:cNvSpPr txBox="1"/>
          <p:nvPr/>
        </p:nvSpPr>
        <p:spPr>
          <a:xfrm>
            <a:off x="709864" y="421105"/>
            <a:ext cx="11320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/>
              <a:t>EDA</a:t>
            </a:r>
            <a:endParaRPr lang="ko-KR" altLang="en-US" sz="28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630E85E-E56A-4C31-8FBA-E81A4FA868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483" y="1727200"/>
            <a:ext cx="3630866" cy="193402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F9F9822-AA7C-40A6-9651-DFE7C7E35A3A}"/>
              </a:ext>
            </a:extLst>
          </p:cNvPr>
          <p:cNvSpPr txBox="1"/>
          <p:nvPr/>
        </p:nvSpPr>
        <p:spPr>
          <a:xfrm>
            <a:off x="709864" y="4470400"/>
            <a:ext cx="102114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비로 보았을 때 자동차 개수가 </a:t>
            </a:r>
            <a:r>
              <a:rPr lang="en-US" altLang="ko-KR" sz="2000" dirty="0"/>
              <a:t>2</a:t>
            </a:r>
            <a:r>
              <a:rPr lang="ko-KR" altLang="en-US" sz="2000" dirty="0"/>
              <a:t>대 이상일 경우 보험가입 확률이 크다는 것을 알 수 있다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888341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2ADB48A-BF13-4516-912D-AB965050ECFA}"/>
              </a:ext>
            </a:extLst>
          </p:cNvPr>
          <p:cNvSpPr txBox="1"/>
          <p:nvPr/>
        </p:nvSpPr>
        <p:spPr>
          <a:xfrm>
            <a:off x="709864" y="421105"/>
            <a:ext cx="11320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/>
              <a:t>EDA</a:t>
            </a:r>
            <a:endParaRPr lang="ko-KR" altLang="en-US" sz="28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FC99731-EB2D-429D-A22E-4BCB6E22D7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972" y="1494971"/>
            <a:ext cx="4254391" cy="44443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F3B44C6-2041-4305-A2F5-ED524484F93B}"/>
              </a:ext>
            </a:extLst>
          </p:cNvPr>
          <p:cNvSpPr txBox="1"/>
          <p:nvPr/>
        </p:nvSpPr>
        <p:spPr>
          <a:xfrm>
            <a:off x="5268686" y="3070799"/>
            <a:ext cx="39228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나이가 많을 수록 보험가입 되어있을</a:t>
            </a:r>
            <a:endParaRPr lang="en-US" altLang="ko-KR" dirty="0"/>
          </a:p>
          <a:p>
            <a:r>
              <a:rPr lang="ko-KR" altLang="en-US" dirty="0"/>
              <a:t>확률이 크다는 것을 알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03232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2ADB48A-BF13-4516-912D-AB965050ECFA}"/>
              </a:ext>
            </a:extLst>
          </p:cNvPr>
          <p:cNvSpPr txBox="1"/>
          <p:nvPr/>
        </p:nvSpPr>
        <p:spPr>
          <a:xfrm>
            <a:off x="709864" y="421105"/>
            <a:ext cx="11320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/>
              <a:t>EDA</a:t>
            </a:r>
            <a:endParaRPr lang="ko-KR" altLang="en-US" sz="28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FC99731-EB2D-429D-A22E-4BCB6E22D7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972" y="1494971"/>
            <a:ext cx="4254391" cy="44443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F3B44C6-2041-4305-A2F5-ED524484F93B}"/>
              </a:ext>
            </a:extLst>
          </p:cNvPr>
          <p:cNvSpPr txBox="1"/>
          <p:nvPr/>
        </p:nvSpPr>
        <p:spPr>
          <a:xfrm>
            <a:off x="5268686" y="3070799"/>
            <a:ext cx="39228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나이가 많을 수록 보험가입 되어있을</a:t>
            </a:r>
            <a:endParaRPr lang="en-US" altLang="ko-KR" dirty="0"/>
          </a:p>
          <a:p>
            <a:r>
              <a:rPr lang="ko-KR" altLang="en-US" dirty="0"/>
              <a:t>확률이 크다는 것을 알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19036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2ADB48A-BF13-4516-912D-AB965050ECFA}"/>
              </a:ext>
            </a:extLst>
          </p:cNvPr>
          <p:cNvSpPr txBox="1"/>
          <p:nvPr/>
        </p:nvSpPr>
        <p:spPr>
          <a:xfrm>
            <a:off x="709864" y="421105"/>
            <a:ext cx="11320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/>
              <a:t>EDA</a:t>
            </a:r>
            <a:endParaRPr lang="ko-KR" altLang="en-US" sz="28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895AB83-C049-4968-B2BF-09B524D9A8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864" y="2220687"/>
            <a:ext cx="3688770" cy="193221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963911A-2E24-4C10-BAD7-F3B644FF7C93}"/>
              </a:ext>
            </a:extLst>
          </p:cNvPr>
          <p:cNvSpPr txBox="1"/>
          <p:nvPr/>
        </p:nvSpPr>
        <p:spPr>
          <a:xfrm>
            <a:off x="4934858" y="2769382"/>
            <a:ext cx="39228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비율이 비슷하므로 보험 가입 유무에</a:t>
            </a:r>
            <a:endParaRPr lang="en-US" altLang="ko-KR" dirty="0"/>
          </a:p>
          <a:p>
            <a:r>
              <a:rPr lang="ko-KR" altLang="en-US" dirty="0"/>
              <a:t> 상관이 있을 것 같지 않음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1371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5877A0-C8D0-4607-8263-0B3237D98108}"/>
              </a:ext>
            </a:extLst>
          </p:cNvPr>
          <p:cNvSpPr txBox="1"/>
          <p:nvPr/>
        </p:nvSpPr>
        <p:spPr>
          <a:xfrm>
            <a:off x="1282133" y="895461"/>
            <a:ext cx="129073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/>
              <a:t>목차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64ABC0-5402-4EDA-BA0F-A58C5EEB0FC5}"/>
              </a:ext>
            </a:extLst>
          </p:cNvPr>
          <p:cNvSpPr txBox="1"/>
          <p:nvPr/>
        </p:nvSpPr>
        <p:spPr>
          <a:xfrm>
            <a:off x="1282133" y="2095129"/>
            <a:ext cx="4996881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200" dirty="0"/>
              <a:t>변수 설명</a:t>
            </a:r>
            <a:endParaRPr lang="en-US" altLang="ko-KR" sz="32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altLang="ko-KR" sz="32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3200" dirty="0"/>
              <a:t>EDA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altLang="ko-KR" sz="32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3200" dirty="0"/>
              <a:t>Logistic </a:t>
            </a:r>
            <a:r>
              <a:rPr lang="ko-KR" altLang="en-US" sz="3200" dirty="0"/>
              <a:t>회귀 분석 실시</a:t>
            </a:r>
            <a:endParaRPr lang="en-US" altLang="ko-KR" sz="32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altLang="ko-KR" sz="32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200" dirty="0"/>
              <a:t>결론</a:t>
            </a:r>
            <a:endParaRPr lang="en-US" altLang="ko-KR" sz="3200" dirty="0"/>
          </a:p>
        </p:txBody>
      </p:sp>
    </p:spTree>
    <p:extLst>
      <p:ext uri="{BB962C8B-B14F-4D97-AF65-F5344CB8AC3E}">
        <p14:creationId xmlns:p14="http://schemas.microsoft.com/office/powerpoint/2010/main" val="24641430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2ADB48A-BF13-4516-912D-AB965050ECFA}"/>
              </a:ext>
            </a:extLst>
          </p:cNvPr>
          <p:cNvSpPr txBox="1"/>
          <p:nvPr/>
        </p:nvSpPr>
        <p:spPr>
          <a:xfrm>
            <a:off x="709864" y="421105"/>
            <a:ext cx="35012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Logistic </a:t>
            </a:r>
            <a:r>
              <a:rPr lang="ko-KR" altLang="en-US" sz="3200" b="1" dirty="0"/>
              <a:t>회귀 분석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D2D305E-3D9B-44B6-A414-9E14D45D19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864" y="1847633"/>
            <a:ext cx="4150573" cy="135470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906D444-807A-46EF-A1EF-57D10840FB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9807" y="898423"/>
            <a:ext cx="5648325" cy="5543550"/>
          </a:xfrm>
          <a:prstGeom prst="rect">
            <a:avLst/>
          </a:prstGeom>
        </p:spPr>
      </p:pic>
      <p:sp>
        <p:nvSpPr>
          <p:cNvPr id="6" name="액자 5">
            <a:extLst>
              <a:ext uri="{FF2B5EF4-FFF2-40B4-BE49-F238E27FC236}">
                <a16:creationId xmlns:a16="http://schemas.microsoft.com/office/drawing/2014/main" id="{74830740-2DE2-4326-A99D-97EC417A2CDB}"/>
              </a:ext>
            </a:extLst>
          </p:cNvPr>
          <p:cNvSpPr/>
          <p:nvPr/>
        </p:nvSpPr>
        <p:spPr>
          <a:xfrm>
            <a:off x="5427406" y="5959577"/>
            <a:ext cx="1047136" cy="219997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61030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2ADB48A-BF13-4516-912D-AB965050ECFA}"/>
              </a:ext>
            </a:extLst>
          </p:cNvPr>
          <p:cNvSpPr txBox="1"/>
          <p:nvPr/>
        </p:nvSpPr>
        <p:spPr>
          <a:xfrm>
            <a:off x="709864" y="421105"/>
            <a:ext cx="35012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Logistic </a:t>
            </a:r>
            <a:r>
              <a:rPr lang="ko-KR" altLang="en-US" sz="3200" b="1" dirty="0"/>
              <a:t>회귀 분석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E8D6608-9401-4896-946D-40932AB6BE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298" y="1515087"/>
            <a:ext cx="5095568" cy="97415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AC01544-0DCE-401F-80E4-36CB6D9BBF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8852" y="1215282"/>
            <a:ext cx="5909880" cy="4427435"/>
          </a:xfrm>
          <a:prstGeom prst="rect">
            <a:avLst/>
          </a:prstGeom>
        </p:spPr>
      </p:pic>
      <p:sp>
        <p:nvSpPr>
          <p:cNvPr id="8" name="액자 7">
            <a:extLst>
              <a:ext uri="{FF2B5EF4-FFF2-40B4-BE49-F238E27FC236}">
                <a16:creationId xmlns:a16="http://schemas.microsoft.com/office/drawing/2014/main" id="{8803F60F-A8BB-4293-B9D3-9FD07694BF17}"/>
              </a:ext>
            </a:extLst>
          </p:cNvPr>
          <p:cNvSpPr/>
          <p:nvPr/>
        </p:nvSpPr>
        <p:spPr>
          <a:xfrm>
            <a:off x="5874775" y="5059924"/>
            <a:ext cx="1047136" cy="219997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27237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2ADB48A-BF13-4516-912D-AB965050ECFA}"/>
              </a:ext>
            </a:extLst>
          </p:cNvPr>
          <p:cNvSpPr txBox="1"/>
          <p:nvPr/>
        </p:nvSpPr>
        <p:spPr>
          <a:xfrm>
            <a:off x="709864" y="421105"/>
            <a:ext cx="35012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Logistic </a:t>
            </a:r>
            <a:r>
              <a:rPr lang="ko-KR" altLang="en-US" sz="3200" b="1" dirty="0"/>
              <a:t>회귀 분석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FDCDD93-2AF6-4CA0-AA4C-2AC0510CCE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864" y="1627853"/>
            <a:ext cx="3876675" cy="8477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175517B-2923-4F55-9F98-C84F79F8C7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9385" y="408509"/>
            <a:ext cx="5267325" cy="520065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3EBD7A8-D782-4E3C-82C8-62FA2665DE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9829" y="4682920"/>
            <a:ext cx="3181350" cy="32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7098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2ADB48A-BF13-4516-912D-AB965050ECFA}"/>
              </a:ext>
            </a:extLst>
          </p:cNvPr>
          <p:cNvSpPr txBox="1"/>
          <p:nvPr/>
        </p:nvSpPr>
        <p:spPr>
          <a:xfrm>
            <a:off x="709864" y="421105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solidFill>
                  <a:schemeClr val="tx2"/>
                </a:solidFill>
              </a:rPr>
              <a:t>결론</a:t>
            </a:r>
            <a:endParaRPr lang="ko-KR" altLang="en-US" sz="2800" b="1" dirty="0">
              <a:solidFill>
                <a:schemeClr val="tx2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2236E3E-1036-4762-9351-395C81BDCC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864" y="1533832"/>
            <a:ext cx="5720433" cy="471133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DFECEDC-25A4-4757-AAFB-DC1C8B7235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2775" y="3318388"/>
            <a:ext cx="2581120" cy="779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159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F118216-042D-4791-801E-DD1609FC178B}"/>
              </a:ext>
            </a:extLst>
          </p:cNvPr>
          <p:cNvSpPr txBox="1"/>
          <p:nvPr/>
        </p:nvSpPr>
        <p:spPr>
          <a:xfrm>
            <a:off x="745725" y="665826"/>
            <a:ext cx="21387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변수 설명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41D44B-27A6-4801-A3B9-6D59C27E0275}"/>
              </a:ext>
            </a:extLst>
          </p:cNvPr>
          <p:cNvSpPr txBox="1"/>
          <p:nvPr/>
        </p:nvSpPr>
        <p:spPr>
          <a:xfrm>
            <a:off x="745725" y="3934908"/>
            <a:ext cx="908996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/>
              <a:t>custid</a:t>
            </a:r>
            <a:r>
              <a:rPr lang="en-US" altLang="ko-KR" sz="2000" dirty="0"/>
              <a:t> : </a:t>
            </a:r>
            <a:r>
              <a:rPr lang="ko-KR" altLang="en-US" sz="2000" dirty="0"/>
              <a:t>고객 번호</a:t>
            </a:r>
            <a:r>
              <a:rPr lang="en-US" altLang="ko-KR" sz="2000" dirty="0"/>
              <a:t>	        					sex : </a:t>
            </a:r>
            <a:r>
              <a:rPr lang="ko-KR" altLang="en-US" sz="2000" dirty="0"/>
              <a:t>고객 성별</a:t>
            </a:r>
            <a:r>
              <a:rPr lang="en-US" altLang="ko-KR" sz="2000" dirty="0"/>
              <a:t>	</a:t>
            </a:r>
          </a:p>
          <a:p>
            <a:r>
              <a:rPr lang="en-US" altLang="ko-KR" sz="2000" dirty="0" err="1"/>
              <a:t>is.employed</a:t>
            </a:r>
            <a:r>
              <a:rPr lang="en-US" altLang="ko-KR" sz="2000" dirty="0"/>
              <a:t> : </a:t>
            </a:r>
            <a:r>
              <a:rPr lang="ko-KR" altLang="en-US" sz="2000" dirty="0"/>
              <a:t>직업의 유무</a:t>
            </a:r>
            <a:r>
              <a:rPr lang="en-US" altLang="ko-KR" sz="2000" dirty="0"/>
              <a:t>					income : </a:t>
            </a:r>
            <a:r>
              <a:rPr lang="ko-KR" altLang="en-US" sz="2000" dirty="0"/>
              <a:t>월 소득</a:t>
            </a:r>
            <a:endParaRPr lang="en-US" altLang="ko-KR" sz="2000" dirty="0"/>
          </a:p>
          <a:p>
            <a:r>
              <a:rPr lang="en-US" altLang="ko-KR" sz="2000" dirty="0" err="1"/>
              <a:t>marital.stat</a:t>
            </a:r>
            <a:r>
              <a:rPr lang="en-US" altLang="ko-KR" sz="2000" dirty="0"/>
              <a:t> : </a:t>
            </a:r>
            <a:r>
              <a:rPr lang="ko-KR" altLang="en-US" sz="2000" dirty="0"/>
              <a:t>결혼상태</a:t>
            </a:r>
            <a:r>
              <a:rPr lang="en-US" altLang="ko-KR" sz="2000" dirty="0"/>
              <a:t>						</a:t>
            </a:r>
            <a:r>
              <a:rPr lang="en-US" altLang="ko-KR" sz="2000" dirty="0" err="1"/>
              <a:t>health.ins</a:t>
            </a:r>
            <a:r>
              <a:rPr lang="en-US" altLang="ko-KR" sz="2000" dirty="0"/>
              <a:t> : </a:t>
            </a:r>
            <a:r>
              <a:rPr lang="ko-KR" altLang="en-US" sz="2000" dirty="0"/>
              <a:t>건강보험 가입의 유무</a:t>
            </a:r>
          </a:p>
          <a:p>
            <a:r>
              <a:rPr lang="en-US" altLang="ko-KR" sz="2000" dirty="0" err="1"/>
              <a:t>housing.type</a:t>
            </a:r>
            <a:r>
              <a:rPr lang="en-US" altLang="ko-KR" sz="2000" dirty="0"/>
              <a:t> : </a:t>
            </a:r>
            <a:r>
              <a:rPr lang="ko-KR" altLang="en-US" sz="2000" dirty="0"/>
              <a:t>거주지 소유 상태</a:t>
            </a:r>
            <a:r>
              <a:rPr lang="en-US" altLang="ko-KR" sz="2000" dirty="0"/>
              <a:t>				</a:t>
            </a:r>
            <a:r>
              <a:rPr lang="en-US" altLang="ko-KR" sz="2000" dirty="0" err="1"/>
              <a:t>recent.move</a:t>
            </a:r>
            <a:r>
              <a:rPr lang="en-US" altLang="ko-KR" sz="2000" dirty="0"/>
              <a:t> : </a:t>
            </a:r>
            <a:r>
              <a:rPr lang="ko-KR" altLang="en-US" sz="2000" dirty="0"/>
              <a:t>최근 이사 여부</a:t>
            </a:r>
            <a:endParaRPr lang="en-US" altLang="ko-KR" sz="2000" dirty="0"/>
          </a:p>
          <a:p>
            <a:r>
              <a:rPr lang="en-US" altLang="ko-KR" sz="2000" dirty="0" err="1"/>
              <a:t>num.vehicles</a:t>
            </a:r>
            <a:r>
              <a:rPr lang="en-US" altLang="ko-KR" sz="2000" dirty="0"/>
              <a:t> : </a:t>
            </a:r>
            <a:r>
              <a:rPr lang="ko-KR" altLang="en-US" sz="2000" dirty="0"/>
              <a:t>소유 자동차 수</a:t>
            </a:r>
            <a:r>
              <a:rPr lang="en-US" altLang="ko-KR" sz="2000" dirty="0"/>
              <a:t>				age:</a:t>
            </a:r>
            <a:r>
              <a:rPr lang="ko-KR" altLang="en-US" sz="2000" dirty="0"/>
              <a:t>나이</a:t>
            </a:r>
            <a:r>
              <a:rPr lang="en-US" altLang="ko-KR" sz="2000" dirty="0"/>
              <a:t>	</a:t>
            </a:r>
          </a:p>
          <a:p>
            <a:r>
              <a:rPr lang="en-US" altLang="ko-KR" sz="2000" dirty="0"/>
              <a:t>state.of.res:</a:t>
            </a:r>
            <a:r>
              <a:rPr lang="ko-KR" altLang="en-US" sz="2000" dirty="0"/>
              <a:t>미국의 주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05E185F-D47D-41CE-ACE9-A0ED4B853E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725" y="1594184"/>
            <a:ext cx="8610600" cy="1750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642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2ADB48A-BF13-4516-912D-AB965050ECFA}"/>
              </a:ext>
            </a:extLst>
          </p:cNvPr>
          <p:cNvSpPr txBox="1"/>
          <p:nvPr/>
        </p:nvSpPr>
        <p:spPr>
          <a:xfrm>
            <a:off x="709864" y="421105"/>
            <a:ext cx="32993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/>
              <a:t>EDA</a:t>
            </a:r>
            <a:r>
              <a:rPr lang="en-US" altLang="ko-KR" sz="4000" dirty="0"/>
              <a:t>-</a:t>
            </a:r>
            <a:r>
              <a:rPr lang="en-US" altLang="ko-KR" sz="2800" dirty="0" err="1"/>
              <a:t>is.employed</a:t>
            </a:r>
            <a:endParaRPr lang="ko-KR" altLang="en-US" sz="40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B0893DE-FB4F-4A12-AE72-D1D0538AF6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864" y="1622293"/>
            <a:ext cx="5896303" cy="66602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BA75459-A0D1-4D87-AB5A-9C31440D8C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864" y="2663189"/>
            <a:ext cx="5343744" cy="190649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6ECECA5-6CF7-49FF-B52F-90589540047A}"/>
              </a:ext>
            </a:extLst>
          </p:cNvPr>
          <p:cNvSpPr txBox="1"/>
          <p:nvPr/>
        </p:nvSpPr>
        <p:spPr>
          <a:xfrm>
            <a:off x="709863" y="4969628"/>
            <a:ext cx="60683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수입이 높다고 직업을 가지고 있는 것이 아님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즉</a:t>
            </a:r>
            <a:r>
              <a:rPr lang="en-US" altLang="ko-KR" dirty="0"/>
              <a:t>, NA</a:t>
            </a:r>
            <a:r>
              <a:rPr lang="ko-KR" altLang="en-US" dirty="0"/>
              <a:t>를 대처할 방법이 없기 </a:t>
            </a:r>
            <a:r>
              <a:rPr lang="ko-KR" altLang="en-US" dirty="0" err="1"/>
              <a:t>떄문에</a:t>
            </a:r>
            <a:r>
              <a:rPr lang="ko-KR" altLang="en-US" dirty="0"/>
              <a:t> 모든 </a:t>
            </a:r>
            <a:r>
              <a:rPr lang="en-US" altLang="ko-KR" dirty="0"/>
              <a:t>NA </a:t>
            </a:r>
            <a:r>
              <a:rPr lang="ko-KR" altLang="en-US" dirty="0"/>
              <a:t>제거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80994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2ADB48A-BF13-4516-912D-AB965050ECFA}"/>
              </a:ext>
            </a:extLst>
          </p:cNvPr>
          <p:cNvSpPr txBox="1"/>
          <p:nvPr/>
        </p:nvSpPr>
        <p:spPr>
          <a:xfrm>
            <a:off x="709864" y="421105"/>
            <a:ext cx="24833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/>
              <a:t>EDA</a:t>
            </a:r>
            <a:r>
              <a:rPr lang="en-US" altLang="ko-KR" sz="4000" dirty="0"/>
              <a:t>-</a:t>
            </a:r>
            <a:r>
              <a:rPr lang="en-US" altLang="ko-KR" sz="2800" dirty="0"/>
              <a:t>income</a:t>
            </a:r>
            <a:endParaRPr lang="ko-KR" altLang="en-US" sz="4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B4C6B55-40F8-4FFC-93E5-564D278B40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864" y="1365119"/>
            <a:ext cx="2188029" cy="2402925"/>
          </a:xfrm>
          <a:prstGeom prst="rect">
            <a:avLst/>
          </a:prstGeom>
        </p:spPr>
      </p:pic>
      <p:sp>
        <p:nvSpPr>
          <p:cNvPr id="5" name="화살표: 왼쪽 4">
            <a:extLst>
              <a:ext uri="{FF2B5EF4-FFF2-40B4-BE49-F238E27FC236}">
                <a16:creationId xmlns:a16="http://schemas.microsoft.com/office/drawing/2014/main" id="{02FBFB66-76FD-4D40-BA9A-37AEEA2F9BC4}"/>
              </a:ext>
            </a:extLst>
          </p:cNvPr>
          <p:cNvSpPr/>
          <p:nvPr/>
        </p:nvSpPr>
        <p:spPr>
          <a:xfrm>
            <a:off x="2897893" y="1799773"/>
            <a:ext cx="580572" cy="44994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DC714E6-44E0-4BF3-A78A-5704C9C5AD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864" y="1128991"/>
            <a:ext cx="4370798" cy="437079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F1B2522-9CE4-46C5-8464-32BF3D7D5C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2806" y="2170841"/>
            <a:ext cx="2277930" cy="251631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FA236EA-CEEB-4D7A-844C-18CE8226F4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66494" y="566248"/>
            <a:ext cx="5696260" cy="5495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898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2ADB48A-BF13-4516-912D-AB965050ECFA}"/>
              </a:ext>
            </a:extLst>
          </p:cNvPr>
          <p:cNvSpPr txBox="1"/>
          <p:nvPr/>
        </p:nvSpPr>
        <p:spPr>
          <a:xfrm>
            <a:off x="709864" y="421105"/>
            <a:ext cx="35189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/>
              <a:t>EDA</a:t>
            </a:r>
            <a:r>
              <a:rPr lang="en-US" altLang="ko-KR" sz="4000" dirty="0"/>
              <a:t>-</a:t>
            </a:r>
            <a:r>
              <a:rPr lang="en-US" altLang="ko-KR" sz="3200" dirty="0" err="1"/>
              <a:t>marital.stat</a:t>
            </a:r>
            <a:endParaRPr lang="ko-KR" altLang="en-US" sz="4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3F3F64B-78F2-4060-9CEA-79D161661D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864" y="1625057"/>
            <a:ext cx="3949222" cy="2177409"/>
          </a:xfrm>
          <a:prstGeom prst="rect">
            <a:avLst/>
          </a:prstGeom>
        </p:spPr>
      </p:pic>
      <p:sp>
        <p:nvSpPr>
          <p:cNvPr id="5" name="화살표: 왼쪽 4">
            <a:extLst>
              <a:ext uri="{FF2B5EF4-FFF2-40B4-BE49-F238E27FC236}">
                <a16:creationId xmlns:a16="http://schemas.microsoft.com/office/drawing/2014/main" id="{B371BE89-9421-4E6A-A1B8-9E9B0AAE6826}"/>
              </a:ext>
            </a:extLst>
          </p:cNvPr>
          <p:cNvSpPr/>
          <p:nvPr/>
        </p:nvSpPr>
        <p:spPr>
          <a:xfrm>
            <a:off x="4368800" y="2982550"/>
            <a:ext cx="580572" cy="44994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B993795-D14D-4EA3-98CF-4030F0FF31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864" y="3964978"/>
            <a:ext cx="5697380" cy="808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945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2ADB48A-BF13-4516-912D-AB965050ECFA}"/>
              </a:ext>
            </a:extLst>
          </p:cNvPr>
          <p:cNvSpPr txBox="1"/>
          <p:nvPr/>
        </p:nvSpPr>
        <p:spPr>
          <a:xfrm>
            <a:off x="709864" y="421105"/>
            <a:ext cx="33746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/>
              <a:t>EDA</a:t>
            </a:r>
            <a:r>
              <a:rPr lang="en-US" altLang="ko-KR" sz="4000" dirty="0"/>
              <a:t>-</a:t>
            </a:r>
            <a:r>
              <a:rPr lang="en-US" altLang="ko-KR" sz="2800" dirty="0" err="1"/>
              <a:t>housing.type</a:t>
            </a:r>
            <a:endParaRPr lang="ko-KR" altLang="en-US" sz="28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130DF60-A026-4B53-B91E-2BF8CDD563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864" y="1487411"/>
            <a:ext cx="4078968" cy="1941589"/>
          </a:xfrm>
          <a:prstGeom prst="rect">
            <a:avLst/>
          </a:prstGeom>
        </p:spPr>
      </p:pic>
      <p:sp>
        <p:nvSpPr>
          <p:cNvPr id="7" name="화살표: 왼쪽 6">
            <a:extLst>
              <a:ext uri="{FF2B5EF4-FFF2-40B4-BE49-F238E27FC236}">
                <a16:creationId xmlns:a16="http://schemas.microsoft.com/office/drawing/2014/main" id="{C58BFC1C-9C2D-42AE-AA5C-5EDBD9539B3B}"/>
              </a:ext>
            </a:extLst>
          </p:cNvPr>
          <p:cNvSpPr/>
          <p:nvPr/>
        </p:nvSpPr>
        <p:spPr>
          <a:xfrm>
            <a:off x="4716262" y="2779350"/>
            <a:ext cx="580572" cy="44994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8F8D3A0-7029-494B-9A94-CBC41405C6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864" y="3754751"/>
            <a:ext cx="4791050" cy="153295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02166E8-F486-4353-902A-86A0CD21CB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864" y="3754751"/>
            <a:ext cx="5081336" cy="1567255"/>
          </a:xfrm>
          <a:prstGeom prst="rect">
            <a:avLst/>
          </a:prstGeom>
        </p:spPr>
      </p:pic>
      <p:sp>
        <p:nvSpPr>
          <p:cNvPr id="10" name="화살표: 왼쪽 9">
            <a:extLst>
              <a:ext uri="{FF2B5EF4-FFF2-40B4-BE49-F238E27FC236}">
                <a16:creationId xmlns:a16="http://schemas.microsoft.com/office/drawing/2014/main" id="{D06F99C0-2426-4B6A-9760-87D08E74583C}"/>
              </a:ext>
            </a:extLst>
          </p:cNvPr>
          <p:cNvSpPr/>
          <p:nvPr/>
        </p:nvSpPr>
        <p:spPr>
          <a:xfrm>
            <a:off x="4716262" y="2247748"/>
            <a:ext cx="580572" cy="44994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6728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2ADB48A-BF13-4516-912D-AB965050ECFA}"/>
              </a:ext>
            </a:extLst>
          </p:cNvPr>
          <p:cNvSpPr txBox="1"/>
          <p:nvPr/>
        </p:nvSpPr>
        <p:spPr>
          <a:xfrm>
            <a:off x="709864" y="421105"/>
            <a:ext cx="34371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/>
              <a:t>EDA</a:t>
            </a:r>
            <a:r>
              <a:rPr lang="en-US" altLang="ko-KR" sz="4000" dirty="0"/>
              <a:t>-</a:t>
            </a:r>
            <a:r>
              <a:rPr lang="en-US" altLang="ko-KR" sz="2800" dirty="0" err="1"/>
              <a:t>num.vehicles</a:t>
            </a:r>
            <a:endParaRPr lang="en-US" altLang="ko-KR" sz="2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543D627-1E3E-43D7-8DCE-2F6A2CBDC8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720" y="1641351"/>
            <a:ext cx="2000930" cy="272654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2554E12-00AF-4648-A783-52676083BE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0157" y="1641350"/>
            <a:ext cx="2795135" cy="2829049"/>
          </a:xfrm>
          <a:prstGeom prst="rect">
            <a:avLst/>
          </a:prstGeom>
        </p:spPr>
      </p:pic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103EA514-05B3-49DC-9284-7AD213C6B043}"/>
              </a:ext>
            </a:extLst>
          </p:cNvPr>
          <p:cNvSpPr/>
          <p:nvPr/>
        </p:nvSpPr>
        <p:spPr>
          <a:xfrm>
            <a:off x="3124507" y="3846286"/>
            <a:ext cx="798286" cy="4200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9663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2ADB48A-BF13-4516-912D-AB965050ECFA}"/>
              </a:ext>
            </a:extLst>
          </p:cNvPr>
          <p:cNvSpPr txBox="1"/>
          <p:nvPr/>
        </p:nvSpPr>
        <p:spPr>
          <a:xfrm>
            <a:off x="709864" y="421105"/>
            <a:ext cx="18854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/>
              <a:t>EDA</a:t>
            </a:r>
            <a:r>
              <a:rPr lang="en-US" altLang="ko-KR" sz="4000" dirty="0"/>
              <a:t>-</a:t>
            </a:r>
            <a:r>
              <a:rPr lang="en-US" altLang="ko-KR" sz="2800" dirty="0"/>
              <a:t>age</a:t>
            </a:r>
            <a:endParaRPr lang="ko-KR" altLang="en-US" sz="2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E297B6D-EC40-403A-A161-ED29A9518F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056" y="1172534"/>
            <a:ext cx="2208458" cy="243890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00F6754-1974-431B-BA0C-00373DABFF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864" y="4597209"/>
            <a:ext cx="5618841" cy="827314"/>
          </a:xfrm>
          <a:prstGeom prst="rect">
            <a:avLst/>
          </a:prstGeom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FFB1244E-EC7A-4BFE-B653-875312C71417}"/>
              </a:ext>
            </a:extLst>
          </p:cNvPr>
          <p:cNvGrpSpPr/>
          <p:nvPr/>
        </p:nvGrpSpPr>
        <p:grpSpPr>
          <a:xfrm>
            <a:off x="4035196" y="1128991"/>
            <a:ext cx="6865034" cy="3536527"/>
            <a:chOff x="4035196" y="1128991"/>
            <a:chExt cx="6865034" cy="3536527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6A9D7641-DAB2-420A-963A-F0EC80B3859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35196" y="1207681"/>
              <a:ext cx="1654175" cy="2221320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42EA0FFD-FBFA-4E5B-A2A8-4C6D2494515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373261" y="1128991"/>
              <a:ext cx="3526969" cy="3536527"/>
            </a:xfrm>
            <a:prstGeom prst="rect">
              <a:avLst/>
            </a:prstGeom>
          </p:spPr>
        </p:pic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1827F8B5-A87C-494A-ADAB-90D70D7BAA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91387" y="769082"/>
            <a:ext cx="3742418" cy="4888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155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패싯">
  <a:themeElements>
    <a:clrScheme name="패싯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패싯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패싯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116</TotalTime>
  <Words>185</Words>
  <Application>Microsoft Office PowerPoint</Application>
  <PresentationFormat>와이드스크린</PresentationFormat>
  <Paragraphs>54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7" baseType="lpstr">
      <vt:lpstr>Arial</vt:lpstr>
      <vt:lpstr>Trebuchet MS</vt:lpstr>
      <vt:lpstr>Wingdings 3</vt:lpstr>
      <vt:lpstr>패싯</vt:lpstr>
      <vt:lpstr>무엇이 건강보험 가입 유무에 영향을 미치는가?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무엇이 건강보험 가입 유무에 영향을 미치는가?</dc:title>
  <dc:creator>나 유정</dc:creator>
  <cp:lastModifiedBy>나 유정</cp:lastModifiedBy>
  <cp:revision>14</cp:revision>
  <dcterms:created xsi:type="dcterms:W3CDTF">2019-07-04T07:07:54Z</dcterms:created>
  <dcterms:modified xsi:type="dcterms:W3CDTF">2019-07-04T09:04:55Z</dcterms:modified>
</cp:coreProperties>
</file>