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16" y="5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692" y="4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5E787A9-1B8E-4155-B3AF-12F351C01114}" type="datetime1">
              <a:rPr lang="ko-KR" altLang="en-US"/>
              <a:pPr lvl="0">
                <a:defRPr/>
              </a:pPr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F214B7E-EBC1-4B67-8894-8D259D74FE9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214B7E-EBC1-4B67-8894-8D259D74FE9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214B7E-EBC1-4B67-8894-8D259D74FE9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214B7E-EBC1-4B67-8894-8D259D74FE9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214B7E-EBC1-4B67-8894-8D259D74FE91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214B7E-EBC1-4B67-8894-8D259D74FE91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2019-10-16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97280" y="2748618"/>
            <a:ext cx="10058400" cy="157649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en-US" altLang="ko-KR" sz="6000" b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CHESS GAME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3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정재호</a:t>
            </a:r>
            <a:r>
              <a:rPr lang="en-US" altLang="ko-KR" sz="3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3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이은주</a:t>
            </a:r>
            <a:endParaRPr lang="ko-KR" altLang="en-US" sz="300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white_rating,black_rating </a:t>
            </a:r>
            <a:r>
              <a:rPr lang="ko-KR" altLang="en-US"/>
              <a:t>변수정리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4810" y="1672167"/>
            <a:ext cx="3490382" cy="461191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206374" y="2109257"/>
            <a:ext cx="7746999" cy="6415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맑은 고딕"/>
              </a:rPr>
              <a:t>순위차에 따라 순위가 낮은 사람이 이기는 확률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맑은 고딕"/>
              </a:rPr>
              <a:t>예상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맑은 고딕"/>
              </a:rPr>
              <a:t> 순위차가 커지면 순위가 낮은 사람이 이길 확률이 떨어질 것이다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b="2680"/>
          <a:stretch>
            <a:fillRect/>
          </a:stretch>
        </p:blipFill>
        <p:spPr>
          <a:xfrm>
            <a:off x="284691" y="2837391"/>
            <a:ext cx="7970722" cy="1151466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259291" y="4374091"/>
            <a:ext cx="5598585" cy="3674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#</a:t>
            </a:r>
            <a:r>
              <a:rPr lang="ko-KR" altLang="en-US"/>
              <a:t>순위차가 커진다고 해서 승패에 영향을 주지 않는다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created_at,last_move_at </a:t>
            </a:r>
            <a:r>
              <a:rPr lang="ko-KR" altLang="en-US"/>
              <a:t>변수정리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41990"/>
          <a:stretch>
            <a:fillRect/>
          </a:stretch>
        </p:blipFill>
        <p:spPr>
          <a:xfrm>
            <a:off x="563033" y="1802342"/>
            <a:ext cx="5532967" cy="156336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47671" y="1123948"/>
            <a:ext cx="8588378" cy="6436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시작시간과 끝나는 시간 동일한 것과 다른 것 모두 존재</a:t>
            </a:r>
            <a:endParaRPr lang="ko-KR" altLang="en-US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끝나는 시간 </a:t>
            </a:r>
            <a:r>
              <a:rPr lang="en-US" altLang="ko-KR"/>
              <a:t>-</a:t>
            </a:r>
            <a:r>
              <a:rPr lang="ko-KR" altLang="en-US"/>
              <a:t> 시작하는 시간</a:t>
            </a:r>
            <a:r>
              <a:rPr lang="en-US" altLang="ko-KR"/>
              <a:t>)</a:t>
            </a:r>
            <a:r>
              <a:rPr lang="ko-KR" altLang="en-US"/>
              <a:t>에 대한 변수를 만들어 </a:t>
            </a:r>
            <a:r>
              <a:rPr lang="en-US" altLang="ko-KR"/>
              <a:t>0</a:t>
            </a:r>
            <a:r>
              <a:rPr lang="ko-KR" altLang="en-US"/>
              <a:t>인 것은 결측치 취급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70956" y="3416300"/>
            <a:ext cx="911225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결측치가 아닌 데이터로 모델링하여 결측치에 대한 추정값 산출하여 대입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2960" y="3930650"/>
            <a:ext cx="3016249" cy="237278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074" y="3823759"/>
            <a:ext cx="4162987" cy="26077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 rot="16247254">
            <a:off x="8090959" y="4703232"/>
            <a:ext cx="613834" cy="80115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총 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6565" y="1186391"/>
            <a:ext cx="8318867" cy="5268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총 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541" y="1951566"/>
            <a:ext cx="11324228" cy="3253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97280" y="2748618"/>
            <a:ext cx="10058400" cy="157649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en-US" altLang="ko-KR" sz="6000" b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EDA</a:t>
            </a:r>
            <a:endParaRPr xmlns:mc="http://schemas.openxmlformats.org/markup-compatibility/2006" xmlns:hp="http://schemas.haansoft.com/office/presentation/8.0" lang="en-US" altLang="ko-KR" sz="6000" b="1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cxnSp>
        <p:nvCxnSpPr>
          <p:cNvPr id="16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(rated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366" y="1264708"/>
            <a:ext cx="5320930" cy="53111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471459" y="4733924"/>
            <a:ext cx="6191252" cy="4711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rated</a:t>
            </a:r>
            <a:r>
              <a:rPr lang="ko-KR" altLang="en-US" sz="2500"/>
              <a:t>에 따른 </a:t>
            </a:r>
            <a:r>
              <a:rPr lang="en-US" altLang="ko-KR" sz="2500"/>
              <a:t>victory_status </a:t>
            </a:r>
            <a:r>
              <a:rPr lang="ko-KR" altLang="en-US" sz="2500"/>
              <a:t>차이 없어 보임</a:t>
            </a:r>
            <a:r>
              <a:rPr lang="en-US" altLang="ko-KR" sz="2500"/>
              <a:t>.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(turns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207558"/>
            <a:ext cx="3825206" cy="357320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217458" y="2137833"/>
            <a:ext cx="2063750" cy="129116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altLang="en-US"/>
              <a:t>로그 변환해서 확인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3973" y="992445"/>
            <a:ext cx="5354821" cy="504253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55598" y="5709710"/>
            <a:ext cx="9302749" cy="8511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sz="2500"/>
              <a:t>turn수가 많아질수록 게임을 이기는 방법은 resign-&gt;mate-&gt;outoftime-&gt;draw순</a:t>
            </a:r>
            <a:r>
              <a:rPr lang="ko-KR" altLang="en-US" sz="2500"/>
              <a:t>인지 </a:t>
            </a:r>
            <a:r>
              <a:rPr lang="en-US" altLang="ko-KR" sz="2500"/>
              <a:t>t-test</a:t>
            </a:r>
            <a:r>
              <a:rPr lang="ko-KR" altLang="en-US" sz="2500"/>
              <a:t>를 통해서 검정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(turns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091" y="1314449"/>
            <a:ext cx="9314558" cy="108881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43440" y="2457449"/>
            <a:ext cx="8445500" cy="362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등분산성 만족하는지 확인 </a:t>
            </a:r>
            <a:r>
              <a:rPr lang="en-US" altLang="ko-KR"/>
              <a:t>(p-value</a:t>
            </a:r>
            <a:r>
              <a:rPr lang="ko-KR" altLang="en-US"/>
              <a:t>가 </a:t>
            </a:r>
            <a:r>
              <a:rPr lang="en-US" altLang="ko-KR"/>
              <a:t>0.05</a:t>
            </a:r>
            <a:r>
              <a:rPr lang="ko-KR" altLang="en-US"/>
              <a:t>보다 작으면 등분산성 만족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098" y="2913591"/>
            <a:ext cx="11658602" cy="2856446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04530" y="5917432"/>
            <a:ext cx="7334254" cy="4719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#</a:t>
            </a:r>
            <a:r>
              <a:rPr lang="en-US" sz="2500"/>
              <a:t>turn수가 많아질수록 resign&lt;mate&lt;outoftime&lt;draw</a:t>
            </a:r>
            <a:endParaRPr lang="en-US" sz="25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260" y="2894360"/>
            <a:ext cx="11671226" cy="28375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6507" y="2893482"/>
            <a:ext cx="11619053" cy="2895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</a:t>
            </a:r>
            <a:r>
              <a:rPr lang="en-US" altLang="en-US"/>
              <a:t>winner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149" y="1286932"/>
            <a:ext cx="5118100" cy="444844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5549" y="1295030"/>
            <a:ext cx="5009671" cy="433394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686050" y="5886449"/>
            <a:ext cx="6307668" cy="4648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winner</a:t>
            </a:r>
            <a:r>
              <a:rPr lang="ko-KR" altLang="en-US" sz="2500"/>
              <a:t>에 따른 </a:t>
            </a:r>
            <a:r>
              <a:rPr lang="en-US" altLang="ko-KR" sz="2500"/>
              <a:t>victory_status </a:t>
            </a:r>
            <a:r>
              <a:rPr lang="ko-KR" altLang="en-US" sz="2500"/>
              <a:t>영향 없어 보임</a:t>
            </a:r>
            <a:r>
              <a:rPr lang="en-US" altLang="ko-KR" sz="2500"/>
              <a:t>.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</a:t>
            </a:r>
            <a:r>
              <a:rPr lang="en-US" altLang="en-US"/>
              <a:t>opening_ply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167" y="1212850"/>
            <a:ext cx="4487334" cy="391239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8316" y="1246716"/>
            <a:ext cx="4817533" cy="397159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03789" y="5252509"/>
            <a:ext cx="9318628" cy="4701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t-test</a:t>
            </a:r>
            <a:r>
              <a:rPr lang="ko-KR" altLang="en-US" sz="2500"/>
              <a:t>를 통해서 </a:t>
            </a:r>
            <a:r>
              <a:rPr lang="en-US" altLang="ko-KR" sz="2500"/>
              <a:t>opening_ply</a:t>
            </a:r>
            <a:r>
              <a:rPr lang="ko-KR" altLang="en-US" sz="2500"/>
              <a:t>에 따라 </a:t>
            </a:r>
            <a:r>
              <a:rPr lang="en-US" altLang="ko-KR" sz="2500"/>
              <a:t>victory_status</a:t>
            </a:r>
            <a:r>
              <a:rPr lang="ko-KR" altLang="en-US" sz="2500"/>
              <a:t> 차이 있는지 확인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232958" y="1855258"/>
            <a:ext cx="3005664" cy="361950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lang="ko-KR" altLang="en-US" sz="2000">
              <a:latin typeface="맑은 고딕"/>
            </a:endParaRPr>
          </a:p>
          <a:p>
            <a:pPr algn="ctr">
              <a:defRPr/>
            </a:pPr>
            <a:r>
              <a:rPr lang="ko-KR" altLang="en-US" sz="5000">
                <a:latin typeface="맑은 고딕"/>
              </a:rPr>
              <a:t>변수 </a:t>
            </a:r>
            <a:endParaRPr lang="ko-KR" altLang="en-US" sz="5000">
              <a:latin typeface="맑은 고딕"/>
            </a:endParaRPr>
          </a:p>
          <a:p>
            <a:pPr algn="ctr">
              <a:defRPr/>
            </a:pPr>
            <a:r>
              <a:rPr lang="ko-KR" altLang="en-US" sz="5000">
                <a:latin typeface="맑은 고딕"/>
              </a:rPr>
              <a:t>설명 및 정리</a:t>
            </a:r>
            <a:endParaRPr lang="ko-KR" altLang="en-US" sz="5000">
              <a:latin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8010525" y="1880658"/>
            <a:ext cx="3005664" cy="3619500"/>
          </a:xfrm>
          <a:prstGeom prst="flowChartAlternateProcess">
            <a:avLst/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Random Forest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593168" y="1874307"/>
            <a:ext cx="3005664" cy="3619500"/>
          </a:xfrm>
          <a:prstGeom prst="flowChartAlternateProcess">
            <a:avLst/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EDA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</a:t>
            </a:r>
            <a:r>
              <a:rPr lang="en-US" altLang="en-US"/>
              <a:t>opening_ply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441" y="1216025"/>
            <a:ext cx="11336546" cy="506371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603876" y="6139391"/>
            <a:ext cx="6429376" cy="4690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#</a:t>
            </a:r>
            <a:r>
              <a:rPr lang="en-US" sz="2500"/>
              <a:t>opening_ply는 draw=resign&gt;outoftime&gt;mate</a:t>
            </a:r>
            <a:endParaRPr 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</a:t>
            </a:r>
            <a:r>
              <a:rPr lang="en-US" altLang="en-US"/>
              <a:t>rating_difference</a:t>
            </a:r>
            <a:r>
              <a:rPr lang="ko-KR" altLang="en-US"/>
              <a:t>와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833" y="1187450"/>
            <a:ext cx="4576973" cy="446649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1150" y="1210733"/>
            <a:ext cx="5436713" cy="441536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3306" y="1212127"/>
            <a:ext cx="5585883" cy="443374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55624" y="5993341"/>
            <a:ext cx="9821336" cy="4722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#rating_difference</a:t>
            </a:r>
            <a:r>
              <a:rPr lang="ko-KR" altLang="en-US" sz="2500"/>
              <a:t>에 따라 </a:t>
            </a:r>
            <a:r>
              <a:rPr lang="en-US" altLang="ko-KR" sz="2500"/>
              <a:t>victory_status </a:t>
            </a:r>
            <a:r>
              <a:rPr lang="ko-KR" altLang="en-US" sz="2500"/>
              <a:t>영향이 없는 것으로 보임</a:t>
            </a:r>
            <a:r>
              <a:rPr lang="en-US" altLang="ko-KR" sz="2500"/>
              <a:t>.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(time</a:t>
            </a:r>
            <a:r>
              <a:rPr lang="ko-KR" altLang="en-US"/>
              <a:t>과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917" y="1572385"/>
            <a:ext cx="4691091" cy="371323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591" y="1375832"/>
            <a:ext cx="5584825" cy="44742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3391" y="1459441"/>
            <a:ext cx="5198708" cy="411903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8766" y="1439334"/>
            <a:ext cx="5749175" cy="4466167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042456" y="6035674"/>
            <a:ext cx="6476999" cy="469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-&gt; </a:t>
            </a:r>
            <a:r>
              <a:rPr lang="ko-KR" altLang="en-US" sz="2500"/>
              <a:t>뚜렷한 차이를 알기 위해서 </a:t>
            </a:r>
            <a:r>
              <a:rPr lang="en-US" altLang="ko-KR" sz="2500"/>
              <a:t>t-test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EDA - (time</a:t>
            </a:r>
            <a:r>
              <a:rPr lang="ko-KR" altLang="en-US"/>
              <a:t>과 </a:t>
            </a:r>
            <a:r>
              <a:rPr lang="en-US" altLang="ko-KR"/>
              <a:t>victory_status)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900" y="1373716"/>
            <a:ext cx="11441521" cy="387626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8623" y="5464174"/>
            <a:ext cx="7672920" cy="469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sz="2500"/>
              <a:t>#time은 draw=outoftime&gt;mate&gt;resign</a:t>
            </a:r>
            <a:endParaRPr 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97280" y="2748618"/>
            <a:ext cx="10058400" cy="157649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en-US" altLang="ko-KR" sz="6000" b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Random Forest</a:t>
            </a:r>
            <a:endParaRPr xmlns:mc="http://schemas.openxmlformats.org/markup-compatibility/2006" xmlns:hp="http://schemas.haansoft.com/office/presentation/8.0" lang="en-US" altLang="ko-KR" sz="6000" b="1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cxnSp>
        <p:nvCxnSpPr>
          <p:cNvPr id="16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Random Forest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566" y="1234016"/>
            <a:ext cx="10050798" cy="34268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1204" y="2527300"/>
            <a:ext cx="4730679" cy="379306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680755" y="5071427"/>
            <a:ext cx="4452410" cy="14608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/>
              <a:t>#초록-&gt;mate에 대한 오분류율</a:t>
            </a:r>
            <a:endParaRPr lang="ko-KR"/>
          </a:p>
          <a:p>
            <a:pPr>
              <a:defRPr/>
            </a:pPr>
            <a:r>
              <a:rPr lang="ko-KR"/>
              <a:t>            #빨강-&gt;draw에 대한 오분류율</a:t>
            </a:r>
            <a:endParaRPr lang="ko-KR"/>
          </a:p>
          <a:p>
            <a:pPr>
              <a:defRPr/>
            </a:pPr>
            <a:r>
              <a:rPr lang="ko-KR"/>
              <a:t>            #찐파랑-&gt;outoftime에 대한 오분류율</a:t>
            </a:r>
            <a:endParaRPr lang="ko-KR"/>
          </a:p>
          <a:p>
            <a:pPr>
              <a:defRPr/>
            </a:pPr>
            <a:r>
              <a:rPr lang="ko-KR"/>
              <a:t>            #연파랑-&gt;resign에 대한 오분류율</a:t>
            </a:r>
            <a:endParaRPr lang="ko-KR"/>
          </a:p>
          <a:p>
            <a:pPr>
              <a:defRPr/>
            </a:pPr>
            <a:r>
              <a:rPr lang="ko-KR"/>
              <a:t>            #검정-&gt;전체 오분류율</a:t>
            </a:r>
            <a:endParaRPr lang="ko-KR"/>
          </a:p>
        </p:txBody>
      </p:sp>
      <p:sp>
        <p:nvSpPr>
          <p:cNvPr id="7" name=""/>
          <p:cNvSpPr/>
          <p:nvPr/>
        </p:nvSpPr>
        <p:spPr>
          <a:xfrm>
            <a:off x="4968874" y="2712508"/>
            <a:ext cx="1127125" cy="5715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Random Forest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817" y="1125007"/>
            <a:ext cx="7389281" cy="436713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393141" y="5900209"/>
            <a:ext cx="7186083" cy="4701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#</a:t>
            </a:r>
            <a:r>
              <a:rPr lang="ko-KR" altLang="en-US" sz="2500"/>
              <a:t>목적 변수의 범주가 </a:t>
            </a:r>
            <a:r>
              <a:rPr lang="en-US" altLang="ko-KR" sz="2500"/>
              <a:t>3</a:t>
            </a:r>
            <a:r>
              <a:rPr lang="ko-KR" altLang="en-US" sz="2500"/>
              <a:t>개 이상이어서 </a:t>
            </a:r>
            <a:r>
              <a:rPr lang="en-US" altLang="ko-KR" sz="2500"/>
              <a:t>auc</a:t>
            </a:r>
            <a:r>
              <a:rPr lang="ko-KR" altLang="en-US" sz="2500"/>
              <a:t> 구할 수 </a:t>
            </a:r>
            <a:r>
              <a:rPr lang="en-US" altLang="ko-KR" sz="2500"/>
              <a:t>X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97280" y="2748618"/>
            <a:ext cx="10058400" cy="157649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ko-KR" altLang="en-US" sz="6000" b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변수 설명 및 정리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cxnSp>
        <p:nvCxnSpPr>
          <p:cNvPr id="16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3550" y="164041"/>
            <a:ext cx="10058400" cy="88011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변수 설명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291" y="1354666"/>
            <a:ext cx="9973734" cy="475847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id : </a:t>
            </a:r>
            <a:r>
              <a:rPr lang="ko-KR" altLang="en-US">
                <a:solidFill>
                  <a:schemeClr val="tx1"/>
                </a:solidFill>
              </a:rPr>
              <a:t>게임 </a:t>
            </a:r>
            <a:r>
              <a:rPr lang="en-US" altLang="ko-KR">
                <a:solidFill>
                  <a:schemeClr val="tx1"/>
                </a:solidFill>
              </a:rPr>
              <a:t>ID (</a:t>
            </a:r>
            <a:r>
              <a:rPr lang="ko-KR" altLang="en-US">
                <a:solidFill>
                  <a:schemeClr val="tx1"/>
                </a:solidFill>
              </a:rPr>
              <a:t>한 게임에 대한 코드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rated : </a:t>
            </a:r>
            <a:r>
              <a:rPr lang="ko-KR" altLang="en-US">
                <a:solidFill>
                  <a:schemeClr val="tx1"/>
                </a:solidFill>
              </a:rPr>
              <a:t>등급 게임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유무 </a:t>
            </a:r>
            <a:r>
              <a:rPr lang="en-US" altLang="ko-KR">
                <a:solidFill>
                  <a:schemeClr val="tx1"/>
                </a:solidFill>
              </a:rPr>
              <a:t>(true/false)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created_at : start time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last_move_at : end time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turns : </a:t>
            </a:r>
            <a:r>
              <a:rPr lang="ko-KR" altLang="en-US">
                <a:solidFill>
                  <a:schemeClr val="tx1"/>
                </a:solidFill>
              </a:rPr>
              <a:t>턴 수</a:t>
            </a:r>
            <a:endParaRPr lang="ko-KR" altLang="en-US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rgbClr val="ff0000"/>
                </a:solidFill>
              </a:rPr>
              <a:t>victory_status 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>
                <a:solidFill>
                  <a:schemeClr val="tx1"/>
                </a:solidFill>
              </a:rPr>
              <a:t>게임을 이긴 형태 </a:t>
            </a:r>
            <a:r>
              <a:rPr lang="EN-US">
                <a:solidFill>
                  <a:schemeClr val="tx1"/>
                </a:solidFill>
              </a:rPr>
              <a:t>-&gt; draw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무승부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신청 가능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mate(</a:t>
            </a:r>
            <a:r>
              <a:rPr lang="ko-KR" altLang="en-US">
                <a:solidFill>
                  <a:schemeClr val="tx1"/>
                </a:solidFill>
              </a:rPr>
              <a:t>궁이 몰려 지게 됨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			              </a:t>
            </a:r>
            <a:r>
              <a:rPr lang="en-US" altLang="ko-KR">
                <a:solidFill>
                  <a:schemeClr val="tx1"/>
                </a:solidFill>
              </a:rPr>
              <a:t>outoftime(</a:t>
            </a:r>
            <a:r>
              <a:rPr lang="ko-KR" altLang="en-US">
                <a:solidFill>
                  <a:schemeClr val="tx1"/>
                </a:solidFill>
              </a:rPr>
              <a:t>시간초과</a:t>
            </a:r>
            <a:r>
              <a:rPr lang="en-US" altLang="ko-KR">
                <a:solidFill>
                  <a:schemeClr val="tx1"/>
                </a:solidFill>
              </a:rPr>
              <a:t>),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resign(</a:t>
            </a:r>
            <a:r>
              <a:rPr lang="ko-KR" altLang="en-US">
                <a:solidFill>
                  <a:schemeClr val="tx1"/>
                </a:solidFill>
              </a:rPr>
              <a:t>포기를 인정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winner : white vs black </a:t>
            </a:r>
            <a:r>
              <a:rPr>
                <a:solidFill>
                  <a:schemeClr val="tx1"/>
                </a:solidFill>
              </a:rPr>
              <a:t>중 이긴 팀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increment_code : </a:t>
            </a:r>
            <a:r>
              <a:rPr>
                <a:solidFill>
                  <a:schemeClr val="tx1"/>
                </a:solidFill>
              </a:rPr>
              <a:t>시간 코드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>
                <a:solidFill>
                  <a:schemeClr val="tx1"/>
                </a:solidFill>
              </a:rPr>
              <a:t>전체 게임에서 나에게 주어진 시간 </a:t>
            </a:r>
            <a:r>
              <a:rPr lang="EN-US">
                <a:solidFill>
                  <a:schemeClr val="tx1"/>
                </a:solidFill>
              </a:rPr>
              <a:t>+ </a:t>
            </a:r>
            <a:r>
              <a:rPr>
                <a:solidFill>
                  <a:schemeClr val="tx1"/>
                </a:solidFill>
              </a:rPr>
              <a:t>턴 당 주어지는 추가 시간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>
                <a:solidFill>
                  <a:schemeClr val="tx1"/>
                </a:solidFill>
              </a:rPr>
              <a:t>초</a:t>
            </a:r>
            <a:r>
              <a:rPr lang="EN-US">
                <a:solidFill>
                  <a:schemeClr val="tx1"/>
                </a:solidFill>
              </a:rPr>
              <a:t>))</a:t>
            </a:r>
            <a:endParaRPr lang="EN-US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white_id : white </a:t>
            </a:r>
            <a:r>
              <a:rPr>
                <a:solidFill>
                  <a:schemeClr val="tx1"/>
                </a:solidFill>
              </a:rPr>
              <a:t>참가자 </a:t>
            </a:r>
            <a:r>
              <a:rPr lang="EN-US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white_rating : white </a:t>
            </a:r>
            <a:r>
              <a:rPr>
                <a:solidFill>
                  <a:schemeClr val="tx1"/>
                </a:solidFill>
              </a:rPr>
              <a:t>참가자 순위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black_id : black </a:t>
            </a:r>
            <a:r>
              <a:rPr>
                <a:solidFill>
                  <a:schemeClr val="tx1"/>
                </a:solidFill>
              </a:rPr>
              <a:t>참가자 </a:t>
            </a:r>
            <a:r>
              <a:rPr lang="EN-US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black_rating : black </a:t>
            </a:r>
            <a:r>
              <a:rPr>
                <a:solidFill>
                  <a:schemeClr val="tx1"/>
                </a:solidFill>
              </a:rPr>
              <a:t>참가자 순위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moves : </a:t>
            </a:r>
            <a:r>
              <a:rPr>
                <a:solidFill>
                  <a:schemeClr val="tx1"/>
                </a:solidFill>
              </a:rPr>
              <a:t>표준 체스 표기법의 모든 움직임 </a:t>
            </a:r>
            <a:r>
              <a:rPr lang="EN-US">
                <a:solidFill>
                  <a:schemeClr val="tx1"/>
                </a:solidFill>
              </a:rPr>
              <a:t>#white</a:t>
            </a:r>
            <a:r>
              <a:rPr>
                <a:solidFill>
                  <a:schemeClr val="tx1"/>
                </a:solidFill>
              </a:rPr>
              <a:t>가 먼저 움직임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opening_eco : </a:t>
            </a:r>
            <a:r>
              <a:rPr>
                <a:solidFill>
                  <a:schemeClr val="tx1"/>
                </a:solidFill>
              </a:rPr>
              <a:t>오프닝에 대해 표준화된 코드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opening_name : </a:t>
            </a:r>
            <a:r>
              <a:rPr>
                <a:solidFill>
                  <a:schemeClr val="tx1"/>
                </a:solidFill>
              </a:rPr>
              <a:t>오프닝 이름</a:t>
            </a:r>
            <a:endParaRPr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opening_ply : </a:t>
            </a:r>
            <a:r>
              <a:rPr>
                <a:solidFill>
                  <a:schemeClr val="tx1"/>
                </a:solidFill>
              </a:rPr>
              <a:t>오프닝을 진행한 시간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7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382002" y="3556000"/>
            <a:ext cx="3447542" cy="301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rated</a:t>
            </a:r>
            <a:r>
              <a:rPr lang="ko-KR" altLang="en-US"/>
              <a:t> 변수정리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783" y="1349374"/>
            <a:ext cx="7541380" cy="137473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033" y="3662892"/>
            <a:ext cx="2715683" cy="233941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21125" y="4374091"/>
            <a:ext cx="888999" cy="59266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3116" y="3861857"/>
            <a:ext cx="3194365" cy="1579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id </a:t>
            </a:r>
            <a:r>
              <a:rPr lang="ko-KR" altLang="en-US"/>
              <a:t>변수정리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3576" y="2920999"/>
            <a:ext cx="2552699" cy="25399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100" y="1367366"/>
            <a:ext cx="7039647" cy="86359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52874" y="3908424"/>
            <a:ext cx="888999" cy="5926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72641" y="2889423"/>
            <a:ext cx="2590799" cy="2603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turns</a:t>
            </a:r>
            <a:r>
              <a:rPr lang="ko-KR" altLang="en-US"/>
              <a:t> 변수정리</a:t>
            </a: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462489" y="1453087"/>
            <a:ext cx="4966756" cy="3291632"/>
            <a:chOff x="5222873" y="1516588"/>
            <a:chExt cx="4755090" cy="3041767"/>
          </a:xfrm>
        </p:grpSpPr>
        <p:sp>
          <p:nvSpPr>
            <p:cNvPr id="5" name=""/>
            <p:cNvSpPr txBox="1"/>
            <p:nvPr/>
          </p:nvSpPr>
          <p:spPr>
            <a:xfrm>
              <a:off x="5222873" y="1516588"/>
              <a:ext cx="4392085" cy="30417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2000"/>
                <a:t>1.</a:t>
              </a:r>
              <a:r>
                <a:rPr lang="ko-KR" altLang="en-US" sz="2000"/>
                <a:t> 자신의 턴이 아닐 때 승리하는 경우</a:t>
              </a:r>
              <a:endParaRPr lang="ko-KR" altLang="en-US" sz="2000"/>
            </a:p>
            <a:p>
              <a:pPr>
                <a:defRPr/>
              </a:pPr>
              <a:r>
                <a:rPr lang="ko-KR" altLang="en-US" sz="2000"/>
                <a:t> </a:t>
              </a:r>
              <a:r>
                <a:rPr lang="en-US" altLang="ko-KR" sz="2000"/>
                <a:t>1)</a:t>
              </a:r>
              <a:r>
                <a:rPr lang="ko-KR" altLang="en-US" sz="2000"/>
                <a:t>턴 수가 짝수일 때</a:t>
              </a:r>
              <a:r>
                <a:rPr lang="en-US" altLang="ko-KR" sz="2000"/>
                <a:t>,</a:t>
              </a:r>
              <a:r>
                <a:rPr lang="ko-KR" altLang="en-US" sz="2000"/>
                <a:t> </a:t>
              </a:r>
              <a:r>
                <a:rPr lang="en-US" altLang="ko-KR" sz="2000"/>
                <a:t>white</a:t>
              </a:r>
              <a:r>
                <a:rPr lang="ko-KR" altLang="en-US" sz="2000"/>
                <a:t>가 </a:t>
              </a:r>
              <a:r>
                <a:rPr lang="en-US" altLang="ko-KR" sz="2000"/>
                <a:t>winner</a:t>
              </a: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r>
                <a:rPr lang="ko-KR" altLang="en-US" sz="2000"/>
                <a:t> </a:t>
              </a:r>
              <a:r>
                <a:rPr lang="en-US" altLang="ko-KR" sz="2000"/>
                <a:t>2)</a:t>
              </a:r>
              <a:r>
                <a:rPr lang="ko-KR" altLang="en-US" sz="2000"/>
                <a:t>턴 수가 홀수일 때</a:t>
              </a:r>
              <a:r>
                <a:rPr lang="en-US" altLang="ko-KR" sz="2000"/>
                <a:t>,</a:t>
              </a:r>
              <a:r>
                <a:rPr lang="ko-KR" altLang="en-US" sz="2000"/>
                <a:t> </a:t>
              </a:r>
              <a:r>
                <a:rPr lang="en-US" altLang="ko-KR" sz="2000"/>
                <a:t>black</a:t>
              </a:r>
              <a:r>
                <a:rPr lang="ko-KR" altLang="en-US" sz="2000"/>
                <a:t>이 </a:t>
              </a:r>
              <a:r>
                <a:rPr lang="en-US" altLang="ko-KR" sz="2000"/>
                <a:t>winner</a:t>
              </a: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endParaRPr lang="en-US" altLang="ko-KR" sz="2000"/>
            </a:p>
            <a:p>
              <a:pPr>
                <a:defRPr/>
              </a:pPr>
              <a:r>
                <a:rPr lang="en-US" altLang="ko-KR" sz="2000"/>
                <a:t>==&gt; </a:t>
              </a:r>
              <a:r>
                <a:rPr lang="en-US" altLang="ko-KR" sz="3000"/>
                <a:t>“resign”</a:t>
              </a:r>
              <a:endParaRPr lang="ko-KR" altLang="en-US" sz="3000"/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14949" y="2226734"/>
              <a:ext cx="4663014" cy="531747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14949" y="3303058"/>
              <a:ext cx="4546125" cy="526079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6096000" y="1427581"/>
            <a:ext cx="4587594" cy="3132989"/>
            <a:chOff x="6096000" y="1427581"/>
            <a:chExt cx="4587594" cy="3132989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48942" y="2156883"/>
              <a:ext cx="2972040" cy="664633"/>
            </a:xfrm>
            <a:prstGeom prst="rect">
              <a:avLst/>
            </a:prstGeom>
          </p:spPr>
        </p:pic>
        <p:sp>
          <p:nvSpPr>
            <p:cNvPr id="11" name=""/>
            <p:cNvSpPr txBox="1"/>
            <p:nvPr/>
          </p:nvSpPr>
          <p:spPr>
            <a:xfrm>
              <a:off x="6096000" y="1427581"/>
              <a:ext cx="4587594" cy="31329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2.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 턴 수에 따라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mate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로 이기는 경우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1)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턴 수가 짝수일 때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mate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로 이긴 사람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2)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턴 수가 홀수일 때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mate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323232"/>
                  </a:solidFill>
                  <a:latin typeface="Calibri"/>
                  <a:ea typeface="맑은 고딕"/>
                  <a:cs typeface="Calibri"/>
                </a:rPr>
                <a:t>로 이긴 사람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Calibri"/>
                <a:ea typeface="맑은 고딕"/>
                <a:cs typeface="Calibri"/>
              </a:endParaRPr>
            </a:p>
          </p:txBody>
        </p:sp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62699" y="3371850"/>
              <a:ext cx="2967818" cy="641350"/>
            </a:xfrm>
            <a:prstGeom prst="rect">
              <a:avLst/>
            </a:prstGeom>
          </p:spPr>
        </p:pic>
      </p:grpSp>
      <p:grpSp>
        <p:nvGrpSpPr>
          <p:cNvPr id="22" name=""/>
          <p:cNvGrpSpPr/>
          <p:nvPr/>
        </p:nvGrpSpPr>
        <p:grpSpPr>
          <a:xfrm rot="0">
            <a:off x="6096000" y="4701115"/>
            <a:ext cx="5307256" cy="1196825"/>
            <a:chOff x="6095999" y="4596342"/>
            <a:chExt cx="5307256" cy="1196825"/>
          </a:xfrm>
        </p:grpSpPr>
        <p:sp>
          <p:nvSpPr>
            <p:cNvPr id="19" name=""/>
            <p:cNvSpPr txBox="1"/>
            <p:nvPr/>
          </p:nvSpPr>
          <p:spPr>
            <a:xfrm>
              <a:off x="6095999" y="4596342"/>
              <a:ext cx="4127497" cy="3939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2000"/>
                <a:t>3.</a:t>
              </a:r>
              <a:r>
                <a:rPr lang="ko-KR" altLang="en-US" sz="2000"/>
                <a:t>턴 수가 </a:t>
              </a:r>
              <a:r>
                <a:rPr lang="en-US" altLang="ko-KR" sz="2000"/>
                <a:t>1</a:t>
              </a:r>
              <a:r>
                <a:rPr lang="ko-KR" altLang="en-US" sz="2000"/>
                <a:t>일 때 이긴 경우</a:t>
              </a:r>
              <a:endParaRPr lang="en-US" altLang="ko-KR" sz="2000"/>
            </a:p>
          </p:txBody>
        </p:sp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20882" y="5039783"/>
              <a:ext cx="5182374" cy="753384"/>
            </a:xfrm>
            <a:prstGeom prst="rect">
              <a:avLst/>
            </a:prstGeom>
          </p:spPr>
        </p:pic>
      </p:grpSp>
      <p:sp>
        <p:nvSpPr>
          <p:cNvPr id="23" name=""/>
          <p:cNvSpPr/>
          <p:nvPr/>
        </p:nvSpPr>
        <p:spPr>
          <a:xfrm>
            <a:off x="269874" y="1274233"/>
            <a:ext cx="5365751" cy="3619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5967941" y="1278468"/>
            <a:ext cx="4741333" cy="2868083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5952068" y="4582585"/>
            <a:ext cx="5705475" cy="1333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increment_code</a:t>
            </a:r>
            <a:r>
              <a:rPr lang="ko-KR" altLang="en-US"/>
              <a:t> 변수정리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257" y="1216025"/>
            <a:ext cx="7071771" cy="43201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5724" y="1345141"/>
            <a:ext cx="4014007" cy="128693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339791" y="2837391"/>
            <a:ext cx="613834" cy="80115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3798" y="4625975"/>
            <a:ext cx="5156060" cy="64558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66981" y="3752849"/>
            <a:ext cx="5283202" cy="6604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9276291" y="5591175"/>
            <a:ext cx="2592916" cy="8532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-&gt;</a:t>
            </a:r>
            <a:r>
              <a:rPr lang="ko-KR" altLang="en-US" sz="5000"/>
              <a:t> </a:t>
            </a:r>
            <a:r>
              <a:rPr lang="en-US" altLang="ko-KR" sz="5000"/>
              <a:t>PASS</a:t>
            </a:r>
            <a:endParaRPr lang="en-US" altLang="ko-KR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white_rating,black_rating </a:t>
            </a:r>
            <a:r>
              <a:rPr lang="ko-KR" altLang="en-US"/>
              <a:t>변수정리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016" y="1848908"/>
            <a:ext cx="5519672" cy="316018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94108" y="3757083"/>
            <a:ext cx="2727126" cy="204258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884708" y="2795058"/>
            <a:ext cx="613834" cy="80115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5957" y="1253273"/>
            <a:ext cx="1555749" cy="148744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93717" y="1248833"/>
            <a:ext cx="1642004" cy="153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364</ep:Words>
  <ep:PresentationFormat>와이드스크린</ep:PresentationFormat>
  <ep:Paragraphs>72</ep:Paragraphs>
  <ep:Slides>26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분할</vt:lpstr>
      <vt:lpstr>CHESS GAME</vt:lpstr>
      <vt:lpstr>목차</vt:lpstr>
      <vt:lpstr>변수 설명 및 정리</vt:lpstr>
      <vt:lpstr>변수 설명</vt:lpstr>
      <vt:lpstr>rated 변수정리</vt:lpstr>
      <vt:lpstr>id 변수정리</vt:lpstr>
      <vt:lpstr>turns 변수정리</vt:lpstr>
      <vt:lpstr>increment_code 변수정리</vt:lpstr>
      <vt:lpstr>white_rating,black_rating 변수정리</vt:lpstr>
      <vt:lpstr>white_rating,black_rating 변수정리</vt:lpstr>
      <vt:lpstr>created_at,last_move_at 변수정리</vt:lpstr>
      <vt:lpstr>변수 총 정리</vt:lpstr>
      <vt:lpstr>변수 총 정리</vt:lpstr>
      <vt:lpstr>EDA</vt:lpstr>
      <vt:lpstr>EDA - (rated와 victory_status)</vt:lpstr>
      <vt:lpstr>EDA - (turns와 victory_status)</vt:lpstr>
      <vt:lpstr>EDA - (turns와 victory_status)</vt:lpstr>
      <vt:lpstr>EDA - (winner와 victory_status)</vt:lpstr>
      <vt:lpstr>EDA - (opening_ply와 victory_status)</vt:lpstr>
      <vt:lpstr>EDA - (opening_ply와 victory_status)</vt:lpstr>
      <vt:lpstr>EDA - (rating_difference와 victory_status)</vt:lpstr>
      <vt:lpstr>EDA - (time과 victory_status)</vt:lpstr>
      <vt:lpstr>EDA - (time과 victory_status)</vt:lpstr>
      <vt:lpstr>Random Forest</vt:lpstr>
      <vt:lpstr>Random Forest</vt:lpstr>
      <vt:lpstr>Random Forest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2019-10-15T16:38:41.000</dcterms:created>
  <dc:creator>이 은주</dc:creator>
  <cp:lastModifiedBy>이은주</cp:lastModifiedBy>
  <dcterms:modified xsi:type="dcterms:W3CDTF">2019-11-20T06:06:22.815</dcterms:modified>
  <cp:revision>43</cp:revision>
  <dc:title>CHESS GAME</dc:title>
  <cp:version/>
</cp:coreProperties>
</file>