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15F3B-849F-4E48-9B08-0DFEC797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5BE635-F60E-4381-AEBC-CD9EC0645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69382-EE80-4D5A-996A-549B99AB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B44C0-9CAD-446D-BA0B-0BBE0D72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947CE-C765-4A70-97CD-7402052D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460C8-D04A-4390-B0FA-0C21EC52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D8ADB-20F1-4160-9338-E18A029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9E79-81E5-4C14-8C39-4926DAA9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E52D-9FED-423C-9EC9-2D5BBD59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21946-3545-40E9-B5BF-AD04D944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19EA0-F751-4D76-B29A-A18D766F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9E00A-96EF-4D48-8B87-C6A8FB76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5AB16-7389-4078-8204-A51D1C94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D7099-E8E5-4A42-9654-5763877A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513EC-EFF2-4E35-8C34-D87D4FDD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6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C949-33C4-4010-AEBA-01081477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1B4-46F5-44E4-8419-475A89DB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556D0-D2AC-429E-9EF3-704EA4E9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E453B-E7C8-44EF-AF68-D40980B4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6BA4A-FAF4-4E7D-B11A-FF7E6B4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62443-B5EB-4F24-B1DF-D43D9DBD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659E1-AD76-45C6-9FBE-B0A86CC4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9B26B-D75A-4A5D-AE7B-4194DB10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25018-A9FC-42E5-82A3-C6E0283D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E9F39-352F-4D28-A716-38A58FE8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AE18-C45E-4996-BC5B-277F1BBB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88FFF-21A8-43EE-97B9-ABB334684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7126-4E95-4435-B4B8-FEB967144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F2489-34F1-447D-B668-DED4521C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9AA73-A6E7-4344-8649-9F1354B7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D4511-89BF-40D2-854F-7E8D3C9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4230-5938-4D15-A0B5-072CE352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C4533-CA1C-4C9E-AECE-8AB36385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B252A-9412-4506-9B79-8EA1C63B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EEFD33-B76B-42EA-8360-56056C1C4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E3A72-C54E-411F-8729-099D196EB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4537D2-32FE-4F18-9F8D-C1DB271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DB874-8005-4E64-B430-973806DE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9E2CF-A641-4CC1-98BC-841191B9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6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358AD-DFF5-4EFD-B28D-2DF75F53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47CE7B-99C5-403D-8088-E5525BF9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59001-FD96-44DC-90A1-5F17DC0F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6225F-843E-4912-8B57-639A7D52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57B9B8-0718-4B63-A786-E29D7264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65041-363A-4181-AC72-82F17EA1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504E3-39E2-4256-8DF5-A792A86E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6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78F2-F1E5-44A5-91A9-E4956B8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746F3-FCD1-41EA-A573-6BC86D24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9A02F-E168-4DC3-9669-9638B69B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D44E3-2E53-45A8-8585-D7856559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7F108-0F56-4E1B-83ED-13D666A7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BBD75-9731-45A8-A308-9A6F94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9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DF01-116D-462E-A596-C25F0DC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21519-54AF-4CC5-852F-6AEAC4668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B9602-DB1F-42EF-B12F-B24A9CF0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13899-4CE5-4A0D-94FE-18BBC6C7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3F308-9971-4533-B4ED-6D772793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DE158-E9D7-4549-A4BD-FB2BB442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95D15C-440B-4433-BFED-83344F9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5FF7A-4F2F-4898-AD92-6C8E8D15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1F1BB-69CD-47AD-B0FB-1B01483E1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B6AA-BD3A-4A78-9C6B-76417361A13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CB8DE-824D-4D03-AE7A-43A5BD30B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41F4B-F6A2-4ECD-8D69-3CD3B7C23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4BB3-D3F2-42B3-A1D2-88A61F688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4401-8316-482A-8923-4E1F0C661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11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의사결정나무</a:t>
            </a:r>
            <a:br>
              <a:rPr lang="en-US" altLang="ko-KR" dirty="0"/>
            </a:br>
            <a:r>
              <a:rPr lang="en-US" altLang="ko-KR" dirty="0"/>
              <a:t>Decision-tree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C4926-ECA2-4EF6-9DFE-3AA1691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Credit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65ABF4-267F-4BAC-8B53-844674BB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80" y="1690688"/>
            <a:ext cx="428651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2F8A0-D323-44A7-9D65-7D46EBC1E1FC}"/>
              </a:ext>
            </a:extLst>
          </p:cNvPr>
          <p:cNvSpPr txBox="1"/>
          <p:nvPr/>
        </p:nvSpPr>
        <p:spPr>
          <a:xfrm>
            <a:off x="6096000" y="1690688"/>
            <a:ext cx="4857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의사결정 나무를 생성한 결과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정확도는 </a:t>
            </a:r>
            <a:r>
              <a:rPr lang="en-US" altLang="ko-KR" dirty="0"/>
              <a:t>(55+10)/100 = 0.65</a:t>
            </a:r>
            <a:r>
              <a:rPr lang="ko-KR" altLang="en-US" dirty="0"/>
              <a:t>로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숙제는 위의 코딩을 똑같이 따라한 후</a:t>
            </a:r>
            <a:r>
              <a:rPr lang="en-US" altLang="ko-KR" dirty="0"/>
              <a:t>, </a:t>
            </a:r>
            <a:r>
              <a:rPr lang="ko-KR" altLang="en-US" dirty="0"/>
              <a:t>변수를 편집하던</a:t>
            </a:r>
            <a:r>
              <a:rPr lang="en-US" altLang="ko-KR" dirty="0"/>
              <a:t>, </a:t>
            </a:r>
            <a:r>
              <a:rPr lang="ko-KR" altLang="en-US" dirty="0"/>
              <a:t>새로운 기법을 쓰던 </a:t>
            </a:r>
            <a:r>
              <a:rPr lang="ko-KR" altLang="en-US" dirty="0">
                <a:solidFill>
                  <a:srgbClr val="FF0000"/>
                </a:solidFill>
              </a:rPr>
              <a:t>무슨 수를 써서라도 정확도를 </a:t>
            </a:r>
            <a:r>
              <a:rPr lang="en-US" altLang="ko-KR" dirty="0">
                <a:solidFill>
                  <a:srgbClr val="FF0000"/>
                </a:solidFill>
              </a:rPr>
              <a:t>0.65</a:t>
            </a:r>
            <a:r>
              <a:rPr lang="ko-KR" altLang="en-US" dirty="0">
                <a:solidFill>
                  <a:srgbClr val="FF0000"/>
                </a:solidFill>
              </a:rPr>
              <a:t>이상으로 끌어 올리는 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HomeWork</a:t>
            </a:r>
            <a:r>
              <a:rPr lang="ko-KR" altLang="en-US" dirty="0"/>
              <a:t>에 </a:t>
            </a:r>
            <a:r>
              <a:rPr lang="ko-KR" altLang="en-US" dirty="0" err="1"/>
              <a:t>있는것</a:t>
            </a:r>
            <a:r>
              <a:rPr lang="ko-KR" altLang="en-US" dirty="0"/>
              <a:t> 처럼 코드를 </a:t>
            </a:r>
            <a:r>
              <a:rPr lang="ko-KR" altLang="en-US" dirty="0" err="1"/>
              <a:t>붙여넣고</a:t>
            </a:r>
            <a:r>
              <a:rPr lang="en-US" altLang="ko-KR" dirty="0"/>
              <a:t>, </a:t>
            </a:r>
            <a:r>
              <a:rPr lang="en-US" altLang="ko-KR" dirty="0" err="1"/>
              <a:t>CrossTable</a:t>
            </a:r>
            <a:r>
              <a:rPr lang="ko-KR" altLang="en-US" dirty="0"/>
              <a:t>결과를 캡처해서 올리기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40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68EB-8EC0-4C40-B3C4-BE4250D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지도학습 </a:t>
            </a:r>
            <a:r>
              <a:rPr lang="en-US" altLang="ko-KR" dirty="0"/>
              <a:t>vs </a:t>
            </a:r>
            <a:r>
              <a:rPr lang="ko-KR" altLang="en-US" dirty="0"/>
              <a:t>비지도학습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172DA-015F-4533-AA10-528992FA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현재 가지고있는 데이터에서 분석을 실시할 때</a:t>
            </a:r>
            <a:r>
              <a:rPr lang="en-US" altLang="ko-KR" dirty="0"/>
              <a:t>, </a:t>
            </a:r>
            <a:r>
              <a:rPr lang="ko-KR" altLang="en-US" dirty="0"/>
              <a:t>설정한 반응변수의 결과값들이 명시되 있어야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Training dataset</a:t>
            </a:r>
            <a:r>
              <a:rPr lang="ko-KR" altLang="en-US" dirty="0"/>
              <a:t>을 이용해 모델링을 할 때 반응변수를 설정해 주어야 하며</a:t>
            </a:r>
            <a:r>
              <a:rPr lang="en-US" altLang="ko-KR" dirty="0"/>
              <a:t>, </a:t>
            </a:r>
            <a:r>
              <a:rPr lang="ko-KR" altLang="en-US" dirty="0"/>
              <a:t>의사결정나무</a:t>
            </a:r>
            <a:r>
              <a:rPr lang="en-US" altLang="ko-KR" dirty="0"/>
              <a:t>, </a:t>
            </a:r>
            <a:r>
              <a:rPr lang="ko-KR" altLang="en-US" dirty="0" err="1"/>
              <a:t>랜덤포레스트</a:t>
            </a:r>
            <a:r>
              <a:rPr lang="ko-KR" altLang="en-US" dirty="0"/>
              <a:t> 등의 기법이 대표적인 예시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쉽게 말하면</a:t>
            </a:r>
            <a:r>
              <a:rPr lang="en-US" altLang="ko-KR" dirty="0"/>
              <a:t>, </a:t>
            </a:r>
            <a:r>
              <a:rPr lang="ko-KR" altLang="en-US" dirty="0" err="1"/>
              <a:t>지도학습이란</a:t>
            </a:r>
            <a:r>
              <a:rPr lang="en-US" altLang="ko-KR" dirty="0"/>
              <a:t> </a:t>
            </a:r>
            <a:r>
              <a:rPr lang="ko-KR" altLang="en-US" dirty="0"/>
              <a:t>답지를 가지고있는 수학문제를 푸는것과 같다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예측 값들</a:t>
            </a:r>
            <a:r>
              <a:rPr lang="en-US" altLang="ko-KR" dirty="0"/>
              <a:t>(</a:t>
            </a:r>
            <a:r>
              <a:rPr lang="ko-KR" altLang="en-US" dirty="0"/>
              <a:t>직접 푼 문제</a:t>
            </a:r>
            <a:r>
              <a:rPr lang="en-US" altLang="ko-KR" dirty="0"/>
              <a:t>)</a:t>
            </a:r>
            <a:r>
              <a:rPr lang="ko-KR" altLang="en-US" dirty="0"/>
              <a:t>과 실제 값</a:t>
            </a:r>
            <a:r>
              <a:rPr lang="en-US" altLang="ko-KR" dirty="0"/>
              <a:t>(</a:t>
            </a:r>
            <a:r>
              <a:rPr lang="ko-KR" altLang="en-US" dirty="0"/>
              <a:t>답지의 답</a:t>
            </a:r>
            <a:r>
              <a:rPr lang="en-US" altLang="ko-KR" dirty="0"/>
              <a:t>)</a:t>
            </a:r>
            <a:r>
              <a:rPr lang="ko-KR" altLang="en-US" dirty="0"/>
              <a:t>이 같은 지 비교하며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ko-KR" altLang="en-US" dirty="0"/>
              <a:t>몇 문제를 맞추었는가</a:t>
            </a:r>
            <a:r>
              <a:rPr lang="en-US" altLang="ko-KR" dirty="0"/>
              <a:t>)</a:t>
            </a:r>
            <a:r>
              <a:rPr lang="ko-KR" altLang="en-US" dirty="0"/>
              <a:t>를 이용해 모델의 성능을 평가한다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9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68EB-8EC0-4C40-B3C4-BE4250D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지도학습 </a:t>
            </a:r>
            <a:r>
              <a:rPr lang="en-US" altLang="ko-KR" dirty="0"/>
              <a:t>vs </a:t>
            </a:r>
            <a:r>
              <a:rPr lang="ko-KR" altLang="en-US" dirty="0"/>
              <a:t>비지도학습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172DA-015F-4533-AA10-528992FA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비지도학습</a:t>
            </a:r>
          </a:p>
          <a:p>
            <a:pPr marL="457200" lvl="1" indent="0">
              <a:buNone/>
            </a:pPr>
            <a:r>
              <a:rPr lang="ko-KR" altLang="en-US" dirty="0"/>
              <a:t>특정 설명변수를 설정한 뒤 분석을 실시하는게 아니라 가지고있는 데이터가 어떤 특징을 가지고 있는지 확인해보는데 유용한 방법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모델링을 할 때 특정 반응변수를 지정할 필요가 없고</a:t>
            </a:r>
            <a:r>
              <a:rPr lang="en-US" altLang="ko-KR" dirty="0"/>
              <a:t>, </a:t>
            </a:r>
            <a:r>
              <a:rPr lang="ko-KR" altLang="en-US" dirty="0"/>
              <a:t>대표적으로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Knn</a:t>
            </a:r>
            <a:r>
              <a:rPr lang="en-US" altLang="ko-KR" dirty="0"/>
              <a:t>, Clustering</a:t>
            </a:r>
            <a:r>
              <a:rPr lang="ko-KR" altLang="en-US" dirty="0"/>
              <a:t>등의 군집화 방법이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비지도학습에는 답지가 따로 없으며</a:t>
            </a:r>
            <a:r>
              <a:rPr lang="en-US" altLang="ko-KR" dirty="0"/>
              <a:t>, </a:t>
            </a:r>
            <a:r>
              <a:rPr lang="ko-KR" altLang="en-US" dirty="0"/>
              <a:t>분석자에 따라 여러 유용한 정보가 나오기도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914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C087A-D2BD-4CD6-A03C-5356ED69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+training, validation,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1A76-C94A-4125-9376-25192914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br>
              <a:rPr lang="en-US" altLang="ko-KR" dirty="0"/>
            </a:br>
            <a:r>
              <a:rPr lang="en-US" altLang="ko-KR" sz="2400" dirty="0" err="1"/>
              <a:t>training</a:t>
            </a:r>
            <a:r>
              <a:rPr lang="en-US" altLang="ko-KR" sz="2400" dirty="0"/>
              <a:t> set</a:t>
            </a:r>
            <a:r>
              <a:rPr lang="ko-KR" altLang="en-US" sz="2400" dirty="0"/>
              <a:t>은 오직 모델링을 하는 데에만 사용하는 데이터셋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Validation</a:t>
            </a:r>
            <a:br>
              <a:rPr lang="en-US" altLang="ko-KR" dirty="0"/>
            </a:br>
            <a:r>
              <a:rPr lang="en-US" altLang="ko-KR" sz="2400" dirty="0" err="1"/>
              <a:t>validation</a:t>
            </a:r>
            <a:r>
              <a:rPr lang="en-US" altLang="ko-KR" sz="2400" dirty="0"/>
              <a:t> set</a:t>
            </a:r>
            <a:r>
              <a:rPr lang="ko-KR" altLang="en-US" sz="2400" dirty="0"/>
              <a:t>은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을 이용해서 만든 모델의 성능을 평가하고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개선시켜 나가는데 사용하는 데이터셋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Test set</a:t>
            </a:r>
            <a:br>
              <a:rPr lang="en-US" altLang="ko-KR" dirty="0"/>
            </a:br>
            <a:r>
              <a:rPr lang="en-US" altLang="ko-KR" sz="2400" dirty="0"/>
              <a:t>test set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validatio</a:t>
            </a:r>
            <a:r>
              <a:rPr lang="ko-KR" altLang="en-US" sz="2400" dirty="0"/>
              <a:t>이 끝나고 완성된 모델을 실제로 적용시키고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모델평가에 사용되는 데이터셋</a:t>
            </a:r>
          </a:p>
        </p:txBody>
      </p:sp>
    </p:spTree>
    <p:extLst>
      <p:ext uri="{BB962C8B-B14F-4D97-AF65-F5344CB8AC3E}">
        <p14:creationId xmlns:p14="http://schemas.microsoft.com/office/powerpoint/2010/main" val="2113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E46B-F9A8-46DE-8D4D-94F6BD91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+training, validation,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212AF-1A03-437C-9066-EAE3267D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모델의 과적합을 피하기 위해 데이터를 </a:t>
            </a:r>
            <a:r>
              <a:rPr lang="en-US" altLang="ko-KR" dirty="0"/>
              <a:t>training, validation, </a:t>
            </a:r>
          </a:p>
          <a:p>
            <a:pPr marL="0" indent="0">
              <a:buNone/>
            </a:pPr>
            <a:r>
              <a:rPr lang="en-US" altLang="ko-KR" dirty="0"/>
              <a:t>Test set</a:t>
            </a:r>
            <a:r>
              <a:rPr lang="ko-KR" altLang="en-US" dirty="0"/>
              <a:t>으로 삼분한다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모델의 </a:t>
            </a:r>
            <a:r>
              <a:rPr lang="ko-KR" altLang="en-US" dirty="0" err="1"/>
              <a:t>과적합이란</a:t>
            </a:r>
            <a:r>
              <a:rPr lang="en-US" altLang="ko-KR" dirty="0"/>
              <a:t>, training</a:t>
            </a:r>
            <a:r>
              <a:rPr lang="ko-KR" altLang="en-US" dirty="0"/>
              <a:t>데이터를 이용해 모델을 만든 뒤</a:t>
            </a:r>
            <a:r>
              <a:rPr lang="en-US" altLang="ko-KR" dirty="0"/>
              <a:t> training</a:t>
            </a:r>
            <a:r>
              <a:rPr lang="ko-KR" altLang="en-US" dirty="0"/>
              <a:t>데이터에 적합을 시키면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당연히 결과는 좋게 나올 수 밖에 없기때문에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역할별로 분할한다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18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1DF-1530-4D03-8D2A-9D4CA40A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+training, validation,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B955C-69EB-410B-A5C2-9FD3C774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쉽게 말해</a:t>
            </a:r>
            <a:r>
              <a:rPr lang="en-US" altLang="ko-KR" sz="2400" dirty="0"/>
              <a:t>, </a:t>
            </a:r>
            <a:r>
              <a:rPr lang="ko-KR" altLang="en-US" sz="2400" dirty="0"/>
              <a:t>시험을 치기전에 족보를 보고 시험을 친다면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시험이 족보를 탔을 때</a:t>
            </a:r>
            <a:r>
              <a:rPr lang="en-US" altLang="ko-KR" sz="2400" dirty="0"/>
              <a:t>,</a:t>
            </a:r>
            <a:r>
              <a:rPr lang="ko-KR" altLang="en-US" sz="2400" dirty="0"/>
              <a:t> 성적이 당연히 좋게 나올 것이고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평균점수는 굉장히 높게 나올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족보를 타지 않으면 많은 학생들이 시험을 망칠 것이고 진짜 공부한 학생들이 좋은 성적을 받을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데이터 분석이란</a:t>
            </a:r>
            <a:r>
              <a:rPr lang="en-US" altLang="ko-KR" sz="2400" dirty="0"/>
              <a:t>, </a:t>
            </a:r>
            <a:r>
              <a:rPr lang="ko-KR" altLang="en-US" sz="2400" dirty="0"/>
              <a:t>족보를 타는 시험이 아닌</a:t>
            </a:r>
            <a:r>
              <a:rPr lang="en-US" altLang="ko-KR" sz="2400" dirty="0"/>
              <a:t> </a:t>
            </a:r>
            <a:r>
              <a:rPr lang="ko-KR" altLang="en-US" sz="2400" dirty="0"/>
              <a:t>개인의 능력에 따라 변별력이 </a:t>
            </a:r>
            <a:br>
              <a:rPr lang="en-US" altLang="ko-KR" sz="2400" dirty="0"/>
            </a:br>
            <a:r>
              <a:rPr lang="ko-KR" altLang="en-US" sz="2400" dirty="0"/>
              <a:t>확실히 구분되어 있는 논술형 문제를 푸는 것이기 때문에 </a:t>
            </a:r>
            <a:br>
              <a:rPr lang="en-US" altLang="ko-KR" sz="2400" dirty="0"/>
            </a:br>
            <a:r>
              <a:rPr lang="ko-KR" altLang="en-US" sz="2400" dirty="0"/>
              <a:t>데이터에 대한 백그라운드 지식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프로그래밍 능력</a:t>
            </a:r>
            <a:r>
              <a:rPr lang="en-US" altLang="ko-KR" sz="2400" dirty="0"/>
              <a:t>, </a:t>
            </a:r>
            <a:r>
              <a:rPr lang="ko-KR" altLang="en-US" sz="2400" dirty="0"/>
              <a:t>변수를 편집하는 </a:t>
            </a:r>
            <a:br>
              <a:rPr lang="en-US" altLang="ko-KR" sz="2400" dirty="0"/>
            </a:br>
            <a:r>
              <a:rPr lang="ko-KR" altLang="en-US" sz="2400" dirty="0"/>
              <a:t>아이디어</a:t>
            </a:r>
            <a:r>
              <a:rPr lang="en-US" altLang="ko-KR" sz="2400" dirty="0"/>
              <a:t> </a:t>
            </a:r>
            <a:r>
              <a:rPr lang="ko-KR" altLang="en-US" sz="2400" dirty="0"/>
              <a:t>등 전반적인 능력에 대한 점수를 매기는 것이다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526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F123-A475-465F-A13D-805D959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의사결정 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F1351-87F9-47FA-8B8B-73306107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의사결정 나무는 굉장히 단순한 아이디어다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A77F78-4DCE-4098-ABA0-5F8DA6C0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87" y="1849962"/>
            <a:ext cx="4166401" cy="44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C848-F688-462E-B2B0-2FB541F6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의사결정 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78CB4-FC9B-4E52-ABCA-A499D029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그림에서 봤듯이 각각 노드</a:t>
            </a:r>
            <a:r>
              <a:rPr lang="en-US" altLang="ko-KR" sz="2400" dirty="0"/>
              <a:t>(</a:t>
            </a:r>
            <a:r>
              <a:rPr lang="ko-KR" altLang="en-US" sz="2400" dirty="0"/>
              <a:t>분류규칙</a:t>
            </a:r>
            <a:r>
              <a:rPr lang="en-US" altLang="ko-KR" sz="2400" dirty="0"/>
              <a:t>)</a:t>
            </a:r>
            <a:r>
              <a:rPr lang="ko-KR" altLang="en-US" sz="2400" dirty="0"/>
              <a:t>에 따라 데이터를 분류해 나가는 것이며</a:t>
            </a:r>
            <a:r>
              <a:rPr lang="en-US" altLang="ko-KR" sz="2400" dirty="0"/>
              <a:t>, </a:t>
            </a:r>
            <a:r>
              <a:rPr lang="ko-KR" altLang="en-US" sz="2400" dirty="0"/>
              <a:t>의사결정나무로 모델링을 한다는 것은 각각 노드에 해당하는 분류규칙을 어떻게 설정할 것인가를 의미한다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위의 그림처럼 분류를 해 나간다면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도형을 모델에 적합 시킨다면 그 모형이 원인지</a:t>
            </a:r>
            <a:r>
              <a:rPr lang="en-US" altLang="ko-KR" sz="2400" dirty="0"/>
              <a:t>, </a:t>
            </a:r>
            <a:r>
              <a:rPr lang="ko-KR" altLang="en-US" sz="2400" dirty="0"/>
              <a:t>검은색인지 구분할 수 있게 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95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C4926-ECA2-4EF6-9DFE-3AA1691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Credit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EAC11-B5C5-4FAB-A98A-F4779E02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4733041" cy="478179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data &lt;- read.csv("D:\\2018-1\\</a:t>
            </a:r>
            <a:r>
              <a:rPr lang="ko-KR" altLang="en-US" dirty="0"/>
              <a:t>데이터</a:t>
            </a:r>
            <a:r>
              <a:rPr lang="en-US" altLang="ko-KR" dirty="0"/>
              <a:t>\\5. credit(</a:t>
            </a:r>
            <a:r>
              <a:rPr lang="en-US" altLang="ko-KR" dirty="0" err="1"/>
              <a:t>dicision</a:t>
            </a:r>
            <a:r>
              <a:rPr lang="en-US" altLang="ko-KR" dirty="0"/>
              <a:t>-tree)\\credit.csv")</a:t>
            </a:r>
          </a:p>
          <a:p>
            <a:pPr marL="0" indent="0">
              <a:buNone/>
            </a:pPr>
            <a:r>
              <a:rPr lang="en-US" altLang="ko-KR" dirty="0"/>
              <a:t>str(data)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install.packages</a:t>
            </a:r>
            <a:r>
              <a:rPr lang="en-US" altLang="ko-KR" dirty="0"/>
              <a:t>("C50")</a:t>
            </a:r>
          </a:p>
          <a:p>
            <a:pPr marL="0" indent="0">
              <a:buNone/>
            </a:pPr>
            <a:r>
              <a:rPr lang="en-US" altLang="ko-KR" dirty="0"/>
              <a:t>library(C50)</a:t>
            </a:r>
          </a:p>
          <a:p>
            <a:pPr marL="0" indent="0">
              <a:buNone/>
            </a:pPr>
            <a:r>
              <a:rPr lang="en-US" altLang="ko-KR" dirty="0"/>
              <a:t>library(</a:t>
            </a:r>
            <a:r>
              <a:rPr lang="en-US" altLang="ko-KR" dirty="0" err="1"/>
              <a:t>gmodels</a:t>
            </a:r>
            <a:r>
              <a:rPr lang="en-US" altLang="ko-KR" dirty="0"/>
              <a:t>)	##</a:t>
            </a:r>
            <a:r>
              <a:rPr lang="en-US" altLang="ko-KR" dirty="0" err="1"/>
              <a:t>CrossTable</a:t>
            </a:r>
            <a:r>
              <a:rPr lang="en-US" altLang="ko-KR" dirty="0"/>
              <a:t>()</a:t>
            </a:r>
            <a:r>
              <a:rPr lang="ko-KR" altLang="en-US" dirty="0"/>
              <a:t>명령어를 실행하기 위한 패키지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table(</a:t>
            </a:r>
            <a:r>
              <a:rPr lang="en-US" altLang="ko-KR" dirty="0" err="1"/>
              <a:t>data$default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data$default</a:t>
            </a:r>
            <a:r>
              <a:rPr lang="en-US" altLang="ko-KR" dirty="0"/>
              <a:t> &lt;-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data$default</a:t>
            </a:r>
            <a:r>
              <a:rPr lang="en-US" altLang="ko-KR" dirty="0"/>
              <a:t>==1, "no", "yes")</a:t>
            </a:r>
          </a:p>
          <a:p>
            <a:pPr marL="0" indent="0">
              <a:buNone/>
            </a:pPr>
            <a:r>
              <a:rPr lang="en-US" altLang="ko-KR" dirty="0"/>
              <a:t>##</a:t>
            </a:r>
            <a:r>
              <a:rPr lang="ko-KR" altLang="en-US" dirty="0"/>
              <a:t>타겟이 </a:t>
            </a:r>
            <a:r>
              <a:rPr lang="en-US" altLang="ko-KR" dirty="0"/>
              <a:t>default</a:t>
            </a:r>
            <a:r>
              <a:rPr lang="ko-KR" altLang="en-US" dirty="0"/>
              <a:t>인데 얘가 </a:t>
            </a:r>
            <a:r>
              <a:rPr lang="en-US" altLang="ko-KR" dirty="0"/>
              <a:t>1,2</a:t>
            </a:r>
            <a:r>
              <a:rPr lang="ko-KR" altLang="en-US" dirty="0"/>
              <a:t>로 </a:t>
            </a:r>
            <a:r>
              <a:rPr lang="ko-KR" altLang="en-US" dirty="0" err="1"/>
              <a:t>코딩되있어서</a:t>
            </a:r>
            <a:r>
              <a:rPr lang="ko-KR" altLang="en-US" dirty="0"/>
              <a:t> </a:t>
            </a:r>
            <a:r>
              <a:rPr lang="en-US" altLang="ko-KR" dirty="0"/>
              <a:t>factor</a:t>
            </a:r>
            <a:r>
              <a:rPr lang="ko-KR" altLang="en-US" dirty="0"/>
              <a:t>로 </a:t>
            </a:r>
            <a:r>
              <a:rPr lang="ko-KR" altLang="en-US" dirty="0" err="1"/>
              <a:t>바꿔주기</a:t>
            </a:r>
            <a:r>
              <a:rPr lang="ko-KR" altLang="en-US" dirty="0"/>
              <a:t> 위해 </a:t>
            </a:r>
            <a:r>
              <a:rPr lang="en-US" altLang="ko-KR" dirty="0"/>
              <a:t>y/n</a:t>
            </a:r>
            <a:r>
              <a:rPr lang="ko-KR" altLang="en-US" dirty="0"/>
              <a:t>로 바꿔준 후 </a:t>
            </a:r>
          </a:p>
          <a:p>
            <a:pPr marL="0" indent="0">
              <a:buNone/>
            </a:pPr>
            <a:r>
              <a:rPr lang="en-US" altLang="ko-KR" dirty="0"/>
              <a:t>##</a:t>
            </a:r>
            <a:r>
              <a:rPr lang="ko-KR" altLang="en-US" dirty="0"/>
              <a:t>아래에서 </a:t>
            </a:r>
            <a:r>
              <a:rPr lang="en-US" altLang="ko-KR" dirty="0"/>
              <a:t>factor</a:t>
            </a:r>
            <a:r>
              <a:rPr lang="ko-KR" altLang="en-US" dirty="0"/>
              <a:t>로 변경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data$default</a:t>
            </a:r>
            <a:r>
              <a:rPr lang="en-US" altLang="ko-KR" dirty="0"/>
              <a:t> &lt;- </a:t>
            </a:r>
            <a:r>
              <a:rPr lang="en-US" altLang="ko-KR" dirty="0" err="1"/>
              <a:t>as.factor</a:t>
            </a:r>
            <a:r>
              <a:rPr lang="en-US" altLang="ko-KR" dirty="0"/>
              <a:t>(</a:t>
            </a:r>
            <a:r>
              <a:rPr lang="en-US" altLang="ko-KR" dirty="0" err="1"/>
              <a:t>data$default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str(</a:t>
            </a:r>
            <a:r>
              <a:rPr lang="en-US" altLang="ko-KR" dirty="0" err="1"/>
              <a:t>data$default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table(</a:t>
            </a:r>
            <a:r>
              <a:rPr lang="en-US" altLang="ko-KR" dirty="0" err="1"/>
              <a:t>data$checking_balance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table(</a:t>
            </a:r>
            <a:r>
              <a:rPr lang="en-US" altLang="ko-KR" dirty="0" err="1"/>
              <a:t>data$savings_balance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summary(</a:t>
            </a:r>
            <a:r>
              <a:rPr lang="en-US" altLang="ko-KR" dirty="0" err="1"/>
              <a:t>data$months_loan_duration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summary(</a:t>
            </a:r>
            <a:r>
              <a:rPr lang="en-US" altLang="ko-KR" dirty="0" err="1"/>
              <a:t>data$amount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0243FC-245D-44EF-AF10-82E9E638BCAF}"/>
              </a:ext>
            </a:extLst>
          </p:cNvPr>
          <p:cNvSpPr txBox="1">
            <a:spLocks/>
          </p:cNvSpPr>
          <p:nvPr/>
        </p:nvSpPr>
        <p:spPr>
          <a:xfrm>
            <a:off x="6324600" y="1531856"/>
            <a:ext cx="4733041" cy="53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	</a:t>
            </a:r>
            <a:r>
              <a:rPr lang="en-US" altLang="ko-KR" dirty="0"/>
              <a:t>##</a:t>
            </a:r>
            <a:r>
              <a:rPr lang="ko-KR" altLang="en-US" dirty="0"/>
              <a:t>랜덤하게 있는 객체들이 아니기때문에 난수로 추출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set.seed</a:t>
            </a:r>
            <a:r>
              <a:rPr lang="en-US" altLang="ko-KR" dirty="0"/>
              <a:t>(2018)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train_sample</a:t>
            </a:r>
            <a:r>
              <a:rPr lang="en-US" altLang="ko-KR" dirty="0"/>
              <a:t> &lt;- sample(1000,900)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data_train</a:t>
            </a:r>
            <a:r>
              <a:rPr lang="en-US" altLang="ko-KR" dirty="0"/>
              <a:t> &lt;- data[</a:t>
            </a:r>
            <a:r>
              <a:rPr lang="en-US" altLang="ko-KR" dirty="0" err="1"/>
              <a:t>train_sample</a:t>
            </a:r>
            <a:r>
              <a:rPr lang="en-US" altLang="ko-KR" dirty="0"/>
              <a:t>,]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data_test</a:t>
            </a:r>
            <a:r>
              <a:rPr lang="en-US" altLang="ko-KR" dirty="0"/>
              <a:t> &lt;- data[-</a:t>
            </a:r>
            <a:r>
              <a:rPr lang="en-US" altLang="ko-KR" dirty="0" err="1"/>
              <a:t>train_sample</a:t>
            </a:r>
            <a:r>
              <a:rPr lang="en-US" altLang="ko-KR" dirty="0"/>
              <a:t>,]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prop.table</a:t>
            </a:r>
            <a:r>
              <a:rPr lang="en-US" altLang="ko-KR" dirty="0"/>
              <a:t>(table(</a:t>
            </a:r>
            <a:r>
              <a:rPr lang="en-US" altLang="ko-KR" dirty="0" err="1"/>
              <a:t>data_train$default</a:t>
            </a:r>
            <a:r>
              <a:rPr lang="en-US" altLang="ko-KR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prop.table</a:t>
            </a:r>
            <a:r>
              <a:rPr lang="en-US" altLang="ko-KR" dirty="0"/>
              <a:t>(table(</a:t>
            </a:r>
            <a:r>
              <a:rPr lang="en-US" altLang="ko-KR" dirty="0" err="1"/>
              <a:t>data_test$default</a:t>
            </a:r>
            <a:r>
              <a:rPr lang="en-US" altLang="ko-KR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##</a:t>
            </a:r>
            <a:r>
              <a:rPr lang="ko-KR" altLang="en-US" dirty="0"/>
              <a:t>채무불이행이 약 </a:t>
            </a:r>
            <a:r>
              <a:rPr lang="en-US" altLang="ko-KR" dirty="0"/>
              <a:t>30%</a:t>
            </a:r>
            <a:r>
              <a:rPr lang="ko-KR" altLang="en-US" dirty="0"/>
              <a:t>정도로 잘 </a:t>
            </a:r>
            <a:r>
              <a:rPr lang="ko-KR" altLang="en-US" dirty="0" err="1"/>
              <a:t>나눠진걸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data_model</a:t>
            </a:r>
            <a:r>
              <a:rPr lang="en-US" altLang="ko-KR" dirty="0"/>
              <a:t> &lt;- C5.0(</a:t>
            </a:r>
            <a:r>
              <a:rPr lang="en-US" altLang="ko-KR" dirty="0" err="1"/>
              <a:t>data_train</a:t>
            </a:r>
            <a:r>
              <a:rPr lang="en-US" altLang="ko-KR" dirty="0"/>
              <a:t>[-17], </a:t>
            </a:r>
            <a:r>
              <a:rPr lang="en-US" altLang="ko-KR" dirty="0" err="1"/>
              <a:t>data_train$default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##train</a:t>
            </a:r>
            <a:r>
              <a:rPr lang="ko-KR" altLang="en-US" dirty="0"/>
              <a:t>데이터에서 타겟인 </a:t>
            </a:r>
            <a:r>
              <a:rPr lang="en-US" altLang="ko-KR" dirty="0"/>
              <a:t>default(17</a:t>
            </a:r>
            <a:r>
              <a:rPr lang="ko-KR" altLang="en-US" dirty="0" err="1"/>
              <a:t>번쨰변수</a:t>
            </a:r>
            <a:r>
              <a:rPr lang="en-US" altLang="ko-KR" dirty="0"/>
              <a:t>)</a:t>
            </a:r>
            <a:r>
              <a:rPr lang="ko-KR" altLang="en-US" dirty="0"/>
              <a:t>를 제외한 데이터셋을 넣고</a:t>
            </a:r>
            <a:r>
              <a:rPr lang="en-US" altLang="ko-KR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##</a:t>
            </a:r>
            <a:r>
              <a:rPr lang="ko-KR" altLang="en-US" dirty="0"/>
              <a:t>타겟인 </a:t>
            </a:r>
            <a:r>
              <a:rPr lang="en-US" altLang="ko-KR" dirty="0"/>
              <a:t>default</a:t>
            </a:r>
            <a:r>
              <a:rPr lang="ko-KR" altLang="en-US" dirty="0"/>
              <a:t>를 지정해서 모델생성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summary(</a:t>
            </a:r>
            <a:r>
              <a:rPr lang="en-US" altLang="ko-KR" dirty="0" err="1"/>
              <a:t>data_model</a:t>
            </a:r>
            <a:r>
              <a:rPr lang="en-US" altLang="ko-KR" dirty="0"/>
              <a:t>)  ##</a:t>
            </a:r>
            <a:r>
              <a:rPr lang="ko-KR" altLang="en-US" dirty="0"/>
              <a:t>모델의 정보확인가능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data_pred</a:t>
            </a:r>
            <a:r>
              <a:rPr lang="en-US" altLang="ko-KR" dirty="0"/>
              <a:t> &lt;- predict(</a:t>
            </a:r>
            <a:r>
              <a:rPr lang="en-US" altLang="ko-KR" dirty="0" err="1"/>
              <a:t>data_model</a:t>
            </a:r>
            <a:r>
              <a:rPr lang="en-US" altLang="ko-KR" dirty="0"/>
              <a:t>, </a:t>
            </a:r>
            <a:r>
              <a:rPr lang="en-US" altLang="ko-KR" dirty="0" err="1"/>
              <a:t>data_test</a:t>
            </a:r>
            <a:r>
              <a:rPr lang="en-US" altLang="ko-KR" dirty="0"/>
              <a:t>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##</a:t>
            </a:r>
            <a:r>
              <a:rPr lang="en-US" altLang="ko-KR" dirty="0" err="1"/>
              <a:t>data_model</a:t>
            </a:r>
            <a:r>
              <a:rPr lang="en-US" altLang="ko-KR" dirty="0"/>
              <a:t> </a:t>
            </a:r>
            <a:r>
              <a:rPr lang="ko-KR" altLang="en-US" dirty="0"/>
              <a:t>모델에 </a:t>
            </a:r>
            <a:r>
              <a:rPr lang="en-US" altLang="ko-KR" dirty="0" err="1"/>
              <a:t>data_test</a:t>
            </a:r>
            <a:r>
              <a:rPr lang="ko-KR" altLang="en-US" dirty="0"/>
              <a:t>를 적용시킨 </a:t>
            </a:r>
            <a:r>
              <a:rPr lang="ko-KR" altLang="en-US" dirty="0" err="1"/>
              <a:t>예측값들</a:t>
            </a:r>
            <a:r>
              <a:rPr lang="ko-KR" altLang="en-US" dirty="0"/>
              <a:t> 출력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CrossTable</a:t>
            </a:r>
            <a:r>
              <a:rPr lang="en-US" altLang="ko-KR" dirty="0"/>
              <a:t>(</a:t>
            </a:r>
            <a:r>
              <a:rPr lang="en-US" altLang="ko-KR" dirty="0" err="1"/>
              <a:t>data_test$default</a:t>
            </a:r>
            <a:r>
              <a:rPr lang="en-US" altLang="ko-KR" dirty="0"/>
              <a:t>, </a:t>
            </a:r>
            <a:r>
              <a:rPr lang="en-US" altLang="ko-KR" dirty="0" err="1"/>
              <a:t>data_pred</a:t>
            </a:r>
            <a:r>
              <a:rPr lang="en-US" altLang="ko-KR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prop.chisq</a:t>
            </a:r>
            <a:r>
              <a:rPr lang="en-US" altLang="ko-KR" dirty="0"/>
              <a:t>=FALSE, </a:t>
            </a:r>
            <a:r>
              <a:rPr lang="en-US" altLang="ko-KR" dirty="0" err="1"/>
              <a:t>prop.r</a:t>
            </a:r>
            <a:r>
              <a:rPr lang="en-US" altLang="ko-KR" dirty="0"/>
              <a:t>=FALSE, </a:t>
            </a:r>
            <a:r>
              <a:rPr lang="en-US" altLang="ko-KR" dirty="0" err="1"/>
              <a:t>prop.c</a:t>
            </a:r>
            <a:r>
              <a:rPr lang="en-US" altLang="ko-KR" dirty="0"/>
              <a:t>=FALSE,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dnn</a:t>
            </a:r>
            <a:r>
              <a:rPr lang="en-US" altLang="ko-KR" dirty="0"/>
              <a:t>=c('actual </a:t>
            </a:r>
            <a:r>
              <a:rPr lang="en-US" altLang="ko-KR" dirty="0" err="1"/>
              <a:t>default','predicted</a:t>
            </a:r>
            <a:r>
              <a:rPr lang="en-US" altLang="ko-KR" dirty="0"/>
              <a:t> default'))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363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의사결정나무 Decision-tree</vt:lpstr>
      <vt:lpstr>1.지도학습 vs 비지도학습</vt:lpstr>
      <vt:lpstr>1.지도학습 vs 비지도학습</vt:lpstr>
      <vt:lpstr>+training, validation, test set</vt:lpstr>
      <vt:lpstr>+training, validation, test set</vt:lpstr>
      <vt:lpstr>+training, validation, test set</vt:lpstr>
      <vt:lpstr>2. 의사결정 나무</vt:lpstr>
      <vt:lpstr>2. 의사결정 나무</vt:lpstr>
      <vt:lpstr>HomeWork - Credit</vt:lpstr>
      <vt:lpstr>HomeWork -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의사결정나무 Decision-tree</dc:title>
  <dc:creator>moonsoo</dc:creator>
  <cp:lastModifiedBy>moonsoo</cp:lastModifiedBy>
  <cp:revision>10</cp:revision>
  <dcterms:created xsi:type="dcterms:W3CDTF">2018-10-30T09:28:11Z</dcterms:created>
  <dcterms:modified xsi:type="dcterms:W3CDTF">2019-04-18T08:40:01Z</dcterms:modified>
</cp:coreProperties>
</file>