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5" r:id="rId17"/>
    <p:sldId id="274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E4DA9-0981-42F3-9103-C3C8C2D76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5A98F1-15BE-4FC8-9F28-C46AEB4A1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3BCD1-B934-439B-85BA-A4E408D9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1D69-56B3-4E9D-9409-09F42915B73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9EB91-EAC7-4037-8597-2843FC36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76461-8E27-4240-A728-F89B5540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F190-AB35-4F5A-B29F-EA9A86D62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84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0AFE5-9FF4-40BF-AE2F-CB61E445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C6C1E6-F2D3-4603-906C-2211C444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E79E5-990D-4609-BB60-87979802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1D69-56B3-4E9D-9409-09F42915B73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8886-8698-45ED-AF05-840C6653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7AA01-84E3-4063-853A-AA7E934C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F190-AB35-4F5A-B29F-EA9A86D62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7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430D93-07F4-45AB-82BF-C92149004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022A22-6275-458E-9BCA-8CA60CCBB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9908C-DB42-4DEA-9E84-222E953B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1D69-56B3-4E9D-9409-09F42915B73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53715-C1D8-43C9-9570-AA15716E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391DB-7442-430C-B7B0-D2352D29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F190-AB35-4F5A-B29F-EA9A86D62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37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40CA6-F42D-4492-BD04-83D45548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4FC83-D6B0-4F40-87EA-28B56580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32EB3-062F-486D-BCE2-57AD5D9F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1D69-56B3-4E9D-9409-09F42915B73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1FEEF-67A6-4E4F-97CF-0C9729C5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7859F-F8A6-4C7C-80E8-A7596255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F190-AB35-4F5A-B29F-EA9A86D62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CFD80-6A2B-4E9F-BE82-E3C826E9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648EE-6C82-4469-8B62-DFA102E3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60913-D086-4FDC-B5E9-092C8BF5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1D69-56B3-4E9D-9409-09F42915B73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517FC-2A1B-41E7-A575-BD527F6D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3D228-3617-40F2-B436-3B708E17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F190-AB35-4F5A-B29F-EA9A86D62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1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44599-6745-4F40-8BBA-B7F9E148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C17B9-D761-4685-B717-625A9A132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161F79-7E2E-4EDD-8446-D7682F168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65076F-5394-477D-BCA6-D771B177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1D69-56B3-4E9D-9409-09F42915B73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6F894A-5523-4B7C-9282-EA551276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FE144-14F3-4312-93AD-858675D2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F190-AB35-4F5A-B29F-EA9A86D62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07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5FFE9-4416-4E66-998F-3A096627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90974-6C35-41A1-8516-26C47F3B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B7D54B-279F-4BE8-A1DD-F770D530F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B63ACD-00BB-46B0-B289-0B8FA981E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0EDD70-7027-45C6-9777-9C4E0C38B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395D42-B258-4655-967D-A1F601A3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1D69-56B3-4E9D-9409-09F42915B73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5484D7-621A-4A19-BA2A-93E3D772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BC1634-89AF-4366-B216-463E6B71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F190-AB35-4F5A-B29F-EA9A86D62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2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31F74-A5C4-4592-8C83-0EC77912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A014AD-D7C4-4883-8F25-A4B3FCCD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1D69-56B3-4E9D-9409-09F42915B73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1D6C16-D2B6-4245-9895-3D7ECD0B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E0FC22-183F-47F3-898C-E86C7C81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F190-AB35-4F5A-B29F-EA9A86D62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22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0777E1-9F4B-45D4-8750-232A39B4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1D69-56B3-4E9D-9409-09F42915B73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3A3102-BDF1-4C72-B962-357EA319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A8EA64-A3F7-4019-9359-D19D536E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F190-AB35-4F5A-B29F-EA9A86D62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1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C935C-B1C5-4DEF-BA01-AB4FE7AB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6FFF6-B50D-4514-A096-137CDF34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6D2A50-547C-478E-8835-E6D73206A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9CF9E-9499-4A67-8A51-97DC90F5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1D69-56B3-4E9D-9409-09F42915B73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633FB-E7D5-44A0-890A-92BE3779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F731C-997B-41EE-ACEF-C9F9F6EE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F190-AB35-4F5A-B29F-EA9A86D62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8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BCC6D-C6DD-4F5C-ACE7-49A2EEC8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1BB158-C102-4650-A45C-4FCB4D665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85C5FA-6CAC-4B16-A581-14B0F6772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BCE358-9769-4426-A848-65972403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1D69-56B3-4E9D-9409-09F42915B73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0B1866-D5E7-4A4D-AB25-F3F93357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497E52-EED4-4BBD-8491-C14E843E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F190-AB35-4F5A-B29F-EA9A86D62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0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8FEEEF-8464-4637-886B-B94B45F3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6382F1-7222-40C2-A13E-E7C514B7A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ADDB9-2ED0-41CA-8451-E78340678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11D69-56B3-4E9D-9409-09F42915B73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0A522-BFE0-4961-B3D7-2B29858B0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CD5F2-F57E-4F98-BAF9-3FB46AD27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1F190-AB35-4F5A-B29F-EA9A86D62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9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454DE-86C4-4F2B-963B-9A9B1F434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86825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랜덤포레스트</a:t>
            </a:r>
            <a:br>
              <a:rPr lang="en-US" altLang="ko-KR" dirty="0"/>
            </a:br>
            <a:r>
              <a:rPr lang="en-US" altLang="ko-KR" dirty="0"/>
              <a:t>Random-Forest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01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CCCA2-B938-438A-B57A-4ED7D479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en-US" altLang="ko-KR" dirty="0" err="1"/>
              <a:t>install.packages</a:t>
            </a:r>
            <a:r>
              <a:rPr lang="en-US" altLang="ko-KR" dirty="0"/>
              <a:t>(c(“dplyr”,”ggplot2”))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DB2B-B87E-43AD-8B6D-06C11FC7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9817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인종과 성별에 따른 중산층의 비율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500" dirty="0"/>
              <a:t>adult %&gt;%</a:t>
            </a:r>
          </a:p>
          <a:p>
            <a:pPr marL="457200" lvl="1" indent="0">
              <a:buNone/>
            </a:pPr>
            <a:r>
              <a:rPr lang="en-US" altLang="ko-KR" sz="1500" dirty="0"/>
              <a:t>  mutate(mid = </a:t>
            </a:r>
            <a:r>
              <a:rPr lang="en-US" altLang="ko-KR" sz="1500" dirty="0" err="1"/>
              <a:t>ifelse</a:t>
            </a:r>
            <a:r>
              <a:rPr lang="en-US" altLang="ko-KR" sz="1500" dirty="0"/>
              <a:t>(wage=="&gt;50K", 1, 0)) %&gt;%</a:t>
            </a:r>
          </a:p>
          <a:p>
            <a:pPr marL="457200" lvl="1" indent="0">
              <a:buNone/>
            </a:pPr>
            <a:r>
              <a:rPr lang="en-US" altLang="ko-KR" sz="1500" dirty="0"/>
              <a:t>  </a:t>
            </a:r>
            <a:r>
              <a:rPr lang="en-US" altLang="ko-KR" sz="1500" dirty="0" err="1"/>
              <a:t>group_by</a:t>
            </a:r>
            <a:r>
              <a:rPr lang="en-US" altLang="ko-KR" sz="1500" dirty="0"/>
              <a:t>(sex, race, mid) %&gt;%</a:t>
            </a:r>
          </a:p>
          <a:p>
            <a:pPr marL="457200" lvl="1" indent="0">
              <a:buNone/>
            </a:pPr>
            <a:r>
              <a:rPr lang="en-US" altLang="ko-KR" sz="1500" dirty="0"/>
              <a:t>  tally() %&gt;%</a:t>
            </a:r>
          </a:p>
          <a:p>
            <a:pPr marL="457200" lvl="1" indent="0">
              <a:buNone/>
            </a:pPr>
            <a:r>
              <a:rPr lang="en-US" altLang="ko-KR" sz="1500" dirty="0"/>
              <a:t>  </a:t>
            </a:r>
            <a:r>
              <a:rPr lang="en-US" altLang="ko-KR" sz="1500" dirty="0" err="1"/>
              <a:t>group_by</a:t>
            </a:r>
            <a:r>
              <a:rPr lang="en-US" altLang="ko-KR" sz="1500" dirty="0"/>
              <a:t>(sex, race) %&gt;%</a:t>
            </a:r>
          </a:p>
          <a:p>
            <a:pPr marL="457200" lvl="1" indent="0">
              <a:buNone/>
            </a:pPr>
            <a:r>
              <a:rPr lang="en-US" altLang="ko-KR" sz="1500" dirty="0"/>
              <a:t>  mutate(</a:t>
            </a:r>
            <a:r>
              <a:rPr lang="en-US" altLang="ko-KR" sz="1500" dirty="0" err="1"/>
              <a:t>prob_mid</a:t>
            </a:r>
            <a:r>
              <a:rPr lang="en-US" altLang="ko-KR" sz="1500" dirty="0"/>
              <a:t> = n/sum(n)) %&gt;%</a:t>
            </a:r>
          </a:p>
          <a:p>
            <a:pPr marL="457200" lvl="1" indent="0">
              <a:buNone/>
            </a:pPr>
            <a:r>
              <a:rPr lang="en-US" altLang="ko-KR" sz="1500" dirty="0"/>
              <a:t>  filter(mid==1) %&gt;%</a:t>
            </a:r>
          </a:p>
          <a:p>
            <a:pPr marL="457200" lvl="1" indent="0">
              <a:buNone/>
            </a:pPr>
            <a:r>
              <a:rPr lang="en-US" altLang="ko-KR" sz="1500" dirty="0"/>
              <a:t>  </a:t>
            </a:r>
            <a:r>
              <a:rPr lang="en-US" altLang="ko-KR" sz="1500" dirty="0" err="1"/>
              <a:t>ggplot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aes</a:t>
            </a:r>
            <a:r>
              <a:rPr lang="en-US" altLang="ko-KR" sz="1500" dirty="0"/>
              <a:t>(x=race, y=</a:t>
            </a:r>
            <a:r>
              <a:rPr lang="en-US" altLang="ko-KR" sz="1500" dirty="0" err="1"/>
              <a:t>prob_mid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colour</a:t>
            </a:r>
            <a:r>
              <a:rPr lang="en-US" altLang="ko-KR" sz="1500" dirty="0"/>
              <a:t>=sex, group=sex)) + </a:t>
            </a:r>
          </a:p>
          <a:p>
            <a:pPr marL="457200" lvl="1" indent="0">
              <a:buNone/>
            </a:pPr>
            <a:r>
              <a:rPr lang="en-US" altLang="ko-KR" sz="1500" dirty="0" err="1"/>
              <a:t>geom_point</a:t>
            </a:r>
            <a:r>
              <a:rPr lang="en-US" altLang="ko-KR" sz="1500" dirty="0"/>
              <a:t>() + </a:t>
            </a:r>
            <a:r>
              <a:rPr lang="en-US" altLang="ko-KR" sz="1500" dirty="0" err="1"/>
              <a:t>geom_line</a:t>
            </a:r>
            <a:r>
              <a:rPr lang="en-US" altLang="ko-KR" sz="1500" dirty="0"/>
              <a:t>()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1806BC-478D-4D9C-BECC-439E1A90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229" y="1825625"/>
            <a:ext cx="4547681" cy="45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6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CCCA2-B938-438A-B57A-4ED7D479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en-US" altLang="ko-KR" dirty="0" err="1"/>
              <a:t>install.packages</a:t>
            </a:r>
            <a:r>
              <a:rPr lang="en-US" altLang="ko-KR" dirty="0"/>
              <a:t>(“</a:t>
            </a:r>
            <a:r>
              <a:rPr lang="en-US" altLang="ko-KR" dirty="0" err="1"/>
              <a:t>dplyr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62156C6-6B76-484A-AFF1-781B2AD5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뒤의 코드들은 </a:t>
            </a:r>
            <a:r>
              <a:rPr lang="en-US" altLang="ko-KR" dirty="0" err="1"/>
              <a:t>dplyr</a:t>
            </a:r>
            <a:r>
              <a:rPr lang="ko-KR" altLang="en-US" dirty="0"/>
              <a:t>를 공부하며 정리해 놓은 코드들입니다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Dplyr</a:t>
            </a:r>
            <a:r>
              <a:rPr lang="ko-KR" altLang="en-US" dirty="0"/>
              <a:t>패키지를 많이 사용하지만</a:t>
            </a:r>
            <a:r>
              <a:rPr lang="en-US" altLang="ko-KR" dirty="0"/>
              <a:t>, </a:t>
            </a:r>
            <a:r>
              <a:rPr lang="ko-KR" altLang="en-US" dirty="0"/>
              <a:t>처음 볼 때 익숙하지 않기 때문에 </a:t>
            </a:r>
            <a:r>
              <a:rPr lang="en-US" altLang="ko-KR" dirty="0" err="1"/>
              <a:t>dplyr</a:t>
            </a:r>
            <a:r>
              <a:rPr lang="ko-KR" altLang="en-US" dirty="0"/>
              <a:t>패키지 안의 함수들과 그에 해당하는 주석들을 </a:t>
            </a:r>
            <a:r>
              <a:rPr lang="ko-KR" altLang="en-US" dirty="0" err="1"/>
              <a:t>달아놓았습니다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그래도 이해가 안되면 </a:t>
            </a:r>
            <a:r>
              <a:rPr lang="ko-KR" altLang="en-US" dirty="0" err="1"/>
              <a:t>카톡방에서</a:t>
            </a:r>
            <a:r>
              <a:rPr lang="ko-KR" altLang="en-US" dirty="0"/>
              <a:t> 물어보시기 바랍니다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153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CCCA2-B938-438A-B57A-4ED7D479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en-US" altLang="ko-KR" dirty="0" err="1"/>
              <a:t>install.packages</a:t>
            </a:r>
            <a:r>
              <a:rPr lang="en-US" altLang="ko-KR" dirty="0"/>
              <a:t>(“</a:t>
            </a:r>
            <a:r>
              <a:rPr lang="en-US" altLang="ko-KR" dirty="0" err="1"/>
              <a:t>dplyr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DB2B-B87E-43AD-8B6D-06C11FC7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6770" cy="4837822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library(</a:t>
            </a:r>
            <a:r>
              <a:rPr lang="en-US" altLang="ko-KR" b="1" dirty="0" err="1"/>
              <a:t>dplyr</a:t>
            </a:r>
            <a:r>
              <a:rPr lang="en-US" altLang="ko-KR" b="1" dirty="0"/>
              <a:t>)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 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data &lt;- </a:t>
            </a:r>
            <a:r>
              <a:rPr lang="en-US" altLang="ko-KR" b="1" dirty="0" err="1"/>
              <a:t>tbl_df</a:t>
            </a:r>
            <a:r>
              <a:rPr lang="en-US" altLang="ko-KR" b="1" dirty="0"/>
              <a:t>(iris)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class(data)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en-US" altLang="ko-KR" dirty="0" err="1"/>
              <a:t>tbl_df</a:t>
            </a:r>
            <a:r>
              <a:rPr lang="en-US" altLang="ko-KR" dirty="0"/>
              <a:t> :: </a:t>
            </a:r>
            <a:r>
              <a:rPr lang="ko-KR" altLang="en-US" dirty="0"/>
              <a:t>아무 데이터 프레임에 </a:t>
            </a:r>
            <a:r>
              <a:rPr lang="en-US" altLang="ko-KR" dirty="0" err="1"/>
              <a:t>tbl_df</a:t>
            </a:r>
            <a:r>
              <a:rPr lang="en-US" altLang="ko-KR" dirty="0"/>
              <a:t>()</a:t>
            </a:r>
            <a:r>
              <a:rPr lang="ko-KR" altLang="en-US" dirty="0"/>
              <a:t>를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적용하면 </a:t>
            </a:r>
            <a:r>
              <a:rPr lang="en-US" altLang="ko-KR" dirty="0" err="1"/>
              <a:t>tbl_df</a:t>
            </a:r>
            <a:r>
              <a:rPr lang="ko-KR" altLang="en-US" dirty="0"/>
              <a:t>클래스 속성을 </a:t>
            </a:r>
            <a:r>
              <a:rPr lang="ko-KR" altLang="en-US" dirty="0" err="1"/>
              <a:t>가지게됨</a:t>
            </a:r>
            <a:endParaRPr lang="ko-KR" altLang="en-US" dirty="0">
              <a:effectLst/>
            </a:endParaRPr>
          </a:p>
          <a:p>
            <a:pPr marL="0" indent="0">
              <a:buNone/>
            </a:pPr>
            <a:r>
              <a:rPr lang="ko-KR" altLang="en-US" b="1" dirty="0"/>
              <a:t> </a:t>
            </a:r>
            <a:endParaRPr lang="ko-KR" altLang="en-US" dirty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data 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glimpse(data)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dirty="0"/>
              <a:t>#glimpse :: </a:t>
            </a:r>
            <a:r>
              <a:rPr lang="ko-KR" altLang="en-US" dirty="0"/>
              <a:t>데이터프레임을 </a:t>
            </a:r>
            <a:r>
              <a:rPr lang="ko-KR" altLang="en-US" dirty="0" err="1"/>
              <a:t>전치시켜</a:t>
            </a:r>
            <a:r>
              <a:rPr lang="ko-KR" altLang="en-US" dirty="0"/>
              <a:t> 모든 변수를 </a:t>
            </a:r>
            <a:r>
              <a:rPr lang="ko-KR" altLang="en-US" dirty="0" err="1"/>
              <a:t>볼수있고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데이터 형</a:t>
            </a:r>
            <a:r>
              <a:rPr lang="en-US" altLang="ko-KR" dirty="0"/>
              <a:t>, </a:t>
            </a:r>
            <a:r>
              <a:rPr lang="ko-KR" altLang="en-US" dirty="0"/>
              <a:t>처음 몇개의 값을 출력해줌</a:t>
            </a:r>
            <a:endParaRPr lang="ko-KR" altLang="en-US" dirty="0">
              <a:effectLst/>
            </a:endParaRPr>
          </a:p>
          <a:p>
            <a:pPr marL="0" indent="0">
              <a:buNone/>
            </a:pPr>
            <a:r>
              <a:rPr lang="ko-KR" altLang="en-US" b="1" dirty="0"/>
              <a:t> </a:t>
            </a:r>
            <a:endParaRPr lang="ko-KR" altLang="en-US" dirty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data %&gt;% head 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data %&gt;% head(10)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dirty="0"/>
              <a:t>#%&gt;% :: </a:t>
            </a:r>
            <a:r>
              <a:rPr lang="ko-KR" altLang="en-US" dirty="0"/>
              <a:t>파이프연산자로 </a:t>
            </a:r>
            <a:r>
              <a:rPr lang="en-US" altLang="ko-KR" dirty="0"/>
              <a:t>head(data)</a:t>
            </a:r>
            <a:r>
              <a:rPr lang="ko-KR" altLang="en-US" dirty="0"/>
              <a:t>와 같다</a:t>
            </a:r>
            <a:endParaRPr lang="ko-KR" altLang="en-US" dirty="0">
              <a:effectLst/>
            </a:endParaRPr>
          </a:p>
          <a:p>
            <a:pPr marL="0" indent="0">
              <a:buNone/>
            </a:pPr>
            <a:r>
              <a:rPr lang="ko-KR" altLang="en-US" b="1" dirty="0"/>
              <a:t> </a:t>
            </a:r>
            <a:endParaRPr lang="ko-KR" altLang="en-US" dirty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library(</a:t>
            </a:r>
            <a:r>
              <a:rPr lang="en-US" altLang="ko-KR" b="1" dirty="0" err="1"/>
              <a:t>gapminder</a:t>
            </a:r>
            <a:r>
              <a:rPr lang="en-US" altLang="ko-KR" b="1" dirty="0"/>
              <a:t>)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 err="1"/>
              <a:t>gapminder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filter(</a:t>
            </a:r>
            <a:r>
              <a:rPr lang="en-US" altLang="ko-KR" b="1" dirty="0" err="1"/>
              <a:t>gapminder</a:t>
            </a:r>
            <a:r>
              <a:rPr lang="en-US" altLang="ko-KR" b="1" dirty="0"/>
              <a:t>, country=='Korea, Rep.')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filter(</a:t>
            </a:r>
            <a:r>
              <a:rPr lang="en-US" altLang="ko-KR" b="1" dirty="0" err="1"/>
              <a:t>gapminder</a:t>
            </a:r>
            <a:r>
              <a:rPr lang="en-US" altLang="ko-KR" b="1" dirty="0"/>
              <a:t>, year==2007)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 err="1"/>
              <a:t>gapminder</a:t>
            </a:r>
            <a:r>
              <a:rPr lang="en-US" altLang="ko-KR" b="1" dirty="0"/>
              <a:t> %&gt;% filter(country=='Korea, Rep.')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 err="1"/>
              <a:t>gapminder</a:t>
            </a:r>
            <a:r>
              <a:rPr lang="en-US" altLang="ko-KR" b="1" dirty="0"/>
              <a:t> %&gt;% filter(year==2007)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dirty="0"/>
              <a:t>#filter :: subset</a:t>
            </a:r>
            <a:r>
              <a:rPr lang="ko-KR" altLang="en-US" dirty="0"/>
              <a:t>과 비슷한 역할을 하는 함수</a:t>
            </a:r>
            <a:r>
              <a:rPr lang="en-US" altLang="ko-KR" dirty="0"/>
              <a:t>, </a:t>
            </a:r>
            <a:r>
              <a:rPr lang="ko-KR" altLang="en-US" dirty="0"/>
              <a:t>조건을 만족하는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’</a:t>
            </a:r>
            <a:r>
              <a:rPr lang="ko-KR" altLang="en-US" dirty="0"/>
              <a:t>행</a:t>
            </a:r>
            <a:r>
              <a:rPr lang="en-US" altLang="ko-KR" dirty="0"/>
              <a:t>'</a:t>
            </a:r>
            <a:r>
              <a:rPr lang="ko-KR" altLang="en-US" dirty="0"/>
              <a:t>들을 </a:t>
            </a:r>
            <a:r>
              <a:rPr lang="ko-KR" altLang="en-US" dirty="0" err="1"/>
              <a:t>반환시켜줌</a:t>
            </a:r>
            <a:br>
              <a:rPr lang="ko-KR" altLang="en-US" dirty="0"/>
            </a:br>
            <a:endParaRPr lang="ko-KR" altLang="en-US" dirty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arrange(</a:t>
            </a:r>
            <a:r>
              <a:rPr lang="en-US" altLang="ko-KR" b="1" dirty="0" err="1"/>
              <a:t>gapminder</a:t>
            </a:r>
            <a:r>
              <a:rPr lang="en-US" altLang="ko-KR" b="1" dirty="0"/>
              <a:t>, year, country)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 err="1"/>
              <a:t>gapminder</a:t>
            </a:r>
            <a:r>
              <a:rPr lang="en-US" altLang="ko-KR" b="1" dirty="0"/>
              <a:t> %&gt;% arrange(year, country)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dirty="0"/>
              <a:t>#arrange :: </a:t>
            </a:r>
            <a:r>
              <a:rPr lang="ko-KR" altLang="en-US" dirty="0"/>
              <a:t>변수들을 오름차순으로 정렬</a:t>
            </a:r>
            <a:r>
              <a:rPr lang="en-US" altLang="ko-KR" dirty="0"/>
              <a:t>, year, country</a:t>
            </a:r>
            <a:r>
              <a:rPr lang="ko-KR" altLang="en-US" dirty="0" err="1"/>
              <a:t>순으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 정렬시킴</a:t>
            </a:r>
            <a:endParaRPr lang="ko-KR" altLang="en-US" dirty="0">
              <a:effectLst/>
            </a:endParaRPr>
          </a:p>
          <a:p>
            <a:pPr marL="0" indent="0">
              <a:buNone/>
            </a:pPr>
            <a:r>
              <a:rPr lang="ko-KR" altLang="en-US" dirty="0"/>
              <a:t> </a:t>
            </a:r>
            <a:endParaRPr lang="ko-KR" altLang="en-US" dirty="0">
              <a:effectLst/>
            </a:endParaRP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717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CCCA2-B938-438A-B57A-4ED7D479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en-US" altLang="ko-KR" dirty="0" err="1"/>
              <a:t>install.packages</a:t>
            </a:r>
            <a:r>
              <a:rPr lang="en-US" altLang="ko-KR" dirty="0"/>
              <a:t>(“</a:t>
            </a:r>
            <a:r>
              <a:rPr lang="en-US" altLang="ko-KR" dirty="0" err="1"/>
              <a:t>dplyr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DB2B-B87E-43AD-8B6D-06C11FC7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6770" cy="4837822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select(</a:t>
            </a:r>
            <a:r>
              <a:rPr lang="en-US" altLang="ko-KR" b="1" dirty="0" err="1"/>
              <a:t>gapminder</a:t>
            </a:r>
            <a:r>
              <a:rPr lang="en-US" altLang="ko-KR" b="1" dirty="0"/>
              <a:t>, pop, </a:t>
            </a:r>
            <a:r>
              <a:rPr lang="en-US" altLang="ko-KR" b="1" dirty="0" err="1"/>
              <a:t>gdpPercap</a:t>
            </a:r>
            <a:r>
              <a:rPr lang="en-US" altLang="ko-KR" b="1" dirty="0"/>
              <a:t>)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 err="1"/>
              <a:t>gapminder</a:t>
            </a:r>
            <a:r>
              <a:rPr lang="en-US" altLang="ko-KR" b="1" dirty="0"/>
              <a:t> %&gt;% select(pop, </a:t>
            </a:r>
            <a:r>
              <a:rPr lang="en-US" altLang="ko-KR" b="1" dirty="0" err="1"/>
              <a:t>gdpPercap</a:t>
            </a:r>
            <a:r>
              <a:rPr lang="en-US" altLang="ko-KR" b="1" dirty="0"/>
              <a:t>)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dirty="0"/>
              <a:t>#select :: '</a:t>
            </a:r>
            <a:r>
              <a:rPr lang="ko-KR" altLang="en-US" dirty="0"/>
              <a:t>열</a:t>
            </a:r>
            <a:r>
              <a:rPr lang="en-US" altLang="ko-KR" dirty="0"/>
              <a:t>'</a:t>
            </a:r>
            <a:r>
              <a:rPr lang="ko-KR" altLang="en-US" dirty="0"/>
              <a:t>을 선택</a:t>
            </a:r>
            <a:r>
              <a:rPr lang="en-US" altLang="ko-KR" dirty="0"/>
              <a:t>, pop, </a:t>
            </a:r>
            <a:r>
              <a:rPr lang="en-US" altLang="ko-KR" dirty="0" err="1"/>
              <a:t>gdpPercap</a:t>
            </a:r>
            <a:r>
              <a:rPr lang="ko-KR" altLang="en-US" dirty="0"/>
              <a:t>변수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들만 출력</a:t>
            </a:r>
            <a:endParaRPr lang="ko-KR" altLang="en-US" dirty="0">
              <a:effectLst/>
            </a:endParaRPr>
          </a:p>
          <a:p>
            <a:pPr marL="0" indent="0">
              <a:buNone/>
            </a:pPr>
            <a:r>
              <a:rPr lang="ko-KR" altLang="en-US" b="1" dirty="0"/>
              <a:t> </a:t>
            </a:r>
            <a:endParaRPr lang="ko-KR" altLang="en-US" dirty="0">
              <a:effectLst/>
            </a:endParaRPr>
          </a:p>
          <a:p>
            <a:pPr marL="0" indent="0">
              <a:buNone/>
            </a:pPr>
            <a:r>
              <a:rPr lang="en-US" altLang="ko-KR" b="1" dirty="0" err="1"/>
              <a:t>gapminder</a:t>
            </a:r>
            <a:r>
              <a:rPr lang="en-US" altLang="ko-KR" b="1" dirty="0"/>
              <a:t> %&gt;%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mutate(</a:t>
            </a:r>
            <a:r>
              <a:rPr lang="en-US" altLang="ko-KR" b="1" dirty="0" err="1"/>
              <a:t>total_pop</a:t>
            </a:r>
            <a:r>
              <a:rPr lang="en-US" altLang="ko-KR" b="1" dirty="0"/>
              <a:t> = pop*</a:t>
            </a:r>
            <a:r>
              <a:rPr lang="en-US" altLang="ko-KR" b="1" dirty="0" err="1"/>
              <a:t>gdpPercap</a:t>
            </a:r>
            <a:r>
              <a:rPr lang="en-US" altLang="ko-KR" b="1" dirty="0"/>
              <a:t>,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 err="1"/>
              <a:t>le_gdp_ratio</a:t>
            </a:r>
            <a:r>
              <a:rPr lang="en-US" altLang="ko-KR" b="1" dirty="0"/>
              <a:t> = </a:t>
            </a:r>
            <a:r>
              <a:rPr lang="en-US" altLang="ko-KR" b="1" dirty="0" err="1"/>
              <a:t>lifeExp</a:t>
            </a:r>
            <a:r>
              <a:rPr lang="en-US" altLang="ko-KR" b="1" dirty="0"/>
              <a:t> / </a:t>
            </a:r>
            <a:r>
              <a:rPr lang="en-US" altLang="ko-KR" b="1" dirty="0" err="1"/>
              <a:t>gdpPercap</a:t>
            </a:r>
            <a:r>
              <a:rPr lang="en-US" altLang="ko-KR" b="1" dirty="0"/>
              <a:t>,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 err="1"/>
              <a:t>lgrk</a:t>
            </a:r>
            <a:r>
              <a:rPr lang="en-US" altLang="ko-KR" b="1" dirty="0"/>
              <a:t> = </a:t>
            </a:r>
            <a:r>
              <a:rPr lang="en-US" altLang="ko-KR" b="1" dirty="0" err="1"/>
              <a:t>le_gdp_ratio</a:t>
            </a:r>
            <a:r>
              <a:rPr lang="en-US" altLang="ko-KR" b="1" dirty="0"/>
              <a:t> * 100)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dirty="0"/>
              <a:t>#mutate :: </a:t>
            </a:r>
            <a:r>
              <a:rPr lang="ko-KR" altLang="en-US" dirty="0"/>
              <a:t>새로운 변수를 생성</a:t>
            </a:r>
            <a:r>
              <a:rPr lang="en-US" altLang="ko-KR" dirty="0"/>
              <a:t>, </a:t>
            </a:r>
            <a:r>
              <a:rPr lang="ko-KR" altLang="en-US" dirty="0"/>
              <a:t>생성된 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수는 바로 다음변수의 계산에 적용가능</a:t>
            </a:r>
            <a:endParaRPr lang="ko-KR" altLang="en-US" dirty="0">
              <a:effectLst/>
            </a:endParaRPr>
          </a:p>
          <a:p>
            <a:pPr marL="0" indent="0">
              <a:buNone/>
            </a:pPr>
            <a:r>
              <a:rPr lang="ko-KR" altLang="en-US" b="1" dirty="0"/>
              <a:t> </a:t>
            </a:r>
            <a:endParaRPr lang="ko-KR" altLang="en-US" dirty="0">
              <a:effectLst/>
            </a:endParaRP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err="1"/>
              <a:t>gapminder</a:t>
            </a:r>
            <a:r>
              <a:rPr lang="en-US" altLang="ko-KR" b="1" dirty="0"/>
              <a:t>%&gt;%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summarize(</a:t>
            </a:r>
            <a:r>
              <a:rPr lang="en-US" altLang="ko-KR" b="1" dirty="0" err="1"/>
              <a:t>n_obs</a:t>
            </a:r>
            <a:r>
              <a:rPr lang="en-US" altLang="ko-KR" b="1" dirty="0"/>
              <a:t> = n(), 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 err="1"/>
              <a:t>n_countries</a:t>
            </a:r>
            <a:r>
              <a:rPr lang="en-US" altLang="ko-KR" b="1" dirty="0"/>
              <a:t> = </a:t>
            </a:r>
            <a:r>
              <a:rPr lang="en-US" altLang="ko-KR" b="1" dirty="0" err="1"/>
              <a:t>n_distinct</a:t>
            </a:r>
            <a:r>
              <a:rPr lang="en-US" altLang="ko-KR" b="1" dirty="0"/>
              <a:t>(country),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 err="1"/>
              <a:t>n_years</a:t>
            </a:r>
            <a:r>
              <a:rPr lang="en-US" altLang="ko-KR" b="1" dirty="0"/>
              <a:t> = </a:t>
            </a:r>
            <a:r>
              <a:rPr lang="en-US" altLang="ko-KR" b="1" dirty="0" err="1"/>
              <a:t>n_distinct</a:t>
            </a:r>
            <a:r>
              <a:rPr lang="en-US" altLang="ko-KR" b="1" dirty="0"/>
              <a:t>(year),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 err="1"/>
              <a:t>med_gdpc</a:t>
            </a:r>
            <a:r>
              <a:rPr lang="en-US" altLang="ko-KR" b="1" dirty="0"/>
              <a:t> = median(</a:t>
            </a:r>
            <a:r>
              <a:rPr lang="en-US" altLang="ko-KR" b="1" dirty="0" err="1"/>
              <a:t>gdpPercap</a:t>
            </a:r>
            <a:r>
              <a:rPr lang="en-US" altLang="ko-KR" b="1" dirty="0"/>
              <a:t>),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 err="1"/>
              <a:t>max_gdppc</a:t>
            </a:r>
            <a:r>
              <a:rPr lang="en-US" altLang="ko-KR" b="1" dirty="0"/>
              <a:t> = max(</a:t>
            </a:r>
            <a:r>
              <a:rPr lang="en-US" altLang="ko-KR" b="1" dirty="0" err="1"/>
              <a:t>gdpPercap</a:t>
            </a:r>
            <a:r>
              <a:rPr lang="en-US" altLang="ko-KR" b="1" dirty="0"/>
              <a:t>))</a:t>
            </a:r>
          </a:p>
          <a:p>
            <a:pPr marL="0" indent="0">
              <a:buNone/>
            </a:pP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dirty="0"/>
              <a:t>#summarize :: </a:t>
            </a:r>
            <a:r>
              <a:rPr lang="ko-KR" altLang="en-US" dirty="0" err="1"/>
              <a:t>벡터값을</a:t>
            </a:r>
            <a:r>
              <a:rPr lang="ko-KR" altLang="en-US" dirty="0"/>
              <a:t> </a:t>
            </a:r>
            <a:r>
              <a:rPr lang="ko-KR" altLang="en-US" dirty="0" err="1"/>
              <a:t>입력받아</a:t>
            </a:r>
            <a:r>
              <a:rPr lang="ko-KR" altLang="en-US" dirty="0"/>
              <a:t> 스칼라를 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턴하는 </a:t>
            </a:r>
            <a:r>
              <a:rPr lang="ko-KR" altLang="en-US" dirty="0" err="1"/>
              <a:t>요약통계량</a:t>
            </a:r>
            <a:r>
              <a:rPr lang="ko-KR" altLang="en-US" dirty="0"/>
              <a:t> 함수 아무거나 사용가능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 err="1"/>
              <a:t>mean,median,max,min</a:t>
            </a:r>
            <a:r>
              <a:rPr lang="en-US" altLang="ko-KR" dirty="0"/>
              <a:t>..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#n() : </a:t>
            </a:r>
            <a:r>
              <a:rPr lang="ko-KR" altLang="en-US" dirty="0"/>
              <a:t>현재 그룹의 관측치 </a:t>
            </a:r>
            <a:r>
              <a:rPr lang="ko-KR" altLang="en-US" dirty="0" err="1"/>
              <a:t>갯수</a:t>
            </a:r>
            <a:r>
              <a:rPr lang="ko-KR" altLang="en-US" dirty="0"/>
              <a:t> </a:t>
            </a:r>
            <a:r>
              <a:rPr lang="en-US" altLang="ko-KR" dirty="0"/>
              <a:t>/ </a:t>
            </a:r>
            <a:r>
              <a:rPr lang="en-US" altLang="ko-KR" dirty="0" err="1"/>
              <a:t>n_distinct</a:t>
            </a:r>
            <a:r>
              <a:rPr lang="en-US" altLang="ko-KR" dirty="0"/>
              <a:t>(x) : </a:t>
            </a:r>
          </a:p>
          <a:p>
            <a:pPr marL="0" indent="0">
              <a:buNone/>
            </a:pPr>
            <a:r>
              <a:rPr lang="ko-KR" altLang="en-US" dirty="0"/>
              <a:t>그룹 내 </a:t>
            </a:r>
            <a:r>
              <a:rPr lang="en-US" altLang="ko-KR" dirty="0"/>
              <a:t>x</a:t>
            </a:r>
            <a:r>
              <a:rPr lang="ko-KR" altLang="en-US" dirty="0"/>
              <a:t>변수의 고유한 값 개수</a:t>
            </a:r>
            <a:endParaRPr lang="ko-KR" altLang="en-US" dirty="0">
              <a:effectLst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#first(x), last(x), nth(</a:t>
            </a:r>
            <a:r>
              <a:rPr lang="en-US" altLang="ko-KR" dirty="0" err="1"/>
              <a:t>x,n</a:t>
            </a:r>
            <a:r>
              <a:rPr lang="en-US" altLang="ko-KR" dirty="0"/>
              <a:t>) : </a:t>
            </a:r>
            <a:r>
              <a:rPr lang="ko-KR" altLang="en-US" dirty="0"/>
              <a:t>그룹 내 </a:t>
            </a:r>
            <a:r>
              <a:rPr lang="en-US" altLang="ko-KR" dirty="0"/>
              <a:t>x</a:t>
            </a:r>
            <a:r>
              <a:rPr lang="ko-KR" altLang="en-US" dirty="0"/>
              <a:t>변수의 첫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번째</a:t>
            </a:r>
            <a:r>
              <a:rPr lang="en-US" altLang="ko-KR" dirty="0"/>
              <a:t>, </a:t>
            </a:r>
            <a:r>
              <a:rPr lang="ko-KR" altLang="en-US" dirty="0"/>
              <a:t>마지막</a:t>
            </a:r>
            <a:r>
              <a:rPr lang="en-US" altLang="ko-KR" dirty="0"/>
              <a:t>, n</a:t>
            </a:r>
            <a:r>
              <a:rPr lang="ko-KR" altLang="en-US" dirty="0"/>
              <a:t>번째 관측치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(x[1],x[length(x)],x[n])</a:t>
            </a:r>
            <a:br>
              <a:rPr lang="en-US" altLang="ko-KR" dirty="0"/>
            </a:b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633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CCCA2-B938-438A-B57A-4ED7D479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en-US" altLang="ko-KR" dirty="0" err="1"/>
              <a:t>install.packages</a:t>
            </a:r>
            <a:r>
              <a:rPr lang="en-US" altLang="ko-KR" dirty="0"/>
              <a:t>(“</a:t>
            </a:r>
            <a:r>
              <a:rPr lang="en-US" altLang="ko-KR" dirty="0" err="1"/>
              <a:t>dplyr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DB2B-B87E-43AD-8B6D-06C11FC7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6770" cy="4837822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altLang="ko-KR" sz="1800" b="1" dirty="0" err="1"/>
              <a:t>gapminder</a:t>
            </a:r>
            <a:r>
              <a:rPr lang="en-US" altLang="ko-KR" sz="1800" b="1" dirty="0"/>
              <a:t> %&gt;% </a:t>
            </a:r>
            <a:r>
              <a:rPr lang="en-US" altLang="ko-KR" sz="1800" b="1" dirty="0" err="1"/>
              <a:t>sample_n</a:t>
            </a:r>
            <a:r>
              <a:rPr lang="en-US" altLang="ko-KR" sz="1800" b="1" dirty="0"/>
              <a:t>(10)</a:t>
            </a:r>
            <a:endParaRPr lang="en-US" altLang="ko-KR" sz="1800" dirty="0">
              <a:effectLst/>
            </a:endParaRPr>
          </a:p>
          <a:p>
            <a:pPr marL="0" indent="0">
              <a:buNone/>
            </a:pPr>
            <a:r>
              <a:rPr lang="en-US" altLang="ko-KR" sz="1800" b="1" dirty="0" err="1"/>
              <a:t>gapminder</a:t>
            </a:r>
            <a:r>
              <a:rPr lang="en-US" altLang="ko-KR" sz="1800" b="1" dirty="0"/>
              <a:t> %&gt;% </a:t>
            </a:r>
            <a:r>
              <a:rPr lang="en-US" altLang="ko-KR" sz="1800" b="1" dirty="0" err="1"/>
              <a:t>sample_frac</a:t>
            </a:r>
            <a:r>
              <a:rPr lang="en-US" altLang="ko-KR" sz="1800" b="1" dirty="0"/>
              <a:t>(0.01)</a:t>
            </a:r>
            <a:endParaRPr lang="en-US" altLang="ko-KR" sz="1800" dirty="0">
              <a:effectLst/>
            </a:endParaRPr>
          </a:p>
          <a:p>
            <a:pPr marL="0" indent="0">
              <a:buNone/>
            </a:pPr>
            <a:r>
              <a:rPr lang="en-US" altLang="ko-KR" sz="1800" dirty="0"/>
              <a:t>#</a:t>
            </a:r>
            <a:r>
              <a:rPr lang="en-US" altLang="ko-KR" sz="1800" dirty="0" err="1"/>
              <a:t>sample_n</a:t>
            </a:r>
            <a:r>
              <a:rPr lang="en-US" altLang="ko-KR" sz="1800" dirty="0"/>
              <a:t>() :: </a:t>
            </a:r>
            <a:r>
              <a:rPr lang="ko-KR" altLang="en-US" sz="1800" dirty="0"/>
              <a:t>정해진 숫자만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큼 행을 </a:t>
            </a:r>
            <a:r>
              <a:rPr lang="ko-KR" altLang="en-US" sz="1800" dirty="0" err="1"/>
              <a:t>랜덤샘플링</a:t>
            </a:r>
            <a:endParaRPr lang="ko-KR" altLang="en-US" sz="1800" dirty="0">
              <a:effectLst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#</a:t>
            </a:r>
            <a:r>
              <a:rPr lang="en-US" altLang="ko-KR" sz="1800" dirty="0" err="1"/>
              <a:t>sample_frac</a:t>
            </a:r>
            <a:r>
              <a:rPr lang="en-US" altLang="ko-KR" sz="1800" dirty="0"/>
              <a:t> :: </a:t>
            </a:r>
            <a:r>
              <a:rPr lang="ko-KR" altLang="en-US" sz="1800" dirty="0"/>
              <a:t>정해진 숫자의 비율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만큼 행을 </a:t>
            </a:r>
            <a:r>
              <a:rPr lang="ko-KR" altLang="en-US" sz="1800" dirty="0" err="1"/>
              <a:t>랜덤샘플링</a:t>
            </a:r>
            <a:endParaRPr lang="ko-KR" altLang="en-US" sz="1800" dirty="0">
              <a:effectLst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#</a:t>
            </a:r>
            <a:r>
              <a:rPr lang="ko-KR" altLang="en-US" sz="1800" dirty="0"/>
              <a:t>디폴트로 </a:t>
            </a:r>
            <a:r>
              <a:rPr lang="en-US" altLang="ko-KR" sz="1800" dirty="0"/>
              <a:t>replace=FALSE </a:t>
            </a:r>
            <a:r>
              <a:rPr lang="ko-KR" altLang="en-US" sz="1800" dirty="0" err="1"/>
              <a:t>저장되있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음</a:t>
            </a:r>
            <a:r>
              <a:rPr lang="en-US" altLang="ko-KR" sz="1800" dirty="0"/>
              <a:t>. weight</a:t>
            </a:r>
            <a:r>
              <a:rPr lang="ko-KR" altLang="en-US" sz="1800" dirty="0"/>
              <a:t>로 가중치 지정가능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set.seed</a:t>
            </a:r>
            <a:r>
              <a:rPr lang="ko-KR" altLang="en-US" sz="1800" dirty="0"/>
              <a:t>사용가능</a:t>
            </a:r>
            <a:endParaRPr lang="ko-KR" altLang="en-US" sz="1800" dirty="0">
              <a:effectLst/>
            </a:endParaRPr>
          </a:p>
          <a:p>
            <a:pPr marL="0" indent="0">
              <a:buNone/>
            </a:pPr>
            <a:r>
              <a:rPr lang="ko-KR" altLang="en-US" sz="1800" dirty="0"/>
              <a:t> </a:t>
            </a:r>
            <a:endParaRPr lang="ko-KR" altLang="en-US" sz="1800" dirty="0">
              <a:effectLst/>
            </a:endParaRPr>
          </a:p>
          <a:p>
            <a:pPr marL="0" indent="0">
              <a:buNone/>
            </a:pPr>
            <a:r>
              <a:rPr lang="ko-KR" altLang="en-US" sz="1800" b="1" dirty="0"/>
              <a:t> </a:t>
            </a:r>
            <a:endParaRPr lang="en-US" altLang="ko-KR" sz="1800" b="1" dirty="0"/>
          </a:p>
          <a:p>
            <a:pPr marL="0" indent="0">
              <a:buNone/>
            </a:pPr>
            <a:endParaRPr lang="ko-KR" altLang="en-US" sz="1800" dirty="0">
              <a:effectLst/>
            </a:endParaRPr>
          </a:p>
          <a:p>
            <a:pPr marL="0" indent="0">
              <a:buNone/>
            </a:pPr>
            <a:r>
              <a:rPr lang="en-US" altLang="ko-KR" sz="1800" b="1" dirty="0"/>
              <a:t>distinct(select(</a:t>
            </a:r>
            <a:r>
              <a:rPr lang="en-US" altLang="ko-KR" sz="1800" b="1" dirty="0" err="1"/>
              <a:t>gapminder</a:t>
            </a:r>
            <a:r>
              <a:rPr lang="en-US" altLang="ko-KR" sz="1800" b="1" dirty="0"/>
              <a:t>, country))</a:t>
            </a:r>
            <a:endParaRPr lang="en-US" altLang="ko-KR" sz="1800" dirty="0">
              <a:effectLst/>
            </a:endParaRPr>
          </a:p>
          <a:p>
            <a:pPr marL="0" indent="0">
              <a:buNone/>
            </a:pPr>
            <a:r>
              <a:rPr lang="en-US" altLang="ko-KR" sz="1800" b="1" dirty="0"/>
              <a:t>distinct(select(</a:t>
            </a:r>
            <a:r>
              <a:rPr lang="en-US" altLang="ko-KR" sz="1800" b="1" dirty="0" err="1"/>
              <a:t>gapminder</a:t>
            </a:r>
            <a:r>
              <a:rPr lang="en-US" altLang="ko-KR" sz="1800" b="1" dirty="0"/>
              <a:t>, year))</a:t>
            </a:r>
            <a:endParaRPr lang="en-US" altLang="ko-KR" sz="1800" dirty="0">
              <a:effectLst/>
            </a:endParaRPr>
          </a:p>
          <a:p>
            <a:pPr marL="0" indent="0">
              <a:buNone/>
            </a:pPr>
            <a:r>
              <a:rPr lang="en-US" altLang="ko-KR" sz="1800" b="1" dirty="0" err="1"/>
              <a:t>gapminder</a:t>
            </a:r>
            <a:r>
              <a:rPr lang="en-US" altLang="ko-KR" sz="1800" b="1" dirty="0"/>
              <a:t> %&gt;% select(country) %&gt;% distinct()</a:t>
            </a:r>
            <a:endParaRPr lang="en-US" altLang="ko-KR" sz="1800" dirty="0">
              <a:effectLst/>
            </a:endParaRPr>
          </a:p>
          <a:p>
            <a:pPr marL="0" indent="0">
              <a:buNone/>
            </a:pPr>
            <a:r>
              <a:rPr lang="en-US" altLang="ko-KR" sz="1800" b="1" dirty="0" err="1"/>
              <a:t>gapminder</a:t>
            </a:r>
            <a:r>
              <a:rPr lang="en-US" altLang="ko-KR" sz="1800" b="1" dirty="0"/>
              <a:t> %&gt;% select(year) %&gt;% distinct()</a:t>
            </a:r>
            <a:endParaRPr lang="en-US" altLang="ko-KR" sz="1800" dirty="0">
              <a:effectLst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#distinct : </a:t>
            </a:r>
            <a:r>
              <a:rPr lang="ko-KR" altLang="en-US" sz="1800" dirty="0"/>
              <a:t>테이블에서 고유한 행을 찾아낸다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en-US" altLang="ko-KR" sz="1800" dirty="0"/>
              <a:t>(unique</a:t>
            </a:r>
            <a:r>
              <a:rPr lang="ko-KR" altLang="en-US" sz="1800" dirty="0"/>
              <a:t>와 </a:t>
            </a:r>
            <a:r>
              <a:rPr lang="ko-KR" altLang="en-US" sz="1800" dirty="0" err="1"/>
              <a:t>같은함수</a:t>
            </a:r>
            <a:r>
              <a:rPr lang="en-US" altLang="ko-KR" sz="1800" dirty="0"/>
              <a:t>)</a:t>
            </a:r>
            <a:endParaRPr lang="ko-KR" alt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7750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CCCA2-B938-438A-B57A-4ED7D479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en-US" altLang="ko-KR" dirty="0" err="1"/>
              <a:t>install.packages</a:t>
            </a:r>
            <a:r>
              <a:rPr lang="en-US" altLang="ko-KR" dirty="0"/>
              <a:t>(“</a:t>
            </a:r>
            <a:r>
              <a:rPr lang="en-US" altLang="ko-KR" dirty="0" err="1"/>
              <a:t>dplyr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DB2B-B87E-43AD-8B6D-06C11FC7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6770" cy="483782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ko-KR" b="1" dirty="0" err="1"/>
              <a:t>gapminder</a:t>
            </a:r>
            <a:r>
              <a:rPr lang="en-US" altLang="ko-KR" b="1" dirty="0"/>
              <a:t> %&gt;%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filter(year==2007) %&gt;%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 err="1"/>
              <a:t>group_by</a:t>
            </a:r>
            <a:r>
              <a:rPr lang="en-US" altLang="ko-KR" b="1" dirty="0"/>
              <a:t>(continent) %&gt;%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summarize(median(</a:t>
            </a:r>
            <a:r>
              <a:rPr lang="en-US" altLang="ko-KR" b="1" dirty="0" err="1"/>
              <a:t>lifeExp</a:t>
            </a:r>
            <a:r>
              <a:rPr lang="en-US" altLang="ko-KR" b="1" dirty="0"/>
              <a:t>))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en-US" altLang="ko-KR" dirty="0" err="1"/>
              <a:t>group_by</a:t>
            </a:r>
            <a:r>
              <a:rPr lang="en-US" altLang="ko-KR" dirty="0"/>
              <a:t> : </a:t>
            </a:r>
            <a:r>
              <a:rPr lang="ko-KR" altLang="en-US" dirty="0"/>
              <a:t>데이터셋을 그룹으로 나눈 후 뒤의 연산들을 적용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대륙별로 기대수명의 중앙값을 출력</a:t>
            </a:r>
            <a:endParaRPr lang="ko-KR" altLang="en-US" dirty="0">
              <a:effectLst/>
            </a:endParaRP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6382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B950D-57E3-4B39-A3C7-4C911245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HomeWork</a:t>
            </a:r>
            <a:r>
              <a:rPr lang="en-US" altLang="ko-KR" dirty="0"/>
              <a:t> - adult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1F1C1-1B43-4DB9-9229-02C65075A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rm(list=ls())</a:t>
            </a:r>
          </a:p>
          <a:p>
            <a:pPr marL="0" indent="0">
              <a:buNone/>
            </a:pPr>
            <a:r>
              <a:rPr lang="en-US" altLang="ko-KR" sz="1400" dirty="0"/>
              <a:t>library(</a:t>
            </a:r>
            <a:r>
              <a:rPr lang="en-US" altLang="ko-KR" sz="1400" dirty="0" err="1"/>
              <a:t>dplyr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library(ISLR)</a:t>
            </a:r>
          </a:p>
          <a:p>
            <a:pPr marL="0" indent="0">
              <a:buNone/>
            </a:pPr>
            <a:r>
              <a:rPr lang="en-US" altLang="ko-KR" sz="1400" dirty="0"/>
              <a:t>library(</a:t>
            </a:r>
            <a:r>
              <a:rPr lang="en-US" altLang="ko-KR" sz="1400" dirty="0" err="1"/>
              <a:t>glmnet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library(</a:t>
            </a:r>
            <a:r>
              <a:rPr lang="en-US" altLang="ko-KR" sz="1400" dirty="0" err="1"/>
              <a:t>randomForest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library(</a:t>
            </a:r>
            <a:r>
              <a:rPr lang="en-US" altLang="ko-KR" sz="1400" dirty="0" err="1"/>
              <a:t>gbm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library(</a:t>
            </a:r>
            <a:r>
              <a:rPr lang="en-US" altLang="ko-KR" sz="1400" dirty="0" err="1"/>
              <a:t>rpart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library(boot)</a:t>
            </a:r>
          </a:p>
          <a:p>
            <a:pPr marL="0" indent="0">
              <a:buNone/>
            </a:pPr>
            <a:r>
              <a:rPr lang="en-US" altLang="ko-KR" sz="1400" dirty="0"/>
              <a:t>library(ggplot2)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adult &lt;- read.csv("D:\\2018\\</a:t>
            </a:r>
            <a:r>
              <a:rPr lang="ko-KR" altLang="en-US" sz="1400" dirty="0"/>
              <a:t>데이터과학</a:t>
            </a:r>
            <a:r>
              <a:rPr lang="en-US" altLang="ko-KR" sz="1400" dirty="0"/>
              <a:t>\\1.glm(net)\\adult.data", header=FALSE, </a:t>
            </a:r>
            <a:r>
              <a:rPr lang="en-US" altLang="ko-KR" sz="1400" dirty="0" err="1"/>
              <a:t>strip.white</a:t>
            </a:r>
            <a:r>
              <a:rPr lang="en-US" altLang="ko-KR" sz="1400" dirty="0"/>
              <a:t>=T)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names(adult) &lt;- c('age','workclass','fnlwgt','education','education_num','marital_status','occupation','relationship','race','sex','capital_gain','capital_loss','hours_per_week','native_country','wage')</a:t>
            </a:r>
          </a:p>
          <a:p>
            <a:pPr marL="0" indent="0">
              <a:buNone/>
            </a:pPr>
            <a:r>
              <a:rPr lang="en-US" altLang="ko-KR" sz="1400" dirty="0"/>
              <a:t>glimpse(adult)</a:t>
            </a:r>
          </a:p>
          <a:p>
            <a:pPr marL="0" indent="0">
              <a:buNone/>
            </a:pPr>
            <a:r>
              <a:rPr lang="en-US" altLang="ko-KR" sz="1400" dirty="0"/>
              <a:t>##</a:t>
            </a:r>
            <a:r>
              <a:rPr lang="ko-KR" altLang="en-US" sz="1400" dirty="0" err="1"/>
              <a:t>연속형변수</a:t>
            </a:r>
            <a:r>
              <a:rPr lang="ko-KR" altLang="en-US" sz="1400" dirty="0"/>
              <a:t> </a:t>
            </a:r>
            <a:r>
              <a:rPr lang="en-US" altLang="ko-KR" sz="1400" dirty="0"/>
              <a:t>6</a:t>
            </a:r>
            <a:r>
              <a:rPr lang="ko-KR" altLang="en-US" sz="1400" dirty="0"/>
              <a:t>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범주형변수</a:t>
            </a:r>
            <a:r>
              <a:rPr lang="ko-KR" altLang="en-US" sz="1400" dirty="0"/>
              <a:t> </a:t>
            </a:r>
            <a:r>
              <a:rPr lang="en-US" altLang="ko-KR" sz="1400" dirty="0"/>
              <a:t>8</a:t>
            </a:r>
            <a:r>
              <a:rPr lang="ko-KR" altLang="en-US" sz="1400" dirty="0"/>
              <a:t>개 </a:t>
            </a:r>
            <a:r>
              <a:rPr lang="en-US" altLang="ko-KR" sz="1400" dirty="0"/>
              <a:t>, wage</a:t>
            </a:r>
            <a:r>
              <a:rPr lang="ko-KR" altLang="en-US" sz="1400" dirty="0"/>
              <a:t>는 반응변수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apply(adult, 2, function(x){sum(x=='?')})</a:t>
            </a:r>
          </a:p>
          <a:p>
            <a:pPr marL="0" indent="0">
              <a:buNone/>
            </a:pPr>
            <a:r>
              <a:rPr lang="en-US" altLang="ko-KR" sz="1400" dirty="0"/>
              <a:t>##</a:t>
            </a:r>
            <a:r>
              <a:rPr lang="en-US" altLang="ko-KR" sz="1400" dirty="0" err="1"/>
              <a:t>workclass</a:t>
            </a:r>
            <a:r>
              <a:rPr lang="en-US" altLang="ko-KR" sz="1400" dirty="0"/>
              <a:t>, occupation, </a:t>
            </a:r>
            <a:r>
              <a:rPr lang="en-US" altLang="ko-KR" sz="1400" dirty="0" err="1"/>
              <a:t>native_country</a:t>
            </a:r>
            <a:r>
              <a:rPr lang="ko-KR" altLang="en-US" sz="1400" dirty="0"/>
              <a:t>변수에 </a:t>
            </a:r>
            <a:r>
              <a:rPr lang="en-US" altLang="ko-KR" sz="1400" dirty="0"/>
              <a:t>?</a:t>
            </a:r>
            <a:r>
              <a:rPr lang="ko-KR" altLang="en-US" sz="1400" dirty="0"/>
              <a:t>가 있음</a:t>
            </a:r>
          </a:p>
          <a:p>
            <a:pPr marL="0" indent="0">
              <a:buNone/>
            </a:pPr>
            <a:r>
              <a:rPr lang="en-US" altLang="ko-KR" sz="1400" dirty="0"/>
              <a:t>##?</a:t>
            </a:r>
            <a:r>
              <a:rPr lang="ko-KR" altLang="en-US" sz="1400" dirty="0"/>
              <a:t>는 </a:t>
            </a:r>
            <a:r>
              <a:rPr lang="en-US" altLang="ko-KR" sz="1400" dirty="0"/>
              <a:t>NA</a:t>
            </a:r>
            <a:r>
              <a:rPr lang="ko-KR" altLang="en-US" sz="1400" dirty="0"/>
              <a:t>로 취급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##</a:t>
            </a:r>
            <a:r>
              <a:rPr lang="ko-KR" altLang="en-US" sz="1400" dirty="0"/>
              <a:t>반응변수인 </a:t>
            </a:r>
            <a:r>
              <a:rPr lang="en-US" altLang="ko-KR" sz="1400" dirty="0"/>
              <a:t>wage</a:t>
            </a:r>
            <a:r>
              <a:rPr lang="ko-KR" altLang="en-US" sz="1400" dirty="0"/>
              <a:t>의 </a:t>
            </a:r>
            <a:r>
              <a:rPr lang="en-US" altLang="ko-KR" sz="1400" dirty="0"/>
              <a:t>2</a:t>
            </a:r>
            <a:r>
              <a:rPr lang="ko-KR" altLang="en-US" sz="1400" dirty="0" err="1"/>
              <a:t>개범주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levels(</a:t>
            </a:r>
            <a:r>
              <a:rPr lang="en-US" altLang="ko-KR" sz="1400" dirty="0" err="1"/>
              <a:t>adult$wage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45162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B950D-57E3-4B39-A3C7-4C911245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HomeWork</a:t>
            </a:r>
            <a:r>
              <a:rPr lang="en-US" altLang="ko-KR" dirty="0"/>
              <a:t> - adult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1F1C1-1B43-4DB9-9229-02C65075A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altLang="ko-KR" sz="1000" dirty="0"/>
              <a:t>##train, validation, test set</a:t>
            </a:r>
            <a:r>
              <a:rPr lang="ko-KR" altLang="en-US" sz="1000" dirty="0"/>
              <a:t>설정</a:t>
            </a:r>
          </a:p>
          <a:p>
            <a:pPr marL="0" indent="0">
              <a:buNone/>
            </a:pPr>
            <a:r>
              <a:rPr lang="en-US" altLang="ko-KR" sz="1000" dirty="0" err="1"/>
              <a:t>set.seed</a:t>
            </a:r>
            <a:r>
              <a:rPr lang="en-US" altLang="ko-KR" sz="1000" dirty="0"/>
              <a:t>(201311535) ##</a:t>
            </a:r>
            <a:r>
              <a:rPr lang="en-US" altLang="ko-KR" sz="1000" dirty="0" err="1"/>
              <a:t>set.seed</a:t>
            </a:r>
            <a:r>
              <a:rPr lang="ko-KR" altLang="en-US" sz="1000" dirty="0"/>
              <a:t>는 자기학번</a:t>
            </a:r>
          </a:p>
          <a:p>
            <a:pPr marL="0" indent="0">
              <a:buNone/>
            </a:pPr>
            <a:r>
              <a:rPr lang="en-US" altLang="ko-KR" sz="1000" dirty="0"/>
              <a:t>n &lt;- </a:t>
            </a:r>
            <a:r>
              <a:rPr lang="en-US" altLang="ko-KR" sz="1000" dirty="0" err="1"/>
              <a:t>nrow</a:t>
            </a:r>
            <a:r>
              <a:rPr lang="en-US" altLang="ko-KR" sz="1000" dirty="0"/>
              <a:t>(adult)</a:t>
            </a:r>
          </a:p>
          <a:p>
            <a:pPr marL="0" indent="0">
              <a:buNone/>
            </a:pPr>
            <a:r>
              <a:rPr lang="en-US" altLang="ko-KR" sz="1000" dirty="0" err="1"/>
              <a:t>idx</a:t>
            </a:r>
            <a:r>
              <a:rPr lang="en-US" altLang="ko-KR" sz="1000" dirty="0"/>
              <a:t> &lt;- 1:n</a:t>
            </a:r>
          </a:p>
          <a:p>
            <a:pPr marL="0" indent="0">
              <a:buNone/>
            </a:pPr>
            <a:r>
              <a:rPr lang="en-US" altLang="ko-KR" sz="1000" dirty="0" err="1"/>
              <a:t>training_idx</a:t>
            </a:r>
            <a:r>
              <a:rPr lang="en-US" altLang="ko-KR" sz="1000" dirty="0"/>
              <a:t> &lt;- sample(</a:t>
            </a:r>
            <a:r>
              <a:rPr lang="en-US" altLang="ko-KR" sz="1000" dirty="0" err="1"/>
              <a:t>idx</a:t>
            </a:r>
            <a:r>
              <a:rPr lang="en-US" altLang="ko-KR" sz="1000" dirty="0"/>
              <a:t>, n*.6)</a:t>
            </a:r>
          </a:p>
          <a:p>
            <a:pPr marL="0" indent="0">
              <a:buNone/>
            </a:pPr>
            <a:r>
              <a:rPr lang="en-US" altLang="ko-KR" sz="1000" dirty="0" err="1"/>
              <a:t>idx</a:t>
            </a:r>
            <a:r>
              <a:rPr lang="en-US" altLang="ko-KR" sz="1000" dirty="0"/>
              <a:t> &lt;- </a:t>
            </a:r>
            <a:r>
              <a:rPr lang="en-US" altLang="ko-KR" sz="1000" dirty="0" err="1"/>
              <a:t>setdiff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idx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training_idx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dirty="0" err="1"/>
              <a:t>validate_idx</a:t>
            </a:r>
            <a:r>
              <a:rPr lang="en-US" altLang="ko-KR" sz="1000" dirty="0"/>
              <a:t> &lt;- sample(</a:t>
            </a:r>
            <a:r>
              <a:rPr lang="en-US" altLang="ko-KR" sz="1000" dirty="0" err="1"/>
              <a:t>idx</a:t>
            </a:r>
            <a:r>
              <a:rPr lang="en-US" altLang="ko-KR" sz="1000" dirty="0"/>
              <a:t>, n*.2)</a:t>
            </a:r>
          </a:p>
          <a:p>
            <a:pPr marL="0" indent="0">
              <a:buNone/>
            </a:pPr>
            <a:r>
              <a:rPr lang="en-US" altLang="ko-KR" sz="1000" dirty="0" err="1"/>
              <a:t>test_idx</a:t>
            </a:r>
            <a:r>
              <a:rPr lang="en-US" altLang="ko-KR" sz="1000" dirty="0"/>
              <a:t> &lt;- </a:t>
            </a:r>
            <a:r>
              <a:rPr lang="en-US" altLang="ko-KR" sz="1000" dirty="0" err="1"/>
              <a:t>setdiff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idx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validate_idx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dirty="0"/>
              <a:t>length(</a:t>
            </a:r>
            <a:r>
              <a:rPr lang="en-US" altLang="ko-KR" sz="1000" dirty="0" err="1"/>
              <a:t>training_idx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dirty="0"/>
              <a:t>length(</a:t>
            </a:r>
            <a:r>
              <a:rPr lang="en-US" altLang="ko-KR" sz="1000" dirty="0" err="1"/>
              <a:t>validate_idx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dirty="0"/>
              <a:t>length(</a:t>
            </a:r>
            <a:r>
              <a:rPr lang="en-US" altLang="ko-KR" sz="1000" dirty="0" err="1"/>
              <a:t>test_idx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dirty="0"/>
              <a:t>training &lt;- adult[</a:t>
            </a:r>
            <a:r>
              <a:rPr lang="en-US" altLang="ko-KR" sz="1000" dirty="0" err="1"/>
              <a:t>training_idx</a:t>
            </a:r>
            <a:r>
              <a:rPr lang="en-US" altLang="ko-KR" sz="1000" dirty="0"/>
              <a:t>,]</a:t>
            </a:r>
          </a:p>
          <a:p>
            <a:pPr marL="0" indent="0">
              <a:buNone/>
            </a:pPr>
            <a:r>
              <a:rPr lang="en-US" altLang="ko-KR" sz="1000" dirty="0"/>
              <a:t>validation &lt;- adult[</a:t>
            </a:r>
            <a:r>
              <a:rPr lang="en-US" altLang="ko-KR" sz="1000" dirty="0" err="1"/>
              <a:t>validate_idx</a:t>
            </a:r>
            <a:r>
              <a:rPr lang="en-US" altLang="ko-KR" sz="1000" dirty="0"/>
              <a:t>,]</a:t>
            </a:r>
          </a:p>
          <a:p>
            <a:pPr marL="0" indent="0">
              <a:buNone/>
            </a:pPr>
            <a:r>
              <a:rPr lang="en-US" altLang="ko-KR" sz="1000" dirty="0"/>
              <a:t>test &lt;- adult[</a:t>
            </a:r>
            <a:r>
              <a:rPr lang="en-US" altLang="ko-KR" sz="1000" dirty="0" err="1"/>
              <a:t>test_idx</a:t>
            </a:r>
            <a:r>
              <a:rPr lang="en-US" altLang="ko-KR" sz="1000" dirty="0"/>
              <a:t>,]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78479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B950D-57E3-4B39-A3C7-4C911245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HomeWork</a:t>
            </a:r>
            <a:r>
              <a:rPr lang="en-US" altLang="ko-KR" dirty="0"/>
              <a:t> - adult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1F1C1-1B43-4DB9-9229-02C65075A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altLang="ko-KR" sz="1000" dirty="0"/>
              <a:t>#####</a:t>
            </a:r>
            <a:r>
              <a:rPr lang="ko-KR" altLang="en-US" sz="1000" dirty="0"/>
              <a:t>아주 간단한 </a:t>
            </a:r>
            <a:r>
              <a:rPr lang="en-US" altLang="ko-KR" sz="1000" dirty="0"/>
              <a:t>EDA#####</a:t>
            </a:r>
          </a:p>
          <a:p>
            <a:pPr marL="0" indent="0">
              <a:buNone/>
            </a:pPr>
            <a:r>
              <a:rPr lang="en-US" altLang="ko-KR" sz="1000" dirty="0"/>
              <a:t>##</a:t>
            </a:r>
            <a:r>
              <a:rPr lang="ko-KR" altLang="en-US" sz="1000" dirty="0"/>
              <a:t>이것 외에도 직접 </a:t>
            </a:r>
            <a:r>
              <a:rPr lang="en-US" altLang="ko-KR" sz="1000" dirty="0"/>
              <a:t>EDA</a:t>
            </a:r>
            <a:r>
              <a:rPr lang="ko-KR" altLang="en-US" sz="1000" dirty="0"/>
              <a:t>를 해봐야함</a:t>
            </a:r>
            <a:r>
              <a:rPr lang="en-US" altLang="ko-KR" sz="1000" dirty="0"/>
              <a:t>##</a:t>
            </a:r>
          </a:p>
          <a:p>
            <a:pPr marL="0" indent="0">
              <a:buNone/>
            </a:pPr>
            <a:r>
              <a:rPr lang="en-US" altLang="ko-KR" sz="1000" dirty="0"/>
              <a:t>##EDA related with wage</a:t>
            </a:r>
          </a:p>
          <a:p>
            <a:pPr marL="0" indent="0">
              <a:buNone/>
            </a:pPr>
            <a:r>
              <a:rPr lang="en-US" altLang="ko-KR" sz="1000" dirty="0"/>
              <a:t>x11()</a:t>
            </a:r>
          </a:p>
          <a:p>
            <a:pPr marL="0" indent="0">
              <a:buNone/>
            </a:pPr>
            <a:r>
              <a:rPr lang="en-US" altLang="ko-KR" sz="1000" dirty="0"/>
              <a:t>training %&gt;%</a:t>
            </a:r>
          </a:p>
          <a:p>
            <a:pPr marL="0" indent="0">
              <a:buNone/>
            </a:pPr>
            <a:r>
              <a:rPr lang="en-US" altLang="ko-KR" sz="1000" dirty="0"/>
              <a:t>  </a:t>
            </a:r>
            <a:r>
              <a:rPr lang="en-US" altLang="ko-KR" sz="1000" dirty="0" err="1"/>
              <a:t>ggplot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aes</a:t>
            </a:r>
            <a:r>
              <a:rPr lang="en-US" altLang="ko-KR" sz="1000" dirty="0"/>
              <a:t>(x=age, fill=wage)) + </a:t>
            </a:r>
            <a:r>
              <a:rPr lang="en-US" altLang="ko-KR" sz="1000" dirty="0" err="1"/>
              <a:t>geom_density</a:t>
            </a:r>
            <a:r>
              <a:rPr lang="en-US" altLang="ko-KR" sz="1000" dirty="0"/>
              <a:t>(alpha=.5)</a:t>
            </a:r>
          </a:p>
          <a:p>
            <a:pPr marL="0" indent="0">
              <a:buNone/>
            </a:pPr>
            <a:r>
              <a:rPr lang="en-US" altLang="ko-KR" sz="1000" dirty="0"/>
              <a:t>##</a:t>
            </a:r>
            <a:r>
              <a:rPr lang="ko-KR" altLang="en-US" sz="1000" dirty="0"/>
              <a:t>중산층 이상의 수입</a:t>
            </a:r>
            <a:r>
              <a:rPr lang="en-US" altLang="ko-KR" sz="1000" dirty="0"/>
              <a:t>(</a:t>
            </a:r>
            <a:r>
              <a:rPr lang="ko-KR" altLang="en-US" sz="1000" dirty="0" err="1"/>
              <a:t>파랑색</a:t>
            </a:r>
            <a:r>
              <a:rPr lang="en-US" altLang="ko-KR" sz="1000" dirty="0"/>
              <a:t>)</a:t>
            </a:r>
            <a:r>
              <a:rPr lang="ko-KR" altLang="en-US" sz="1000" dirty="0"/>
              <a:t>은 나이와 선형적이지 않다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training %&gt;%</a:t>
            </a:r>
          </a:p>
          <a:p>
            <a:pPr marL="0" indent="0">
              <a:buNone/>
            </a:pPr>
            <a:r>
              <a:rPr lang="en-US" altLang="ko-KR" sz="1000" dirty="0"/>
              <a:t>  filter(race %in% c('</a:t>
            </a:r>
            <a:r>
              <a:rPr lang="en-US" altLang="ko-KR" sz="1000" dirty="0" err="1"/>
              <a:t>Black','White</a:t>
            </a:r>
            <a:r>
              <a:rPr lang="en-US" altLang="ko-KR" sz="1000" dirty="0"/>
              <a:t>')) %&gt;%</a:t>
            </a:r>
          </a:p>
          <a:p>
            <a:pPr marL="0" indent="0">
              <a:buNone/>
            </a:pPr>
            <a:r>
              <a:rPr lang="en-US" altLang="ko-KR" sz="1000" dirty="0"/>
              <a:t>  </a:t>
            </a:r>
            <a:r>
              <a:rPr lang="en-US" altLang="ko-KR" sz="1000" dirty="0" err="1"/>
              <a:t>ggplot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aes</a:t>
            </a:r>
            <a:r>
              <a:rPr lang="en-US" altLang="ko-KR" sz="1000" dirty="0"/>
              <a:t>(age, fill=wage)) + </a:t>
            </a:r>
            <a:r>
              <a:rPr lang="en-US" altLang="ko-KR" sz="1000" dirty="0" err="1"/>
              <a:t>geom_density</a:t>
            </a:r>
            <a:r>
              <a:rPr lang="en-US" altLang="ko-KR" sz="1000" dirty="0"/>
              <a:t>(alpha=.5) + </a:t>
            </a:r>
            <a:r>
              <a:rPr lang="en-US" altLang="ko-KR" sz="1000" dirty="0" err="1"/>
              <a:t>ylim</a:t>
            </a:r>
            <a:r>
              <a:rPr lang="en-US" altLang="ko-KR" sz="1000" dirty="0"/>
              <a:t>(0,0.1) + </a:t>
            </a:r>
            <a:r>
              <a:rPr lang="en-US" altLang="ko-KR" sz="1000" dirty="0" err="1"/>
              <a:t>facet_grid</a:t>
            </a:r>
            <a:r>
              <a:rPr lang="en-US" altLang="ko-KR" sz="1000" dirty="0"/>
              <a:t>(race ~ sex, scales='</a:t>
            </a:r>
            <a:r>
              <a:rPr lang="en-US" altLang="ko-KR" sz="1000" dirty="0" err="1"/>
              <a:t>free_y</a:t>
            </a:r>
            <a:r>
              <a:rPr lang="en-US" altLang="ko-KR" sz="1000" dirty="0"/>
              <a:t>')</a:t>
            </a:r>
          </a:p>
          <a:p>
            <a:pPr marL="0" indent="0">
              <a:buNone/>
            </a:pPr>
            <a:r>
              <a:rPr lang="en-US" altLang="ko-KR" sz="1000" dirty="0"/>
              <a:t>##</a:t>
            </a:r>
            <a:r>
              <a:rPr lang="ko-KR" altLang="en-US" sz="1000" dirty="0"/>
              <a:t>흑인이던 백인이던 나이가 </a:t>
            </a:r>
            <a:r>
              <a:rPr lang="en-US" altLang="ko-KR" sz="1000" dirty="0"/>
              <a:t>40</a:t>
            </a:r>
            <a:r>
              <a:rPr lang="ko-KR" altLang="en-US" sz="1000" dirty="0"/>
              <a:t>대쯤 넘어갈 때 부터 중산층이 </a:t>
            </a:r>
            <a:r>
              <a:rPr lang="ko-KR" altLang="en-US" sz="1000" dirty="0" err="1"/>
              <a:t>많아짐을</a:t>
            </a:r>
            <a:r>
              <a:rPr lang="ko-KR" altLang="en-US" sz="1000" dirty="0"/>
              <a:t> 확인</a:t>
            </a:r>
          </a:p>
          <a:p>
            <a:pPr marL="0" indent="0">
              <a:buNone/>
            </a:pPr>
            <a:r>
              <a:rPr lang="en-US" altLang="ko-KR" sz="1000" dirty="0"/>
              <a:t>##</a:t>
            </a:r>
            <a:r>
              <a:rPr lang="ko-KR" altLang="en-US" sz="1000" dirty="0"/>
              <a:t>남자인 경우</a:t>
            </a:r>
            <a:r>
              <a:rPr lang="en-US" altLang="ko-KR" sz="1000" dirty="0"/>
              <a:t>, </a:t>
            </a:r>
            <a:r>
              <a:rPr lang="ko-KR" altLang="en-US" sz="1000" dirty="0"/>
              <a:t>백인과 흑인간의 </a:t>
            </a:r>
            <a:r>
              <a:rPr lang="en-US" altLang="ko-KR" sz="1000" dirty="0"/>
              <a:t>density</a:t>
            </a:r>
            <a:r>
              <a:rPr lang="ko-KR" altLang="en-US" sz="1000" dirty="0"/>
              <a:t>의 차이가 없다고 할 수 있다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##</a:t>
            </a:r>
            <a:r>
              <a:rPr lang="ko-KR" altLang="en-US" sz="1000" dirty="0"/>
              <a:t>여자인 경우</a:t>
            </a:r>
            <a:r>
              <a:rPr lang="en-US" altLang="ko-KR" sz="1000" dirty="0"/>
              <a:t>, </a:t>
            </a:r>
            <a:r>
              <a:rPr lang="ko-KR" altLang="en-US" sz="1000" dirty="0"/>
              <a:t>흑인은 약 </a:t>
            </a:r>
            <a:r>
              <a:rPr lang="en-US" altLang="ko-KR" sz="1000" dirty="0"/>
              <a:t>30</a:t>
            </a:r>
            <a:r>
              <a:rPr lang="ko-KR" altLang="en-US" sz="1000" dirty="0"/>
              <a:t>대 부터 중산층이고 </a:t>
            </a:r>
            <a:r>
              <a:rPr lang="en-US" altLang="ko-KR" sz="1000" dirty="0"/>
              <a:t>50</a:t>
            </a:r>
            <a:r>
              <a:rPr lang="ko-KR" altLang="en-US" sz="1000" dirty="0"/>
              <a:t>대 이후로 갈수록 거의 없고</a:t>
            </a:r>
            <a:r>
              <a:rPr lang="en-US" altLang="ko-KR" sz="1000" dirty="0"/>
              <a:t>, </a:t>
            </a:r>
            <a:r>
              <a:rPr lang="ko-KR" altLang="en-US" sz="1000" dirty="0"/>
              <a:t>백인인 경우 </a:t>
            </a:r>
            <a:r>
              <a:rPr lang="en-US" altLang="ko-KR" sz="1000" dirty="0"/>
              <a:t>25~60</a:t>
            </a:r>
            <a:r>
              <a:rPr lang="ko-KR" altLang="en-US" sz="1000" dirty="0"/>
              <a:t>까지 중산층이 있다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/>
              <a:t>x11()</a:t>
            </a:r>
          </a:p>
          <a:p>
            <a:pPr marL="0" indent="0">
              <a:buNone/>
            </a:pPr>
            <a:r>
              <a:rPr lang="en-US" altLang="ko-KR" sz="1000" dirty="0"/>
              <a:t>training %&gt;%</a:t>
            </a:r>
          </a:p>
          <a:p>
            <a:pPr marL="0" indent="0">
              <a:buNone/>
            </a:pPr>
            <a:r>
              <a:rPr lang="en-US" altLang="ko-KR" sz="1000" dirty="0"/>
              <a:t>  </a:t>
            </a:r>
            <a:r>
              <a:rPr lang="en-US" altLang="ko-KR" sz="1000" dirty="0" err="1"/>
              <a:t>group_by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education_num</a:t>
            </a:r>
            <a:r>
              <a:rPr lang="en-US" altLang="ko-KR" sz="1000" dirty="0"/>
              <a:t>, wage) %&gt;%</a:t>
            </a:r>
          </a:p>
          <a:p>
            <a:pPr marL="0" indent="0">
              <a:buNone/>
            </a:pPr>
            <a:r>
              <a:rPr lang="en-US" altLang="ko-KR" sz="1000" dirty="0"/>
              <a:t>  tally() %&gt;%</a:t>
            </a:r>
          </a:p>
          <a:p>
            <a:pPr marL="0" indent="0">
              <a:buNone/>
            </a:pPr>
            <a:r>
              <a:rPr lang="en-US" altLang="ko-KR" sz="1000" dirty="0"/>
              <a:t>  </a:t>
            </a:r>
            <a:r>
              <a:rPr lang="en-US" altLang="ko-KR" sz="1000" dirty="0" err="1"/>
              <a:t>group_by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education_num</a:t>
            </a:r>
            <a:r>
              <a:rPr lang="en-US" altLang="ko-KR" sz="1000" dirty="0"/>
              <a:t>) %&gt;%</a:t>
            </a:r>
          </a:p>
          <a:p>
            <a:pPr marL="0" indent="0">
              <a:buNone/>
            </a:pPr>
            <a:r>
              <a:rPr lang="en-US" altLang="ko-KR" sz="1000" dirty="0"/>
              <a:t>  mutate(</a:t>
            </a:r>
            <a:r>
              <a:rPr lang="en-US" altLang="ko-KR" sz="1000" dirty="0" err="1"/>
              <a:t>rate_middle</a:t>
            </a:r>
            <a:r>
              <a:rPr lang="en-US" altLang="ko-KR" sz="1000" dirty="0"/>
              <a:t> = n / sum(n)) %&gt;%</a:t>
            </a:r>
          </a:p>
          <a:p>
            <a:pPr marL="0" indent="0">
              <a:buNone/>
            </a:pPr>
            <a:r>
              <a:rPr lang="en-US" altLang="ko-KR" sz="1000" dirty="0"/>
              <a:t>  filter(wage=="&gt;50K") %&gt;%</a:t>
            </a:r>
          </a:p>
          <a:p>
            <a:pPr marL="0" indent="0">
              <a:buNone/>
            </a:pPr>
            <a:r>
              <a:rPr lang="en-US" altLang="ko-KR" sz="1000" dirty="0"/>
              <a:t>  </a:t>
            </a:r>
            <a:r>
              <a:rPr lang="en-US" altLang="ko-KR" sz="1000" dirty="0" err="1"/>
              <a:t>ggplot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aes</a:t>
            </a:r>
            <a:r>
              <a:rPr lang="en-US" altLang="ko-KR" sz="1000" dirty="0"/>
              <a:t>(x=</a:t>
            </a:r>
            <a:r>
              <a:rPr lang="en-US" altLang="ko-KR" sz="1000" dirty="0" err="1"/>
              <a:t>education_num</a:t>
            </a:r>
            <a:r>
              <a:rPr lang="en-US" altLang="ko-KR" sz="1000" dirty="0"/>
              <a:t>, y=</a:t>
            </a:r>
            <a:r>
              <a:rPr lang="en-US" altLang="ko-KR" sz="1000" dirty="0" err="1"/>
              <a:t>rate_middle</a:t>
            </a:r>
            <a:r>
              <a:rPr lang="en-US" altLang="ko-KR" sz="1000" dirty="0"/>
              <a:t>, fill=</a:t>
            </a:r>
            <a:r>
              <a:rPr lang="en-US" altLang="ko-KR" sz="1000" dirty="0" err="1"/>
              <a:t>education_num</a:t>
            </a:r>
            <a:r>
              <a:rPr lang="en-US" altLang="ko-KR" sz="1000" dirty="0"/>
              <a:t>)) + </a:t>
            </a:r>
            <a:r>
              <a:rPr lang="en-US" altLang="ko-KR" sz="1000" dirty="0" err="1"/>
              <a:t>geom_bar</a:t>
            </a:r>
            <a:r>
              <a:rPr lang="en-US" altLang="ko-KR" sz="1000" dirty="0"/>
              <a:t>(stat='identity')</a:t>
            </a:r>
          </a:p>
          <a:p>
            <a:pPr marL="0" indent="0">
              <a:buNone/>
            </a:pPr>
            <a:r>
              <a:rPr lang="en-US" altLang="ko-KR" sz="1000" dirty="0"/>
              <a:t>##</a:t>
            </a:r>
            <a:r>
              <a:rPr lang="ko-KR" altLang="en-US" sz="1000" dirty="0"/>
              <a:t>학력이 높아질수록</a:t>
            </a:r>
            <a:r>
              <a:rPr lang="en-US" altLang="ko-KR" sz="1000" dirty="0"/>
              <a:t>, </a:t>
            </a:r>
            <a:r>
              <a:rPr lang="ko-KR" altLang="en-US" sz="1000" dirty="0"/>
              <a:t>중산층의 비율이 높아짐을 확인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    </a:t>
            </a:r>
            <a:r>
              <a:rPr lang="en-US" altLang="ko-KR" sz="1000" dirty="0"/>
              <a:t>##x11()</a:t>
            </a:r>
            <a:r>
              <a:rPr lang="ko-KR" altLang="en-US" sz="1000" dirty="0"/>
              <a:t>은 새로운 창에 그림을 그려주는 명령</a:t>
            </a:r>
          </a:p>
        </p:txBody>
      </p:sp>
    </p:spTree>
    <p:extLst>
      <p:ext uri="{BB962C8B-B14F-4D97-AF65-F5344CB8AC3E}">
        <p14:creationId xmlns:p14="http://schemas.microsoft.com/office/powerpoint/2010/main" val="844795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B950D-57E3-4B39-A3C7-4C911245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HomeWork</a:t>
            </a:r>
            <a:r>
              <a:rPr lang="en-US" altLang="ko-KR" dirty="0"/>
              <a:t> - adult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1F1C1-1B43-4DB9-9229-02C65075A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#########Random-Forest##########</a:t>
            </a:r>
          </a:p>
          <a:p>
            <a:pPr marL="0" indent="0">
              <a:buNone/>
            </a:pPr>
            <a:r>
              <a:rPr lang="en-US" altLang="ko-KR" sz="1200" dirty="0" err="1"/>
              <a:t>ad_rf</a:t>
            </a:r>
            <a:r>
              <a:rPr lang="en-US" altLang="ko-KR" sz="1200" dirty="0"/>
              <a:t> &lt;- </a:t>
            </a:r>
            <a:r>
              <a:rPr lang="en-US" altLang="ko-KR" sz="1200" dirty="0" err="1"/>
              <a:t>randomForest</a:t>
            </a:r>
            <a:r>
              <a:rPr lang="en-US" altLang="ko-KR" sz="1200" dirty="0"/>
              <a:t>(wage~., training)</a:t>
            </a:r>
          </a:p>
          <a:p>
            <a:pPr marL="0" indent="0">
              <a:buNone/>
            </a:pPr>
            <a:r>
              <a:rPr lang="en-US" altLang="ko-KR" sz="1200" dirty="0" err="1"/>
              <a:t>ad_rf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plot(</a:t>
            </a:r>
            <a:r>
              <a:rPr lang="en-US" altLang="ko-KR" sz="1200" dirty="0" err="1"/>
              <a:t>ad_rf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tmp</a:t>
            </a:r>
            <a:r>
              <a:rPr lang="en-US" altLang="ko-KR" sz="1200" dirty="0"/>
              <a:t> &lt;- importance(</a:t>
            </a:r>
            <a:r>
              <a:rPr lang="en-US" altLang="ko-KR" sz="1200" dirty="0" err="1"/>
              <a:t>ad_rf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 err="1"/>
              <a:t>tmp</a:t>
            </a:r>
            <a:r>
              <a:rPr lang="en-US" altLang="ko-KR" sz="1200" dirty="0"/>
              <a:t>[order(-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[,1]), 1, drop=F]</a:t>
            </a:r>
          </a:p>
          <a:p>
            <a:pPr marL="0" indent="0">
              <a:buNone/>
            </a:pPr>
            <a:r>
              <a:rPr lang="en-US" altLang="ko-KR" sz="1200" dirty="0" err="1"/>
              <a:t>varImpPlot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ad_rf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predict(</a:t>
            </a:r>
            <a:r>
              <a:rPr lang="en-US" altLang="ko-KR" sz="1200" dirty="0" err="1"/>
              <a:t>ad_rf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newdata</a:t>
            </a:r>
            <a:r>
              <a:rPr lang="en-US" altLang="ko-KR" sz="1200" dirty="0"/>
              <a:t>=adult[1:5,])</a:t>
            </a:r>
          </a:p>
          <a:p>
            <a:pPr marL="0" indent="0">
              <a:buNone/>
            </a:pPr>
            <a:r>
              <a:rPr lang="en-US" altLang="ko-KR" sz="1200" dirty="0"/>
              <a:t>predict(</a:t>
            </a:r>
            <a:r>
              <a:rPr lang="en-US" altLang="ko-KR" sz="1200" dirty="0" err="1"/>
              <a:t>ad_rf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newdata</a:t>
            </a:r>
            <a:r>
              <a:rPr lang="en-US" altLang="ko-KR" sz="1200" dirty="0"/>
              <a:t>=adult[1:5,], type='prob')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y_hat_rf</a:t>
            </a:r>
            <a:r>
              <a:rPr lang="en-US" altLang="ko-KR" sz="1200" dirty="0"/>
              <a:t> &lt;- predict(</a:t>
            </a:r>
            <a:r>
              <a:rPr lang="en-US" altLang="ko-KR" sz="1200" dirty="0" err="1"/>
              <a:t>ad_rf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newdata</a:t>
            </a:r>
            <a:r>
              <a:rPr lang="en-US" altLang="ko-KR" sz="1200" dirty="0"/>
              <a:t>=validation, type='prob')[,'&gt;50K']</a:t>
            </a:r>
          </a:p>
          <a:p>
            <a:pPr marL="0" indent="0">
              <a:buNone/>
            </a:pPr>
            <a:r>
              <a:rPr lang="en-US" altLang="ko-KR" sz="1200" dirty="0" err="1"/>
              <a:t>y_obs</a:t>
            </a:r>
            <a:r>
              <a:rPr lang="en-US" altLang="ko-KR" sz="1200" dirty="0"/>
              <a:t> &lt;- </a:t>
            </a:r>
            <a:r>
              <a:rPr lang="en-US" altLang="ko-KR" sz="1200" dirty="0" err="1"/>
              <a:t>ifelse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validation$wage</a:t>
            </a:r>
            <a:r>
              <a:rPr lang="en-US" altLang="ko-KR" sz="1200" dirty="0"/>
              <a:t> == '&gt;50K', 1, 0)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pred_rf</a:t>
            </a:r>
            <a:r>
              <a:rPr lang="en-US" altLang="ko-KR" sz="1200" dirty="0"/>
              <a:t> &lt;- prediction(</a:t>
            </a:r>
            <a:r>
              <a:rPr lang="en-US" altLang="ko-KR" sz="1200" dirty="0" err="1"/>
              <a:t>y_hat_rf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y_obs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 err="1"/>
              <a:t>perf_rf</a:t>
            </a:r>
            <a:r>
              <a:rPr lang="en-US" altLang="ko-KR" sz="1200" dirty="0"/>
              <a:t> &lt;- performance(</a:t>
            </a:r>
            <a:r>
              <a:rPr lang="en-US" altLang="ko-KR" sz="1200" dirty="0" err="1"/>
              <a:t>pred_rf</a:t>
            </a:r>
            <a:r>
              <a:rPr lang="en-US" altLang="ko-KR" sz="1200" dirty="0"/>
              <a:t>, measure='</a:t>
            </a:r>
            <a:r>
              <a:rPr lang="en-US" altLang="ko-KR" sz="1200" dirty="0" err="1"/>
              <a:t>tpr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x.measure</a:t>
            </a:r>
            <a:r>
              <a:rPr lang="en-US" altLang="ko-KR" sz="1200" dirty="0"/>
              <a:t>='</a:t>
            </a:r>
            <a:r>
              <a:rPr lang="en-US" altLang="ko-KR" sz="1200" dirty="0" err="1"/>
              <a:t>fpr</a:t>
            </a:r>
            <a:r>
              <a:rPr lang="en-US" altLang="ko-KR" sz="1200" dirty="0"/>
              <a:t>')</a:t>
            </a:r>
          </a:p>
          <a:p>
            <a:pPr marL="0" indent="0">
              <a:buNone/>
            </a:pPr>
            <a:r>
              <a:rPr lang="en-US" altLang="ko-KR" sz="1200" dirty="0"/>
              <a:t>plot(</a:t>
            </a:r>
            <a:r>
              <a:rPr lang="en-US" altLang="ko-KR" sz="1200" dirty="0" err="1"/>
              <a:t>perf_rf</a:t>
            </a:r>
            <a:r>
              <a:rPr lang="en-US" altLang="ko-KR" sz="1200" dirty="0"/>
              <a:t>, col='</a:t>
            </a:r>
            <a:r>
              <a:rPr lang="en-US" altLang="ko-KR" sz="1200" dirty="0" err="1"/>
              <a:t>black',main</a:t>
            </a:r>
            <a:r>
              <a:rPr lang="en-US" altLang="ko-KR" sz="1200" dirty="0"/>
              <a:t>='ROC Curve')</a:t>
            </a:r>
          </a:p>
          <a:p>
            <a:pPr marL="0" indent="0">
              <a:buNone/>
            </a:pPr>
            <a:r>
              <a:rPr lang="en-US" altLang="ko-KR" sz="1200" dirty="0" err="1"/>
              <a:t>abline</a:t>
            </a:r>
            <a:r>
              <a:rPr lang="en-US" altLang="ko-KR" sz="1200" dirty="0"/>
              <a:t>(0,1)</a:t>
            </a:r>
          </a:p>
          <a:p>
            <a:pPr marL="0" indent="0">
              <a:buNone/>
            </a:pPr>
            <a:r>
              <a:rPr lang="en-US" altLang="ko-KR" sz="1200" dirty="0"/>
              <a:t>legend('</a:t>
            </a:r>
            <a:r>
              <a:rPr lang="en-US" altLang="ko-KR" sz="1200" dirty="0" err="1"/>
              <a:t>bottomright</a:t>
            </a:r>
            <a:r>
              <a:rPr lang="en-US" altLang="ko-KR" sz="1200" dirty="0"/>
              <a:t>',</a:t>
            </a:r>
          </a:p>
          <a:p>
            <a:pPr marL="0" indent="0">
              <a:buNone/>
            </a:pPr>
            <a:r>
              <a:rPr lang="en-US" altLang="ko-KR" sz="1200" dirty="0"/>
              <a:t>       legend='RF', col='black', </a:t>
            </a:r>
            <a:r>
              <a:rPr lang="en-US" altLang="ko-KR" sz="1200" dirty="0" err="1"/>
              <a:t>lty</a:t>
            </a:r>
            <a:r>
              <a:rPr lang="en-US" altLang="ko-KR" sz="1200" dirty="0"/>
              <a:t>=1, </a:t>
            </a:r>
            <a:r>
              <a:rPr lang="en-US" altLang="ko-KR" sz="1200" dirty="0" err="1"/>
              <a:t>lwd</a:t>
            </a:r>
            <a:r>
              <a:rPr lang="en-US" altLang="ko-KR" sz="1200" dirty="0"/>
              <a:t>=2)</a:t>
            </a:r>
          </a:p>
          <a:p>
            <a:pPr marL="0" indent="0">
              <a:buNone/>
            </a:pPr>
            <a:r>
              <a:rPr lang="en-US" altLang="ko-KR" sz="1200" dirty="0"/>
              <a:t>performance(</a:t>
            </a:r>
            <a:r>
              <a:rPr lang="en-US" altLang="ko-KR" sz="1200" dirty="0" err="1"/>
              <a:t>pred_rf</a:t>
            </a:r>
            <a:r>
              <a:rPr lang="en-US" altLang="ko-KR" sz="1200" dirty="0"/>
              <a:t>, "</a:t>
            </a:r>
            <a:r>
              <a:rPr lang="en-US" altLang="ko-KR" sz="1200" dirty="0" err="1"/>
              <a:t>auc</a:t>
            </a:r>
            <a:r>
              <a:rPr lang="en-US" altLang="ko-KR" sz="1200" dirty="0"/>
              <a:t>")@</a:t>
            </a:r>
            <a:r>
              <a:rPr lang="en-US" altLang="ko-KR" sz="1200" dirty="0" err="1"/>
              <a:t>y.values</a:t>
            </a:r>
            <a:r>
              <a:rPr lang="en-US" altLang="ko-KR" sz="1200" dirty="0"/>
              <a:t>[[1]]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F501CC-9B91-4396-937B-B43A0B79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01294"/>
            <a:ext cx="3429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7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FAD32-7FF7-43B1-A745-E642FF94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 err="1"/>
              <a:t>배깅</a:t>
            </a:r>
            <a:r>
              <a:rPr lang="en-US" altLang="ko-KR" dirty="0"/>
              <a:t>(bagging)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E0DB2-4C24-499F-A515-E8512228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배깅</a:t>
            </a:r>
            <a:r>
              <a:rPr lang="en-US" altLang="ko-KR" dirty="0"/>
              <a:t>(bagging)</a:t>
            </a:r>
          </a:p>
          <a:p>
            <a:pPr marL="457200" lvl="1" indent="0">
              <a:buNone/>
            </a:pPr>
            <a:r>
              <a:rPr lang="ko-KR" altLang="en-US" dirty="0"/>
              <a:t>훈련세트</a:t>
            </a:r>
            <a:r>
              <a:rPr lang="en-US" altLang="ko-KR" dirty="0"/>
              <a:t>(training set)</a:t>
            </a:r>
            <a:r>
              <a:rPr lang="ko-KR" altLang="en-US" dirty="0"/>
              <a:t>에서 </a:t>
            </a:r>
            <a:r>
              <a:rPr lang="ko-KR" altLang="en-US" dirty="0" err="1"/>
              <a:t>붓스트랩</a:t>
            </a:r>
            <a:r>
              <a:rPr lang="en-US" altLang="ko-KR" dirty="0"/>
              <a:t>(bootstrap)</a:t>
            </a:r>
            <a:r>
              <a:rPr lang="ko-KR" altLang="en-US" dirty="0"/>
              <a:t>샘플을 얻은 뒤 각각의 샘플에 비교적 간단한 나무모형</a:t>
            </a:r>
            <a:r>
              <a:rPr lang="en-US" altLang="ko-KR" dirty="0"/>
              <a:t>(decision-tree)</a:t>
            </a:r>
            <a:r>
              <a:rPr lang="ko-KR" altLang="en-US" dirty="0"/>
              <a:t>를 적합하여 결과를 얻은 뒤 예측일 경우 각 나무들의 결과값의 평균을 내고</a:t>
            </a:r>
            <a:r>
              <a:rPr lang="en-US" altLang="ko-KR" dirty="0"/>
              <a:t>, </a:t>
            </a:r>
            <a:r>
              <a:rPr lang="ko-KR" altLang="en-US" dirty="0"/>
              <a:t>분류일 경우 다수결 투표방식으로 최종 </a:t>
            </a:r>
            <a:r>
              <a:rPr lang="ko-KR" altLang="en-US" dirty="0" err="1"/>
              <a:t>예측값을</a:t>
            </a:r>
            <a:r>
              <a:rPr lang="ko-KR" altLang="en-US" dirty="0"/>
              <a:t> 결정한다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주로 </a:t>
            </a:r>
            <a:r>
              <a:rPr lang="en-US" altLang="ko-KR" dirty="0"/>
              <a:t>100</a:t>
            </a:r>
            <a:r>
              <a:rPr lang="ko-KR" altLang="en-US" dirty="0"/>
              <a:t>개정도의 </a:t>
            </a:r>
            <a:r>
              <a:rPr lang="ko-KR" altLang="en-US" dirty="0" err="1"/>
              <a:t>붓스트랩</a:t>
            </a:r>
            <a:r>
              <a:rPr lang="ko-KR" altLang="en-US" dirty="0"/>
              <a:t> 샘플을 생성한다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 err="1"/>
              <a:t>배깅은</a:t>
            </a:r>
            <a:r>
              <a:rPr lang="ko-KR" altLang="en-US" dirty="0"/>
              <a:t> </a:t>
            </a:r>
            <a:r>
              <a:rPr lang="ko-KR" altLang="en-US" dirty="0" err="1"/>
              <a:t>붓스트랩</a:t>
            </a:r>
            <a:r>
              <a:rPr lang="ko-KR" altLang="en-US" dirty="0"/>
              <a:t> 샘플의 수가 커져도 과적합을 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2620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B950D-57E3-4B39-A3C7-4C911245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HomeWork</a:t>
            </a:r>
            <a:r>
              <a:rPr lang="en-US" altLang="ko-KR" dirty="0"/>
              <a:t> - adult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1F1C1-1B43-4DB9-9229-02C65075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#####test set</a:t>
            </a:r>
            <a:r>
              <a:rPr lang="ko-KR" altLang="en-US" sz="1400" dirty="0"/>
              <a:t>에 </a:t>
            </a:r>
            <a:r>
              <a:rPr lang="en-US" altLang="ko-KR" sz="1400" dirty="0"/>
              <a:t>Random-Forest</a:t>
            </a:r>
            <a:r>
              <a:rPr lang="ko-KR" altLang="en-US" sz="1400" dirty="0"/>
              <a:t>적합</a:t>
            </a:r>
            <a:r>
              <a:rPr lang="en-US" altLang="ko-KR" sz="1400" dirty="0"/>
              <a:t>########</a:t>
            </a:r>
          </a:p>
          <a:p>
            <a:pPr marL="0" indent="0">
              <a:buNone/>
            </a:pPr>
            <a:r>
              <a:rPr lang="en-US" altLang="ko-KR" sz="1400" dirty="0" err="1"/>
              <a:t>y_hat_rf_test</a:t>
            </a:r>
            <a:r>
              <a:rPr lang="en-US" altLang="ko-KR" sz="1400" dirty="0"/>
              <a:t> &lt;- predict(</a:t>
            </a:r>
            <a:r>
              <a:rPr lang="en-US" altLang="ko-KR" sz="1400" dirty="0" err="1"/>
              <a:t>ad_rf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newdata</a:t>
            </a:r>
            <a:r>
              <a:rPr lang="en-US" altLang="ko-KR" sz="1400" dirty="0"/>
              <a:t>=test, type='prob')[,"&gt;50K"]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y_obs_test</a:t>
            </a:r>
            <a:r>
              <a:rPr lang="en-US" altLang="ko-KR" sz="1400" dirty="0"/>
              <a:t> &lt;- </a:t>
            </a:r>
            <a:r>
              <a:rPr lang="en-US" altLang="ko-KR" sz="1400" dirty="0" err="1"/>
              <a:t>ifelse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test$wage</a:t>
            </a:r>
            <a:r>
              <a:rPr lang="en-US" altLang="ko-KR" sz="1400" dirty="0"/>
              <a:t>=="&gt;50K",1,0)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pred_rf_test</a:t>
            </a:r>
            <a:r>
              <a:rPr lang="en-US" altLang="ko-KR" sz="1400" dirty="0"/>
              <a:t> &lt;- prediction(</a:t>
            </a:r>
            <a:r>
              <a:rPr lang="en-US" altLang="ko-KR" sz="1400" dirty="0" err="1"/>
              <a:t>y_hat_rf_test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y_obs_test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 err="1"/>
              <a:t>perf_rf_test</a:t>
            </a:r>
            <a:r>
              <a:rPr lang="en-US" altLang="ko-KR" sz="1400" dirty="0"/>
              <a:t> &lt;- performance(</a:t>
            </a:r>
            <a:r>
              <a:rPr lang="en-US" altLang="ko-KR" sz="1400" dirty="0" err="1"/>
              <a:t>pred_rf_test</a:t>
            </a:r>
            <a:r>
              <a:rPr lang="en-US" altLang="ko-KR" sz="1400" dirty="0"/>
              <a:t>, measure='</a:t>
            </a:r>
            <a:r>
              <a:rPr lang="en-US" altLang="ko-KR" sz="1400" dirty="0" err="1"/>
              <a:t>tpr</a:t>
            </a:r>
            <a:r>
              <a:rPr lang="en-US" altLang="ko-KR" sz="1400" dirty="0"/>
              <a:t>',</a:t>
            </a:r>
            <a:r>
              <a:rPr lang="en-US" altLang="ko-KR" sz="1400" dirty="0" err="1"/>
              <a:t>x.measure</a:t>
            </a:r>
            <a:r>
              <a:rPr lang="en-US" altLang="ko-KR" sz="1400" dirty="0"/>
              <a:t>='</a:t>
            </a:r>
            <a:r>
              <a:rPr lang="en-US" altLang="ko-KR" sz="1400" dirty="0" err="1"/>
              <a:t>fpr</a:t>
            </a:r>
            <a:r>
              <a:rPr lang="en-US" altLang="ko-KR" sz="1400" dirty="0"/>
              <a:t>')</a:t>
            </a:r>
          </a:p>
          <a:p>
            <a:pPr marL="0" indent="0">
              <a:buNone/>
            </a:pPr>
            <a:r>
              <a:rPr lang="en-US" altLang="ko-KR" sz="1400" dirty="0"/>
              <a:t>plot(</a:t>
            </a:r>
            <a:r>
              <a:rPr lang="en-US" altLang="ko-KR" sz="1400" dirty="0" err="1"/>
              <a:t>perf_rf_test</a:t>
            </a:r>
            <a:r>
              <a:rPr lang="en-US" altLang="ko-KR" sz="1400" dirty="0"/>
              <a:t>, col='black', main='ROC Curve')</a:t>
            </a:r>
          </a:p>
          <a:p>
            <a:pPr marL="0" indent="0">
              <a:buNone/>
            </a:pPr>
            <a:r>
              <a:rPr lang="en-US" altLang="ko-KR" sz="1400" dirty="0" err="1"/>
              <a:t>abline</a:t>
            </a:r>
            <a:r>
              <a:rPr lang="en-US" altLang="ko-KR" sz="1400" dirty="0"/>
              <a:t>(0,1)</a:t>
            </a:r>
          </a:p>
          <a:p>
            <a:pPr marL="0" indent="0">
              <a:buNone/>
            </a:pPr>
            <a:r>
              <a:rPr lang="en-US" altLang="ko-KR" sz="1400" dirty="0"/>
              <a:t>legend('</a:t>
            </a:r>
            <a:r>
              <a:rPr lang="en-US" altLang="ko-KR" sz="1400" dirty="0" err="1"/>
              <a:t>bottomright</a:t>
            </a:r>
            <a:r>
              <a:rPr lang="en-US" altLang="ko-KR" sz="1400" dirty="0"/>
              <a:t>',</a:t>
            </a:r>
          </a:p>
          <a:p>
            <a:pPr marL="0" indent="0">
              <a:buNone/>
            </a:pPr>
            <a:r>
              <a:rPr lang="en-US" altLang="ko-KR" sz="1400" dirty="0"/>
              <a:t>        legend='RF', col='black', </a:t>
            </a:r>
            <a:r>
              <a:rPr lang="en-US" altLang="ko-KR" sz="1400" dirty="0" err="1"/>
              <a:t>lty</a:t>
            </a:r>
            <a:r>
              <a:rPr lang="en-US" altLang="ko-KR" sz="1400" dirty="0"/>
              <a:t>=1, </a:t>
            </a:r>
            <a:r>
              <a:rPr lang="en-US" altLang="ko-KR" sz="1400" dirty="0" err="1"/>
              <a:t>lwd</a:t>
            </a:r>
            <a:r>
              <a:rPr lang="en-US" altLang="ko-KR" sz="1400" dirty="0"/>
              <a:t>=2)</a:t>
            </a:r>
          </a:p>
          <a:p>
            <a:pPr marL="0" indent="0">
              <a:buNone/>
            </a:pPr>
            <a:r>
              <a:rPr lang="en-US" altLang="ko-KR" sz="1400" dirty="0"/>
              <a:t>performance(</a:t>
            </a:r>
            <a:r>
              <a:rPr lang="en-US" altLang="ko-KR" sz="1400" dirty="0" err="1"/>
              <a:t>pred_rf_test</a:t>
            </a:r>
            <a:r>
              <a:rPr lang="en-US" altLang="ko-KR" sz="1400" dirty="0"/>
              <a:t>, '</a:t>
            </a:r>
            <a:r>
              <a:rPr lang="en-US" altLang="ko-KR" sz="1400" dirty="0" err="1"/>
              <a:t>auc</a:t>
            </a:r>
            <a:r>
              <a:rPr lang="en-US" altLang="ko-KR" sz="1400" dirty="0"/>
              <a:t>')@</a:t>
            </a:r>
            <a:r>
              <a:rPr lang="en-US" altLang="ko-KR" sz="1400" dirty="0" err="1"/>
              <a:t>y.values</a:t>
            </a:r>
            <a:r>
              <a:rPr lang="en-US" altLang="ko-KR" sz="1400" dirty="0"/>
              <a:t>[[1]]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랜덤포레스트로</a:t>
            </a:r>
            <a:r>
              <a:rPr lang="ko-KR" altLang="en-US" sz="1800" dirty="0"/>
              <a:t> 모델링 한 후 </a:t>
            </a:r>
            <a:r>
              <a:rPr lang="en-US" altLang="ko-KR" sz="1800" dirty="0"/>
              <a:t>test-set</a:t>
            </a:r>
            <a:r>
              <a:rPr lang="ko-KR" altLang="en-US" sz="1800" dirty="0"/>
              <a:t>에 </a:t>
            </a:r>
            <a:r>
              <a:rPr lang="ko-KR" altLang="en-US" sz="1800" dirty="0" err="1"/>
              <a:t>적합시킨</a:t>
            </a:r>
            <a:r>
              <a:rPr lang="ko-KR" altLang="en-US" sz="1800" dirty="0"/>
              <a:t> 결과 </a:t>
            </a:r>
            <a:r>
              <a:rPr lang="en-US" altLang="ko-KR" sz="1800" dirty="0" err="1"/>
              <a:t>auc</a:t>
            </a:r>
            <a:r>
              <a:rPr lang="ko-KR" altLang="en-US" sz="1800" dirty="0"/>
              <a:t>가 약 </a:t>
            </a:r>
            <a:r>
              <a:rPr lang="en-US" altLang="ko-KR" sz="1800" dirty="0"/>
              <a:t>0.91</a:t>
            </a:r>
            <a:r>
              <a:rPr lang="ko-KR" altLang="en-US" sz="1800" dirty="0"/>
              <a:t>이 나왔습니다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FF0000"/>
                </a:solidFill>
              </a:rPr>
              <a:t>저번 숙제와 동일하게 </a:t>
            </a:r>
            <a:r>
              <a:rPr lang="en-US" altLang="ko-KR" sz="1800" dirty="0" err="1">
                <a:solidFill>
                  <a:srgbClr val="FF0000"/>
                </a:solidFill>
              </a:rPr>
              <a:t>auc</a:t>
            </a:r>
            <a:r>
              <a:rPr lang="ko-KR" altLang="en-US" sz="1800" dirty="0">
                <a:solidFill>
                  <a:srgbClr val="FF0000"/>
                </a:solidFill>
              </a:rPr>
              <a:t>를 </a:t>
            </a:r>
            <a:r>
              <a:rPr lang="en-US" altLang="ko-KR" sz="1800" dirty="0">
                <a:solidFill>
                  <a:srgbClr val="FF0000"/>
                </a:solidFill>
              </a:rPr>
              <a:t>0.91</a:t>
            </a:r>
            <a:r>
              <a:rPr lang="ko-KR" altLang="en-US" sz="1800" dirty="0">
                <a:solidFill>
                  <a:srgbClr val="FF0000"/>
                </a:solidFill>
              </a:rPr>
              <a:t>이상으로 끌어올리는 것이 목표이며 무슨 수를 써서라도 </a:t>
            </a:r>
            <a:r>
              <a:rPr lang="en-US" altLang="ko-KR" sz="1800" dirty="0" err="1">
                <a:solidFill>
                  <a:srgbClr val="FF0000"/>
                </a:solidFill>
              </a:rPr>
              <a:t>auc</a:t>
            </a:r>
            <a:r>
              <a:rPr lang="ko-KR" altLang="en-US" sz="1800" dirty="0">
                <a:solidFill>
                  <a:srgbClr val="FF0000"/>
                </a:solidFill>
              </a:rPr>
              <a:t>를 </a:t>
            </a:r>
            <a:r>
              <a:rPr lang="en-US" altLang="ko-KR" sz="1800" dirty="0">
                <a:solidFill>
                  <a:srgbClr val="FF0000"/>
                </a:solidFill>
              </a:rPr>
              <a:t>0.91</a:t>
            </a:r>
            <a:r>
              <a:rPr lang="ko-KR" altLang="en-US" sz="1800" dirty="0">
                <a:solidFill>
                  <a:srgbClr val="FF0000"/>
                </a:solidFill>
              </a:rPr>
              <a:t>이상으로 올릴 것이 숙제입니다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0" dirty="0"/>
              <a:t>이번 과제는 정확도가 아니라 </a:t>
            </a:r>
            <a:r>
              <a:rPr lang="en-US" altLang="ko-KR" sz="1800" dirty="0" err="1"/>
              <a:t>auc</a:t>
            </a:r>
            <a:r>
              <a:rPr lang="ko-KR" altLang="en-US" sz="1800" dirty="0"/>
              <a:t>를 이용해서    모델을 평가합니다</a:t>
            </a:r>
            <a:r>
              <a:rPr lang="en-US" altLang="ko-KR" sz="1800" dirty="0"/>
              <a:t>. Prediction()</a:t>
            </a:r>
            <a:r>
              <a:rPr lang="ko-KR" altLang="en-US" sz="1800" dirty="0"/>
              <a:t>함수는 </a:t>
            </a:r>
            <a:r>
              <a:rPr lang="en-US" altLang="ko-KR" sz="1800" dirty="0"/>
              <a:t>ROCR</a:t>
            </a:r>
            <a:r>
              <a:rPr lang="ko-KR" altLang="en-US" sz="1800" dirty="0"/>
              <a:t>패키지를 다운받아서 사용해야 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Validation, test</a:t>
            </a:r>
            <a:r>
              <a:rPr lang="ko-KR" altLang="en-US" sz="1800" dirty="0"/>
              <a:t>셋에 모델 적합하는 과정은 제가 올린 코드를 따라하시면 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ROC Curve</a:t>
            </a:r>
            <a:r>
              <a:rPr lang="ko-KR" altLang="en-US" sz="1800" dirty="0"/>
              <a:t>를 이해하려면 </a:t>
            </a:r>
            <a:r>
              <a:rPr lang="en-US" altLang="ko-KR" sz="1800" dirty="0"/>
              <a:t>Confusion-Matrix</a:t>
            </a:r>
            <a:r>
              <a:rPr lang="ko-KR" altLang="en-US" sz="1800" dirty="0"/>
              <a:t>를    공부해야 이해할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이건 개인이 알아서 공부하시고 사용하시길 바랍니다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모르는 코드가 있으면 옵션을 빼고 기본적인 것부터 돌려보면서 문맥을 이해하면서 공부하세요</a:t>
            </a:r>
            <a:r>
              <a:rPr lang="en-US" altLang="ko-KR" sz="18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DDDA73-F403-46ED-A331-7E3C05AC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41517"/>
            <a:ext cx="37719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0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FAD32-7FF7-43B1-A745-E642FF94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 err="1"/>
              <a:t>랜덤포레스트</a:t>
            </a:r>
            <a:r>
              <a:rPr lang="en-US" altLang="ko-KR" dirty="0"/>
              <a:t>(Random-Forest)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E0DB2-4C24-499F-A515-E8512228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랜덤포레스트</a:t>
            </a:r>
            <a:r>
              <a:rPr lang="en-US" altLang="ko-KR" dirty="0"/>
              <a:t>(Random-Forest)</a:t>
            </a:r>
          </a:p>
          <a:p>
            <a:pPr marL="457200" lvl="1" indent="0">
              <a:buNone/>
            </a:pPr>
            <a:r>
              <a:rPr lang="ko-KR" altLang="en-US" dirty="0" err="1"/>
              <a:t>랜덤포레스트는</a:t>
            </a:r>
            <a:r>
              <a:rPr lang="ko-KR" altLang="en-US" dirty="0"/>
              <a:t> </a:t>
            </a:r>
            <a:r>
              <a:rPr lang="ko-KR" altLang="en-US" dirty="0" err="1"/>
              <a:t>배깅과</a:t>
            </a:r>
            <a:r>
              <a:rPr lang="ko-KR" altLang="en-US" dirty="0"/>
              <a:t> 유사하다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각 </a:t>
            </a:r>
            <a:r>
              <a:rPr lang="ko-KR" altLang="en-US" dirty="0" err="1"/>
              <a:t>붓스트랩</a:t>
            </a:r>
            <a:r>
              <a:rPr lang="ko-KR" altLang="en-US" dirty="0"/>
              <a:t> 샘플에 나무 모형을 적합할 때 매번 가지를 나눌 때 마다 총 </a:t>
            </a:r>
            <a:r>
              <a:rPr lang="en-US" altLang="ko-KR" dirty="0"/>
              <a:t>p</a:t>
            </a:r>
            <a:r>
              <a:rPr lang="ko-KR" altLang="en-US" dirty="0"/>
              <a:t>개의 변수 중에서 랜덤하게 선택한 </a:t>
            </a:r>
            <a:r>
              <a:rPr lang="en-US" altLang="ko-KR" dirty="0"/>
              <a:t>m</a:t>
            </a:r>
            <a:r>
              <a:rPr lang="ko-KR" altLang="en-US" dirty="0"/>
              <a:t>개의 변수만을 고려한다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보통 분류문제일 경우 </a:t>
            </a:r>
            <a:r>
              <a:rPr lang="en-US" altLang="ko-KR" dirty="0"/>
              <a:t>m=sqrt(p), </a:t>
            </a:r>
            <a:r>
              <a:rPr lang="ko-KR" altLang="en-US" dirty="0"/>
              <a:t>예측일 경우 </a:t>
            </a:r>
            <a:r>
              <a:rPr lang="en-US" altLang="ko-KR" dirty="0"/>
              <a:t>m=p/3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랜덤포레스트는</a:t>
            </a:r>
            <a:r>
              <a:rPr lang="ko-KR" altLang="en-US" dirty="0"/>
              <a:t> 각 나무모형이 서로 다른 변수를 포함하도록 강제하고 소수의 강력한 예측변수가 모든 나무모형에 나타나 </a:t>
            </a:r>
            <a:r>
              <a:rPr lang="ko-KR" altLang="en-US" dirty="0" err="1"/>
              <a:t>포레스트를</a:t>
            </a:r>
            <a:r>
              <a:rPr lang="ko-KR" altLang="en-US" dirty="0"/>
              <a:t> 이루는 나무들이 유사하게 </a:t>
            </a:r>
            <a:r>
              <a:rPr lang="ko-KR" altLang="en-US" dirty="0" err="1"/>
              <a:t>되는것을</a:t>
            </a:r>
            <a:r>
              <a:rPr lang="ko-KR" altLang="en-US" dirty="0"/>
              <a:t> 방지하기 때문에 </a:t>
            </a:r>
            <a:r>
              <a:rPr lang="ko-KR" altLang="en-US" dirty="0" err="1"/>
              <a:t>붓스트랩</a:t>
            </a:r>
            <a:r>
              <a:rPr lang="ko-KR" altLang="en-US" dirty="0"/>
              <a:t> 샘플이 많다고 </a:t>
            </a:r>
            <a:r>
              <a:rPr lang="ko-KR" altLang="en-US" dirty="0" err="1"/>
              <a:t>과적합하지</a:t>
            </a:r>
            <a:r>
              <a:rPr lang="ko-KR" altLang="en-US" dirty="0"/>
              <a:t>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836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FAD32-7FF7-43B1-A745-E642FF94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 err="1"/>
              <a:t>랜덤포레스트</a:t>
            </a:r>
            <a:r>
              <a:rPr lang="en-US" altLang="ko-KR" dirty="0"/>
              <a:t>(Random-Forest)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E0DB2-4C24-499F-A515-E8512228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변수중요도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변수중요도는 각 변수가 </a:t>
            </a:r>
            <a:r>
              <a:rPr lang="en-US" altLang="ko-KR" dirty="0"/>
              <a:t>SSR(Sum of squared residual,</a:t>
            </a:r>
            <a:r>
              <a:rPr lang="ko-KR" altLang="en-US" dirty="0"/>
              <a:t>회귀분석의 경우</a:t>
            </a:r>
            <a:r>
              <a:rPr lang="en-US" altLang="ko-KR" dirty="0"/>
              <a:t>)</a:t>
            </a:r>
            <a:r>
              <a:rPr lang="ko-KR" altLang="en-US" dirty="0"/>
              <a:t>이나 </a:t>
            </a:r>
            <a:r>
              <a:rPr lang="ko-KR" altLang="en-US" dirty="0" err="1"/>
              <a:t>지니지수</a:t>
            </a:r>
            <a:r>
              <a:rPr lang="en-US" altLang="ko-KR" dirty="0"/>
              <a:t>(Gini index, </a:t>
            </a:r>
            <a:r>
              <a:rPr lang="ko-KR" altLang="en-US" dirty="0"/>
              <a:t>분류문제일 경우</a:t>
            </a:r>
            <a:r>
              <a:rPr lang="en-US" altLang="ko-KR" dirty="0"/>
              <a:t>)</a:t>
            </a:r>
            <a:r>
              <a:rPr lang="ko-KR" altLang="en-US" dirty="0"/>
              <a:t>를 감소시킨 공헌도를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B(</a:t>
            </a:r>
            <a:r>
              <a:rPr lang="ko-KR" altLang="en-US" dirty="0" err="1"/>
              <a:t>붓스트랩</a:t>
            </a:r>
            <a:r>
              <a:rPr lang="ko-KR" altLang="en-US" dirty="0"/>
              <a:t> 샘플의 개수</a:t>
            </a:r>
            <a:r>
              <a:rPr lang="en-US" altLang="ko-KR" dirty="0"/>
              <a:t>)</a:t>
            </a:r>
            <a:r>
              <a:rPr lang="ko-KR" altLang="en-US" dirty="0"/>
              <a:t>개의 나무에서 평균 낸 값이다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 err="1"/>
              <a:t>randomForest</a:t>
            </a:r>
            <a:r>
              <a:rPr lang="en-US" altLang="ko-KR" dirty="0"/>
              <a:t>()</a:t>
            </a:r>
            <a:r>
              <a:rPr lang="ko-KR" altLang="en-US" dirty="0"/>
              <a:t>를 이용해 모델링을 한 후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importance()</a:t>
            </a:r>
            <a:r>
              <a:rPr lang="ko-KR" altLang="en-US" dirty="0"/>
              <a:t>를 실행하면 나오는 </a:t>
            </a:r>
            <a:r>
              <a:rPr lang="en-US" altLang="ko-KR" dirty="0" err="1"/>
              <a:t>MeanDecreaseGini</a:t>
            </a:r>
            <a:r>
              <a:rPr lang="ko-KR" altLang="en-US" dirty="0" err="1"/>
              <a:t>를</a:t>
            </a:r>
            <a:r>
              <a:rPr lang="ko-KR" altLang="en-US" dirty="0"/>
              <a:t> 의미함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490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FAD32-7FF7-43B1-A745-E642FF94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 err="1"/>
              <a:t>랜덤포레스트</a:t>
            </a:r>
            <a:r>
              <a:rPr lang="en-US" altLang="ko-KR" dirty="0"/>
              <a:t>(Random-Forest)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E0DB2-4C24-499F-A515-E8512228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지니지수</a:t>
            </a:r>
            <a:r>
              <a:rPr lang="en-US" altLang="ko-KR" dirty="0"/>
              <a:t>(Gini index)</a:t>
            </a:r>
            <a:r>
              <a:rPr lang="ko-KR" altLang="en-US" dirty="0"/>
              <a:t>와 엔트로피 지수</a:t>
            </a:r>
            <a:r>
              <a:rPr lang="en-US" altLang="ko-KR" dirty="0"/>
              <a:t>(Entropy)</a:t>
            </a:r>
          </a:p>
          <a:p>
            <a:pPr marL="457200" lvl="1" indent="0">
              <a:buNone/>
            </a:pPr>
            <a:r>
              <a:rPr lang="ko-KR" altLang="en-US" dirty="0"/>
              <a:t>분류문제에서 자주 나오는 개념으로 분류된 결과가 순수성 혹은 다양성에 기준을 두고 평가하는 하나의 지표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5C53B4-DCFB-4452-8569-52E2C6FB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32" y="3283339"/>
            <a:ext cx="3990337" cy="2778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1F82DC-468F-40F1-B609-B76A4D3C2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83339"/>
            <a:ext cx="3922080" cy="274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1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CCCA2-B938-438A-B57A-4ED7D479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en-US" altLang="ko-KR" dirty="0" err="1"/>
              <a:t>install.packages</a:t>
            </a:r>
            <a:r>
              <a:rPr lang="en-US" altLang="ko-KR" dirty="0"/>
              <a:t>(c(“dplyr”,”ggplot2”))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DB2B-B87E-43AD-8B6D-06C11FC7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dplyr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Dplyr</a:t>
            </a:r>
            <a:r>
              <a:rPr lang="ko-KR" altLang="en-US" dirty="0"/>
              <a:t>패키지의 </a:t>
            </a:r>
            <a:r>
              <a:rPr lang="en-US" altLang="ko-KR" dirty="0"/>
              <a:t>glimpse()</a:t>
            </a:r>
            <a:r>
              <a:rPr lang="ko-KR" altLang="en-US" dirty="0"/>
              <a:t>함수는 </a:t>
            </a:r>
            <a:r>
              <a:rPr lang="en-US" altLang="ko-KR" dirty="0"/>
              <a:t>str()</a:t>
            </a:r>
            <a:r>
              <a:rPr lang="ko-KR" altLang="en-US" dirty="0"/>
              <a:t>과 비슷한 역할을 하지만 각 변수별로 가로로 정렬해 주기 때문에 한눈에 데이터형태를 파악할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E30D98-C172-490E-8B78-09DCB0BA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87" y="3051076"/>
            <a:ext cx="5281332" cy="27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1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CCCA2-B938-438A-B57A-4ED7D479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en-US" altLang="ko-KR" dirty="0" err="1"/>
              <a:t>install.packages</a:t>
            </a:r>
            <a:r>
              <a:rPr lang="en-US" altLang="ko-KR" dirty="0"/>
              <a:t>(c(“dplyr”,”ggplot2”))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DB2B-B87E-43AD-8B6D-06C11FC7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dplyr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또한 파이프연산자</a:t>
            </a:r>
            <a:r>
              <a:rPr lang="en-US" altLang="ko-KR" dirty="0"/>
              <a:t>(%&gt;%)</a:t>
            </a:r>
            <a:r>
              <a:rPr lang="ko-KR" altLang="en-US" dirty="0"/>
              <a:t>를 이용해 </a:t>
            </a:r>
            <a:r>
              <a:rPr lang="en-US" altLang="ko-KR" dirty="0"/>
              <a:t>ggplot2</a:t>
            </a:r>
            <a:r>
              <a:rPr lang="ko-KR" altLang="en-US" dirty="0"/>
              <a:t>와 같은 괄호가 많이 필요하고 복잡한 명령어를 사용할 때 굉장히 유용하다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보통 </a:t>
            </a:r>
            <a:r>
              <a:rPr lang="en-US" altLang="ko-KR" dirty="0"/>
              <a:t>plot</a:t>
            </a:r>
            <a:r>
              <a:rPr lang="ko-KR" altLang="en-US" dirty="0"/>
              <a:t>을 그릴 때 </a:t>
            </a:r>
            <a:r>
              <a:rPr lang="en-US" altLang="ko-KR" dirty="0"/>
              <a:t>2</a:t>
            </a:r>
            <a:r>
              <a:rPr lang="ko-KR" altLang="en-US" dirty="0"/>
              <a:t>개의 변수를 이용하는 경우가 많은데 파이프연산자를 이용하면 </a:t>
            </a:r>
            <a:r>
              <a:rPr lang="en-US" altLang="ko-KR" dirty="0"/>
              <a:t>3</a:t>
            </a:r>
            <a:r>
              <a:rPr lang="ko-KR" altLang="en-US" dirty="0"/>
              <a:t>개의 변수를 이용한 그림을 그리는 것 또한 간단하다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17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CCCA2-B938-438A-B57A-4ED7D479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en-US" altLang="ko-KR" dirty="0" err="1"/>
              <a:t>install.packages</a:t>
            </a:r>
            <a:r>
              <a:rPr lang="en-US" altLang="ko-KR" dirty="0"/>
              <a:t>(c(“dplyr”,”ggplot2”))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DB2B-B87E-43AD-8B6D-06C11FC7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9734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성별에 따른 임금의 </a:t>
            </a:r>
            <a:r>
              <a:rPr lang="en-US" altLang="ko-KR" dirty="0"/>
              <a:t>hist</a:t>
            </a:r>
          </a:p>
          <a:p>
            <a:pPr marL="457200" lvl="1" indent="0">
              <a:buNone/>
            </a:pPr>
            <a:r>
              <a:rPr lang="en-US" altLang="ko-KR" sz="1800" dirty="0"/>
              <a:t>adult %&gt;%</a:t>
            </a:r>
          </a:p>
          <a:p>
            <a:pPr marL="457200" lvl="1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group_by</a:t>
            </a:r>
            <a:r>
              <a:rPr lang="en-US" altLang="ko-KR" sz="1800" dirty="0"/>
              <a:t>(sex, wage) %&gt;%</a:t>
            </a:r>
          </a:p>
          <a:p>
            <a:pPr marL="457200" lvl="1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ggplot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aes</a:t>
            </a:r>
            <a:r>
              <a:rPr lang="en-US" altLang="ko-KR" sz="1800" dirty="0"/>
              <a:t>(x=sex, fill=wage)) + </a:t>
            </a:r>
            <a:r>
              <a:rPr lang="en-US" altLang="ko-KR" sz="1800" dirty="0" err="1"/>
              <a:t>geom_histogram</a:t>
            </a:r>
            <a:r>
              <a:rPr lang="en-US" altLang="ko-KR" sz="1800" dirty="0"/>
              <a:t>(stat='</a:t>
            </a:r>
            <a:r>
              <a:rPr lang="en-US" altLang="ko-KR" sz="1800" dirty="0" err="1"/>
              <a:t>count',position</a:t>
            </a:r>
            <a:r>
              <a:rPr lang="en-US" altLang="ko-KR" sz="1800" dirty="0"/>
              <a:t>='dodge’)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Stat=‘count’ </a:t>
            </a:r>
            <a:r>
              <a:rPr lang="ko-KR" altLang="en-US" sz="1800" dirty="0"/>
              <a:t>이 옵션을 사용하는 이유는 </a:t>
            </a:r>
            <a:r>
              <a:rPr lang="en-US" altLang="ko-KR" sz="1800" dirty="0"/>
              <a:t>wage</a:t>
            </a:r>
            <a:r>
              <a:rPr lang="ko-KR" altLang="en-US" sz="1800" dirty="0"/>
              <a:t>가 </a:t>
            </a:r>
            <a:r>
              <a:rPr lang="en-US" altLang="ko-KR" sz="1800" dirty="0"/>
              <a:t>factor</a:t>
            </a:r>
            <a:r>
              <a:rPr lang="ko-KR" altLang="en-US" sz="1800" dirty="0"/>
              <a:t>로 저장되어 있기 때문에 성별에 따라 </a:t>
            </a:r>
            <a:r>
              <a:rPr lang="en-US" altLang="ko-KR" sz="1800" dirty="0"/>
              <a:t>wage==‘&gt;50K’</a:t>
            </a:r>
            <a:r>
              <a:rPr lang="ko-KR" altLang="en-US" sz="1800" dirty="0"/>
              <a:t>들을 하나씩 쌓아서 </a:t>
            </a:r>
            <a:r>
              <a:rPr lang="en-US" altLang="ko-KR" sz="1800" dirty="0"/>
              <a:t>hist</a:t>
            </a:r>
            <a:r>
              <a:rPr lang="ko-KR" altLang="en-US" sz="1800" dirty="0"/>
              <a:t>를 그리기 때문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Position=‘dodge’</a:t>
            </a:r>
            <a:r>
              <a:rPr lang="ko-KR" altLang="en-US" sz="1800" dirty="0"/>
              <a:t>옵션은 </a:t>
            </a:r>
            <a:r>
              <a:rPr lang="en-US" altLang="ko-KR" sz="1800" dirty="0"/>
              <a:t>wage</a:t>
            </a:r>
            <a:r>
              <a:rPr lang="ko-KR" altLang="en-US" sz="1800" dirty="0"/>
              <a:t>가 </a:t>
            </a:r>
            <a:r>
              <a:rPr lang="en-US" altLang="ko-KR" sz="1800" dirty="0"/>
              <a:t>“&gt;50K”, “&lt;=50K”</a:t>
            </a:r>
            <a:r>
              <a:rPr lang="ko-KR" altLang="en-US" sz="1800" dirty="0"/>
              <a:t>일 때의 각각의 </a:t>
            </a:r>
            <a:r>
              <a:rPr lang="en-US" altLang="ko-KR" sz="1800" dirty="0"/>
              <a:t>hist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그려줌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이 옵션을 사용하지 않으면 하나의 막대기에 </a:t>
            </a:r>
            <a:r>
              <a:rPr lang="en-US" altLang="ko-KR" sz="1800" dirty="0"/>
              <a:t>“&gt;50K”,”&lt;=50K”</a:t>
            </a:r>
            <a:r>
              <a:rPr lang="ko-KR" altLang="en-US" sz="1800" dirty="0"/>
              <a:t>가 모두 나옴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01840F-C61F-4F14-9E32-DC24B774B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934" y="1825625"/>
            <a:ext cx="4606047" cy="460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5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CCCA2-B938-438A-B57A-4ED7D479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en-US" altLang="ko-KR" dirty="0" err="1"/>
              <a:t>install.packages</a:t>
            </a:r>
            <a:r>
              <a:rPr lang="en-US" altLang="ko-KR" dirty="0"/>
              <a:t>(c(“dplyr”,”ggplot2”))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DB2B-B87E-43AD-8B6D-06C11FC7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9734" cy="4351338"/>
          </a:xfrm>
        </p:spPr>
        <p:txBody>
          <a:bodyPr/>
          <a:lstStyle/>
          <a:p>
            <a:r>
              <a:rPr lang="ko-KR" altLang="en-US" dirty="0"/>
              <a:t>인종에 따른 임금의 </a:t>
            </a:r>
            <a:r>
              <a:rPr lang="en-US" altLang="ko-KR" dirty="0"/>
              <a:t>hist</a:t>
            </a:r>
          </a:p>
          <a:p>
            <a:pPr marL="457200" lvl="1" indent="0">
              <a:buNone/>
            </a:pPr>
            <a:r>
              <a:rPr lang="en-US" altLang="ko-KR" sz="1800" dirty="0"/>
              <a:t>adult %&gt;%</a:t>
            </a:r>
          </a:p>
          <a:p>
            <a:pPr marL="457200" lvl="1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group_by</a:t>
            </a:r>
            <a:r>
              <a:rPr lang="en-US" altLang="ko-KR" sz="1800" dirty="0"/>
              <a:t>(race, wage) %&gt;%</a:t>
            </a:r>
          </a:p>
          <a:p>
            <a:pPr marL="457200" lvl="1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ggplot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aes</a:t>
            </a:r>
            <a:r>
              <a:rPr lang="en-US" altLang="ko-KR" sz="1800" dirty="0"/>
              <a:t>(x=race, fill=wage)) + </a:t>
            </a:r>
            <a:r>
              <a:rPr lang="en-US" altLang="ko-KR" sz="1800" dirty="0" err="1"/>
              <a:t>geom_histogram</a:t>
            </a:r>
            <a:r>
              <a:rPr lang="en-US" altLang="ko-KR" sz="1800" dirty="0"/>
              <a:t>(stat='</a:t>
            </a:r>
            <a:r>
              <a:rPr lang="en-US" altLang="ko-KR" sz="1800" dirty="0" err="1"/>
              <a:t>count',position</a:t>
            </a:r>
            <a:r>
              <a:rPr lang="en-US" altLang="ko-KR" sz="1800" dirty="0"/>
              <a:t>='dodge')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620A6-E8F1-48C6-9B49-9FDAEA06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934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1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1800</Words>
  <Application>Microsoft Office PowerPoint</Application>
  <PresentationFormat>와이드스크린</PresentationFormat>
  <Paragraphs>264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랜덤포레스트 Random-Forest</vt:lpstr>
      <vt:lpstr>1.배깅(bagging)</vt:lpstr>
      <vt:lpstr>2.랜덤포레스트(Random-Forest)</vt:lpstr>
      <vt:lpstr>2.랜덤포레스트(Random-Forest)</vt:lpstr>
      <vt:lpstr>2.랜덤포레스트(Random-Forest)</vt:lpstr>
      <vt:lpstr>+install.packages(c(“dplyr”,”ggplot2”))</vt:lpstr>
      <vt:lpstr>+install.packages(c(“dplyr”,”ggplot2”))</vt:lpstr>
      <vt:lpstr>+install.packages(c(“dplyr”,”ggplot2”))</vt:lpstr>
      <vt:lpstr>+install.packages(c(“dplyr”,”ggplot2”))</vt:lpstr>
      <vt:lpstr>+install.packages(c(“dplyr”,”ggplot2”))</vt:lpstr>
      <vt:lpstr>+install.packages(“dplyr”)</vt:lpstr>
      <vt:lpstr>+install.packages(“dplyr”)</vt:lpstr>
      <vt:lpstr>+install.packages(“dplyr”)</vt:lpstr>
      <vt:lpstr>+install.packages(“dplyr”)</vt:lpstr>
      <vt:lpstr>+install.packages(“dplyr”)</vt:lpstr>
      <vt:lpstr>HomeWork - adult</vt:lpstr>
      <vt:lpstr>HomeWork - adult</vt:lpstr>
      <vt:lpstr>HomeWork - adult</vt:lpstr>
      <vt:lpstr>HomeWork - adult</vt:lpstr>
      <vt:lpstr>HomeWork - adult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Random-Forest</dc:title>
  <dc:creator>moonsoo</dc:creator>
  <cp:lastModifiedBy>moonsoo</cp:lastModifiedBy>
  <cp:revision>17</cp:revision>
  <dcterms:created xsi:type="dcterms:W3CDTF">2018-11-11T09:33:52Z</dcterms:created>
  <dcterms:modified xsi:type="dcterms:W3CDTF">2019-04-18T08:46:17Z</dcterms:modified>
</cp:coreProperties>
</file>