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93" r:id="rId3"/>
    <p:sldId id="295" r:id="rId4"/>
    <p:sldId id="308" r:id="rId5"/>
    <p:sldId id="297" r:id="rId6"/>
    <p:sldId id="307" r:id="rId7"/>
    <p:sldId id="294" r:id="rId8"/>
    <p:sldId id="296" r:id="rId9"/>
    <p:sldId id="302" r:id="rId10"/>
    <p:sldId id="303" r:id="rId11"/>
    <p:sldId id="301" r:id="rId12"/>
    <p:sldId id="305" r:id="rId13"/>
    <p:sldId id="306" r:id="rId14"/>
    <p:sldId id="263" r:id="rId15"/>
    <p:sldId id="26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B0B3"/>
    <a:srgbClr val="FED653"/>
    <a:srgbClr val="03B2A2"/>
    <a:srgbClr val="F38080"/>
    <a:srgbClr val="09B5A9"/>
    <a:srgbClr val="D78F8D"/>
    <a:srgbClr val="414141"/>
    <a:srgbClr val="6E6E6E"/>
    <a:srgbClr val="EF715E"/>
    <a:srgbClr val="D3C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8E6AF-5D79-425F-97A1-737B173DD446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B13EF-B38C-4E09-BF43-01F25A435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6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429A-949B-40FC-B470-9F516A9015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56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429A-949B-40FC-B470-9F516A9015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solidFill>
          <a:srgbClr val="5BC7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389-332E-4552-A684-B88ED7C656E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5BB5-CEF7-4F32-AAA1-094300E0E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7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jp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5400000">
            <a:off x="3702536" y="1433376"/>
            <a:ext cx="6516215" cy="4007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2015010" y="1057558"/>
            <a:ext cx="5644691" cy="5800444"/>
            <a:chOff x="2339752" y="1124744"/>
            <a:chExt cx="4762500" cy="5210175"/>
          </a:xfrm>
        </p:grpSpPr>
        <p:pic>
          <p:nvPicPr>
            <p:cNvPr id="2" name="Picture 6" descr="http://41.media.tumblr.com/8ef560aef6eb9384d7ebe18fad0e03b0/tumblr_mtzr83gdAL1qzevdno1_500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BFBFB"/>
                </a:clrFrom>
                <a:clrTo>
                  <a:srgbClr val="FBFB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39752" y="1124744"/>
              <a:ext cx="4762500" cy="5210175"/>
            </a:xfrm>
            <a:prstGeom prst="rect">
              <a:avLst/>
            </a:prstGeom>
            <a:noFill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3125830" y="2092938"/>
              <a:ext cx="995037" cy="25202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896134" y="2789306"/>
              <a:ext cx="936104" cy="3600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904843" y="2780927"/>
              <a:ext cx="936104" cy="3600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995936" y="2420888"/>
              <a:ext cx="936104" cy="21923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39122" y="1916832"/>
              <a:ext cx="445924" cy="3528392"/>
            </a:xfrm>
            <a:prstGeom prst="rect">
              <a:avLst/>
            </a:prstGeom>
            <a:solidFill>
              <a:srgbClr val="F38080"/>
            </a:solidFill>
            <a:ln>
              <a:solidFill>
                <a:srgbClr val="F3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995936" y="2708919"/>
              <a:ext cx="936104" cy="3600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635896" y="2809503"/>
              <a:ext cx="936104" cy="3600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997815" y="2064697"/>
              <a:ext cx="936104" cy="25485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5400000">
              <a:off x="5261482" y="1556117"/>
              <a:ext cx="400793" cy="459296"/>
            </a:xfrm>
            <a:prstGeom prst="triangle">
              <a:avLst/>
            </a:prstGeom>
            <a:solidFill>
              <a:srgbClr val="F38080"/>
            </a:solidFill>
            <a:ln>
              <a:solidFill>
                <a:srgbClr val="F3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16200000">
              <a:off x="5267562" y="1756536"/>
              <a:ext cx="400793" cy="471454"/>
            </a:xfrm>
            <a:prstGeom prst="triangle">
              <a:avLst/>
            </a:prstGeom>
            <a:solidFill>
              <a:srgbClr val="F38080"/>
            </a:solidFill>
            <a:ln>
              <a:solidFill>
                <a:srgbClr val="F3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 rot="9286882">
              <a:off x="5342928" y="5011025"/>
              <a:ext cx="509472" cy="553383"/>
            </a:xfrm>
            <a:prstGeom prst="triangle">
              <a:avLst/>
            </a:prstGeom>
            <a:solidFill>
              <a:srgbClr val="F38080"/>
            </a:solidFill>
            <a:ln>
              <a:solidFill>
                <a:srgbClr val="F3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20058494">
              <a:off x="5084683" y="5114600"/>
              <a:ext cx="545079" cy="558772"/>
            </a:xfrm>
            <a:prstGeom prst="triangle">
              <a:avLst/>
            </a:prstGeom>
            <a:solidFill>
              <a:srgbClr val="F38080"/>
            </a:solidFill>
            <a:ln>
              <a:solidFill>
                <a:srgbClr val="F3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269388" y="1801234"/>
              <a:ext cx="445924" cy="3528392"/>
            </a:xfrm>
            <a:prstGeom prst="rect">
              <a:avLst/>
            </a:prstGeom>
            <a:solidFill>
              <a:srgbClr val="F38080"/>
            </a:solidFill>
            <a:ln>
              <a:solidFill>
                <a:srgbClr val="F3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 rot="21105480">
              <a:off x="3985674" y="1981298"/>
              <a:ext cx="936104" cy="5094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530833" y="4018991"/>
              <a:ext cx="1044116" cy="5942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 rot="21108907">
            <a:off x="785328" y="926666"/>
            <a:ext cx="5249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VENDING MACHINE</a:t>
            </a:r>
            <a:endParaRPr lang="ko-KR" altLang="en-US" sz="4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30" name="직사각형 29"/>
          <p:cNvSpPr/>
          <p:nvPr/>
        </p:nvSpPr>
        <p:spPr>
          <a:xfrm flipH="1">
            <a:off x="3243012" y="2267914"/>
            <a:ext cx="45719" cy="210497"/>
          </a:xfrm>
          <a:prstGeom prst="rect">
            <a:avLst/>
          </a:prstGeom>
          <a:solidFill>
            <a:srgbClr val="65A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1" name="직사각형 30"/>
          <p:cNvSpPr/>
          <p:nvPr/>
        </p:nvSpPr>
        <p:spPr>
          <a:xfrm flipH="1">
            <a:off x="3243012" y="2554157"/>
            <a:ext cx="45719" cy="210497"/>
          </a:xfrm>
          <a:prstGeom prst="rect">
            <a:avLst/>
          </a:prstGeom>
          <a:solidFill>
            <a:srgbClr val="FED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4" name="직사각형 33"/>
          <p:cNvSpPr/>
          <p:nvPr/>
        </p:nvSpPr>
        <p:spPr>
          <a:xfrm flipH="1">
            <a:off x="3236070" y="2829890"/>
            <a:ext cx="45719" cy="210497"/>
          </a:xfrm>
          <a:prstGeom prst="rect">
            <a:avLst/>
          </a:prstGeom>
          <a:solidFill>
            <a:srgbClr val="EF7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5" name="직사각형 34"/>
          <p:cNvSpPr/>
          <p:nvPr/>
        </p:nvSpPr>
        <p:spPr>
          <a:xfrm flipH="1">
            <a:off x="4823607" y="2104001"/>
            <a:ext cx="45719" cy="210497"/>
          </a:xfrm>
          <a:prstGeom prst="rect">
            <a:avLst/>
          </a:prstGeom>
          <a:solidFill>
            <a:srgbClr val="95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6" name="직사각형 35"/>
          <p:cNvSpPr/>
          <p:nvPr/>
        </p:nvSpPr>
        <p:spPr>
          <a:xfrm flipH="1">
            <a:off x="4821687" y="2418032"/>
            <a:ext cx="45719" cy="210497"/>
          </a:xfrm>
          <a:prstGeom prst="rect">
            <a:avLst/>
          </a:prstGeom>
          <a:solidFill>
            <a:srgbClr val="5D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7" name="직사각형 36"/>
          <p:cNvSpPr/>
          <p:nvPr/>
        </p:nvSpPr>
        <p:spPr>
          <a:xfrm flipH="1">
            <a:off x="4821687" y="2732061"/>
            <a:ext cx="45719" cy="210497"/>
          </a:xfrm>
          <a:prstGeom prst="rect">
            <a:avLst/>
          </a:prstGeom>
          <a:solidFill>
            <a:srgbClr val="D3C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8" name="TextBox 47"/>
          <p:cNvSpPr txBox="1"/>
          <p:nvPr/>
        </p:nvSpPr>
        <p:spPr>
          <a:xfrm>
            <a:off x="6240436" y="5448279"/>
            <a:ext cx="283892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32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조</a:t>
            </a:r>
            <a:endParaRPr lang="en-US" altLang="ko-KR" sz="3200" dirty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5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정광현 </a:t>
            </a:r>
            <a:r>
              <a:rPr lang="ko-KR" altLang="en-US" sz="15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김종범</a:t>
            </a:r>
            <a:r>
              <a:rPr lang="ko-KR" altLang="en-US" sz="15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 정민하 </a:t>
            </a:r>
            <a:r>
              <a:rPr lang="ko-KR" altLang="en-US" sz="15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김소원</a:t>
            </a:r>
            <a:r>
              <a:rPr lang="ko-KR" altLang="en-US" sz="15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5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이은채</a:t>
            </a:r>
            <a:r>
              <a:rPr lang="ko-KR" altLang="en-US" sz="15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78F8C5B-C199-4A1F-A79F-BF0756862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54" y="2901371"/>
            <a:ext cx="1333480" cy="133348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 flipH="1">
            <a:off x="4814496" y="3041362"/>
            <a:ext cx="45719" cy="210497"/>
          </a:xfrm>
          <a:prstGeom prst="rect">
            <a:avLst/>
          </a:prstGeom>
          <a:solidFill>
            <a:srgbClr val="95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3" name="직사각형 32"/>
          <p:cNvSpPr/>
          <p:nvPr/>
        </p:nvSpPr>
        <p:spPr>
          <a:xfrm flipH="1">
            <a:off x="3225763" y="3133602"/>
            <a:ext cx="45719" cy="210497"/>
          </a:xfrm>
          <a:prstGeom prst="rect">
            <a:avLst/>
          </a:prstGeom>
          <a:solidFill>
            <a:srgbClr val="65A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8" name="직사각형 37"/>
          <p:cNvSpPr/>
          <p:nvPr/>
        </p:nvSpPr>
        <p:spPr>
          <a:xfrm flipH="1">
            <a:off x="3213210" y="3437226"/>
            <a:ext cx="45719" cy="210497"/>
          </a:xfrm>
          <a:prstGeom prst="rect">
            <a:avLst/>
          </a:prstGeom>
          <a:solidFill>
            <a:srgbClr val="FED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9" name="직사각형 38"/>
          <p:cNvSpPr/>
          <p:nvPr/>
        </p:nvSpPr>
        <p:spPr>
          <a:xfrm flipH="1">
            <a:off x="4821686" y="3363018"/>
            <a:ext cx="45719" cy="210497"/>
          </a:xfrm>
          <a:prstGeom prst="rect">
            <a:avLst/>
          </a:prstGeom>
          <a:solidFill>
            <a:srgbClr val="FED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8459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-2" y="591775"/>
            <a:ext cx="1670257" cy="575188"/>
          </a:xfrm>
          <a:custGeom>
            <a:avLst/>
            <a:gdLst>
              <a:gd name="connsiteX0" fmla="*/ 3288891 w 3288891"/>
              <a:gd name="connsiteY0" fmla="*/ 0 h 766917"/>
              <a:gd name="connsiteX1" fmla="*/ 589936 w 3288891"/>
              <a:gd name="connsiteY1" fmla="*/ 0 h 766917"/>
              <a:gd name="connsiteX2" fmla="*/ 486697 w 3288891"/>
              <a:gd name="connsiteY2" fmla="*/ 0 h 766917"/>
              <a:gd name="connsiteX3" fmla="*/ 0 w 3288891"/>
              <a:gd name="connsiteY3" fmla="*/ 0 h 766917"/>
              <a:gd name="connsiteX4" fmla="*/ 383459 w 3288891"/>
              <a:gd name="connsiteY4" fmla="*/ 383459 h 766917"/>
              <a:gd name="connsiteX5" fmla="*/ 0 w 3288891"/>
              <a:gd name="connsiteY5" fmla="*/ 766917 h 766917"/>
              <a:gd name="connsiteX6" fmla="*/ 486697 w 3288891"/>
              <a:gd name="connsiteY6" fmla="*/ 766917 h 766917"/>
              <a:gd name="connsiteX7" fmla="*/ 589936 w 3288891"/>
              <a:gd name="connsiteY7" fmla="*/ 766917 h 766917"/>
              <a:gd name="connsiteX8" fmla="*/ 3288891 w 3288891"/>
              <a:gd name="connsiteY8" fmla="*/ 766917 h 7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891" h="766917">
                <a:moveTo>
                  <a:pt x="3288891" y="0"/>
                </a:moveTo>
                <a:lnTo>
                  <a:pt x="589936" y="0"/>
                </a:lnTo>
                <a:lnTo>
                  <a:pt x="486697" y="0"/>
                </a:lnTo>
                <a:lnTo>
                  <a:pt x="0" y="0"/>
                </a:lnTo>
                <a:lnTo>
                  <a:pt x="383459" y="383459"/>
                </a:lnTo>
                <a:lnTo>
                  <a:pt x="0" y="766917"/>
                </a:lnTo>
                <a:lnTo>
                  <a:pt x="486697" y="766917"/>
                </a:lnTo>
                <a:lnTo>
                  <a:pt x="589936" y="766917"/>
                </a:lnTo>
                <a:lnTo>
                  <a:pt x="3288891" y="766917"/>
                </a:lnTo>
                <a:close/>
              </a:path>
            </a:pathLst>
          </a:custGeom>
          <a:solidFill>
            <a:srgbClr val="3DA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71604" y="620688"/>
            <a:ext cx="420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3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0767" y="514342"/>
            <a:ext cx="541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50" dirty="0" smtClean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수행내용 및 목표</a:t>
            </a:r>
            <a:endParaRPr lang="en-US" altLang="zh-CN" sz="4050" dirty="0">
              <a:solidFill>
                <a:srgbClr val="6BBBB9"/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5126" y="1556792"/>
            <a:ext cx="7625306" cy="4824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&lt;</a:t>
            </a:r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사용자 모드</a:t>
            </a:r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&gt;</a:t>
            </a:r>
          </a:p>
          <a:p>
            <a:pPr algn="ctr"/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효율적인 이용을 위해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[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매장기준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],[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메뉴기준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]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으로 메뉴 정렬 가능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메뉴 선택 후 평균 조리 시간을 알 수 있음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선택한 메뉴를 장바구니를 통해 다중선택이 가능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장바구니에 담긴 메뉴들을 현금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카드로 결제 가능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5400000">
            <a:off x="4552224" y="2134891"/>
            <a:ext cx="6516215" cy="25882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32240" y="1052736"/>
            <a:ext cx="2160240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487996" y="5912635"/>
            <a:ext cx="1480328" cy="719591"/>
            <a:chOff x="-570116" y="3234916"/>
            <a:chExt cx="2336939" cy="1171937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26" b="99149" l="9896" r="89063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0116" y="3243040"/>
              <a:ext cx="711108" cy="1119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224564" y="3234916"/>
              <a:ext cx="761902" cy="1137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111" y="3449583"/>
              <a:ext cx="569133" cy="91666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4842" y="3408981"/>
              <a:ext cx="389583" cy="99787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8111" y="3336968"/>
              <a:ext cx="592487" cy="10357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48150" y="3496107"/>
              <a:ext cx="518673" cy="841611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 flipH="1">
            <a:off x="6971975" y="1332604"/>
            <a:ext cx="692787" cy="223069"/>
          </a:xfrm>
          <a:prstGeom prst="rect">
            <a:avLst/>
          </a:prstGeom>
          <a:solidFill>
            <a:srgbClr val="65A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2" name="직사각형 11"/>
          <p:cNvSpPr/>
          <p:nvPr/>
        </p:nvSpPr>
        <p:spPr>
          <a:xfrm flipH="1">
            <a:off x="6804252" y="1620912"/>
            <a:ext cx="45719" cy="210497"/>
          </a:xfrm>
          <a:prstGeom prst="rect">
            <a:avLst/>
          </a:prstGeom>
          <a:solidFill>
            <a:srgbClr val="FED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" name="직사각형 12"/>
          <p:cNvSpPr/>
          <p:nvPr/>
        </p:nvSpPr>
        <p:spPr>
          <a:xfrm flipH="1">
            <a:off x="6799459" y="1886918"/>
            <a:ext cx="45719" cy="210497"/>
          </a:xfrm>
          <a:prstGeom prst="rect">
            <a:avLst/>
          </a:prstGeom>
          <a:solidFill>
            <a:srgbClr val="EF7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직사각형 13"/>
          <p:cNvSpPr/>
          <p:nvPr/>
        </p:nvSpPr>
        <p:spPr>
          <a:xfrm flipH="1">
            <a:off x="8697384" y="1332606"/>
            <a:ext cx="45719" cy="210497"/>
          </a:xfrm>
          <a:prstGeom prst="rect">
            <a:avLst/>
          </a:prstGeom>
          <a:solidFill>
            <a:srgbClr val="95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5" name="직사각형 14"/>
          <p:cNvSpPr/>
          <p:nvPr/>
        </p:nvSpPr>
        <p:spPr>
          <a:xfrm flipH="1">
            <a:off x="8702749" y="1620912"/>
            <a:ext cx="45719" cy="210497"/>
          </a:xfrm>
          <a:prstGeom prst="rect">
            <a:avLst/>
          </a:prstGeom>
          <a:solidFill>
            <a:srgbClr val="5D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6" b="99149" l="9896" r="89063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556748" y="1218451"/>
            <a:ext cx="255612" cy="40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 flipH="1">
            <a:off x="8702749" y="1892774"/>
            <a:ext cx="45719" cy="210497"/>
          </a:xfrm>
          <a:prstGeom prst="rect">
            <a:avLst/>
          </a:prstGeom>
          <a:solidFill>
            <a:srgbClr val="D3C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6849970" y="1601823"/>
            <a:ext cx="1789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메인 클래스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</a:b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자료구조 선언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191450" y="3996615"/>
            <a:ext cx="531918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108520" y="170892"/>
            <a:ext cx="466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주요 코딩 프로그래밍</a:t>
            </a:r>
            <a:r>
              <a:rPr lang="en-US" altLang="ko-KR" sz="28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&lt;1&gt;</a:t>
            </a:r>
            <a:endParaRPr lang="ko-KR" altLang="en-US" sz="28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Picture 2" descr="C:\Users\sist160\Desktop\자료구조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576064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95536" y="4941168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 err="1" smtClean="0">
                <a:latin typeface="+mn-ea"/>
              </a:rPr>
              <a:t>TreeMap</a:t>
            </a:r>
            <a:r>
              <a:rPr lang="en-US" altLang="ko-KR" dirty="0" smtClean="0">
                <a:latin typeface="+mn-ea"/>
              </a:rPr>
              <a:t> 10</a:t>
            </a:r>
            <a:r>
              <a:rPr lang="ko-KR" altLang="en-US" dirty="0" smtClean="0">
                <a:latin typeface="+mn-ea"/>
              </a:rPr>
              <a:t>개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기본적인 오름차순 정렬 제공의 장점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 err="1" smtClean="0">
                <a:latin typeface="+mn-ea"/>
              </a:rPr>
              <a:t>Hashtable</a:t>
            </a:r>
            <a:r>
              <a:rPr lang="en-US" altLang="ko-KR" dirty="0" smtClean="0">
                <a:latin typeface="+mn-ea"/>
              </a:rPr>
              <a:t> 1</a:t>
            </a:r>
            <a:r>
              <a:rPr lang="ko-KR" altLang="en-US" dirty="0" smtClean="0">
                <a:latin typeface="+mn-ea"/>
              </a:rPr>
              <a:t>개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 err="1" smtClean="0">
                <a:latin typeface="+mn-ea"/>
              </a:rPr>
              <a:t>TreeSet</a:t>
            </a:r>
            <a:r>
              <a:rPr lang="en-US" altLang="ko-KR" dirty="0" smtClean="0">
                <a:latin typeface="+mn-ea"/>
              </a:rPr>
              <a:t> 3</a:t>
            </a:r>
            <a:r>
              <a:rPr lang="ko-KR" altLang="en-US" dirty="0" smtClean="0">
                <a:latin typeface="+mn-ea"/>
              </a:rPr>
              <a:t>개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중복을 없애는 장점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78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5400000">
            <a:off x="4552224" y="2134891"/>
            <a:ext cx="6516215" cy="25882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32240" y="1052736"/>
            <a:ext cx="2160240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487996" y="5912635"/>
            <a:ext cx="1480328" cy="719591"/>
            <a:chOff x="-570116" y="3234916"/>
            <a:chExt cx="2336939" cy="1171937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26" b="99149" l="9896" r="89063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0116" y="3243040"/>
              <a:ext cx="711108" cy="1119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224564" y="3234916"/>
              <a:ext cx="761902" cy="1137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111" y="3449583"/>
              <a:ext cx="569133" cy="91666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4842" y="3408981"/>
              <a:ext cx="389583" cy="99787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8111" y="3336968"/>
              <a:ext cx="592487" cy="10357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48150" y="3496107"/>
              <a:ext cx="518673" cy="841611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 flipH="1">
            <a:off x="6971975" y="1332604"/>
            <a:ext cx="692787" cy="223069"/>
          </a:xfrm>
          <a:prstGeom prst="rect">
            <a:avLst/>
          </a:prstGeom>
          <a:solidFill>
            <a:srgbClr val="65A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2" name="직사각형 11"/>
          <p:cNvSpPr/>
          <p:nvPr/>
        </p:nvSpPr>
        <p:spPr>
          <a:xfrm flipH="1">
            <a:off x="6804252" y="1620912"/>
            <a:ext cx="45719" cy="210497"/>
          </a:xfrm>
          <a:prstGeom prst="rect">
            <a:avLst/>
          </a:prstGeom>
          <a:solidFill>
            <a:srgbClr val="FED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" name="직사각형 12"/>
          <p:cNvSpPr/>
          <p:nvPr/>
        </p:nvSpPr>
        <p:spPr>
          <a:xfrm flipH="1">
            <a:off x="6799459" y="1886918"/>
            <a:ext cx="45719" cy="210497"/>
          </a:xfrm>
          <a:prstGeom prst="rect">
            <a:avLst/>
          </a:prstGeom>
          <a:solidFill>
            <a:srgbClr val="EF7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직사각형 13"/>
          <p:cNvSpPr/>
          <p:nvPr/>
        </p:nvSpPr>
        <p:spPr>
          <a:xfrm flipH="1">
            <a:off x="8697384" y="1332606"/>
            <a:ext cx="45719" cy="210497"/>
          </a:xfrm>
          <a:prstGeom prst="rect">
            <a:avLst/>
          </a:prstGeom>
          <a:solidFill>
            <a:srgbClr val="95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5" name="직사각형 14"/>
          <p:cNvSpPr/>
          <p:nvPr/>
        </p:nvSpPr>
        <p:spPr>
          <a:xfrm flipH="1">
            <a:off x="8702749" y="1620912"/>
            <a:ext cx="45719" cy="210497"/>
          </a:xfrm>
          <a:prstGeom prst="rect">
            <a:avLst/>
          </a:prstGeom>
          <a:solidFill>
            <a:srgbClr val="5D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6" b="99149" l="9896" r="89063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556748" y="1218451"/>
            <a:ext cx="255612" cy="40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 flipH="1">
            <a:off x="8702749" y="1892774"/>
            <a:ext cx="45719" cy="210497"/>
          </a:xfrm>
          <a:prstGeom prst="rect">
            <a:avLst/>
          </a:prstGeom>
          <a:solidFill>
            <a:srgbClr val="D3C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6849970" y="1601823"/>
            <a:ext cx="1789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메인 클래스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</a:b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자료구조 선언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191450" y="3996615"/>
            <a:ext cx="531918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108520" y="170892"/>
            <a:ext cx="466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주요 코딩 프로그래밍</a:t>
            </a:r>
            <a:r>
              <a:rPr lang="en-US" altLang="ko-KR" sz="28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&lt;2&gt;</a:t>
            </a:r>
            <a:endParaRPr lang="ko-KR" altLang="en-US" sz="28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4941170"/>
            <a:ext cx="5976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latin typeface="+mn-ea"/>
              </a:rPr>
              <a:t>Iterator</a:t>
            </a:r>
            <a:r>
              <a:rPr lang="ko-KR" altLang="en-US" dirty="0" smtClean="0">
                <a:latin typeface="+mn-ea"/>
              </a:rPr>
              <a:t>의 중요성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Today(</a:t>
            </a:r>
            <a:r>
              <a:rPr lang="en-US" altLang="ko-KR" dirty="0" err="1" smtClean="0">
                <a:latin typeface="+mn-ea"/>
              </a:rPr>
              <a:t>TreeMap</a:t>
            </a:r>
            <a:r>
              <a:rPr lang="en-US" altLang="ko-KR" dirty="0" smtClean="0">
                <a:latin typeface="+mn-ea"/>
              </a:rPr>
              <a:t>) </a:t>
            </a:r>
          </a:p>
          <a:p>
            <a:r>
              <a:rPr lang="ko-KR" altLang="en-US" dirty="0" smtClean="0">
                <a:latin typeface="+mn-ea"/>
              </a:rPr>
              <a:t>▶ </a:t>
            </a:r>
            <a:r>
              <a:rPr lang="en-US" altLang="ko-KR" dirty="0" err="1" smtClean="0">
                <a:latin typeface="+mn-ea"/>
              </a:rPr>
              <a:t>todayList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todayGagae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TreeSet</a:t>
            </a:r>
            <a:r>
              <a:rPr lang="en-US" altLang="ko-KR" dirty="0" smtClean="0">
                <a:latin typeface="+mn-ea"/>
              </a:rPr>
              <a:t>) (</a:t>
            </a:r>
            <a:r>
              <a:rPr lang="ko-KR" altLang="en-US" dirty="0" smtClean="0">
                <a:latin typeface="+mn-ea"/>
              </a:rPr>
              <a:t>중복 없애기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ko-KR" altLang="en-US" dirty="0" smtClean="0">
                <a:latin typeface="+mn-ea"/>
              </a:rPr>
              <a:t>▶ </a:t>
            </a:r>
            <a:r>
              <a:rPr lang="en-US" altLang="ko-KR" dirty="0" smtClean="0">
                <a:latin typeface="+mn-ea"/>
              </a:rPr>
              <a:t>menu(</a:t>
            </a:r>
            <a:r>
              <a:rPr lang="en-US" altLang="ko-KR" dirty="0" err="1" smtClean="0">
                <a:latin typeface="+mn-ea"/>
              </a:rPr>
              <a:t>TreeMap</a:t>
            </a:r>
            <a:r>
              <a:rPr lang="en-US" altLang="ko-KR" dirty="0" smtClean="0">
                <a:latin typeface="+mn-ea"/>
              </a:rPr>
              <a:t>) iterator </a:t>
            </a:r>
            <a:r>
              <a:rPr lang="ko-KR" altLang="en-US" dirty="0" smtClean="0">
                <a:latin typeface="+mn-ea"/>
              </a:rPr>
              <a:t>내부에 </a:t>
            </a:r>
            <a:r>
              <a:rPr lang="en-US" altLang="ko-KR" dirty="0" err="1" smtClean="0">
                <a:latin typeface="+mn-ea"/>
              </a:rPr>
              <a:t>todayList</a:t>
            </a:r>
            <a:r>
              <a:rPr lang="en-US" altLang="ko-KR" dirty="0" smtClean="0">
                <a:latin typeface="+mn-ea"/>
              </a:rPr>
              <a:t> iterator</a:t>
            </a:r>
          </a:p>
          <a:p>
            <a:r>
              <a:rPr lang="ko-KR" altLang="en-US" dirty="0" smtClean="0">
                <a:latin typeface="+mn-ea"/>
              </a:rPr>
              <a:t>▶ </a:t>
            </a:r>
            <a:r>
              <a:rPr lang="en-US" altLang="ko-KR" dirty="0" smtClean="0">
                <a:latin typeface="+mn-ea"/>
              </a:rPr>
              <a:t>today </a:t>
            </a:r>
            <a:r>
              <a:rPr lang="ko-KR" altLang="en-US" dirty="0" smtClean="0">
                <a:latin typeface="+mn-ea"/>
              </a:rPr>
              <a:t>내의 정보와 </a:t>
            </a:r>
            <a:r>
              <a:rPr lang="en-US" altLang="ko-KR" dirty="0" smtClean="0">
                <a:latin typeface="+mn-ea"/>
              </a:rPr>
              <a:t>menu </a:t>
            </a:r>
            <a:r>
              <a:rPr lang="ko-KR" altLang="en-US" dirty="0" smtClean="0">
                <a:latin typeface="+mn-ea"/>
              </a:rPr>
              <a:t>내의 정보를 비교</a:t>
            </a:r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pic>
        <p:nvPicPr>
          <p:cNvPr id="2050" name="Picture 2" descr="C:\Users\sist160\Desktop\복잡비교 코드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40" y="1067581"/>
            <a:ext cx="6229463" cy="351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8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-2" y="591775"/>
            <a:ext cx="1670257" cy="575188"/>
          </a:xfrm>
          <a:custGeom>
            <a:avLst/>
            <a:gdLst>
              <a:gd name="connsiteX0" fmla="*/ 3288891 w 3288891"/>
              <a:gd name="connsiteY0" fmla="*/ 0 h 766917"/>
              <a:gd name="connsiteX1" fmla="*/ 589936 w 3288891"/>
              <a:gd name="connsiteY1" fmla="*/ 0 h 766917"/>
              <a:gd name="connsiteX2" fmla="*/ 486697 w 3288891"/>
              <a:gd name="connsiteY2" fmla="*/ 0 h 766917"/>
              <a:gd name="connsiteX3" fmla="*/ 0 w 3288891"/>
              <a:gd name="connsiteY3" fmla="*/ 0 h 766917"/>
              <a:gd name="connsiteX4" fmla="*/ 383459 w 3288891"/>
              <a:gd name="connsiteY4" fmla="*/ 383459 h 766917"/>
              <a:gd name="connsiteX5" fmla="*/ 0 w 3288891"/>
              <a:gd name="connsiteY5" fmla="*/ 766917 h 766917"/>
              <a:gd name="connsiteX6" fmla="*/ 486697 w 3288891"/>
              <a:gd name="connsiteY6" fmla="*/ 766917 h 766917"/>
              <a:gd name="connsiteX7" fmla="*/ 589936 w 3288891"/>
              <a:gd name="connsiteY7" fmla="*/ 766917 h 766917"/>
              <a:gd name="connsiteX8" fmla="*/ 3288891 w 3288891"/>
              <a:gd name="connsiteY8" fmla="*/ 766917 h 7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891" h="766917">
                <a:moveTo>
                  <a:pt x="3288891" y="0"/>
                </a:moveTo>
                <a:lnTo>
                  <a:pt x="589936" y="0"/>
                </a:lnTo>
                <a:lnTo>
                  <a:pt x="486697" y="0"/>
                </a:lnTo>
                <a:lnTo>
                  <a:pt x="0" y="0"/>
                </a:lnTo>
                <a:lnTo>
                  <a:pt x="383459" y="383459"/>
                </a:lnTo>
                <a:lnTo>
                  <a:pt x="0" y="766917"/>
                </a:lnTo>
                <a:lnTo>
                  <a:pt x="486697" y="766917"/>
                </a:lnTo>
                <a:lnTo>
                  <a:pt x="589936" y="766917"/>
                </a:lnTo>
                <a:lnTo>
                  <a:pt x="3288891" y="766917"/>
                </a:lnTo>
                <a:close/>
              </a:path>
            </a:pathLst>
          </a:custGeom>
          <a:solidFill>
            <a:srgbClr val="3DA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4461" y="591774"/>
            <a:ext cx="420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cs typeface="+mn-ea"/>
                <a:sym typeface="+mn-lt"/>
              </a:rPr>
              <a:t>8</a:t>
            </a:r>
            <a:endParaRPr lang="zh-CN" altLang="en-US" sz="3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568694"/>
            <a:ext cx="541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주요 걸림돌 </a:t>
            </a:r>
            <a:r>
              <a:rPr lang="en-US" altLang="ko-KR" sz="3600" dirty="0" smtClean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&amp; </a:t>
            </a:r>
            <a:r>
              <a:rPr lang="ko-KR" altLang="en-US" sz="3600" dirty="0" smtClean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해</a:t>
            </a:r>
            <a:r>
              <a:rPr lang="ko-KR" altLang="en-US" sz="3600" dirty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결</a:t>
            </a:r>
            <a:endParaRPr lang="en-US" altLang="zh-CN" sz="3600" dirty="0">
              <a:solidFill>
                <a:srgbClr val="6BBBB9"/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5126" y="1340768"/>
            <a:ext cx="7625306" cy="53285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자료구조의 </a:t>
            </a:r>
            <a:r>
              <a:rPr lang="en-US" altLang="ko-KR" dirty="0" smtClean="0"/>
              <a:t>Class Scope </a:t>
            </a:r>
            <a:r>
              <a:rPr lang="ko-KR" altLang="en-US" dirty="0" smtClean="0"/>
              <a:t>선언 및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(menu)</a:t>
            </a:r>
          </a:p>
          <a:p>
            <a:r>
              <a:rPr lang="ko-KR" altLang="en-US" dirty="0" smtClean="0"/>
              <a:t>   ▶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에 공통 자료구조로 선언</a:t>
            </a:r>
            <a:endParaRPr lang="en-US" altLang="ko-KR" dirty="0" smtClean="0"/>
          </a:p>
          <a:p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ea"/>
                <a:ea typeface="+mj-ea"/>
              </a:rPr>
              <a:t>모든 데이터의 습관적 </a:t>
            </a:r>
            <a:r>
              <a:rPr lang="en-US" altLang="ko-KR" dirty="0" smtClean="0">
                <a:latin typeface="+mj-ea"/>
                <a:ea typeface="+mj-ea"/>
              </a:rPr>
              <a:t>static </a:t>
            </a:r>
            <a:r>
              <a:rPr lang="ko-KR" altLang="en-US" dirty="0" smtClean="0">
                <a:latin typeface="+mj-ea"/>
                <a:ea typeface="+mj-ea"/>
              </a:rPr>
              <a:t>선언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   ▶ 개별적 속성을 가질 땐 </a:t>
            </a:r>
            <a:r>
              <a:rPr lang="en-US" altLang="ko-KR" dirty="0" smtClean="0">
                <a:latin typeface="+mj-ea"/>
                <a:ea typeface="+mj-ea"/>
              </a:rPr>
              <a:t>non-static, </a:t>
            </a:r>
            <a:r>
              <a:rPr lang="ko-KR" altLang="en-US" dirty="0" smtClean="0">
                <a:latin typeface="+mj-ea"/>
                <a:ea typeface="+mj-ea"/>
              </a:rPr>
              <a:t>공유를 위할 땐 </a:t>
            </a:r>
            <a:r>
              <a:rPr lang="en-US" altLang="ko-KR" dirty="0" smtClean="0">
                <a:latin typeface="+mj-ea"/>
                <a:ea typeface="+mj-ea"/>
              </a:rPr>
              <a:t>static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j-ea"/>
                <a:ea typeface="+mj-ea"/>
              </a:rPr>
              <a:t>NullpointerException</a:t>
            </a:r>
            <a:r>
              <a:rPr lang="ko-KR" altLang="en-US" dirty="0" smtClean="0">
                <a:latin typeface="+mj-ea"/>
                <a:ea typeface="+mj-ea"/>
              </a:rPr>
              <a:t>에 대한 이해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ko-KR" altLang="en-US" dirty="0" smtClean="0">
                <a:latin typeface="+mj-ea"/>
                <a:ea typeface="+mj-ea"/>
              </a:rPr>
              <a:t>▶ </a:t>
            </a:r>
            <a:r>
              <a:rPr lang="en-US" altLang="ko-KR" dirty="0" smtClean="0">
                <a:latin typeface="+mj-ea"/>
                <a:ea typeface="+mj-ea"/>
              </a:rPr>
              <a:t>key</a:t>
            </a:r>
            <a:r>
              <a:rPr lang="ko-KR" altLang="en-US" dirty="0" smtClean="0">
                <a:latin typeface="+mj-ea"/>
                <a:ea typeface="+mj-ea"/>
              </a:rPr>
              <a:t>값의 비교는 </a:t>
            </a:r>
            <a:r>
              <a:rPr lang="en-US" altLang="ko-KR" dirty="0" err="1" smtClean="0">
                <a:latin typeface="+mj-ea"/>
                <a:ea typeface="+mj-ea"/>
              </a:rPr>
              <a:t>keySet</a:t>
            </a:r>
            <a:r>
              <a:rPr lang="en-US" altLang="ko-KR" dirty="0" smtClean="0">
                <a:latin typeface="+mj-ea"/>
                <a:ea typeface="+mj-ea"/>
              </a:rPr>
              <a:t>().iterator</a:t>
            </a:r>
            <a:r>
              <a:rPr lang="ko-KR" altLang="en-US" dirty="0" smtClean="0">
                <a:latin typeface="+mj-ea"/>
                <a:ea typeface="+mj-ea"/>
              </a:rPr>
              <a:t>로 인해 혼동될 수 있음</a:t>
            </a:r>
            <a:r>
              <a:rPr lang="en-US" altLang="ko-KR" dirty="0" smtClean="0">
                <a:latin typeface="+mj-ea"/>
                <a:ea typeface="+mj-ea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j-ea"/>
                <a:ea typeface="+mj-ea"/>
              </a:rPr>
              <a:t>Iterator </a:t>
            </a:r>
            <a:r>
              <a:rPr lang="ko-KR" altLang="en-US" dirty="0" smtClean="0">
                <a:latin typeface="+mj-ea"/>
                <a:ea typeface="+mj-ea"/>
              </a:rPr>
              <a:t>내의 </a:t>
            </a:r>
            <a:r>
              <a:rPr lang="en-US" altLang="ko-KR" dirty="0" smtClean="0">
                <a:latin typeface="+mj-ea"/>
                <a:ea typeface="+mj-ea"/>
              </a:rPr>
              <a:t>Iterator </a:t>
            </a:r>
            <a:r>
              <a:rPr lang="ko-KR" altLang="en-US" dirty="0" smtClean="0">
                <a:latin typeface="+mj-ea"/>
                <a:ea typeface="+mj-ea"/>
              </a:rPr>
              <a:t>이용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ko-KR" altLang="en-US" dirty="0" smtClean="0">
                <a:latin typeface="+mj-ea"/>
                <a:ea typeface="+mj-ea"/>
              </a:rPr>
              <a:t>▶ 내부에 </a:t>
            </a:r>
            <a:r>
              <a:rPr lang="en-US" altLang="ko-KR" dirty="0" smtClean="0">
                <a:latin typeface="+mj-ea"/>
                <a:ea typeface="+mj-ea"/>
              </a:rPr>
              <a:t>Iterator</a:t>
            </a:r>
            <a:r>
              <a:rPr lang="ko-KR" altLang="en-US" dirty="0" smtClean="0">
                <a:latin typeface="+mj-ea"/>
                <a:ea typeface="+mj-ea"/>
              </a:rPr>
              <a:t>를 사용할 타입의 </a:t>
            </a:r>
            <a:r>
              <a:rPr lang="ko-KR" altLang="en-US" dirty="0" err="1" smtClean="0">
                <a:latin typeface="+mj-ea"/>
                <a:ea typeface="+mj-ea"/>
              </a:rPr>
              <a:t>레퍼런스를</a:t>
            </a:r>
            <a:r>
              <a:rPr lang="ko-KR" altLang="en-US" dirty="0" smtClean="0">
                <a:latin typeface="+mj-ea"/>
                <a:ea typeface="+mj-ea"/>
              </a:rPr>
              <a:t> 선언하는 오류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ea"/>
                <a:ea typeface="+mj-ea"/>
              </a:rPr>
              <a:t>자료구조 </a:t>
            </a:r>
            <a:r>
              <a:rPr lang="ko-KR" altLang="en-US" dirty="0" err="1" smtClean="0">
                <a:latin typeface="+mj-ea"/>
                <a:ea typeface="+mj-ea"/>
              </a:rPr>
              <a:t>끼리의</a:t>
            </a:r>
            <a:r>
              <a:rPr lang="ko-KR" altLang="en-US" dirty="0" smtClean="0">
                <a:latin typeface="+mj-ea"/>
                <a:ea typeface="+mj-ea"/>
              </a:rPr>
              <a:t> 연관을 </a:t>
            </a:r>
            <a:r>
              <a:rPr lang="en-US" altLang="ko-KR" dirty="0" smtClean="0">
                <a:latin typeface="+mj-ea"/>
                <a:ea typeface="+mj-ea"/>
              </a:rPr>
              <a:t>key</a:t>
            </a:r>
            <a:r>
              <a:rPr lang="ko-KR" altLang="en-US" dirty="0" smtClean="0">
                <a:latin typeface="+mj-ea"/>
                <a:ea typeface="+mj-ea"/>
              </a:rPr>
              <a:t>가 아닌 </a:t>
            </a:r>
            <a:r>
              <a:rPr lang="en-US" altLang="ko-KR" dirty="0" smtClean="0">
                <a:latin typeface="+mj-ea"/>
                <a:ea typeface="+mj-ea"/>
              </a:rPr>
              <a:t>Value </a:t>
            </a:r>
            <a:r>
              <a:rPr lang="ko-KR" altLang="en-US" dirty="0" smtClean="0">
                <a:latin typeface="+mj-ea"/>
                <a:ea typeface="+mj-ea"/>
              </a:rPr>
              <a:t>의 속성으로 비교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ko-KR" altLang="en-US" dirty="0" smtClean="0">
                <a:latin typeface="+mj-ea"/>
                <a:ea typeface="+mj-ea"/>
              </a:rPr>
              <a:t>▶ 논리의 성장으로 이어짐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변수를 부분적으로 지정하면 효율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ea"/>
                <a:ea typeface="+mj-ea"/>
              </a:rPr>
              <a:t>서로의 갱신자료를 합치는 상황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   ▶ 번거롭더라도 주석으로 표현해주는 센스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30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491884" y="3140968"/>
            <a:ext cx="2153309" cy="622744"/>
          </a:xfrm>
          <a:prstGeom prst="rect">
            <a:avLst/>
          </a:prstGeom>
          <a:solidFill>
            <a:srgbClr val="FED653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 rot="827229">
            <a:off x="5567144" y="4146019"/>
            <a:ext cx="4798810" cy="2853392"/>
          </a:xfrm>
          <a:prstGeom prst="roundRect">
            <a:avLst/>
          </a:prstGeom>
          <a:ln>
            <a:solidFill>
              <a:srgbClr val="03B2A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3B2A2"/>
                </a:solidFill>
              </a:ln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827229">
            <a:off x="5705567" y="4252353"/>
            <a:ext cx="4418404" cy="2627203"/>
          </a:xfrm>
          <a:prstGeom prst="roundRect">
            <a:avLst/>
          </a:prstGeom>
          <a:ln>
            <a:solidFill>
              <a:srgbClr val="F3808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oloridas botellas de bebidas Contou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3787">
            <a:off x="6062767" y="4134989"/>
            <a:ext cx="1263833" cy="8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84314-200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2609">
            <a:off x="5413388" y="332671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72601" y="3187026"/>
            <a:ext cx="198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5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Q&amp;A</a:t>
            </a:r>
            <a:endParaRPr lang="ko-KR" altLang="en-US" sz="2800" b="1" spc="5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27853" y="2591229"/>
            <a:ext cx="9171853" cy="364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6" b="99149" l="9896" r="89063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25277" y="1717185"/>
            <a:ext cx="711108" cy="11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19423" y="1708089"/>
            <a:ext cx="761902" cy="1137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0823" y="1885703"/>
            <a:ext cx="569133" cy="91666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8523" y="1852204"/>
            <a:ext cx="389583" cy="99787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4683" y="1768435"/>
            <a:ext cx="592487" cy="103577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8178" y="1958469"/>
            <a:ext cx="518673" cy="84161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1ECD7E59-A8D3-4BD1-B6B4-E108474A698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0" t="10307" r="24401" b="10894"/>
          <a:stretch/>
        </p:blipFill>
        <p:spPr>
          <a:xfrm rot="946123">
            <a:off x="7329744" y="4659862"/>
            <a:ext cx="1273617" cy="192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915820" y="3716029"/>
            <a:ext cx="6256037" cy="364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67" y="2690051"/>
            <a:ext cx="940543" cy="1514876"/>
          </a:xfrm>
          <a:prstGeom prst="rect">
            <a:avLst/>
          </a:prstGeom>
        </p:spPr>
      </p:pic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8484" y="2585886"/>
            <a:ext cx="1259111" cy="188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6" b="99149" l="9896" r="89063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20820413">
            <a:off x="1909452" y="2523404"/>
            <a:ext cx="1175169" cy="185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277579" y="2700370"/>
            <a:ext cx="468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THANK YOU</a:t>
            </a:r>
            <a:endParaRPr lang="ko-KR" altLang="en-US" sz="6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11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C3760F08-031A-4E45-AD50-B950AC3085EE}"/>
              </a:ext>
            </a:extLst>
          </p:cNvPr>
          <p:cNvSpPr/>
          <p:nvPr/>
        </p:nvSpPr>
        <p:spPr>
          <a:xfrm rot="5400000">
            <a:off x="3702536" y="1433376"/>
            <a:ext cx="6516215" cy="4007694"/>
          </a:xfrm>
          <a:prstGeom prst="rect">
            <a:avLst/>
          </a:prstGeom>
          <a:solidFill>
            <a:schemeClr val="bg1">
              <a:lumMod val="95000"/>
              <a:alpha val="4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" name="任意多边形 3"/>
          <p:cNvSpPr/>
          <p:nvPr/>
        </p:nvSpPr>
        <p:spPr>
          <a:xfrm flipH="1">
            <a:off x="-1" y="1244399"/>
            <a:ext cx="1670257" cy="575188"/>
          </a:xfrm>
          <a:custGeom>
            <a:avLst/>
            <a:gdLst>
              <a:gd name="connsiteX0" fmla="*/ 3288891 w 3288891"/>
              <a:gd name="connsiteY0" fmla="*/ 0 h 766917"/>
              <a:gd name="connsiteX1" fmla="*/ 589936 w 3288891"/>
              <a:gd name="connsiteY1" fmla="*/ 0 h 766917"/>
              <a:gd name="connsiteX2" fmla="*/ 486697 w 3288891"/>
              <a:gd name="connsiteY2" fmla="*/ 0 h 766917"/>
              <a:gd name="connsiteX3" fmla="*/ 0 w 3288891"/>
              <a:gd name="connsiteY3" fmla="*/ 0 h 766917"/>
              <a:gd name="connsiteX4" fmla="*/ 383459 w 3288891"/>
              <a:gd name="connsiteY4" fmla="*/ 383459 h 766917"/>
              <a:gd name="connsiteX5" fmla="*/ 0 w 3288891"/>
              <a:gd name="connsiteY5" fmla="*/ 766917 h 766917"/>
              <a:gd name="connsiteX6" fmla="*/ 486697 w 3288891"/>
              <a:gd name="connsiteY6" fmla="*/ 766917 h 766917"/>
              <a:gd name="connsiteX7" fmla="*/ 589936 w 3288891"/>
              <a:gd name="connsiteY7" fmla="*/ 766917 h 766917"/>
              <a:gd name="connsiteX8" fmla="*/ 3288891 w 3288891"/>
              <a:gd name="connsiteY8" fmla="*/ 766917 h 7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891" h="766917">
                <a:moveTo>
                  <a:pt x="3288891" y="0"/>
                </a:moveTo>
                <a:lnTo>
                  <a:pt x="589936" y="0"/>
                </a:lnTo>
                <a:lnTo>
                  <a:pt x="486697" y="0"/>
                </a:lnTo>
                <a:lnTo>
                  <a:pt x="0" y="0"/>
                </a:lnTo>
                <a:lnTo>
                  <a:pt x="383459" y="383459"/>
                </a:lnTo>
                <a:lnTo>
                  <a:pt x="0" y="766917"/>
                </a:lnTo>
                <a:lnTo>
                  <a:pt x="486697" y="766917"/>
                </a:lnTo>
                <a:lnTo>
                  <a:pt x="589936" y="766917"/>
                </a:lnTo>
                <a:lnTo>
                  <a:pt x="3288891" y="76691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AEB0B3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7697" y="2276872"/>
            <a:ext cx="48467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5763" indent="-385763"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기획의도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기대효과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카테고리 소개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순서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도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endParaRPr lang="en-US" altLang="ko-KR" sz="16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역할 소개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수행내용 및 목표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주요 코딩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주요 걸림돌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&amp;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해결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Q&amp;A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1501" y="1070664"/>
            <a:ext cx="58514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목 차 </a:t>
            </a:r>
            <a:endParaRPr lang="zh-CN" altLang="en-US" sz="45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97697" y="2134680"/>
            <a:ext cx="7419398" cy="0"/>
          </a:xfrm>
          <a:prstGeom prst="line">
            <a:avLst/>
          </a:prstGeom>
          <a:ln w="25400">
            <a:solidFill>
              <a:srgbClr val="AEB0B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전자기기이(가) 표시된 사진&#10;&#10;자동 생성된 설명">
            <a:extLst>
              <a:ext uri="{FF2B5EF4-FFF2-40B4-BE49-F238E27FC236}">
                <a16:creationId xmlns:a16="http://schemas.microsoft.com/office/drawing/2014/main" xmlns="" id="{54DE8147-215F-4613-8B98-225D81F7FA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7" t="7467" r="31956" b="12416"/>
          <a:stretch/>
        </p:blipFill>
        <p:spPr>
          <a:xfrm>
            <a:off x="5831241" y="2521156"/>
            <a:ext cx="2197147" cy="3760419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8172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-1" y="1244399"/>
            <a:ext cx="1670257" cy="575188"/>
          </a:xfrm>
          <a:custGeom>
            <a:avLst/>
            <a:gdLst>
              <a:gd name="connsiteX0" fmla="*/ 3288891 w 3288891"/>
              <a:gd name="connsiteY0" fmla="*/ 0 h 766917"/>
              <a:gd name="connsiteX1" fmla="*/ 589936 w 3288891"/>
              <a:gd name="connsiteY1" fmla="*/ 0 h 766917"/>
              <a:gd name="connsiteX2" fmla="*/ 486697 w 3288891"/>
              <a:gd name="connsiteY2" fmla="*/ 0 h 766917"/>
              <a:gd name="connsiteX3" fmla="*/ 0 w 3288891"/>
              <a:gd name="connsiteY3" fmla="*/ 0 h 766917"/>
              <a:gd name="connsiteX4" fmla="*/ 383459 w 3288891"/>
              <a:gd name="connsiteY4" fmla="*/ 383459 h 766917"/>
              <a:gd name="connsiteX5" fmla="*/ 0 w 3288891"/>
              <a:gd name="connsiteY5" fmla="*/ 766917 h 766917"/>
              <a:gd name="connsiteX6" fmla="*/ 486697 w 3288891"/>
              <a:gd name="connsiteY6" fmla="*/ 766917 h 766917"/>
              <a:gd name="connsiteX7" fmla="*/ 589936 w 3288891"/>
              <a:gd name="connsiteY7" fmla="*/ 766917 h 766917"/>
              <a:gd name="connsiteX8" fmla="*/ 3288891 w 3288891"/>
              <a:gd name="connsiteY8" fmla="*/ 766917 h 7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891" h="766917">
                <a:moveTo>
                  <a:pt x="3288891" y="0"/>
                </a:moveTo>
                <a:lnTo>
                  <a:pt x="589936" y="0"/>
                </a:lnTo>
                <a:lnTo>
                  <a:pt x="486697" y="0"/>
                </a:lnTo>
                <a:lnTo>
                  <a:pt x="0" y="0"/>
                </a:lnTo>
                <a:lnTo>
                  <a:pt x="383459" y="383459"/>
                </a:lnTo>
                <a:lnTo>
                  <a:pt x="0" y="766917"/>
                </a:lnTo>
                <a:lnTo>
                  <a:pt x="486697" y="766917"/>
                </a:lnTo>
                <a:lnTo>
                  <a:pt x="589936" y="766917"/>
                </a:lnTo>
                <a:lnTo>
                  <a:pt x="3288891" y="766917"/>
                </a:lnTo>
                <a:close/>
              </a:path>
            </a:pathLst>
          </a:custGeom>
          <a:solidFill>
            <a:srgbClr val="3DA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4462" y="1244399"/>
            <a:ext cx="420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3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90826" y="1186691"/>
            <a:ext cx="387300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50" dirty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기획 의도</a:t>
            </a:r>
            <a:endParaRPr lang="en-US" altLang="zh-CN" sz="4050" dirty="0">
              <a:solidFill>
                <a:srgbClr val="6BBBB9"/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35128" y="2020565"/>
            <a:ext cx="7552070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형 설명선 1"/>
          <p:cNvSpPr/>
          <p:nvPr/>
        </p:nvSpPr>
        <p:spPr>
          <a:xfrm>
            <a:off x="2771800" y="1844564"/>
            <a:ext cx="6054812" cy="3743423"/>
          </a:xfrm>
          <a:prstGeom prst="wedgeEllipseCallout">
            <a:avLst>
              <a:gd name="adj1" fmla="val -59173"/>
              <a:gd name="adj2" fmla="val 1442"/>
            </a:avLst>
          </a:prstGeom>
          <a:noFill/>
          <a:ln w="76200">
            <a:solidFill>
              <a:srgbClr val="5BC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ECD7E59-A8D3-4BD1-B6B4-E108474A6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0" t="10307" r="24401" b="10894"/>
          <a:stretch/>
        </p:blipFill>
        <p:spPr>
          <a:xfrm>
            <a:off x="317392" y="2708922"/>
            <a:ext cx="1691133" cy="2551876"/>
          </a:xfrm>
          <a:prstGeom prst="rect">
            <a:avLst/>
          </a:prstGeom>
        </p:spPr>
      </p:pic>
      <p:pic>
        <p:nvPicPr>
          <p:cNvPr id="16" name="Picture 22" descr="http://www.silhouette-ac.com/sozai/m/143/13/143132m.jpg">
            <a:extLst>
              <a:ext uri="{FF2B5EF4-FFF2-40B4-BE49-F238E27FC236}">
                <a16:creationId xmlns:a16="http://schemas.microsoft.com/office/drawing/2014/main" xmlns="" id="{04E25528-2C1A-488D-968E-86E2D0F5A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11642" r="7133" b="11388"/>
          <a:stretch/>
        </p:blipFill>
        <p:spPr bwMode="auto">
          <a:xfrm>
            <a:off x="3225116" y="2996193"/>
            <a:ext cx="144016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575E6E6-F424-4143-9E3A-43C79C1757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59" t="3290"/>
          <a:stretch/>
        </p:blipFill>
        <p:spPr>
          <a:xfrm>
            <a:off x="5285640" y="3048280"/>
            <a:ext cx="1229059" cy="14439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69FC0127-2D61-45CA-8F73-67220D9B84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202" y="3058227"/>
            <a:ext cx="1275944" cy="1275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-2" y="591775"/>
            <a:ext cx="1670257" cy="575188"/>
          </a:xfrm>
          <a:custGeom>
            <a:avLst/>
            <a:gdLst>
              <a:gd name="connsiteX0" fmla="*/ 3288891 w 3288891"/>
              <a:gd name="connsiteY0" fmla="*/ 0 h 766917"/>
              <a:gd name="connsiteX1" fmla="*/ 589936 w 3288891"/>
              <a:gd name="connsiteY1" fmla="*/ 0 h 766917"/>
              <a:gd name="connsiteX2" fmla="*/ 486697 w 3288891"/>
              <a:gd name="connsiteY2" fmla="*/ 0 h 766917"/>
              <a:gd name="connsiteX3" fmla="*/ 0 w 3288891"/>
              <a:gd name="connsiteY3" fmla="*/ 0 h 766917"/>
              <a:gd name="connsiteX4" fmla="*/ 383459 w 3288891"/>
              <a:gd name="connsiteY4" fmla="*/ 383459 h 766917"/>
              <a:gd name="connsiteX5" fmla="*/ 0 w 3288891"/>
              <a:gd name="connsiteY5" fmla="*/ 766917 h 766917"/>
              <a:gd name="connsiteX6" fmla="*/ 486697 w 3288891"/>
              <a:gd name="connsiteY6" fmla="*/ 766917 h 766917"/>
              <a:gd name="connsiteX7" fmla="*/ 589936 w 3288891"/>
              <a:gd name="connsiteY7" fmla="*/ 766917 h 766917"/>
              <a:gd name="connsiteX8" fmla="*/ 3288891 w 3288891"/>
              <a:gd name="connsiteY8" fmla="*/ 766917 h 7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891" h="766917">
                <a:moveTo>
                  <a:pt x="3288891" y="0"/>
                </a:moveTo>
                <a:lnTo>
                  <a:pt x="589936" y="0"/>
                </a:lnTo>
                <a:lnTo>
                  <a:pt x="486697" y="0"/>
                </a:lnTo>
                <a:lnTo>
                  <a:pt x="0" y="0"/>
                </a:lnTo>
                <a:lnTo>
                  <a:pt x="383459" y="383459"/>
                </a:lnTo>
                <a:lnTo>
                  <a:pt x="0" y="766917"/>
                </a:lnTo>
                <a:lnTo>
                  <a:pt x="486697" y="766917"/>
                </a:lnTo>
                <a:lnTo>
                  <a:pt x="589936" y="766917"/>
                </a:lnTo>
                <a:lnTo>
                  <a:pt x="3288891" y="766917"/>
                </a:lnTo>
                <a:close/>
              </a:path>
            </a:pathLst>
          </a:custGeom>
          <a:solidFill>
            <a:srgbClr val="3DA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4461" y="591774"/>
            <a:ext cx="420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3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568694"/>
            <a:ext cx="541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기대 효과</a:t>
            </a:r>
            <a:endParaRPr lang="en-US" altLang="zh-CN" sz="3600" dirty="0">
              <a:solidFill>
                <a:srgbClr val="6BBBB9"/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5126" y="1340768"/>
            <a:ext cx="7625306" cy="53285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-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이용객이 음식 조리시간을 비교할 수 있어 시간을 절약 할 수 있다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매장에 방문하지 않고도 선 주문을 통해 음식을 기다리는 시간을 함축 할 수 있다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매장이 아닌 공간에서 메뉴 확인을 통해 사용자의 움직임을 최소화 할 수 있다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점주는 결제와 주문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등 매장내의 결제 시간을 줄일 수 있어 매장운영을 좀 더 효율적으로 할 수 있다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매장에서 진행하는 이벤트와 같은 특이사항을 미리 공지함으로 써 홍보효과를 누릴 수 있다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기계를 이용하는 점주에게 당일 매출을 제공하여 효과적으로 매출관리를 확인 할 수 있다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키오스크를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통한 많은 장점으로 인해 지역상권이 활성화가 된다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5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-2" y="591775"/>
            <a:ext cx="1670257" cy="575188"/>
          </a:xfrm>
          <a:custGeom>
            <a:avLst/>
            <a:gdLst>
              <a:gd name="connsiteX0" fmla="*/ 3288891 w 3288891"/>
              <a:gd name="connsiteY0" fmla="*/ 0 h 766917"/>
              <a:gd name="connsiteX1" fmla="*/ 589936 w 3288891"/>
              <a:gd name="connsiteY1" fmla="*/ 0 h 766917"/>
              <a:gd name="connsiteX2" fmla="*/ 486697 w 3288891"/>
              <a:gd name="connsiteY2" fmla="*/ 0 h 766917"/>
              <a:gd name="connsiteX3" fmla="*/ 0 w 3288891"/>
              <a:gd name="connsiteY3" fmla="*/ 0 h 766917"/>
              <a:gd name="connsiteX4" fmla="*/ 383459 w 3288891"/>
              <a:gd name="connsiteY4" fmla="*/ 383459 h 766917"/>
              <a:gd name="connsiteX5" fmla="*/ 0 w 3288891"/>
              <a:gd name="connsiteY5" fmla="*/ 766917 h 766917"/>
              <a:gd name="connsiteX6" fmla="*/ 486697 w 3288891"/>
              <a:gd name="connsiteY6" fmla="*/ 766917 h 766917"/>
              <a:gd name="connsiteX7" fmla="*/ 589936 w 3288891"/>
              <a:gd name="connsiteY7" fmla="*/ 766917 h 766917"/>
              <a:gd name="connsiteX8" fmla="*/ 3288891 w 3288891"/>
              <a:gd name="connsiteY8" fmla="*/ 766917 h 7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891" h="766917">
                <a:moveTo>
                  <a:pt x="3288891" y="0"/>
                </a:moveTo>
                <a:lnTo>
                  <a:pt x="589936" y="0"/>
                </a:lnTo>
                <a:lnTo>
                  <a:pt x="486697" y="0"/>
                </a:lnTo>
                <a:lnTo>
                  <a:pt x="0" y="0"/>
                </a:lnTo>
                <a:lnTo>
                  <a:pt x="383459" y="383459"/>
                </a:lnTo>
                <a:lnTo>
                  <a:pt x="0" y="766917"/>
                </a:lnTo>
                <a:lnTo>
                  <a:pt x="486697" y="766917"/>
                </a:lnTo>
                <a:lnTo>
                  <a:pt x="589936" y="766917"/>
                </a:lnTo>
                <a:lnTo>
                  <a:pt x="3288891" y="766917"/>
                </a:lnTo>
                <a:close/>
              </a:path>
            </a:pathLst>
          </a:custGeom>
          <a:solidFill>
            <a:srgbClr val="3DA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4461" y="591774"/>
            <a:ext cx="420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3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0767" y="514342"/>
            <a:ext cx="541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50" dirty="0" smtClean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카테고리 소개</a:t>
            </a:r>
            <a:endParaRPr lang="en-US" altLang="zh-CN" sz="4050" dirty="0">
              <a:solidFill>
                <a:srgbClr val="6BBBB9"/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35128" y="2020565"/>
            <a:ext cx="7552070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367045" y="1834119"/>
            <a:ext cx="2692789" cy="42484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&lt;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관리자 모드</a:t>
            </a: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&gt;</a:t>
            </a:r>
          </a:p>
          <a:p>
            <a:pPr algn="ctr"/>
            <a:endParaRPr lang="en-US" altLang="ko-KR" sz="1600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관리자 모드는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(0)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번을 눌러 접속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관리자는 점주에게 편집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KEY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를 부여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75856" y="1817667"/>
            <a:ext cx="2736304" cy="42484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&lt;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점주 모드</a:t>
            </a: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&gt;</a:t>
            </a:r>
          </a:p>
          <a:p>
            <a:pPr algn="ctr"/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점주 모드는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(9)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번을 눌러 접속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,(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이후 점주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master KEY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필요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관리자에게 특정 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KEY </a:t>
            </a:r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발급받아 식당운영에 필요한 정보 입력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28184" y="1834119"/>
            <a:ext cx="2664296" cy="4248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&lt;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사용자 모드</a:t>
            </a: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&gt;</a:t>
            </a:r>
          </a:p>
          <a:p>
            <a:pPr algn="ctr"/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메뉴기준 과 식당기준으로 원하는 모드로 메뉴를 출력 할 수 있다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메뉴 선택 후 장바구니에 선택한 메뉴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,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평균 조리시간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,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메뉴삭제 구현가능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8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-2" y="591775"/>
            <a:ext cx="1670257" cy="575188"/>
          </a:xfrm>
          <a:custGeom>
            <a:avLst/>
            <a:gdLst>
              <a:gd name="connsiteX0" fmla="*/ 3288891 w 3288891"/>
              <a:gd name="connsiteY0" fmla="*/ 0 h 766917"/>
              <a:gd name="connsiteX1" fmla="*/ 589936 w 3288891"/>
              <a:gd name="connsiteY1" fmla="*/ 0 h 766917"/>
              <a:gd name="connsiteX2" fmla="*/ 486697 w 3288891"/>
              <a:gd name="connsiteY2" fmla="*/ 0 h 766917"/>
              <a:gd name="connsiteX3" fmla="*/ 0 w 3288891"/>
              <a:gd name="connsiteY3" fmla="*/ 0 h 766917"/>
              <a:gd name="connsiteX4" fmla="*/ 383459 w 3288891"/>
              <a:gd name="connsiteY4" fmla="*/ 383459 h 766917"/>
              <a:gd name="connsiteX5" fmla="*/ 0 w 3288891"/>
              <a:gd name="connsiteY5" fmla="*/ 766917 h 766917"/>
              <a:gd name="connsiteX6" fmla="*/ 486697 w 3288891"/>
              <a:gd name="connsiteY6" fmla="*/ 766917 h 766917"/>
              <a:gd name="connsiteX7" fmla="*/ 589936 w 3288891"/>
              <a:gd name="connsiteY7" fmla="*/ 766917 h 766917"/>
              <a:gd name="connsiteX8" fmla="*/ 3288891 w 3288891"/>
              <a:gd name="connsiteY8" fmla="*/ 766917 h 7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891" h="766917">
                <a:moveTo>
                  <a:pt x="3288891" y="0"/>
                </a:moveTo>
                <a:lnTo>
                  <a:pt x="589936" y="0"/>
                </a:lnTo>
                <a:lnTo>
                  <a:pt x="486697" y="0"/>
                </a:lnTo>
                <a:lnTo>
                  <a:pt x="0" y="0"/>
                </a:lnTo>
                <a:lnTo>
                  <a:pt x="383459" y="383459"/>
                </a:lnTo>
                <a:lnTo>
                  <a:pt x="0" y="766917"/>
                </a:lnTo>
                <a:lnTo>
                  <a:pt x="486697" y="766917"/>
                </a:lnTo>
                <a:lnTo>
                  <a:pt x="589936" y="766917"/>
                </a:lnTo>
                <a:lnTo>
                  <a:pt x="3288891" y="766917"/>
                </a:lnTo>
                <a:close/>
              </a:path>
            </a:pathLst>
          </a:custGeom>
          <a:solidFill>
            <a:srgbClr val="3DA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4461" y="591774"/>
            <a:ext cx="420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3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568694"/>
            <a:ext cx="541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순서도</a:t>
            </a:r>
            <a:endParaRPr lang="en-US" altLang="zh-CN" sz="3600" dirty="0">
              <a:solidFill>
                <a:srgbClr val="6BBBB9"/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</p:txBody>
      </p:sp>
      <p:pic>
        <p:nvPicPr>
          <p:cNvPr id="1026" name="Picture 2" descr="C:\Users\sist160\Desktop\KakaoTalk_20190906_1147396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69" y="1215025"/>
            <a:ext cx="6905225" cy="533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42163" y="3284984"/>
            <a:ext cx="165618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Picture 2" descr="C:\Users\sist160\Desktop\KakaoTalk_20190906_1147396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98" y="1215025"/>
            <a:ext cx="6905225" cy="533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836392" y="3284984"/>
            <a:ext cx="165618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19872" y="3278765"/>
            <a:ext cx="165618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52120" y="3284984"/>
            <a:ext cx="165618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49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4533" y="1179595"/>
            <a:ext cx="420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3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82137" y="3383329"/>
            <a:ext cx="589592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정광현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자판기의 관리자 모드 총괄 및 전체 틀 관리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이은채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관리자 모드 세부 코딩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및 레이아웃 수정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김소원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관리자 모드 세부 코딩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및 오류검출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김종범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가게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클래스 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,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Casher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클래스 보완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정민하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가게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클래스 총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세부 코딩 프로그래밍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5500" y="591775"/>
            <a:ext cx="4346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역할 소개</a:t>
            </a:r>
            <a:endParaRPr lang="en-US" altLang="zh-CN" sz="4000" dirty="0">
              <a:solidFill>
                <a:srgbClr val="6BBBB9"/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499289" y="2949460"/>
            <a:ext cx="47383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90" name="组合 4889"/>
          <p:cNvGrpSpPr/>
          <p:nvPr/>
        </p:nvGrpSpPr>
        <p:grpSpPr>
          <a:xfrm>
            <a:off x="1860331" y="1801010"/>
            <a:ext cx="1351757" cy="1353095"/>
            <a:chOff x="5210175" y="5411787"/>
            <a:chExt cx="1603375" cy="1604962"/>
          </a:xfrm>
        </p:grpSpPr>
        <p:sp>
          <p:nvSpPr>
            <p:cNvPr id="4740" name="Freeform 29"/>
            <p:cNvSpPr/>
            <p:nvPr/>
          </p:nvSpPr>
          <p:spPr bwMode="auto">
            <a:xfrm>
              <a:off x="5210175" y="5411787"/>
              <a:ext cx="1603375" cy="1604962"/>
            </a:xfrm>
            <a:custGeom>
              <a:avLst/>
              <a:gdLst>
                <a:gd name="T0" fmla="*/ 407 w 427"/>
                <a:gd name="T1" fmla="*/ 250 h 427"/>
                <a:gd name="T2" fmla="*/ 177 w 427"/>
                <a:gd name="T3" fmla="*/ 407 h 427"/>
                <a:gd name="T4" fmla="*/ 20 w 427"/>
                <a:gd name="T5" fmla="*/ 177 h 427"/>
                <a:gd name="T6" fmla="*/ 250 w 427"/>
                <a:gd name="T7" fmla="*/ 20 h 427"/>
                <a:gd name="T8" fmla="*/ 407 w 427"/>
                <a:gd name="T9" fmla="*/ 25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27">
                  <a:moveTo>
                    <a:pt x="407" y="250"/>
                  </a:moveTo>
                  <a:cubicBezTo>
                    <a:pt x="386" y="357"/>
                    <a:pt x="283" y="427"/>
                    <a:pt x="177" y="407"/>
                  </a:cubicBezTo>
                  <a:cubicBezTo>
                    <a:pt x="70" y="386"/>
                    <a:pt x="0" y="283"/>
                    <a:pt x="20" y="177"/>
                  </a:cubicBezTo>
                  <a:cubicBezTo>
                    <a:pt x="41" y="70"/>
                    <a:pt x="144" y="0"/>
                    <a:pt x="250" y="20"/>
                  </a:cubicBezTo>
                  <a:cubicBezTo>
                    <a:pt x="357" y="41"/>
                    <a:pt x="427" y="144"/>
                    <a:pt x="407" y="250"/>
                  </a:cubicBezTo>
                  <a:close/>
                </a:path>
              </a:pathLst>
            </a:cu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41" name="Freeform 30"/>
            <p:cNvSpPr/>
            <p:nvPr/>
          </p:nvSpPr>
          <p:spPr bwMode="auto">
            <a:xfrm>
              <a:off x="5603875" y="6442074"/>
              <a:ext cx="173038" cy="368300"/>
            </a:xfrm>
            <a:custGeom>
              <a:avLst/>
              <a:gdLst>
                <a:gd name="T0" fmla="*/ 46 w 46"/>
                <a:gd name="T1" fmla="*/ 0 h 98"/>
                <a:gd name="T2" fmla="*/ 0 w 46"/>
                <a:gd name="T3" fmla="*/ 98 h 98"/>
                <a:gd name="T4" fmla="*/ 46 w 46"/>
                <a:gd name="T5" fmla="*/ 98 h 98"/>
                <a:gd name="T6" fmla="*/ 46 w 46"/>
                <a:gd name="T7" fmla="*/ 38 h 98"/>
                <a:gd name="T8" fmla="*/ 46 w 46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98">
                  <a:moveTo>
                    <a:pt x="46" y="0"/>
                  </a:moveTo>
                  <a:cubicBezTo>
                    <a:pt x="18" y="22"/>
                    <a:pt x="0" y="58"/>
                    <a:pt x="0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38"/>
                    <a:pt x="46" y="38"/>
                    <a:pt x="46" y="38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42" name="Freeform 31"/>
            <p:cNvSpPr/>
            <p:nvPr/>
          </p:nvSpPr>
          <p:spPr bwMode="auto">
            <a:xfrm>
              <a:off x="5807075" y="6359524"/>
              <a:ext cx="201613" cy="225425"/>
            </a:xfrm>
            <a:custGeom>
              <a:avLst/>
              <a:gdLst>
                <a:gd name="T0" fmla="*/ 54 w 54"/>
                <a:gd name="T1" fmla="*/ 60 h 60"/>
                <a:gd name="T2" fmla="*/ 54 w 54"/>
                <a:gd name="T3" fmla="*/ 0 h 60"/>
                <a:gd name="T4" fmla="*/ 0 w 54"/>
                <a:gd name="T5" fmla="*/ 16 h 60"/>
                <a:gd name="T6" fmla="*/ 0 w 54"/>
                <a:gd name="T7" fmla="*/ 60 h 60"/>
                <a:gd name="T8" fmla="*/ 54 w 54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0">
                  <a:moveTo>
                    <a:pt x="54" y="6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35" y="0"/>
                    <a:pt x="16" y="6"/>
                    <a:pt x="0" y="16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54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43" name="Freeform 32"/>
            <p:cNvSpPr/>
            <p:nvPr/>
          </p:nvSpPr>
          <p:spPr bwMode="auto">
            <a:xfrm>
              <a:off x="5776913" y="6418262"/>
              <a:ext cx="231775" cy="392112"/>
            </a:xfrm>
            <a:custGeom>
              <a:avLst/>
              <a:gdLst>
                <a:gd name="T0" fmla="*/ 8 w 62"/>
                <a:gd name="T1" fmla="*/ 44 h 104"/>
                <a:gd name="T2" fmla="*/ 8 w 62"/>
                <a:gd name="T3" fmla="*/ 0 h 104"/>
                <a:gd name="T4" fmla="*/ 0 w 62"/>
                <a:gd name="T5" fmla="*/ 6 h 104"/>
                <a:gd name="T6" fmla="*/ 0 w 62"/>
                <a:gd name="T7" fmla="*/ 44 h 104"/>
                <a:gd name="T8" fmla="*/ 0 w 62"/>
                <a:gd name="T9" fmla="*/ 104 h 104"/>
                <a:gd name="T10" fmla="*/ 62 w 62"/>
                <a:gd name="T11" fmla="*/ 104 h 104"/>
                <a:gd name="T12" fmla="*/ 62 w 62"/>
                <a:gd name="T13" fmla="*/ 44 h 104"/>
                <a:gd name="T14" fmla="*/ 8 w 62"/>
                <a:gd name="T15" fmla="*/ 4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04">
                  <a:moveTo>
                    <a:pt x="8" y="44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44"/>
                    <a:pt x="62" y="44"/>
                    <a:pt x="62" y="44"/>
                  </a:cubicBezTo>
                  <a:lnTo>
                    <a:pt x="8" y="44"/>
                  </a:lnTo>
                  <a:close/>
                </a:path>
              </a:pathLst>
            </a:custGeom>
            <a:solidFill>
              <a:srgbClr val="69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44" name="Freeform 33"/>
            <p:cNvSpPr/>
            <p:nvPr/>
          </p:nvSpPr>
          <p:spPr bwMode="auto">
            <a:xfrm>
              <a:off x="5694363" y="5832474"/>
              <a:ext cx="314325" cy="527050"/>
            </a:xfrm>
            <a:custGeom>
              <a:avLst/>
              <a:gdLst>
                <a:gd name="T0" fmla="*/ 20 w 84"/>
                <a:gd name="T1" fmla="*/ 43 h 140"/>
                <a:gd name="T2" fmla="*/ 20 w 84"/>
                <a:gd name="T3" fmla="*/ 0 h 140"/>
                <a:gd name="T4" fmla="*/ 16 w 84"/>
                <a:gd name="T5" fmla="*/ 5 h 140"/>
                <a:gd name="T6" fmla="*/ 15 w 84"/>
                <a:gd name="T7" fmla="*/ 7 h 140"/>
                <a:gd name="T8" fmla="*/ 12 w 84"/>
                <a:gd name="T9" fmla="*/ 11 h 140"/>
                <a:gd name="T10" fmla="*/ 11 w 84"/>
                <a:gd name="T11" fmla="*/ 13 h 140"/>
                <a:gd name="T12" fmla="*/ 9 w 84"/>
                <a:gd name="T13" fmla="*/ 17 h 140"/>
                <a:gd name="T14" fmla="*/ 7 w 84"/>
                <a:gd name="T15" fmla="*/ 20 h 140"/>
                <a:gd name="T16" fmla="*/ 6 w 84"/>
                <a:gd name="T17" fmla="*/ 24 h 140"/>
                <a:gd name="T18" fmla="*/ 4 w 84"/>
                <a:gd name="T19" fmla="*/ 28 h 140"/>
                <a:gd name="T20" fmla="*/ 3 w 84"/>
                <a:gd name="T21" fmla="*/ 31 h 140"/>
                <a:gd name="T22" fmla="*/ 2 w 84"/>
                <a:gd name="T23" fmla="*/ 36 h 140"/>
                <a:gd name="T24" fmla="*/ 1 w 84"/>
                <a:gd name="T25" fmla="*/ 39 h 140"/>
                <a:gd name="T26" fmla="*/ 0 w 84"/>
                <a:gd name="T27" fmla="*/ 44 h 140"/>
                <a:gd name="T28" fmla="*/ 0 w 84"/>
                <a:gd name="T29" fmla="*/ 47 h 140"/>
                <a:gd name="T30" fmla="*/ 0 w 84"/>
                <a:gd name="T31" fmla="*/ 55 h 140"/>
                <a:gd name="T32" fmla="*/ 17 w 84"/>
                <a:gd name="T33" fmla="*/ 106 h 140"/>
                <a:gd name="T34" fmla="*/ 84 w 84"/>
                <a:gd name="T35" fmla="*/ 140 h 140"/>
                <a:gd name="T36" fmla="*/ 84 w 84"/>
                <a:gd name="T37" fmla="*/ 43 h 140"/>
                <a:gd name="T38" fmla="*/ 20 w 84"/>
                <a:gd name="T39" fmla="*/ 4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40">
                  <a:moveTo>
                    <a:pt x="20" y="43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8" y="2"/>
                    <a:pt x="17" y="3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4" y="8"/>
                    <a:pt x="13" y="9"/>
                    <a:pt x="12" y="11"/>
                  </a:cubicBezTo>
                  <a:cubicBezTo>
                    <a:pt x="12" y="12"/>
                    <a:pt x="11" y="12"/>
                    <a:pt x="11" y="13"/>
                  </a:cubicBezTo>
                  <a:cubicBezTo>
                    <a:pt x="10" y="14"/>
                    <a:pt x="9" y="16"/>
                    <a:pt x="9" y="17"/>
                  </a:cubicBezTo>
                  <a:cubicBezTo>
                    <a:pt x="8" y="18"/>
                    <a:pt x="8" y="19"/>
                    <a:pt x="7" y="20"/>
                  </a:cubicBezTo>
                  <a:cubicBezTo>
                    <a:pt x="7" y="21"/>
                    <a:pt x="6" y="23"/>
                    <a:pt x="6" y="24"/>
                  </a:cubicBezTo>
                  <a:cubicBezTo>
                    <a:pt x="5" y="25"/>
                    <a:pt x="5" y="26"/>
                    <a:pt x="4" y="28"/>
                  </a:cubicBezTo>
                  <a:cubicBezTo>
                    <a:pt x="4" y="29"/>
                    <a:pt x="3" y="30"/>
                    <a:pt x="3" y="31"/>
                  </a:cubicBezTo>
                  <a:cubicBezTo>
                    <a:pt x="3" y="33"/>
                    <a:pt x="2" y="34"/>
                    <a:pt x="2" y="36"/>
                  </a:cubicBezTo>
                  <a:cubicBezTo>
                    <a:pt x="2" y="37"/>
                    <a:pt x="1" y="38"/>
                    <a:pt x="1" y="39"/>
                  </a:cubicBezTo>
                  <a:cubicBezTo>
                    <a:pt x="1" y="41"/>
                    <a:pt x="1" y="42"/>
                    <a:pt x="0" y="44"/>
                  </a:cubicBezTo>
                  <a:cubicBezTo>
                    <a:pt x="0" y="45"/>
                    <a:pt x="0" y="46"/>
                    <a:pt x="0" y="47"/>
                  </a:cubicBezTo>
                  <a:cubicBezTo>
                    <a:pt x="0" y="50"/>
                    <a:pt x="0" y="52"/>
                    <a:pt x="0" y="55"/>
                  </a:cubicBezTo>
                  <a:cubicBezTo>
                    <a:pt x="0" y="74"/>
                    <a:pt x="6" y="92"/>
                    <a:pt x="17" y="106"/>
                  </a:cubicBezTo>
                  <a:cubicBezTo>
                    <a:pt x="32" y="127"/>
                    <a:pt x="57" y="140"/>
                    <a:pt x="84" y="140"/>
                  </a:cubicBezTo>
                  <a:cubicBezTo>
                    <a:pt x="84" y="43"/>
                    <a:pt x="84" y="43"/>
                    <a:pt x="84" y="43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45" name="Freeform 34"/>
            <p:cNvSpPr/>
            <p:nvPr/>
          </p:nvSpPr>
          <p:spPr bwMode="auto">
            <a:xfrm>
              <a:off x="5614988" y="5659437"/>
              <a:ext cx="280988" cy="571500"/>
            </a:xfrm>
            <a:custGeom>
              <a:avLst/>
              <a:gdLst>
                <a:gd name="T0" fmla="*/ 21 w 75"/>
                <a:gd name="T1" fmla="*/ 93 h 152"/>
                <a:gd name="T2" fmla="*/ 21 w 75"/>
                <a:gd name="T3" fmla="*/ 90 h 152"/>
                <a:gd name="T4" fmla="*/ 22 w 75"/>
                <a:gd name="T5" fmla="*/ 85 h 152"/>
                <a:gd name="T6" fmla="*/ 23 w 75"/>
                <a:gd name="T7" fmla="*/ 82 h 152"/>
                <a:gd name="T8" fmla="*/ 24 w 75"/>
                <a:gd name="T9" fmla="*/ 77 h 152"/>
                <a:gd name="T10" fmla="*/ 25 w 75"/>
                <a:gd name="T11" fmla="*/ 74 h 152"/>
                <a:gd name="T12" fmla="*/ 27 w 75"/>
                <a:gd name="T13" fmla="*/ 70 h 152"/>
                <a:gd name="T14" fmla="*/ 28 w 75"/>
                <a:gd name="T15" fmla="*/ 66 h 152"/>
                <a:gd name="T16" fmla="*/ 30 w 75"/>
                <a:gd name="T17" fmla="*/ 63 h 152"/>
                <a:gd name="T18" fmla="*/ 32 w 75"/>
                <a:gd name="T19" fmla="*/ 59 h 152"/>
                <a:gd name="T20" fmla="*/ 33 w 75"/>
                <a:gd name="T21" fmla="*/ 57 h 152"/>
                <a:gd name="T22" fmla="*/ 36 w 75"/>
                <a:gd name="T23" fmla="*/ 53 h 152"/>
                <a:gd name="T24" fmla="*/ 37 w 75"/>
                <a:gd name="T25" fmla="*/ 51 h 152"/>
                <a:gd name="T26" fmla="*/ 75 w 75"/>
                <a:gd name="T27" fmla="*/ 22 h 152"/>
                <a:gd name="T28" fmla="*/ 75 w 75"/>
                <a:gd name="T29" fmla="*/ 0 h 152"/>
                <a:gd name="T30" fmla="*/ 0 w 75"/>
                <a:gd name="T31" fmla="*/ 101 h 152"/>
                <a:gd name="T32" fmla="*/ 0 w 75"/>
                <a:gd name="T33" fmla="*/ 152 h 152"/>
                <a:gd name="T34" fmla="*/ 13 w 75"/>
                <a:gd name="T35" fmla="*/ 152 h 152"/>
                <a:gd name="T36" fmla="*/ 38 w 75"/>
                <a:gd name="T37" fmla="*/ 152 h 152"/>
                <a:gd name="T38" fmla="*/ 21 w 75"/>
                <a:gd name="T39" fmla="*/ 101 h 152"/>
                <a:gd name="T40" fmla="*/ 21 w 75"/>
                <a:gd name="T41" fmla="*/ 9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152">
                  <a:moveTo>
                    <a:pt x="21" y="93"/>
                  </a:moveTo>
                  <a:cubicBezTo>
                    <a:pt x="21" y="92"/>
                    <a:pt x="21" y="91"/>
                    <a:pt x="21" y="90"/>
                  </a:cubicBezTo>
                  <a:cubicBezTo>
                    <a:pt x="22" y="88"/>
                    <a:pt x="22" y="87"/>
                    <a:pt x="22" y="85"/>
                  </a:cubicBezTo>
                  <a:cubicBezTo>
                    <a:pt x="22" y="84"/>
                    <a:pt x="23" y="83"/>
                    <a:pt x="23" y="82"/>
                  </a:cubicBezTo>
                  <a:cubicBezTo>
                    <a:pt x="23" y="80"/>
                    <a:pt x="24" y="79"/>
                    <a:pt x="24" y="77"/>
                  </a:cubicBezTo>
                  <a:cubicBezTo>
                    <a:pt x="24" y="76"/>
                    <a:pt x="25" y="75"/>
                    <a:pt x="25" y="74"/>
                  </a:cubicBezTo>
                  <a:cubicBezTo>
                    <a:pt x="26" y="72"/>
                    <a:pt x="26" y="71"/>
                    <a:pt x="27" y="70"/>
                  </a:cubicBezTo>
                  <a:cubicBezTo>
                    <a:pt x="27" y="69"/>
                    <a:pt x="28" y="67"/>
                    <a:pt x="28" y="66"/>
                  </a:cubicBezTo>
                  <a:cubicBezTo>
                    <a:pt x="29" y="65"/>
                    <a:pt x="29" y="64"/>
                    <a:pt x="30" y="63"/>
                  </a:cubicBezTo>
                  <a:cubicBezTo>
                    <a:pt x="30" y="62"/>
                    <a:pt x="31" y="60"/>
                    <a:pt x="32" y="59"/>
                  </a:cubicBezTo>
                  <a:cubicBezTo>
                    <a:pt x="32" y="58"/>
                    <a:pt x="33" y="58"/>
                    <a:pt x="33" y="57"/>
                  </a:cubicBezTo>
                  <a:cubicBezTo>
                    <a:pt x="34" y="55"/>
                    <a:pt x="35" y="54"/>
                    <a:pt x="36" y="53"/>
                  </a:cubicBezTo>
                  <a:cubicBezTo>
                    <a:pt x="36" y="52"/>
                    <a:pt x="37" y="51"/>
                    <a:pt x="37" y="51"/>
                  </a:cubicBezTo>
                  <a:cubicBezTo>
                    <a:pt x="47" y="38"/>
                    <a:pt x="60" y="28"/>
                    <a:pt x="75" y="22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1" y="13"/>
                    <a:pt x="0" y="53"/>
                    <a:pt x="0" y="101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27" y="138"/>
                    <a:pt x="21" y="120"/>
                    <a:pt x="21" y="101"/>
                  </a:cubicBezTo>
                  <a:cubicBezTo>
                    <a:pt x="21" y="98"/>
                    <a:pt x="21" y="96"/>
                    <a:pt x="21" y="93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46" name="Freeform 35"/>
            <p:cNvSpPr/>
            <p:nvPr/>
          </p:nvSpPr>
          <p:spPr bwMode="auto">
            <a:xfrm>
              <a:off x="5956300" y="5640387"/>
              <a:ext cx="52388" cy="30162"/>
            </a:xfrm>
            <a:custGeom>
              <a:avLst/>
              <a:gdLst>
                <a:gd name="T0" fmla="*/ 14 w 14"/>
                <a:gd name="T1" fmla="*/ 0 h 8"/>
                <a:gd name="T2" fmla="*/ 0 w 14"/>
                <a:gd name="T3" fmla="*/ 1 h 8"/>
                <a:gd name="T4" fmla="*/ 14 w 14"/>
                <a:gd name="T5" fmla="*/ 8 h 8"/>
                <a:gd name="T6" fmla="*/ 14 w 1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8">
                  <a:moveTo>
                    <a:pt x="14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4" y="8"/>
                    <a:pt x="14" y="8"/>
                    <a:pt x="14" y="8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47" name="Freeform 36"/>
            <p:cNvSpPr/>
            <p:nvPr/>
          </p:nvSpPr>
          <p:spPr bwMode="auto">
            <a:xfrm>
              <a:off x="5697538" y="5967412"/>
              <a:ext cx="3175" cy="11112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3 h 3"/>
                <a:gd name="T4" fmla="*/ 1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48" name="Freeform 37"/>
            <p:cNvSpPr/>
            <p:nvPr/>
          </p:nvSpPr>
          <p:spPr bwMode="auto">
            <a:xfrm>
              <a:off x="5694363" y="5997574"/>
              <a:ext cx="0" cy="11112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49" name="Freeform 38"/>
            <p:cNvSpPr/>
            <p:nvPr/>
          </p:nvSpPr>
          <p:spPr bwMode="auto">
            <a:xfrm>
              <a:off x="5738813" y="5859462"/>
              <a:ext cx="11113" cy="14287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4 h 4"/>
                <a:gd name="T4" fmla="*/ 3 w 3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1"/>
                    <a:pt x="1" y="2"/>
                    <a:pt x="0" y="4"/>
                  </a:cubicBezTo>
                  <a:cubicBezTo>
                    <a:pt x="1" y="2"/>
                    <a:pt x="2" y="1"/>
                    <a:pt x="3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50" name="Freeform 39"/>
            <p:cNvSpPr/>
            <p:nvPr/>
          </p:nvSpPr>
          <p:spPr bwMode="auto">
            <a:xfrm>
              <a:off x="5727700" y="5881687"/>
              <a:ext cx="7938" cy="14287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4 h 4"/>
                <a:gd name="T4" fmla="*/ 2 w 2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3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51" name="Freeform 40"/>
            <p:cNvSpPr/>
            <p:nvPr/>
          </p:nvSpPr>
          <p:spPr bwMode="auto">
            <a:xfrm>
              <a:off x="5716588" y="5907087"/>
              <a:ext cx="3175" cy="15875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4 h 4"/>
                <a:gd name="T4" fmla="*/ 1 w 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52" name="Freeform 41"/>
            <p:cNvSpPr/>
            <p:nvPr/>
          </p:nvSpPr>
          <p:spPr bwMode="auto">
            <a:xfrm>
              <a:off x="5705475" y="5937249"/>
              <a:ext cx="3175" cy="11112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3 h 3"/>
                <a:gd name="T4" fmla="*/ 1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53" name="Freeform 42"/>
            <p:cNvSpPr/>
            <p:nvPr/>
          </p:nvSpPr>
          <p:spPr bwMode="auto">
            <a:xfrm>
              <a:off x="5754688" y="5735637"/>
              <a:ext cx="254000" cy="258762"/>
            </a:xfrm>
            <a:custGeom>
              <a:avLst/>
              <a:gdLst>
                <a:gd name="T0" fmla="*/ 38 w 68"/>
                <a:gd name="T1" fmla="*/ 14 h 69"/>
                <a:gd name="T2" fmla="*/ 38 w 68"/>
                <a:gd name="T3" fmla="*/ 2 h 69"/>
                <a:gd name="T4" fmla="*/ 0 w 68"/>
                <a:gd name="T5" fmla="*/ 31 h 69"/>
                <a:gd name="T6" fmla="*/ 4 w 68"/>
                <a:gd name="T7" fmla="*/ 26 h 69"/>
                <a:gd name="T8" fmla="*/ 4 w 68"/>
                <a:gd name="T9" fmla="*/ 69 h 69"/>
                <a:gd name="T10" fmla="*/ 68 w 68"/>
                <a:gd name="T11" fmla="*/ 69 h 69"/>
                <a:gd name="T12" fmla="*/ 68 w 68"/>
                <a:gd name="T13" fmla="*/ 0 h 69"/>
                <a:gd name="T14" fmla="*/ 38 w 68"/>
                <a:gd name="T15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69">
                  <a:moveTo>
                    <a:pt x="38" y="14"/>
                  </a:moveTo>
                  <a:cubicBezTo>
                    <a:pt x="38" y="2"/>
                    <a:pt x="38" y="2"/>
                    <a:pt x="38" y="2"/>
                  </a:cubicBezTo>
                  <a:cubicBezTo>
                    <a:pt x="23" y="8"/>
                    <a:pt x="10" y="18"/>
                    <a:pt x="0" y="31"/>
                  </a:cubicBezTo>
                  <a:cubicBezTo>
                    <a:pt x="1" y="29"/>
                    <a:pt x="2" y="28"/>
                    <a:pt x="4" y="2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54" name="Freeform 43"/>
            <p:cNvSpPr/>
            <p:nvPr/>
          </p:nvSpPr>
          <p:spPr bwMode="auto">
            <a:xfrm>
              <a:off x="5895975" y="5618162"/>
              <a:ext cx="60325" cy="41275"/>
            </a:xfrm>
            <a:custGeom>
              <a:avLst/>
              <a:gdLst>
                <a:gd name="T0" fmla="*/ 0 w 16"/>
                <a:gd name="T1" fmla="*/ 0 h 11"/>
                <a:gd name="T2" fmla="*/ 0 w 16"/>
                <a:gd name="T3" fmla="*/ 11 h 11"/>
                <a:gd name="T4" fmla="*/ 16 w 16"/>
                <a:gd name="T5" fmla="*/ 7 h 11"/>
                <a:gd name="T6" fmla="*/ 0 w 16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5" y="9"/>
                    <a:pt x="11" y="8"/>
                    <a:pt x="16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9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55" name="Freeform 44"/>
            <p:cNvSpPr/>
            <p:nvPr/>
          </p:nvSpPr>
          <p:spPr bwMode="auto">
            <a:xfrm>
              <a:off x="5895975" y="5645149"/>
              <a:ext cx="112713" cy="96837"/>
            </a:xfrm>
            <a:custGeom>
              <a:avLst/>
              <a:gdLst>
                <a:gd name="T0" fmla="*/ 30 w 30"/>
                <a:gd name="T1" fmla="*/ 20 h 26"/>
                <a:gd name="T2" fmla="*/ 30 w 30"/>
                <a:gd name="T3" fmla="*/ 7 h 26"/>
                <a:gd name="T4" fmla="*/ 16 w 30"/>
                <a:gd name="T5" fmla="*/ 0 h 26"/>
                <a:gd name="T6" fmla="*/ 0 w 30"/>
                <a:gd name="T7" fmla="*/ 4 h 26"/>
                <a:gd name="T8" fmla="*/ 0 w 30"/>
                <a:gd name="T9" fmla="*/ 26 h 26"/>
                <a:gd name="T10" fmla="*/ 30 w 30"/>
                <a:gd name="T11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6">
                  <a:moveTo>
                    <a:pt x="30" y="20"/>
                  </a:moveTo>
                  <a:cubicBezTo>
                    <a:pt x="30" y="7"/>
                    <a:pt x="30" y="7"/>
                    <a:pt x="30" y="7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1"/>
                    <a:pt x="5" y="2"/>
                    <a:pt x="0" y="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9" y="22"/>
                    <a:pt x="20" y="20"/>
                    <a:pt x="30" y="20"/>
                  </a:cubicBezTo>
                  <a:close/>
                </a:path>
              </a:pathLst>
            </a:custGeom>
            <a:solidFill>
              <a:srgbClr val="69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56" name="Freeform 45"/>
            <p:cNvSpPr/>
            <p:nvPr/>
          </p:nvSpPr>
          <p:spPr bwMode="auto">
            <a:xfrm>
              <a:off x="5895975" y="5719762"/>
              <a:ext cx="112713" cy="68262"/>
            </a:xfrm>
            <a:custGeom>
              <a:avLst/>
              <a:gdLst>
                <a:gd name="T0" fmla="*/ 30 w 30"/>
                <a:gd name="T1" fmla="*/ 4 h 18"/>
                <a:gd name="T2" fmla="*/ 30 w 30"/>
                <a:gd name="T3" fmla="*/ 0 h 18"/>
                <a:gd name="T4" fmla="*/ 0 w 30"/>
                <a:gd name="T5" fmla="*/ 6 h 18"/>
                <a:gd name="T6" fmla="*/ 0 w 30"/>
                <a:gd name="T7" fmla="*/ 18 h 18"/>
                <a:gd name="T8" fmla="*/ 30 w 30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4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0" y="0"/>
                    <a:pt x="9" y="2"/>
                    <a:pt x="0" y="6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30" y="4"/>
                  </a:lnTo>
                  <a:close/>
                </a:path>
              </a:pathLst>
            </a:custGeom>
            <a:solidFill>
              <a:srgbClr val="69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57" name="Freeform 46"/>
            <p:cNvSpPr/>
            <p:nvPr/>
          </p:nvSpPr>
          <p:spPr bwMode="auto">
            <a:xfrm>
              <a:off x="6305550" y="5922962"/>
              <a:ext cx="7938" cy="14287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1" y="1"/>
                    <a:pt x="1" y="2"/>
                    <a:pt x="2" y="4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58" name="Freeform 47"/>
            <p:cNvSpPr/>
            <p:nvPr/>
          </p:nvSpPr>
          <p:spPr bwMode="auto">
            <a:xfrm>
              <a:off x="6316663" y="5948362"/>
              <a:ext cx="4763" cy="19050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0 h 5"/>
                <a:gd name="T4" fmla="*/ 1 w 1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3"/>
                    <a:pt x="0" y="2"/>
                    <a:pt x="0" y="0"/>
                  </a:cubicBezTo>
                  <a:cubicBezTo>
                    <a:pt x="0" y="2"/>
                    <a:pt x="1" y="3"/>
                    <a:pt x="1" y="5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59" name="Freeform 48"/>
            <p:cNvSpPr/>
            <p:nvPr/>
          </p:nvSpPr>
          <p:spPr bwMode="auto">
            <a:xfrm>
              <a:off x="6327775" y="6008687"/>
              <a:ext cx="0" cy="30162"/>
            </a:xfrm>
            <a:custGeom>
              <a:avLst/>
              <a:gdLst>
                <a:gd name="T0" fmla="*/ 8 h 8"/>
                <a:gd name="T1" fmla="*/ 0 h 8"/>
                <a:gd name="T2" fmla="*/ 8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cubicBezTo>
                    <a:pt x="0" y="5"/>
                    <a:pt x="0" y="3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60" name="Freeform 49"/>
            <p:cNvSpPr/>
            <p:nvPr/>
          </p:nvSpPr>
          <p:spPr bwMode="auto">
            <a:xfrm>
              <a:off x="6324600" y="5978524"/>
              <a:ext cx="3175" cy="19050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0 h 5"/>
                <a:gd name="T4" fmla="*/ 1 w 1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0" y="2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61" name="Freeform 50"/>
            <p:cNvSpPr/>
            <p:nvPr/>
          </p:nvSpPr>
          <p:spPr bwMode="auto">
            <a:xfrm>
              <a:off x="6283325" y="5873749"/>
              <a:ext cx="3175" cy="7937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62" name="Freeform 51"/>
            <p:cNvSpPr/>
            <p:nvPr/>
          </p:nvSpPr>
          <p:spPr bwMode="auto">
            <a:xfrm>
              <a:off x="6269038" y="5851524"/>
              <a:ext cx="3175" cy="7937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63" name="Freeform 52"/>
            <p:cNvSpPr/>
            <p:nvPr/>
          </p:nvSpPr>
          <p:spPr bwMode="auto">
            <a:xfrm>
              <a:off x="6294438" y="5895974"/>
              <a:ext cx="7938" cy="11112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1" y="1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64" name="Freeform 53"/>
            <p:cNvSpPr/>
            <p:nvPr/>
          </p:nvSpPr>
          <p:spPr bwMode="auto">
            <a:xfrm>
              <a:off x="6245225" y="6442074"/>
              <a:ext cx="173038" cy="368300"/>
            </a:xfrm>
            <a:custGeom>
              <a:avLst/>
              <a:gdLst>
                <a:gd name="T0" fmla="*/ 0 w 46"/>
                <a:gd name="T1" fmla="*/ 0 h 98"/>
                <a:gd name="T2" fmla="*/ 0 w 46"/>
                <a:gd name="T3" fmla="*/ 38 h 98"/>
                <a:gd name="T4" fmla="*/ 0 w 46"/>
                <a:gd name="T5" fmla="*/ 98 h 98"/>
                <a:gd name="T6" fmla="*/ 46 w 46"/>
                <a:gd name="T7" fmla="*/ 98 h 98"/>
                <a:gd name="T8" fmla="*/ 0 w 46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98">
                  <a:moveTo>
                    <a:pt x="0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58"/>
                    <a:pt x="28" y="22"/>
                    <a:pt x="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65" name="Freeform 54"/>
            <p:cNvSpPr/>
            <p:nvPr/>
          </p:nvSpPr>
          <p:spPr bwMode="auto">
            <a:xfrm>
              <a:off x="6008688" y="6359524"/>
              <a:ext cx="203200" cy="225425"/>
            </a:xfrm>
            <a:custGeom>
              <a:avLst/>
              <a:gdLst>
                <a:gd name="T0" fmla="*/ 54 w 54"/>
                <a:gd name="T1" fmla="*/ 60 h 60"/>
                <a:gd name="T2" fmla="*/ 54 w 54"/>
                <a:gd name="T3" fmla="*/ 16 h 60"/>
                <a:gd name="T4" fmla="*/ 0 w 54"/>
                <a:gd name="T5" fmla="*/ 0 h 60"/>
                <a:gd name="T6" fmla="*/ 0 w 54"/>
                <a:gd name="T7" fmla="*/ 60 h 60"/>
                <a:gd name="T8" fmla="*/ 54 w 54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0">
                  <a:moveTo>
                    <a:pt x="54" y="60"/>
                  </a:moveTo>
                  <a:cubicBezTo>
                    <a:pt x="54" y="16"/>
                    <a:pt x="54" y="16"/>
                    <a:pt x="54" y="16"/>
                  </a:cubicBezTo>
                  <a:cubicBezTo>
                    <a:pt x="39" y="6"/>
                    <a:pt x="2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54" y="6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66" name="Freeform 55"/>
            <p:cNvSpPr/>
            <p:nvPr/>
          </p:nvSpPr>
          <p:spPr bwMode="auto">
            <a:xfrm>
              <a:off x="6008688" y="6418262"/>
              <a:ext cx="236538" cy="392112"/>
            </a:xfrm>
            <a:custGeom>
              <a:avLst/>
              <a:gdLst>
                <a:gd name="T0" fmla="*/ 63 w 63"/>
                <a:gd name="T1" fmla="*/ 6 h 104"/>
                <a:gd name="T2" fmla="*/ 54 w 63"/>
                <a:gd name="T3" fmla="*/ 0 h 104"/>
                <a:gd name="T4" fmla="*/ 54 w 63"/>
                <a:gd name="T5" fmla="*/ 44 h 104"/>
                <a:gd name="T6" fmla="*/ 0 w 63"/>
                <a:gd name="T7" fmla="*/ 44 h 104"/>
                <a:gd name="T8" fmla="*/ 0 w 63"/>
                <a:gd name="T9" fmla="*/ 104 h 104"/>
                <a:gd name="T10" fmla="*/ 63 w 63"/>
                <a:gd name="T11" fmla="*/ 104 h 104"/>
                <a:gd name="T12" fmla="*/ 63 w 63"/>
                <a:gd name="T13" fmla="*/ 44 h 104"/>
                <a:gd name="T14" fmla="*/ 63 w 63"/>
                <a:gd name="T15" fmla="*/ 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04">
                  <a:moveTo>
                    <a:pt x="63" y="6"/>
                  </a:moveTo>
                  <a:cubicBezTo>
                    <a:pt x="60" y="4"/>
                    <a:pt x="57" y="2"/>
                    <a:pt x="54" y="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6"/>
                  </a:lnTo>
                  <a:close/>
                </a:path>
              </a:pathLst>
            </a:cu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68" name="Freeform 56"/>
            <p:cNvSpPr/>
            <p:nvPr/>
          </p:nvSpPr>
          <p:spPr bwMode="auto">
            <a:xfrm>
              <a:off x="6008688" y="5832474"/>
              <a:ext cx="319088" cy="527050"/>
            </a:xfrm>
            <a:custGeom>
              <a:avLst/>
              <a:gdLst>
                <a:gd name="T0" fmla="*/ 68 w 85"/>
                <a:gd name="T1" fmla="*/ 106 h 140"/>
                <a:gd name="T2" fmla="*/ 85 w 85"/>
                <a:gd name="T3" fmla="*/ 55 h 140"/>
                <a:gd name="T4" fmla="*/ 85 w 85"/>
                <a:gd name="T5" fmla="*/ 47 h 140"/>
                <a:gd name="T6" fmla="*/ 85 w 85"/>
                <a:gd name="T7" fmla="*/ 44 h 140"/>
                <a:gd name="T8" fmla="*/ 84 w 85"/>
                <a:gd name="T9" fmla="*/ 39 h 140"/>
                <a:gd name="T10" fmla="*/ 83 w 85"/>
                <a:gd name="T11" fmla="*/ 36 h 140"/>
                <a:gd name="T12" fmla="*/ 82 w 85"/>
                <a:gd name="T13" fmla="*/ 31 h 140"/>
                <a:gd name="T14" fmla="*/ 81 w 85"/>
                <a:gd name="T15" fmla="*/ 28 h 140"/>
                <a:gd name="T16" fmla="*/ 79 w 85"/>
                <a:gd name="T17" fmla="*/ 24 h 140"/>
                <a:gd name="T18" fmla="*/ 78 w 85"/>
                <a:gd name="T19" fmla="*/ 20 h 140"/>
                <a:gd name="T20" fmla="*/ 76 w 85"/>
                <a:gd name="T21" fmla="*/ 17 h 140"/>
                <a:gd name="T22" fmla="*/ 74 w 85"/>
                <a:gd name="T23" fmla="*/ 13 h 140"/>
                <a:gd name="T24" fmla="*/ 73 w 85"/>
                <a:gd name="T25" fmla="*/ 11 h 140"/>
                <a:gd name="T26" fmla="*/ 70 w 85"/>
                <a:gd name="T27" fmla="*/ 7 h 140"/>
                <a:gd name="T28" fmla="*/ 69 w 85"/>
                <a:gd name="T29" fmla="*/ 5 h 140"/>
                <a:gd name="T30" fmla="*/ 65 w 85"/>
                <a:gd name="T31" fmla="*/ 0 h 140"/>
                <a:gd name="T32" fmla="*/ 65 w 85"/>
                <a:gd name="T33" fmla="*/ 43 h 140"/>
                <a:gd name="T34" fmla="*/ 0 w 85"/>
                <a:gd name="T35" fmla="*/ 43 h 140"/>
                <a:gd name="T36" fmla="*/ 0 w 85"/>
                <a:gd name="T37" fmla="*/ 140 h 140"/>
                <a:gd name="T38" fmla="*/ 68 w 85"/>
                <a:gd name="T39" fmla="*/ 10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140">
                  <a:moveTo>
                    <a:pt x="68" y="106"/>
                  </a:moveTo>
                  <a:cubicBezTo>
                    <a:pt x="79" y="92"/>
                    <a:pt x="85" y="74"/>
                    <a:pt x="85" y="55"/>
                  </a:cubicBezTo>
                  <a:cubicBezTo>
                    <a:pt x="85" y="52"/>
                    <a:pt x="85" y="50"/>
                    <a:pt x="85" y="47"/>
                  </a:cubicBezTo>
                  <a:cubicBezTo>
                    <a:pt x="85" y="46"/>
                    <a:pt x="85" y="45"/>
                    <a:pt x="85" y="44"/>
                  </a:cubicBezTo>
                  <a:cubicBezTo>
                    <a:pt x="84" y="42"/>
                    <a:pt x="84" y="41"/>
                    <a:pt x="84" y="39"/>
                  </a:cubicBezTo>
                  <a:cubicBezTo>
                    <a:pt x="84" y="38"/>
                    <a:pt x="83" y="37"/>
                    <a:pt x="83" y="36"/>
                  </a:cubicBezTo>
                  <a:cubicBezTo>
                    <a:pt x="83" y="34"/>
                    <a:pt x="82" y="33"/>
                    <a:pt x="82" y="31"/>
                  </a:cubicBezTo>
                  <a:cubicBezTo>
                    <a:pt x="82" y="30"/>
                    <a:pt x="81" y="29"/>
                    <a:pt x="81" y="28"/>
                  </a:cubicBezTo>
                  <a:cubicBezTo>
                    <a:pt x="80" y="26"/>
                    <a:pt x="80" y="25"/>
                    <a:pt x="79" y="24"/>
                  </a:cubicBezTo>
                  <a:cubicBezTo>
                    <a:pt x="79" y="23"/>
                    <a:pt x="78" y="21"/>
                    <a:pt x="78" y="20"/>
                  </a:cubicBezTo>
                  <a:cubicBezTo>
                    <a:pt x="77" y="19"/>
                    <a:pt x="77" y="18"/>
                    <a:pt x="76" y="17"/>
                  </a:cubicBezTo>
                  <a:cubicBezTo>
                    <a:pt x="76" y="16"/>
                    <a:pt x="75" y="14"/>
                    <a:pt x="74" y="13"/>
                  </a:cubicBezTo>
                  <a:cubicBezTo>
                    <a:pt x="74" y="12"/>
                    <a:pt x="73" y="12"/>
                    <a:pt x="73" y="11"/>
                  </a:cubicBezTo>
                  <a:cubicBezTo>
                    <a:pt x="72" y="9"/>
                    <a:pt x="71" y="8"/>
                    <a:pt x="70" y="7"/>
                  </a:cubicBezTo>
                  <a:cubicBezTo>
                    <a:pt x="70" y="6"/>
                    <a:pt x="69" y="5"/>
                    <a:pt x="69" y="5"/>
                  </a:cubicBezTo>
                  <a:cubicBezTo>
                    <a:pt x="68" y="3"/>
                    <a:pt x="67" y="2"/>
                    <a:pt x="65" y="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8" y="140"/>
                    <a:pt x="53" y="127"/>
                    <a:pt x="68" y="106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70" name="Freeform 57"/>
            <p:cNvSpPr/>
            <p:nvPr/>
          </p:nvSpPr>
          <p:spPr bwMode="auto">
            <a:xfrm>
              <a:off x="6008688" y="5640387"/>
              <a:ext cx="57150" cy="30162"/>
            </a:xfrm>
            <a:custGeom>
              <a:avLst/>
              <a:gdLst>
                <a:gd name="T0" fmla="*/ 15 w 15"/>
                <a:gd name="T1" fmla="*/ 1 h 8"/>
                <a:gd name="T2" fmla="*/ 0 w 15"/>
                <a:gd name="T3" fmla="*/ 0 h 8"/>
                <a:gd name="T4" fmla="*/ 0 w 15"/>
                <a:gd name="T5" fmla="*/ 8 h 8"/>
                <a:gd name="T6" fmla="*/ 15 w 15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8">
                  <a:moveTo>
                    <a:pt x="15" y="1"/>
                  </a:moveTo>
                  <a:cubicBezTo>
                    <a:pt x="10" y="1"/>
                    <a:pt x="5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71" name="Freeform 58"/>
            <p:cNvSpPr/>
            <p:nvPr/>
          </p:nvSpPr>
          <p:spPr bwMode="auto">
            <a:xfrm>
              <a:off x="6126163" y="5659437"/>
              <a:ext cx="280988" cy="571500"/>
            </a:xfrm>
            <a:custGeom>
              <a:avLst/>
              <a:gdLst>
                <a:gd name="T0" fmla="*/ 38 w 75"/>
                <a:gd name="T1" fmla="*/ 51 h 152"/>
                <a:gd name="T2" fmla="*/ 39 w 75"/>
                <a:gd name="T3" fmla="*/ 53 h 152"/>
                <a:gd name="T4" fmla="*/ 42 w 75"/>
                <a:gd name="T5" fmla="*/ 57 h 152"/>
                <a:gd name="T6" fmla="*/ 43 w 75"/>
                <a:gd name="T7" fmla="*/ 59 h 152"/>
                <a:gd name="T8" fmla="*/ 45 w 75"/>
                <a:gd name="T9" fmla="*/ 63 h 152"/>
                <a:gd name="T10" fmla="*/ 47 w 75"/>
                <a:gd name="T11" fmla="*/ 66 h 152"/>
                <a:gd name="T12" fmla="*/ 48 w 75"/>
                <a:gd name="T13" fmla="*/ 70 h 152"/>
                <a:gd name="T14" fmla="*/ 50 w 75"/>
                <a:gd name="T15" fmla="*/ 74 h 152"/>
                <a:gd name="T16" fmla="*/ 51 w 75"/>
                <a:gd name="T17" fmla="*/ 77 h 152"/>
                <a:gd name="T18" fmla="*/ 52 w 75"/>
                <a:gd name="T19" fmla="*/ 82 h 152"/>
                <a:gd name="T20" fmla="*/ 53 w 75"/>
                <a:gd name="T21" fmla="*/ 85 h 152"/>
                <a:gd name="T22" fmla="*/ 54 w 75"/>
                <a:gd name="T23" fmla="*/ 90 h 152"/>
                <a:gd name="T24" fmla="*/ 54 w 75"/>
                <a:gd name="T25" fmla="*/ 93 h 152"/>
                <a:gd name="T26" fmla="*/ 54 w 75"/>
                <a:gd name="T27" fmla="*/ 101 h 152"/>
                <a:gd name="T28" fmla="*/ 37 w 75"/>
                <a:gd name="T29" fmla="*/ 152 h 152"/>
                <a:gd name="T30" fmla="*/ 62 w 75"/>
                <a:gd name="T31" fmla="*/ 152 h 152"/>
                <a:gd name="T32" fmla="*/ 75 w 75"/>
                <a:gd name="T33" fmla="*/ 152 h 152"/>
                <a:gd name="T34" fmla="*/ 75 w 75"/>
                <a:gd name="T35" fmla="*/ 101 h 152"/>
                <a:gd name="T36" fmla="*/ 0 w 75"/>
                <a:gd name="T37" fmla="*/ 0 h 152"/>
                <a:gd name="T38" fmla="*/ 0 w 75"/>
                <a:gd name="T39" fmla="*/ 22 h 152"/>
                <a:gd name="T40" fmla="*/ 38 w 75"/>
                <a:gd name="T41" fmla="*/ 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152">
                  <a:moveTo>
                    <a:pt x="38" y="51"/>
                  </a:moveTo>
                  <a:cubicBezTo>
                    <a:pt x="38" y="51"/>
                    <a:pt x="39" y="52"/>
                    <a:pt x="39" y="53"/>
                  </a:cubicBezTo>
                  <a:cubicBezTo>
                    <a:pt x="40" y="54"/>
                    <a:pt x="41" y="55"/>
                    <a:pt x="42" y="57"/>
                  </a:cubicBezTo>
                  <a:cubicBezTo>
                    <a:pt x="42" y="58"/>
                    <a:pt x="43" y="58"/>
                    <a:pt x="43" y="59"/>
                  </a:cubicBezTo>
                  <a:cubicBezTo>
                    <a:pt x="44" y="60"/>
                    <a:pt x="45" y="62"/>
                    <a:pt x="45" y="63"/>
                  </a:cubicBezTo>
                  <a:cubicBezTo>
                    <a:pt x="46" y="64"/>
                    <a:pt x="46" y="65"/>
                    <a:pt x="47" y="66"/>
                  </a:cubicBezTo>
                  <a:cubicBezTo>
                    <a:pt x="47" y="67"/>
                    <a:pt x="48" y="69"/>
                    <a:pt x="48" y="70"/>
                  </a:cubicBezTo>
                  <a:cubicBezTo>
                    <a:pt x="49" y="71"/>
                    <a:pt x="49" y="72"/>
                    <a:pt x="50" y="74"/>
                  </a:cubicBezTo>
                  <a:cubicBezTo>
                    <a:pt x="50" y="75"/>
                    <a:pt x="51" y="76"/>
                    <a:pt x="51" y="77"/>
                  </a:cubicBezTo>
                  <a:cubicBezTo>
                    <a:pt x="51" y="79"/>
                    <a:pt x="52" y="80"/>
                    <a:pt x="52" y="82"/>
                  </a:cubicBezTo>
                  <a:cubicBezTo>
                    <a:pt x="52" y="83"/>
                    <a:pt x="53" y="84"/>
                    <a:pt x="53" y="85"/>
                  </a:cubicBezTo>
                  <a:cubicBezTo>
                    <a:pt x="53" y="87"/>
                    <a:pt x="53" y="88"/>
                    <a:pt x="54" y="90"/>
                  </a:cubicBezTo>
                  <a:cubicBezTo>
                    <a:pt x="54" y="91"/>
                    <a:pt x="54" y="92"/>
                    <a:pt x="54" y="93"/>
                  </a:cubicBezTo>
                  <a:cubicBezTo>
                    <a:pt x="54" y="96"/>
                    <a:pt x="54" y="98"/>
                    <a:pt x="54" y="101"/>
                  </a:cubicBezTo>
                  <a:cubicBezTo>
                    <a:pt x="54" y="120"/>
                    <a:pt x="48" y="138"/>
                    <a:pt x="37" y="152"/>
                  </a:cubicBezTo>
                  <a:cubicBezTo>
                    <a:pt x="62" y="152"/>
                    <a:pt x="62" y="152"/>
                    <a:pt x="62" y="152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53"/>
                    <a:pt x="44" y="13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5" y="28"/>
                    <a:pt x="28" y="38"/>
                    <a:pt x="38" y="51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72" name="Freeform 59"/>
            <p:cNvSpPr/>
            <p:nvPr/>
          </p:nvSpPr>
          <p:spPr bwMode="auto">
            <a:xfrm>
              <a:off x="6321425" y="5967412"/>
              <a:ext cx="3175" cy="11112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73" name="Freeform 60"/>
            <p:cNvSpPr/>
            <p:nvPr/>
          </p:nvSpPr>
          <p:spPr bwMode="auto">
            <a:xfrm>
              <a:off x="6327775" y="5997574"/>
              <a:ext cx="0" cy="11112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74" name="Freeform 61"/>
            <p:cNvSpPr/>
            <p:nvPr/>
          </p:nvSpPr>
          <p:spPr bwMode="auto">
            <a:xfrm>
              <a:off x="6286500" y="5881687"/>
              <a:ext cx="7938" cy="14287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1" y="1"/>
                    <a:pt x="0" y="0"/>
                  </a:cubicBezTo>
                  <a:cubicBezTo>
                    <a:pt x="1" y="1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75" name="Freeform 62"/>
            <p:cNvSpPr/>
            <p:nvPr/>
          </p:nvSpPr>
          <p:spPr bwMode="auto">
            <a:xfrm>
              <a:off x="6272213" y="5859462"/>
              <a:ext cx="11113" cy="14287"/>
            </a:xfrm>
            <a:custGeom>
              <a:avLst/>
              <a:gdLst>
                <a:gd name="T0" fmla="*/ 3 w 3"/>
                <a:gd name="T1" fmla="*/ 4 h 4"/>
                <a:gd name="T2" fmla="*/ 0 w 3"/>
                <a:gd name="T3" fmla="*/ 0 h 4"/>
                <a:gd name="T4" fmla="*/ 3 w 3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1" y="1"/>
                    <a:pt x="2" y="2"/>
                    <a:pt x="3" y="4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76" name="Freeform 63"/>
            <p:cNvSpPr/>
            <p:nvPr/>
          </p:nvSpPr>
          <p:spPr bwMode="auto">
            <a:xfrm>
              <a:off x="6313488" y="5937249"/>
              <a:ext cx="3175" cy="11112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77" name="Freeform 64"/>
            <p:cNvSpPr/>
            <p:nvPr/>
          </p:nvSpPr>
          <p:spPr bwMode="auto">
            <a:xfrm>
              <a:off x="6008688" y="5735637"/>
              <a:ext cx="260350" cy="258762"/>
            </a:xfrm>
            <a:custGeom>
              <a:avLst/>
              <a:gdLst>
                <a:gd name="T0" fmla="*/ 31 w 69"/>
                <a:gd name="T1" fmla="*/ 2 h 69"/>
                <a:gd name="T2" fmla="*/ 31 w 69"/>
                <a:gd name="T3" fmla="*/ 14 h 69"/>
                <a:gd name="T4" fmla="*/ 0 w 69"/>
                <a:gd name="T5" fmla="*/ 0 h 69"/>
                <a:gd name="T6" fmla="*/ 0 w 69"/>
                <a:gd name="T7" fmla="*/ 69 h 69"/>
                <a:gd name="T8" fmla="*/ 65 w 69"/>
                <a:gd name="T9" fmla="*/ 69 h 69"/>
                <a:gd name="T10" fmla="*/ 65 w 69"/>
                <a:gd name="T11" fmla="*/ 26 h 69"/>
                <a:gd name="T12" fmla="*/ 69 w 69"/>
                <a:gd name="T13" fmla="*/ 31 h 69"/>
                <a:gd name="T14" fmla="*/ 31 w 69"/>
                <a:gd name="T15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69">
                  <a:moveTo>
                    <a:pt x="31" y="2"/>
                  </a:moveTo>
                  <a:cubicBezTo>
                    <a:pt x="31" y="14"/>
                    <a:pt x="31" y="14"/>
                    <a:pt x="31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7" y="28"/>
                    <a:pt x="68" y="29"/>
                    <a:pt x="69" y="31"/>
                  </a:cubicBezTo>
                  <a:cubicBezTo>
                    <a:pt x="59" y="18"/>
                    <a:pt x="46" y="8"/>
                    <a:pt x="31" y="2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78" name="Freeform 65"/>
            <p:cNvSpPr/>
            <p:nvPr/>
          </p:nvSpPr>
          <p:spPr bwMode="auto">
            <a:xfrm>
              <a:off x="6302375" y="5907087"/>
              <a:ext cx="3175" cy="15875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0 h 4"/>
                <a:gd name="T4" fmla="*/ 1 w 1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1" y="3"/>
                    <a:pt x="0" y="1"/>
                    <a:pt x="0" y="0"/>
                  </a:cubicBezTo>
                  <a:cubicBezTo>
                    <a:pt x="0" y="1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79" name="Freeform 66"/>
            <p:cNvSpPr/>
            <p:nvPr/>
          </p:nvSpPr>
          <p:spPr bwMode="auto">
            <a:xfrm>
              <a:off x="6008688" y="5618162"/>
              <a:ext cx="117475" cy="169862"/>
            </a:xfrm>
            <a:custGeom>
              <a:avLst/>
              <a:gdLst>
                <a:gd name="T0" fmla="*/ 36 w 74"/>
                <a:gd name="T1" fmla="*/ 17 h 107"/>
                <a:gd name="T2" fmla="*/ 0 w 74"/>
                <a:gd name="T3" fmla="*/ 33 h 107"/>
                <a:gd name="T4" fmla="*/ 0 w 74"/>
                <a:gd name="T5" fmla="*/ 64 h 107"/>
                <a:gd name="T6" fmla="*/ 0 w 74"/>
                <a:gd name="T7" fmla="*/ 74 h 107"/>
                <a:gd name="T8" fmla="*/ 74 w 74"/>
                <a:gd name="T9" fmla="*/ 107 h 107"/>
                <a:gd name="T10" fmla="*/ 74 w 74"/>
                <a:gd name="T11" fmla="*/ 78 h 107"/>
                <a:gd name="T12" fmla="*/ 74 w 74"/>
                <a:gd name="T13" fmla="*/ 26 h 107"/>
                <a:gd name="T14" fmla="*/ 74 w 74"/>
                <a:gd name="T15" fmla="*/ 0 h 107"/>
                <a:gd name="T16" fmla="*/ 36 w 74"/>
                <a:gd name="T17" fmla="*/ 1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07">
                  <a:moveTo>
                    <a:pt x="36" y="17"/>
                  </a:moveTo>
                  <a:lnTo>
                    <a:pt x="0" y="33"/>
                  </a:lnTo>
                  <a:lnTo>
                    <a:pt x="0" y="64"/>
                  </a:lnTo>
                  <a:lnTo>
                    <a:pt x="0" y="74"/>
                  </a:lnTo>
                  <a:lnTo>
                    <a:pt x="74" y="107"/>
                  </a:lnTo>
                  <a:lnTo>
                    <a:pt x="74" y="78"/>
                  </a:lnTo>
                  <a:lnTo>
                    <a:pt x="74" y="26"/>
                  </a:lnTo>
                  <a:lnTo>
                    <a:pt x="74" y="0"/>
                  </a:lnTo>
                  <a:lnTo>
                    <a:pt x="36" y="17"/>
                  </a:lnTo>
                  <a:close/>
                </a:path>
              </a:pathLst>
            </a:cu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4887" name="组合 4886"/>
          <p:cNvGrpSpPr/>
          <p:nvPr/>
        </p:nvGrpSpPr>
        <p:grpSpPr>
          <a:xfrm>
            <a:off x="869671" y="2808973"/>
            <a:ext cx="945689" cy="945689"/>
            <a:chOff x="3103563" y="4273550"/>
            <a:chExt cx="1603375" cy="1603375"/>
          </a:xfrm>
        </p:grpSpPr>
        <p:sp>
          <p:nvSpPr>
            <p:cNvPr id="4780" name="Freeform 67"/>
            <p:cNvSpPr/>
            <p:nvPr/>
          </p:nvSpPr>
          <p:spPr bwMode="auto">
            <a:xfrm>
              <a:off x="3103563" y="4273550"/>
              <a:ext cx="1603375" cy="1603375"/>
            </a:xfrm>
            <a:custGeom>
              <a:avLst/>
              <a:gdLst>
                <a:gd name="T0" fmla="*/ 407 w 427"/>
                <a:gd name="T1" fmla="*/ 250 h 427"/>
                <a:gd name="T2" fmla="*/ 177 w 427"/>
                <a:gd name="T3" fmla="*/ 406 h 427"/>
                <a:gd name="T4" fmla="*/ 21 w 427"/>
                <a:gd name="T5" fmla="*/ 176 h 427"/>
                <a:gd name="T6" fmla="*/ 251 w 427"/>
                <a:gd name="T7" fmla="*/ 20 h 427"/>
                <a:gd name="T8" fmla="*/ 407 w 427"/>
                <a:gd name="T9" fmla="*/ 25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27">
                  <a:moveTo>
                    <a:pt x="407" y="250"/>
                  </a:moveTo>
                  <a:cubicBezTo>
                    <a:pt x="386" y="357"/>
                    <a:pt x="284" y="427"/>
                    <a:pt x="177" y="406"/>
                  </a:cubicBezTo>
                  <a:cubicBezTo>
                    <a:pt x="70" y="386"/>
                    <a:pt x="0" y="283"/>
                    <a:pt x="21" y="176"/>
                  </a:cubicBezTo>
                  <a:cubicBezTo>
                    <a:pt x="41" y="70"/>
                    <a:pt x="144" y="0"/>
                    <a:pt x="251" y="20"/>
                  </a:cubicBezTo>
                  <a:cubicBezTo>
                    <a:pt x="357" y="40"/>
                    <a:pt x="427" y="143"/>
                    <a:pt x="407" y="250"/>
                  </a:cubicBezTo>
                  <a:close/>
                </a:path>
              </a:pathLst>
            </a:cu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81" name="Freeform 68"/>
            <p:cNvSpPr/>
            <p:nvPr/>
          </p:nvSpPr>
          <p:spPr bwMode="auto">
            <a:xfrm>
              <a:off x="3565525" y="4510087"/>
              <a:ext cx="825500" cy="292100"/>
            </a:xfrm>
            <a:custGeom>
              <a:avLst/>
              <a:gdLst>
                <a:gd name="T0" fmla="*/ 203 w 220"/>
                <a:gd name="T1" fmla="*/ 0 h 78"/>
                <a:gd name="T2" fmla="*/ 173 w 220"/>
                <a:gd name="T3" fmla="*/ 27 h 78"/>
                <a:gd name="T4" fmla="*/ 133 w 220"/>
                <a:gd name="T5" fmla="*/ 17 h 78"/>
                <a:gd name="T6" fmla="*/ 133 w 220"/>
                <a:gd name="T7" fmla="*/ 17 h 78"/>
                <a:gd name="T8" fmla="*/ 86 w 220"/>
                <a:gd name="T9" fmla="*/ 4 h 78"/>
                <a:gd name="T10" fmla="*/ 0 w 220"/>
                <a:gd name="T11" fmla="*/ 78 h 78"/>
                <a:gd name="T12" fmla="*/ 57 w 220"/>
                <a:gd name="T13" fmla="*/ 24 h 78"/>
                <a:gd name="T14" fmla="*/ 144 w 220"/>
                <a:gd name="T15" fmla="*/ 78 h 78"/>
                <a:gd name="T16" fmla="*/ 163 w 220"/>
                <a:gd name="T17" fmla="*/ 76 h 78"/>
                <a:gd name="T18" fmla="*/ 172 w 220"/>
                <a:gd name="T19" fmla="*/ 74 h 78"/>
                <a:gd name="T20" fmla="*/ 203 w 220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" h="78">
                  <a:moveTo>
                    <a:pt x="203" y="0"/>
                  </a:moveTo>
                  <a:cubicBezTo>
                    <a:pt x="202" y="10"/>
                    <a:pt x="193" y="25"/>
                    <a:pt x="173" y="27"/>
                  </a:cubicBezTo>
                  <a:cubicBezTo>
                    <a:pt x="153" y="30"/>
                    <a:pt x="133" y="17"/>
                    <a:pt x="133" y="17"/>
                  </a:cubicBezTo>
                  <a:cubicBezTo>
                    <a:pt x="133" y="17"/>
                    <a:pt x="133" y="17"/>
                    <a:pt x="133" y="17"/>
                  </a:cubicBezTo>
                  <a:cubicBezTo>
                    <a:pt x="120" y="9"/>
                    <a:pt x="104" y="4"/>
                    <a:pt x="86" y="4"/>
                  </a:cubicBezTo>
                  <a:cubicBezTo>
                    <a:pt x="43" y="4"/>
                    <a:pt x="6" y="36"/>
                    <a:pt x="0" y="78"/>
                  </a:cubicBezTo>
                  <a:cubicBezTo>
                    <a:pt x="30" y="76"/>
                    <a:pt x="53" y="53"/>
                    <a:pt x="57" y="24"/>
                  </a:cubicBezTo>
                  <a:cubicBezTo>
                    <a:pt x="73" y="56"/>
                    <a:pt x="106" y="78"/>
                    <a:pt x="144" y="78"/>
                  </a:cubicBezTo>
                  <a:cubicBezTo>
                    <a:pt x="150" y="78"/>
                    <a:pt x="156" y="77"/>
                    <a:pt x="163" y="76"/>
                  </a:cubicBezTo>
                  <a:cubicBezTo>
                    <a:pt x="165" y="75"/>
                    <a:pt x="168" y="75"/>
                    <a:pt x="172" y="74"/>
                  </a:cubicBezTo>
                  <a:cubicBezTo>
                    <a:pt x="220" y="57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82" name="Freeform 69"/>
            <p:cNvSpPr/>
            <p:nvPr/>
          </p:nvSpPr>
          <p:spPr bwMode="auto">
            <a:xfrm>
              <a:off x="3475038" y="5235574"/>
              <a:ext cx="412750" cy="401637"/>
            </a:xfrm>
            <a:custGeom>
              <a:avLst/>
              <a:gdLst>
                <a:gd name="T0" fmla="*/ 110 w 110"/>
                <a:gd name="T1" fmla="*/ 57 h 107"/>
                <a:gd name="T2" fmla="*/ 57 w 110"/>
                <a:gd name="T3" fmla="*/ 0 h 107"/>
                <a:gd name="T4" fmla="*/ 0 w 110"/>
                <a:gd name="T5" fmla="*/ 107 h 107"/>
                <a:gd name="T6" fmla="*/ 110 w 110"/>
                <a:gd name="T7" fmla="*/ 107 h 107"/>
                <a:gd name="T8" fmla="*/ 110 w 110"/>
                <a:gd name="T9" fmla="*/ 5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07">
                  <a:moveTo>
                    <a:pt x="110" y="57"/>
                  </a:moveTo>
                  <a:cubicBezTo>
                    <a:pt x="74" y="43"/>
                    <a:pt x="57" y="0"/>
                    <a:pt x="57" y="0"/>
                  </a:cubicBezTo>
                  <a:cubicBezTo>
                    <a:pt x="23" y="21"/>
                    <a:pt x="0" y="61"/>
                    <a:pt x="0" y="107"/>
                  </a:cubicBezTo>
                  <a:cubicBezTo>
                    <a:pt x="110" y="107"/>
                    <a:pt x="110" y="107"/>
                    <a:pt x="110" y="107"/>
                  </a:cubicBezTo>
                  <a:cubicBezTo>
                    <a:pt x="110" y="57"/>
                    <a:pt x="110" y="57"/>
                    <a:pt x="110" y="57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83" name="Freeform 70"/>
            <p:cNvSpPr/>
            <p:nvPr/>
          </p:nvSpPr>
          <p:spPr bwMode="auto">
            <a:xfrm>
              <a:off x="3689350" y="5175249"/>
              <a:ext cx="198438" cy="274637"/>
            </a:xfrm>
            <a:custGeom>
              <a:avLst/>
              <a:gdLst>
                <a:gd name="T0" fmla="*/ 53 w 53"/>
                <a:gd name="T1" fmla="*/ 73 h 73"/>
                <a:gd name="T2" fmla="*/ 53 w 53"/>
                <a:gd name="T3" fmla="*/ 73 h 73"/>
                <a:gd name="T4" fmla="*/ 53 w 53"/>
                <a:gd name="T5" fmla="*/ 0 h 73"/>
                <a:gd name="T6" fmla="*/ 53 w 53"/>
                <a:gd name="T7" fmla="*/ 0 h 73"/>
                <a:gd name="T8" fmla="*/ 0 w 53"/>
                <a:gd name="T9" fmla="*/ 16 h 73"/>
                <a:gd name="T10" fmla="*/ 53 w 53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73">
                  <a:moveTo>
                    <a:pt x="53" y="73"/>
                  </a:moveTo>
                  <a:cubicBezTo>
                    <a:pt x="53" y="73"/>
                    <a:pt x="53" y="73"/>
                    <a:pt x="53" y="7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4" y="0"/>
                    <a:pt x="16" y="6"/>
                    <a:pt x="0" y="16"/>
                  </a:cubicBezTo>
                  <a:cubicBezTo>
                    <a:pt x="0" y="16"/>
                    <a:pt x="17" y="59"/>
                    <a:pt x="53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84" name="Freeform 71"/>
            <p:cNvSpPr>
              <a:spLocks noEditPoints="1"/>
            </p:cNvSpPr>
            <p:nvPr/>
          </p:nvSpPr>
          <p:spPr bwMode="auto">
            <a:xfrm>
              <a:off x="3560763" y="4600575"/>
              <a:ext cx="327025" cy="574675"/>
            </a:xfrm>
            <a:custGeom>
              <a:avLst/>
              <a:gdLst>
                <a:gd name="T0" fmla="*/ 58 w 87"/>
                <a:gd name="T1" fmla="*/ 0 h 153"/>
                <a:gd name="T2" fmla="*/ 2 w 87"/>
                <a:gd name="T3" fmla="*/ 54 h 153"/>
                <a:gd name="T4" fmla="*/ 1 w 87"/>
                <a:gd name="T5" fmla="*/ 54 h 153"/>
                <a:gd name="T6" fmla="*/ 0 w 87"/>
                <a:gd name="T7" fmla="*/ 66 h 153"/>
                <a:gd name="T8" fmla="*/ 33 w 87"/>
                <a:gd name="T9" fmla="*/ 134 h 153"/>
                <a:gd name="T10" fmla="*/ 34 w 87"/>
                <a:gd name="T11" fmla="*/ 135 h 153"/>
                <a:gd name="T12" fmla="*/ 87 w 87"/>
                <a:gd name="T13" fmla="*/ 153 h 153"/>
                <a:gd name="T14" fmla="*/ 87 w 87"/>
                <a:gd name="T15" fmla="*/ 35 h 153"/>
                <a:gd name="T16" fmla="*/ 58 w 87"/>
                <a:gd name="T17" fmla="*/ 0 h 153"/>
                <a:gd name="T18" fmla="*/ 47 w 87"/>
                <a:gd name="T19" fmla="*/ 116 h 153"/>
                <a:gd name="T20" fmla="*/ 47 w 87"/>
                <a:gd name="T21" fmla="*/ 116 h 153"/>
                <a:gd name="T22" fmla="*/ 47 w 87"/>
                <a:gd name="T23" fmla="*/ 116 h 153"/>
                <a:gd name="T24" fmla="*/ 47 w 87"/>
                <a:gd name="T25" fmla="*/ 1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153">
                  <a:moveTo>
                    <a:pt x="58" y="0"/>
                  </a:moveTo>
                  <a:cubicBezTo>
                    <a:pt x="54" y="29"/>
                    <a:pt x="31" y="51"/>
                    <a:pt x="2" y="54"/>
                  </a:cubicBezTo>
                  <a:cubicBezTo>
                    <a:pt x="2" y="54"/>
                    <a:pt x="2" y="54"/>
                    <a:pt x="1" y="54"/>
                  </a:cubicBezTo>
                  <a:cubicBezTo>
                    <a:pt x="1" y="58"/>
                    <a:pt x="0" y="62"/>
                    <a:pt x="0" y="66"/>
                  </a:cubicBezTo>
                  <a:cubicBezTo>
                    <a:pt x="0" y="94"/>
                    <a:pt x="13" y="118"/>
                    <a:pt x="33" y="134"/>
                  </a:cubicBezTo>
                  <a:cubicBezTo>
                    <a:pt x="33" y="134"/>
                    <a:pt x="34" y="135"/>
                    <a:pt x="34" y="135"/>
                  </a:cubicBezTo>
                  <a:cubicBezTo>
                    <a:pt x="49" y="146"/>
                    <a:pt x="67" y="153"/>
                    <a:pt x="87" y="153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75" y="26"/>
                    <a:pt x="65" y="14"/>
                    <a:pt x="58" y="0"/>
                  </a:cubicBezTo>
                  <a:close/>
                  <a:moveTo>
                    <a:pt x="47" y="116"/>
                  </a:moveTo>
                  <a:cubicBezTo>
                    <a:pt x="47" y="116"/>
                    <a:pt x="47" y="116"/>
                    <a:pt x="47" y="116"/>
                  </a:cubicBezTo>
                  <a:cubicBezTo>
                    <a:pt x="47" y="116"/>
                    <a:pt x="47" y="116"/>
                    <a:pt x="47" y="116"/>
                  </a:cubicBezTo>
                  <a:cubicBezTo>
                    <a:pt x="47" y="116"/>
                    <a:pt x="47" y="116"/>
                    <a:pt x="47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85" name="Freeform 72"/>
            <p:cNvSpPr/>
            <p:nvPr/>
          </p:nvSpPr>
          <p:spPr bwMode="auto">
            <a:xfrm>
              <a:off x="3887788" y="5235574"/>
              <a:ext cx="417513" cy="401637"/>
            </a:xfrm>
            <a:custGeom>
              <a:avLst/>
              <a:gdLst>
                <a:gd name="T0" fmla="*/ 54 w 111"/>
                <a:gd name="T1" fmla="*/ 0 h 107"/>
                <a:gd name="T2" fmla="*/ 0 w 111"/>
                <a:gd name="T3" fmla="*/ 57 h 107"/>
                <a:gd name="T4" fmla="*/ 0 w 111"/>
                <a:gd name="T5" fmla="*/ 107 h 107"/>
                <a:gd name="T6" fmla="*/ 111 w 111"/>
                <a:gd name="T7" fmla="*/ 107 h 107"/>
                <a:gd name="T8" fmla="*/ 54 w 111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07">
                  <a:moveTo>
                    <a:pt x="54" y="0"/>
                  </a:moveTo>
                  <a:cubicBezTo>
                    <a:pt x="54" y="0"/>
                    <a:pt x="37" y="43"/>
                    <a:pt x="0" y="5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1" y="61"/>
                    <a:pt x="88" y="21"/>
                    <a:pt x="54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86" name="Freeform 73"/>
            <p:cNvSpPr/>
            <p:nvPr/>
          </p:nvSpPr>
          <p:spPr bwMode="auto">
            <a:xfrm>
              <a:off x="3887788" y="5175249"/>
              <a:ext cx="203200" cy="274637"/>
            </a:xfrm>
            <a:custGeom>
              <a:avLst/>
              <a:gdLst>
                <a:gd name="T0" fmla="*/ 54 w 54"/>
                <a:gd name="T1" fmla="*/ 16 h 73"/>
                <a:gd name="T2" fmla="*/ 0 w 54"/>
                <a:gd name="T3" fmla="*/ 0 h 73"/>
                <a:gd name="T4" fmla="*/ 0 w 54"/>
                <a:gd name="T5" fmla="*/ 73 h 73"/>
                <a:gd name="T6" fmla="*/ 54 w 54"/>
                <a:gd name="T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3">
                  <a:moveTo>
                    <a:pt x="54" y="16"/>
                  </a:moveTo>
                  <a:cubicBezTo>
                    <a:pt x="38" y="6"/>
                    <a:pt x="2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7" y="59"/>
                    <a:pt x="54" y="16"/>
                    <a:pt x="54" y="16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87" name="Freeform 74"/>
            <p:cNvSpPr/>
            <p:nvPr/>
          </p:nvSpPr>
          <p:spPr bwMode="auto">
            <a:xfrm>
              <a:off x="3887788" y="4730749"/>
              <a:ext cx="327025" cy="444500"/>
            </a:xfrm>
            <a:custGeom>
              <a:avLst/>
              <a:gdLst>
                <a:gd name="T0" fmla="*/ 55 w 87"/>
                <a:gd name="T1" fmla="*/ 99 h 118"/>
                <a:gd name="T2" fmla="*/ 87 w 87"/>
                <a:gd name="T3" fmla="*/ 31 h 118"/>
                <a:gd name="T4" fmla="*/ 86 w 87"/>
                <a:gd name="T5" fmla="*/ 16 h 118"/>
                <a:gd name="T6" fmla="*/ 86 w 87"/>
                <a:gd name="T7" fmla="*/ 15 h 118"/>
                <a:gd name="T8" fmla="*/ 58 w 87"/>
                <a:gd name="T9" fmla="*/ 19 h 118"/>
                <a:gd name="T10" fmla="*/ 0 w 87"/>
                <a:gd name="T11" fmla="*/ 0 h 118"/>
                <a:gd name="T12" fmla="*/ 0 w 87"/>
                <a:gd name="T13" fmla="*/ 118 h 118"/>
                <a:gd name="T14" fmla="*/ 54 w 87"/>
                <a:gd name="T15" fmla="*/ 100 h 118"/>
                <a:gd name="T16" fmla="*/ 55 w 87"/>
                <a:gd name="T17" fmla="*/ 9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8">
                  <a:moveTo>
                    <a:pt x="55" y="99"/>
                  </a:moveTo>
                  <a:cubicBezTo>
                    <a:pt x="75" y="83"/>
                    <a:pt x="87" y="59"/>
                    <a:pt x="87" y="31"/>
                  </a:cubicBezTo>
                  <a:cubicBezTo>
                    <a:pt x="87" y="26"/>
                    <a:pt x="87" y="21"/>
                    <a:pt x="86" y="16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77" y="17"/>
                    <a:pt x="67" y="19"/>
                    <a:pt x="58" y="19"/>
                  </a:cubicBezTo>
                  <a:cubicBezTo>
                    <a:pt x="36" y="19"/>
                    <a:pt x="16" y="12"/>
                    <a:pt x="0" y="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1" y="118"/>
                    <a:pt x="39" y="111"/>
                    <a:pt x="54" y="100"/>
                  </a:cubicBezTo>
                  <a:cubicBezTo>
                    <a:pt x="54" y="100"/>
                    <a:pt x="55" y="99"/>
                    <a:pt x="55" y="99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4891" name="组合 4890"/>
          <p:cNvGrpSpPr/>
          <p:nvPr/>
        </p:nvGrpSpPr>
        <p:grpSpPr>
          <a:xfrm>
            <a:off x="2135766" y="3462352"/>
            <a:ext cx="629007" cy="629630"/>
            <a:chOff x="5799138" y="3363912"/>
            <a:chExt cx="1603375" cy="1604962"/>
          </a:xfrm>
        </p:grpSpPr>
        <p:sp>
          <p:nvSpPr>
            <p:cNvPr id="4788" name="Freeform 75"/>
            <p:cNvSpPr/>
            <p:nvPr/>
          </p:nvSpPr>
          <p:spPr bwMode="auto">
            <a:xfrm>
              <a:off x="5799138" y="3363912"/>
              <a:ext cx="1603375" cy="1604962"/>
            </a:xfrm>
            <a:custGeom>
              <a:avLst/>
              <a:gdLst>
                <a:gd name="T0" fmla="*/ 406 w 427"/>
                <a:gd name="T1" fmla="*/ 251 h 427"/>
                <a:gd name="T2" fmla="*/ 176 w 427"/>
                <a:gd name="T3" fmla="*/ 407 h 427"/>
                <a:gd name="T4" fmla="*/ 20 w 427"/>
                <a:gd name="T5" fmla="*/ 177 h 427"/>
                <a:gd name="T6" fmla="*/ 250 w 427"/>
                <a:gd name="T7" fmla="*/ 21 h 427"/>
                <a:gd name="T8" fmla="*/ 406 w 427"/>
                <a:gd name="T9" fmla="*/ 251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27">
                  <a:moveTo>
                    <a:pt x="406" y="251"/>
                  </a:moveTo>
                  <a:cubicBezTo>
                    <a:pt x="386" y="357"/>
                    <a:pt x="283" y="427"/>
                    <a:pt x="176" y="407"/>
                  </a:cubicBezTo>
                  <a:cubicBezTo>
                    <a:pt x="70" y="386"/>
                    <a:pt x="0" y="283"/>
                    <a:pt x="20" y="177"/>
                  </a:cubicBezTo>
                  <a:cubicBezTo>
                    <a:pt x="41" y="70"/>
                    <a:pt x="144" y="0"/>
                    <a:pt x="250" y="21"/>
                  </a:cubicBezTo>
                  <a:cubicBezTo>
                    <a:pt x="357" y="41"/>
                    <a:pt x="427" y="144"/>
                    <a:pt x="406" y="251"/>
                  </a:cubicBezTo>
                  <a:close/>
                </a:path>
              </a:pathLst>
            </a:cu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89" name="Freeform 76"/>
            <p:cNvSpPr/>
            <p:nvPr/>
          </p:nvSpPr>
          <p:spPr bwMode="auto">
            <a:xfrm>
              <a:off x="6181725" y="4351337"/>
              <a:ext cx="376238" cy="376237"/>
            </a:xfrm>
            <a:custGeom>
              <a:avLst/>
              <a:gdLst>
                <a:gd name="T0" fmla="*/ 91 w 100"/>
                <a:gd name="T1" fmla="*/ 18 h 100"/>
                <a:gd name="T2" fmla="*/ 85 w 100"/>
                <a:gd name="T3" fmla="*/ 38 h 100"/>
                <a:gd name="T4" fmla="*/ 46 w 100"/>
                <a:gd name="T5" fmla="*/ 0 h 100"/>
                <a:gd name="T6" fmla="*/ 0 w 100"/>
                <a:gd name="T7" fmla="*/ 100 h 100"/>
                <a:gd name="T8" fmla="*/ 87 w 100"/>
                <a:gd name="T9" fmla="*/ 100 h 100"/>
                <a:gd name="T10" fmla="*/ 100 w 100"/>
                <a:gd name="T11" fmla="*/ 35 h 100"/>
                <a:gd name="T12" fmla="*/ 91 w 100"/>
                <a:gd name="T13" fmla="*/ 1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00">
                  <a:moveTo>
                    <a:pt x="91" y="18"/>
                  </a:moveTo>
                  <a:cubicBezTo>
                    <a:pt x="88" y="24"/>
                    <a:pt x="85" y="30"/>
                    <a:pt x="85" y="38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18" y="23"/>
                    <a:pt x="0" y="59"/>
                    <a:pt x="0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100" y="35"/>
                    <a:pt x="100" y="35"/>
                    <a:pt x="100" y="35"/>
                  </a:cubicBezTo>
                  <a:lnTo>
                    <a:pt x="91" y="18"/>
                  </a:lnTo>
                  <a:close/>
                </a:path>
              </a:pathLst>
            </a:custGeom>
            <a:solidFill>
              <a:srgbClr val="69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90" name="Freeform 77"/>
            <p:cNvSpPr/>
            <p:nvPr/>
          </p:nvSpPr>
          <p:spPr bwMode="auto">
            <a:xfrm>
              <a:off x="6475413" y="4265612"/>
              <a:ext cx="123825" cy="93662"/>
            </a:xfrm>
            <a:custGeom>
              <a:avLst/>
              <a:gdLst>
                <a:gd name="T0" fmla="*/ 33 w 33"/>
                <a:gd name="T1" fmla="*/ 0 h 25"/>
                <a:gd name="T2" fmla="*/ 0 w 33"/>
                <a:gd name="T3" fmla="*/ 5 h 25"/>
                <a:gd name="T4" fmla="*/ 33 w 33"/>
                <a:gd name="T5" fmla="*/ 25 h 25"/>
                <a:gd name="T6" fmla="*/ 33 w 33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5">
                  <a:moveTo>
                    <a:pt x="33" y="0"/>
                  </a:moveTo>
                  <a:cubicBezTo>
                    <a:pt x="22" y="0"/>
                    <a:pt x="11" y="1"/>
                    <a:pt x="0" y="5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91" name="Freeform 78"/>
            <p:cNvSpPr/>
            <p:nvPr/>
          </p:nvSpPr>
          <p:spPr bwMode="auto">
            <a:xfrm>
              <a:off x="6508750" y="4359275"/>
              <a:ext cx="90488" cy="368300"/>
            </a:xfrm>
            <a:custGeom>
              <a:avLst/>
              <a:gdLst>
                <a:gd name="T0" fmla="*/ 4 w 24"/>
                <a:gd name="T1" fmla="*/ 16 h 98"/>
                <a:gd name="T2" fmla="*/ 13 w 24"/>
                <a:gd name="T3" fmla="*/ 33 h 98"/>
                <a:gd name="T4" fmla="*/ 0 w 24"/>
                <a:gd name="T5" fmla="*/ 98 h 98"/>
                <a:gd name="T6" fmla="*/ 24 w 24"/>
                <a:gd name="T7" fmla="*/ 98 h 98"/>
                <a:gd name="T8" fmla="*/ 24 w 24"/>
                <a:gd name="T9" fmla="*/ 0 h 98"/>
                <a:gd name="T10" fmla="*/ 4 w 24"/>
                <a:gd name="T11" fmla="*/ 1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98">
                  <a:moveTo>
                    <a:pt x="4" y="16"/>
                  </a:moveTo>
                  <a:cubicBezTo>
                    <a:pt x="13" y="33"/>
                    <a:pt x="13" y="33"/>
                    <a:pt x="13" y="33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12" y="4"/>
                    <a:pt x="4" y="16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92" name="Freeform 79"/>
            <p:cNvSpPr/>
            <p:nvPr/>
          </p:nvSpPr>
          <p:spPr bwMode="auto">
            <a:xfrm>
              <a:off x="6354763" y="4284662"/>
              <a:ext cx="244475" cy="209550"/>
            </a:xfrm>
            <a:custGeom>
              <a:avLst/>
              <a:gdLst>
                <a:gd name="T0" fmla="*/ 45 w 65"/>
                <a:gd name="T1" fmla="*/ 36 h 56"/>
                <a:gd name="T2" fmla="*/ 65 w 65"/>
                <a:gd name="T3" fmla="*/ 20 h 56"/>
                <a:gd name="T4" fmla="*/ 65 w 65"/>
                <a:gd name="T5" fmla="*/ 20 h 56"/>
                <a:gd name="T6" fmla="*/ 32 w 65"/>
                <a:gd name="T7" fmla="*/ 0 h 56"/>
                <a:gd name="T8" fmla="*/ 0 w 65"/>
                <a:gd name="T9" fmla="*/ 18 h 56"/>
                <a:gd name="T10" fmla="*/ 39 w 65"/>
                <a:gd name="T11" fmla="*/ 56 h 56"/>
                <a:gd name="T12" fmla="*/ 45 w 65"/>
                <a:gd name="T1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6">
                  <a:moveTo>
                    <a:pt x="45" y="36"/>
                  </a:moveTo>
                  <a:cubicBezTo>
                    <a:pt x="53" y="24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1" y="4"/>
                    <a:pt x="10" y="10"/>
                    <a:pt x="0" y="18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9" y="48"/>
                    <a:pt x="42" y="42"/>
                    <a:pt x="45" y="36"/>
                  </a:cubicBezTo>
                  <a:close/>
                </a:path>
              </a:pathLst>
            </a:custGeom>
            <a:solidFill>
              <a:srgbClr val="AFC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93" name="Freeform 80"/>
            <p:cNvSpPr/>
            <p:nvPr/>
          </p:nvSpPr>
          <p:spPr bwMode="auto">
            <a:xfrm>
              <a:off x="6272213" y="3683000"/>
              <a:ext cx="327025" cy="511175"/>
            </a:xfrm>
            <a:custGeom>
              <a:avLst/>
              <a:gdLst>
                <a:gd name="T0" fmla="*/ 87 w 87"/>
                <a:gd name="T1" fmla="*/ 84 h 136"/>
                <a:gd name="T2" fmla="*/ 87 w 87"/>
                <a:gd name="T3" fmla="*/ 35 h 136"/>
                <a:gd name="T4" fmla="*/ 58 w 87"/>
                <a:gd name="T5" fmla="*/ 0 h 136"/>
                <a:gd name="T6" fmla="*/ 1 w 87"/>
                <a:gd name="T7" fmla="*/ 55 h 136"/>
                <a:gd name="T8" fmla="*/ 0 w 87"/>
                <a:gd name="T9" fmla="*/ 67 h 136"/>
                <a:gd name="T10" fmla="*/ 34 w 87"/>
                <a:gd name="T11" fmla="*/ 136 h 136"/>
                <a:gd name="T12" fmla="*/ 87 w 87"/>
                <a:gd name="T13" fmla="*/ 8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36">
                  <a:moveTo>
                    <a:pt x="87" y="84"/>
                  </a:moveTo>
                  <a:cubicBezTo>
                    <a:pt x="87" y="35"/>
                    <a:pt x="87" y="35"/>
                    <a:pt x="87" y="35"/>
                  </a:cubicBezTo>
                  <a:cubicBezTo>
                    <a:pt x="75" y="26"/>
                    <a:pt x="65" y="14"/>
                    <a:pt x="58" y="0"/>
                  </a:cubicBezTo>
                  <a:cubicBezTo>
                    <a:pt x="54" y="29"/>
                    <a:pt x="30" y="52"/>
                    <a:pt x="1" y="55"/>
                  </a:cubicBezTo>
                  <a:cubicBezTo>
                    <a:pt x="0" y="59"/>
                    <a:pt x="0" y="63"/>
                    <a:pt x="0" y="67"/>
                  </a:cubicBezTo>
                  <a:cubicBezTo>
                    <a:pt x="0" y="95"/>
                    <a:pt x="13" y="120"/>
                    <a:pt x="34" y="136"/>
                  </a:cubicBezTo>
                  <a:cubicBezTo>
                    <a:pt x="40" y="106"/>
                    <a:pt x="62" y="84"/>
                    <a:pt x="87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94" name="Freeform 81"/>
            <p:cNvSpPr/>
            <p:nvPr/>
          </p:nvSpPr>
          <p:spPr bwMode="auto">
            <a:xfrm>
              <a:off x="6399213" y="3998912"/>
              <a:ext cx="200025" cy="261937"/>
            </a:xfrm>
            <a:custGeom>
              <a:avLst/>
              <a:gdLst>
                <a:gd name="T0" fmla="*/ 30 w 53"/>
                <a:gd name="T1" fmla="*/ 32 h 70"/>
                <a:gd name="T2" fmla="*/ 53 w 53"/>
                <a:gd name="T3" fmla="*/ 32 h 70"/>
                <a:gd name="T4" fmla="*/ 53 w 53"/>
                <a:gd name="T5" fmla="*/ 0 h 70"/>
                <a:gd name="T6" fmla="*/ 0 w 53"/>
                <a:gd name="T7" fmla="*/ 52 h 70"/>
                <a:gd name="T8" fmla="*/ 53 w 53"/>
                <a:gd name="T9" fmla="*/ 70 h 70"/>
                <a:gd name="T10" fmla="*/ 53 w 53"/>
                <a:gd name="T11" fmla="*/ 55 h 70"/>
                <a:gd name="T12" fmla="*/ 30 w 53"/>
                <a:gd name="T1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0">
                  <a:moveTo>
                    <a:pt x="30" y="32"/>
                  </a:moveTo>
                  <a:cubicBezTo>
                    <a:pt x="53" y="32"/>
                    <a:pt x="53" y="32"/>
                    <a:pt x="53" y="3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8" y="0"/>
                    <a:pt x="6" y="22"/>
                    <a:pt x="0" y="52"/>
                  </a:cubicBezTo>
                  <a:cubicBezTo>
                    <a:pt x="14" y="63"/>
                    <a:pt x="33" y="70"/>
                    <a:pt x="53" y="7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1" y="55"/>
                    <a:pt x="30" y="45"/>
                    <a:pt x="30" y="32"/>
                  </a:cubicBez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95" name="Freeform 82"/>
            <p:cNvSpPr/>
            <p:nvPr/>
          </p:nvSpPr>
          <p:spPr bwMode="auto">
            <a:xfrm>
              <a:off x="6275388" y="3606800"/>
              <a:ext cx="323850" cy="282575"/>
            </a:xfrm>
            <a:custGeom>
              <a:avLst/>
              <a:gdLst>
                <a:gd name="T0" fmla="*/ 57 w 86"/>
                <a:gd name="T1" fmla="*/ 20 h 75"/>
                <a:gd name="T2" fmla="*/ 86 w 86"/>
                <a:gd name="T3" fmla="*/ 55 h 75"/>
                <a:gd name="T4" fmla="*/ 86 w 86"/>
                <a:gd name="T5" fmla="*/ 0 h 75"/>
                <a:gd name="T6" fmla="*/ 0 w 86"/>
                <a:gd name="T7" fmla="*/ 75 h 75"/>
                <a:gd name="T8" fmla="*/ 57 w 86"/>
                <a:gd name="T9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75">
                  <a:moveTo>
                    <a:pt x="57" y="20"/>
                  </a:moveTo>
                  <a:cubicBezTo>
                    <a:pt x="64" y="34"/>
                    <a:pt x="74" y="46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2" y="0"/>
                    <a:pt x="6" y="32"/>
                    <a:pt x="0" y="75"/>
                  </a:cubicBezTo>
                  <a:cubicBezTo>
                    <a:pt x="29" y="72"/>
                    <a:pt x="53" y="49"/>
                    <a:pt x="57" y="20"/>
                  </a:cubicBez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96" name="Freeform 83"/>
            <p:cNvSpPr/>
            <p:nvPr/>
          </p:nvSpPr>
          <p:spPr bwMode="auto">
            <a:xfrm>
              <a:off x="6511925" y="4117975"/>
              <a:ext cx="87313" cy="87312"/>
            </a:xfrm>
            <a:custGeom>
              <a:avLst/>
              <a:gdLst>
                <a:gd name="T0" fmla="*/ 23 w 23"/>
                <a:gd name="T1" fmla="*/ 23 h 23"/>
                <a:gd name="T2" fmla="*/ 23 w 23"/>
                <a:gd name="T3" fmla="*/ 0 h 23"/>
                <a:gd name="T4" fmla="*/ 0 w 23"/>
                <a:gd name="T5" fmla="*/ 0 h 23"/>
                <a:gd name="T6" fmla="*/ 23 w 23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23" y="23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11" y="23"/>
                    <a:pt x="2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97" name="Freeform 84"/>
            <p:cNvSpPr/>
            <p:nvPr/>
          </p:nvSpPr>
          <p:spPr bwMode="auto">
            <a:xfrm>
              <a:off x="6599238" y="4265612"/>
              <a:ext cx="123825" cy="93662"/>
            </a:xfrm>
            <a:custGeom>
              <a:avLst/>
              <a:gdLst>
                <a:gd name="T0" fmla="*/ 0 w 33"/>
                <a:gd name="T1" fmla="*/ 25 h 25"/>
                <a:gd name="T2" fmla="*/ 33 w 33"/>
                <a:gd name="T3" fmla="*/ 5 h 25"/>
                <a:gd name="T4" fmla="*/ 0 w 33"/>
                <a:gd name="T5" fmla="*/ 0 h 25"/>
                <a:gd name="T6" fmla="*/ 0 w 33"/>
                <a:gd name="T7" fmla="*/ 0 h 25"/>
                <a:gd name="T8" fmla="*/ 0 w 33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23" y="1"/>
                    <a:pt x="1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98" name="Freeform 85"/>
            <p:cNvSpPr/>
            <p:nvPr/>
          </p:nvSpPr>
          <p:spPr bwMode="auto">
            <a:xfrm>
              <a:off x="6643688" y="4351337"/>
              <a:ext cx="371475" cy="376237"/>
            </a:xfrm>
            <a:custGeom>
              <a:avLst/>
              <a:gdLst>
                <a:gd name="T0" fmla="*/ 54 w 99"/>
                <a:gd name="T1" fmla="*/ 0 h 100"/>
                <a:gd name="T2" fmla="*/ 15 w 99"/>
                <a:gd name="T3" fmla="*/ 38 h 100"/>
                <a:gd name="T4" fmla="*/ 8 w 99"/>
                <a:gd name="T5" fmla="*/ 18 h 100"/>
                <a:gd name="T6" fmla="*/ 0 w 99"/>
                <a:gd name="T7" fmla="*/ 35 h 100"/>
                <a:gd name="T8" fmla="*/ 13 w 99"/>
                <a:gd name="T9" fmla="*/ 100 h 100"/>
                <a:gd name="T10" fmla="*/ 99 w 99"/>
                <a:gd name="T11" fmla="*/ 100 h 100"/>
                <a:gd name="T12" fmla="*/ 54 w 99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00">
                  <a:moveTo>
                    <a:pt x="54" y="0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4" y="30"/>
                    <a:pt x="12" y="24"/>
                    <a:pt x="8" y="1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99" y="100"/>
                    <a:pt x="99" y="100"/>
                    <a:pt x="99" y="100"/>
                  </a:cubicBezTo>
                  <a:cubicBezTo>
                    <a:pt x="99" y="59"/>
                    <a:pt x="81" y="23"/>
                    <a:pt x="54" y="0"/>
                  </a:cubicBezTo>
                  <a:close/>
                </a:path>
              </a:pathLst>
            </a:cu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99" name="Freeform 86"/>
            <p:cNvSpPr/>
            <p:nvPr/>
          </p:nvSpPr>
          <p:spPr bwMode="auto">
            <a:xfrm>
              <a:off x="6599238" y="4359275"/>
              <a:ext cx="93663" cy="368300"/>
            </a:xfrm>
            <a:custGeom>
              <a:avLst/>
              <a:gdLst>
                <a:gd name="T0" fmla="*/ 20 w 25"/>
                <a:gd name="T1" fmla="*/ 16 h 98"/>
                <a:gd name="T2" fmla="*/ 0 w 25"/>
                <a:gd name="T3" fmla="*/ 0 h 98"/>
                <a:gd name="T4" fmla="*/ 0 w 25"/>
                <a:gd name="T5" fmla="*/ 0 h 98"/>
                <a:gd name="T6" fmla="*/ 0 w 25"/>
                <a:gd name="T7" fmla="*/ 98 h 98"/>
                <a:gd name="T8" fmla="*/ 25 w 25"/>
                <a:gd name="T9" fmla="*/ 98 h 98"/>
                <a:gd name="T10" fmla="*/ 12 w 25"/>
                <a:gd name="T11" fmla="*/ 33 h 98"/>
                <a:gd name="T12" fmla="*/ 20 w 25"/>
                <a:gd name="T13" fmla="*/ 1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98">
                  <a:moveTo>
                    <a:pt x="20" y="16"/>
                  </a:moveTo>
                  <a:cubicBezTo>
                    <a:pt x="12" y="4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12" y="33"/>
                    <a:pt x="12" y="33"/>
                    <a:pt x="12" y="33"/>
                  </a:cubicBezTo>
                  <a:lnTo>
                    <a:pt x="20" y="16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00" name="Rectangle 87"/>
            <p:cNvSpPr>
              <a:spLocks noChangeArrowheads="1"/>
            </p:cNvSpPr>
            <p:nvPr/>
          </p:nvSpPr>
          <p:spPr bwMode="auto">
            <a:xfrm>
              <a:off x="6599238" y="4359275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01" name="Freeform 88"/>
            <p:cNvSpPr/>
            <p:nvPr/>
          </p:nvSpPr>
          <p:spPr bwMode="auto">
            <a:xfrm>
              <a:off x="6599238" y="4284662"/>
              <a:ext cx="247650" cy="209550"/>
            </a:xfrm>
            <a:custGeom>
              <a:avLst/>
              <a:gdLst>
                <a:gd name="T0" fmla="*/ 20 w 66"/>
                <a:gd name="T1" fmla="*/ 36 h 56"/>
                <a:gd name="T2" fmla="*/ 27 w 66"/>
                <a:gd name="T3" fmla="*/ 56 h 56"/>
                <a:gd name="T4" fmla="*/ 66 w 66"/>
                <a:gd name="T5" fmla="*/ 18 h 56"/>
                <a:gd name="T6" fmla="*/ 33 w 66"/>
                <a:gd name="T7" fmla="*/ 0 h 56"/>
                <a:gd name="T8" fmla="*/ 0 w 66"/>
                <a:gd name="T9" fmla="*/ 20 h 56"/>
                <a:gd name="T10" fmla="*/ 20 w 66"/>
                <a:gd name="T11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56">
                  <a:moveTo>
                    <a:pt x="20" y="36"/>
                  </a:moveTo>
                  <a:cubicBezTo>
                    <a:pt x="24" y="42"/>
                    <a:pt x="26" y="48"/>
                    <a:pt x="27" y="56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56" y="10"/>
                    <a:pt x="45" y="4"/>
                    <a:pt x="33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2" y="24"/>
                    <a:pt x="20" y="36"/>
                  </a:cubicBezTo>
                  <a:close/>
                </a:path>
              </a:pathLst>
            </a:custGeom>
            <a:solidFill>
              <a:srgbClr val="7EA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02" name="Freeform 89"/>
            <p:cNvSpPr/>
            <p:nvPr/>
          </p:nvSpPr>
          <p:spPr bwMode="auto">
            <a:xfrm>
              <a:off x="6599238" y="3814762"/>
              <a:ext cx="330200" cy="379412"/>
            </a:xfrm>
            <a:custGeom>
              <a:avLst/>
              <a:gdLst>
                <a:gd name="T0" fmla="*/ 0 w 88"/>
                <a:gd name="T1" fmla="*/ 0 h 101"/>
                <a:gd name="T2" fmla="*/ 0 w 88"/>
                <a:gd name="T3" fmla="*/ 49 h 101"/>
                <a:gd name="T4" fmla="*/ 54 w 88"/>
                <a:gd name="T5" fmla="*/ 101 h 101"/>
                <a:gd name="T6" fmla="*/ 88 w 88"/>
                <a:gd name="T7" fmla="*/ 32 h 101"/>
                <a:gd name="T8" fmla="*/ 86 w 88"/>
                <a:gd name="T9" fmla="*/ 15 h 101"/>
                <a:gd name="T10" fmla="*/ 58 w 88"/>
                <a:gd name="T11" fmla="*/ 19 h 101"/>
                <a:gd name="T12" fmla="*/ 0 w 88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01">
                  <a:moveTo>
                    <a:pt x="0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26" y="49"/>
                    <a:pt x="47" y="71"/>
                    <a:pt x="54" y="101"/>
                  </a:cubicBezTo>
                  <a:cubicBezTo>
                    <a:pt x="74" y="85"/>
                    <a:pt x="88" y="60"/>
                    <a:pt x="88" y="32"/>
                  </a:cubicBezTo>
                  <a:cubicBezTo>
                    <a:pt x="88" y="26"/>
                    <a:pt x="87" y="21"/>
                    <a:pt x="86" y="15"/>
                  </a:cubicBezTo>
                  <a:cubicBezTo>
                    <a:pt x="77" y="18"/>
                    <a:pt x="68" y="19"/>
                    <a:pt x="58" y="19"/>
                  </a:cubicBezTo>
                  <a:cubicBezTo>
                    <a:pt x="36" y="19"/>
                    <a:pt x="16" y="12"/>
                    <a:pt x="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03" name="Freeform 90"/>
            <p:cNvSpPr/>
            <p:nvPr/>
          </p:nvSpPr>
          <p:spPr bwMode="auto">
            <a:xfrm>
              <a:off x="6599238" y="3998912"/>
              <a:ext cx="201613" cy="261937"/>
            </a:xfrm>
            <a:custGeom>
              <a:avLst/>
              <a:gdLst>
                <a:gd name="T0" fmla="*/ 0 w 54"/>
                <a:gd name="T1" fmla="*/ 0 h 70"/>
                <a:gd name="T2" fmla="*/ 0 w 54"/>
                <a:gd name="T3" fmla="*/ 32 h 70"/>
                <a:gd name="T4" fmla="*/ 23 w 54"/>
                <a:gd name="T5" fmla="*/ 32 h 70"/>
                <a:gd name="T6" fmla="*/ 0 w 54"/>
                <a:gd name="T7" fmla="*/ 55 h 70"/>
                <a:gd name="T8" fmla="*/ 0 w 54"/>
                <a:gd name="T9" fmla="*/ 70 h 70"/>
                <a:gd name="T10" fmla="*/ 54 w 54"/>
                <a:gd name="T11" fmla="*/ 52 h 70"/>
                <a:gd name="T12" fmla="*/ 0 w 54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70">
                  <a:moveTo>
                    <a:pt x="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45"/>
                    <a:pt x="13" y="55"/>
                    <a:pt x="0" y="5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1" y="70"/>
                    <a:pt x="39" y="63"/>
                    <a:pt x="54" y="52"/>
                  </a:cubicBezTo>
                  <a:cubicBezTo>
                    <a:pt x="47" y="22"/>
                    <a:pt x="26" y="0"/>
                    <a:pt x="0" y="0"/>
                  </a:cubicBezTo>
                  <a:close/>
                </a:path>
              </a:pathLst>
            </a:custGeom>
            <a:solidFill>
              <a:srgbClr val="FFA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04" name="Freeform 91"/>
            <p:cNvSpPr/>
            <p:nvPr/>
          </p:nvSpPr>
          <p:spPr bwMode="auto">
            <a:xfrm>
              <a:off x="6599238" y="3606800"/>
              <a:ext cx="322263" cy="279400"/>
            </a:xfrm>
            <a:custGeom>
              <a:avLst/>
              <a:gdLst>
                <a:gd name="T0" fmla="*/ 58 w 86"/>
                <a:gd name="T1" fmla="*/ 74 h 74"/>
                <a:gd name="T2" fmla="*/ 86 w 86"/>
                <a:gd name="T3" fmla="*/ 70 h 74"/>
                <a:gd name="T4" fmla="*/ 0 w 86"/>
                <a:gd name="T5" fmla="*/ 0 h 74"/>
                <a:gd name="T6" fmla="*/ 0 w 86"/>
                <a:gd name="T7" fmla="*/ 55 h 74"/>
                <a:gd name="T8" fmla="*/ 58 w 86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74">
                  <a:moveTo>
                    <a:pt x="58" y="74"/>
                  </a:moveTo>
                  <a:cubicBezTo>
                    <a:pt x="68" y="74"/>
                    <a:pt x="77" y="73"/>
                    <a:pt x="86" y="70"/>
                  </a:cubicBezTo>
                  <a:cubicBezTo>
                    <a:pt x="78" y="30"/>
                    <a:pt x="43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67"/>
                    <a:pt x="36" y="74"/>
                    <a:pt x="58" y="74"/>
                  </a:cubicBezTo>
                  <a:close/>
                </a:path>
              </a:pathLst>
            </a:custGeom>
            <a:solidFill>
              <a:srgbClr val="FFA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05" name="Freeform 92"/>
            <p:cNvSpPr/>
            <p:nvPr/>
          </p:nvSpPr>
          <p:spPr bwMode="auto">
            <a:xfrm>
              <a:off x="6599238" y="4117975"/>
              <a:ext cx="85725" cy="87312"/>
            </a:xfrm>
            <a:custGeom>
              <a:avLst/>
              <a:gdLst>
                <a:gd name="T0" fmla="*/ 23 w 23"/>
                <a:gd name="T1" fmla="*/ 0 h 23"/>
                <a:gd name="T2" fmla="*/ 0 w 23"/>
                <a:gd name="T3" fmla="*/ 0 h 23"/>
                <a:gd name="T4" fmla="*/ 0 w 23"/>
                <a:gd name="T5" fmla="*/ 23 h 23"/>
                <a:gd name="T6" fmla="*/ 23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23" y="13"/>
                    <a:pt x="2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4889" name="组合 4888"/>
          <p:cNvGrpSpPr/>
          <p:nvPr/>
        </p:nvGrpSpPr>
        <p:grpSpPr>
          <a:xfrm>
            <a:off x="2122872" y="4474778"/>
            <a:ext cx="897011" cy="897899"/>
            <a:chOff x="7713663" y="5062537"/>
            <a:chExt cx="1603375" cy="1604962"/>
          </a:xfrm>
        </p:grpSpPr>
        <p:sp>
          <p:nvSpPr>
            <p:cNvPr id="4806" name="Freeform 93"/>
            <p:cNvSpPr/>
            <p:nvPr/>
          </p:nvSpPr>
          <p:spPr bwMode="auto">
            <a:xfrm>
              <a:off x="7713663" y="5062537"/>
              <a:ext cx="1603375" cy="1604962"/>
            </a:xfrm>
            <a:custGeom>
              <a:avLst/>
              <a:gdLst>
                <a:gd name="T0" fmla="*/ 407 w 427"/>
                <a:gd name="T1" fmla="*/ 251 h 427"/>
                <a:gd name="T2" fmla="*/ 177 w 427"/>
                <a:gd name="T3" fmla="*/ 407 h 427"/>
                <a:gd name="T4" fmla="*/ 21 w 427"/>
                <a:gd name="T5" fmla="*/ 177 h 427"/>
                <a:gd name="T6" fmla="*/ 251 w 427"/>
                <a:gd name="T7" fmla="*/ 21 h 427"/>
                <a:gd name="T8" fmla="*/ 407 w 427"/>
                <a:gd name="T9" fmla="*/ 251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27">
                  <a:moveTo>
                    <a:pt x="407" y="251"/>
                  </a:moveTo>
                  <a:cubicBezTo>
                    <a:pt x="387" y="357"/>
                    <a:pt x="284" y="427"/>
                    <a:pt x="177" y="407"/>
                  </a:cubicBezTo>
                  <a:cubicBezTo>
                    <a:pt x="70" y="386"/>
                    <a:pt x="0" y="283"/>
                    <a:pt x="21" y="177"/>
                  </a:cubicBezTo>
                  <a:cubicBezTo>
                    <a:pt x="41" y="70"/>
                    <a:pt x="144" y="0"/>
                    <a:pt x="251" y="21"/>
                  </a:cubicBezTo>
                  <a:cubicBezTo>
                    <a:pt x="357" y="41"/>
                    <a:pt x="427" y="144"/>
                    <a:pt x="407" y="251"/>
                  </a:cubicBezTo>
                  <a:close/>
                </a:path>
              </a:pathLst>
            </a:cu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07" name="Freeform 94"/>
            <p:cNvSpPr/>
            <p:nvPr/>
          </p:nvSpPr>
          <p:spPr bwMode="auto">
            <a:xfrm>
              <a:off x="8551863" y="5964237"/>
              <a:ext cx="385763" cy="461962"/>
            </a:xfrm>
            <a:custGeom>
              <a:avLst/>
              <a:gdLst>
                <a:gd name="T0" fmla="*/ 103 w 103"/>
                <a:gd name="T1" fmla="*/ 123 h 123"/>
                <a:gd name="T2" fmla="*/ 0 w 103"/>
                <a:gd name="T3" fmla="*/ 0 h 123"/>
                <a:gd name="T4" fmla="*/ 0 w 103"/>
                <a:gd name="T5" fmla="*/ 123 h 123"/>
                <a:gd name="T6" fmla="*/ 103 w 103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23">
                  <a:moveTo>
                    <a:pt x="103" y="123"/>
                  </a:moveTo>
                  <a:cubicBezTo>
                    <a:pt x="103" y="58"/>
                    <a:pt x="57" y="5"/>
                    <a:pt x="0" y="0"/>
                  </a:cubicBezTo>
                  <a:cubicBezTo>
                    <a:pt x="0" y="123"/>
                    <a:pt x="0" y="123"/>
                    <a:pt x="0" y="123"/>
                  </a:cubicBezTo>
                  <a:lnTo>
                    <a:pt x="103" y="123"/>
                  </a:lnTo>
                  <a:close/>
                </a:path>
              </a:pathLst>
            </a:custGeom>
            <a:solidFill>
              <a:srgbClr val="AFC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08" name="Freeform 95"/>
            <p:cNvSpPr/>
            <p:nvPr/>
          </p:nvSpPr>
          <p:spPr bwMode="auto">
            <a:xfrm>
              <a:off x="8096250" y="5964237"/>
              <a:ext cx="387350" cy="461962"/>
            </a:xfrm>
            <a:custGeom>
              <a:avLst/>
              <a:gdLst>
                <a:gd name="T0" fmla="*/ 0 w 103"/>
                <a:gd name="T1" fmla="*/ 123 h 123"/>
                <a:gd name="T2" fmla="*/ 103 w 103"/>
                <a:gd name="T3" fmla="*/ 123 h 123"/>
                <a:gd name="T4" fmla="*/ 103 w 103"/>
                <a:gd name="T5" fmla="*/ 0 h 123"/>
                <a:gd name="T6" fmla="*/ 0 w 103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23">
                  <a:moveTo>
                    <a:pt x="0" y="123"/>
                  </a:moveTo>
                  <a:cubicBezTo>
                    <a:pt x="103" y="123"/>
                    <a:pt x="103" y="123"/>
                    <a:pt x="103" y="12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45" y="5"/>
                    <a:pt x="0" y="58"/>
                    <a:pt x="0" y="123"/>
                  </a:cubicBezTo>
                  <a:close/>
                </a:path>
              </a:pathLst>
            </a:custGeom>
            <a:solidFill>
              <a:srgbClr val="AFC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09" name="Freeform 96"/>
            <p:cNvSpPr/>
            <p:nvPr/>
          </p:nvSpPr>
          <p:spPr bwMode="auto">
            <a:xfrm>
              <a:off x="8483600" y="5961062"/>
              <a:ext cx="68263" cy="465137"/>
            </a:xfrm>
            <a:custGeom>
              <a:avLst/>
              <a:gdLst>
                <a:gd name="T0" fmla="*/ 18 w 18"/>
                <a:gd name="T1" fmla="*/ 1 h 124"/>
                <a:gd name="T2" fmla="*/ 9 w 18"/>
                <a:gd name="T3" fmla="*/ 0 h 124"/>
                <a:gd name="T4" fmla="*/ 0 w 18"/>
                <a:gd name="T5" fmla="*/ 1 h 124"/>
                <a:gd name="T6" fmla="*/ 0 w 18"/>
                <a:gd name="T7" fmla="*/ 124 h 124"/>
                <a:gd name="T8" fmla="*/ 18 w 18"/>
                <a:gd name="T9" fmla="*/ 124 h 124"/>
                <a:gd name="T10" fmla="*/ 18 w 18"/>
                <a:gd name="T11" fmla="*/ 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4">
                  <a:moveTo>
                    <a:pt x="18" y="1"/>
                  </a:moveTo>
                  <a:cubicBezTo>
                    <a:pt x="15" y="1"/>
                    <a:pt x="12" y="0"/>
                    <a:pt x="9" y="0"/>
                  </a:cubicBezTo>
                  <a:cubicBezTo>
                    <a:pt x="6" y="0"/>
                    <a:pt x="3" y="1"/>
                    <a:pt x="0" y="1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18" y="124"/>
                    <a:pt x="18" y="124"/>
                    <a:pt x="18" y="124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rgbClr val="7EA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10" name="Freeform 97"/>
            <p:cNvSpPr/>
            <p:nvPr/>
          </p:nvSpPr>
          <p:spPr bwMode="auto">
            <a:xfrm>
              <a:off x="8186738" y="5302249"/>
              <a:ext cx="330200" cy="658812"/>
            </a:xfrm>
            <a:custGeom>
              <a:avLst/>
              <a:gdLst>
                <a:gd name="T0" fmla="*/ 36 w 88"/>
                <a:gd name="T1" fmla="*/ 57 h 175"/>
                <a:gd name="T2" fmla="*/ 0 w 88"/>
                <a:gd name="T3" fmla="*/ 88 h 175"/>
                <a:gd name="T4" fmla="*/ 88 w 88"/>
                <a:gd name="T5" fmla="*/ 175 h 175"/>
                <a:gd name="T6" fmla="*/ 88 w 88"/>
                <a:gd name="T7" fmla="*/ 0 h 175"/>
                <a:gd name="T8" fmla="*/ 36 w 88"/>
                <a:gd name="T9" fmla="*/ 5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75">
                  <a:moveTo>
                    <a:pt x="36" y="57"/>
                  </a:moveTo>
                  <a:cubicBezTo>
                    <a:pt x="15" y="61"/>
                    <a:pt x="0" y="88"/>
                    <a:pt x="0" y="88"/>
                  </a:cubicBezTo>
                  <a:cubicBezTo>
                    <a:pt x="0" y="136"/>
                    <a:pt x="39" y="175"/>
                    <a:pt x="88" y="175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4" y="37"/>
                    <a:pt x="57" y="53"/>
                    <a:pt x="36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11" name="Freeform 98"/>
            <p:cNvSpPr/>
            <p:nvPr/>
          </p:nvSpPr>
          <p:spPr bwMode="auto">
            <a:xfrm>
              <a:off x="8516938" y="5302249"/>
              <a:ext cx="331788" cy="658812"/>
            </a:xfrm>
            <a:custGeom>
              <a:avLst/>
              <a:gdLst>
                <a:gd name="T0" fmla="*/ 88 w 88"/>
                <a:gd name="T1" fmla="*/ 88 h 175"/>
                <a:gd name="T2" fmla="*/ 0 w 88"/>
                <a:gd name="T3" fmla="*/ 0 h 175"/>
                <a:gd name="T4" fmla="*/ 0 w 88"/>
                <a:gd name="T5" fmla="*/ 175 h 175"/>
                <a:gd name="T6" fmla="*/ 88 w 88"/>
                <a:gd name="T7" fmla="*/ 8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75">
                  <a:moveTo>
                    <a:pt x="88" y="88"/>
                  </a:moveTo>
                  <a:cubicBezTo>
                    <a:pt x="88" y="39"/>
                    <a:pt x="48" y="0"/>
                    <a:pt x="0" y="0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48" y="175"/>
                    <a:pt x="88" y="136"/>
                    <a:pt x="88" y="88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12" name="Freeform 99"/>
            <p:cNvSpPr/>
            <p:nvPr/>
          </p:nvSpPr>
          <p:spPr bwMode="auto">
            <a:xfrm>
              <a:off x="8186738" y="5302249"/>
              <a:ext cx="330200" cy="331787"/>
            </a:xfrm>
            <a:custGeom>
              <a:avLst/>
              <a:gdLst>
                <a:gd name="T0" fmla="*/ 36 w 88"/>
                <a:gd name="T1" fmla="*/ 57 h 88"/>
                <a:gd name="T2" fmla="*/ 88 w 88"/>
                <a:gd name="T3" fmla="*/ 0 h 88"/>
                <a:gd name="T4" fmla="*/ 0 w 88"/>
                <a:gd name="T5" fmla="*/ 88 h 88"/>
                <a:gd name="T6" fmla="*/ 36 w 88"/>
                <a:gd name="T7" fmla="*/ 5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88">
                  <a:moveTo>
                    <a:pt x="36" y="57"/>
                  </a:moveTo>
                  <a:cubicBezTo>
                    <a:pt x="57" y="53"/>
                    <a:pt x="84" y="37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88"/>
                    <a:pt x="15" y="61"/>
                    <a:pt x="36" y="57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13" name="Freeform 100"/>
            <p:cNvSpPr/>
            <p:nvPr/>
          </p:nvSpPr>
          <p:spPr bwMode="auto">
            <a:xfrm>
              <a:off x="8516938" y="5302249"/>
              <a:ext cx="331788" cy="331787"/>
            </a:xfrm>
            <a:custGeom>
              <a:avLst/>
              <a:gdLst>
                <a:gd name="T0" fmla="*/ 52 w 88"/>
                <a:gd name="T1" fmla="*/ 57 h 88"/>
                <a:gd name="T2" fmla="*/ 0 w 88"/>
                <a:gd name="T3" fmla="*/ 0 h 88"/>
                <a:gd name="T4" fmla="*/ 88 w 88"/>
                <a:gd name="T5" fmla="*/ 88 h 88"/>
                <a:gd name="T6" fmla="*/ 52 w 88"/>
                <a:gd name="T7" fmla="*/ 5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88">
                  <a:moveTo>
                    <a:pt x="52" y="57"/>
                  </a:moveTo>
                  <a:cubicBezTo>
                    <a:pt x="31" y="53"/>
                    <a:pt x="4" y="37"/>
                    <a:pt x="0" y="0"/>
                  </a:cubicBezTo>
                  <a:cubicBezTo>
                    <a:pt x="48" y="0"/>
                    <a:pt x="88" y="39"/>
                    <a:pt x="88" y="88"/>
                  </a:cubicBezTo>
                  <a:cubicBezTo>
                    <a:pt x="88" y="88"/>
                    <a:pt x="72" y="61"/>
                    <a:pt x="52" y="57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14" name="Freeform 101"/>
            <p:cNvSpPr/>
            <p:nvPr/>
          </p:nvSpPr>
          <p:spPr bwMode="auto">
            <a:xfrm>
              <a:off x="8362950" y="5692774"/>
              <a:ext cx="307975" cy="120650"/>
            </a:xfrm>
            <a:custGeom>
              <a:avLst/>
              <a:gdLst>
                <a:gd name="T0" fmla="*/ 82 w 82"/>
                <a:gd name="T1" fmla="*/ 32 h 32"/>
                <a:gd name="T2" fmla="*/ 41 w 82"/>
                <a:gd name="T3" fmla="*/ 0 h 32"/>
                <a:gd name="T4" fmla="*/ 0 w 82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32">
                  <a:moveTo>
                    <a:pt x="82" y="32"/>
                  </a:moveTo>
                  <a:cubicBezTo>
                    <a:pt x="82" y="14"/>
                    <a:pt x="64" y="0"/>
                    <a:pt x="41" y="0"/>
                  </a:cubicBezTo>
                  <a:cubicBezTo>
                    <a:pt x="18" y="0"/>
                    <a:pt x="0" y="14"/>
                    <a:pt x="0" y="32"/>
                  </a:cubicBezTo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4885" name="组合 4884"/>
          <p:cNvGrpSpPr/>
          <p:nvPr/>
        </p:nvGrpSpPr>
        <p:grpSpPr>
          <a:xfrm>
            <a:off x="1222986" y="3966010"/>
            <a:ext cx="656035" cy="656684"/>
            <a:chOff x="1120775" y="2847975"/>
            <a:chExt cx="1603375" cy="1604962"/>
          </a:xfrm>
        </p:grpSpPr>
        <p:sp>
          <p:nvSpPr>
            <p:cNvPr id="4823" name="Freeform 110"/>
            <p:cNvSpPr/>
            <p:nvPr/>
          </p:nvSpPr>
          <p:spPr bwMode="auto">
            <a:xfrm>
              <a:off x="1120775" y="2847975"/>
              <a:ext cx="1603375" cy="1604962"/>
            </a:xfrm>
            <a:custGeom>
              <a:avLst/>
              <a:gdLst>
                <a:gd name="T0" fmla="*/ 407 w 427"/>
                <a:gd name="T1" fmla="*/ 250 h 427"/>
                <a:gd name="T2" fmla="*/ 177 w 427"/>
                <a:gd name="T3" fmla="*/ 406 h 427"/>
                <a:gd name="T4" fmla="*/ 20 w 427"/>
                <a:gd name="T5" fmla="*/ 176 h 427"/>
                <a:gd name="T6" fmla="*/ 250 w 427"/>
                <a:gd name="T7" fmla="*/ 20 h 427"/>
                <a:gd name="T8" fmla="*/ 407 w 427"/>
                <a:gd name="T9" fmla="*/ 25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27">
                  <a:moveTo>
                    <a:pt x="407" y="250"/>
                  </a:moveTo>
                  <a:cubicBezTo>
                    <a:pt x="386" y="357"/>
                    <a:pt x="283" y="427"/>
                    <a:pt x="177" y="406"/>
                  </a:cubicBezTo>
                  <a:cubicBezTo>
                    <a:pt x="70" y="386"/>
                    <a:pt x="0" y="283"/>
                    <a:pt x="20" y="176"/>
                  </a:cubicBezTo>
                  <a:cubicBezTo>
                    <a:pt x="41" y="70"/>
                    <a:pt x="144" y="0"/>
                    <a:pt x="250" y="20"/>
                  </a:cubicBezTo>
                  <a:cubicBezTo>
                    <a:pt x="357" y="41"/>
                    <a:pt x="427" y="144"/>
                    <a:pt x="407" y="250"/>
                  </a:cubicBezTo>
                  <a:close/>
                </a:path>
              </a:pathLst>
            </a:cu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24" name="Freeform 111"/>
            <p:cNvSpPr/>
            <p:nvPr/>
          </p:nvSpPr>
          <p:spPr bwMode="auto">
            <a:xfrm>
              <a:off x="1514475" y="3825875"/>
              <a:ext cx="409575" cy="368300"/>
            </a:xfrm>
            <a:custGeom>
              <a:avLst/>
              <a:gdLst>
                <a:gd name="T0" fmla="*/ 108 w 109"/>
                <a:gd name="T1" fmla="*/ 44 h 98"/>
                <a:gd name="T2" fmla="*/ 46 w 109"/>
                <a:gd name="T3" fmla="*/ 0 h 98"/>
                <a:gd name="T4" fmla="*/ 0 w 109"/>
                <a:gd name="T5" fmla="*/ 98 h 98"/>
                <a:gd name="T6" fmla="*/ 109 w 109"/>
                <a:gd name="T7" fmla="*/ 98 h 98"/>
                <a:gd name="T8" fmla="*/ 109 w 109"/>
                <a:gd name="T9" fmla="*/ 44 h 98"/>
                <a:gd name="T10" fmla="*/ 108 w 109"/>
                <a:gd name="T11" fmla="*/ 4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98">
                  <a:moveTo>
                    <a:pt x="108" y="44"/>
                  </a:moveTo>
                  <a:cubicBezTo>
                    <a:pt x="80" y="44"/>
                    <a:pt x="55" y="26"/>
                    <a:pt x="46" y="0"/>
                  </a:cubicBezTo>
                  <a:cubicBezTo>
                    <a:pt x="19" y="22"/>
                    <a:pt x="0" y="58"/>
                    <a:pt x="0" y="98"/>
                  </a:cubicBezTo>
                  <a:cubicBezTo>
                    <a:pt x="109" y="98"/>
                    <a:pt x="109" y="98"/>
                    <a:pt x="109" y="98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8" y="44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25" name="Freeform 112"/>
            <p:cNvSpPr/>
            <p:nvPr/>
          </p:nvSpPr>
          <p:spPr bwMode="auto">
            <a:xfrm>
              <a:off x="1687513" y="3787775"/>
              <a:ext cx="236538" cy="203200"/>
            </a:xfrm>
            <a:custGeom>
              <a:avLst/>
              <a:gdLst>
                <a:gd name="T0" fmla="*/ 62 w 63"/>
                <a:gd name="T1" fmla="*/ 54 h 54"/>
                <a:gd name="T2" fmla="*/ 63 w 63"/>
                <a:gd name="T3" fmla="*/ 54 h 54"/>
                <a:gd name="T4" fmla="*/ 63 w 63"/>
                <a:gd name="T5" fmla="*/ 37 h 54"/>
                <a:gd name="T6" fmla="*/ 62 w 63"/>
                <a:gd name="T7" fmla="*/ 37 h 54"/>
                <a:gd name="T8" fmla="*/ 15 w 63"/>
                <a:gd name="T9" fmla="*/ 0 h 54"/>
                <a:gd name="T10" fmla="*/ 0 w 63"/>
                <a:gd name="T11" fmla="*/ 10 h 54"/>
                <a:gd name="T12" fmla="*/ 62 w 63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4">
                  <a:moveTo>
                    <a:pt x="62" y="54"/>
                  </a:moveTo>
                  <a:cubicBezTo>
                    <a:pt x="63" y="54"/>
                    <a:pt x="63" y="54"/>
                    <a:pt x="63" y="54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7"/>
                    <a:pt x="63" y="37"/>
                    <a:pt x="62" y="37"/>
                  </a:cubicBezTo>
                  <a:cubicBezTo>
                    <a:pt x="40" y="37"/>
                    <a:pt x="20" y="22"/>
                    <a:pt x="15" y="0"/>
                  </a:cubicBezTo>
                  <a:cubicBezTo>
                    <a:pt x="10" y="3"/>
                    <a:pt x="5" y="7"/>
                    <a:pt x="0" y="10"/>
                  </a:cubicBezTo>
                  <a:cubicBezTo>
                    <a:pt x="9" y="36"/>
                    <a:pt x="34" y="54"/>
                    <a:pt x="62" y="54"/>
                  </a:cubicBez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26" name="Freeform 113"/>
            <p:cNvSpPr/>
            <p:nvPr/>
          </p:nvSpPr>
          <p:spPr bwMode="auto">
            <a:xfrm>
              <a:off x="1744663" y="3743325"/>
              <a:ext cx="179388" cy="184150"/>
            </a:xfrm>
            <a:custGeom>
              <a:avLst/>
              <a:gdLst>
                <a:gd name="T0" fmla="*/ 47 w 48"/>
                <a:gd name="T1" fmla="*/ 49 h 49"/>
                <a:gd name="T2" fmla="*/ 48 w 48"/>
                <a:gd name="T3" fmla="*/ 49 h 49"/>
                <a:gd name="T4" fmla="*/ 48 w 48"/>
                <a:gd name="T5" fmla="*/ 0 h 49"/>
                <a:gd name="T6" fmla="*/ 47 w 48"/>
                <a:gd name="T7" fmla="*/ 0 h 49"/>
                <a:gd name="T8" fmla="*/ 0 w 48"/>
                <a:gd name="T9" fmla="*/ 12 h 49"/>
                <a:gd name="T10" fmla="*/ 47 w 48"/>
                <a:gd name="T1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9">
                  <a:moveTo>
                    <a:pt x="47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7" y="0"/>
                  </a:cubicBezTo>
                  <a:cubicBezTo>
                    <a:pt x="30" y="0"/>
                    <a:pt x="14" y="5"/>
                    <a:pt x="0" y="12"/>
                  </a:cubicBezTo>
                  <a:cubicBezTo>
                    <a:pt x="5" y="34"/>
                    <a:pt x="25" y="49"/>
                    <a:pt x="47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27" name="Freeform 114"/>
            <p:cNvSpPr/>
            <p:nvPr/>
          </p:nvSpPr>
          <p:spPr bwMode="auto">
            <a:xfrm>
              <a:off x="1924050" y="3825875"/>
              <a:ext cx="404813" cy="368300"/>
            </a:xfrm>
            <a:custGeom>
              <a:avLst/>
              <a:gdLst>
                <a:gd name="T0" fmla="*/ 62 w 108"/>
                <a:gd name="T1" fmla="*/ 0 h 98"/>
                <a:gd name="T2" fmla="*/ 0 w 108"/>
                <a:gd name="T3" fmla="*/ 44 h 98"/>
                <a:gd name="T4" fmla="*/ 0 w 108"/>
                <a:gd name="T5" fmla="*/ 98 h 98"/>
                <a:gd name="T6" fmla="*/ 108 w 108"/>
                <a:gd name="T7" fmla="*/ 98 h 98"/>
                <a:gd name="T8" fmla="*/ 62 w 108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8">
                  <a:moveTo>
                    <a:pt x="62" y="0"/>
                  </a:moveTo>
                  <a:cubicBezTo>
                    <a:pt x="53" y="26"/>
                    <a:pt x="29" y="44"/>
                    <a:pt x="0" y="4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08" y="98"/>
                    <a:pt x="108" y="98"/>
                    <a:pt x="108" y="98"/>
                  </a:cubicBezTo>
                  <a:cubicBezTo>
                    <a:pt x="108" y="58"/>
                    <a:pt x="89" y="22"/>
                    <a:pt x="62" y="0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28" name="Freeform 115"/>
            <p:cNvSpPr/>
            <p:nvPr/>
          </p:nvSpPr>
          <p:spPr bwMode="auto">
            <a:xfrm>
              <a:off x="1924050" y="3787775"/>
              <a:ext cx="233363" cy="203200"/>
            </a:xfrm>
            <a:custGeom>
              <a:avLst/>
              <a:gdLst>
                <a:gd name="T0" fmla="*/ 0 w 62"/>
                <a:gd name="T1" fmla="*/ 37 h 54"/>
                <a:gd name="T2" fmla="*/ 0 w 62"/>
                <a:gd name="T3" fmla="*/ 54 h 54"/>
                <a:gd name="T4" fmla="*/ 62 w 62"/>
                <a:gd name="T5" fmla="*/ 10 h 54"/>
                <a:gd name="T6" fmla="*/ 47 w 62"/>
                <a:gd name="T7" fmla="*/ 0 h 54"/>
                <a:gd name="T8" fmla="*/ 0 w 62"/>
                <a:gd name="T9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4">
                  <a:moveTo>
                    <a:pt x="0" y="37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29" y="54"/>
                    <a:pt x="53" y="36"/>
                    <a:pt x="62" y="10"/>
                  </a:cubicBezTo>
                  <a:cubicBezTo>
                    <a:pt x="57" y="7"/>
                    <a:pt x="52" y="3"/>
                    <a:pt x="47" y="0"/>
                  </a:cubicBezTo>
                  <a:cubicBezTo>
                    <a:pt x="42" y="21"/>
                    <a:pt x="23" y="37"/>
                    <a:pt x="0" y="37"/>
                  </a:cubicBezTo>
                  <a:close/>
                </a:path>
              </a:pathLst>
            </a:custGeom>
            <a:solidFill>
              <a:srgbClr val="FFA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29" name="Freeform 116"/>
            <p:cNvSpPr/>
            <p:nvPr/>
          </p:nvSpPr>
          <p:spPr bwMode="auto">
            <a:xfrm>
              <a:off x="1924050" y="3743325"/>
              <a:ext cx="176213" cy="184150"/>
            </a:xfrm>
            <a:custGeom>
              <a:avLst/>
              <a:gdLst>
                <a:gd name="T0" fmla="*/ 47 w 47"/>
                <a:gd name="T1" fmla="*/ 12 h 49"/>
                <a:gd name="T2" fmla="*/ 0 w 47"/>
                <a:gd name="T3" fmla="*/ 0 h 49"/>
                <a:gd name="T4" fmla="*/ 0 w 47"/>
                <a:gd name="T5" fmla="*/ 49 h 49"/>
                <a:gd name="T6" fmla="*/ 47 w 47"/>
                <a:gd name="T7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9">
                  <a:moveTo>
                    <a:pt x="47" y="12"/>
                  </a:moveTo>
                  <a:cubicBezTo>
                    <a:pt x="33" y="5"/>
                    <a:pt x="17" y="1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3" y="49"/>
                    <a:pt x="42" y="33"/>
                    <a:pt x="47" y="12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30" name="Freeform 117"/>
            <p:cNvSpPr/>
            <p:nvPr/>
          </p:nvSpPr>
          <p:spPr bwMode="auto">
            <a:xfrm>
              <a:off x="2051050" y="3589337"/>
              <a:ext cx="150813" cy="434975"/>
            </a:xfrm>
            <a:custGeom>
              <a:avLst/>
              <a:gdLst>
                <a:gd name="T0" fmla="*/ 40 w 40"/>
                <a:gd name="T1" fmla="*/ 50 h 116"/>
                <a:gd name="T2" fmla="*/ 34 w 40"/>
                <a:gd name="T3" fmla="*/ 36 h 116"/>
                <a:gd name="T4" fmla="*/ 40 w 40"/>
                <a:gd name="T5" fmla="*/ 21 h 116"/>
                <a:gd name="T6" fmla="*/ 20 w 40"/>
                <a:gd name="T7" fmla="*/ 0 h 116"/>
                <a:gd name="T8" fmla="*/ 0 w 40"/>
                <a:gd name="T9" fmla="*/ 21 h 116"/>
                <a:gd name="T10" fmla="*/ 6 w 40"/>
                <a:gd name="T11" fmla="*/ 36 h 116"/>
                <a:gd name="T12" fmla="*/ 0 w 40"/>
                <a:gd name="T13" fmla="*/ 50 h 116"/>
                <a:gd name="T14" fmla="*/ 7 w 40"/>
                <a:gd name="T15" fmla="*/ 66 h 116"/>
                <a:gd name="T16" fmla="*/ 3 w 40"/>
                <a:gd name="T17" fmla="*/ 78 h 116"/>
                <a:gd name="T18" fmla="*/ 12 w 40"/>
                <a:gd name="T19" fmla="*/ 94 h 116"/>
                <a:gd name="T20" fmla="*/ 8 w 40"/>
                <a:gd name="T21" fmla="*/ 103 h 116"/>
                <a:gd name="T22" fmla="*/ 20 w 40"/>
                <a:gd name="T23" fmla="*/ 116 h 116"/>
                <a:gd name="T24" fmla="*/ 32 w 40"/>
                <a:gd name="T25" fmla="*/ 103 h 116"/>
                <a:gd name="T26" fmla="*/ 28 w 40"/>
                <a:gd name="T27" fmla="*/ 94 h 116"/>
                <a:gd name="T28" fmla="*/ 37 w 40"/>
                <a:gd name="T29" fmla="*/ 78 h 116"/>
                <a:gd name="T30" fmla="*/ 33 w 40"/>
                <a:gd name="T31" fmla="*/ 66 h 116"/>
                <a:gd name="T32" fmla="*/ 40 w 40"/>
                <a:gd name="T33" fmla="*/ 5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116">
                  <a:moveTo>
                    <a:pt x="40" y="50"/>
                  </a:moveTo>
                  <a:cubicBezTo>
                    <a:pt x="40" y="45"/>
                    <a:pt x="38" y="39"/>
                    <a:pt x="34" y="36"/>
                  </a:cubicBezTo>
                  <a:cubicBezTo>
                    <a:pt x="38" y="32"/>
                    <a:pt x="40" y="26"/>
                    <a:pt x="40" y="21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6"/>
                    <a:pt x="2" y="32"/>
                    <a:pt x="6" y="36"/>
                  </a:cubicBezTo>
                  <a:cubicBezTo>
                    <a:pt x="2" y="39"/>
                    <a:pt x="0" y="45"/>
                    <a:pt x="0" y="50"/>
                  </a:cubicBezTo>
                  <a:cubicBezTo>
                    <a:pt x="0" y="57"/>
                    <a:pt x="3" y="63"/>
                    <a:pt x="7" y="66"/>
                  </a:cubicBezTo>
                  <a:cubicBezTo>
                    <a:pt x="4" y="70"/>
                    <a:pt x="3" y="74"/>
                    <a:pt x="3" y="78"/>
                  </a:cubicBezTo>
                  <a:cubicBezTo>
                    <a:pt x="3" y="85"/>
                    <a:pt x="6" y="91"/>
                    <a:pt x="12" y="94"/>
                  </a:cubicBezTo>
                  <a:cubicBezTo>
                    <a:pt x="9" y="96"/>
                    <a:pt x="8" y="99"/>
                    <a:pt x="8" y="103"/>
                  </a:cubicBezTo>
                  <a:cubicBezTo>
                    <a:pt x="8" y="110"/>
                    <a:pt x="13" y="116"/>
                    <a:pt x="20" y="116"/>
                  </a:cubicBezTo>
                  <a:cubicBezTo>
                    <a:pt x="27" y="116"/>
                    <a:pt x="32" y="110"/>
                    <a:pt x="32" y="103"/>
                  </a:cubicBezTo>
                  <a:cubicBezTo>
                    <a:pt x="32" y="99"/>
                    <a:pt x="31" y="96"/>
                    <a:pt x="28" y="94"/>
                  </a:cubicBezTo>
                  <a:cubicBezTo>
                    <a:pt x="33" y="91"/>
                    <a:pt x="37" y="85"/>
                    <a:pt x="37" y="78"/>
                  </a:cubicBezTo>
                  <a:cubicBezTo>
                    <a:pt x="37" y="74"/>
                    <a:pt x="35" y="70"/>
                    <a:pt x="33" y="66"/>
                  </a:cubicBezTo>
                  <a:cubicBezTo>
                    <a:pt x="37" y="63"/>
                    <a:pt x="40" y="57"/>
                    <a:pt x="40" y="50"/>
                  </a:cubicBezTo>
                  <a:close/>
                </a:path>
              </a:pathLst>
            </a:cu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31" name="Freeform 118"/>
            <p:cNvSpPr/>
            <p:nvPr/>
          </p:nvSpPr>
          <p:spPr bwMode="auto">
            <a:xfrm>
              <a:off x="2081213" y="4024312"/>
              <a:ext cx="95250" cy="142875"/>
            </a:xfrm>
            <a:custGeom>
              <a:avLst/>
              <a:gdLst>
                <a:gd name="T0" fmla="*/ 0 w 25"/>
                <a:gd name="T1" fmla="*/ 12 h 38"/>
                <a:gd name="T2" fmla="*/ 1 w 25"/>
                <a:gd name="T3" fmla="*/ 18 h 38"/>
                <a:gd name="T4" fmla="*/ 0 w 25"/>
                <a:gd name="T5" fmla="*/ 38 h 38"/>
                <a:gd name="T6" fmla="*/ 24 w 25"/>
                <a:gd name="T7" fmla="*/ 12 h 38"/>
                <a:gd name="T8" fmla="*/ 12 w 25"/>
                <a:gd name="T9" fmla="*/ 0 h 38"/>
                <a:gd name="T10" fmla="*/ 0 w 25"/>
                <a:gd name="T11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8">
                  <a:moveTo>
                    <a:pt x="0" y="12"/>
                  </a:moveTo>
                  <a:cubicBezTo>
                    <a:pt x="0" y="14"/>
                    <a:pt x="0" y="16"/>
                    <a:pt x="1" y="18"/>
                  </a:cubicBezTo>
                  <a:cubicBezTo>
                    <a:pt x="4" y="33"/>
                    <a:pt x="0" y="38"/>
                    <a:pt x="0" y="38"/>
                  </a:cubicBezTo>
                  <a:cubicBezTo>
                    <a:pt x="25" y="38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lose/>
                </a:path>
              </a:pathLst>
            </a:cu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32" name="Freeform 119"/>
            <p:cNvSpPr/>
            <p:nvPr/>
          </p:nvSpPr>
          <p:spPr bwMode="auto">
            <a:xfrm>
              <a:off x="1604963" y="3405187"/>
              <a:ext cx="319088" cy="338137"/>
            </a:xfrm>
            <a:custGeom>
              <a:avLst/>
              <a:gdLst>
                <a:gd name="T0" fmla="*/ 0 w 85"/>
                <a:gd name="T1" fmla="*/ 0 h 90"/>
                <a:gd name="T2" fmla="*/ 0 w 85"/>
                <a:gd name="T3" fmla="*/ 5 h 90"/>
                <a:gd name="T4" fmla="*/ 84 w 85"/>
                <a:gd name="T5" fmla="*/ 90 h 90"/>
                <a:gd name="T6" fmla="*/ 85 w 85"/>
                <a:gd name="T7" fmla="*/ 90 h 90"/>
                <a:gd name="T8" fmla="*/ 85 w 85"/>
                <a:gd name="T9" fmla="*/ 0 h 90"/>
                <a:gd name="T10" fmla="*/ 0 w 85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90"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52"/>
                    <a:pt x="38" y="90"/>
                    <a:pt x="84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33" name="Freeform 120"/>
            <p:cNvSpPr/>
            <p:nvPr/>
          </p:nvSpPr>
          <p:spPr bwMode="auto">
            <a:xfrm>
              <a:off x="1604963" y="3103562"/>
              <a:ext cx="319088" cy="301625"/>
            </a:xfrm>
            <a:custGeom>
              <a:avLst/>
              <a:gdLst>
                <a:gd name="T0" fmla="*/ 85 w 85"/>
                <a:gd name="T1" fmla="*/ 1 h 80"/>
                <a:gd name="T2" fmla="*/ 84 w 85"/>
                <a:gd name="T3" fmla="*/ 0 h 80"/>
                <a:gd name="T4" fmla="*/ 0 w 85"/>
                <a:gd name="T5" fmla="*/ 80 h 80"/>
                <a:gd name="T6" fmla="*/ 85 w 85"/>
                <a:gd name="T7" fmla="*/ 80 h 80"/>
                <a:gd name="T8" fmla="*/ 85 w 85"/>
                <a:gd name="T9" fmla="*/ 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0">
                  <a:moveTo>
                    <a:pt x="85" y="1"/>
                  </a:moveTo>
                  <a:cubicBezTo>
                    <a:pt x="85" y="1"/>
                    <a:pt x="85" y="0"/>
                    <a:pt x="84" y="0"/>
                  </a:cubicBezTo>
                  <a:cubicBezTo>
                    <a:pt x="40" y="0"/>
                    <a:pt x="3" y="35"/>
                    <a:pt x="0" y="80"/>
                  </a:cubicBezTo>
                  <a:cubicBezTo>
                    <a:pt x="85" y="80"/>
                    <a:pt x="85" y="80"/>
                    <a:pt x="85" y="80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69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34" name="Freeform 121"/>
            <p:cNvSpPr/>
            <p:nvPr/>
          </p:nvSpPr>
          <p:spPr bwMode="auto">
            <a:xfrm>
              <a:off x="1924050" y="3405187"/>
              <a:ext cx="315913" cy="338137"/>
            </a:xfrm>
            <a:custGeom>
              <a:avLst/>
              <a:gdLst>
                <a:gd name="T0" fmla="*/ 84 w 84"/>
                <a:gd name="T1" fmla="*/ 5 h 90"/>
                <a:gd name="T2" fmla="*/ 84 w 84"/>
                <a:gd name="T3" fmla="*/ 0 h 90"/>
                <a:gd name="T4" fmla="*/ 0 w 84"/>
                <a:gd name="T5" fmla="*/ 0 h 90"/>
                <a:gd name="T6" fmla="*/ 0 w 84"/>
                <a:gd name="T7" fmla="*/ 90 h 90"/>
                <a:gd name="T8" fmla="*/ 84 w 84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90">
                  <a:moveTo>
                    <a:pt x="84" y="5"/>
                  </a:moveTo>
                  <a:cubicBezTo>
                    <a:pt x="84" y="3"/>
                    <a:pt x="84" y="1"/>
                    <a:pt x="8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47" y="90"/>
                    <a:pt x="84" y="52"/>
                    <a:pt x="84" y="5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35" name="Freeform 122"/>
            <p:cNvSpPr/>
            <p:nvPr/>
          </p:nvSpPr>
          <p:spPr bwMode="auto">
            <a:xfrm>
              <a:off x="1924050" y="3108325"/>
              <a:ext cx="315913" cy="296862"/>
            </a:xfrm>
            <a:custGeom>
              <a:avLst/>
              <a:gdLst>
                <a:gd name="T0" fmla="*/ 84 w 84"/>
                <a:gd name="T1" fmla="*/ 79 h 79"/>
                <a:gd name="T2" fmla="*/ 0 w 84"/>
                <a:gd name="T3" fmla="*/ 0 h 79"/>
                <a:gd name="T4" fmla="*/ 0 w 84"/>
                <a:gd name="T5" fmla="*/ 79 h 79"/>
                <a:gd name="T6" fmla="*/ 84 w 84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79">
                  <a:moveTo>
                    <a:pt x="84" y="79"/>
                  </a:moveTo>
                  <a:cubicBezTo>
                    <a:pt x="81" y="35"/>
                    <a:pt x="45" y="0"/>
                    <a:pt x="0" y="0"/>
                  </a:cubicBezTo>
                  <a:cubicBezTo>
                    <a:pt x="0" y="79"/>
                    <a:pt x="0" y="79"/>
                    <a:pt x="0" y="79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99" name="任意多边形 17"/>
          <p:cNvSpPr/>
          <p:nvPr/>
        </p:nvSpPr>
        <p:spPr>
          <a:xfrm flipH="1">
            <a:off x="-2" y="591775"/>
            <a:ext cx="1670257" cy="575188"/>
          </a:xfrm>
          <a:custGeom>
            <a:avLst/>
            <a:gdLst>
              <a:gd name="connsiteX0" fmla="*/ 3288891 w 3288891"/>
              <a:gd name="connsiteY0" fmla="*/ 0 h 766917"/>
              <a:gd name="connsiteX1" fmla="*/ 589936 w 3288891"/>
              <a:gd name="connsiteY1" fmla="*/ 0 h 766917"/>
              <a:gd name="connsiteX2" fmla="*/ 486697 w 3288891"/>
              <a:gd name="connsiteY2" fmla="*/ 0 h 766917"/>
              <a:gd name="connsiteX3" fmla="*/ 0 w 3288891"/>
              <a:gd name="connsiteY3" fmla="*/ 0 h 766917"/>
              <a:gd name="connsiteX4" fmla="*/ 383459 w 3288891"/>
              <a:gd name="connsiteY4" fmla="*/ 383459 h 766917"/>
              <a:gd name="connsiteX5" fmla="*/ 0 w 3288891"/>
              <a:gd name="connsiteY5" fmla="*/ 766917 h 766917"/>
              <a:gd name="connsiteX6" fmla="*/ 486697 w 3288891"/>
              <a:gd name="connsiteY6" fmla="*/ 766917 h 766917"/>
              <a:gd name="connsiteX7" fmla="*/ 589936 w 3288891"/>
              <a:gd name="connsiteY7" fmla="*/ 766917 h 766917"/>
              <a:gd name="connsiteX8" fmla="*/ 3288891 w 3288891"/>
              <a:gd name="connsiteY8" fmla="*/ 766917 h 7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891" h="766917">
                <a:moveTo>
                  <a:pt x="3288891" y="0"/>
                </a:moveTo>
                <a:lnTo>
                  <a:pt x="589936" y="0"/>
                </a:lnTo>
                <a:lnTo>
                  <a:pt x="486697" y="0"/>
                </a:lnTo>
                <a:lnTo>
                  <a:pt x="0" y="0"/>
                </a:lnTo>
                <a:lnTo>
                  <a:pt x="383459" y="383459"/>
                </a:lnTo>
                <a:lnTo>
                  <a:pt x="0" y="766917"/>
                </a:lnTo>
                <a:lnTo>
                  <a:pt x="486697" y="766917"/>
                </a:lnTo>
                <a:lnTo>
                  <a:pt x="589936" y="766917"/>
                </a:lnTo>
                <a:lnTo>
                  <a:pt x="3288891" y="766917"/>
                </a:lnTo>
                <a:close/>
              </a:path>
            </a:pathLst>
          </a:custGeom>
          <a:solidFill>
            <a:srgbClr val="3DA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0" name="文本框 18"/>
          <p:cNvSpPr txBox="1"/>
          <p:nvPr/>
        </p:nvSpPr>
        <p:spPr>
          <a:xfrm>
            <a:off x="984461" y="591774"/>
            <a:ext cx="420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3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7042" y="1484784"/>
            <a:ext cx="8165398" cy="48035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&lt;</a:t>
            </a:r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관리자 모드</a:t>
            </a:r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&gt;</a:t>
            </a:r>
          </a:p>
          <a:p>
            <a:pPr algn="ctr"/>
            <a:endParaRPr lang="en-US" altLang="ko-KR" sz="1600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관리자 모드는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(0)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번을 눌러 접속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 (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접속 시 관리자 전용 비밀번호 입력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관리자는 점주에게 자판기를 사용 가능한 계정 부여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점포별 총 실적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이벤트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결제를 관리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점주 와 점포의 등록과 삭제의 권한을 가짐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판매 하려는 메뉴의 종류 선택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추가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삭제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가격설정 권한을 가짐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8" name="任意多边形 17"/>
          <p:cNvSpPr/>
          <p:nvPr/>
        </p:nvSpPr>
        <p:spPr>
          <a:xfrm flipH="1">
            <a:off x="-2" y="591775"/>
            <a:ext cx="1670257" cy="575188"/>
          </a:xfrm>
          <a:custGeom>
            <a:avLst/>
            <a:gdLst>
              <a:gd name="connsiteX0" fmla="*/ 3288891 w 3288891"/>
              <a:gd name="connsiteY0" fmla="*/ 0 h 766917"/>
              <a:gd name="connsiteX1" fmla="*/ 589936 w 3288891"/>
              <a:gd name="connsiteY1" fmla="*/ 0 h 766917"/>
              <a:gd name="connsiteX2" fmla="*/ 486697 w 3288891"/>
              <a:gd name="connsiteY2" fmla="*/ 0 h 766917"/>
              <a:gd name="connsiteX3" fmla="*/ 0 w 3288891"/>
              <a:gd name="connsiteY3" fmla="*/ 0 h 766917"/>
              <a:gd name="connsiteX4" fmla="*/ 383459 w 3288891"/>
              <a:gd name="connsiteY4" fmla="*/ 383459 h 766917"/>
              <a:gd name="connsiteX5" fmla="*/ 0 w 3288891"/>
              <a:gd name="connsiteY5" fmla="*/ 766917 h 766917"/>
              <a:gd name="connsiteX6" fmla="*/ 486697 w 3288891"/>
              <a:gd name="connsiteY6" fmla="*/ 766917 h 766917"/>
              <a:gd name="connsiteX7" fmla="*/ 589936 w 3288891"/>
              <a:gd name="connsiteY7" fmla="*/ 766917 h 766917"/>
              <a:gd name="connsiteX8" fmla="*/ 3288891 w 3288891"/>
              <a:gd name="connsiteY8" fmla="*/ 766917 h 7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891" h="766917">
                <a:moveTo>
                  <a:pt x="3288891" y="0"/>
                </a:moveTo>
                <a:lnTo>
                  <a:pt x="589936" y="0"/>
                </a:lnTo>
                <a:lnTo>
                  <a:pt x="486697" y="0"/>
                </a:lnTo>
                <a:lnTo>
                  <a:pt x="0" y="0"/>
                </a:lnTo>
                <a:lnTo>
                  <a:pt x="383459" y="383459"/>
                </a:lnTo>
                <a:lnTo>
                  <a:pt x="0" y="766917"/>
                </a:lnTo>
                <a:lnTo>
                  <a:pt x="486697" y="766917"/>
                </a:lnTo>
                <a:lnTo>
                  <a:pt x="589936" y="766917"/>
                </a:lnTo>
                <a:lnTo>
                  <a:pt x="3288891" y="766917"/>
                </a:lnTo>
                <a:close/>
              </a:path>
            </a:pathLst>
          </a:custGeom>
          <a:solidFill>
            <a:srgbClr val="3DA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4461" y="591774"/>
            <a:ext cx="420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3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0767" y="514342"/>
            <a:ext cx="541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50" dirty="0" smtClean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수행내용 및 목표</a:t>
            </a:r>
            <a:endParaRPr lang="en-US" altLang="zh-CN" sz="4050" dirty="0">
              <a:solidFill>
                <a:srgbClr val="6BBBB9"/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835128" y="5301208"/>
            <a:ext cx="928560" cy="4320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79713" y="5301208"/>
            <a:ext cx="4371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자판기의 전반적인 모든 권한을 가짐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0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-2" y="591775"/>
            <a:ext cx="1670257" cy="575188"/>
          </a:xfrm>
          <a:custGeom>
            <a:avLst/>
            <a:gdLst>
              <a:gd name="connsiteX0" fmla="*/ 3288891 w 3288891"/>
              <a:gd name="connsiteY0" fmla="*/ 0 h 766917"/>
              <a:gd name="connsiteX1" fmla="*/ 589936 w 3288891"/>
              <a:gd name="connsiteY1" fmla="*/ 0 h 766917"/>
              <a:gd name="connsiteX2" fmla="*/ 486697 w 3288891"/>
              <a:gd name="connsiteY2" fmla="*/ 0 h 766917"/>
              <a:gd name="connsiteX3" fmla="*/ 0 w 3288891"/>
              <a:gd name="connsiteY3" fmla="*/ 0 h 766917"/>
              <a:gd name="connsiteX4" fmla="*/ 383459 w 3288891"/>
              <a:gd name="connsiteY4" fmla="*/ 383459 h 766917"/>
              <a:gd name="connsiteX5" fmla="*/ 0 w 3288891"/>
              <a:gd name="connsiteY5" fmla="*/ 766917 h 766917"/>
              <a:gd name="connsiteX6" fmla="*/ 486697 w 3288891"/>
              <a:gd name="connsiteY6" fmla="*/ 766917 h 766917"/>
              <a:gd name="connsiteX7" fmla="*/ 589936 w 3288891"/>
              <a:gd name="connsiteY7" fmla="*/ 766917 h 766917"/>
              <a:gd name="connsiteX8" fmla="*/ 3288891 w 3288891"/>
              <a:gd name="connsiteY8" fmla="*/ 766917 h 7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891" h="766917">
                <a:moveTo>
                  <a:pt x="3288891" y="0"/>
                </a:moveTo>
                <a:lnTo>
                  <a:pt x="589936" y="0"/>
                </a:lnTo>
                <a:lnTo>
                  <a:pt x="486697" y="0"/>
                </a:lnTo>
                <a:lnTo>
                  <a:pt x="0" y="0"/>
                </a:lnTo>
                <a:lnTo>
                  <a:pt x="383459" y="383459"/>
                </a:lnTo>
                <a:lnTo>
                  <a:pt x="0" y="766917"/>
                </a:lnTo>
                <a:lnTo>
                  <a:pt x="486697" y="766917"/>
                </a:lnTo>
                <a:lnTo>
                  <a:pt x="589936" y="766917"/>
                </a:lnTo>
                <a:lnTo>
                  <a:pt x="3288891" y="766917"/>
                </a:lnTo>
                <a:close/>
              </a:path>
            </a:pathLst>
          </a:custGeom>
          <a:solidFill>
            <a:srgbClr val="3DA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4461" y="591774"/>
            <a:ext cx="420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3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0767" y="514342"/>
            <a:ext cx="541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50" dirty="0" smtClean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수행내용 및 목표</a:t>
            </a:r>
            <a:endParaRPr lang="en-US" altLang="zh-CN" sz="4050" dirty="0">
              <a:solidFill>
                <a:srgbClr val="6BBBB9"/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7544" y="1628800"/>
            <a:ext cx="8136904" cy="47525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&lt;</a:t>
            </a:r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점주 모드</a:t>
            </a:r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&gt;</a:t>
            </a:r>
          </a:p>
          <a:p>
            <a:pPr algn="ctr"/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점주 모드는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(9)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번을 눌러 접속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,(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이후 점주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master KEY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필요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점포 추가 및 삭제 가능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메뉴의 종류선택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메뉴의 추가 및 삭제와 가격을 설정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이벤트를 추가 및 삭제 가능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당일 점포의 실적을 확인 할 수 있음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2" name="오른쪽 화살표 1"/>
          <p:cNvSpPr/>
          <p:nvPr/>
        </p:nvSpPr>
        <p:spPr>
          <a:xfrm>
            <a:off x="832225" y="5461060"/>
            <a:ext cx="931464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09953" y="5549037"/>
            <a:ext cx="612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자판기에 등록된 점포에 전반적인 모든 권한을 가짐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47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</a:spPr>
      <a:bodyPr rtlCol="0" anchor="ctr"/>
      <a:lstStyle>
        <a:defPPr algn="ctr">
          <a:defRPr sz="1350" dirty="0">
            <a:solidFill>
              <a:schemeClr val="tx1">
                <a:lumMod val="65000"/>
                <a:lumOff val="35000"/>
              </a:schemeClr>
            </a:solidFill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601</Words>
  <Application>Microsoft Office PowerPoint</Application>
  <PresentationFormat>화면 슬라이드 쇼(4:3)</PresentationFormat>
  <Paragraphs>152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</dc:creator>
  <cp:lastModifiedBy>sist</cp:lastModifiedBy>
  <cp:revision>106</cp:revision>
  <dcterms:created xsi:type="dcterms:W3CDTF">2015-10-25T06:48:37Z</dcterms:created>
  <dcterms:modified xsi:type="dcterms:W3CDTF">2019-09-06T04:36:15Z</dcterms:modified>
</cp:coreProperties>
</file>