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7" r:id="rId2"/>
  </p:sldMasterIdLst>
  <p:notesMasterIdLst>
    <p:notesMasterId r:id="rId17"/>
  </p:notesMasterIdLst>
  <p:sldIdLst>
    <p:sldId id="258" r:id="rId3"/>
    <p:sldId id="257" r:id="rId4"/>
    <p:sldId id="283" r:id="rId5"/>
    <p:sldId id="285" r:id="rId6"/>
    <p:sldId id="286" r:id="rId7"/>
    <p:sldId id="288" r:id="rId8"/>
    <p:sldId id="292" r:id="rId9"/>
    <p:sldId id="293" r:id="rId10"/>
    <p:sldId id="287" r:id="rId11"/>
    <p:sldId id="291" r:id="rId12"/>
    <p:sldId id="294" r:id="rId13"/>
    <p:sldId id="290" r:id="rId14"/>
    <p:sldId id="28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8CBAC"/>
    <a:srgbClr val="0099CC"/>
    <a:srgbClr val="FF2525"/>
    <a:srgbClr val="FF8526"/>
    <a:srgbClr val="C1D1DB"/>
    <a:srgbClr val="595959"/>
    <a:srgbClr val="B3C6E7"/>
    <a:srgbClr val="FF5757"/>
    <a:srgbClr val="F26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82585" autoAdjust="0"/>
  </p:normalViewPr>
  <p:slideViewPr>
    <p:cSldViewPr snapToGrid="0">
      <p:cViewPr varScale="1">
        <p:scale>
          <a:sx n="56" d="100"/>
          <a:sy n="56" d="100"/>
        </p:scale>
        <p:origin x="10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C648-A3B1-4FCE-9133-14B90A337B0C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6A5E-CB6B-46D8-B4C7-0978DA51F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5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54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0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3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2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4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7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71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6A5E-CB6B-46D8-B4C7-0978DA51F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08DA20A-F4D4-4762-B74B-7CA6768A64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093" y="275355"/>
            <a:ext cx="6651625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6C755CA8-F50F-4283-B258-3A1795D186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093" y="713505"/>
            <a:ext cx="2922502" cy="2662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A3A3A3"/>
                </a:solidFill>
              </a:defRPr>
            </a:lvl1pPr>
          </a:lstStyle>
          <a:p>
            <a:pPr lvl="0"/>
            <a:r>
              <a:rPr lang="ko-KR" altLang="en-US" dirty="0"/>
              <a:t>영문제목</a:t>
            </a:r>
          </a:p>
        </p:txBody>
      </p:sp>
    </p:spTree>
    <p:extLst>
      <p:ext uri="{BB962C8B-B14F-4D97-AF65-F5344CB8AC3E}">
        <p14:creationId xmlns:p14="http://schemas.microsoft.com/office/powerpoint/2010/main" val="161781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ottom Lef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1_Aktuellt\1_JOBB_Pågående\AC_AB_041\J-2106_C_Dec-13_PowerPoint_mall_MB\jpg\Blu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7083" y="3564001"/>
            <a:ext cx="5792866" cy="27733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55245" y="3580173"/>
                </a:moveTo>
                <a:lnTo>
                  <a:pt x="555245" y="6338507"/>
                </a:lnTo>
                <a:lnTo>
                  <a:pt x="6340097" y="6338507"/>
                </a:lnTo>
                <a:lnTo>
                  <a:pt x="6340097" y="3580173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33882" y="3721817"/>
            <a:ext cx="5210254" cy="1401047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33881" y="5232401"/>
            <a:ext cx="3825653" cy="863029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3784655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ottom Lef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:\1_Aktuellt\1_JOBB_Pågående\AC_AB_041\J-2106_C_Dec-13_PowerPoint_mall_MB\jpg\Whit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7083" y="3564000"/>
            <a:ext cx="5792866" cy="2773362"/>
          </a:xfrm>
          <a:prstGeom prst="rect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55245" y="3580173"/>
                </a:moveTo>
                <a:lnTo>
                  <a:pt x="555245" y="6338507"/>
                </a:lnTo>
                <a:lnTo>
                  <a:pt x="6340097" y="6338507"/>
                </a:lnTo>
                <a:lnTo>
                  <a:pt x="6340097" y="3580173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33882" y="3721817"/>
            <a:ext cx="5210254" cy="1401047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33881" y="5232401"/>
            <a:ext cx="3825653" cy="863029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4193031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Righ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:\1_Aktuellt\1_JOBB_Pågående\AC_AB_041\J-2106_C_Dec-13_PowerPoint_mall_MB\jpg\Blue box_high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8892721" y="542143"/>
            <a:ext cx="2772640" cy="579437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8914174" y="552067"/>
                </a:moveTo>
                <a:lnTo>
                  <a:pt x="8914174" y="6336919"/>
                </a:lnTo>
                <a:lnTo>
                  <a:pt x="11672508" y="6336919"/>
                </a:lnTo>
                <a:lnTo>
                  <a:pt x="11672508" y="552067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193148" y="699922"/>
            <a:ext cx="2178719" cy="1818063"/>
          </a:xfr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93148" y="2831795"/>
            <a:ext cx="2178719" cy="2068819"/>
          </a:xfr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</p:spTree>
    <p:extLst>
      <p:ext uri="{BB962C8B-B14F-4D97-AF65-F5344CB8AC3E}">
        <p14:creationId xmlns:p14="http://schemas.microsoft.com/office/powerpoint/2010/main" val="1618320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Righ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1_Aktuellt\1_JOBB_Pågående\AC_AB_041\J-2106_C_Dec-13_PowerPoint_mall_MB\jpg\White box_high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8892721" y="542143"/>
            <a:ext cx="2772640" cy="5794375"/>
          </a:xfrm>
          <a:prstGeom prst="rect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8914174" y="552067"/>
                </a:moveTo>
                <a:lnTo>
                  <a:pt x="8914174" y="6336919"/>
                </a:lnTo>
                <a:lnTo>
                  <a:pt x="11672508" y="6336919"/>
                </a:lnTo>
                <a:lnTo>
                  <a:pt x="11672508" y="552067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193148" y="699922"/>
            <a:ext cx="2178719" cy="1827379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93148" y="2831795"/>
            <a:ext cx="2178719" cy="2068819"/>
          </a:xfr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</p:spTree>
    <p:extLst>
      <p:ext uri="{BB962C8B-B14F-4D97-AF65-F5344CB8AC3E}">
        <p14:creationId xmlns:p14="http://schemas.microsoft.com/office/powerpoint/2010/main" val="17309602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f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:\1_Aktuellt\1_JOBB_Pågående\AC_AB_041\J-2106_C_Dec-13_PowerPoint_mall_MB\jpg\Blue box_high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6260" y="542143"/>
            <a:ext cx="2772640" cy="5794375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55245" y="552067"/>
                </a:moveTo>
                <a:lnTo>
                  <a:pt x="555245" y="6336919"/>
                </a:lnTo>
                <a:lnTo>
                  <a:pt x="3313579" y="6336919"/>
                </a:lnTo>
                <a:lnTo>
                  <a:pt x="3313579" y="552067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36395" y="699922"/>
            <a:ext cx="2178719" cy="1827379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36395" y="2831795"/>
            <a:ext cx="2178719" cy="2068819"/>
          </a:xfr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</p:spTree>
    <p:extLst>
      <p:ext uri="{BB962C8B-B14F-4D97-AF65-F5344CB8AC3E}">
        <p14:creationId xmlns:p14="http://schemas.microsoft.com/office/powerpoint/2010/main" val="2456691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f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W:\1_Aktuellt\1_JOBB_Pågående\AC_AB_041\J-2106_C_Dec-13_PowerPoint_mall_MB\jpg\White box_high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6260" y="542143"/>
            <a:ext cx="2772640" cy="5794375"/>
          </a:xfrm>
          <a:prstGeom prst="rect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55245" y="552067"/>
                </a:moveTo>
                <a:lnTo>
                  <a:pt x="555245" y="6336919"/>
                </a:lnTo>
                <a:lnTo>
                  <a:pt x="3313579" y="6336919"/>
                </a:lnTo>
                <a:lnTo>
                  <a:pt x="3313579" y="552067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36395" y="699922"/>
            <a:ext cx="2178719" cy="1827379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36395" y="2832100"/>
            <a:ext cx="2178719" cy="2068513"/>
          </a:xfr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</p:spTree>
    <p:extLst>
      <p:ext uri="{BB962C8B-B14F-4D97-AF65-F5344CB8AC3E}">
        <p14:creationId xmlns:p14="http://schemas.microsoft.com/office/powerpoint/2010/main" val="165555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Promis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6" name="Rectangle 5"/>
          <p:cNvSpPr/>
          <p:nvPr/>
        </p:nvSpPr>
        <p:spPr bwMode="ltGray">
          <a:xfrm>
            <a:off x="1781384" y="1201267"/>
            <a:ext cx="8623930" cy="41117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72" tIns="107972" rIns="107972" bIns="107972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1600" dirty="0" err="1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black">
          <a:xfrm>
            <a:off x="2378411" y="1888193"/>
            <a:ext cx="7467664" cy="457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sz="2499" b="1" i="1" dirty="0">
                <a:solidFill>
                  <a:prstClr val="white"/>
                </a:solidFill>
              </a:rPr>
              <a:t>COMMITTED TO SUSTAINABLE PRODUCTIVITY</a:t>
            </a: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378410" y="2671600"/>
            <a:ext cx="7611834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99" dirty="0">
                <a:solidFill>
                  <a:prstClr val="white"/>
                </a:solidFill>
              </a:rPr>
              <a:t>We stand by our responsibilities towards our customers, towards the environment and the people around us.</a:t>
            </a:r>
            <a:br>
              <a:rPr lang="en-US" sz="2299" dirty="0">
                <a:solidFill>
                  <a:prstClr val="white"/>
                </a:solidFill>
              </a:rPr>
            </a:br>
            <a:r>
              <a:rPr lang="en-US" sz="2299" dirty="0">
                <a:solidFill>
                  <a:prstClr val="white"/>
                </a:solidFill>
              </a:rPr>
              <a:t>We make performance stand the test of time. This is what we call – Sustainable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8721091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3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50" y="412625"/>
            <a:ext cx="11108653" cy="5254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12" y="1514475"/>
            <a:ext cx="11125415" cy="4492626"/>
          </a:xfrm>
        </p:spPr>
        <p:txBody>
          <a:bodyPr>
            <a:no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127324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586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50" y="412625"/>
            <a:ext cx="11108653" cy="5254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9542784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9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13" y="1514476"/>
            <a:ext cx="5308815" cy="4492624"/>
          </a:xfrm>
        </p:spPr>
        <p:txBody>
          <a:bodyPr rIns="90000"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542" y="1514476"/>
            <a:ext cx="5312784" cy="4492624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97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13" y="1514476"/>
            <a:ext cx="5308815" cy="4492624"/>
          </a:xfrm>
        </p:spPr>
        <p:txBody>
          <a:bodyPr rIns="90000"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542" y="1514476"/>
            <a:ext cx="5312784" cy="4492624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897264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12" y="1506870"/>
            <a:ext cx="5308618" cy="416589"/>
          </a:xfrm>
        </p:spPr>
        <p:txBody>
          <a:bodyPr rIns="90000" anchor="b">
            <a:noAutofit/>
          </a:bodyPr>
          <a:lstStyle>
            <a:lvl1pPr marL="0" indent="0">
              <a:spcBef>
                <a:spcPts val="600"/>
              </a:spcBef>
              <a:buNone/>
              <a:defRPr sz="1999" b="0" i="1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12" y="1971675"/>
            <a:ext cx="5308816" cy="4035426"/>
          </a:xfrm>
        </p:spPr>
        <p:txBody>
          <a:bodyPr rIns="90000"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7859" y="1506870"/>
            <a:ext cx="5308618" cy="416589"/>
          </a:xfrm>
        </p:spPr>
        <p:txBody>
          <a:bodyPr rIns="90000" anchor="b">
            <a:noAutofit/>
          </a:bodyPr>
          <a:lstStyle>
            <a:lvl1pPr marL="0" indent="0">
              <a:spcBef>
                <a:spcPts val="600"/>
              </a:spcBef>
              <a:buNone/>
              <a:defRPr sz="1999" b="0" i="1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7542" y="1971675"/>
            <a:ext cx="5312784" cy="4035426"/>
          </a:xfrm>
        </p:spPr>
        <p:txBody>
          <a:bodyPr rIns="90000"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29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12" y="1506870"/>
            <a:ext cx="5308618" cy="416589"/>
          </a:xfrm>
        </p:spPr>
        <p:txBody>
          <a:bodyPr rIns="90000" anchor="b">
            <a:noAutofit/>
          </a:bodyPr>
          <a:lstStyle>
            <a:lvl1pPr marL="0" indent="0">
              <a:spcBef>
                <a:spcPts val="600"/>
              </a:spcBef>
              <a:buNone/>
              <a:defRPr sz="1999" b="0" i="1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12" y="1971675"/>
            <a:ext cx="5308816" cy="4035426"/>
          </a:xfrm>
        </p:spPr>
        <p:txBody>
          <a:bodyPr rIns="90000"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7859" y="1506870"/>
            <a:ext cx="5308618" cy="416589"/>
          </a:xfrm>
        </p:spPr>
        <p:txBody>
          <a:bodyPr rIns="90000" anchor="b">
            <a:noAutofit/>
          </a:bodyPr>
          <a:lstStyle>
            <a:lvl1pPr marL="0" indent="0">
              <a:spcBef>
                <a:spcPts val="600"/>
              </a:spcBef>
              <a:buNone/>
              <a:defRPr sz="1999" b="0" i="1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7542" y="1971675"/>
            <a:ext cx="5312784" cy="4035426"/>
          </a:xfrm>
        </p:spPr>
        <p:txBody>
          <a:bodyPr rIns="90000"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4147913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to the righ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13" y="1514476"/>
            <a:ext cx="6093641" cy="449262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32368" y="1514476"/>
            <a:ext cx="4527958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732701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to the left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611" y="1514476"/>
            <a:ext cx="6081715" cy="4492624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4913" y="1514476"/>
            <a:ext cx="4522796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0588200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High picture to the righ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261" y="412625"/>
            <a:ext cx="6092293" cy="5254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13" y="1514476"/>
            <a:ext cx="6093641" cy="449262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32369" y="542926"/>
            <a:ext cx="4527958" cy="546417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4850" y="914400"/>
            <a:ext cx="6093704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580498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 picture to the left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611" y="412625"/>
            <a:ext cx="6064892" cy="5254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611" y="1514475"/>
            <a:ext cx="6081716" cy="449262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1675" y="542926"/>
            <a:ext cx="4527621" cy="5464174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578611" y="914400"/>
            <a:ext cx="6064892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611840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182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1675" y="1514476"/>
            <a:ext cx="5300869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357869" y="1514476"/>
            <a:ext cx="5302457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34850" y="914400"/>
            <a:ext cx="11125477" cy="395302"/>
          </a:xfrm>
        </p:spPr>
        <p:txBody>
          <a:bodyPr wrap="square" lIns="90000" tIns="46800" rIns="90000" bIns="46800"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sz="1999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8239625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1675" y="1514476"/>
            <a:ext cx="11128651" cy="4492625"/>
          </a:xfrm>
        </p:spPr>
        <p:txBody>
          <a:bodyPr wrap="none" tIns="1080000" rtlCol="0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4849" y="914400"/>
            <a:ext cx="11125478" cy="396000"/>
          </a:xfrm>
        </p:spPr>
        <p:txBody>
          <a:bodyPr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2557857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31674" y="542927"/>
            <a:ext cx="11128652" cy="5464174"/>
          </a:xfrm>
        </p:spPr>
        <p:txBody>
          <a:bodyPr wrap="none" tIns="1080000" rtlCol="0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3568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Fact box to the righ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849" y="1514476"/>
            <a:ext cx="6093707" cy="449262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7132370" y="1514476"/>
            <a:ext cx="4527957" cy="4492624"/>
          </a:xfrm>
          <a:solidFill>
            <a:schemeClr val="tx2"/>
          </a:solidFill>
        </p:spPr>
        <p:txBody>
          <a:bodyPr lIns="432000" tIns="360000" rIns="432000" bIns="360000">
            <a:noAutofit/>
          </a:bodyPr>
          <a:lstStyle>
            <a:lvl1pPr marL="0" indent="0">
              <a:buFontTx/>
              <a:buNone/>
              <a:defRPr sz="1799">
                <a:solidFill>
                  <a:schemeClr val="bg1"/>
                </a:solidFill>
              </a:defRPr>
            </a:lvl1pPr>
            <a:lvl2pPr marL="228531" indent="-217423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468173" indent="-228531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‒"/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34849" y="914400"/>
            <a:ext cx="11125478" cy="396000"/>
          </a:xfrm>
        </p:spPr>
        <p:txBody>
          <a:bodyPr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8305263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box to the left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8611" y="1514476"/>
            <a:ext cx="6081716" cy="449262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7"/>
          </p:nvPr>
        </p:nvSpPr>
        <p:spPr>
          <a:xfrm>
            <a:off x="530750" y="1514475"/>
            <a:ext cx="4527621" cy="4492624"/>
          </a:xfrm>
          <a:solidFill>
            <a:schemeClr val="tx2"/>
          </a:solidFill>
        </p:spPr>
        <p:txBody>
          <a:bodyPr lIns="432000" tIns="360000" rIns="432000" bIns="360000">
            <a:noAutofit/>
          </a:bodyPr>
          <a:lstStyle>
            <a:lvl1pPr marL="0" indent="0">
              <a:buFontTx/>
              <a:buNone/>
              <a:defRPr sz="1799">
                <a:solidFill>
                  <a:schemeClr val="bg1"/>
                </a:solidFill>
              </a:defRPr>
            </a:lvl1pPr>
            <a:lvl2pPr marL="228531" indent="-217423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468173" indent="-228531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‒"/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34849" y="914400"/>
            <a:ext cx="11125478" cy="396000"/>
          </a:xfrm>
        </p:spPr>
        <p:txBody>
          <a:bodyPr>
            <a:noAutofit/>
          </a:bodyPr>
          <a:lstStyle>
            <a:lvl1pPr marL="0" indent="0">
              <a:spcBef>
                <a:spcPts val="830"/>
              </a:spcBef>
              <a:buFontTx/>
              <a:buNone/>
              <a:defRPr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0062448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1674" y="542927"/>
            <a:ext cx="11128652" cy="54641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5967" tIns="107972" rIns="107972" bIns="107972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</a:pPr>
            <a:endParaRPr lang="en-US" sz="1600" dirty="0" err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12000" y="2609748"/>
            <a:ext cx="9189867" cy="556179"/>
          </a:xfrm>
        </p:spPr>
        <p:txBody>
          <a:bodyPr wrap="square" anchor="ctr" anchorCtr="0">
            <a:noAutofit/>
          </a:bodyPr>
          <a:lstStyle>
            <a:lvl1pPr algn="ctr">
              <a:defRPr sz="2999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512000" y="3518760"/>
            <a:ext cx="9189867" cy="433965"/>
          </a:xfrm>
        </p:spPr>
        <p:txBody>
          <a:bodyPr wrap="square" anchor="t" anchorCtr="0">
            <a:noAutofit/>
          </a:bodyPr>
          <a:lstStyle>
            <a:lvl1pPr marL="0" indent="0" algn="ctr">
              <a:buNone/>
              <a:defRPr sz="2399" b="0">
                <a:solidFill>
                  <a:schemeClr val="bg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12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28233"/>
            <a:ext cx="10363200" cy="831600"/>
          </a:xfrm>
        </p:spPr>
        <p:txBody>
          <a:bodyPr anchor="ctr" anchorCtr="0">
            <a:noAutofit/>
          </a:bodyPr>
          <a:lstStyle>
            <a:lvl1pPr algn="ctr">
              <a:defRPr sz="4799" b="0" i="1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3" y="3773239"/>
            <a:ext cx="10363675" cy="517065"/>
          </a:xfrm>
        </p:spPr>
        <p:txBody>
          <a:bodyPr>
            <a:noAutofit/>
          </a:bodyPr>
          <a:lstStyle>
            <a:lvl1pPr marL="0" indent="0" algn="ctr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8095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8324" y="1560734"/>
            <a:ext cx="8554402" cy="4633691"/>
          </a:xfrm>
        </p:spPr>
        <p:txBody>
          <a:bodyPr lIns="0" rIns="0"/>
          <a:lstStyle>
            <a:lvl1pPr marL="342797" indent="-342797">
              <a:buFont typeface="+mj-lt"/>
              <a:buAutoNum type="arabicPeriod"/>
              <a:defRPr/>
            </a:lvl1pPr>
            <a:lvl2pPr marL="637984" indent="-274556">
              <a:defRPr/>
            </a:lvl2pPr>
            <a:lvl3pPr marL="885559" indent="-233293">
              <a:defRPr/>
            </a:lvl3pPr>
            <a:lvl4pPr marL="1102982" indent="-217423">
              <a:defRPr/>
            </a:lvl4pPr>
            <a:lvl5pPr marL="1306121" indent="-188856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617" y="801875"/>
            <a:ext cx="8568109" cy="525401"/>
          </a:xfrm>
        </p:spPr>
        <p:txBody>
          <a:bodyPr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7188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Prom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947166" y="2215680"/>
            <a:ext cx="8297669" cy="1619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7135" tIns="107135" rIns="108850" bIns="54425" anchor="ctr"/>
          <a:lstStyle/>
          <a:p>
            <a:pPr algn="ctr">
              <a:lnSpc>
                <a:spcPct val="90000"/>
              </a:lnSpc>
              <a:spcBef>
                <a:spcPts val="1785"/>
              </a:spcBef>
              <a:buClr>
                <a:srgbClr val="0099CC"/>
              </a:buClr>
            </a:pPr>
            <a:r>
              <a:rPr lang="en-GB" sz="3999" b="1" i="1" dirty="0">
                <a:solidFill>
                  <a:srgbClr val="0099CC"/>
                </a:solidFill>
              </a:rPr>
              <a:t>COMMITTED TO</a:t>
            </a:r>
            <a:br>
              <a:rPr lang="en-GB" sz="3999" b="1" i="1" dirty="0">
                <a:solidFill>
                  <a:srgbClr val="0099CC"/>
                </a:solidFill>
              </a:rPr>
            </a:br>
            <a:r>
              <a:rPr lang="en-GB" sz="3999" b="1" i="1" dirty="0">
                <a:solidFill>
                  <a:srgbClr val="0099CC"/>
                </a:solidFill>
              </a:rPr>
              <a:t>SUSTAINABLE</a:t>
            </a:r>
            <a:r>
              <a:rPr lang="en-GB" sz="6598" b="1" i="1" dirty="0">
                <a:solidFill>
                  <a:srgbClr val="0099CC"/>
                </a:solidFill>
              </a:rPr>
              <a:t> </a:t>
            </a:r>
            <a:r>
              <a:rPr lang="en-GB" sz="3999" b="1" i="1" dirty="0">
                <a:solidFill>
                  <a:srgbClr val="0099CC"/>
                </a:solidFill>
              </a:rPr>
              <a:t>PRODUCTIVITY.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5661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:\Jobb\AC_AB_041\J-1206_Feb-10_Mall\jpg\Logga_stor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102" y="1470028"/>
            <a:ext cx="6816625" cy="3426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0310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ottom Righ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W:\1_Aktuellt\1_JOBB_Pågående\AC_AB_041\J-2106_C_Dec-13_PowerPoint_mall_MB\jpg\Blu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872495" y="3563155"/>
            <a:ext cx="5792866" cy="27733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887656" y="3578584"/>
                </a:moveTo>
                <a:lnTo>
                  <a:pt x="5887656" y="6336918"/>
                </a:lnTo>
                <a:lnTo>
                  <a:pt x="11672508" y="6336918"/>
                </a:lnTo>
                <a:lnTo>
                  <a:pt x="11672508" y="3578584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64905" y="3720228"/>
            <a:ext cx="5210254" cy="1387176"/>
          </a:xfr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64904" y="5215653"/>
            <a:ext cx="3825653" cy="878189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1067409745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to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13" y="1514476"/>
            <a:ext cx="6093641" cy="449262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32368" y="1514476"/>
            <a:ext cx="4527958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17285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to th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611" y="1514476"/>
            <a:ext cx="6081715" cy="4492624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defRPr sz="1799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4913" y="1514476"/>
            <a:ext cx="4522796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853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1675" y="1514476"/>
            <a:ext cx="5300869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357869" y="1514476"/>
            <a:ext cx="5302457" cy="4492625"/>
          </a:xfrm>
        </p:spPr>
        <p:txBody>
          <a:bodyPr wrap="none" tIns="1080000" rtlCol="0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042536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1675" y="1514476"/>
            <a:ext cx="11128651" cy="4492625"/>
          </a:xfrm>
        </p:spPr>
        <p:txBody>
          <a:bodyPr wrap="none" tIns="1080000" rtlCol="0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1602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13" y="1514476"/>
            <a:ext cx="11125414" cy="44926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80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46100"/>
            <a:ext cx="2821126" cy="5461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849" y="546100"/>
            <a:ext cx="8101151" cy="5461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62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78368" y="369888"/>
            <a:ext cx="11273366" cy="519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9317" y="1497015"/>
            <a:ext cx="5535083" cy="2033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497015"/>
            <a:ext cx="5535084" cy="2033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9317" y="3683002"/>
            <a:ext cx="5535083" cy="203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683002"/>
            <a:ext cx="5535084" cy="203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CF121-A787-49B3-B177-6C3DE1E6BF71}" type="slidenum">
              <a:rPr lang="en-US">
                <a:solidFill>
                  <a:srgbClr val="A1A1A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A1A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5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ottom Righ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W:\1_Aktuellt\1_JOBB_Pågående\AC_AB_041\J-2106_C_Dec-13_PowerPoint_mall_MB\jpg\Whit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867461" y="3563155"/>
            <a:ext cx="5792866" cy="2773362"/>
          </a:xfrm>
          <a:prstGeom prst="rect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887656" y="3578584"/>
                </a:moveTo>
                <a:lnTo>
                  <a:pt x="5887656" y="6336918"/>
                </a:lnTo>
                <a:lnTo>
                  <a:pt x="11672508" y="6336918"/>
                </a:lnTo>
                <a:lnTo>
                  <a:pt x="11672508" y="3578584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288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64905" y="3720229"/>
            <a:ext cx="5210254" cy="1402635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64904" y="5232401"/>
            <a:ext cx="3825653" cy="861441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28904014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op Righ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1_Aktuellt\1_JOBB_Pågående\AC_AB_041\J-2106_C_Dec-13_PowerPoint_mall_MB\jpg\Blu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872495" y="533891"/>
            <a:ext cx="5792866" cy="27733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887656" y="552069"/>
                </a:moveTo>
                <a:lnTo>
                  <a:pt x="5887656" y="3310403"/>
                </a:lnTo>
                <a:lnTo>
                  <a:pt x="11672508" y="3310403"/>
                </a:lnTo>
                <a:lnTo>
                  <a:pt x="11672508" y="552069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360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64905" y="693712"/>
            <a:ext cx="5210254" cy="1387176"/>
          </a:xfr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64904" y="2209801"/>
            <a:ext cx="3825653" cy="857525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2837300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op Righ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:\1_Aktuellt\1_JOBB_Pågående\AC_AB_041\J-2106_C_Dec-13_PowerPoint_mall_MB\jpg\Whit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872495" y="533890"/>
            <a:ext cx="5792866" cy="2773362"/>
          </a:xfrm>
          <a:prstGeom prst="rect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887656" y="552069"/>
                </a:moveTo>
                <a:lnTo>
                  <a:pt x="5887656" y="3310403"/>
                </a:lnTo>
                <a:lnTo>
                  <a:pt x="11672508" y="3310403"/>
                </a:lnTo>
                <a:lnTo>
                  <a:pt x="11672508" y="552069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360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64905" y="693712"/>
            <a:ext cx="5210254" cy="1397026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64904" y="2198689"/>
            <a:ext cx="3825653" cy="868637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25191604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op Lef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W:\1_Aktuellt\1_JOBB_Pågående\AC_AB_041\J-2106_C_Dec-13_PowerPoint_mall_MB\jpg\Blu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7083" y="533891"/>
            <a:ext cx="5792866" cy="277336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55245" y="552069"/>
                </a:moveTo>
                <a:lnTo>
                  <a:pt x="555245" y="3310403"/>
                </a:lnTo>
                <a:lnTo>
                  <a:pt x="6340097" y="3310403"/>
                </a:lnTo>
                <a:lnTo>
                  <a:pt x="6340097" y="552069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360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33882" y="693712"/>
            <a:ext cx="5210254" cy="1397026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33881" y="2198689"/>
            <a:ext cx="3825653" cy="868637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26651188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op Lef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:\1_Aktuellt\1_JOBB_Pågående\AC_AB_041\J-2106_C_Dec-13_PowerPoint_mall_MB\jpg\White bo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537083" y="533890"/>
            <a:ext cx="5792866" cy="2773362"/>
          </a:xfrm>
          <a:prstGeom prst="rect">
            <a:avLst/>
          </a:prstGeom>
          <a:noFill/>
          <a:ln w="952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-9142" y="-9144"/>
            <a:ext cx="12210284" cy="6876287"/>
          </a:xfrm>
          <a:custGeom>
            <a:avLst/>
            <a:gdLst/>
            <a:ahLst/>
            <a:cxnLst/>
            <a:rect l="l" t="t" r="r" b="b"/>
            <a:pathLst>
              <a:path w="12213464" h="6876287">
                <a:moveTo>
                  <a:pt x="555245" y="552069"/>
                </a:moveTo>
                <a:lnTo>
                  <a:pt x="555245" y="3310403"/>
                </a:lnTo>
                <a:lnTo>
                  <a:pt x="6340097" y="3310403"/>
                </a:lnTo>
                <a:lnTo>
                  <a:pt x="6340097" y="552069"/>
                </a:lnTo>
                <a:close/>
                <a:moveTo>
                  <a:pt x="0" y="0"/>
                </a:moveTo>
                <a:lnTo>
                  <a:pt x="12213464" y="0"/>
                </a:lnTo>
                <a:lnTo>
                  <a:pt x="12213464" y="6876287"/>
                </a:lnTo>
                <a:lnTo>
                  <a:pt x="0" y="6876287"/>
                </a:lnTo>
                <a:close/>
              </a:path>
            </a:pathLst>
          </a:custGeom>
        </p:spPr>
        <p:txBody>
          <a:bodyPr wrap="none" tIns="3600000" rtlCol="0">
            <a:normAutofit/>
          </a:bodyPr>
          <a:lstStyle>
            <a:lvl1pPr marL="0" marR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pPr marL="0" marR="0" lvl="0" indent="0" algn="ctr" defTabSz="914126" rtl="0" eaLnBrk="1" fontAlgn="base" latinLnBrk="0" hangingPunct="1">
              <a:lnSpc>
                <a:spcPct val="105000"/>
              </a:lnSpc>
              <a:spcBef>
                <a:spcPts val="1188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33882" y="693712"/>
            <a:ext cx="5210254" cy="1397026"/>
          </a:xfr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33881" y="2198689"/>
            <a:ext cx="3825653" cy="868637"/>
          </a:xfrm>
        </p:spPr>
        <p:txBody>
          <a:bodyPr wrap="square" lIns="0" tIns="0" rIns="0" bIns="0" anchor="b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400" b="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subtitle, author name and date</a:t>
            </a:r>
          </a:p>
        </p:txBody>
      </p:sp>
    </p:spTree>
    <p:extLst>
      <p:ext uri="{BB962C8B-B14F-4D97-AF65-F5344CB8AC3E}">
        <p14:creationId xmlns:p14="http://schemas.microsoft.com/office/powerpoint/2010/main" val="9455808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43.xml"/><Relationship Id="rId45" Type="http://schemas.openxmlformats.org/officeDocument/2006/relationships/image" Target="../media/image1.gif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36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3.xml"/><Relationship Id="rId4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74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849" y="411988"/>
            <a:ext cx="11125478" cy="525401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14" y="1514476"/>
            <a:ext cx="11125413" cy="4492625"/>
          </a:xfrm>
          <a:prstGeom prst="rect">
            <a:avLst/>
          </a:prstGeom>
        </p:spPr>
        <p:txBody>
          <a:bodyPr vert="horz" lIns="90000" tIns="45720" rIns="90000" bIns="46800" rtlCol="0">
            <a:no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534913" y="6275389"/>
            <a:ext cx="379248" cy="215444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534913" y="6398456"/>
            <a:ext cx="379248" cy="215444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A1A1A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4150" y="106124"/>
            <a:ext cx="271824" cy="215444"/>
          </a:xfrm>
          <a:prstGeom prst="rect">
            <a:avLst/>
          </a:prstGeom>
        </p:spPr>
        <p:txBody>
          <a:bodyPr vert="horz" wrap="none" lIns="91440" tIns="45720" rIns="54000" bIns="45720" rtlCol="0" anchor="ctr">
            <a:noAutofit/>
          </a:bodyPr>
          <a:lstStyle>
            <a:lvl1pPr algn="r">
              <a:defRPr sz="800" b="1">
                <a:solidFill>
                  <a:schemeClr val="accent2"/>
                </a:solidFill>
              </a:defRPr>
            </a:lvl1pPr>
          </a:lstStyle>
          <a:p>
            <a:fld id="{B3CEEFAE-073D-426F-B1B3-DA068A342DA9}" type="slidenum">
              <a:rPr lang="en-US" smtClean="0">
                <a:solidFill>
                  <a:srgbClr val="A1A1A1"/>
                </a:solidFill>
              </a:rPr>
              <a:pPr/>
              <a:t>‹#›</a:t>
            </a:fld>
            <a:endParaRPr lang="en-US">
              <a:solidFill>
                <a:srgbClr val="A1A1A1"/>
              </a:solidFill>
            </a:endParaRPr>
          </a:p>
        </p:txBody>
      </p:sp>
      <p:pic>
        <p:nvPicPr>
          <p:cNvPr id="7" name="Picture 2" descr="Y:\Jobb\AC_AB_041\J-1206_Feb-10_Mall\jpg\Logga.gif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7576" y="6227009"/>
            <a:ext cx="801457" cy="402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61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</p:sldLayoutIdLst>
  <p:hf sldNum="0" hdr="0" ftr="0" dt="0"/>
  <p:txStyles>
    <p:titleStyle>
      <a:lvl1pPr algn="l" defTabSz="914126" rtl="0" eaLnBrk="1" latinLnBrk="1" hangingPunct="1">
        <a:spcBef>
          <a:spcPct val="0"/>
        </a:spcBef>
        <a:buNone/>
        <a:defRPr sz="2799" b="1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098" indent="-257098" algn="l" defTabSz="914126" rtl="0" eaLnBrk="1" latinLnBrk="1" hangingPunct="1">
        <a:lnSpc>
          <a:spcPct val="105000"/>
        </a:lnSpc>
        <a:spcBef>
          <a:spcPts val="1188"/>
        </a:spcBef>
        <a:buClr>
          <a:schemeClr val="accent1"/>
        </a:buClr>
        <a:buFont typeface="Wingdings" panose="05000000000000000000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533240" indent="-276142" algn="l" defTabSz="914126" rtl="0" eaLnBrk="1" latinLnBrk="1" hangingPunct="1">
        <a:lnSpc>
          <a:spcPct val="105000"/>
        </a:lnSpc>
        <a:spcBef>
          <a:spcPts val="288"/>
        </a:spcBef>
        <a:spcAft>
          <a:spcPts val="288"/>
        </a:spcAft>
        <a:buFont typeface="Arial" panose="020B0604020202020204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52249" indent="-209487" algn="l" defTabSz="914126" rtl="0" eaLnBrk="1" latinLnBrk="1" hangingPunct="1">
        <a:lnSpc>
          <a:spcPct val="105000"/>
        </a:lnSpc>
        <a:spcBef>
          <a:spcPts val="163"/>
        </a:spcBef>
        <a:spcAft>
          <a:spcPts val="25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80781" indent="-228531" algn="l" defTabSz="914126" rtl="0" eaLnBrk="1" latinLnBrk="1" hangingPunct="1">
        <a:lnSpc>
          <a:spcPct val="105000"/>
        </a:lnSpc>
        <a:spcBef>
          <a:spcPts val="150"/>
        </a:spcBef>
        <a:spcAft>
          <a:spcPts val="15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12" indent="-219009" algn="l" defTabSz="914126" rtl="0" eaLnBrk="1" latinLnBrk="1" hangingPunct="1">
        <a:lnSpc>
          <a:spcPct val="105000"/>
        </a:lnSpc>
        <a:spcBef>
          <a:spcPts val="138"/>
        </a:spcBef>
        <a:spcAft>
          <a:spcPts val="138"/>
        </a:spcAft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spcBef>
          <a:spcPct val="20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5AD17-4537-4566-A23F-ECAC5D7AF17B}"/>
              </a:ext>
            </a:extLst>
          </p:cNvPr>
          <p:cNvSpPr txBox="1"/>
          <p:nvPr/>
        </p:nvSpPr>
        <p:spPr>
          <a:xfrm>
            <a:off x="-120" y="520700"/>
            <a:ext cx="12217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604020202020204" pitchFamily="34" charset="0"/>
                <a:ea typeface="KoreanNGL4R" panose="02020600000000000000" pitchFamily="18" charset="-127"/>
                <a:cs typeface="Arial Black" panose="020B0604020202020204" pitchFamily="34" charset="0"/>
              </a:rPr>
              <a:t>또왔슈</a:t>
            </a:r>
            <a:r>
              <a:rPr kumimoji="1" lang="ko-KR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604020202020204" pitchFamily="34" charset="0"/>
                <a:ea typeface="KoreanNGL4R" panose="02020600000000000000" pitchFamily="18" charset="-127"/>
                <a:cs typeface="Arial Black" panose="020B0604020202020204" pitchFamily="34" charset="0"/>
              </a:rPr>
              <a:t> </a:t>
            </a:r>
            <a:r>
              <a:rPr kumimoji="1" lang="en-US" altLang="ko-KR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604020202020204" pitchFamily="34" charset="0"/>
                <a:ea typeface="KoreanNGL4R" panose="02020600000000000000" pitchFamily="18" charset="-127"/>
                <a:cs typeface="Arial Black" panose="020B0604020202020204" pitchFamily="34" charset="0"/>
              </a:rPr>
              <a:t>Project </a:t>
            </a:r>
          </a:p>
          <a:p>
            <a:pPr algn="ctr"/>
            <a:r>
              <a:rPr kumimoji="1" lang="ko-KR" altLang="en-US" sz="6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604020202020204" pitchFamily="34" charset="0"/>
                <a:ea typeface="KoreanNGL4R" panose="02020600000000000000" pitchFamily="18" charset="-127"/>
                <a:cs typeface="Arial Black" panose="020B0604020202020204" pitchFamily="34" charset="0"/>
              </a:rPr>
              <a:t>기획안</a:t>
            </a:r>
            <a:endParaRPr kumimoji="1" lang="en-US" altLang="ko-KR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Black" panose="020B0604020202020204" pitchFamily="34" charset="0"/>
              <a:ea typeface="KoreanNGL4R" panose="02020600000000000000" pitchFamily="18" charset="-127"/>
              <a:cs typeface="Arial Black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20819-3652-4C0D-BBAC-B85905085287}"/>
              </a:ext>
            </a:extLst>
          </p:cNvPr>
          <p:cNvSpPr txBox="1"/>
          <p:nvPr/>
        </p:nvSpPr>
        <p:spPr>
          <a:xfrm>
            <a:off x="6915150" y="4038642"/>
            <a:ext cx="5313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융복합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팀명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또왔슈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팀원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송재근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윤서율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이건영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이동규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이윤식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서비스 시나리오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Service Scenario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226"/>
          <a:stretch/>
        </p:blipFill>
        <p:spPr>
          <a:xfrm>
            <a:off x="1157287" y="1151655"/>
            <a:ext cx="8169593" cy="1314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287" y="2638046"/>
            <a:ext cx="8162925" cy="3781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85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서비스 시나리오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Service Scenario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670" y="1970722"/>
            <a:ext cx="8157210" cy="3076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48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서비스 시나리오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Service Scenario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5" y="1151655"/>
            <a:ext cx="10022205" cy="52464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3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WBS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0" dirty="0"/>
              <a:t>Work Breakdown </a:t>
            </a:r>
            <a:r>
              <a:rPr lang="en-US" altLang="ko-KR" b="0" dirty="0" smtClean="0"/>
              <a:t>Structure</a:t>
            </a:r>
            <a:endParaRPr lang="ko-KR" altLang="en-US" dirty="0"/>
          </a:p>
        </p:txBody>
      </p:sp>
      <p:pic>
        <p:nvPicPr>
          <p:cNvPr id="1026" name="Picture 2" descr="https://lh5.googleusercontent.com/iVIY5oToJjQp0nqSjH22bzJ_bhjdGR7rKUmJwKuHV3TCMQAfwV1AvHbvouPWdosfQaVObcItFIpNqvde0ByvFIVzybUpkZmq7uPFvubrBeH8TK3UA6lkgMEsDI2bW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3" y="1071154"/>
            <a:ext cx="10984865" cy="526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F9B838-4263-4630-BF24-CB5433AF2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489F2-1A81-4790-8DAA-80D16398F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92" y="713505"/>
            <a:ext cx="3093407" cy="277095"/>
          </a:xfrm>
        </p:spPr>
        <p:txBody>
          <a:bodyPr/>
          <a:lstStyle/>
          <a:p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90E76BBD-DC0C-4894-AD2F-02731AC8F0C8}"/>
              </a:ext>
            </a:extLst>
          </p:cNvPr>
          <p:cNvSpPr txBox="1">
            <a:spLocks/>
          </p:cNvSpPr>
          <p:nvPr/>
        </p:nvSpPr>
        <p:spPr>
          <a:xfrm>
            <a:off x="2910064" y="2990849"/>
            <a:ext cx="6651625" cy="11021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85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F91E3F-1C8A-48A9-A10A-4F23018C0D70}"/>
              </a:ext>
            </a:extLst>
          </p:cNvPr>
          <p:cNvSpPr/>
          <p:nvPr/>
        </p:nvSpPr>
        <p:spPr>
          <a:xfrm>
            <a:off x="3935896" y="0"/>
            <a:ext cx="82561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07D1E-B447-4CF6-AF38-84899BE9E4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5743" y="6422721"/>
            <a:ext cx="1262068" cy="201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1CBA0-7A0E-447D-BB98-15D59567A389}"/>
              </a:ext>
            </a:extLst>
          </p:cNvPr>
          <p:cNvSpPr txBox="1"/>
          <p:nvPr/>
        </p:nvSpPr>
        <p:spPr>
          <a:xfrm>
            <a:off x="769730" y="853109"/>
            <a:ext cx="2483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ko-KR" altLang="en-US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C0080-17B7-4C00-BF57-4CC20C7E01AC}"/>
              </a:ext>
            </a:extLst>
          </p:cNvPr>
          <p:cNvSpPr txBox="1"/>
          <p:nvPr/>
        </p:nvSpPr>
        <p:spPr>
          <a:xfrm>
            <a:off x="5638800" y="26515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BFEF5-48F9-4CEE-B083-5E492E6EA228}"/>
              </a:ext>
            </a:extLst>
          </p:cNvPr>
          <p:cNvSpPr txBox="1"/>
          <p:nvPr/>
        </p:nvSpPr>
        <p:spPr>
          <a:xfrm>
            <a:off x="4745935" y="986495"/>
            <a:ext cx="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001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20819-3652-4C0D-BBAC-B85905085287}"/>
              </a:ext>
            </a:extLst>
          </p:cNvPr>
          <p:cNvSpPr txBox="1"/>
          <p:nvPr/>
        </p:nvSpPr>
        <p:spPr>
          <a:xfrm>
            <a:off x="6089374" y="1048050"/>
            <a:ext cx="348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기획의도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3E79D-8CB3-436A-85B2-D0D1C6FDA813}"/>
              </a:ext>
            </a:extLst>
          </p:cNvPr>
          <p:cNvSpPr txBox="1"/>
          <p:nvPr/>
        </p:nvSpPr>
        <p:spPr>
          <a:xfrm>
            <a:off x="6089373" y="2426300"/>
            <a:ext cx="4664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세부사항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0FF93-C816-4DF1-8161-3CE04F44420D}"/>
              </a:ext>
            </a:extLst>
          </p:cNvPr>
          <p:cNvSpPr txBox="1"/>
          <p:nvPr/>
        </p:nvSpPr>
        <p:spPr>
          <a:xfrm>
            <a:off x="6089374" y="3870786"/>
            <a:ext cx="348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시나리오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D00C9-C0B5-4188-927D-3C58B32200BE}"/>
              </a:ext>
            </a:extLst>
          </p:cNvPr>
          <p:cNvSpPr txBox="1"/>
          <p:nvPr/>
        </p:nvSpPr>
        <p:spPr>
          <a:xfrm>
            <a:off x="6096000" y="5307296"/>
            <a:ext cx="348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WBS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97597-C002-4A8D-9C16-5DC6DFB8C277}"/>
              </a:ext>
            </a:extLst>
          </p:cNvPr>
          <p:cNvSpPr txBox="1"/>
          <p:nvPr/>
        </p:nvSpPr>
        <p:spPr>
          <a:xfrm>
            <a:off x="4745935" y="2389929"/>
            <a:ext cx="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002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3107D7-230A-405F-AF1E-1CBDA5485613}"/>
              </a:ext>
            </a:extLst>
          </p:cNvPr>
          <p:cNvSpPr txBox="1"/>
          <p:nvPr/>
        </p:nvSpPr>
        <p:spPr>
          <a:xfrm>
            <a:off x="4745935" y="3809231"/>
            <a:ext cx="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003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B79D77-90DF-4E69-A9EE-2CAC6E2C8D34}"/>
              </a:ext>
            </a:extLst>
          </p:cNvPr>
          <p:cNvSpPr txBox="1"/>
          <p:nvPr/>
        </p:nvSpPr>
        <p:spPr>
          <a:xfrm>
            <a:off x="4745935" y="5245741"/>
            <a:ext cx="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004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Intention of plan.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955" y="1417864"/>
            <a:ext cx="10334625" cy="138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5390" y="2366010"/>
            <a:ext cx="250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From. </a:t>
            </a:r>
            <a:r>
              <a:rPr lang="ko-KR" altLang="en-US" dirty="0" err="1" smtClean="0"/>
              <a:t>이데일리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093" y="3350889"/>
            <a:ext cx="11163300" cy="6572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5390" y="4008114"/>
            <a:ext cx="250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From. </a:t>
            </a:r>
            <a:r>
              <a:rPr lang="ko-KR" altLang="en-US" dirty="0" err="1" smtClean="0"/>
              <a:t>주간동아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2129" y="4729031"/>
            <a:ext cx="9820275" cy="13906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35390" y="5590125"/>
            <a:ext cx="250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From. </a:t>
            </a:r>
            <a:r>
              <a:rPr lang="ko-KR" altLang="en-US" dirty="0" err="1" smtClean="0"/>
              <a:t>시사뉴스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155496-0456-DA42-BEAE-3B460A76C266}"/>
              </a:ext>
            </a:extLst>
          </p:cNvPr>
          <p:cNvSpPr/>
          <p:nvPr/>
        </p:nvSpPr>
        <p:spPr>
          <a:xfrm>
            <a:off x="9265329" y="1417864"/>
            <a:ext cx="1913211" cy="708346"/>
          </a:xfrm>
          <a:prstGeom prst="rect">
            <a:avLst/>
          </a:prstGeom>
          <a:solidFill>
            <a:srgbClr val="92D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155496-0456-DA42-BEAE-3B460A76C266}"/>
              </a:ext>
            </a:extLst>
          </p:cNvPr>
          <p:cNvSpPr/>
          <p:nvPr/>
        </p:nvSpPr>
        <p:spPr>
          <a:xfrm>
            <a:off x="526093" y="3299768"/>
            <a:ext cx="1519877" cy="708346"/>
          </a:xfrm>
          <a:prstGeom prst="rect">
            <a:avLst/>
          </a:prstGeom>
          <a:solidFill>
            <a:srgbClr val="92D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155496-0456-DA42-BEAE-3B460A76C266}"/>
              </a:ext>
            </a:extLst>
          </p:cNvPr>
          <p:cNvSpPr/>
          <p:nvPr/>
        </p:nvSpPr>
        <p:spPr>
          <a:xfrm>
            <a:off x="1286031" y="5354415"/>
            <a:ext cx="2371569" cy="708346"/>
          </a:xfrm>
          <a:prstGeom prst="rect">
            <a:avLst/>
          </a:prstGeom>
          <a:solidFill>
            <a:srgbClr val="92D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7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Intention of plan.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6241" y="1433742"/>
            <a:ext cx="9863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/>
              <a:t>언택트</a:t>
            </a:r>
            <a:r>
              <a:rPr lang="ko-KR" altLang="en-US" sz="5400" dirty="0" smtClean="0"/>
              <a:t>  </a:t>
            </a:r>
            <a:r>
              <a:rPr lang="en-US" altLang="ko-KR" sz="5400" dirty="0" smtClean="0"/>
              <a:t>+ </a:t>
            </a:r>
            <a:r>
              <a:rPr lang="ko-KR" altLang="en-US" sz="5400" dirty="0" smtClean="0"/>
              <a:t>개인화 </a:t>
            </a:r>
            <a:r>
              <a:rPr lang="en-US" altLang="ko-KR" sz="5400" dirty="0" smtClean="0"/>
              <a:t>+ </a:t>
            </a:r>
            <a:r>
              <a:rPr lang="ko-KR" altLang="en-US" sz="5400" dirty="0" smtClean="0"/>
              <a:t>단골 서비스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 </a:t>
            </a:r>
            <a:endParaRPr lang="ko-KR" altLang="en-US" sz="5400" dirty="0"/>
          </a:p>
        </p:txBody>
      </p:sp>
      <p:sp>
        <p:nvSpPr>
          <p:cNvPr id="6" name="아래쪽 화살표 5"/>
          <p:cNvSpPr/>
          <p:nvPr/>
        </p:nvSpPr>
        <p:spPr>
          <a:xfrm>
            <a:off x="5646420" y="2518475"/>
            <a:ext cx="1011710" cy="1280160"/>
          </a:xfrm>
          <a:prstGeom prst="downArrow">
            <a:avLst/>
          </a:prstGeom>
          <a:solidFill>
            <a:srgbClr val="F8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50447" y="3960038"/>
            <a:ext cx="7003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AI </a:t>
            </a:r>
            <a:r>
              <a:rPr lang="ko-KR" altLang="en-US" sz="5400" b="1" dirty="0" smtClean="0"/>
              <a:t>기반 단골 관리 솔루션 </a:t>
            </a:r>
            <a:r>
              <a:rPr lang="en-US" altLang="ko-KR" sz="5400" b="1" dirty="0" smtClean="0"/>
              <a:t>‘</a:t>
            </a:r>
            <a:r>
              <a:rPr lang="ko-KR" altLang="en-US" sz="5400" b="1" dirty="0" err="1" smtClean="0"/>
              <a:t>또왔슈</a:t>
            </a:r>
            <a:r>
              <a:rPr lang="en-US" altLang="ko-KR" sz="5400" b="1" dirty="0" smtClean="0"/>
              <a:t>’</a:t>
            </a:r>
            <a:r>
              <a:rPr lang="ko-KR" altLang="en-US" sz="5400" b="1" dirty="0" smtClean="0"/>
              <a:t>  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204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Details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15" y="1566454"/>
            <a:ext cx="4729526" cy="4365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타원형 설명선 7"/>
          <p:cNvSpPr/>
          <p:nvPr/>
        </p:nvSpPr>
        <p:spPr>
          <a:xfrm>
            <a:off x="2929188" y="1007472"/>
            <a:ext cx="3626575" cy="226395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** 고객님 **일만에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방문해주셨네요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** 고객님만을 위한 오늘의 추천 메뉴입니다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4209" y="1566454"/>
            <a:ext cx="4846584" cy="43657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90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Details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1520734"/>
            <a:ext cx="10568940" cy="4199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8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Details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47" y="1151655"/>
            <a:ext cx="10127141" cy="5171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1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Details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923" y="1703614"/>
            <a:ext cx="6994847" cy="4278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구현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추천시스템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요기요</a:t>
            </a:r>
            <a:r>
              <a:rPr lang="ko-KR" altLang="en-US" dirty="0"/>
              <a:t> 리뷰 </a:t>
            </a:r>
            <a:r>
              <a:rPr lang="ko-KR" altLang="en-US" dirty="0" err="1"/>
              <a:t>크롤링을</a:t>
            </a:r>
            <a:r>
              <a:rPr lang="ko-KR" altLang="en-US" dirty="0"/>
              <a:t> 바탕으로 재구성한 구매 이력을 </a:t>
            </a:r>
            <a:r>
              <a:rPr lang="ko-KR" altLang="en-US" dirty="0" smtClean="0"/>
              <a:t>바탕으로 추천 </a:t>
            </a:r>
            <a:r>
              <a:rPr lang="ko-KR" altLang="en-US" dirty="0"/>
              <a:t>알고리즘 구현</a:t>
            </a:r>
            <a:r>
              <a:rPr lang="en-US" altLang="ko-KR" dirty="0"/>
              <a:t>(</a:t>
            </a:r>
            <a:r>
              <a:rPr lang="ko-KR" altLang="en-US" dirty="0" err="1"/>
              <a:t>협업필터링</a:t>
            </a:r>
            <a:r>
              <a:rPr lang="en-US" altLang="ko-KR" dirty="0"/>
              <a:t>, </a:t>
            </a:r>
            <a:r>
              <a:rPr lang="ko-KR" altLang="en-US" dirty="0"/>
              <a:t>아이템 기반</a:t>
            </a:r>
            <a:r>
              <a:rPr lang="en-US" altLang="ko-KR" dirty="0"/>
              <a:t>, </a:t>
            </a:r>
            <a:r>
              <a:rPr lang="ko-KR" altLang="en-US" dirty="0"/>
              <a:t>사용자 기반 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안면 </a:t>
            </a:r>
            <a:r>
              <a:rPr lang="ko-KR" altLang="en-US" dirty="0"/>
              <a:t>인식 시스템 </a:t>
            </a:r>
            <a:r>
              <a:rPr lang="en-US" altLang="ko-KR" dirty="0"/>
              <a:t>- AI hub </a:t>
            </a:r>
            <a:r>
              <a:rPr lang="ko-KR" altLang="en-US" dirty="0" smtClean="0"/>
              <a:t>안면 인식 </a:t>
            </a:r>
            <a:r>
              <a:rPr lang="ko-KR" altLang="en-US" dirty="0"/>
              <a:t>데이터를 이용한 이미지 특성 추출 모델 </a:t>
            </a:r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메뉴판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추천 시스템 바탕의 인터페이스 개발 </a:t>
            </a:r>
            <a:r>
              <a:rPr lang="en-US" altLang="ko-KR" dirty="0"/>
              <a:t>(</a:t>
            </a:r>
            <a:r>
              <a:rPr lang="ko-KR" altLang="en-US" dirty="0"/>
              <a:t>태블릿</a:t>
            </a:r>
            <a:r>
              <a:rPr lang="en-US" altLang="ko-KR" dirty="0"/>
              <a:t>, </a:t>
            </a:r>
            <a:r>
              <a:rPr lang="ko-KR" altLang="en-US" dirty="0" smtClean="0"/>
              <a:t>앱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ko-KR" altLang="en-US" dirty="0" smtClean="0"/>
              <a:t>카카오 </a:t>
            </a:r>
            <a:r>
              <a:rPr lang="ko-KR" altLang="en-US" dirty="0"/>
              <a:t>음성 </a:t>
            </a:r>
            <a:r>
              <a:rPr lang="en-US" altLang="ko-KR" dirty="0"/>
              <a:t>API + </a:t>
            </a:r>
            <a:r>
              <a:rPr lang="ko-KR" altLang="en-US" dirty="0" smtClean="0"/>
              <a:t>음성 </a:t>
            </a:r>
            <a:r>
              <a:rPr lang="ko-KR" altLang="en-US" dirty="0" err="1" smtClean="0"/>
              <a:t>챗봇을</a:t>
            </a:r>
            <a:r>
              <a:rPr lang="ko-KR" altLang="en-US" dirty="0" smtClean="0"/>
              <a:t> </a:t>
            </a:r>
            <a:r>
              <a:rPr lang="ko-KR" altLang="en-US" dirty="0"/>
              <a:t>이용한 대화형 </a:t>
            </a:r>
            <a:r>
              <a:rPr lang="ko-KR" altLang="en-US" dirty="0" err="1"/>
              <a:t>메뉴판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안면 인식 </a:t>
            </a:r>
            <a:r>
              <a:rPr lang="ko-KR" altLang="en-US" dirty="0"/>
              <a:t>거부 시 활용할 수 있는 </a:t>
            </a:r>
            <a:r>
              <a:rPr lang="en-US" altLang="ko-KR" dirty="0"/>
              <a:t>RFID</a:t>
            </a:r>
            <a:r>
              <a:rPr lang="ko-KR" altLang="en-US" dirty="0"/>
              <a:t>카드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697" y="1880622"/>
            <a:ext cx="1485900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585" y="2972456"/>
            <a:ext cx="1762125" cy="638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011" y="4053127"/>
            <a:ext cx="2581275" cy="628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9220" y="4994466"/>
            <a:ext cx="1578853" cy="10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9D50D-716A-4873-A57A-195B8EAD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서비스 시나리오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3959B-56C2-4D88-BB0C-15CC4B31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Service Scenario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767" y="1569720"/>
            <a:ext cx="8639175" cy="186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767" y="4026626"/>
            <a:ext cx="8639175" cy="1952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55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tlas Copco Feb 2014 V2 Widescreen">
  <a:themeElements>
    <a:clrScheme name="Atlas Copco 2014">
      <a:dk1>
        <a:srgbClr val="000000"/>
      </a:dk1>
      <a:lt1>
        <a:sysClr val="window" lastClr="FFFFFF"/>
      </a:lt1>
      <a:dk2>
        <a:srgbClr val="0099CC"/>
      </a:dk2>
      <a:lt2>
        <a:srgbClr val="D2D2D2"/>
      </a:lt2>
      <a:accent1>
        <a:srgbClr val="0099CC"/>
      </a:accent1>
      <a:accent2>
        <a:srgbClr val="A1A1A1"/>
      </a:accent2>
      <a:accent3>
        <a:srgbClr val="E8927C"/>
      </a:accent3>
      <a:accent4>
        <a:srgbClr val="BF233D"/>
      </a:accent4>
      <a:accent5>
        <a:srgbClr val="8DC8E8"/>
      </a:accent5>
      <a:accent6>
        <a:srgbClr val="56AC42"/>
      </a:accent6>
      <a:hlink>
        <a:srgbClr val="0099CC"/>
      </a:hlink>
      <a:folHlink>
        <a:srgbClr val="6E6E78"/>
      </a:folHlink>
    </a:clrScheme>
    <a:fontScheme name="Atlascop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spcBef>
            <a:spcPts val="4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400"/>
          </a:spcBef>
          <a:defRPr sz="1600" dirty="0" err="1" smtClean="0"/>
        </a:defPPr>
      </a:lstStyle>
    </a:txDef>
  </a:objectDefaults>
  <a:extraClrSchemeLst/>
  <a:custClrLst>
    <a:custClr name="Petrol">
      <a:srgbClr val="047A6C"/>
    </a:custClr>
    <a:custClr name="Violet">
      <a:srgbClr val="6A3771"/>
    </a:custClr>
    <a:custClr name="Dark Grey">
      <a:srgbClr val="6E6E78"/>
    </a:custClr>
  </a:custClr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159</Words>
  <Application>Microsoft Office PowerPoint</Application>
  <PresentationFormat>와이드스크린</PresentationFormat>
  <Paragraphs>64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KoreanNGL4R</vt:lpstr>
      <vt:lpstr>맑은 고딕</vt:lpstr>
      <vt:lpstr>Arial</vt:lpstr>
      <vt:lpstr>Arial Black</vt:lpstr>
      <vt:lpstr>Calibri</vt:lpstr>
      <vt:lpstr>Wingdings</vt:lpstr>
      <vt:lpstr>Office 테마</vt:lpstr>
      <vt:lpstr>1_Atlas Copco Feb 2014 V2 Widescreen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campusseven37</dc:creator>
  <cp:lastModifiedBy>Song</cp:lastModifiedBy>
  <cp:revision>107</cp:revision>
  <dcterms:created xsi:type="dcterms:W3CDTF">2020-08-21T00:48:08Z</dcterms:created>
  <dcterms:modified xsi:type="dcterms:W3CDTF">2020-11-26T03:00:16Z</dcterms:modified>
</cp:coreProperties>
</file>