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200" y="123625"/>
            <a:ext cx="9652000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699334" y="7091905"/>
            <a:ext cx="1142365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500" y="7091905"/>
            <a:ext cx="497205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879424"/>
            <a:ext cx="6363335" cy="12700"/>
          </a:xfrm>
          <a:custGeom>
            <a:avLst/>
            <a:gdLst/>
            <a:ahLst/>
            <a:cxnLst/>
            <a:rect l="l" t="t" r="r" b="b"/>
            <a:pathLst>
              <a:path w="6363334" h="12700">
                <a:moveTo>
                  <a:pt x="6362903" y="0"/>
                </a:moveTo>
                <a:lnTo>
                  <a:pt x="0" y="0"/>
                </a:lnTo>
                <a:lnTo>
                  <a:pt x="0" y="12204"/>
                </a:lnTo>
                <a:lnTo>
                  <a:pt x="6362903" y="12204"/>
                </a:lnTo>
                <a:lnTo>
                  <a:pt x="636290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7697" y="3928567"/>
          <a:ext cx="6369685" cy="153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/>
                <a:gridCol w="5585460"/>
              </a:tblGrid>
              <a:tr h="304495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0" b="1">
                          <a:latin typeface="Lato"/>
                          <a:cs typeface="Lato"/>
                        </a:rPr>
                        <a:t>date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30" b="1">
                          <a:latin typeface="Noto Sans CJK JP Bold"/>
                          <a:cs typeface="Noto Sans CJK JP Bold"/>
                        </a:rPr>
                        <a:t>과정</a:t>
                      </a:r>
                      <a:endParaRPr sz="1000">
                        <a:latin typeface="Noto Sans CJK JP Bold"/>
                        <a:cs typeface="Noto Sans CJK JP Bold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58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~1week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erd</a:t>
                      </a:r>
                      <a:r>
                        <a:rPr dirty="0" sz="1000" spc="15">
                          <a:latin typeface="Noto Sans CJK JP Regular"/>
                          <a:cs typeface="Noto Sans CJK JP Regular"/>
                        </a:rPr>
                        <a:t>작성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및 </a:t>
                      </a:r>
                      <a:r>
                        <a:rPr dirty="0" sz="1000" spc="25">
                          <a:latin typeface="Noto Sans CJK JP Regular"/>
                          <a:cs typeface="Noto Sans CJK JP Regular"/>
                        </a:rPr>
                        <a:t>앱설계</a:t>
                      </a:r>
                      <a:r>
                        <a:rPr dirty="0" sz="1000" spc="25">
                          <a:latin typeface="Lato"/>
                          <a:cs typeface="Lato"/>
                        </a:rPr>
                        <a:t>, </a:t>
                      </a:r>
                      <a:r>
                        <a:rPr dirty="0" sz="1000" spc="20">
                          <a:latin typeface="Lato"/>
                          <a:cs typeface="Lato"/>
                        </a:rPr>
                        <a:t>ORM </a:t>
                      </a:r>
                      <a:r>
                        <a:rPr dirty="0" sz="1000" spc="20">
                          <a:latin typeface="Noto Sans CJK JP Regular"/>
                          <a:cs typeface="Noto Sans CJK JP Regular"/>
                        </a:rPr>
                        <a:t>작성</a:t>
                      </a:r>
                      <a:r>
                        <a:rPr dirty="0" sz="1000" spc="20">
                          <a:latin typeface="Lato"/>
                          <a:cs typeface="Lato"/>
                        </a:rPr>
                        <a:t>, </a:t>
                      </a:r>
                      <a:r>
                        <a:rPr dirty="0" sz="1000" spc="15">
                          <a:latin typeface="Lato"/>
                          <a:cs typeface="Lato"/>
                        </a:rPr>
                        <a:t>dev-depenadancies</a:t>
                      </a:r>
                      <a:r>
                        <a:rPr dirty="0" sz="1000" spc="-1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설정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45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~2week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기본 모델 및 기능</a:t>
                      </a:r>
                      <a:r>
                        <a:rPr dirty="0" sz="1000" spc="65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프로토타이핑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58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~3week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cart</a:t>
                      </a:r>
                      <a:r>
                        <a:rPr dirty="0" sz="1000" spc="15">
                          <a:latin typeface="Noto Sans CJK JP Regular"/>
                          <a:cs typeface="Noto Sans CJK JP Regular"/>
                        </a:rPr>
                        <a:t>앱 </a:t>
                      </a:r>
                      <a:r>
                        <a:rPr dirty="0" sz="1000" spc="20">
                          <a:latin typeface="Noto Sans CJK JP Regular"/>
                          <a:cs typeface="Noto Sans CJK JP Regular"/>
                        </a:rPr>
                        <a:t>구현</a:t>
                      </a:r>
                      <a:r>
                        <a:rPr dirty="0" sz="1000" spc="20">
                          <a:latin typeface="Lato"/>
                          <a:cs typeface="Lato"/>
                        </a:rPr>
                        <a:t>, </a:t>
                      </a:r>
                      <a:r>
                        <a:rPr dirty="0" sz="1000" spc="10">
                          <a:latin typeface="Lato"/>
                          <a:cs typeface="Lato"/>
                        </a:rPr>
                        <a:t>social login,</a:t>
                      </a:r>
                      <a:r>
                        <a:rPr dirty="0" sz="1000" spc="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배포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  <a:tr h="304546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3week~</a:t>
                      </a:r>
                      <a:endParaRPr sz="1000">
                        <a:latin typeface="Lato"/>
                        <a:cs typeface="Lato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00" spc="15">
                          <a:latin typeface="Lato"/>
                          <a:cs typeface="Lato"/>
                        </a:rPr>
                        <a:t>payment</a:t>
                      </a:r>
                      <a:r>
                        <a:rPr dirty="0" sz="1000" spc="15">
                          <a:latin typeface="Noto Sans CJK JP Regular"/>
                          <a:cs typeface="Noto Sans CJK JP Regular"/>
                        </a:rPr>
                        <a:t>앱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구현과 프론트</a:t>
                      </a:r>
                      <a:r>
                        <a:rPr dirty="0" sz="1000" spc="7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1000" spc="30">
                          <a:latin typeface="Noto Sans CJK JP Regular"/>
                          <a:cs typeface="Noto Sans CJK JP Regular"/>
                        </a:rPr>
                        <a:t>작업</a:t>
                      </a:r>
                      <a:endParaRPr sz="1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E1E4E4"/>
                      </a:solidFill>
                      <a:prstDash val="solid"/>
                    </a:lnL>
                    <a:lnR w="12700">
                      <a:solidFill>
                        <a:srgbClr val="E1E4E4"/>
                      </a:solidFill>
                      <a:prstDash val="solid"/>
                    </a:lnR>
                    <a:lnT w="12700">
                      <a:solidFill>
                        <a:srgbClr val="E1E4E4"/>
                      </a:solidFill>
                      <a:prstDash val="solid"/>
                    </a:lnT>
                    <a:lnB w="12700">
                      <a:solidFill>
                        <a:srgbClr val="E1E4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47697" y="6595617"/>
            <a:ext cx="6363335" cy="996950"/>
          </a:xfrm>
          <a:custGeom>
            <a:avLst/>
            <a:gdLst/>
            <a:ahLst/>
            <a:cxnLst/>
            <a:rect l="l" t="t" r="r" b="b"/>
            <a:pathLst>
              <a:path w="6363334" h="996950">
                <a:moveTo>
                  <a:pt x="6362903" y="0"/>
                </a:moveTo>
                <a:lnTo>
                  <a:pt x="6350749" y="0"/>
                </a:lnTo>
                <a:lnTo>
                  <a:pt x="0" y="0"/>
                </a:lnTo>
                <a:lnTo>
                  <a:pt x="0" y="12204"/>
                </a:lnTo>
                <a:lnTo>
                  <a:pt x="0" y="996810"/>
                </a:lnTo>
                <a:lnTo>
                  <a:pt x="12204" y="996810"/>
                </a:lnTo>
                <a:lnTo>
                  <a:pt x="12204" y="12204"/>
                </a:lnTo>
                <a:lnTo>
                  <a:pt x="6350749" y="12204"/>
                </a:lnTo>
                <a:lnTo>
                  <a:pt x="6350749" y="996810"/>
                </a:lnTo>
                <a:lnTo>
                  <a:pt x="6362903" y="996810"/>
                </a:lnTo>
                <a:lnTo>
                  <a:pt x="636290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900" y="161246"/>
            <a:ext cx="4534535" cy="4711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1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  <a:p>
            <a:pPr marL="1631314">
              <a:lnSpc>
                <a:spcPct val="100000"/>
              </a:lnSpc>
              <a:spcBef>
                <a:spcPts val="495"/>
              </a:spcBef>
            </a:pPr>
            <a:r>
              <a:rPr dirty="0" sz="1150">
                <a:solidFill>
                  <a:srgbClr val="2880B8"/>
                </a:solidFill>
                <a:latin typeface="FontAwesome"/>
                <a:cs typeface="FontAwesome"/>
              </a:rPr>
              <a:t> </a:t>
            </a:r>
            <a:r>
              <a:rPr dirty="0" sz="1150">
                <a:latin typeface="Lato"/>
                <a:cs typeface="Lato"/>
              </a:rPr>
              <a:t>» </a:t>
            </a:r>
            <a:r>
              <a:rPr dirty="0" sz="1150" spc="-5">
                <a:latin typeface="Lato"/>
                <a:cs typeface="Lato"/>
              </a:rPr>
              <a:t>team </a:t>
            </a:r>
            <a:r>
              <a:rPr dirty="0" sz="1150" spc="5">
                <a:latin typeface="Lato"/>
                <a:cs typeface="Lato"/>
              </a:rPr>
              <a:t>drunken_�ger </a:t>
            </a:r>
            <a:r>
              <a:rPr dirty="0" sz="1150">
                <a:latin typeface="Lato"/>
                <a:cs typeface="Lato"/>
              </a:rPr>
              <a:t>0.1a</a:t>
            </a:r>
            <a:r>
              <a:rPr dirty="0" sz="1150" spc="70">
                <a:latin typeface="Lato"/>
                <a:cs typeface="Lato"/>
              </a:rPr>
              <a:t> </a:t>
            </a:r>
            <a:r>
              <a:rPr dirty="0" sz="1150" spc="-85">
                <a:latin typeface="Lato"/>
                <a:cs typeface="Lato"/>
              </a:rPr>
              <a:t>documenta�on</a:t>
            </a:r>
            <a:endParaRPr sz="115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5182" y="314587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5182" y="336515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45182" y="358442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5023" y="1110357"/>
            <a:ext cx="3578860" cy="25800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 spc="95" b="1">
                <a:latin typeface="Roboto"/>
                <a:cs typeface="Roboto"/>
              </a:rPr>
              <a:t>Drunken_tiger_mall</a:t>
            </a:r>
            <a:r>
              <a:rPr dirty="0" sz="2000" spc="-20" b="1">
                <a:latin typeface="Roboto"/>
                <a:cs typeface="Roboto"/>
              </a:rPr>
              <a:t> </a:t>
            </a:r>
            <a:r>
              <a:rPr dirty="0" sz="2000" spc="45" b="1">
                <a:latin typeface="Roboto"/>
                <a:cs typeface="Roboto"/>
              </a:rPr>
              <a:t>Portfolio</a:t>
            </a:r>
            <a:endParaRPr sz="2000">
              <a:latin typeface="Roboto"/>
              <a:cs typeface="Roboto"/>
            </a:endParaRPr>
          </a:p>
          <a:p>
            <a:pPr marL="219075" indent="-207010">
              <a:lnSpc>
                <a:spcPct val="100000"/>
              </a:lnSpc>
              <a:spcBef>
                <a:spcPts val="1964"/>
              </a:spcBef>
              <a:buAutoNum type="arabicPeriod"/>
              <a:tabLst>
                <a:tab pos="219710" algn="l"/>
              </a:tabLst>
            </a:pPr>
            <a:r>
              <a:rPr dirty="0" sz="1700" spc="40" b="1">
                <a:latin typeface="Roboto"/>
                <a:cs typeface="Roboto"/>
              </a:rPr>
              <a:t>Subject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50" spc="5" b="1">
                <a:latin typeface="Lato"/>
                <a:cs typeface="Lato"/>
              </a:rPr>
              <a:t>Drunken-�ger-mall </a:t>
            </a:r>
            <a:r>
              <a:rPr dirty="0" sz="1150">
                <a:latin typeface="Noto Sans CJK JP Regular"/>
                <a:cs typeface="Noto Sans CJK JP Regular"/>
              </a:rPr>
              <a:t>온라인 주류 거래</a:t>
            </a:r>
            <a:r>
              <a:rPr dirty="0" sz="1150" spc="105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사이트</a:t>
            </a:r>
            <a:endParaRPr sz="1150">
              <a:latin typeface="Noto Sans CJK JP Regular"/>
              <a:cs typeface="Noto Sans CJK JP Regular"/>
            </a:endParaRPr>
          </a:p>
          <a:p>
            <a:pPr marL="243204" indent="-231140">
              <a:lnSpc>
                <a:spcPct val="100000"/>
              </a:lnSpc>
              <a:spcBef>
                <a:spcPts val="2100"/>
              </a:spcBef>
              <a:buAutoNum type="arabicPeriod" startAt="2"/>
              <a:tabLst>
                <a:tab pos="243840" algn="l"/>
              </a:tabLst>
            </a:pPr>
            <a:r>
              <a:rPr dirty="0" sz="1700" spc="45" b="1">
                <a:latin typeface="Roboto"/>
                <a:cs typeface="Roboto"/>
              </a:rPr>
              <a:t>Team</a:t>
            </a:r>
            <a:r>
              <a:rPr dirty="0" sz="1700" spc="-10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members</a:t>
            </a:r>
            <a:endParaRPr sz="1700">
              <a:latin typeface="Roboto"/>
              <a:cs typeface="Roboto"/>
            </a:endParaRPr>
          </a:p>
          <a:p>
            <a:pPr marL="231775" marR="564515">
              <a:lnSpc>
                <a:spcPct val="125099"/>
              </a:lnSpc>
              <a:spcBef>
                <a:spcPts val="1325"/>
              </a:spcBef>
            </a:pPr>
            <a:r>
              <a:rPr dirty="0" sz="1150">
                <a:latin typeface="Noto Sans CJK JP Regular"/>
                <a:cs typeface="Noto Sans CJK JP Regular"/>
              </a:rPr>
              <a:t>이건영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 spc="-35">
                <a:solidFill>
                  <a:srgbClr val="6E3F82"/>
                </a:solidFill>
                <a:latin typeface="Lato"/>
                <a:cs typeface="Lato"/>
              </a:rPr>
              <a:t>h�ps://github.com/Lee-Geon-Yeong  </a:t>
            </a:r>
            <a:r>
              <a:rPr dirty="0" sz="1150">
                <a:latin typeface="Noto Sans CJK JP Regular"/>
                <a:cs typeface="Noto Sans CJK JP Regular"/>
              </a:rPr>
              <a:t>권혜주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 spc="-10">
                <a:solidFill>
                  <a:srgbClr val="6E3F82"/>
                </a:solidFill>
                <a:latin typeface="Lato"/>
                <a:cs typeface="Lato"/>
              </a:rPr>
              <a:t>h�ps://github.com/hyejoo-kwon  </a:t>
            </a:r>
            <a:r>
              <a:rPr dirty="0" sz="1150">
                <a:latin typeface="Noto Sans CJK JP Regular"/>
                <a:cs typeface="Noto Sans CJK JP Regular"/>
              </a:rPr>
              <a:t>한지훈</a:t>
            </a:r>
            <a:r>
              <a:rPr dirty="0" sz="1150">
                <a:latin typeface="Lato"/>
                <a:cs typeface="Lato"/>
              </a:rPr>
              <a:t>,</a:t>
            </a:r>
            <a:r>
              <a:rPr dirty="0" sz="1150" spc="90">
                <a:latin typeface="Lato"/>
                <a:cs typeface="Lato"/>
              </a:rPr>
              <a:t> 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h�ps://github.com/codenamenadja</a:t>
            </a:r>
            <a:endParaRPr sz="1150">
              <a:latin typeface="Lato"/>
              <a:cs typeface="La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35023" y="5682225"/>
            <a:ext cx="894715" cy="6756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50" b="1">
                <a:latin typeface="Roboto"/>
                <a:cs typeface="Roboto"/>
              </a:rPr>
              <a:t>3.</a:t>
            </a:r>
            <a:r>
              <a:rPr dirty="0" sz="1700" spc="-75" b="1">
                <a:latin typeface="Roboto"/>
                <a:cs typeface="Roboto"/>
              </a:rPr>
              <a:t> </a:t>
            </a:r>
            <a:r>
              <a:rPr dirty="0" sz="1700" spc="45" b="1">
                <a:latin typeface="Roboto"/>
                <a:cs typeface="Roboto"/>
              </a:rPr>
              <a:t>Usage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50" spc="-10" i="1">
                <a:latin typeface="Lato"/>
                <a:cs typeface="Lato"/>
              </a:rPr>
              <a:t>Purchase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4"/>
            <a:ext cx="6363335" cy="1213485"/>
          </a:xfrm>
          <a:custGeom>
            <a:avLst/>
            <a:gdLst/>
            <a:ahLst/>
            <a:cxnLst/>
            <a:rect l="l" t="t" r="r" b="b"/>
            <a:pathLst>
              <a:path w="6363334" h="1213485">
                <a:moveTo>
                  <a:pt x="6362954" y="1201140"/>
                </a:moveTo>
                <a:lnTo>
                  <a:pt x="6362903" y="0"/>
                </a:lnTo>
                <a:lnTo>
                  <a:pt x="6350749" y="0"/>
                </a:lnTo>
                <a:lnTo>
                  <a:pt x="6350749" y="1201140"/>
                </a:lnTo>
                <a:lnTo>
                  <a:pt x="12204" y="1201140"/>
                </a:lnTo>
                <a:lnTo>
                  <a:pt x="12204" y="12"/>
                </a:lnTo>
                <a:lnTo>
                  <a:pt x="0" y="0"/>
                </a:lnTo>
                <a:lnTo>
                  <a:pt x="0" y="1213294"/>
                </a:lnTo>
                <a:lnTo>
                  <a:pt x="12204" y="1213294"/>
                </a:lnTo>
                <a:lnTo>
                  <a:pt x="6362954" y="1213358"/>
                </a:lnTo>
                <a:lnTo>
                  <a:pt x="6362954" y="120114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6841" y="296450"/>
            <a:ext cx="5551170" cy="7931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802005">
              <a:lnSpc>
                <a:spcPct val="100000"/>
              </a:lnSpc>
              <a:spcBef>
                <a:spcPts val="285"/>
              </a:spcBef>
            </a:pPr>
            <a:r>
              <a:rPr dirty="0" sz="850">
                <a:latin typeface="Liberation Mono"/>
                <a:cs typeface="Liberation Mono"/>
              </a:rPr>
              <a:t>created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create_cart_item(pk, form.cleaned_data[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'quantity'</a:t>
            </a:r>
            <a:r>
              <a:rPr dirty="0" sz="850">
                <a:latin typeface="Liberation Mono"/>
                <a:cs typeface="Liberation Mono"/>
              </a:rPr>
              <a:t>],</a:t>
            </a:r>
            <a:r>
              <a:rPr dirty="0" sz="850" spc="12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user_cart)</a:t>
            </a:r>
            <a:endParaRPr sz="850">
              <a:latin typeface="Liberation Mono"/>
              <a:cs typeface="Liberation Mono"/>
            </a:endParaRPr>
          </a:p>
          <a:p>
            <a:pPr marL="275590" marR="1254760" indent="262890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HttpResponseRedirect(reverse_lazy(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'mypage:index'</a:t>
            </a:r>
            <a:r>
              <a:rPr dirty="0" sz="850">
                <a:latin typeface="Liberation Mono"/>
                <a:cs typeface="Liberation Mono"/>
              </a:rPr>
              <a:t>))  form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CartItemCreateForm()</a:t>
            </a:r>
            <a:endParaRPr sz="850">
              <a:latin typeface="Liberation Mono"/>
              <a:cs typeface="Liberation Mono"/>
            </a:endParaRPr>
          </a:p>
          <a:p>
            <a:pPr marL="27559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render(request, 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"drinks/detail.html"</a:t>
            </a:r>
            <a:r>
              <a:rPr dirty="0" sz="850">
                <a:latin typeface="Liberation Mono"/>
                <a:cs typeface="Liberation Mono"/>
              </a:rPr>
              <a:t>,</a:t>
            </a:r>
            <a:r>
              <a:rPr dirty="0" sz="850" spc="3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context=</a:t>
            </a:r>
            <a:endParaRPr sz="8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'object'</a:t>
            </a:r>
            <a:r>
              <a:rPr dirty="0" sz="850">
                <a:latin typeface="Liberation Mono"/>
                <a:cs typeface="Liberation Mono"/>
              </a:rPr>
              <a:t>:Drinks.objects.get(</a:t>
            </a:r>
            <a:r>
              <a:rPr dirty="0" sz="850">
                <a:solidFill>
                  <a:srgbClr val="008000"/>
                </a:solidFill>
                <a:latin typeface="Liberation Mono"/>
                <a:cs typeface="Liberation Mono"/>
              </a:rPr>
              <a:t>id</a:t>
            </a:r>
            <a:r>
              <a:rPr dirty="0" sz="850">
                <a:latin typeface="Liberation Mono"/>
                <a:cs typeface="Liberation Mono"/>
              </a:rPr>
              <a:t>=pk),</a:t>
            </a:r>
            <a:r>
              <a:rPr dirty="0" sz="850" spc="5"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'form'</a:t>
            </a:r>
            <a:r>
              <a:rPr dirty="0" sz="850">
                <a:latin typeface="Liberation Mono"/>
                <a:cs typeface="Liberation Mono"/>
              </a:rPr>
              <a:t>:form})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" y="215900"/>
            <a:ext cx="9674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 </a:t>
            </a:r>
            <a:r>
              <a:rPr dirty="0" sz="1000" spc="-25">
                <a:latin typeface="DejaVu Serif"/>
                <a:cs typeface="DejaVu Serif"/>
              </a:rPr>
              <a:t>documentation</a:t>
            </a:r>
            <a:r>
              <a:rPr dirty="0" baseline="35947" sz="1275" spc="-37">
                <a:latin typeface="Liberation Mono"/>
                <a:cs typeface="Liberation Mono"/>
              </a:rPr>
              <a:t>user_cart </a:t>
            </a:r>
            <a:r>
              <a:rPr dirty="0" baseline="35947" sz="1275" spc="7">
                <a:latin typeface="Liberation Mono"/>
                <a:cs typeface="Liberation Mono"/>
              </a:rPr>
              <a:t>= </a:t>
            </a:r>
            <a:r>
              <a:rPr dirty="0" baseline="35947" sz="1275">
                <a:latin typeface="Liberation Mono"/>
                <a:cs typeface="Liberation Mono"/>
              </a:rPr>
              <a:t>get_cart_and_items(request)</a:t>
            </a:r>
            <a:r>
              <a:rPr dirty="0" baseline="35947" sz="1275" spc="-22">
                <a:latin typeface="Liberation Mono"/>
                <a:cs typeface="Liberation Mono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023" y="1612090"/>
            <a:ext cx="3589654" cy="1857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50" b="1">
                <a:latin typeface="Roboto"/>
                <a:cs typeface="Roboto"/>
              </a:rPr>
              <a:t>8.</a:t>
            </a:r>
            <a:r>
              <a:rPr dirty="0" sz="1700" spc="-5" b="1">
                <a:latin typeface="Roboto"/>
                <a:cs typeface="Roboto"/>
              </a:rPr>
              <a:t> </a:t>
            </a:r>
            <a:r>
              <a:rPr dirty="0" sz="1700" spc="45" b="1">
                <a:latin typeface="Roboto"/>
                <a:cs typeface="Roboto"/>
              </a:rPr>
              <a:t>Concerns</a:t>
            </a:r>
            <a:endParaRPr sz="1700">
              <a:latin typeface="Roboto"/>
              <a:cs typeface="Roboto"/>
            </a:endParaRPr>
          </a:p>
          <a:p>
            <a:pPr marL="121920">
              <a:lnSpc>
                <a:spcPct val="100000"/>
              </a:lnSpc>
              <a:spcBef>
                <a:spcPts val="186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</a:pPr>
            <a:r>
              <a:rPr dirty="0" sz="1150" spc="-5">
                <a:latin typeface="Lato"/>
                <a:cs typeface="Lato"/>
              </a:rPr>
              <a:t>DB</a:t>
            </a:r>
            <a:r>
              <a:rPr dirty="0" sz="1150" spc="-5">
                <a:latin typeface="Noto Sans CJK JP Regular"/>
                <a:cs typeface="Noto Sans CJK JP Regular"/>
              </a:rPr>
              <a:t>접근에 </a:t>
            </a:r>
            <a:r>
              <a:rPr dirty="0" sz="1150">
                <a:latin typeface="Noto Sans CJK JP Regular"/>
                <a:cs typeface="Noto Sans CJK JP Regular"/>
              </a:rPr>
              <a:t>의한 과부하를 줄이기 </a:t>
            </a:r>
            <a:r>
              <a:rPr dirty="0" sz="1150" spc="-5">
                <a:latin typeface="Noto Sans CJK JP Regular"/>
                <a:cs typeface="Noto Sans CJK JP Regular"/>
              </a:rPr>
              <a:t>위해서 </a:t>
            </a:r>
            <a:r>
              <a:rPr dirty="0" sz="1150">
                <a:latin typeface="Noto Sans CJK JP Regular"/>
                <a:cs typeface="Noto Sans CJK JP Regular"/>
              </a:rPr>
              <a:t>어떻게</a:t>
            </a:r>
            <a:r>
              <a:rPr dirty="0" sz="1150" spc="17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해야할까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  <a:p>
            <a:pPr marL="231775">
              <a:lnSpc>
                <a:spcPct val="100000"/>
              </a:lnSpc>
              <a:spcBef>
                <a:spcPts val="2265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Note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Lato"/>
              <a:cs typeface="Lato"/>
            </a:endParaRPr>
          </a:p>
          <a:p>
            <a:pPr marL="231775">
              <a:lnSpc>
                <a:spcPct val="100000"/>
              </a:lnSpc>
            </a:pPr>
            <a:r>
              <a:rPr dirty="0" sz="1150" spc="-5" b="1">
                <a:latin typeface="Noto Sans CJK JP Bold"/>
                <a:cs typeface="Noto Sans CJK JP Bold"/>
              </a:rPr>
              <a:t>한지훈</a:t>
            </a:r>
            <a:endParaRPr sz="115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66" y="3596989"/>
            <a:ext cx="39598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디버깅을 통해 페이지별로 전송되는</a:t>
            </a:r>
            <a:r>
              <a:rPr dirty="0" sz="1150">
                <a:latin typeface="Lato"/>
                <a:cs typeface="Lato"/>
              </a:rPr>
              <a:t>sql</a:t>
            </a:r>
            <a:r>
              <a:rPr dirty="0" sz="1150">
                <a:latin typeface="Noto Sans CJK JP Regular"/>
                <a:cs typeface="Noto Sans CJK JP Regular"/>
              </a:rPr>
              <a:t>를 확인하여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케이스에</a:t>
            </a:r>
            <a:r>
              <a:rPr dirty="0" sz="1150" spc="10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따라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0984" y="3634035"/>
            <a:ext cx="102489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select_related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254" y="3865511"/>
            <a:ext cx="1168400" cy="194945"/>
          </a:xfrm>
          <a:custGeom>
            <a:avLst/>
            <a:gdLst/>
            <a:ahLst/>
            <a:cxnLst/>
            <a:rect l="l" t="t" r="r" b="b"/>
            <a:pathLst>
              <a:path w="1168400" h="194945">
                <a:moveTo>
                  <a:pt x="1168247" y="0"/>
                </a:moveTo>
                <a:lnTo>
                  <a:pt x="0" y="0"/>
                </a:lnTo>
                <a:lnTo>
                  <a:pt x="0" y="194919"/>
                </a:lnTo>
                <a:lnTo>
                  <a:pt x="1168247" y="194919"/>
                </a:lnTo>
                <a:lnTo>
                  <a:pt x="11682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92356" y="3871614"/>
            <a:ext cx="115633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prefetch_related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9279" y="3834529"/>
            <a:ext cx="26308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등을 활용하여 </a:t>
            </a:r>
            <a:r>
              <a:rPr dirty="0" sz="1150" spc="-5">
                <a:latin typeface="Noto Sans CJK JP Regular"/>
                <a:cs typeface="Noto Sans CJK JP Regular"/>
              </a:rPr>
              <a:t>최대한 </a:t>
            </a:r>
            <a:r>
              <a:rPr dirty="0" sz="1150">
                <a:latin typeface="Noto Sans CJK JP Regular"/>
                <a:cs typeface="Noto Sans CJK JP Regular"/>
              </a:rPr>
              <a:t>중복쿼리를</a:t>
            </a:r>
            <a:r>
              <a:rPr dirty="0" sz="1150" spc="7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제거한다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4662" y="4644625"/>
            <a:ext cx="5894070" cy="212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5">
                <a:latin typeface="Lato"/>
                <a:cs typeface="Lato"/>
              </a:rPr>
              <a:t>postgresql</a:t>
            </a:r>
            <a:r>
              <a:rPr dirty="0" sz="1150" spc="-5">
                <a:latin typeface="Noto Sans CJK JP Regular"/>
                <a:cs typeface="Noto Sans CJK JP Regular"/>
              </a:rPr>
              <a:t>을 </a:t>
            </a:r>
            <a:r>
              <a:rPr dirty="0" sz="1150">
                <a:latin typeface="Noto Sans CJK JP Regular"/>
                <a:cs typeface="Noto Sans CJK JP Regular"/>
              </a:rPr>
              <a:t>사용하기로 </a:t>
            </a:r>
            <a:r>
              <a:rPr dirty="0" sz="1150" spc="-5">
                <a:latin typeface="Noto Sans CJK JP Regular"/>
                <a:cs typeface="Noto Sans CJK JP Regular"/>
              </a:rPr>
              <a:t>했던 계획에</a:t>
            </a:r>
            <a:r>
              <a:rPr dirty="0" sz="1150" spc="14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대하여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  <a:spcBef>
                <a:spcPts val="2265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Note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</a:pPr>
            <a:r>
              <a:rPr dirty="0" sz="1150" spc="-5" b="1">
                <a:latin typeface="Noto Sans CJK JP Bold"/>
                <a:cs typeface="Noto Sans CJK JP Bold"/>
              </a:rPr>
              <a:t>한지훈</a:t>
            </a:r>
            <a:endParaRPr sz="1150">
              <a:latin typeface="Noto Sans CJK JP Bold"/>
              <a:cs typeface="Noto Sans CJK JP Bold"/>
            </a:endParaRPr>
          </a:p>
          <a:p>
            <a:pPr algn="just" marL="340995" marR="5080">
              <a:lnSpc>
                <a:spcPct val="125099"/>
              </a:lnSpc>
              <a:spcBef>
                <a:spcPts val="865"/>
              </a:spcBef>
            </a:pPr>
            <a:r>
              <a:rPr dirty="0" sz="1150" spc="-10">
                <a:latin typeface="Noto Sans CJK JP Regular"/>
                <a:cs typeface="Noto Sans CJK JP Regular"/>
              </a:rPr>
              <a:t>원래</a:t>
            </a:r>
            <a:r>
              <a:rPr dirty="0" sz="1150" spc="-10">
                <a:latin typeface="Lato"/>
                <a:cs typeface="Lato"/>
              </a:rPr>
              <a:t>Postgreql</a:t>
            </a:r>
            <a:r>
              <a:rPr dirty="0" sz="1150" spc="-10">
                <a:latin typeface="Noto Sans CJK JP Regular"/>
                <a:cs typeface="Noto Sans CJK JP Regular"/>
              </a:rPr>
              <a:t>로</a:t>
            </a:r>
            <a:r>
              <a:rPr dirty="0" sz="1150" spc="-10">
                <a:latin typeface="Lato"/>
                <a:cs typeface="Lato"/>
              </a:rPr>
              <a:t>pythonanywhere</a:t>
            </a:r>
            <a:r>
              <a:rPr dirty="0" sz="1150" spc="-10">
                <a:latin typeface="Noto Sans CJK JP Regular"/>
                <a:cs typeface="Noto Sans CJK JP Regular"/>
              </a:rPr>
              <a:t>를</a:t>
            </a:r>
            <a:r>
              <a:rPr dirty="0" sz="1150" spc="-10">
                <a:latin typeface="Lato"/>
                <a:cs typeface="Lato"/>
              </a:rPr>
              <a:t>db-server/web-server</a:t>
            </a:r>
            <a:r>
              <a:rPr dirty="0" sz="1150" spc="-10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사용하려 했으나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유료사용이  라는 안내를 받음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>
                <a:latin typeface="Noto Sans CJK JP Regular"/>
                <a:cs typeface="Noto Sans CJK JP Regular"/>
              </a:rPr>
              <a:t>웹호스팅하는 </a:t>
            </a:r>
            <a:r>
              <a:rPr dirty="0" sz="1150" spc="-5">
                <a:latin typeface="Noto Sans CJK JP Regular"/>
                <a:cs typeface="Noto Sans CJK JP Regular"/>
              </a:rPr>
              <a:t>상태에서</a:t>
            </a:r>
            <a:r>
              <a:rPr dirty="0" sz="1150" spc="-5">
                <a:latin typeface="Lato"/>
                <a:cs typeface="Lato"/>
              </a:rPr>
              <a:t>local </a:t>
            </a:r>
            <a:r>
              <a:rPr dirty="0" sz="1150">
                <a:latin typeface="Lato"/>
                <a:cs typeface="Lato"/>
              </a:rPr>
              <a:t>db</a:t>
            </a:r>
            <a:r>
              <a:rPr dirty="0" sz="1150">
                <a:latin typeface="Noto Sans CJK JP Regular"/>
                <a:cs typeface="Noto Sans CJK JP Regular"/>
              </a:rPr>
              <a:t>를 </a:t>
            </a:r>
            <a:r>
              <a:rPr dirty="0" sz="1150" spc="-5">
                <a:latin typeface="Noto Sans CJK JP Regular"/>
                <a:cs typeface="Noto Sans CJK JP Regular"/>
              </a:rPr>
              <a:t>사용하는 </a:t>
            </a:r>
            <a:r>
              <a:rPr dirty="0" sz="1150">
                <a:latin typeface="Noto Sans CJK JP Regular"/>
                <a:cs typeface="Noto Sans CJK JP Regular"/>
              </a:rPr>
              <a:t>것은 고려하지 </a:t>
            </a:r>
            <a:r>
              <a:rPr dirty="0" sz="1150" spc="-5">
                <a:latin typeface="Noto Sans CJK JP Regular"/>
                <a:cs typeface="Noto Sans CJK JP Regular"/>
              </a:rPr>
              <a:t>않게되어</a:t>
            </a:r>
            <a:r>
              <a:rPr dirty="0" sz="1150" spc="-5">
                <a:latin typeface="Lato"/>
                <a:cs typeface="Lato"/>
              </a:rPr>
              <a:t>web</a:t>
            </a:r>
            <a:r>
              <a:rPr dirty="0" sz="1150" spc="-5">
                <a:latin typeface="Noto Sans CJK JP Regular"/>
                <a:cs typeface="Noto Sans CJK JP Regular"/>
              </a:rPr>
              <a:t>서  </a:t>
            </a:r>
            <a:r>
              <a:rPr dirty="0" sz="1150">
                <a:latin typeface="Noto Sans CJK JP Regular"/>
                <a:cs typeface="Noto Sans CJK JP Regular"/>
              </a:rPr>
              <a:t>버에서</a:t>
            </a:r>
            <a:r>
              <a:rPr dirty="0" sz="1150">
                <a:latin typeface="Lato"/>
                <a:cs typeface="Lato"/>
              </a:rPr>
              <a:t>sqlite3 </a:t>
            </a:r>
            <a:r>
              <a:rPr dirty="0" sz="1150">
                <a:latin typeface="Noto Sans CJK JP Regular"/>
                <a:cs typeface="Noto Sans CJK JP Regular"/>
              </a:rPr>
              <a:t>파일</a:t>
            </a:r>
            <a:r>
              <a:rPr dirty="0" sz="1150">
                <a:latin typeface="Lato"/>
                <a:cs typeface="Lato"/>
              </a:rPr>
              <a:t>db</a:t>
            </a:r>
            <a:r>
              <a:rPr dirty="0" sz="1150">
                <a:latin typeface="Noto Sans CJK JP Regular"/>
                <a:cs typeface="Noto Sans CJK JP Regular"/>
              </a:rPr>
              <a:t>를</a:t>
            </a:r>
            <a:r>
              <a:rPr dirty="0" sz="1150" spc="3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사용함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00" y="7082790"/>
            <a:ext cx="552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10 of</a:t>
            </a:r>
            <a:r>
              <a:rPr dirty="0" sz="1000" spc="-8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203866"/>
            <a:ext cx="26206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1500" spc="-7">
                <a:latin typeface="DejaVu Serif"/>
                <a:cs typeface="DejaVu Serif"/>
              </a:rPr>
              <a:t>team drunken_tiger 0.1a </a:t>
            </a:r>
            <a:r>
              <a:rPr dirty="0" baseline="2777" sz="1500" spc="-292">
                <a:latin typeface="DejaVu Serif"/>
                <a:cs typeface="DejaVu Serif"/>
              </a:rPr>
              <a:t>do</a:t>
            </a:r>
            <a:r>
              <a:rPr dirty="0" sz="1150" spc="-195">
                <a:latin typeface="FontAwesome"/>
                <a:cs typeface="FontAwesome"/>
              </a:rPr>
              <a:t></a:t>
            </a:r>
            <a:r>
              <a:rPr dirty="0" baseline="2777" sz="1500" spc="-292">
                <a:latin typeface="DejaVu Serif"/>
                <a:cs typeface="DejaVu Serif"/>
              </a:rPr>
              <a:t>cu</a:t>
            </a:r>
            <a:r>
              <a:rPr dirty="0" sz="1150" spc="-195" b="1">
                <a:latin typeface="Lato"/>
                <a:cs typeface="Lato"/>
              </a:rPr>
              <a:t>E</a:t>
            </a:r>
            <a:r>
              <a:rPr dirty="0" baseline="2777" sz="1500" spc="-292">
                <a:latin typeface="DejaVu Serif"/>
                <a:cs typeface="DejaVu Serif"/>
              </a:rPr>
              <a:t>m</a:t>
            </a:r>
            <a:r>
              <a:rPr dirty="0" sz="1150" spc="-195" b="1">
                <a:latin typeface="Lato"/>
                <a:cs typeface="Lato"/>
              </a:rPr>
              <a:t>rr</a:t>
            </a:r>
            <a:r>
              <a:rPr dirty="0" baseline="2777" sz="1500" spc="-292">
                <a:latin typeface="DejaVu Serif"/>
                <a:cs typeface="DejaVu Serif"/>
              </a:rPr>
              <a:t>e</a:t>
            </a:r>
            <a:r>
              <a:rPr dirty="0" sz="1150" spc="-195" b="1">
                <a:latin typeface="Lato"/>
                <a:cs typeface="Lato"/>
              </a:rPr>
              <a:t>o</a:t>
            </a:r>
            <a:r>
              <a:rPr dirty="0" baseline="2777" sz="1500" spc="-292">
                <a:latin typeface="DejaVu Serif"/>
                <a:cs typeface="DejaVu Serif"/>
              </a:rPr>
              <a:t>n</a:t>
            </a:r>
            <a:r>
              <a:rPr dirty="0" sz="1150" spc="-195" b="1">
                <a:latin typeface="Lato"/>
                <a:cs typeface="Lato"/>
              </a:rPr>
              <a:t>r</a:t>
            </a:r>
            <a:r>
              <a:rPr dirty="0" baseline="2777" sz="1500" spc="-292">
                <a:latin typeface="DejaVu Serif"/>
                <a:cs typeface="DejaVu Serif"/>
              </a:rPr>
              <a:t>tation</a:t>
            </a:r>
            <a:endParaRPr baseline="2777" sz="15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336" y="582015"/>
            <a:ext cx="576580" cy="195580"/>
          </a:xfrm>
          <a:custGeom>
            <a:avLst/>
            <a:gdLst/>
            <a:ahLst/>
            <a:cxnLst/>
            <a:rect l="l" t="t" r="r" b="b"/>
            <a:pathLst>
              <a:path w="576580" h="195579">
                <a:moveTo>
                  <a:pt x="576211" y="182765"/>
                </a:moveTo>
                <a:lnTo>
                  <a:pt x="12204" y="182765"/>
                </a:lnTo>
                <a:lnTo>
                  <a:pt x="12204" y="12204"/>
                </a:lnTo>
                <a:lnTo>
                  <a:pt x="564007" y="12204"/>
                </a:lnTo>
                <a:lnTo>
                  <a:pt x="564007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204" y="194919"/>
                </a:lnTo>
                <a:lnTo>
                  <a:pt x="576211" y="194983"/>
                </a:lnTo>
                <a:lnTo>
                  <a:pt x="576211" y="182765"/>
                </a:lnTo>
                <a:close/>
              </a:path>
              <a:path w="576580" h="195579">
                <a:moveTo>
                  <a:pt x="576262" y="0"/>
                </a:moveTo>
                <a:lnTo>
                  <a:pt x="564057" y="0"/>
                </a:lnTo>
                <a:lnTo>
                  <a:pt x="564057" y="182714"/>
                </a:lnTo>
                <a:lnTo>
                  <a:pt x="576262" y="182714"/>
                </a:lnTo>
                <a:lnTo>
                  <a:pt x="576262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02523" y="587593"/>
            <a:ext cx="486409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Payment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8283" y="551046"/>
            <a:ext cx="54006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Lato"/>
                <a:cs typeface="Lato"/>
              </a:rPr>
              <a:t>orm </a:t>
            </a:r>
            <a:r>
              <a:rPr dirty="0" sz="1150">
                <a:latin typeface="Noto Sans CJK JP Regular"/>
                <a:cs typeface="Noto Sans CJK JP Regular"/>
              </a:rPr>
              <a:t>의 객체 생성조건을 상세히 </a:t>
            </a:r>
            <a:r>
              <a:rPr dirty="0" sz="1150" spc="-5">
                <a:latin typeface="Noto Sans CJK JP Regular"/>
                <a:cs typeface="Noto Sans CJK JP Regular"/>
              </a:rPr>
              <a:t>처리하지 </a:t>
            </a:r>
            <a:r>
              <a:rPr dirty="0" sz="1150">
                <a:latin typeface="Noto Sans CJK JP Regular"/>
                <a:cs typeface="Noto Sans CJK JP Regular"/>
              </a:rPr>
              <a:t>않아 새로고침 할떄마다 </a:t>
            </a:r>
            <a:r>
              <a:rPr dirty="0" sz="1150" spc="-5">
                <a:latin typeface="Noto Sans CJK JP Regular"/>
                <a:cs typeface="Noto Sans CJK JP Regular"/>
              </a:rPr>
              <a:t>새로운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모델이 생성되는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4662" y="788599"/>
            <a:ext cx="2026285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문제를 어떻게 </a:t>
            </a:r>
            <a:r>
              <a:rPr dirty="0" sz="1150" spc="-5">
                <a:latin typeface="Noto Sans CJK JP Regular"/>
                <a:cs typeface="Noto Sans CJK JP Regular"/>
              </a:rPr>
              <a:t>해결 </a:t>
            </a:r>
            <a:r>
              <a:rPr dirty="0" sz="1150">
                <a:latin typeface="Noto Sans CJK JP Regular"/>
                <a:cs typeface="Noto Sans CJK JP Regular"/>
              </a:rPr>
              <a:t>할 수</a:t>
            </a:r>
            <a:r>
              <a:rPr dirty="0" sz="1150" spc="10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있을까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  <a:spcBef>
                <a:spcPts val="2265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5" b="1">
                <a:latin typeface="Lato"/>
                <a:cs typeface="Lato"/>
              </a:rPr>
              <a:t>Tip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dirty="0" sz="1150" spc="-5" b="1">
                <a:latin typeface="Noto Sans CJK JP Bold"/>
                <a:cs typeface="Noto Sans CJK JP Bold"/>
              </a:rPr>
              <a:t>권혜주</a:t>
            </a:r>
            <a:endParaRPr sz="115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254" y="1958581"/>
            <a:ext cx="1694814" cy="194945"/>
          </a:xfrm>
          <a:custGeom>
            <a:avLst/>
            <a:gdLst/>
            <a:ahLst/>
            <a:cxnLst/>
            <a:rect l="l" t="t" r="r" b="b"/>
            <a:pathLst>
              <a:path w="1694814" h="194944">
                <a:moveTo>
                  <a:pt x="1694548" y="0"/>
                </a:moveTo>
                <a:lnTo>
                  <a:pt x="1682343" y="0"/>
                </a:lnTo>
                <a:lnTo>
                  <a:pt x="1682343" y="182702"/>
                </a:lnTo>
                <a:lnTo>
                  <a:pt x="12204" y="182702"/>
                </a:lnTo>
                <a:lnTo>
                  <a:pt x="12204" y="12204"/>
                </a:lnTo>
                <a:lnTo>
                  <a:pt x="1682305" y="12204"/>
                </a:lnTo>
                <a:lnTo>
                  <a:pt x="1682305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192" y="194919"/>
                </a:lnTo>
                <a:lnTo>
                  <a:pt x="1694497" y="194919"/>
                </a:lnTo>
                <a:lnTo>
                  <a:pt x="1694497" y="182714"/>
                </a:lnTo>
                <a:lnTo>
                  <a:pt x="1694548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1440" y="1964158"/>
            <a:ext cx="160401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&lt;queryset-object&gt;.filter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5499" y="1927612"/>
            <a:ext cx="39096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Lato"/>
                <a:cs typeface="Lato"/>
              </a:rPr>
              <a:t>method</a:t>
            </a:r>
            <a:r>
              <a:rPr dirty="0" sz="1150" spc="-5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이용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아래의 분기로 처리하여 </a:t>
            </a:r>
            <a:r>
              <a:rPr dirty="0" sz="1150" spc="-5">
                <a:latin typeface="Noto Sans CJK JP Regular"/>
                <a:cs typeface="Noto Sans CJK JP Regular"/>
              </a:rPr>
              <a:t>원하는 </a:t>
            </a:r>
            <a:r>
              <a:rPr dirty="0" sz="1150">
                <a:latin typeface="Noto Sans CJK JP Regular"/>
                <a:cs typeface="Noto Sans CJK JP Regular"/>
              </a:rPr>
              <a:t>행동을</a:t>
            </a:r>
            <a:r>
              <a:rPr dirty="0" sz="1150" spc="16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구현하였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66" y="2165153"/>
            <a:ext cx="4635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726" y="258900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4358" y="0"/>
                </a:moveTo>
                <a:lnTo>
                  <a:pt x="14884" y="1916"/>
                </a:lnTo>
                <a:lnTo>
                  <a:pt x="7140" y="7140"/>
                </a:lnTo>
                <a:lnTo>
                  <a:pt x="1916" y="14884"/>
                </a:lnTo>
                <a:lnTo>
                  <a:pt x="0" y="24358"/>
                </a:lnTo>
                <a:lnTo>
                  <a:pt x="1916" y="33838"/>
                </a:lnTo>
                <a:lnTo>
                  <a:pt x="7140" y="41581"/>
                </a:lnTo>
                <a:lnTo>
                  <a:pt x="14884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22282" y="291792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4358" y="0"/>
                </a:moveTo>
                <a:lnTo>
                  <a:pt x="33831" y="1914"/>
                </a:lnTo>
                <a:lnTo>
                  <a:pt x="41570" y="7135"/>
                </a:lnTo>
                <a:lnTo>
                  <a:pt x="46789" y="14878"/>
                </a:lnTo>
                <a:lnTo>
                  <a:pt x="48704" y="24358"/>
                </a:lnTo>
                <a:lnTo>
                  <a:pt x="46789" y="33833"/>
                </a:lnTo>
                <a:lnTo>
                  <a:pt x="41570" y="41576"/>
                </a:lnTo>
                <a:lnTo>
                  <a:pt x="33831" y="46800"/>
                </a:lnTo>
                <a:lnTo>
                  <a:pt x="24358" y="48717"/>
                </a:lnTo>
                <a:lnTo>
                  <a:pt x="14878" y="46800"/>
                </a:lnTo>
                <a:lnTo>
                  <a:pt x="7135" y="41576"/>
                </a:lnTo>
                <a:lnTo>
                  <a:pt x="1914" y="33833"/>
                </a:lnTo>
                <a:lnTo>
                  <a:pt x="0" y="24358"/>
                </a:lnTo>
                <a:lnTo>
                  <a:pt x="1914" y="14878"/>
                </a:lnTo>
                <a:lnTo>
                  <a:pt x="7135" y="7135"/>
                </a:lnTo>
                <a:lnTo>
                  <a:pt x="14878" y="1914"/>
                </a:lnTo>
                <a:lnTo>
                  <a:pt x="24358" y="0"/>
                </a:lnTo>
                <a:close/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92844" y="2494070"/>
            <a:ext cx="1884045" cy="876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유저가 </a:t>
            </a:r>
            <a:r>
              <a:rPr dirty="0" sz="1150" spc="-5">
                <a:latin typeface="Noto Sans CJK JP Regular"/>
                <a:cs typeface="Noto Sans CJK JP Regular"/>
              </a:rPr>
              <a:t>존재하는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경우</a:t>
            </a:r>
            <a:endParaRPr sz="1150">
              <a:latin typeface="Noto Sans CJK JP Regular"/>
              <a:cs typeface="Noto Sans CJK JP Regular"/>
            </a:endParaRPr>
          </a:p>
          <a:p>
            <a:pPr marL="12700" marR="5080" indent="438150">
              <a:lnSpc>
                <a:spcPts val="2730"/>
              </a:lnSpc>
              <a:spcBef>
                <a:spcPts val="175"/>
              </a:spcBef>
            </a:pPr>
            <a:r>
              <a:rPr dirty="0" sz="1150">
                <a:latin typeface="Noto Sans CJK JP Regular"/>
                <a:cs typeface="Noto Sans CJK JP Regular"/>
              </a:rPr>
              <a:t>유저가 </a:t>
            </a:r>
            <a:r>
              <a:rPr dirty="0" sz="1150" spc="-5">
                <a:latin typeface="Noto Sans CJK JP Regular"/>
                <a:cs typeface="Noto Sans CJK JP Regular"/>
              </a:rPr>
              <a:t>존재하나 </a:t>
            </a:r>
            <a:r>
              <a:rPr dirty="0" sz="1150">
                <a:latin typeface="Noto Sans CJK JP Regular"/>
                <a:cs typeface="Noto Sans CJK JP Regular"/>
              </a:rPr>
              <a:t>미결제  유저가 </a:t>
            </a:r>
            <a:r>
              <a:rPr dirty="0" sz="1150" spc="-5">
                <a:latin typeface="Noto Sans CJK JP Regular"/>
                <a:cs typeface="Noto Sans CJK JP Regular"/>
              </a:rPr>
              <a:t>존재하지 </a:t>
            </a:r>
            <a:r>
              <a:rPr dirty="0" sz="1150">
                <a:latin typeface="Noto Sans CJK JP Regular"/>
                <a:cs typeface="Noto Sans CJK JP Regular"/>
              </a:rPr>
              <a:t>않는</a:t>
            </a:r>
            <a:r>
              <a:rPr dirty="0" sz="1150" spc="8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경우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7147" y="2860033"/>
            <a:ext cx="56451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Payment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2009" y="2822974"/>
            <a:ext cx="13481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가 존재하지 않을</a:t>
            </a:r>
            <a:r>
              <a:rPr dirty="0" sz="1150" spc="2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경우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83726" y="326509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84" y="1914"/>
                </a:lnTo>
                <a:lnTo>
                  <a:pt x="7140" y="7135"/>
                </a:lnTo>
                <a:lnTo>
                  <a:pt x="1916" y="14878"/>
                </a:lnTo>
                <a:lnTo>
                  <a:pt x="0" y="24358"/>
                </a:lnTo>
                <a:lnTo>
                  <a:pt x="1916" y="33833"/>
                </a:lnTo>
                <a:lnTo>
                  <a:pt x="7140" y="41576"/>
                </a:lnTo>
                <a:lnTo>
                  <a:pt x="14884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44662" y="4071626"/>
            <a:ext cx="51498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70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3439" y="4455864"/>
            <a:ext cx="69596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traceback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9885" y="4418806"/>
            <a:ext cx="46970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메세지를 </a:t>
            </a:r>
            <a:r>
              <a:rPr dirty="0" sz="1150" spc="-5">
                <a:latin typeface="Noto Sans CJK JP Regular"/>
                <a:cs typeface="Noto Sans CJK JP Regular"/>
              </a:rPr>
              <a:t>확인해도 </a:t>
            </a:r>
            <a:r>
              <a:rPr dirty="0" sz="1150">
                <a:latin typeface="Noto Sans CJK JP Regular"/>
                <a:cs typeface="Noto Sans CJK JP Regular"/>
              </a:rPr>
              <a:t>어느 지점을 수정해야하는지 찾기 어려웠던 점이</a:t>
            </a:r>
            <a:r>
              <a:rPr dirty="0" sz="1150" spc="25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있었는데</a:t>
            </a:r>
            <a:r>
              <a:rPr dirty="0" sz="1150" spc="-5">
                <a:latin typeface="Lato"/>
                <a:cs typeface="Lato"/>
              </a:rPr>
              <a:t>..</a:t>
            </a:r>
            <a:endParaRPr sz="1150">
              <a:latin typeface="Lato"/>
              <a:cs typeface="La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4301" y="4899983"/>
            <a:ext cx="5870575" cy="109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5" b="1">
                <a:latin typeface="Lato"/>
                <a:cs typeface="Lato"/>
              </a:rPr>
              <a:t>Tip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5" b="1">
                <a:latin typeface="Noto Sans CJK JP Bold"/>
                <a:cs typeface="Noto Sans CJK JP Bold"/>
              </a:rPr>
              <a:t>권혜주</a:t>
            </a:r>
            <a:endParaRPr sz="1150">
              <a:latin typeface="Noto Sans CJK JP Bold"/>
              <a:cs typeface="Noto Sans CJK JP Bold"/>
            </a:endParaRPr>
          </a:p>
          <a:p>
            <a:pPr marL="231775" marR="5080">
              <a:lnSpc>
                <a:spcPct val="125099"/>
              </a:lnSpc>
              <a:spcBef>
                <a:spcPts val="860"/>
              </a:spcBef>
            </a:pPr>
            <a:r>
              <a:rPr dirty="0" sz="1150">
                <a:latin typeface="Noto Sans CJK JP Regular"/>
                <a:cs typeface="Noto Sans CJK JP Regular"/>
              </a:rPr>
              <a:t>에러 발생 위치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에러 원인을 </a:t>
            </a:r>
            <a:r>
              <a:rPr dirty="0" sz="1150" spc="-5">
                <a:latin typeface="Noto Sans CJK JP Regular"/>
                <a:cs typeface="Noto Sans CJK JP Regular"/>
              </a:rPr>
              <a:t>여러번 </a:t>
            </a:r>
            <a:r>
              <a:rPr dirty="0" sz="1150">
                <a:latin typeface="Noto Sans CJK JP Regular"/>
                <a:cs typeface="Noto Sans CJK JP Regular"/>
              </a:rPr>
              <a:t>검토해보니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에러에 대해서 어떻게 </a:t>
            </a:r>
            <a:r>
              <a:rPr dirty="0" sz="1150" spc="-5">
                <a:latin typeface="Noto Sans CJK JP Regular"/>
                <a:cs typeface="Noto Sans CJK JP Regular"/>
              </a:rPr>
              <a:t>대처해야 </a:t>
            </a:r>
            <a:r>
              <a:rPr dirty="0" sz="1150">
                <a:latin typeface="Noto Sans CJK JP Regular"/>
                <a:cs typeface="Noto Sans CJK JP Regular"/>
              </a:rPr>
              <a:t>하는지 체득하  게</a:t>
            </a:r>
            <a:r>
              <a:rPr dirty="0" sz="1150" spc="3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되었습니다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4662" y="6587181"/>
            <a:ext cx="51498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70">
                <a:latin typeface="FontAwesome"/>
                <a:cs typeface="FontAwesome"/>
              </a:rPr>
              <a:t> </a:t>
            </a:r>
            <a:r>
              <a:rPr dirty="0" sz="1150" spc="-10" b="1">
                <a:latin typeface="Lato"/>
                <a:cs typeface="Lato"/>
              </a:rPr>
              <a:t>Error</a:t>
            </a:r>
            <a:endParaRPr sz="115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4662" y="6934366"/>
            <a:ext cx="175196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브라우저 </a:t>
            </a:r>
            <a:r>
              <a:rPr dirty="0" sz="1150" spc="-5">
                <a:latin typeface="Noto Sans CJK JP Regular"/>
                <a:cs typeface="Noto Sans CJK JP Regular"/>
              </a:rPr>
              <a:t>테스트를 </a:t>
            </a:r>
            <a:r>
              <a:rPr dirty="0" sz="1150">
                <a:latin typeface="Noto Sans CJK JP Regular"/>
                <a:cs typeface="Noto Sans CJK JP Regular"/>
              </a:rPr>
              <a:t>진행할</a:t>
            </a:r>
            <a:r>
              <a:rPr dirty="0" sz="1150" spc="4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때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6808" y="6971455"/>
            <a:ext cx="155130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ERR_SSL_PROTOCOL_ERROR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8384" y="6934366"/>
            <a:ext cx="23329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이라는 알 수 없는 에러를 </a:t>
            </a:r>
            <a:r>
              <a:rPr dirty="0" sz="1150" spc="-5">
                <a:latin typeface="Noto Sans CJK JP Regular"/>
                <a:cs typeface="Noto Sans CJK JP Regular"/>
              </a:rPr>
              <a:t>발견했을</a:t>
            </a:r>
            <a:r>
              <a:rPr dirty="0" sz="1150" spc="14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때</a:t>
            </a:r>
            <a:r>
              <a:rPr dirty="0" sz="1150">
                <a:latin typeface="Lato"/>
                <a:cs typeface="Lato"/>
              </a:rPr>
              <a:t>?</a:t>
            </a:r>
            <a:endParaRPr sz="115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5900" y="7082790"/>
            <a:ext cx="552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11 of</a:t>
            </a:r>
            <a:r>
              <a:rPr dirty="0" sz="1000" spc="-8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203866"/>
            <a:ext cx="26206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1500" spc="-7">
                <a:latin typeface="DejaVu Serif"/>
                <a:cs typeface="DejaVu Serif"/>
              </a:rPr>
              <a:t>team drunken_tiger 0.1a</a:t>
            </a:r>
            <a:r>
              <a:rPr dirty="0" baseline="2777" sz="1500" spc="15">
                <a:latin typeface="DejaVu Serif"/>
                <a:cs typeface="DejaVu Serif"/>
              </a:rPr>
              <a:t> </a:t>
            </a:r>
            <a:r>
              <a:rPr dirty="0" baseline="2777" sz="1500" spc="-307">
                <a:latin typeface="DejaVu Serif"/>
                <a:cs typeface="DejaVu Serif"/>
              </a:rPr>
              <a:t>doc</a:t>
            </a:r>
            <a:r>
              <a:rPr dirty="0" sz="1150" spc="-204">
                <a:latin typeface="FontAwesome"/>
                <a:cs typeface="FontAwesome"/>
              </a:rPr>
              <a:t></a:t>
            </a:r>
            <a:r>
              <a:rPr dirty="0" baseline="2777" sz="1500" spc="-307">
                <a:latin typeface="DejaVu Serif"/>
                <a:cs typeface="DejaVu Serif"/>
              </a:rPr>
              <a:t>um</a:t>
            </a:r>
            <a:r>
              <a:rPr dirty="0" sz="1150" spc="-204" b="1">
                <a:latin typeface="Lato"/>
                <a:cs typeface="Lato"/>
              </a:rPr>
              <a:t>N</a:t>
            </a:r>
            <a:r>
              <a:rPr dirty="0" baseline="2777" sz="1500" spc="-307">
                <a:latin typeface="DejaVu Serif"/>
                <a:cs typeface="DejaVu Serif"/>
              </a:rPr>
              <a:t>e</a:t>
            </a:r>
            <a:r>
              <a:rPr dirty="0" sz="1150" spc="-204" b="1">
                <a:latin typeface="Lato"/>
                <a:cs typeface="Lato"/>
              </a:rPr>
              <a:t>o</a:t>
            </a:r>
            <a:r>
              <a:rPr dirty="0" baseline="2777" sz="1500" spc="-307">
                <a:latin typeface="DejaVu Serif"/>
                <a:cs typeface="DejaVu Serif"/>
              </a:rPr>
              <a:t>n</a:t>
            </a:r>
            <a:r>
              <a:rPr dirty="0" sz="1150" spc="-204" b="1">
                <a:latin typeface="Lato"/>
                <a:cs typeface="Lato"/>
              </a:rPr>
              <a:t>t</a:t>
            </a:r>
            <a:r>
              <a:rPr dirty="0" baseline="2777" sz="1500" spc="-307">
                <a:latin typeface="DejaVu Serif"/>
                <a:cs typeface="DejaVu Serif"/>
              </a:rPr>
              <a:t>t</a:t>
            </a:r>
            <a:r>
              <a:rPr dirty="0" sz="1150" spc="-204" b="1">
                <a:latin typeface="Lato"/>
                <a:cs typeface="Lato"/>
              </a:rPr>
              <a:t>e</a:t>
            </a:r>
            <a:r>
              <a:rPr dirty="0" baseline="2777" sz="1500" spc="-307">
                <a:latin typeface="DejaVu Serif"/>
                <a:cs typeface="DejaVu Serif"/>
              </a:rPr>
              <a:t>ation</a:t>
            </a:r>
            <a:endParaRPr baseline="2777" sz="1500"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301" y="551046"/>
            <a:ext cx="5938520" cy="2107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Noto Sans CJK JP Bold"/>
                <a:cs typeface="Noto Sans CJK JP Bold"/>
              </a:rPr>
              <a:t>이건영</a:t>
            </a:r>
            <a:endParaRPr sz="1150">
              <a:latin typeface="Noto Sans CJK JP Bold"/>
              <a:cs typeface="Noto Sans CJK JP Bold"/>
            </a:endParaRPr>
          </a:p>
          <a:p>
            <a:pPr marL="231775" marR="5080">
              <a:lnSpc>
                <a:spcPct val="125099"/>
              </a:lnSpc>
              <a:spcBef>
                <a:spcPts val="865"/>
              </a:spcBef>
            </a:pPr>
            <a:r>
              <a:rPr dirty="0" sz="1150" spc="-5">
                <a:latin typeface="Lato"/>
                <a:cs typeface="Lato"/>
              </a:rPr>
              <a:t>SSL</a:t>
            </a:r>
            <a:r>
              <a:rPr dirty="0" sz="1150" spc="-5">
                <a:latin typeface="Noto Sans CJK JP Regular"/>
                <a:cs typeface="Noto Sans CJK JP Regular"/>
              </a:rPr>
              <a:t>연결 오류를 </a:t>
            </a:r>
            <a:r>
              <a:rPr dirty="0" sz="1150">
                <a:latin typeface="Noto Sans CJK JP Regular"/>
                <a:cs typeface="Noto Sans CJK JP Regular"/>
              </a:rPr>
              <a:t>해결하기 </a:t>
            </a:r>
            <a:r>
              <a:rPr dirty="0" sz="1150" spc="-5">
                <a:latin typeface="Noto Sans CJK JP Regular"/>
                <a:cs typeface="Noto Sans CJK JP Regular"/>
              </a:rPr>
              <a:t>위해</a:t>
            </a:r>
            <a:r>
              <a:rPr dirty="0" sz="1150" spc="-5">
                <a:latin typeface="Lato"/>
                <a:cs typeface="Lato"/>
              </a:rPr>
              <a:t>Chrome</a:t>
            </a:r>
            <a:r>
              <a:rPr dirty="0" sz="1150" spc="-5">
                <a:latin typeface="Noto Sans CJK JP Regular"/>
                <a:cs typeface="Noto Sans CJK JP Regular"/>
              </a:rPr>
              <a:t>을 </a:t>
            </a:r>
            <a:r>
              <a:rPr dirty="0" sz="1150">
                <a:latin typeface="Noto Sans CJK JP Regular"/>
                <a:cs typeface="Noto Sans CJK JP Regular"/>
              </a:rPr>
              <a:t>시크릿 모드로 시작하고 </a:t>
            </a:r>
            <a:r>
              <a:rPr dirty="0" sz="1150" spc="-5">
                <a:latin typeface="Noto Sans CJK JP Regular"/>
                <a:cs typeface="Noto Sans CJK JP Regular"/>
              </a:rPr>
              <a:t>시크릿 모드에서</a:t>
            </a:r>
            <a:r>
              <a:rPr dirty="0" sz="1150" spc="-5">
                <a:latin typeface="Lato"/>
                <a:cs typeface="Lato"/>
              </a:rPr>
              <a:t>SSL</a:t>
            </a:r>
            <a:r>
              <a:rPr dirty="0" sz="1150" spc="-5">
                <a:latin typeface="Noto Sans CJK JP Regular"/>
                <a:cs typeface="Noto Sans CJK JP Regular"/>
              </a:rPr>
              <a:t>연결 </a:t>
            </a:r>
            <a:r>
              <a:rPr dirty="0" sz="1150">
                <a:latin typeface="Noto Sans CJK JP Regular"/>
                <a:cs typeface="Noto Sans CJK JP Regular"/>
              </a:rPr>
              <a:t>오  류가 있는 동일한 웹페이지를 로드한 뒤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웹 페이지에 엑세스 할 수 있는 경우 확장 프로그램 중  하나에서 이 </a:t>
            </a:r>
            <a:r>
              <a:rPr dirty="0" sz="1150" spc="-5">
                <a:latin typeface="Noto Sans CJK JP Regular"/>
                <a:cs typeface="Noto Sans CJK JP Regular"/>
              </a:rPr>
              <a:t>오류가 </a:t>
            </a:r>
            <a:r>
              <a:rPr dirty="0" sz="1150">
                <a:latin typeface="Noto Sans CJK JP Regular"/>
                <a:cs typeface="Noto Sans CJK JP Regular"/>
              </a:rPr>
              <a:t>발생하는지 확인한 후 범죄자 확장을 </a:t>
            </a:r>
            <a:r>
              <a:rPr dirty="0" sz="1150" spc="-5">
                <a:latin typeface="Noto Sans CJK JP Regular"/>
                <a:cs typeface="Noto Sans CJK JP Regular"/>
              </a:rPr>
              <a:t>찾아서 </a:t>
            </a:r>
            <a:r>
              <a:rPr dirty="0" sz="1150">
                <a:latin typeface="Noto Sans CJK JP Regular"/>
                <a:cs typeface="Noto Sans CJK JP Regular"/>
              </a:rPr>
              <a:t>비활성화 하거나 확장을 </a:t>
            </a:r>
            <a:r>
              <a:rPr dirty="0" sz="1150" spc="-5">
                <a:latin typeface="Noto Sans CJK JP Regular"/>
                <a:cs typeface="Noto Sans CJK JP Regular"/>
              </a:rPr>
              <a:t>제거하  </a:t>
            </a:r>
            <a:r>
              <a:rPr dirty="0" sz="1150">
                <a:latin typeface="Noto Sans CJK JP Regular"/>
                <a:cs typeface="Noto Sans CJK JP Regular"/>
              </a:rPr>
              <a:t>였습니다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  <a:p>
            <a:pPr marL="340995">
              <a:lnSpc>
                <a:spcPct val="100000"/>
              </a:lnSpc>
              <a:spcBef>
                <a:spcPts val="1400"/>
              </a:spcBef>
            </a:pPr>
            <a:r>
              <a:rPr dirty="0" sz="1150">
                <a:latin typeface="FontAwesome"/>
                <a:cs typeface="FontAwesome"/>
              </a:rPr>
              <a:t></a:t>
            </a:r>
            <a:r>
              <a:rPr dirty="0" sz="1150" spc="-5">
                <a:latin typeface="FontAwesome"/>
                <a:cs typeface="FontAwesome"/>
              </a:rPr>
              <a:t> </a:t>
            </a:r>
            <a:r>
              <a:rPr dirty="0" sz="1150" spc="-5" b="1">
                <a:latin typeface="Lato"/>
                <a:cs typeface="Lato"/>
              </a:rPr>
              <a:t>Tip</a:t>
            </a:r>
            <a:endParaRPr sz="1150">
              <a:latin typeface="Lato"/>
              <a:cs typeface="Lato"/>
            </a:endParaRPr>
          </a:p>
          <a:p>
            <a:pPr marL="340995" marR="147955">
              <a:lnSpc>
                <a:spcPct val="125099"/>
              </a:lnSpc>
              <a:spcBef>
                <a:spcPts val="1005"/>
              </a:spcBef>
            </a:pPr>
            <a:r>
              <a:rPr dirty="0" sz="1150" spc="-5">
                <a:latin typeface="Lato"/>
                <a:cs typeface="Lato"/>
              </a:rPr>
              <a:t>“</a:t>
            </a:r>
            <a:r>
              <a:rPr dirty="0" sz="1150" spc="-5">
                <a:latin typeface="Noto Sans CJK JP Regular"/>
                <a:cs typeface="Noto Sans CJK JP Regular"/>
              </a:rPr>
              <a:t>웹 </a:t>
            </a:r>
            <a:r>
              <a:rPr dirty="0" sz="1150">
                <a:latin typeface="Noto Sans CJK JP Regular"/>
                <a:cs typeface="Noto Sans CJK JP Regular"/>
              </a:rPr>
              <a:t>프로그래밍에서 웹 </a:t>
            </a:r>
            <a:r>
              <a:rPr dirty="0" sz="1150" spc="-5">
                <a:latin typeface="Noto Sans CJK JP Regular"/>
                <a:cs typeface="Noto Sans CJK JP Regular"/>
              </a:rPr>
              <a:t>서버와 </a:t>
            </a:r>
            <a:r>
              <a:rPr dirty="0" sz="1150">
                <a:latin typeface="Noto Sans CJK JP Regular"/>
                <a:cs typeface="Noto Sans CJK JP Regular"/>
              </a:rPr>
              <a:t>클라이언트를 </a:t>
            </a:r>
            <a:r>
              <a:rPr dirty="0" sz="1150" spc="-5">
                <a:latin typeface="Noto Sans CJK JP Regular"/>
                <a:cs typeface="Noto Sans CJK JP Regular"/>
              </a:rPr>
              <a:t>동기화 하고 연결하는 </a:t>
            </a:r>
            <a:r>
              <a:rPr dirty="0" sz="1150">
                <a:latin typeface="Noto Sans CJK JP Regular"/>
                <a:cs typeface="Noto Sans CJK JP Regular"/>
              </a:rPr>
              <a:t>것이 매우 중요하다는 것  을</a:t>
            </a:r>
            <a:r>
              <a:rPr dirty="0" sz="1150" spc="30">
                <a:latin typeface="Noto Sans CJK JP Regular"/>
                <a:cs typeface="Noto Sans CJK JP Regular"/>
              </a:rPr>
              <a:t> </a:t>
            </a:r>
            <a:r>
              <a:rPr dirty="0" sz="1150" spc="-25">
                <a:latin typeface="Noto Sans CJK JP Regular"/>
                <a:cs typeface="Noto Sans CJK JP Regular"/>
              </a:rPr>
              <a:t>느꼈다</a:t>
            </a:r>
            <a:r>
              <a:rPr dirty="0" sz="1150" spc="-25">
                <a:latin typeface="Lato"/>
                <a:cs typeface="Lato"/>
              </a:rPr>
              <a:t>.”</a:t>
            </a:r>
            <a:endParaRPr sz="11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5023" y="3444256"/>
            <a:ext cx="2696845" cy="1089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40" b="1">
                <a:latin typeface="Roboto"/>
                <a:cs typeface="Roboto"/>
              </a:rPr>
              <a:t>9.</a:t>
            </a:r>
            <a:r>
              <a:rPr dirty="0" sz="1700" spc="-5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Complements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50" spc="-10">
                <a:solidFill>
                  <a:srgbClr val="6E3F82"/>
                </a:solidFill>
                <a:latin typeface="Lato"/>
                <a:cs typeface="Lato"/>
              </a:rPr>
              <a:t>h</a:t>
            </a:r>
            <a:r>
              <a:rPr dirty="0" sz="1150" spc="75">
                <a:solidFill>
                  <a:srgbClr val="6E3F82"/>
                </a:solidFill>
                <a:latin typeface="Lato"/>
                <a:cs typeface="Lato"/>
              </a:rPr>
              <a:t>�ps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:</a:t>
            </a:r>
            <a:r>
              <a:rPr dirty="0" sz="1150" spc="-260">
                <a:solidFill>
                  <a:srgbClr val="6E3F82"/>
                </a:solidFill>
                <a:latin typeface="Lato"/>
                <a:cs typeface="Lato"/>
              </a:rPr>
              <a:t>/</a:t>
            </a:r>
            <a:r>
              <a:rPr dirty="0" sz="1150" spc="-55">
                <a:solidFill>
                  <a:srgbClr val="6E3F82"/>
                </a:solidFill>
                <a:latin typeface="Lato"/>
                <a:cs typeface="Lato"/>
              </a:rPr>
              <a:t>/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charle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s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ju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ne.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p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ythona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n</a:t>
            </a:r>
            <a:r>
              <a:rPr dirty="0" sz="1150" spc="-5">
                <a:solidFill>
                  <a:srgbClr val="6E3F82"/>
                </a:solidFill>
                <a:latin typeface="Lato"/>
                <a:cs typeface="Lato"/>
              </a:rPr>
              <a:t>ywh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e</a:t>
            </a:r>
            <a:r>
              <a:rPr dirty="0" sz="1150" spc="-25">
                <a:solidFill>
                  <a:srgbClr val="6E3F82"/>
                </a:solidFill>
                <a:latin typeface="Lato"/>
                <a:cs typeface="Lato"/>
              </a:rPr>
              <a:t>r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e.</a:t>
            </a:r>
            <a:r>
              <a:rPr dirty="0" sz="1150" spc="-15">
                <a:solidFill>
                  <a:srgbClr val="6E3F82"/>
                </a:solidFill>
                <a:latin typeface="Lato"/>
                <a:cs typeface="Lato"/>
              </a:rPr>
              <a:t>c</a:t>
            </a:r>
            <a:r>
              <a:rPr dirty="0" sz="1150">
                <a:solidFill>
                  <a:srgbClr val="6E3F82"/>
                </a:solidFill>
                <a:latin typeface="Lato"/>
                <a:cs typeface="Lato"/>
              </a:rPr>
              <a:t>om/</a:t>
            </a:r>
            <a:endParaRPr sz="11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150" spc="-5" b="1">
                <a:latin typeface="Lato"/>
                <a:cs typeface="Lato"/>
              </a:rPr>
              <a:t>Index</a:t>
            </a:r>
            <a:endParaRPr sz="115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6975" y="4637836"/>
            <a:ext cx="6143625" cy="285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" y="7091905"/>
            <a:ext cx="577850" cy="1733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>
                <a:latin typeface="DejaVu Serif"/>
                <a:cs typeface="DejaVu Serif"/>
              </a:rPr>
              <a:t>12</a:t>
            </a:fld>
            <a:r>
              <a:rPr dirty="0" sz="100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6975" y="180035"/>
            <a:ext cx="6143625" cy="281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5023" y="3080924"/>
            <a:ext cx="2571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Lato"/>
                <a:cs typeface="Lato"/>
              </a:rPr>
              <a:t>List</a:t>
            </a:r>
            <a:endParaRPr sz="115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6975" y="3385985"/>
            <a:ext cx="6143625" cy="3788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" y="7091905"/>
            <a:ext cx="577850" cy="1733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>
                <a:latin typeface="DejaVu Serif"/>
                <a:cs typeface="DejaVu Serif"/>
              </a:rPr>
              <a:t>12</a:t>
            </a:fld>
            <a:r>
              <a:rPr dirty="0" sz="100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123625"/>
            <a:ext cx="4466590" cy="288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team drunken_tiger 0.1a </a:t>
            </a:r>
            <a:r>
              <a:rPr dirty="0" baseline="-14705" sz="2550" spc="-540" b="1">
                <a:latin typeface="Roboto"/>
                <a:cs typeface="Roboto"/>
              </a:rPr>
              <a:t>1</a:t>
            </a:r>
            <a:r>
              <a:rPr dirty="0" sz="1000" spc="-360"/>
              <a:t>do</a:t>
            </a:r>
            <a:r>
              <a:rPr dirty="0" baseline="-14705" sz="2550" spc="-540" b="1">
                <a:latin typeface="Roboto"/>
                <a:cs typeface="Roboto"/>
              </a:rPr>
              <a:t>0</a:t>
            </a:r>
            <a:r>
              <a:rPr dirty="0" sz="1000" spc="-360"/>
              <a:t>c</a:t>
            </a:r>
            <a:r>
              <a:rPr dirty="0" baseline="-14705" sz="2550" spc="-540" b="1">
                <a:latin typeface="Roboto"/>
                <a:cs typeface="Roboto"/>
              </a:rPr>
              <a:t>.</a:t>
            </a:r>
            <a:r>
              <a:rPr dirty="0" sz="1000" spc="-360"/>
              <a:t>um</a:t>
            </a:r>
            <a:r>
              <a:rPr dirty="0" baseline="-14705" sz="2550" spc="-540" b="1">
                <a:latin typeface="Roboto"/>
                <a:cs typeface="Roboto"/>
              </a:rPr>
              <a:t>O</a:t>
            </a:r>
            <a:r>
              <a:rPr dirty="0" sz="1000" spc="-360"/>
              <a:t>e</a:t>
            </a:r>
            <a:r>
              <a:rPr dirty="0" baseline="-14705" sz="2550" spc="-540" b="1">
                <a:latin typeface="Roboto"/>
                <a:cs typeface="Roboto"/>
              </a:rPr>
              <a:t>p</a:t>
            </a:r>
            <a:r>
              <a:rPr dirty="0" sz="1000" spc="-360"/>
              <a:t>nt</a:t>
            </a:r>
            <a:r>
              <a:rPr dirty="0" baseline="-14705" sz="2550" spc="-540" b="1">
                <a:latin typeface="Roboto"/>
                <a:cs typeface="Roboto"/>
              </a:rPr>
              <a:t>e</a:t>
            </a:r>
            <a:r>
              <a:rPr dirty="0" sz="1000" spc="-360"/>
              <a:t>at</a:t>
            </a:r>
            <a:r>
              <a:rPr dirty="0" baseline="-14705" sz="2550" spc="-540" b="1">
                <a:latin typeface="Roboto"/>
                <a:cs typeface="Roboto"/>
              </a:rPr>
              <a:t>n</a:t>
            </a:r>
            <a:r>
              <a:rPr dirty="0" sz="1000" spc="-360"/>
              <a:t>io</a:t>
            </a:r>
            <a:r>
              <a:rPr dirty="0" baseline="-14705" sz="2550" spc="-540" b="1">
                <a:latin typeface="Roboto"/>
                <a:cs typeface="Roboto"/>
              </a:rPr>
              <a:t>S</a:t>
            </a:r>
            <a:r>
              <a:rPr dirty="0" sz="1000" spc="-360"/>
              <a:t>n</a:t>
            </a:r>
            <a:r>
              <a:rPr dirty="0" sz="1000" spc="-55"/>
              <a:t> </a:t>
            </a:r>
            <a:r>
              <a:rPr dirty="0" baseline="-14705" sz="2550" spc="67" b="1">
                <a:latin typeface="Roboto"/>
                <a:cs typeface="Roboto"/>
              </a:rPr>
              <a:t>ource</a:t>
            </a:r>
            <a:r>
              <a:rPr dirty="0" baseline="-14705" sz="2550" spc="-52" b="1">
                <a:latin typeface="Roboto"/>
                <a:cs typeface="Roboto"/>
              </a:rPr>
              <a:t> </a:t>
            </a:r>
            <a:r>
              <a:rPr dirty="0" baseline="-14705" sz="2550" spc="44" b="1">
                <a:latin typeface="Roboto"/>
                <a:cs typeface="Roboto"/>
              </a:rPr>
              <a:t>References</a:t>
            </a:r>
            <a:endParaRPr baseline="-14705" sz="25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5023" y="653840"/>
            <a:ext cx="32048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저희가 사용한 </a:t>
            </a:r>
            <a:r>
              <a:rPr dirty="0" sz="1150" spc="-5">
                <a:latin typeface="Noto Sans CJK JP Regular"/>
                <a:cs typeface="Noto Sans CJK JP Regular"/>
              </a:rPr>
              <a:t>의존라이브러리들은 아래와</a:t>
            </a:r>
            <a:r>
              <a:rPr dirty="0" sz="1150" spc="1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같습니다</a:t>
            </a:r>
            <a:r>
              <a:rPr dirty="0" sz="1150">
                <a:latin typeface="Lato"/>
                <a:cs typeface="Lato"/>
              </a:rPr>
              <a:t>.:</a:t>
            </a:r>
            <a:endParaRPr sz="11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3800" y="1099000"/>
            <a:ext cx="6351270" cy="4239895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15570" marR="5043170">
              <a:lnSpc>
                <a:spcPct val="118500"/>
              </a:lnSpc>
              <a:spcBef>
                <a:spcPts val="715"/>
              </a:spcBef>
            </a:pPr>
            <a:r>
              <a:rPr dirty="0" sz="850">
                <a:latin typeface="Liberation Mono"/>
                <a:cs typeface="Liberation Mono"/>
              </a:rPr>
              <a:t>asgiref==3.2.10  certifi==2020.6.20  chardet==3.0.4  defusedxml==0.6.0  Django==3.1</a:t>
            </a:r>
            <a:endParaRPr sz="850">
              <a:latin typeface="Liberation Mono"/>
              <a:cs typeface="Liberation Mono"/>
            </a:endParaRPr>
          </a:p>
          <a:p>
            <a:pPr marL="115570" marR="4582795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django-allauth==0.42.0  django-extensions==3.0.5  django-debugtoolbar=3.0a2  django-</a:t>
            </a:r>
            <a:r>
              <a:rPr dirty="0" sz="850">
                <a:solidFill>
                  <a:srgbClr val="008000"/>
                </a:solidFill>
                <a:latin typeface="Liberation Mono"/>
                <a:cs typeface="Liberation Mono"/>
              </a:rPr>
              <a:t>filter</a:t>
            </a:r>
            <a:r>
              <a:rPr dirty="0" sz="850">
                <a:latin typeface="Liberation Mono"/>
                <a:cs typeface="Liberation Mono"/>
              </a:rPr>
              <a:t>==2.3.0  docutils==0.16</a:t>
            </a:r>
            <a:endParaRPr sz="850">
              <a:latin typeface="Liberation Mono"/>
              <a:cs typeface="Liberation Mono"/>
            </a:endParaRPr>
          </a:p>
          <a:p>
            <a:pPr marL="11557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idna==2.10</a:t>
            </a:r>
            <a:endParaRPr sz="850">
              <a:latin typeface="Liberation Mono"/>
              <a:cs typeface="Liberation Mono"/>
            </a:endParaRPr>
          </a:p>
          <a:p>
            <a:pPr marL="115570" marR="4582795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importlib-metadata==1.7.0  oauthlib==3.1.0  Pillow==7.2.0</a:t>
            </a:r>
            <a:endParaRPr sz="850">
              <a:latin typeface="Liberation Mono"/>
              <a:cs typeface="Liberation Mono"/>
            </a:endParaRPr>
          </a:p>
          <a:p>
            <a:pPr marL="115570" marR="4648200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pkg-resources==0.0.0  pydot==1.4.1  pygraphviz==1.6  pyparsing==2.4.7  python3-openid==3.2.0  pytz==2020.1  requests==2.24.0  requests-oauthlib==1.3.0  sqlparse==0.3.1  urllib3==1.25.10  zipp==3.1.0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5182" y="621144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5182" y="643070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5182" y="664998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5023" y="5563142"/>
            <a:ext cx="2213610" cy="11931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 spc="60" b="1">
                <a:latin typeface="Roboto"/>
                <a:cs typeface="Roboto"/>
              </a:rPr>
              <a:t>Indices </a:t>
            </a:r>
            <a:r>
              <a:rPr dirty="0" sz="2000" spc="75" b="1">
                <a:latin typeface="Roboto"/>
                <a:cs typeface="Roboto"/>
              </a:rPr>
              <a:t>and</a:t>
            </a:r>
            <a:r>
              <a:rPr dirty="0" sz="2000" spc="-114" b="1">
                <a:latin typeface="Roboto"/>
                <a:cs typeface="Roboto"/>
              </a:rPr>
              <a:t> </a:t>
            </a:r>
            <a:r>
              <a:rPr dirty="0" sz="2000" spc="25" b="1">
                <a:latin typeface="Roboto"/>
                <a:cs typeface="Roboto"/>
              </a:rPr>
              <a:t>tables</a:t>
            </a:r>
            <a:endParaRPr sz="2000">
              <a:latin typeface="Roboto"/>
              <a:cs typeface="Roboto"/>
            </a:endParaRPr>
          </a:p>
          <a:p>
            <a:pPr marL="231775">
              <a:lnSpc>
                <a:spcPct val="100000"/>
              </a:lnSpc>
              <a:spcBef>
                <a:spcPts val="1939"/>
              </a:spcBef>
            </a:pPr>
            <a:r>
              <a:rPr dirty="0" sz="1150" spc="-5">
                <a:solidFill>
                  <a:srgbClr val="2880B8"/>
                </a:solidFill>
                <a:latin typeface="Lato"/>
                <a:cs typeface="Lato"/>
              </a:rPr>
              <a:t>Index</a:t>
            </a:r>
            <a:endParaRPr sz="1150">
              <a:latin typeface="Lato"/>
              <a:cs typeface="Lato"/>
            </a:endParaRPr>
          </a:p>
          <a:p>
            <a:pPr marL="231775" marR="1092200">
              <a:lnSpc>
                <a:spcPct val="125099"/>
              </a:lnSpc>
            </a:pPr>
            <a:r>
              <a:rPr dirty="0" sz="1150" spc="-5">
                <a:solidFill>
                  <a:srgbClr val="2880B8"/>
                </a:solidFill>
                <a:latin typeface="Lato"/>
                <a:cs typeface="Lato"/>
              </a:rPr>
              <a:t>Module</a:t>
            </a:r>
            <a:r>
              <a:rPr dirty="0" sz="1150" spc="-75">
                <a:solidFill>
                  <a:srgbClr val="2880B8"/>
                </a:solidFill>
                <a:latin typeface="Lato"/>
                <a:cs typeface="Lato"/>
              </a:rPr>
              <a:t> </a:t>
            </a:r>
            <a:r>
              <a:rPr dirty="0" sz="1150" spc="-5">
                <a:solidFill>
                  <a:srgbClr val="2880B8"/>
                </a:solidFill>
                <a:latin typeface="Lato"/>
                <a:cs typeface="Lato"/>
              </a:rPr>
              <a:t>Index  </a:t>
            </a:r>
            <a:r>
              <a:rPr dirty="0" sz="1150" spc="-10">
                <a:solidFill>
                  <a:srgbClr val="2880B8"/>
                </a:solidFill>
                <a:latin typeface="Lato"/>
                <a:cs typeface="Lato"/>
              </a:rPr>
              <a:t>Search</a:t>
            </a:r>
            <a:r>
              <a:rPr dirty="0" sz="1150" spc="-25">
                <a:solidFill>
                  <a:srgbClr val="2880B8"/>
                </a:solidFill>
                <a:latin typeface="Lato"/>
                <a:cs typeface="Lato"/>
              </a:rPr>
              <a:t> </a:t>
            </a:r>
            <a:r>
              <a:rPr dirty="0" sz="1150" spc="-10">
                <a:solidFill>
                  <a:srgbClr val="2880B8"/>
                </a:solidFill>
                <a:latin typeface="Lato"/>
                <a:cs typeface="Lato"/>
              </a:rPr>
              <a:t>Page</a:t>
            </a:r>
            <a:endParaRPr sz="115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" y="7091905"/>
            <a:ext cx="577850" cy="1733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>
                <a:latin typeface="DejaVu Serif"/>
                <a:cs typeface="DejaVu Serif"/>
              </a:rPr>
              <a:t>12</a:t>
            </a:fld>
            <a:r>
              <a:rPr dirty="0" sz="100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4"/>
            <a:ext cx="6363335" cy="1630045"/>
          </a:xfrm>
          <a:custGeom>
            <a:avLst/>
            <a:gdLst/>
            <a:ahLst/>
            <a:cxnLst/>
            <a:rect l="l" t="t" r="r" b="b"/>
            <a:pathLst>
              <a:path w="6363334" h="1630045">
                <a:moveTo>
                  <a:pt x="6362954" y="1617764"/>
                </a:moveTo>
                <a:lnTo>
                  <a:pt x="6362903" y="0"/>
                </a:lnTo>
                <a:lnTo>
                  <a:pt x="6350749" y="0"/>
                </a:lnTo>
                <a:lnTo>
                  <a:pt x="6350749" y="1617764"/>
                </a:lnTo>
                <a:lnTo>
                  <a:pt x="12204" y="1617764"/>
                </a:lnTo>
                <a:lnTo>
                  <a:pt x="12204" y="0"/>
                </a:lnTo>
                <a:lnTo>
                  <a:pt x="0" y="0"/>
                </a:lnTo>
                <a:lnTo>
                  <a:pt x="0" y="1629930"/>
                </a:lnTo>
                <a:lnTo>
                  <a:pt x="12204" y="1629930"/>
                </a:lnTo>
                <a:lnTo>
                  <a:pt x="6362954" y="1629981"/>
                </a:lnTo>
                <a:lnTo>
                  <a:pt x="6362954" y="1617764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2467762"/>
            <a:ext cx="6363335" cy="1181735"/>
          </a:xfrm>
          <a:custGeom>
            <a:avLst/>
            <a:gdLst/>
            <a:ahLst/>
            <a:cxnLst/>
            <a:rect l="l" t="t" r="r" b="b"/>
            <a:pathLst>
              <a:path w="6363334" h="1181735">
                <a:moveTo>
                  <a:pt x="6362954" y="0"/>
                </a:moveTo>
                <a:lnTo>
                  <a:pt x="6350749" y="0"/>
                </a:lnTo>
                <a:lnTo>
                  <a:pt x="0" y="0"/>
                </a:lnTo>
                <a:lnTo>
                  <a:pt x="0" y="12204"/>
                </a:lnTo>
                <a:lnTo>
                  <a:pt x="0" y="1181646"/>
                </a:lnTo>
                <a:lnTo>
                  <a:pt x="12204" y="1181646"/>
                </a:lnTo>
                <a:lnTo>
                  <a:pt x="6362954" y="1181709"/>
                </a:lnTo>
                <a:lnTo>
                  <a:pt x="6362954" y="1169492"/>
                </a:lnTo>
                <a:lnTo>
                  <a:pt x="12204" y="1169492"/>
                </a:lnTo>
                <a:lnTo>
                  <a:pt x="12204" y="12204"/>
                </a:lnTo>
                <a:lnTo>
                  <a:pt x="6350749" y="12204"/>
                </a:lnTo>
                <a:lnTo>
                  <a:pt x="6350749" y="1169441"/>
                </a:lnTo>
                <a:lnTo>
                  <a:pt x="6362954" y="1169441"/>
                </a:lnTo>
                <a:lnTo>
                  <a:pt x="6362954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56841" y="406090"/>
            <a:ext cx="3931285" cy="110045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209550" marR="465455" indent="-197485">
              <a:lnSpc>
                <a:spcPts val="1210"/>
              </a:lnSpc>
              <a:spcBef>
                <a:spcPts val="165"/>
              </a:spcBef>
              <a:buFont typeface="Liberation Mono"/>
              <a:buAutoNum type="arabicPeriod" startAt="2"/>
              <a:tabLst>
                <a:tab pos="2101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로그인이 되어있다면 원하는 상품을 디테일하게 확인할 수 </a:t>
            </a:r>
            <a:r>
              <a:rPr dirty="0" sz="850" spc="5">
                <a:latin typeface="Noto Sans CJK JP Regular"/>
                <a:cs typeface="Noto Sans CJK JP Regular"/>
              </a:rPr>
              <a:t>있으며</a:t>
            </a:r>
            <a:r>
              <a:rPr dirty="0" sz="850" spc="5">
                <a:latin typeface="Liberation Mono"/>
                <a:cs typeface="Liberation Mono"/>
              </a:rPr>
              <a:t>,  </a:t>
            </a:r>
            <a:r>
              <a:rPr dirty="0" sz="850" spc="10">
                <a:latin typeface="Noto Sans CJK JP Regular"/>
                <a:cs typeface="Noto Sans CJK JP Regular"/>
              </a:rPr>
              <a:t>상품을 </a:t>
            </a:r>
            <a:r>
              <a:rPr dirty="0" sz="850" spc="5">
                <a:latin typeface="Noto Sans CJK JP Regular"/>
                <a:cs typeface="Noto Sans CJK JP Regular"/>
              </a:rPr>
              <a:t>구매할  </a:t>
            </a:r>
            <a:r>
              <a:rPr dirty="0" sz="850" spc="10">
                <a:latin typeface="Noto Sans CJK JP Regular"/>
                <a:cs typeface="Noto Sans CJK JP Regular"/>
              </a:rPr>
              <a:t>수</a:t>
            </a:r>
            <a:r>
              <a:rPr dirty="0" sz="850" spc="150">
                <a:latin typeface="Noto Sans CJK JP Regular"/>
                <a:cs typeface="Noto Sans CJK JP Regular"/>
              </a:rPr>
              <a:t> </a:t>
            </a:r>
            <a:r>
              <a:rPr dirty="0" sz="850" spc="-120">
                <a:latin typeface="Noto Sans CJK JP Regular"/>
                <a:cs typeface="Noto Sans CJK JP Regular"/>
              </a:rPr>
              <a:t>있습니다</a:t>
            </a:r>
            <a:endParaRPr sz="850">
              <a:latin typeface="Noto Sans CJK JP Regular"/>
              <a:cs typeface="Noto Sans CJK JP Regular"/>
            </a:endParaRPr>
          </a:p>
          <a:p>
            <a:pPr algn="ctr" marR="824865">
              <a:lnSpc>
                <a:spcPts val="75"/>
              </a:lnSpc>
            </a:pP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45"/>
              </a:spcBef>
              <a:buFont typeface="Liberation Mono"/>
              <a:buAutoNum type="arabicPeriod" startAt="3"/>
              <a:tabLst>
                <a:tab pos="2101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원하는 상품을 </a:t>
            </a:r>
            <a:r>
              <a:rPr dirty="0" sz="850">
                <a:latin typeface="Liberation Mono"/>
                <a:cs typeface="Liberation Mono"/>
              </a:rPr>
              <a:t>filter</a:t>
            </a:r>
            <a:r>
              <a:rPr dirty="0" sz="850">
                <a:latin typeface="Noto Sans CJK JP Regular"/>
                <a:cs typeface="Noto Sans CJK JP Regular"/>
              </a:rPr>
              <a:t>를 </a:t>
            </a:r>
            <a:r>
              <a:rPr dirty="0" sz="850" spc="10">
                <a:latin typeface="Noto Sans CJK JP Regular"/>
                <a:cs typeface="Noto Sans CJK JP Regular"/>
              </a:rPr>
              <a:t>사용하여 검색한 </a:t>
            </a:r>
            <a:r>
              <a:rPr dirty="0" sz="850" spc="5">
                <a:latin typeface="Noto Sans CJK JP Regular"/>
                <a:cs typeface="Noto Sans CJK JP Regular"/>
              </a:rPr>
              <a:t>뒤</a:t>
            </a:r>
            <a:r>
              <a:rPr dirty="0" sz="850" spc="5">
                <a:latin typeface="Liberation Mono"/>
                <a:cs typeface="Liberation Mono"/>
              </a:rPr>
              <a:t>, </a:t>
            </a:r>
            <a:r>
              <a:rPr dirty="0" sz="850" spc="10">
                <a:latin typeface="Noto Sans CJK JP Regular"/>
                <a:cs typeface="Noto Sans CJK JP Regular"/>
              </a:rPr>
              <a:t>상세페이지로 </a:t>
            </a:r>
            <a:r>
              <a:rPr dirty="0" sz="850" spc="5">
                <a:latin typeface="Noto Sans CJK JP Regular"/>
                <a:cs typeface="Noto Sans CJK JP Regular"/>
              </a:rPr>
              <a:t>이동해주세요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85"/>
              </a:spcBef>
              <a:buAutoNum type="arabicPeriod" startAt="3"/>
              <a:tabLst>
                <a:tab pos="210185" algn="l"/>
              </a:tabLst>
            </a:pPr>
            <a:r>
              <a:rPr dirty="0" sz="850">
                <a:latin typeface="Liberation Mono"/>
                <a:cs typeface="Liberation Mono"/>
              </a:rPr>
              <a:t>Quantity</a:t>
            </a:r>
            <a:r>
              <a:rPr dirty="0" sz="850">
                <a:latin typeface="Noto Sans CJK JP Regular"/>
                <a:cs typeface="Noto Sans CJK JP Regular"/>
              </a:rPr>
              <a:t>를 </a:t>
            </a:r>
            <a:r>
              <a:rPr dirty="0" sz="850" spc="10">
                <a:latin typeface="Noto Sans CJK JP Regular"/>
                <a:cs typeface="Noto Sans CJK JP Regular"/>
              </a:rPr>
              <a:t>선택한 </a:t>
            </a:r>
            <a:r>
              <a:rPr dirty="0" sz="850" spc="5">
                <a:latin typeface="Noto Sans CJK JP Regular"/>
                <a:cs typeface="Noto Sans CJK JP Regular"/>
              </a:rPr>
              <a:t>후</a:t>
            </a:r>
            <a:r>
              <a:rPr dirty="0" sz="850" spc="5">
                <a:latin typeface="Liberation Mono"/>
                <a:cs typeface="Liberation Mono"/>
              </a:rPr>
              <a:t>, </a:t>
            </a:r>
            <a:r>
              <a:rPr dirty="0" sz="850">
                <a:latin typeface="Liberation Mono"/>
                <a:cs typeface="Liberation Mono"/>
              </a:rPr>
              <a:t>add </a:t>
            </a:r>
            <a:r>
              <a:rPr dirty="0" sz="850" spc="5">
                <a:latin typeface="Liberation Mono"/>
                <a:cs typeface="Liberation Mono"/>
              </a:rPr>
              <a:t>to </a:t>
            </a:r>
            <a:r>
              <a:rPr dirty="0" sz="850">
                <a:latin typeface="Liberation Mono"/>
                <a:cs typeface="Liberation Mono"/>
              </a:rPr>
              <a:t>cart</a:t>
            </a:r>
            <a:r>
              <a:rPr dirty="0" sz="850" spc="-130">
                <a:latin typeface="Liberation Mono"/>
                <a:cs typeface="Liberation Mono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해주세요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90"/>
              </a:spcBef>
              <a:buAutoNum type="arabicPeriod" startAt="3"/>
              <a:tabLst>
                <a:tab pos="210185" algn="l"/>
              </a:tabLst>
            </a:pPr>
            <a:r>
              <a:rPr dirty="0" sz="850">
                <a:latin typeface="Liberation Mono"/>
                <a:cs typeface="Liberation Mono"/>
              </a:rPr>
              <a:t>Mypage</a:t>
            </a:r>
            <a:r>
              <a:rPr dirty="0" sz="850">
                <a:latin typeface="Noto Sans CJK JP Regular"/>
                <a:cs typeface="Noto Sans CJK JP Regular"/>
              </a:rPr>
              <a:t>에 </a:t>
            </a:r>
            <a:r>
              <a:rPr dirty="0" sz="850" spc="10">
                <a:latin typeface="Noto Sans CJK JP Regular"/>
                <a:cs typeface="Noto Sans CJK JP Regular"/>
              </a:rPr>
              <a:t>접근하시면 본인의 </a:t>
            </a:r>
            <a:r>
              <a:rPr dirty="0" sz="850">
                <a:latin typeface="Liberation Mono"/>
                <a:cs typeface="Liberation Mono"/>
              </a:rPr>
              <a:t>cart</a:t>
            </a:r>
            <a:r>
              <a:rPr dirty="0" sz="850">
                <a:latin typeface="Noto Sans CJK JP Regular"/>
                <a:cs typeface="Noto Sans CJK JP Regular"/>
              </a:rPr>
              <a:t>를 </a:t>
            </a:r>
            <a:r>
              <a:rPr dirty="0" sz="850" spc="10">
                <a:latin typeface="Noto Sans CJK JP Regular"/>
                <a:cs typeface="Noto Sans CJK JP Regular"/>
              </a:rPr>
              <a:t>확인할 수</a:t>
            </a:r>
            <a:r>
              <a:rPr dirty="0" sz="850" spc="15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있으며</a:t>
            </a:r>
            <a:r>
              <a:rPr dirty="0" sz="850" spc="5">
                <a:latin typeface="Liberation Mono"/>
                <a:cs typeface="Liberation Mono"/>
              </a:rPr>
              <a:t>,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90"/>
              </a:spcBef>
              <a:buFont typeface="Liberation Mono"/>
              <a:buAutoNum type="arabicPeriod" startAt="3"/>
              <a:tabLst>
                <a:tab pos="2101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해당목록에 대해서 구매를 원하면 </a:t>
            </a:r>
            <a:r>
              <a:rPr dirty="0" sz="850">
                <a:latin typeface="Liberation Mono"/>
                <a:cs typeface="Liberation Mono"/>
              </a:rPr>
              <a:t>Payment </a:t>
            </a:r>
            <a:r>
              <a:rPr dirty="0" sz="850" spc="10">
                <a:latin typeface="Noto Sans CJK JP Regular"/>
                <a:cs typeface="Noto Sans CJK JP Regular"/>
              </a:rPr>
              <a:t>버튼을</a:t>
            </a:r>
            <a:r>
              <a:rPr dirty="0" sz="850" spc="-20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클릭해야합니다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209550" indent="-197485">
              <a:lnSpc>
                <a:spcPct val="100000"/>
              </a:lnSpc>
              <a:spcBef>
                <a:spcPts val="190"/>
              </a:spcBef>
              <a:buAutoNum type="arabicPeriod" startAt="3"/>
              <a:tabLst>
                <a:tab pos="210185" algn="l"/>
              </a:tabLst>
            </a:pPr>
            <a:r>
              <a:rPr dirty="0" sz="850">
                <a:latin typeface="Liberation Mono"/>
                <a:cs typeface="Liberation Mono"/>
              </a:rPr>
              <a:t>Payment</a:t>
            </a:r>
            <a:r>
              <a:rPr dirty="0" sz="850">
                <a:latin typeface="Noto Sans CJK JP Regular"/>
                <a:cs typeface="Noto Sans CJK JP Regular"/>
              </a:rPr>
              <a:t>가</a:t>
            </a:r>
            <a:r>
              <a:rPr dirty="0" sz="850" spc="13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지불되기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전까지</a:t>
            </a:r>
            <a:r>
              <a:rPr dirty="0" sz="850" spc="13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새로운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Payment</a:t>
            </a:r>
            <a:r>
              <a:rPr dirty="0" sz="850">
                <a:latin typeface="Noto Sans CJK JP Regular"/>
                <a:cs typeface="Noto Sans CJK JP Regular"/>
              </a:rPr>
              <a:t>를</a:t>
            </a:r>
            <a:r>
              <a:rPr dirty="0" sz="850" spc="13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생성할</a:t>
            </a:r>
            <a:r>
              <a:rPr dirty="0" sz="850" spc="13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수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없습니다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" y="215900"/>
            <a:ext cx="43205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 </a:t>
            </a:r>
            <a:r>
              <a:rPr dirty="0" sz="1000" spc="-210">
                <a:latin typeface="DejaVu Serif"/>
                <a:cs typeface="DejaVu Serif"/>
              </a:rPr>
              <a:t>do</a:t>
            </a:r>
            <a:r>
              <a:rPr dirty="0" baseline="-19607" sz="1275" spc="-315">
                <a:latin typeface="Liberation Mono"/>
                <a:cs typeface="Liberation Mono"/>
              </a:rPr>
              <a:t>1</a:t>
            </a:r>
            <a:r>
              <a:rPr dirty="0" sz="1000" spc="-210">
                <a:latin typeface="DejaVu Serif"/>
                <a:cs typeface="DejaVu Serif"/>
              </a:rPr>
              <a:t>c</a:t>
            </a:r>
            <a:r>
              <a:rPr dirty="0" baseline="-19607" sz="1275" spc="-315">
                <a:latin typeface="Liberation Mono"/>
                <a:cs typeface="Liberation Mono"/>
              </a:rPr>
              <a:t>.</a:t>
            </a:r>
            <a:r>
              <a:rPr dirty="0" sz="1000" spc="-210">
                <a:latin typeface="DejaVu Serif"/>
                <a:cs typeface="DejaVu Serif"/>
              </a:rPr>
              <a:t>u</a:t>
            </a:r>
            <a:r>
              <a:rPr dirty="0" baseline="-19607" sz="1275" spc="-315">
                <a:latin typeface="Liberation Mono"/>
                <a:cs typeface="Liberation Mono"/>
              </a:rPr>
              <a:t>n</a:t>
            </a:r>
            <a:r>
              <a:rPr dirty="0" sz="1000" spc="-210">
                <a:latin typeface="DejaVu Serif"/>
                <a:cs typeface="DejaVu Serif"/>
              </a:rPr>
              <a:t>m</a:t>
            </a:r>
            <a:r>
              <a:rPr dirty="0" baseline="-19607" sz="1275" spc="-315">
                <a:latin typeface="Liberation Mono"/>
                <a:cs typeface="Liberation Mono"/>
              </a:rPr>
              <a:t>a</a:t>
            </a:r>
            <a:r>
              <a:rPr dirty="0" sz="1000" spc="-210">
                <a:latin typeface="DejaVu Serif"/>
                <a:cs typeface="DejaVu Serif"/>
              </a:rPr>
              <a:t>e</a:t>
            </a:r>
            <a:r>
              <a:rPr dirty="0" baseline="-19607" sz="1275" spc="-315">
                <a:latin typeface="Liberation Mono"/>
                <a:cs typeface="Liberation Mono"/>
              </a:rPr>
              <a:t>ve</a:t>
            </a:r>
            <a:r>
              <a:rPr dirty="0" sz="1000" spc="-210">
                <a:latin typeface="DejaVu Serif"/>
                <a:cs typeface="DejaVu Serif"/>
              </a:rPr>
              <a:t>n</a:t>
            </a:r>
            <a:r>
              <a:rPr dirty="0" baseline="-19607" sz="1275" spc="-315">
                <a:latin typeface="Liberation Mono"/>
                <a:cs typeface="Liberation Mono"/>
              </a:rPr>
              <a:t>r</a:t>
            </a:r>
            <a:r>
              <a:rPr dirty="0" sz="1000" spc="-210">
                <a:latin typeface="DejaVu Serif"/>
                <a:cs typeface="DejaVu Serif"/>
              </a:rPr>
              <a:t>t</a:t>
            </a:r>
            <a:r>
              <a:rPr dirty="0" baseline="-19607" sz="1275" spc="-315">
                <a:latin typeface="Noto Sans CJK JP Regular"/>
                <a:cs typeface="Noto Sans CJK JP Regular"/>
              </a:rPr>
              <a:t>혹</a:t>
            </a:r>
            <a:r>
              <a:rPr dirty="0" sz="1000" spc="-210">
                <a:latin typeface="DejaVu Serif"/>
                <a:cs typeface="DejaVu Serif"/>
              </a:rPr>
              <a:t>at</a:t>
            </a:r>
            <a:r>
              <a:rPr dirty="0" baseline="-19607" sz="1275" spc="-315">
                <a:latin typeface="Noto Sans CJK JP Regular"/>
                <a:cs typeface="Noto Sans CJK JP Regular"/>
              </a:rPr>
              <a:t>은</a:t>
            </a:r>
            <a:r>
              <a:rPr dirty="0" sz="1000" spc="-210">
                <a:latin typeface="DejaVu Serif"/>
                <a:cs typeface="DejaVu Serif"/>
              </a:rPr>
              <a:t>ion</a:t>
            </a:r>
            <a:r>
              <a:rPr dirty="0" baseline="-19607" sz="1275" spc="-315">
                <a:latin typeface="Noto Sans CJK JP Regular"/>
                <a:cs typeface="Noto Sans CJK JP Regular"/>
              </a:rPr>
              <a:t>일반유저로</a:t>
            </a:r>
            <a:r>
              <a:rPr dirty="0" baseline="-19607" sz="1275" spc="494">
                <a:latin typeface="Noto Sans CJK JP Regular"/>
                <a:cs typeface="Noto Sans CJK JP Regular"/>
              </a:rPr>
              <a:t> </a:t>
            </a:r>
            <a:r>
              <a:rPr dirty="0" baseline="-19607" sz="1275" spc="15">
                <a:latin typeface="Noto Sans CJK JP Regular"/>
                <a:cs typeface="Noto Sans CJK JP Regular"/>
              </a:rPr>
              <a:t>가입을</a:t>
            </a:r>
            <a:r>
              <a:rPr dirty="0" baseline="-19607" sz="1275" spc="217">
                <a:latin typeface="Noto Sans CJK JP Regular"/>
                <a:cs typeface="Noto Sans CJK JP Regular"/>
              </a:rPr>
              <a:t> </a:t>
            </a:r>
            <a:r>
              <a:rPr dirty="0" baseline="-19607" sz="1275" spc="7">
                <a:latin typeface="Noto Sans CJK JP Regular"/>
                <a:cs typeface="Noto Sans CJK JP Regular"/>
              </a:rPr>
              <a:t>진행해야합니다</a:t>
            </a:r>
            <a:r>
              <a:rPr dirty="0" baseline="-19607" sz="1275" spc="7">
                <a:latin typeface="Liberation Mono"/>
                <a:cs typeface="Liberation Mono"/>
              </a:rPr>
              <a:t>.</a:t>
            </a:r>
            <a:endParaRPr baseline="-19607" sz="1275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023" y="2028717"/>
            <a:ext cx="8705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i="1">
                <a:latin typeface="Lato"/>
                <a:cs typeface="Lato"/>
              </a:rPr>
              <a:t>liked</a:t>
            </a:r>
            <a:r>
              <a:rPr dirty="0" sz="1150" spc="-40" i="1">
                <a:latin typeface="Lato"/>
                <a:cs typeface="Lato"/>
              </a:rPr>
              <a:t> </a:t>
            </a:r>
            <a:r>
              <a:rPr dirty="0" sz="1150" spc="-10" i="1">
                <a:latin typeface="Lato"/>
                <a:cs typeface="Lato"/>
              </a:rPr>
              <a:t>products</a:t>
            </a:r>
            <a:endParaRPr sz="115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9541" y="2552541"/>
            <a:ext cx="3883660" cy="79311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96850" indent="-19748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197485" algn="l"/>
              </a:tabLst>
            </a:pPr>
            <a:r>
              <a:rPr dirty="0" sz="850" spc="5">
                <a:latin typeface="Liberation Mono"/>
                <a:cs typeface="Liberation Mono"/>
              </a:rPr>
              <a:t>naver</a:t>
            </a:r>
            <a:r>
              <a:rPr dirty="0" sz="850" spc="5">
                <a:latin typeface="Noto Sans CJK JP Regular"/>
                <a:cs typeface="Noto Sans CJK JP Regular"/>
              </a:rPr>
              <a:t>혹은</a:t>
            </a:r>
            <a:r>
              <a:rPr dirty="0" sz="850" spc="20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일반유저로 가입을</a:t>
            </a:r>
            <a:r>
              <a:rPr dirty="0" sz="850" spc="160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진행해야합니다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196850" marR="430530" indent="-197485">
              <a:lnSpc>
                <a:spcPts val="1210"/>
              </a:lnSpc>
              <a:spcBef>
                <a:spcPts val="70"/>
              </a:spcBef>
              <a:buFont typeface="Liberation Mono"/>
              <a:buAutoNum type="arabicPeriod"/>
              <a:tabLst>
                <a:tab pos="1974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로그인이 되어있다면 원하는 상품을 디테일하게 확인할 수 </a:t>
            </a:r>
            <a:r>
              <a:rPr dirty="0" sz="850" spc="5">
                <a:latin typeface="Noto Sans CJK JP Regular"/>
                <a:cs typeface="Noto Sans CJK JP Regular"/>
              </a:rPr>
              <a:t>있으며</a:t>
            </a:r>
            <a:r>
              <a:rPr dirty="0" sz="850" spc="5">
                <a:latin typeface="Liberation Mono"/>
                <a:cs typeface="Liberation Mono"/>
              </a:rPr>
              <a:t>,  </a:t>
            </a:r>
            <a:r>
              <a:rPr dirty="0" sz="850" spc="10">
                <a:latin typeface="Noto Sans CJK JP Regular"/>
                <a:cs typeface="Noto Sans CJK JP Regular"/>
              </a:rPr>
              <a:t>상품을 </a:t>
            </a:r>
            <a:r>
              <a:rPr dirty="0" sz="850" spc="5">
                <a:latin typeface="Noto Sans CJK JP Regular"/>
                <a:cs typeface="Noto Sans CJK JP Regular"/>
              </a:rPr>
              <a:t>좋아요  </a:t>
            </a:r>
            <a:r>
              <a:rPr dirty="0" sz="850" spc="10">
                <a:latin typeface="Noto Sans CJK JP Regular"/>
                <a:cs typeface="Noto Sans CJK JP Regular"/>
              </a:rPr>
              <a:t>마크할 수</a:t>
            </a:r>
            <a:r>
              <a:rPr dirty="0" sz="850" spc="65">
                <a:latin typeface="Noto Sans CJK JP Regular"/>
                <a:cs typeface="Noto Sans CJK JP Regular"/>
              </a:rPr>
              <a:t> </a:t>
            </a:r>
            <a:r>
              <a:rPr dirty="0" sz="850" spc="-120">
                <a:latin typeface="Noto Sans CJK JP Regular"/>
                <a:cs typeface="Noto Sans CJK JP Regular"/>
              </a:rPr>
              <a:t>있습니다</a:t>
            </a:r>
            <a:endParaRPr sz="850">
              <a:latin typeface="Noto Sans CJK JP Regular"/>
              <a:cs typeface="Noto Sans CJK JP Regular"/>
            </a:endParaRPr>
          </a:p>
          <a:p>
            <a:pPr algn="ctr" marR="66040">
              <a:lnSpc>
                <a:spcPts val="75"/>
              </a:lnSpc>
            </a:pP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196850" indent="-197485">
              <a:lnSpc>
                <a:spcPct val="100000"/>
              </a:lnSpc>
              <a:spcBef>
                <a:spcPts val="40"/>
              </a:spcBef>
              <a:buFont typeface="Liberation Mono"/>
              <a:buAutoNum type="arabicPeriod" startAt="3"/>
              <a:tabLst>
                <a:tab pos="1974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제품을</a:t>
            </a:r>
            <a:r>
              <a:rPr dirty="0" sz="850" spc="120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Liberation Mono"/>
                <a:cs typeface="Liberation Mono"/>
              </a:rPr>
              <a:t>like</a:t>
            </a:r>
            <a:r>
              <a:rPr dirty="0" sz="850" spc="5">
                <a:latin typeface="Noto Sans CJK JP Regular"/>
                <a:cs typeface="Noto Sans CJK JP Regular"/>
              </a:rPr>
              <a:t>하고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싶다면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제품</a:t>
            </a:r>
            <a:r>
              <a:rPr dirty="0" sz="850" spc="12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리스트에</a:t>
            </a:r>
            <a:r>
              <a:rPr dirty="0" sz="850" spc="12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보이는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Liberation Mono"/>
                <a:cs typeface="Liberation Mono"/>
              </a:rPr>
              <a:t>Like</a:t>
            </a:r>
            <a:r>
              <a:rPr dirty="0" sz="850" spc="5">
                <a:latin typeface="Noto Sans CJK JP Regular"/>
                <a:cs typeface="Noto Sans CJK JP Regular"/>
              </a:rPr>
              <a:t>버튼을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클릭해주세요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  <a:p>
            <a:pPr marL="196850" indent="-197485">
              <a:lnSpc>
                <a:spcPct val="100000"/>
              </a:lnSpc>
              <a:spcBef>
                <a:spcPts val="190"/>
              </a:spcBef>
              <a:buFont typeface="Liberation Mono"/>
              <a:buAutoNum type="arabicPeriod" startAt="3"/>
              <a:tabLst>
                <a:tab pos="197485" algn="l"/>
              </a:tabLst>
            </a:pPr>
            <a:r>
              <a:rPr dirty="0" sz="850" spc="10">
                <a:latin typeface="Noto Sans CJK JP Regular"/>
                <a:cs typeface="Noto Sans CJK JP Regular"/>
              </a:rPr>
              <a:t>같은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주소에서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>
                <a:latin typeface="Liberation Mono"/>
                <a:cs typeface="Liberation Mono"/>
              </a:rPr>
              <a:t>like</a:t>
            </a:r>
            <a:r>
              <a:rPr dirty="0" sz="850">
                <a:latin typeface="Noto Sans CJK JP Regular"/>
                <a:cs typeface="Noto Sans CJK JP Regular"/>
              </a:rPr>
              <a:t>를</a:t>
            </a:r>
            <a:r>
              <a:rPr dirty="0" sz="850" spc="135">
                <a:latin typeface="Noto Sans CJK JP Regular"/>
                <a:cs typeface="Noto Sans CJK JP Regular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disable</a:t>
            </a:r>
            <a:r>
              <a:rPr dirty="0" sz="850" spc="5">
                <a:latin typeface="Liberation Mono"/>
                <a:cs typeface="Liberation Mono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하는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버튼을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통해</a:t>
            </a:r>
            <a:r>
              <a:rPr dirty="0" sz="850" spc="130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취소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할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10">
                <a:latin typeface="Noto Sans CJK JP Regular"/>
                <a:cs typeface="Noto Sans CJK JP Regular"/>
              </a:rPr>
              <a:t>수</a:t>
            </a:r>
            <a:r>
              <a:rPr dirty="0" sz="850" spc="125">
                <a:latin typeface="Noto Sans CJK JP Regular"/>
                <a:cs typeface="Noto Sans CJK JP Regular"/>
              </a:rPr>
              <a:t> </a:t>
            </a:r>
            <a:r>
              <a:rPr dirty="0" sz="850" spc="5">
                <a:latin typeface="Noto Sans CJK JP Regular"/>
                <a:cs typeface="Noto Sans CJK JP Regular"/>
              </a:rPr>
              <a:t>있습니다</a:t>
            </a:r>
            <a:r>
              <a:rPr dirty="0" sz="850" spc="5">
                <a:latin typeface="Liberation Mono"/>
                <a:cs typeface="Liberation Mono"/>
              </a:rPr>
              <a:t>.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5023" y="3868182"/>
            <a:ext cx="110426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35" b="1">
                <a:latin typeface="Roboto"/>
                <a:cs typeface="Roboto"/>
              </a:rPr>
              <a:t>4.</a:t>
            </a:r>
            <a:r>
              <a:rPr dirty="0" sz="1700" spc="-60" b="1">
                <a:latin typeface="Roboto"/>
                <a:cs typeface="Roboto"/>
              </a:rPr>
              <a:t> </a:t>
            </a:r>
            <a:r>
              <a:rPr dirty="0" sz="1700" spc="30" b="1">
                <a:latin typeface="Roboto"/>
                <a:cs typeface="Roboto"/>
              </a:rPr>
              <a:t>features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5182" y="443745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45182" y="46567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45182" y="487601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4"/>
                </a:lnTo>
                <a:lnTo>
                  <a:pt x="1914" y="14873"/>
                </a:lnTo>
                <a:lnTo>
                  <a:pt x="0" y="24345"/>
                </a:lnTo>
                <a:lnTo>
                  <a:pt x="1914" y="33825"/>
                </a:lnTo>
                <a:lnTo>
                  <a:pt x="7135" y="41568"/>
                </a:lnTo>
                <a:lnTo>
                  <a:pt x="14878" y="46789"/>
                </a:lnTo>
                <a:lnTo>
                  <a:pt x="24358" y="48704"/>
                </a:lnTo>
                <a:lnTo>
                  <a:pt x="33838" y="46789"/>
                </a:lnTo>
                <a:lnTo>
                  <a:pt x="41581" y="41568"/>
                </a:lnTo>
                <a:lnTo>
                  <a:pt x="46802" y="33825"/>
                </a:lnTo>
                <a:lnTo>
                  <a:pt x="48717" y="24345"/>
                </a:lnTo>
                <a:lnTo>
                  <a:pt x="46802" y="14873"/>
                </a:lnTo>
                <a:lnTo>
                  <a:pt x="41581" y="7134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45182" y="509527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5182" y="531455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45182" y="62274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35023" y="4298659"/>
            <a:ext cx="2411730" cy="20351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31775">
              <a:lnSpc>
                <a:spcPct val="100000"/>
              </a:lnSpc>
              <a:spcBef>
                <a:spcPts val="445"/>
              </a:spcBef>
            </a:pPr>
            <a:r>
              <a:rPr dirty="0" sz="1150">
                <a:latin typeface="Noto Sans CJK JP Regular"/>
                <a:cs typeface="Noto Sans CJK JP Regular"/>
              </a:rPr>
              <a:t>추천수에 따른 </a:t>
            </a:r>
            <a:r>
              <a:rPr dirty="0" sz="1150" spc="-5">
                <a:latin typeface="Noto Sans CJK JP Regular"/>
                <a:cs typeface="Noto Sans CJK JP Regular"/>
              </a:rPr>
              <a:t>제품</a:t>
            </a:r>
            <a:r>
              <a:rPr dirty="0" sz="1150" spc="9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추천</a:t>
            </a:r>
            <a:endParaRPr sz="1150">
              <a:latin typeface="Noto Sans CJK JP Regular"/>
              <a:cs typeface="Noto Sans CJK JP Regular"/>
            </a:endParaRPr>
          </a:p>
          <a:p>
            <a:pPr marL="231775" marR="5080">
              <a:lnSpc>
                <a:spcPct val="125099"/>
              </a:lnSpc>
            </a:pPr>
            <a:r>
              <a:rPr dirty="0" sz="1150">
                <a:latin typeface="Noto Sans CJK JP Regular"/>
                <a:cs typeface="Noto Sans CJK JP Regular"/>
              </a:rPr>
              <a:t>상세 검색 </a:t>
            </a:r>
            <a:r>
              <a:rPr dirty="0" sz="1150" spc="-5">
                <a:latin typeface="Noto Sans CJK JP Regular"/>
                <a:cs typeface="Noto Sans CJK JP Regular"/>
              </a:rPr>
              <a:t>필터링을 사용한 </a:t>
            </a:r>
            <a:r>
              <a:rPr dirty="0" sz="1150">
                <a:latin typeface="Noto Sans CJK JP Regular"/>
                <a:cs typeface="Noto Sans CJK JP Regular"/>
              </a:rPr>
              <a:t>검색기능  소셜 로그인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기능</a:t>
            </a:r>
            <a:endParaRPr sz="1150">
              <a:latin typeface="Noto Sans CJK JP Regular"/>
              <a:cs typeface="Noto Sans CJK JP Regular"/>
            </a:endParaRPr>
          </a:p>
          <a:p>
            <a:pPr marL="231775" marR="86995">
              <a:lnSpc>
                <a:spcPct val="125099"/>
              </a:lnSpc>
            </a:pPr>
            <a:r>
              <a:rPr dirty="0" sz="1150">
                <a:latin typeface="Noto Sans CJK JP Regular"/>
                <a:cs typeface="Noto Sans CJK JP Regular"/>
              </a:rPr>
              <a:t>제품 장바구니 및 </a:t>
            </a:r>
            <a:r>
              <a:rPr dirty="0" sz="1150" spc="-5">
                <a:latin typeface="Noto Sans CJK JP Regular"/>
                <a:cs typeface="Noto Sans CJK JP Regular"/>
              </a:rPr>
              <a:t>구매신청 </a:t>
            </a:r>
            <a:r>
              <a:rPr dirty="0" sz="1150">
                <a:latin typeface="Noto Sans CJK JP Regular"/>
                <a:cs typeface="Noto Sans CJK JP Regular"/>
              </a:rPr>
              <a:t>기능  호스팅서비스플랫폼</a:t>
            </a:r>
            <a:r>
              <a:rPr dirty="0" sz="1150" spc="-40">
                <a:latin typeface="Noto Sans CJK JP Regular"/>
                <a:cs typeface="Noto Sans CJK JP Regular"/>
              </a:rPr>
              <a:t> </a:t>
            </a:r>
            <a:r>
              <a:rPr dirty="0" sz="1150" spc="-50">
                <a:latin typeface="Noto Sans CJK JP Regular"/>
                <a:cs typeface="Noto Sans CJK JP Regular"/>
              </a:rPr>
              <a:t>활용</a:t>
            </a:r>
            <a:r>
              <a:rPr dirty="0" sz="1150" spc="-50">
                <a:latin typeface="Lato"/>
                <a:cs typeface="Lato"/>
              </a:rPr>
              <a:t>-�ps</a:t>
            </a:r>
            <a:r>
              <a:rPr dirty="0" sz="1150" spc="-50">
                <a:latin typeface="Noto Sans CJK JP Regular"/>
                <a:cs typeface="Noto Sans CJK JP Regular"/>
              </a:rPr>
              <a:t>적용</a:t>
            </a:r>
            <a:endParaRPr sz="115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1700" spc="-60" b="1">
                <a:latin typeface="Roboto"/>
                <a:cs typeface="Roboto"/>
              </a:rPr>
              <a:t>5. </a:t>
            </a:r>
            <a:r>
              <a:rPr dirty="0" sz="1700" spc="55" b="1">
                <a:latin typeface="Roboto"/>
                <a:cs typeface="Roboto"/>
              </a:rPr>
              <a:t>prototype</a:t>
            </a:r>
            <a:r>
              <a:rPr dirty="0" sz="1700" spc="45" b="1">
                <a:latin typeface="Roboto"/>
                <a:cs typeface="Roboto"/>
              </a:rPr>
              <a:t> </a:t>
            </a:r>
            <a:r>
              <a:rPr dirty="0" sz="1700" spc="70" b="1">
                <a:latin typeface="Roboto"/>
                <a:cs typeface="Roboto"/>
              </a:rPr>
              <a:t>views</a:t>
            </a:r>
            <a:endParaRPr sz="1700">
              <a:latin typeface="Roboto"/>
              <a:cs typeface="Roboto"/>
            </a:endParaRPr>
          </a:p>
          <a:p>
            <a:pPr marL="231775">
              <a:lnSpc>
                <a:spcPct val="100000"/>
              </a:lnSpc>
              <a:spcBef>
                <a:spcPts val="1670"/>
              </a:spcBef>
            </a:pPr>
            <a:r>
              <a:rPr dirty="0" sz="1150">
                <a:latin typeface="Noto Sans CJK JP Regular"/>
                <a:cs typeface="Noto Sans CJK JP Regular"/>
              </a:rPr>
              <a:t>초기 메인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화면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254" y="180035"/>
            <a:ext cx="5924346" cy="333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5182" y="371643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4"/>
                </a:lnTo>
                <a:lnTo>
                  <a:pt x="7135" y="7135"/>
                </a:lnTo>
                <a:lnTo>
                  <a:pt x="1914" y="14878"/>
                </a:lnTo>
                <a:lnTo>
                  <a:pt x="0" y="24358"/>
                </a:lnTo>
                <a:lnTo>
                  <a:pt x="1914" y="33833"/>
                </a:lnTo>
                <a:lnTo>
                  <a:pt x="7135" y="41576"/>
                </a:lnTo>
                <a:lnTo>
                  <a:pt x="14878" y="46800"/>
                </a:lnTo>
                <a:lnTo>
                  <a:pt x="24358" y="48717"/>
                </a:lnTo>
                <a:lnTo>
                  <a:pt x="33838" y="46800"/>
                </a:lnTo>
                <a:lnTo>
                  <a:pt x="41581" y="41576"/>
                </a:lnTo>
                <a:lnTo>
                  <a:pt x="46802" y="33833"/>
                </a:lnTo>
                <a:lnTo>
                  <a:pt x="48717" y="24358"/>
                </a:lnTo>
                <a:lnTo>
                  <a:pt x="46802" y="14878"/>
                </a:lnTo>
                <a:lnTo>
                  <a:pt x="41581" y="7135"/>
                </a:lnTo>
                <a:lnTo>
                  <a:pt x="33838" y="1914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4301" y="3621500"/>
            <a:ext cx="10420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필터링 기능</a:t>
            </a:r>
            <a:r>
              <a:rPr dirty="0" sz="1150" spc="-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화면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254" y="3950944"/>
            <a:ext cx="5924346" cy="3332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182" y="2744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4358" y="0"/>
                </a:moveTo>
                <a:lnTo>
                  <a:pt x="14878" y="1916"/>
                </a:lnTo>
                <a:lnTo>
                  <a:pt x="7135" y="7140"/>
                </a:lnTo>
                <a:lnTo>
                  <a:pt x="1914" y="14884"/>
                </a:lnTo>
                <a:lnTo>
                  <a:pt x="0" y="24358"/>
                </a:lnTo>
                <a:lnTo>
                  <a:pt x="1914" y="33838"/>
                </a:lnTo>
                <a:lnTo>
                  <a:pt x="7135" y="41581"/>
                </a:lnTo>
                <a:lnTo>
                  <a:pt x="14878" y="46802"/>
                </a:lnTo>
                <a:lnTo>
                  <a:pt x="24358" y="48717"/>
                </a:lnTo>
                <a:lnTo>
                  <a:pt x="33838" y="46802"/>
                </a:lnTo>
                <a:lnTo>
                  <a:pt x="41581" y="41581"/>
                </a:lnTo>
                <a:lnTo>
                  <a:pt x="46802" y="33838"/>
                </a:lnTo>
                <a:lnTo>
                  <a:pt x="48717" y="24358"/>
                </a:lnTo>
                <a:lnTo>
                  <a:pt x="46802" y="14884"/>
                </a:lnTo>
                <a:lnTo>
                  <a:pt x="41581" y="7140"/>
                </a:lnTo>
                <a:lnTo>
                  <a:pt x="33838" y="1916"/>
                </a:lnTo>
                <a:lnTo>
                  <a:pt x="24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500" y="196716"/>
            <a:ext cx="27965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20">
                <a:latin typeface="DejaVu Serif"/>
                <a:cs typeface="DejaVu Serif"/>
              </a:rPr>
              <a:t> </a:t>
            </a:r>
            <a:r>
              <a:rPr dirty="0" sz="1000" spc="-290">
                <a:latin typeface="DejaVu Serif"/>
                <a:cs typeface="DejaVu Serif"/>
              </a:rPr>
              <a:t>doc</a:t>
            </a:r>
            <a:r>
              <a:rPr dirty="0" baseline="7246" sz="1725" spc="-434">
                <a:latin typeface="Noto Sans CJK JP Regular"/>
                <a:cs typeface="Noto Sans CJK JP Regular"/>
              </a:rPr>
              <a:t>카</a:t>
            </a:r>
            <a:r>
              <a:rPr dirty="0" sz="1000" spc="-290">
                <a:latin typeface="DejaVu Serif"/>
                <a:cs typeface="DejaVu Serif"/>
              </a:rPr>
              <a:t>um</a:t>
            </a:r>
            <a:r>
              <a:rPr dirty="0" baseline="7246" sz="1725" spc="-434">
                <a:latin typeface="Noto Sans CJK JP Regular"/>
                <a:cs typeface="Noto Sans CJK JP Regular"/>
              </a:rPr>
              <a:t>트</a:t>
            </a:r>
            <a:r>
              <a:rPr dirty="0" sz="1000" spc="-290">
                <a:latin typeface="DejaVu Serif"/>
                <a:cs typeface="DejaVu Serif"/>
              </a:rPr>
              <a:t>en</a:t>
            </a:r>
            <a:r>
              <a:rPr dirty="0" baseline="7246" sz="1725" spc="-434">
                <a:latin typeface="Noto Sans CJK JP Regular"/>
                <a:cs typeface="Noto Sans CJK JP Regular"/>
              </a:rPr>
              <a:t>목</a:t>
            </a:r>
            <a:r>
              <a:rPr dirty="0" sz="1000" spc="-290">
                <a:latin typeface="DejaVu Serif"/>
                <a:cs typeface="DejaVu Serif"/>
              </a:rPr>
              <a:t>ta</a:t>
            </a:r>
            <a:r>
              <a:rPr dirty="0" baseline="7246" sz="1725" spc="-434">
                <a:latin typeface="Noto Sans CJK JP Regular"/>
                <a:cs typeface="Noto Sans CJK JP Regular"/>
              </a:rPr>
              <a:t>록</a:t>
            </a:r>
            <a:r>
              <a:rPr dirty="0" sz="1000" spc="-290">
                <a:latin typeface="DejaVu Serif"/>
                <a:cs typeface="DejaVu Serif"/>
              </a:rPr>
              <a:t>tio</a:t>
            </a:r>
            <a:r>
              <a:rPr dirty="0" baseline="7246" sz="1725" spc="-434">
                <a:latin typeface="Noto Sans CJK JP Regular"/>
                <a:cs typeface="Noto Sans CJK JP Regular"/>
              </a:rPr>
              <a:t>화</a:t>
            </a:r>
            <a:r>
              <a:rPr dirty="0" sz="1000" spc="-290">
                <a:latin typeface="DejaVu Serif"/>
                <a:cs typeface="DejaVu Serif"/>
              </a:rPr>
              <a:t>n</a:t>
            </a:r>
            <a:r>
              <a:rPr dirty="0" baseline="7246" sz="1725" spc="-434">
                <a:latin typeface="Noto Sans CJK JP Regular"/>
                <a:cs typeface="Noto Sans CJK JP Regular"/>
              </a:rPr>
              <a:t>면</a:t>
            </a:r>
            <a:endParaRPr baseline="7246" sz="1725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254" y="508939"/>
            <a:ext cx="5924346" cy="333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35023" y="4060054"/>
            <a:ext cx="1872614" cy="719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25"/>
              </a:spcBef>
              <a:buAutoNum type="arabicPeriod" startAt="6"/>
              <a:tabLst>
                <a:tab pos="245110" algn="l"/>
              </a:tabLst>
            </a:pPr>
            <a:r>
              <a:rPr dirty="0" sz="1700" spc="20" b="1">
                <a:latin typeface="Roboto"/>
                <a:cs typeface="Roboto"/>
              </a:rPr>
              <a:t>database</a:t>
            </a:r>
            <a:r>
              <a:rPr dirty="0" sz="1700" spc="-65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Model</a:t>
            </a:r>
            <a:endParaRPr sz="1700">
              <a:latin typeface="Roboto"/>
              <a:cs typeface="Roboto"/>
            </a:endParaRPr>
          </a:p>
          <a:p>
            <a:pPr lvl="1" marL="333375" indent="-32131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34010" algn="l"/>
              </a:tabLst>
            </a:pPr>
            <a:r>
              <a:rPr dirty="0" sz="1400" spc="85" b="1">
                <a:latin typeface="Roboto"/>
                <a:cs typeface="Roboto"/>
              </a:rPr>
              <a:t>Drinks </a:t>
            </a:r>
            <a:r>
              <a:rPr dirty="0" sz="1400" spc="-25" b="1">
                <a:latin typeface="Roboto"/>
                <a:cs typeface="Roboto"/>
              </a:rPr>
              <a:t>&amp;</a:t>
            </a:r>
            <a:r>
              <a:rPr dirty="0" sz="1400" spc="-100" b="1">
                <a:latin typeface="Roboto"/>
                <a:cs typeface="Roboto"/>
              </a:rPr>
              <a:t> </a:t>
            </a:r>
            <a:r>
              <a:rPr dirty="0" sz="1400" spc="65" b="1">
                <a:latin typeface="Roboto"/>
                <a:cs typeface="Roboto"/>
              </a:rPr>
              <a:t>Brand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5"/>
            <a:ext cx="3188589" cy="444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4879187"/>
            <a:ext cx="510540" cy="195580"/>
          </a:xfrm>
          <a:custGeom>
            <a:avLst/>
            <a:gdLst/>
            <a:ahLst/>
            <a:cxnLst/>
            <a:rect l="l" t="t" r="r" b="b"/>
            <a:pathLst>
              <a:path w="510539" h="195579">
                <a:moveTo>
                  <a:pt x="510425" y="182753"/>
                </a:moveTo>
                <a:lnTo>
                  <a:pt x="12204" y="182753"/>
                </a:lnTo>
                <a:lnTo>
                  <a:pt x="12204" y="12204"/>
                </a:lnTo>
                <a:lnTo>
                  <a:pt x="498221" y="12204"/>
                </a:lnTo>
                <a:lnTo>
                  <a:pt x="498221" y="0"/>
                </a:lnTo>
                <a:lnTo>
                  <a:pt x="0" y="0"/>
                </a:lnTo>
                <a:lnTo>
                  <a:pt x="0" y="12192"/>
                </a:lnTo>
                <a:lnTo>
                  <a:pt x="0" y="194906"/>
                </a:lnTo>
                <a:lnTo>
                  <a:pt x="12204" y="194906"/>
                </a:lnTo>
                <a:lnTo>
                  <a:pt x="510425" y="194970"/>
                </a:lnTo>
                <a:lnTo>
                  <a:pt x="510425" y="182753"/>
                </a:lnTo>
                <a:close/>
              </a:path>
              <a:path w="510539" h="195579">
                <a:moveTo>
                  <a:pt x="510489" y="0"/>
                </a:moveTo>
                <a:lnTo>
                  <a:pt x="498284" y="0"/>
                </a:lnTo>
                <a:lnTo>
                  <a:pt x="498284" y="182714"/>
                </a:lnTo>
                <a:lnTo>
                  <a:pt x="510489" y="182714"/>
                </a:lnTo>
                <a:lnTo>
                  <a:pt x="510489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92884" y="4884765"/>
            <a:ext cx="42037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2901" y="4848218"/>
            <a:ext cx="21748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Noto Sans CJK JP Regular"/>
                <a:cs typeface="Noto Sans CJK JP Regular"/>
              </a:rPr>
              <a:t>는</a:t>
            </a:r>
            <a:r>
              <a:rPr dirty="0" sz="1150" spc="-5">
                <a:latin typeface="Lato"/>
                <a:cs typeface="Lato"/>
              </a:rPr>
              <a:t>category</a:t>
            </a:r>
            <a:r>
              <a:rPr dirty="0" sz="1150" spc="-5">
                <a:latin typeface="Noto Sans CJK JP Regular"/>
                <a:cs typeface="Noto Sans CJK JP Regular"/>
              </a:rPr>
              <a:t>로서 필터링 </a:t>
            </a:r>
            <a:r>
              <a:rPr dirty="0" sz="1150">
                <a:latin typeface="Noto Sans CJK JP Regular"/>
                <a:cs typeface="Noto Sans CJK JP Regular"/>
              </a:rPr>
              <a:t>역할을</a:t>
            </a:r>
            <a:r>
              <a:rPr dirty="0" sz="1150" spc="6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해줄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9879" y="4879187"/>
            <a:ext cx="445134" cy="195580"/>
          </a:xfrm>
          <a:custGeom>
            <a:avLst/>
            <a:gdLst/>
            <a:ahLst/>
            <a:cxnLst/>
            <a:rect l="l" t="t" r="r" b="b"/>
            <a:pathLst>
              <a:path w="445135" h="195579">
                <a:moveTo>
                  <a:pt x="444639" y="0"/>
                </a:moveTo>
                <a:lnTo>
                  <a:pt x="432435" y="0"/>
                </a:lnTo>
                <a:lnTo>
                  <a:pt x="0" y="0"/>
                </a:lnTo>
                <a:lnTo>
                  <a:pt x="0" y="12192"/>
                </a:lnTo>
                <a:lnTo>
                  <a:pt x="0" y="194906"/>
                </a:lnTo>
                <a:lnTo>
                  <a:pt x="12153" y="194906"/>
                </a:lnTo>
                <a:lnTo>
                  <a:pt x="444588" y="194970"/>
                </a:lnTo>
                <a:lnTo>
                  <a:pt x="444588" y="182753"/>
                </a:lnTo>
                <a:lnTo>
                  <a:pt x="12204" y="182753"/>
                </a:lnTo>
                <a:lnTo>
                  <a:pt x="12204" y="12204"/>
                </a:lnTo>
                <a:lnTo>
                  <a:pt x="432435" y="12204"/>
                </a:lnTo>
                <a:lnTo>
                  <a:pt x="432435" y="182714"/>
                </a:lnTo>
                <a:lnTo>
                  <a:pt x="444639" y="182714"/>
                </a:lnTo>
                <a:lnTo>
                  <a:pt x="444639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65027" y="4884765"/>
            <a:ext cx="35433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brand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9271" y="4848218"/>
            <a:ext cx="30073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를 참조합니다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>
                <a:latin typeface="Noto Sans CJK JP Regular"/>
                <a:cs typeface="Noto Sans CJK JP Regular"/>
              </a:rPr>
              <a:t>그 외에도 추천하는 </a:t>
            </a:r>
            <a:r>
              <a:rPr dirty="0" sz="1150" spc="-5">
                <a:latin typeface="Noto Sans CJK JP Regular"/>
                <a:cs typeface="Noto Sans CJK JP Regular"/>
              </a:rPr>
              <a:t>음식과</a:t>
            </a:r>
            <a:r>
              <a:rPr dirty="0" sz="1150" spc="12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좋아요</a:t>
            </a:r>
            <a:r>
              <a:rPr dirty="0" sz="1150" spc="-5">
                <a:latin typeface="Lato"/>
                <a:cs typeface="Lato"/>
              </a:rPr>
              <a:t>,</a:t>
            </a:r>
            <a:endParaRPr sz="115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5023" y="5085759"/>
            <a:ext cx="29083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Lato"/>
                <a:cs typeface="Lato"/>
              </a:rPr>
              <a:t>price</a:t>
            </a:r>
            <a:r>
              <a:rPr dirty="0" sz="1150" spc="-5">
                <a:latin typeface="Noto Sans CJK JP Regular"/>
                <a:cs typeface="Noto Sans CJK JP Regular"/>
              </a:rPr>
              <a:t>등으로 </a:t>
            </a:r>
            <a:r>
              <a:rPr dirty="0" sz="1150">
                <a:latin typeface="Noto Sans CJK JP Regular"/>
                <a:cs typeface="Noto Sans CJK JP Regular"/>
              </a:rPr>
              <a:t>검색이 가능하도록</a:t>
            </a:r>
            <a:r>
              <a:rPr dirty="0" sz="1150" spc="4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구성되었습니다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8202" y="5116766"/>
            <a:ext cx="510540" cy="194945"/>
          </a:xfrm>
          <a:custGeom>
            <a:avLst/>
            <a:gdLst/>
            <a:ahLst/>
            <a:cxnLst/>
            <a:rect l="l" t="t" r="r" b="b"/>
            <a:pathLst>
              <a:path w="510539" h="194945">
                <a:moveTo>
                  <a:pt x="510425" y="0"/>
                </a:moveTo>
                <a:lnTo>
                  <a:pt x="0" y="0"/>
                </a:lnTo>
                <a:lnTo>
                  <a:pt x="0" y="194919"/>
                </a:lnTo>
                <a:lnTo>
                  <a:pt x="510425" y="194919"/>
                </a:lnTo>
                <a:lnTo>
                  <a:pt x="510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74304" y="5122868"/>
            <a:ext cx="49847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0048" y="511676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444652" y="0"/>
                </a:moveTo>
                <a:lnTo>
                  <a:pt x="0" y="0"/>
                </a:lnTo>
                <a:lnTo>
                  <a:pt x="0" y="194919"/>
                </a:lnTo>
                <a:lnTo>
                  <a:pt x="444652" y="194919"/>
                </a:lnTo>
                <a:lnTo>
                  <a:pt x="444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56151" y="5122868"/>
            <a:ext cx="43307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brand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3367" y="5085759"/>
            <a:ext cx="29171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</a:tabLst>
            </a:pPr>
            <a:r>
              <a:rPr dirty="0" sz="1150">
                <a:latin typeface="Noto Sans CJK JP Regular"/>
                <a:cs typeface="Noto Sans CJK JP Regular"/>
              </a:rPr>
              <a:t>에서만 </a:t>
            </a:r>
            <a:r>
              <a:rPr dirty="0" sz="1150" spc="-5">
                <a:latin typeface="Noto Sans CJK JP Regular"/>
                <a:cs typeface="Noto Sans CJK JP Regular"/>
              </a:rPr>
              <a:t>검색하는 </a:t>
            </a:r>
            <a:r>
              <a:rPr dirty="0" sz="1150">
                <a:latin typeface="Noto Sans CJK JP Regular"/>
                <a:cs typeface="Noto Sans CJK JP Regular"/>
              </a:rPr>
              <a:t>것</a:t>
            </a:r>
            <a:r>
              <a:rPr dirty="0" sz="1150" spc="12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뿐</a:t>
            </a:r>
            <a:r>
              <a:rPr dirty="0" sz="1150" spc="40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아니라</a:t>
            </a:r>
            <a:r>
              <a:rPr dirty="0" sz="1150" spc="-5">
                <a:latin typeface="Lato"/>
                <a:cs typeface="Lato"/>
              </a:rPr>
              <a:t>,	</a:t>
            </a:r>
            <a:r>
              <a:rPr dirty="0" sz="1150">
                <a:latin typeface="Noto Sans CJK JP Regular"/>
                <a:cs typeface="Noto Sans CJK JP Regular"/>
              </a:rPr>
              <a:t>에</a:t>
            </a:r>
            <a:r>
              <a:rPr dirty="0" sz="1150" spc="-3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속하는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7697" y="5354294"/>
            <a:ext cx="510540" cy="194945"/>
          </a:xfrm>
          <a:custGeom>
            <a:avLst/>
            <a:gdLst/>
            <a:ahLst/>
            <a:cxnLst/>
            <a:rect l="l" t="t" r="r" b="b"/>
            <a:pathLst>
              <a:path w="510539" h="194945">
                <a:moveTo>
                  <a:pt x="510425" y="0"/>
                </a:moveTo>
                <a:lnTo>
                  <a:pt x="0" y="0"/>
                </a:lnTo>
                <a:lnTo>
                  <a:pt x="0" y="194919"/>
                </a:lnTo>
                <a:lnTo>
                  <a:pt x="510425" y="194919"/>
                </a:lnTo>
                <a:lnTo>
                  <a:pt x="510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53800" y="5360396"/>
            <a:ext cx="49847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82901" y="5323313"/>
            <a:ext cx="1383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를 검색할 수</a:t>
            </a:r>
            <a:r>
              <a:rPr dirty="0" sz="1150" spc="2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5023" y="5780137"/>
            <a:ext cx="1709420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 b="1">
                <a:latin typeface="Roboto"/>
                <a:cs typeface="Roboto"/>
              </a:rPr>
              <a:t>6.2. </a:t>
            </a:r>
            <a:r>
              <a:rPr dirty="0" sz="1400" spc="50" b="1">
                <a:latin typeface="Roboto"/>
                <a:cs typeface="Roboto"/>
              </a:rPr>
              <a:t>Cart </a:t>
            </a:r>
            <a:r>
              <a:rPr dirty="0" sz="1400" spc="-25" b="1">
                <a:latin typeface="Roboto"/>
                <a:cs typeface="Roboto"/>
              </a:rPr>
              <a:t>&amp;</a:t>
            </a:r>
            <a:r>
              <a:rPr dirty="0" sz="1400" spc="-70" b="1">
                <a:latin typeface="Roboto"/>
                <a:cs typeface="Roboto"/>
              </a:rPr>
              <a:t> </a:t>
            </a:r>
            <a:r>
              <a:rPr dirty="0" sz="1400" spc="70" b="1">
                <a:latin typeface="Roboto"/>
                <a:cs typeface="Roboto"/>
              </a:rPr>
              <a:t>Payment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5"/>
            <a:ext cx="6313284" cy="5189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5619254"/>
            <a:ext cx="642620" cy="194945"/>
          </a:xfrm>
          <a:custGeom>
            <a:avLst/>
            <a:gdLst/>
            <a:ahLst/>
            <a:cxnLst/>
            <a:rect l="l" t="t" r="r" b="b"/>
            <a:pathLst>
              <a:path w="642619" h="194945">
                <a:moveTo>
                  <a:pt x="642048" y="0"/>
                </a:moveTo>
                <a:lnTo>
                  <a:pt x="629843" y="0"/>
                </a:lnTo>
                <a:lnTo>
                  <a:pt x="629843" y="182714"/>
                </a:lnTo>
                <a:lnTo>
                  <a:pt x="12204" y="182714"/>
                </a:lnTo>
                <a:lnTo>
                  <a:pt x="12204" y="12217"/>
                </a:lnTo>
                <a:lnTo>
                  <a:pt x="629793" y="12217"/>
                </a:lnTo>
                <a:lnTo>
                  <a:pt x="629793" y="0"/>
                </a:lnTo>
                <a:lnTo>
                  <a:pt x="0" y="0"/>
                </a:lnTo>
                <a:lnTo>
                  <a:pt x="0" y="12153"/>
                </a:lnTo>
                <a:lnTo>
                  <a:pt x="0" y="194868"/>
                </a:lnTo>
                <a:lnTo>
                  <a:pt x="12204" y="194868"/>
                </a:lnTo>
                <a:lnTo>
                  <a:pt x="641997" y="194932"/>
                </a:lnTo>
                <a:lnTo>
                  <a:pt x="641997" y="182714"/>
                </a:lnTo>
                <a:lnTo>
                  <a:pt x="642048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92884" y="5624806"/>
            <a:ext cx="55181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accounts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9/3/20, 10:38</a:t>
            </a:r>
            <a:r>
              <a:rPr dirty="0" spc="-75"/>
              <a:t> </a:t>
            </a:r>
            <a:r>
              <a:rPr dirty="0" spc="-5"/>
              <a:t>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4473" y="5588260"/>
            <a:ext cx="54864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Noto Sans CJK JP Regular"/>
                <a:cs typeface="Noto Sans CJK JP Regular"/>
              </a:rPr>
              <a:t>는</a:t>
            </a:r>
            <a:r>
              <a:rPr dirty="0" sz="1150" spc="-5">
                <a:latin typeface="Lato"/>
                <a:cs typeface="Lato"/>
              </a:rPr>
              <a:t>cutomized usermodel</a:t>
            </a:r>
            <a:r>
              <a:rPr dirty="0" sz="1150" spc="-5">
                <a:latin typeface="Noto Sans CJK JP Regular"/>
                <a:cs typeface="Noto Sans CJK JP Regular"/>
              </a:rPr>
              <a:t>입니다</a:t>
            </a:r>
            <a:r>
              <a:rPr dirty="0" sz="1150" spc="-5">
                <a:latin typeface="Lato"/>
                <a:cs typeface="Lato"/>
              </a:rPr>
              <a:t>. </a:t>
            </a:r>
            <a:r>
              <a:rPr dirty="0" sz="1150" spc="20">
                <a:latin typeface="Noto Sans CJK JP Regular"/>
                <a:cs typeface="Noto Sans CJK JP Regular"/>
              </a:rPr>
              <a:t>기존</a:t>
            </a:r>
            <a:r>
              <a:rPr dirty="0" sz="1150" spc="20">
                <a:latin typeface="Lato"/>
                <a:cs typeface="Lato"/>
              </a:rPr>
              <a:t>buil�n </a:t>
            </a:r>
            <a:r>
              <a:rPr dirty="0" sz="1150" spc="-5">
                <a:latin typeface="Lato"/>
                <a:cs typeface="Lato"/>
              </a:rPr>
              <a:t>usermodel</a:t>
            </a:r>
            <a:r>
              <a:rPr dirty="0" sz="1150" spc="-5">
                <a:latin typeface="Noto Sans CJK JP Regular"/>
                <a:cs typeface="Noto Sans CJK JP Regular"/>
              </a:rPr>
              <a:t>과</a:t>
            </a:r>
            <a:r>
              <a:rPr dirty="0" sz="1150" spc="105">
                <a:latin typeface="Noto Sans CJK JP Regular"/>
                <a:cs typeface="Noto Sans CJK JP Regular"/>
              </a:rPr>
              <a:t> </a:t>
            </a:r>
            <a:r>
              <a:rPr dirty="0" sz="1150" spc="-30">
                <a:latin typeface="Noto Sans CJK JP Regular"/>
                <a:cs typeface="Noto Sans CJK JP Regular"/>
              </a:rPr>
              <a:t>유사하지만</a:t>
            </a:r>
            <a:r>
              <a:rPr dirty="0" sz="1150" spc="-30">
                <a:latin typeface="Lato"/>
                <a:cs typeface="Lato"/>
              </a:rPr>
              <a:t>BaseUser</a:t>
            </a:r>
            <a:r>
              <a:rPr dirty="0" sz="1150" spc="-30">
                <a:latin typeface="Noto Sans CJK JP Regular"/>
                <a:cs typeface="Noto Sans CJK JP Regular"/>
              </a:rPr>
              <a:t>를</a:t>
            </a:r>
            <a:r>
              <a:rPr dirty="0" sz="1150" spc="-30">
                <a:latin typeface="Lato"/>
                <a:cs typeface="Lato"/>
              </a:rPr>
              <a:t>Overide</a:t>
            </a:r>
            <a:endParaRPr sz="115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023" y="5781955"/>
            <a:ext cx="6247130" cy="116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하되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소셜 로그인을 위해</a:t>
            </a:r>
            <a:r>
              <a:rPr dirty="0" sz="1150">
                <a:latin typeface="Lato"/>
                <a:cs typeface="Lato"/>
              </a:rPr>
              <a:t>email</a:t>
            </a:r>
            <a:r>
              <a:rPr dirty="0" sz="1150">
                <a:latin typeface="Noto Sans CJK JP Regular"/>
                <a:cs typeface="Noto Sans CJK JP Regular"/>
              </a:rPr>
              <a:t>을</a:t>
            </a:r>
            <a:r>
              <a:rPr dirty="0" sz="1150">
                <a:latin typeface="Lato"/>
                <a:cs typeface="Lato"/>
              </a:rPr>
              <a:t>user-iden�ty</a:t>
            </a:r>
            <a:r>
              <a:rPr dirty="0" sz="1150">
                <a:latin typeface="Noto Sans CJK JP Regular"/>
                <a:cs typeface="Noto Sans CJK JP Regular"/>
              </a:rPr>
              <a:t>로 사용하며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 spc="-5">
                <a:latin typeface="Lato"/>
                <a:cs typeface="Lato"/>
              </a:rPr>
              <a:t>Annoymous user</a:t>
            </a:r>
            <a:r>
              <a:rPr dirty="0" sz="1150" spc="-5">
                <a:latin typeface="Noto Sans CJK JP Regular"/>
                <a:cs typeface="Noto Sans CJK JP Regular"/>
              </a:rPr>
              <a:t>혹은</a:t>
            </a:r>
            <a:r>
              <a:rPr dirty="0" sz="1150" spc="-5">
                <a:latin typeface="Lato"/>
                <a:cs typeface="Lato"/>
              </a:rPr>
              <a:t>staﬀ</a:t>
            </a:r>
            <a:r>
              <a:rPr dirty="0" sz="1150" spc="-5">
                <a:latin typeface="Noto Sans CJK JP Regular"/>
                <a:cs typeface="Noto Sans CJK JP Regular"/>
              </a:rPr>
              <a:t>는</a:t>
            </a:r>
            <a:r>
              <a:rPr dirty="0" sz="1150" spc="-5">
                <a:latin typeface="Lato"/>
                <a:cs typeface="Lato"/>
              </a:rPr>
              <a:t>cart</a:t>
            </a:r>
            <a:r>
              <a:rPr dirty="0" sz="1150" spc="-5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부여받  지 않기 때문에 장바구니에 담기와 구매가 허용되지 </a:t>
            </a:r>
            <a:r>
              <a:rPr dirty="0" sz="1150" spc="-5">
                <a:latin typeface="Noto Sans CJK JP Regular"/>
                <a:cs typeface="Noto Sans CJK JP Regular"/>
              </a:rPr>
              <a:t>않습니다</a:t>
            </a:r>
            <a:r>
              <a:rPr dirty="0" sz="1150" spc="-5">
                <a:latin typeface="Lato"/>
                <a:cs typeface="Lato"/>
              </a:rPr>
              <a:t>. carts</a:t>
            </a:r>
            <a:r>
              <a:rPr dirty="0" sz="1150" spc="-5">
                <a:latin typeface="Noto Sans CJK JP Regular"/>
                <a:cs typeface="Noto Sans CJK JP Regular"/>
              </a:rPr>
              <a:t>에 </a:t>
            </a:r>
            <a:r>
              <a:rPr dirty="0" sz="1150">
                <a:latin typeface="Noto Sans CJK JP Regular"/>
                <a:cs typeface="Noto Sans CJK JP Regular"/>
              </a:rPr>
              <a:t>저장된 </a:t>
            </a:r>
            <a:r>
              <a:rPr dirty="0" sz="1150" spc="-5">
                <a:latin typeface="Noto Sans CJK JP Regular"/>
                <a:cs typeface="Noto Sans CJK JP Regular"/>
              </a:rPr>
              <a:t>목록이</a:t>
            </a:r>
            <a:r>
              <a:rPr dirty="0" sz="1150" spc="-5">
                <a:latin typeface="Lato"/>
                <a:cs typeface="Lato"/>
              </a:rPr>
              <a:t>payments</a:t>
            </a:r>
            <a:r>
              <a:rPr dirty="0" sz="1150" spc="-5">
                <a:latin typeface="Noto Sans CJK JP Regular"/>
                <a:cs typeface="Noto Sans CJK JP Regular"/>
              </a:rPr>
              <a:t>로 </a:t>
            </a:r>
            <a:r>
              <a:rPr dirty="0" sz="1150">
                <a:latin typeface="Noto Sans CJK JP Regular"/>
                <a:cs typeface="Noto Sans CJK JP Regular"/>
              </a:rPr>
              <a:t>전환되  면 </a:t>
            </a:r>
            <a:r>
              <a:rPr dirty="0" sz="1150" spc="-5">
                <a:latin typeface="Noto Sans CJK JP Regular"/>
                <a:cs typeface="Noto Sans CJK JP Regular"/>
              </a:rPr>
              <a:t>이전에</a:t>
            </a:r>
            <a:r>
              <a:rPr dirty="0" sz="1150" spc="-5">
                <a:latin typeface="Lato"/>
                <a:cs typeface="Lato"/>
              </a:rPr>
              <a:t>payments</a:t>
            </a:r>
            <a:r>
              <a:rPr dirty="0" sz="1150" spc="-5">
                <a:latin typeface="Noto Sans CJK JP Regular"/>
                <a:cs typeface="Noto Sans CJK JP Regular"/>
              </a:rPr>
              <a:t>가 </a:t>
            </a:r>
            <a:r>
              <a:rPr dirty="0" sz="1150">
                <a:latin typeface="Noto Sans CJK JP Regular"/>
                <a:cs typeface="Noto Sans CJK JP Regular"/>
              </a:rPr>
              <a:t>처리되기 </a:t>
            </a:r>
            <a:r>
              <a:rPr dirty="0" sz="1150" spc="-5">
                <a:latin typeface="Noto Sans CJK JP Regular"/>
                <a:cs typeface="Noto Sans CJK JP Regular"/>
              </a:rPr>
              <a:t>전까지 새로운</a:t>
            </a:r>
            <a:r>
              <a:rPr dirty="0" sz="1150" spc="-5">
                <a:latin typeface="Lato"/>
                <a:cs typeface="Lato"/>
              </a:rPr>
              <a:t>payemnt</a:t>
            </a:r>
            <a:r>
              <a:rPr dirty="0" sz="1150" spc="-5">
                <a:latin typeface="Noto Sans CJK JP Regular"/>
                <a:cs typeface="Noto Sans CJK JP Regular"/>
              </a:rPr>
              <a:t>를 </a:t>
            </a:r>
            <a:r>
              <a:rPr dirty="0" sz="1150">
                <a:latin typeface="Noto Sans CJK JP Regular"/>
                <a:cs typeface="Noto Sans CJK JP Regular"/>
              </a:rPr>
              <a:t>만들 수 </a:t>
            </a:r>
            <a:r>
              <a:rPr dirty="0" sz="1150" spc="-5">
                <a:latin typeface="Noto Sans CJK JP Regular"/>
                <a:cs typeface="Noto Sans CJK JP Regular"/>
              </a:rPr>
              <a:t>없습니다</a:t>
            </a:r>
            <a:r>
              <a:rPr dirty="0" sz="1150" spc="-5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1400" spc="-30" b="1">
                <a:latin typeface="Roboto"/>
                <a:cs typeface="Roboto"/>
              </a:rPr>
              <a:t>6.3. </a:t>
            </a:r>
            <a:r>
              <a:rPr dirty="0" sz="1400" spc="60" b="1">
                <a:latin typeface="Roboto"/>
                <a:cs typeface="Roboto"/>
              </a:rPr>
              <a:t>likes </a:t>
            </a:r>
            <a:r>
              <a:rPr dirty="0" sz="1400" spc="-25" b="1">
                <a:latin typeface="Roboto"/>
                <a:cs typeface="Roboto"/>
              </a:rPr>
              <a:t>&amp;</a:t>
            </a:r>
            <a:r>
              <a:rPr dirty="0" sz="1400" spc="-30" b="1">
                <a:latin typeface="Roboto"/>
                <a:cs typeface="Roboto"/>
              </a:rPr>
              <a:t> </a:t>
            </a:r>
            <a:r>
              <a:rPr dirty="0" sz="1400" spc="55" b="1">
                <a:latin typeface="Roboto"/>
                <a:cs typeface="Roboto"/>
              </a:rPr>
              <a:t>account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180035"/>
            <a:ext cx="5874740" cy="680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5023" y="7205413"/>
            <a:ext cx="9074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한 유저는</a:t>
            </a:r>
            <a:r>
              <a:rPr dirty="0" sz="1150" spc="-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모든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962" y="7242473"/>
            <a:ext cx="498475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drinks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25" y="7205413"/>
            <a:ext cx="8578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에 대한</a:t>
            </a:r>
            <a:r>
              <a:rPr dirty="0" sz="1150" spc="-1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Lato"/>
                <a:cs typeface="Lato"/>
              </a:rPr>
              <a:t>1</a:t>
            </a:r>
            <a:r>
              <a:rPr dirty="0" sz="1150">
                <a:latin typeface="Noto Sans CJK JP Regular"/>
                <a:cs typeface="Noto Sans CJK JP Regular"/>
              </a:rPr>
              <a:t>개의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0307" y="7242473"/>
            <a:ext cx="62992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like</a:t>
            </a:r>
            <a:r>
              <a:rPr dirty="0" sz="850" spc="-35">
                <a:solidFill>
                  <a:srgbClr val="BC3B31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row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0955" y="7205413"/>
            <a:ext cx="328802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Noto Sans CJK JP Regular"/>
                <a:cs typeface="Noto Sans CJK JP Regular"/>
              </a:rPr>
              <a:t>를 생성할 수 있습니다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>
                <a:latin typeface="Noto Sans CJK JP Regular"/>
                <a:cs typeface="Noto Sans CJK JP Regular"/>
              </a:rPr>
              <a:t>간단한 처리이며</a:t>
            </a:r>
            <a:r>
              <a:rPr dirty="0" sz="1150">
                <a:latin typeface="Lato"/>
                <a:cs typeface="Lato"/>
              </a:rPr>
              <a:t>,</a:t>
            </a:r>
            <a:r>
              <a:rPr dirty="0" sz="1150" spc="75">
                <a:latin typeface="Lato"/>
                <a:cs typeface="Lato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자신의</a:t>
            </a:r>
            <a:r>
              <a:rPr dirty="0" sz="1150" spc="-5">
                <a:latin typeface="Lato"/>
                <a:cs typeface="Lato"/>
              </a:rPr>
              <a:t>likes</a:t>
            </a:r>
            <a:r>
              <a:rPr dirty="0" sz="1150" spc="-5">
                <a:latin typeface="Noto Sans CJK JP Regular"/>
                <a:cs typeface="Noto Sans CJK JP Regular"/>
              </a:rPr>
              <a:t>를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900" y="215900"/>
            <a:ext cx="2620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</a:t>
            </a:r>
            <a:r>
              <a:rPr dirty="0" sz="1000" spc="-3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documentation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6859" y="215900"/>
            <a:ext cx="4482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900" y="7082790"/>
            <a:ext cx="471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erif"/>
                <a:cs typeface="DejaVu Serif"/>
              </a:rPr>
              <a:t>7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697" y="2262390"/>
            <a:ext cx="6363335" cy="5330190"/>
          </a:xfrm>
          <a:custGeom>
            <a:avLst/>
            <a:gdLst/>
            <a:ahLst/>
            <a:cxnLst/>
            <a:rect l="l" t="t" r="r" b="b"/>
            <a:pathLst>
              <a:path w="6363334" h="5330190">
                <a:moveTo>
                  <a:pt x="6362903" y="0"/>
                </a:moveTo>
                <a:lnTo>
                  <a:pt x="6350749" y="0"/>
                </a:lnTo>
                <a:lnTo>
                  <a:pt x="0" y="0"/>
                </a:lnTo>
                <a:lnTo>
                  <a:pt x="0" y="12153"/>
                </a:lnTo>
                <a:lnTo>
                  <a:pt x="0" y="5330037"/>
                </a:lnTo>
                <a:lnTo>
                  <a:pt x="12204" y="5330037"/>
                </a:lnTo>
                <a:lnTo>
                  <a:pt x="12204" y="12217"/>
                </a:lnTo>
                <a:lnTo>
                  <a:pt x="6350749" y="12217"/>
                </a:lnTo>
                <a:lnTo>
                  <a:pt x="6350749" y="5330037"/>
                </a:lnTo>
                <a:lnTo>
                  <a:pt x="6362903" y="5330037"/>
                </a:lnTo>
                <a:lnTo>
                  <a:pt x="636290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29387" y="210489"/>
            <a:ext cx="708025" cy="194945"/>
          </a:xfrm>
          <a:custGeom>
            <a:avLst/>
            <a:gdLst/>
            <a:ahLst/>
            <a:cxnLst/>
            <a:rect l="l" t="t" r="r" b="b"/>
            <a:pathLst>
              <a:path w="708025" h="194945">
                <a:moveTo>
                  <a:pt x="707783" y="0"/>
                </a:moveTo>
                <a:lnTo>
                  <a:pt x="695579" y="0"/>
                </a:lnTo>
                <a:lnTo>
                  <a:pt x="695579" y="12204"/>
                </a:lnTo>
                <a:lnTo>
                  <a:pt x="695579" y="182714"/>
                </a:lnTo>
                <a:lnTo>
                  <a:pt x="12204" y="182714"/>
                </a:lnTo>
                <a:lnTo>
                  <a:pt x="12204" y="12204"/>
                </a:lnTo>
                <a:lnTo>
                  <a:pt x="695579" y="12204"/>
                </a:lnTo>
                <a:lnTo>
                  <a:pt x="695579" y="0"/>
                </a:lnTo>
                <a:lnTo>
                  <a:pt x="0" y="0"/>
                </a:lnTo>
                <a:lnTo>
                  <a:pt x="0" y="12153"/>
                </a:lnTo>
                <a:lnTo>
                  <a:pt x="0" y="194868"/>
                </a:lnTo>
                <a:lnTo>
                  <a:pt x="12153" y="194868"/>
                </a:lnTo>
                <a:lnTo>
                  <a:pt x="707732" y="194919"/>
                </a:lnTo>
                <a:lnTo>
                  <a:pt x="707732" y="182714"/>
                </a:lnTo>
                <a:lnTo>
                  <a:pt x="707783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2785" y="1360880"/>
            <a:ext cx="313690" cy="195580"/>
          </a:xfrm>
          <a:custGeom>
            <a:avLst/>
            <a:gdLst/>
            <a:ahLst/>
            <a:cxnLst/>
            <a:rect l="l" t="t" r="r" b="b"/>
            <a:pathLst>
              <a:path w="313689" h="195580">
                <a:moveTo>
                  <a:pt x="313029" y="182765"/>
                </a:moveTo>
                <a:lnTo>
                  <a:pt x="12204" y="182765"/>
                </a:lnTo>
                <a:lnTo>
                  <a:pt x="12204" y="12204"/>
                </a:lnTo>
                <a:lnTo>
                  <a:pt x="300863" y="12204"/>
                </a:lnTo>
                <a:lnTo>
                  <a:pt x="300863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153" y="194919"/>
                </a:lnTo>
                <a:lnTo>
                  <a:pt x="313029" y="194983"/>
                </a:lnTo>
                <a:lnTo>
                  <a:pt x="313029" y="182765"/>
                </a:lnTo>
                <a:close/>
              </a:path>
              <a:path w="313689" h="195580">
                <a:moveTo>
                  <a:pt x="313080" y="0"/>
                </a:moveTo>
                <a:lnTo>
                  <a:pt x="300875" y="0"/>
                </a:lnTo>
                <a:lnTo>
                  <a:pt x="300875" y="182714"/>
                </a:lnTo>
                <a:lnTo>
                  <a:pt x="313080" y="182714"/>
                </a:lnTo>
                <a:lnTo>
                  <a:pt x="313080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0484" y="1360880"/>
            <a:ext cx="379095" cy="195580"/>
          </a:xfrm>
          <a:custGeom>
            <a:avLst/>
            <a:gdLst/>
            <a:ahLst/>
            <a:cxnLst/>
            <a:rect l="l" t="t" r="r" b="b"/>
            <a:pathLst>
              <a:path w="379095" h="195580">
                <a:moveTo>
                  <a:pt x="378866" y="182765"/>
                </a:moveTo>
                <a:lnTo>
                  <a:pt x="12204" y="182765"/>
                </a:lnTo>
                <a:lnTo>
                  <a:pt x="12204" y="12204"/>
                </a:lnTo>
                <a:lnTo>
                  <a:pt x="366649" y="12204"/>
                </a:lnTo>
                <a:lnTo>
                  <a:pt x="366649" y="0"/>
                </a:lnTo>
                <a:lnTo>
                  <a:pt x="0" y="0"/>
                </a:lnTo>
                <a:lnTo>
                  <a:pt x="0" y="12204"/>
                </a:lnTo>
                <a:lnTo>
                  <a:pt x="0" y="194919"/>
                </a:lnTo>
                <a:lnTo>
                  <a:pt x="12204" y="194919"/>
                </a:lnTo>
                <a:lnTo>
                  <a:pt x="378866" y="194983"/>
                </a:lnTo>
                <a:lnTo>
                  <a:pt x="378866" y="182765"/>
                </a:lnTo>
                <a:close/>
              </a:path>
              <a:path w="379095" h="195580">
                <a:moveTo>
                  <a:pt x="378917" y="0"/>
                </a:moveTo>
                <a:lnTo>
                  <a:pt x="366712" y="0"/>
                </a:lnTo>
                <a:lnTo>
                  <a:pt x="366712" y="182714"/>
                </a:lnTo>
                <a:lnTo>
                  <a:pt x="378917" y="182714"/>
                </a:lnTo>
                <a:lnTo>
                  <a:pt x="378917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05382" y="1598460"/>
            <a:ext cx="247307" cy="1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7800" y="151804"/>
            <a:ext cx="9699625" cy="161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9414" marR="43180" indent="-1619250">
              <a:lnSpc>
                <a:spcPct val="125699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team drunken_tiger 0.1a </a:t>
            </a:r>
            <a:r>
              <a:rPr dirty="0" baseline="7246" sz="1725" spc="-585">
                <a:latin typeface="Noto Sans CJK JP Regular"/>
                <a:cs typeface="Noto Sans CJK JP Regular"/>
              </a:rPr>
              <a:t>확</a:t>
            </a:r>
            <a:r>
              <a:rPr dirty="0" sz="1000" spc="-390">
                <a:latin typeface="DejaVu Serif"/>
                <a:cs typeface="DejaVu Serif"/>
              </a:rPr>
              <a:t>do</a:t>
            </a:r>
            <a:r>
              <a:rPr dirty="0" baseline="7246" sz="1725" spc="-585">
                <a:latin typeface="Noto Sans CJK JP Regular"/>
                <a:cs typeface="Noto Sans CJK JP Regular"/>
              </a:rPr>
              <a:t>보</a:t>
            </a:r>
            <a:r>
              <a:rPr dirty="0" sz="1000" spc="-390">
                <a:latin typeface="DejaVu Serif"/>
                <a:cs typeface="DejaVu Serif"/>
              </a:rPr>
              <a:t>cu</a:t>
            </a:r>
            <a:r>
              <a:rPr dirty="0" baseline="7246" sz="1725" spc="-585">
                <a:latin typeface="Noto Sans CJK JP Regular"/>
                <a:cs typeface="Noto Sans CJK JP Regular"/>
              </a:rPr>
              <a:t>하</a:t>
            </a:r>
            <a:r>
              <a:rPr dirty="0" sz="1000" spc="-390">
                <a:latin typeface="DejaVu Serif"/>
                <a:cs typeface="DejaVu Serif"/>
              </a:rPr>
              <a:t>m</a:t>
            </a:r>
            <a:r>
              <a:rPr dirty="0" baseline="7246" sz="1725" spc="-585">
                <a:latin typeface="Noto Sans CJK JP Regular"/>
                <a:cs typeface="Noto Sans CJK JP Regular"/>
              </a:rPr>
              <a:t>고</a:t>
            </a:r>
            <a:r>
              <a:rPr dirty="0" sz="1000" spc="-390">
                <a:latin typeface="DejaVu Serif"/>
                <a:cs typeface="DejaVu Serif"/>
              </a:rPr>
              <a:t>en</a:t>
            </a:r>
            <a:r>
              <a:rPr dirty="0" baseline="7246" sz="1725" spc="-585">
                <a:latin typeface="Lato"/>
                <a:cs typeface="Lato"/>
              </a:rPr>
              <a:t>,</a:t>
            </a:r>
            <a:r>
              <a:rPr dirty="0" baseline="7246" sz="1725" spc="-97">
                <a:latin typeface="Lato"/>
                <a:cs typeface="Lato"/>
              </a:rPr>
              <a:t> </a:t>
            </a:r>
            <a:r>
              <a:rPr dirty="0" sz="1000" spc="-280">
                <a:latin typeface="DejaVu Serif"/>
                <a:cs typeface="DejaVu Serif"/>
              </a:rPr>
              <a:t>t</a:t>
            </a:r>
            <a:r>
              <a:rPr dirty="0" baseline="7246" sz="1725" spc="-419">
                <a:latin typeface="Lato"/>
                <a:cs typeface="Lato"/>
              </a:rPr>
              <a:t>li</a:t>
            </a:r>
            <a:r>
              <a:rPr dirty="0" sz="1000" spc="-280">
                <a:latin typeface="DejaVu Serif"/>
                <a:cs typeface="DejaVu Serif"/>
              </a:rPr>
              <a:t>a</a:t>
            </a:r>
            <a:r>
              <a:rPr dirty="0" baseline="7246" sz="1725" spc="-419">
                <a:latin typeface="Lato"/>
                <a:cs typeface="Lato"/>
              </a:rPr>
              <a:t>k</a:t>
            </a:r>
            <a:r>
              <a:rPr dirty="0" sz="1000" spc="-280">
                <a:latin typeface="DejaVu Serif"/>
                <a:cs typeface="DejaVu Serif"/>
              </a:rPr>
              <a:t>t</a:t>
            </a:r>
            <a:r>
              <a:rPr dirty="0" baseline="7246" sz="1725" spc="-419">
                <a:latin typeface="Lato"/>
                <a:cs typeface="Lato"/>
              </a:rPr>
              <a:t>e</a:t>
            </a:r>
            <a:r>
              <a:rPr dirty="0" sz="1000" spc="-280">
                <a:latin typeface="DejaVu Serif"/>
                <a:cs typeface="DejaVu Serif"/>
              </a:rPr>
              <a:t>io</a:t>
            </a:r>
            <a:r>
              <a:rPr dirty="0" baseline="7246" sz="1725" spc="-419">
                <a:latin typeface="Lato"/>
                <a:cs typeface="Lato"/>
              </a:rPr>
              <a:t>s</a:t>
            </a:r>
            <a:r>
              <a:rPr dirty="0" baseline="7246" sz="1725" spc="-419">
                <a:latin typeface="Noto Sans CJK JP Regular"/>
                <a:cs typeface="Noto Sans CJK JP Regular"/>
              </a:rPr>
              <a:t>를</a:t>
            </a:r>
            <a:r>
              <a:rPr dirty="0" sz="1000" spc="-280">
                <a:latin typeface="DejaVu Serif"/>
                <a:cs typeface="DejaVu Serif"/>
              </a:rPr>
              <a:t>n </a:t>
            </a:r>
            <a:r>
              <a:rPr dirty="0" baseline="7246" sz="1725" spc="-7">
                <a:latin typeface="Lato"/>
                <a:cs typeface="Lato"/>
              </a:rPr>
              <a:t>ordering</a:t>
            </a:r>
            <a:r>
              <a:rPr dirty="0" baseline="7246" sz="1725" spc="-7">
                <a:latin typeface="Noto Sans CJK JP Regular"/>
                <a:cs typeface="Noto Sans CJK JP Regular"/>
              </a:rPr>
              <a:t>으로 </a:t>
            </a:r>
            <a:r>
              <a:rPr dirty="0" baseline="7246" sz="1725">
                <a:latin typeface="Noto Sans CJK JP Regular"/>
                <a:cs typeface="Noto Sans CJK JP Regular"/>
              </a:rPr>
              <a:t>활용하기 위한 </a:t>
            </a:r>
            <a:r>
              <a:rPr dirty="0" baseline="7246" sz="1725" spc="-7">
                <a:latin typeface="Noto Sans CJK JP Regular"/>
                <a:cs typeface="Noto Sans CJK JP Regular"/>
              </a:rPr>
              <a:t>용도로 </a:t>
            </a:r>
            <a:r>
              <a:rPr dirty="0" baseline="7246" sz="1725" spc="-315">
                <a:latin typeface="Noto Sans CJK JP Regular"/>
                <a:cs typeface="Noto Sans CJK JP Regular"/>
              </a:rPr>
              <a:t>구현하</a:t>
            </a:r>
            <a:r>
              <a:rPr dirty="0" sz="1000" spc="-210">
                <a:latin typeface="DejaVu Serif"/>
                <a:cs typeface="DejaVu Serif"/>
              </a:rPr>
              <a:t>ﬁ</a:t>
            </a:r>
            <a:r>
              <a:rPr dirty="0" baseline="7246" sz="1725" spc="-315">
                <a:latin typeface="Noto Sans CJK JP Regular"/>
                <a:cs typeface="Noto Sans CJK JP Regular"/>
              </a:rPr>
              <a:t>였</a:t>
            </a:r>
            <a:r>
              <a:rPr dirty="0" sz="1000" spc="-210">
                <a:latin typeface="DejaVu Serif"/>
                <a:cs typeface="DejaVu Serif"/>
              </a:rPr>
              <a:t>le:</a:t>
            </a:r>
            <a:r>
              <a:rPr dirty="0" baseline="7246" sz="1725" spc="-315">
                <a:latin typeface="Noto Sans CJK JP Regular"/>
                <a:cs typeface="Noto Sans CJK JP Regular"/>
              </a:rPr>
              <a:t>습</a:t>
            </a:r>
            <a:r>
              <a:rPr dirty="0" sz="1000" spc="-210">
                <a:latin typeface="DejaVu Serif"/>
                <a:cs typeface="DejaVu Serif"/>
              </a:rPr>
              <a:t>///</a:t>
            </a:r>
            <a:r>
              <a:rPr dirty="0" baseline="7246" sz="1725" spc="-315">
                <a:latin typeface="Noto Sans CJK JP Regular"/>
                <a:cs typeface="Noto Sans CJK JP Regular"/>
              </a:rPr>
              <a:t>니</a:t>
            </a:r>
            <a:r>
              <a:rPr dirty="0" sz="1000" spc="-210">
                <a:latin typeface="DejaVu Serif"/>
                <a:cs typeface="DejaVu Serif"/>
              </a:rPr>
              <a:t>ho</a:t>
            </a:r>
            <a:r>
              <a:rPr dirty="0" baseline="7246" sz="1725" spc="-315">
                <a:latin typeface="Noto Sans CJK JP Regular"/>
                <a:cs typeface="Noto Sans CJK JP Regular"/>
              </a:rPr>
              <a:t>다</a:t>
            </a:r>
            <a:r>
              <a:rPr dirty="0" sz="1000" spc="-210">
                <a:latin typeface="DejaVu Serif"/>
                <a:cs typeface="DejaVu Serif"/>
              </a:rPr>
              <a:t>m</a:t>
            </a:r>
            <a:r>
              <a:rPr dirty="0" baseline="7246" sz="1725" spc="-315">
                <a:latin typeface="Lato"/>
                <a:cs typeface="Lato"/>
              </a:rPr>
              <a:t>.</a:t>
            </a:r>
            <a:r>
              <a:rPr dirty="0" sz="1000" spc="-210">
                <a:latin typeface="DejaVu Serif"/>
                <a:cs typeface="DejaVu Serif"/>
              </a:rPr>
              <a:t>e</a:t>
            </a:r>
            <a:r>
              <a:rPr dirty="0" baseline="7246" sz="1725" spc="-315">
                <a:latin typeface="Noto Sans CJK JP Regular"/>
                <a:cs typeface="Noto Sans CJK JP Regular"/>
              </a:rPr>
              <a:t>현</a:t>
            </a:r>
            <a:r>
              <a:rPr dirty="0" sz="1000" spc="-210">
                <a:latin typeface="DejaVu Serif"/>
                <a:cs typeface="DejaVu Serif"/>
              </a:rPr>
              <a:t>/ju</a:t>
            </a:r>
            <a:r>
              <a:rPr dirty="0" baseline="7246" sz="1725" spc="-315">
                <a:latin typeface="Noto Sans CJK JP Regular"/>
                <a:cs typeface="Noto Sans CJK JP Regular"/>
              </a:rPr>
              <a:t>재</a:t>
            </a:r>
            <a:r>
              <a:rPr dirty="0" sz="1000" spc="-210">
                <a:latin typeface="DejaVu Serif"/>
                <a:cs typeface="DejaVu Serif"/>
              </a:rPr>
              <a:t>n</a:t>
            </a:r>
            <a:r>
              <a:rPr dirty="0" baseline="7246" sz="1725" spc="-315">
                <a:latin typeface="Noto Sans CJK JP Regular"/>
                <a:cs typeface="Noto Sans CJK JP Regular"/>
              </a:rPr>
              <a:t>는</a:t>
            </a:r>
            <a:r>
              <a:rPr dirty="0" sz="1000" spc="-210">
                <a:latin typeface="DejaVu Serif"/>
                <a:cs typeface="DejaVu Serif"/>
              </a:rPr>
              <a:t>ehan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li</a:t>
            </a:r>
            <a:r>
              <a:rPr dirty="0" sz="1000" spc="-210">
                <a:latin typeface="DejaVu Serif"/>
                <a:cs typeface="DejaVu Serif"/>
              </a:rPr>
              <a:t>/D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st</a:t>
            </a:r>
            <a:r>
              <a:rPr dirty="0" sz="1000" spc="-210">
                <a:latin typeface="DejaVu Serif"/>
                <a:cs typeface="DejaVu Serif"/>
              </a:rPr>
              <a:t>o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_</a:t>
            </a:r>
            <a:r>
              <a:rPr dirty="0" sz="1000" spc="-210">
                <a:latin typeface="DejaVu Serif"/>
                <a:cs typeface="DejaVu Serif"/>
              </a:rPr>
              <a:t>c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v</a:t>
            </a:r>
            <a:r>
              <a:rPr dirty="0" sz="1000" spc="-210">
                <a:latin typeface="DejaVu Serif"/>
                <a:cs typeface="DejaVu Serif"/>
              </a:rPr>
              <a:t>u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i</a:t>
            </a:r>
            <a:r>
              <a:rPr dirty="0" sz="1000" spc="-210">
                <a:latin typeface="DejaVu Serif"/>
                <a:cs typeface="DejaVu Serif"/>
              </a:rPr>
              <a:t>m</a:t>
            </a:r>
            <a:r>
              <a:rPr dirty="0" baseline="9803" sz="1275" spc="-315">
                <a:solidFill>
                  <a:srgbClr val="BC3B31"/>
                </a:solidFill>
                <a:latin typeface="Liberation Mono"/>
                <a:cs typeface="Liberation Mono"/>
              </a:rPr>
              <a:t>ew</a:t>
            </a:r>
            <a:r>
              <a:rPr dirty="0" sz="1000" spc="-210">
                <a:latin typeface="DejaVu Serif"/>
                <a:cs typeface="DejaVu Serif"/>
              </a:rPr>
              <a:t>en</a:t>
            </a:r>
            <a:r>
              <a:rPr dirty="0" baseline="7246" sz="1725" spc="-315">
                <a:latin typeface="Noto Sans CJK JP Regular"/>
                <a:cs typeface="Noto Sans CJK JP Regular"/>
              </a:rPr>
              <a:t>에</a:t>
            </a:r>
            <a:r>
              <a:rPr dirty="0" sz="1000" spc="-210">
                <a:latin typeface="DejaVu Serif"/>
                <a:cs typeface="DejaVu Serif"/>
              </a:rPr>
              <a:t>ts</a:t>
            </a:r>
            <a:r>
              <a:rPr dirty="0" baseline="7246" sz="1725" spc="-315">
                <a:latin typeface="Noto Sans CJK JP Regular"/>
                <a:cs typeface="Noto Sans CJK JP Regular"/>
              </a:rPr>
              <a:t>서</a:t>
            </a:r>
            <a:r>
              <a:rPr dirty="0" sz="1000" spc="-210">
                <a:latin typeface="DejaVu Serif"/>
                <a:cs typeface="DejaVu Serif"/>
              </a:rPr>
              <a:t>/sp</a:t>
            </a:r>
            <a:r>
              <a:rPr dirty="0" baseline="7246" sz="1725" spc="-315">
                <a:latin typeface="Noto Sans CJK JP Regular"/>
                <a:cs typeface="Noto Sans CJK JP Regular"/>
              </a:rPr>
              <a:t>로</a:t>
            </a:r>
            <a:r>
              <a:rPr dirty="0" sz="1000" spc="-210">
                <a:latin typeface="DejaVu Serif"/>
                <a:cs typeface="DejaVu Serif"/>
              </a:rPr>
              <a:t>hi</a:t>
            </a:r>
            <a:r>
              <a:rPr dirty="0" baseline="7246" sz="1725" spc="-315">
                <a:latin typeface="Noto Sans CJK JP Regular"/>
                <a:cs typeface="Noto Sans CJK JP Regular"/>
              </a:rPr>
              <a:t>그</a:t>
            </a:r>
            <a:r>
              <a:rPr dirty="0" sz="1000" spc="-210">
                <a:latin typeface="DejaVu Serif"/>
                <a:cs typeface="DejaVu Serif"/>
              </a:rPr>
              <a:t>nx</a:t>
            </a:r>
            <a:r>
              <a:rPr dirty="0" baseline="7246" sz="1725" spc="-315">
                <a:latin typeface="Noto Sans CJK JP Regular"/>
                <a:cs typeface="Noto Sans CJK JP Regular"/>
              </a:rPr>
              <a:t>인</a:t>
            </a:r>
            <a:r>
              <a:rPr dirty="0" sz="1000" spc="-210">
                <a:latin typeface="DejaVu Serif"/>
                <a:cs typeface="DejaVu Serif"/>
              </a:rPr>
              <a:t>/d</a:t>
            </a:r>
            <a:r>
              <a:rPr dirty="0" baseline="7246" sz="1725" spc="-315">
                <a:latin typeface="Noto Sans CJK JP Regular"/>
                <a:cs typeface="Noto Sans CJK JP Regular"/>
              </a:rPr>
              <a:t>이</a:t>
            </a:r>
            <a:r>
              <a:rPr dirty="0" sz="1000" spc="-210">
                <a:latin typeface="DejaVu Serif"/>
                <a:cs typeface="DejaVu Serif"/>
              </a:rPr>
              <a:t>jango_doc/docsrc/_build/si...  </a:t>
            </a:r>
            <a:r>
              <a:rPr dirty="0" sz="1150">
                <a:latin typeface="Noto Sans CJK JP Regular"/>
                <a:cs typeface="Noto Sans CJK JP Regular"/>
              </a:rPr>
              <a:t>되어있는 </a:t>
            </a:r>
            <a:r>
              <a:rPr dirty="0" sz="1150" spc="-5">
                <a:latin typeface="Noto Sans CJK JP Regular"/>
                <a:cs typeface="Noto Sans CJK JP Regular"/>
              </a:rPr>
              <a:t>상태라면 </a:t>
            </a:r>
            <a:r>
              <a:rPr dirty="0" sz="1150" spc="5">
                <a:latin typeface="Noto Sans CJK JP Regular"/>
                <a:cs typeface="Noto Sans CJK JP Regular"/>
              </a:rPr>
              <a:t>간단하게</a:t>
            </a:r>
            <a:r>
              <a:rPr dirty="0" sz="1150" spc="5">
                <a:latin typeface="Lato"/>
                <a:cs typeface="Lato"/>
              </a:rPr>
              <a:t>bu�on</a:t>
            </a:r>
            <a:r>
              <a:rPr dirty="0" sz="1150" spc="5">
                <a:latin typeface="Noto Sans CJK JP Regular"/>
                <a:cs typeface="Noto Sans CJK JP Regular"/>
              </a:rPr>
              <a:t>으로</a:t>
            </a:r>
            <a:r>
              <a:rPr dirty="0" sz="1150" spc="5">
                <a:latin typeface="Lato"/>
                <a:cs typeface="Lato"/>
              </a:rPr>
              <a:t>toggle</a:t>
            </a:r>
            <a:r>
              <a:rPr dirty="0" sz="1150" spc="5">
                <a:latin typeface="Noto Sans CJK JP Regular"/>
                <a:cs typeface="Noto Sans CJK JP Regular"/>
              </a:rPr>
              <a:t>가능하도록 </a:t>
            </a:r>
            <a:r>
              <a:rPr dirty="0" sz="1150" spc="-5">
                <a:latin typeface="Noto Sans CJK JP Regular"/>
                <a:cs typeface="Noto Sans CJK JP Regular"/>
              </a:rPr>
              <a:t>처리하고</a:t>
            </a:r>
            <a:r>
              <a:rPr dirty="0" sz="1150" spc="140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있습니다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  <a:p>
            <a:pPr marL="1669414">
              <a:lnSpc>
                <a:spcPct val="100000"/>
              </a:lnSpc>
              <a:spcBef>
                <a:spcPts val="2095"/>
              </a:spcBef>
            </a:pPr>
            <a:r>
              <a:rPr dirty="0" sz="1700" spc="-55" b="1">
                <a:latin typeface="Roboto"/>
                <a:cs typeface="Roboto"/>
              </a:rPr>
              <a:t>7. </a:t>
            </a:r>
            <a:r>
              <a:rPr dirty="0" sz="1700" spc="15" b="1">
                <a:latin typeface="Roboto"/>
                <a:cs typeface="Roboto"/>
              </a:rPr>
              <a:t>code</a:t>
            </a:r>
            <a:r>
              <a:rPr dirty="0" sz="1700" spc="45" b="1">
                <a:latin typeface="Roboto"/>
                <a:cs typeface="Roboto"/>
              </a:rPr>
              <a:t> </a:t>
            </a:r>
            <a:r>
              <a:rPr dirty="0" sz="1700" spc="55" b="1">
                <a:latin typeface="Roboto"/>
                <a:cs typeface="Roboto"/>
              </a:rPr>
              <a:t>sample</a:t>
            </a:r>
            <a:endParaRPr sz="1700">
              <a:latin typeface="Roboto"/>
              <a:cs typeface="Roboto"/>
            </a:endParaRPr>
          </a:p>
          <a:p>
            <a:pPr marL="1669414" marR="1703705">
              <a:lnSpc>
                <a:spcPct val="135500"/>
              </a:lnSpc>
              <a:spcBef>
                <a:spcPts val="1180"/>
              </a:spcBef>
            </a:pPr>
            <a:r>
              <a:rPr dirty="0" sz="1150">
                <a:latin typeface="Noto Sans CJK JP Regular"/>
                <a:cs typeface="Noto Sans CJK JP Regular"/>
              </a:rPr>
              <a:t>프로젝트의 </a:t>
            </a:r>
            <a:r>
              <a:rPr dirty="0" sz="1150" spc="-5">
                <a:latin typeface="Noto Sans CJK JP Regular"/>
                <a:cs typeface="Noto Sans CJK JP Regular"/>
              </a:rPr>
              <a:t>대부분의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url </a:t>
            </a:r>
            <a:r>
              <a:rPr dirty="0" sz="1150">
                <a:latin typeface="Noto Sans CJK JP Regular"/>
                <a:cs typeface="Noto Sans CJK JP Regular"/>
              </a:rPr>
              <a:t>에 매치되는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view </a:t>
            </a:r>
            <a:r>
              <a:rPr dirty="0" sz="1150">
                <a:latin typeface="Noto Sans CJK JP Regular"/>
                <a:cs typeface="Noto Sans CJK JP Regular"/>
              </a:rPr>
              <a:t>는 함수로 구현되었습니다</a:t>
            </a:r>
            <a:r>
              <a:rPr dirty="0" sz="1150">
                <a:latin typeface="Lato"/>
                <a:cs typeface="Lato"/>
              </a:rPr>
              <a:t>. </a:t>
            </a:r>
            <a:r>
              <a:rPr dirty="0" sz="1150" spc="-5">
                <a:latin typeface="Noto Sans CJK JP Regular"/>
                <a:cs typeface="Noto Sans CJK JP Regular"/>
              </a:rPr>
              <a:t>프로젝트 </a:t>
            </a:r>
            <a:r>
              <a:rPr dirty="0" sz="1150">
                <a:latin typeface="Noto Sans CJK JP Regular"/>
                <a:cs typeface="Noto Sans CJK JP Regular"/>
              </a:rPr>
              <a:t>규모 작을때 코드재활  용에 대한 </a:t>
            </a:r>
            <a:r>
              <a:rPr dirty="0" sz="1150" spc="-5">
                <a:latin typeface="Noto Sans CJK JP Regular"/>
                <a:cs typeface="Noto Sans CJK JP Regular"/>
              </a:rPr>
              <a:t>필요성이 적어지는 </a:t>
            </a:r>
            <a:r>
              <a:rPr dirty="0" sz="1150">
                <a:latin typeface="Noto Sans CJK JP Regular"/>
                <a:cs typeface="Noto Sans CJK JP Regular"/>
              </a:rPr>
              <a:t>것과 직관적이라는 점</a:t>
            </a:r>
            <a:r>
              <a:rPr dirty="0" sz="1150">
                <a:latin typeface="Lato"/>
                <a:cs typeface="Lato"/>
              </a:rPr>
              <a:t>, </a:t>
            </a:r>
            <a:r>
              <a:rPr dirty="0" sz="1150">
                <a:latin typeface="Noto Sans CJK JP Regular"/>
                <a:cs typeface="Noto Sans CJK JP Regular"/>
              </a:rPr>
              <a:t>그리고 </a:t>
            </a:r>
            <a:r>
              <a:rPr dirty="0" sz="1150" spc="-5">
                <a:latin typeface="Noto Sans CJK JP Regular"/>
                <a:cs typeface="Noto Sans CJK JP Regular"/>
              </a:rPr>
              <a:t>규모가 </a:t>
            </a:r>
            <a:r>
              <a:rPr dirty="0" sz="1150">
                <a:latin typeface="Noto Sans CJK JP Regular"/>
                <a:cs typeface="Noto Sans CJK JP Regular"/>
              </a:rPr>
              <a:t>작을 경우 최적화문제는 </a:t>
            </a:r>
            <a:r>
              <a:rPr dirty="0" sz="850" spc="5">
                <a:solidFill>
                  <a:srgbClr val="BC3B31"/>
                </a:solidFill>
                <a:latin typeface="Liberation Mono"/>
                <a:cs typeface="Liberation Mono"/>
              </a:rPr>
              <a:t>IO </a:t>
            </a:r>
            <a:r>
              <a:rPr dirty="0" sz="1150">
                <a:latin typeface="Noto Sans CJK JP Regular"/>
                <a:cs typeface="Noto Sans CJK JP Regular"/>
              </a:rPr>
              <a:t>에서</a:t>
            </a:r>
            <a:r>
              <a:rPr dirty="0" sz="1150" spc="6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가장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8292" y="1835988"/>
            <a:ext cx="708025" cy="194945"/>
          </a:xfrm>
          <a:custGeom>
            <a:avLst/>
            <a:gdLst/>
            <a:ahLst/>
            <a:cxnLst/>
            <a:rect l="l" t="t" r="r" b="b"/>
            <a:pathLst>
              <a:path w="708025" h="194944">
                <a:moveTo>
                  <a:pt x="707771" y="0"/>
                </a:moveTo>
                <a:lnTo>
                  <a:pt x="0" y="0"/>
                </a:lnTo>
                <a:lnTo>
                  <a:pt x="0" y="194919"/>
                </a:lnTo>
                <a:lnTo>
                  <a:pt x="707771" y="194919"/>
                </a:lnTo>
                <a:lnTo>
                  <a:pt x="707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04394" y="1842090"/>
            <a:ext cx="695960" cy="182880"/>
          </a:xfrm>
          <a:prstGeom prst="rect">
            <a:avLst/>
          </a:prstGeom>
          <a:ln w="12204">
            <a:solidFill>
              <a:srgbClr val="E1E4E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SQL</a:t>
            </a:r>
            <a:r>
              <a:rPr dirty="0" sz="850" spc="-35">
                <a:solidFill>
                  <a:srgbClr val="BC3B31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C3B31"/>
                </a:solidFill>
                <a:latin typeface="Liberation Mono"/>
                <a:cs typeface="Liberation Mono"/>
              </a:rPr>
              <a:t>Query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5023" y="1805032"/>
            <a:ext cx="43319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175" algn="l"/>
              </a:tabLst>
            </a:pPr>
            <a:r>
              <a:rPr dirty="0" sz="1150">
                <a:latin typeface="Noto Sans CJK JP Regular"/>
                <a:cs typeface="Noto Sans CJK JP Regular"/>
              </a:rPr>
              <a:t>두드러지기</a:t>
            </a:r>
            <a:r>
              <a:rPr dirty="0" sz="1150" spc="35">
                <a:latin typeface="Noto Sans CJK JP Regular"/>
                <a:cs typeface="Noto Sans CJK JP Regular"/>
              </a:rPr>
              <a:t> </a:t>
            </a:r>
            <a:r>
              <a:rPr dirty="0" sz="1150" spc="-5">
                <a:latin typeface="Noto Sans CJK JP Regular"/>
                <a:cs typeface="Noto Sans CJK JP Regular"/>
              </a:rPr>
              <a:t>떄문에	</a:t>
            </a:r>
            <a:r>
              <a:rPr dirty="0" sz="1150">
                <a:latin typeface="Noto Sans CJK JP Regular"/>
                <a:cs typeface="Noto Sans CJK JP Regular"/>
              </a:rPr>
              <a:t>에 조금 더 신경쓸 수 있도록</a:t>
            </a:r>
            <a:r>
              <a:rPr dirty="0" sz="1150" spc="125">
                <a:latin typeface="Noto Sans CJK JP Regular"/>
                <a:cs typeface="Noto Sans CJK JP Regular"/>
              </a:rPr>
              <a:t> </a:t>
            </a:r>
            <a:r>
              <a:rPr dirty="0" sz="1150">
                <a:latin typeface="Noto Sans CJK JP Regular"/>
                <a:cs typeface="Noto Sans CJK JP Regular"/>
              </a:rPr>
              <a:t>하였습니다</a:t>
            </a:r>
            <a:r>
              <a:rPr dirty="0" sz="1150">
                <a:latin typeface="Lato"/>
                <a:cs typeface="Lato"/>
              </a:rPr>
              <a:t>.</a:t>
            </a:r>
            <a:endParaRPr sz="115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900" y="7082790"/>
            <a:ext cx="471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erif"/>
                <a:cs typeface="DejaVu Serif"/>
              </a:rPr>
              <a:t>8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8446" y="180035"/>
            <a:ext cx="12700" cy="7412990"/>
          </a:xfrm>
          <a:custGeom>
            <a:avLst/>
            <a:gdLst/>
            <a:ahLst/>
            <a:cxnLst/>
            <a:rect l="l" t="t" r="r" b="b"/>
            <a:pathLst>
              <a:path w="12700" h="7412990">
                <a:moveTo>
                  <a:pt x="0" y="7412380"/>
                </a:moveTo>
                <a:lnTo>
                  <a:pt x="0" y="0"/>
                </a:lnTo>
                <a:lnTo>
                  <a:pt x="12153" y="0"/>
                </a:lnTo>
                <a:lnTo>
                  <a:pt x="12153" y="7412380"/>
                </a:lnTo>
                <a:lnTo>
                  <a:pt x="0" y="741238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697" y="180035"/>
            <a:ext cx="12700" cy="7412990"/>
          </a:xfrm>
          <a:custGeom>
            <a:avLst/>
            <a:gdLst/>
            <a:ahLst/>
            <a:cxnLst/>
            <a:rect l="l" t="t" r="r" b="b"/>
            <a:pathLst>
              <a:path w="12700" h="7412990">
                <a:moveTo>
                  <a:pt x="0" y="0"/>
                </a:moveTo>
                <a:lnTo>
                  <a:pt x="12204" y="0"/>
                </a:lnTo>
                <a:lnTo>
                  <a:pt x="12204" y="7412380"/>
                </a:lnTo>
                <a:lnTo>
                  <a:pt x="0" y="7412380"/>
                </a:lnTo>
                <a:lnTo>
                  <a:pt x="0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000" y="146724"/>
            <a:ext cx="9788525" cy="596455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45"/>
              </a:spcBef>
              <a:tabLst>
                <a:tab pos="5241925" algn="l"/>
              </a:tabLst>
            </a:pPr>
            <a:r>
              <a:rPr dirty="0" sz="1000" spc="-5">
                <a:latin typeface="DejaVu Serif"/>
                <a:cs typeface="DejaVu Serif"/>
              </a:rPr>
              <a:t>team drunken_tiger</a:t>
            </a:r>
            <a:r>
              <a:rPr dirty="0" sz="1000" spc="4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0.1a</a:t>
            </a:r>
            <a:r>
              <a:rPr dirty="0" sz="1000" spc="15">
                <a:latin typeface="DejaVu Serif"/>
                <a:cs typeface="DejaVu Serif"/>
              </a:rPr>
              <a:t> </a:t>
            </a:r>
            <a:r>
              <a:rPr dirty="0" sz="1000" spc="-250">
                <a:latin typeface="DejaVu Serif"/>
                <a:cs typeface="DejaVu Serif"/>
              </a:rPr>
              <a:t>do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@</a:t>
            </a:r>
            <a:r>
              <a:rPr dirty="0" sz="1000" spc="-250">
                <a:latin typeface="DejaVu Serif"/>
                <a:cs typeface="DejaVu Serif"/>
              </a:rPr>
              <a:t>c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r</a:t>
            </a:r>
            <a:r>
              <a:rPr dirty="0" sz="1000" spc="-250">
                <a:latin typeface="DejaVu Serif"/>
                <a:cs typeface="DejaVu Serif"/>
              </a:rPr>
              <a:t>u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eq</a:t>
            </a:r>
            <a:r>
              <a:rPr dirty="0" sz="1000" spc="-250">
                <a:latin typeface="DejaVu Serif"/>
                <a:cs typeface="DejaVu Serif"/>
              </a:rPr>
              <a:t>m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u</a:t>
            </a:r>
            <a:r>
              <a:rPr dirty="0" sz="1000" spc="-250">
                <a:latin typeface="DejaVu Serif"/>
                <a:cs typeface="DejaVu Serif"/>
              </a:rPr>
              <a:t>e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ir</a:t>
            </a:r>
            <a:r>
              <a:rPr dirty="0" sz="1000" spc="-250">
                <a:latin typeface="DejaVu Serif"/>
                <a:cs typeface="DejaVu Serif"/>
              </a:rPr>
              <a:t>n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e</a:t>
            </a:r>
            <a:r>
              <a:rPr dirty="0" sz="1000" spc="-250">
                <a:latin typeface="DejaVu Serif"/>
                <a:cs typeface="DejaVu Serif"/>
              </a:rPr>
              <a:t>t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_</a:t>
            </a:r>
            <a:r>
              <a:rPr dirty="0" sz="1000" spc="-250">
                <a:latin typeface="DejaVu Serif"/>
                <a:cs typeface="DejaVu Serif"/>
              </a:rPr>
              <a:t>a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G</a:t>
            </a:r>
            <a:r>
              <a:rPr dirty="0" sz="1000" spc="-250">
                <a:latin typeface="DejaVu Serif"/>
                <a:cs typeface="DejaVu Serif"/>
              </a:rPr>
              <a:t>ti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E</a:t>
            </a:r>
            <a:r>
              <a:rPr dirty="0" sz="1000" spc="-250">
                <a:latin typeface="DejaVu Serif"/>
                <a:cs typeface="DejaVu Serif"/>
              </a:rPr>
              <a:t>o</a:t>
            </a:r>
            <a:r>
              <a:rPr dirty="0" baseline="-19607" sz="1275" spc="-375">
                <a:solidFill>
                  <a:srgbClr val="901CDD"/>
                </a:solidFill>
                <a:latin typeface="Liberation Mono"/>
                <a:cs typeface="Liberation Mono"/>
              </a:rPr>
              <a:t>T</a:t>
            </a:r>
            <a:r>
              <a:rPr dirty="0" sz="1000" spc="-250">
                <a:latin typeface="DejaVu Serif"/>
                <a:cs typeface="DejaVu Serif"/>
              </a:rPr>
              <a:t>n	</a:t>
            </a:r>
            <a:r>
              <a:rPr dirty="0" sz="1000" spc="-5">
                <a:latin typeface="DejaVu Serif"/>
                <a:cs typeface="DejaVu Serif"/>
              </a:rPr>
              <a:t>ﬁle:///home/junehan/Documents/sphinx/django_doc/docsrc/_build/si...</a:t>
            </a:r>
            <a:endParaRPr sz="1000">
              <a:latin typeface="DejaVu Serif"/>
              <a:cs typeface="DejaVu Serif"/>
            </a:endParaRPr>
          </a:p>
          <a:p>
            <a:pPr marL="1842135">
              <a:lnSpc>
                <a:spcPct val="100000"/>
              </a:lnSpc>
              <a:spcBef>
                <a:spcPts val="48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main_view</a:t>
            </a:r>
            <a:r>
              <a:rPr dirty="0" sz="850">
                <a:latin typeface="Liberation Mono"/>
                <a:cs typeface="Liberation Mono"/>
              </a:rPr>
              <a:t>(request):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objects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Drinks.objects.all().order_by(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'-likes'</a:t>
            </a:r>
            <a:r>
              <a:rPr dirty="0" sz="850">
                <a:latin typeface="Liberation Mono"/>
                <a:cs typeface="Liberation Mono"/>
              </a:rPr>
              <a:t>)[:16]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render(request,template_name=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'drinks/index.html'</a:t>
            </a:r>
            <a:r>
              <a:rPr dirty="0" sz="850">
                <a:latin typeface="Liberation Mono"/>
                <a:cs typeface="Liberation Mono"/>
              </a:rPr>
              <a:t>,context={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"objects"</a:t>
            </a:r>
            <a:r>
              <a:rPr dirty="0" sz="850">
                <a:latin typeface="Liberation Mono"/>
                <a:cs typeface="Liberation Mono"/>
              </a:rPr>
              <a:t>:objects})</a:t>
            </a:r>
            <a:endParaRPr sz="8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@require_http_methods</a:t>
            </a:r>
            <a:r>
              <a:rPr dirty="0" sz="850">
                <a:latin typeface="Liberation Mono"/>
                <a:cs typeface="Liberation Mono"/>
              </a:rPr>
              <a:t>([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"GET"</a:t>
            </a:r>
            <a:r>
              <a:rPr dirty="0" sz="850">
                <a:latin typeface="Liberation Mono"/>
                <a:cs typeface="Liberation Mono"/>
              </a:rPr>
              <a:t>,</a:t>
            </a:r>
            <a:r>
              <a:rPr dirty="0" sz="850" spc="5"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"POST"</a:t>
            </a:r>
            <a:r>
              <a:rPr dirty="0" sz="850">
                <a:latin typeface="Liberation Mono"/>
                <a:cs typeface="Liberation Mono"/>
              </a:rPr>
              <a:t>])</a:t>
            </a:r>
            <a:endParaRPr sz="85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list_filter_view</a:t>
            </a:r>
            <a:r>
              <a:rPr dirty="0" sz="850">
                <a:latin typeface="Liberation Mono"/>
                <a:cs typeface="Liberation Mono"/>
              </a:rPr>
              <a:t>(request):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 </a:t>
            </a:r>
            <a:r>
              <a:rPr dirty="0" sz="850">
                <a:latin typeface="Liberation Mono"/>
                <a:cs typeface="Liberation Mono"/>
              </a:rPr>
              <a:t>request.method </a:t>
            </a:r>
            <a:r>
              <a:rPr dirty="0" sz="850" spc="5">
                <a:latin typeface="Liberation Mono"/>
                <a:cs typeface="Liberation Mono"/>
              </a:rPr>
              <a:t>==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"POST"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toggle_like(request)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PAGE_SIZE </a:t>
            </a:r>
            <a:r>
              <a:rPr dirty="0" sz="850" spc="5">
                <a:latin typeface="Liberation Mono"/>
                <a:cs typeface="Liberation Mono"/>
              </a:rPr>
              <a:t>= 1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objects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Drinks.objects.select_related(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'brand'</a:t>
            </a:r>
            <a:r>
              <a:rPr dirty="0" sz="850">
                <a:latin typeface="Liberation Mono"/>
                <a:cs typeface="Liberation Mono"/>
              </a:rPr>
              <a:t>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spc="5">
                <a:latin typeface="Liberation Mono"/>
                <a:cs typeface="Liberation Mono"/>
              </a:rPr>
              <a:t>f = </a:t>
            </a:r>
            <a:r>
              <a:rPr dirty="0" sz="850">
                <a:latin typeface="Liberation Mono"/>
                <a:cs typeface="Liberation Mono"/>
              </a:rPr>
              <a:t>DrinkFilter(request.GET, queryset=objects) </a:t>
            </a:r>
            <a:r>
              <a:rPr dirty="0" sz="850" spc="5" i="1">
                <a:solidFill>
                  <a:srgbClr val="3F7E7E"/>
                </a:solidFill>
                <a:latin typeface="Liberation Mono"/>
                <a:cs typeface="Liberation Mono"/>
              </a:rPr>
              <a:t>#</a:t>
            </a:r>
            <a:r>
              <a:rPr dirty="0" sz="850" spc="15" i="1">
                <a:solidFill>
                  <a:srgbClr val="3F7E7E"/>
                </a:solidFill>
                <a:latin typeface="Liberation Mono"/>
                <a:cs typeface="Liberation Mono"/>
              </a:rPr>
              <a:t> </a:t>
            </a:r>
            <a:r>
              <a:rPr dirty="0" sz="850" i="1">
                <a:solidFill>
                  <a:srgbClr val="3F7E7E"/>
                </a:solidFill>
                <a:latin typeface="Liberation Mono"/>
                <a:cs typeface="Liberation Mono"/>
              </a:rPr>
              <a:t>1.49ms</a:t>
            </a:r>
            <a:endParaRPr sz="850">
              <a:latin typeface="Liberation Mono"/>
              <a:cs typeface="Liberation Mono"/>
            </a:endParaRPr>
          </a:p>
          <a:p>
            <a:pPr marL="2105660" marR="5174615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paginator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Paginator(f.qs, PAGE_SIZE)  page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request.GET.get(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'page'</a:t>
            </a:r>
            <a:r>
              <a:rPr dirty="0" sz="850">
                <a:latin typeface="Liberation Mono"/>
                <a:cs typeface="Liberation Mono"/>
              </a:rPr>
              <a:t>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try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response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paginator.page(page)</a:t>
            </a:r>
            <a:endParaRPr sz="850">
              <a:latin typeface="Liberation Mono"/>
              <a:cs typeface="Liberation Mono"/>
            </a:endParaRPr>
          </a:p>
          <a:p>
            <a:pPr marL="2368550" marR="5569585" indent="-263525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except </a:t>
            </a:r>
            <a:r>
              <a:rPr dirty="0" sz="850">
                <a:latin typeface="Liberation Mono"/>
                <a:cs typeface="Liberation Mono"/>
              </a:rPr>
              <a:t>PageNotAnInteger:  response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-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paginator.page(1)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except </a:t>
            </a:r>
            <a:r>
              <a:rPr dirty="0" sz="850">
                <a:latin typeface="Liberation Mono"/>
                <a:cs typeface="Liberation Mono"/>
              </a:rPr>
              <a:t>EmptyPage: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response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paginator.page(paginator.num_pages)</a:t>
            </a:r>
            <a:endParaRPr sz="850">
              <a:latin typeface="Liberation Mono"/>
              <a:cs typeface="Liberation Mono"/>
            </a:endParaRPr>
          </a:p>
          <a:p>
            <a:pPr marL="1842135" marR="2740660" indent="262890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render(request,template_name=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'drinks/list.html'</a:t>
            </a:r>
            <a:r>
              <a:rPr dirty="0" sz="850">
                <a:latin typeface="Liberation Mono"/>
                <a:cs typeface="Liberation Mono"/>
              </a:rPr>
              <a:t>,context={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'filter'</a:t>
            </a:r>
            <a:r>
              <a:rPr dirty="0" sz="850">
                <a:latin typeface="Liberation Mono"/>
                <a:cs typeface="Liberation Mono"/>
              </a:rPr>
              <a:t>:f, 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'objects'</a:t>
            </a:r>
            <a:r>
              <a:rPr dirty="0" sz="850">
                <a:latin typeface="Liberation Mono"/>
                <a:cs typeface="Liberation Mono"/>
              </a:rPr>
              <a:t>:response})</a:t>
            </a:r>
            <a:endParaRPr sz="8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@login_required</a:t>
            </a:r>
            <a:endParaRPr sz="850">
              <a:latin typeface="Liberation Mono"/>
              <a:cs typeface="Liberation Mono"/>
            </a:endParaRPr>
          </a:p>
          <a:p>
            <a:pPr marL="2105660" marR="5372100" indent="-263525">
              <a:lnSpc>
                <a:spcPct val="118500"/>
              </a:lnSpc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like_create_destroy_view</a:t>
            </a:r>
            <a:r>
              <a:rPr dirty="0" sz="850">
                <a:latin typeface="Liberation Mono"/>
                <a:cs typeface="Liberation Mono"/>
              </a:rPr>
              <a:t>(request):  </a:t>
            </a:r>
            <a:r>
              <a:rPr dirty="0" sz="850" spc="5">
                <a:latin typeface="Liberation Mono"/>
                <a:cs typeface="Liberation Mono"/>
              </a:rPr>
              <a:t>pk = </a:t>
            </a:r>
            <a:r>
              <a:rPr dirty="0" sz="850">
                <a:latin typeface="Liberation Mono"/>
                <a:cs typeface="Liberation Mono"/>
              </a:rPr>
              <a:t>request.POST.get(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'drink_like'</a:t>
            </a:r>
            <a:r>
              <a:rPr dirty="0" sz="850">
                <a:latin typeface="Liberation Mono"/>
                <a:cs typeface="Liberation Mono"/>
              </a:rPr>
              <a:t>)  drink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Drinks.objects.get(</a:t>
            </a:r>
            <a:r>
              <a:rPr dirty="0" sz="850">
                <a:solidFill>
                  <a:srgbClr val="008000"/>
                </a:solidFill>
                <a:latin typeface="Liberation Mono"/>
                <a:cs typeface="Liberation Mono"/>
              </a:rPr>
              <a:t>id</a:t>
            </a:r>
            <a:r>
              <a:rPr dirty="0" sz="850">
                <a:latin typeface="Liberation Mono"/>
                <a:cs typeface="Liberation Mono"/>
              </a:rPr>
              <a:t>=pk)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likes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Likes.objects.filter(user=request.user,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drink=drink)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</a:t>
            </a: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likes: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likes.delete()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else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236855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Liberation Mono"/>
                <a:cs typeface="Liberation Mono"/>
              </a:rPr>
              <a:t>likes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Likes.objects.create(drink=drink,</a:t>
            </a:r>
            <a:r>
              <a:rPr dirty="0" sz="850" spc="1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user=request.user)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HttpResponseRedirect(redirect_to=request.path_info)</a:t>
            </a:r>
            <a:endParaRPr sz="8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@require_GET</a:t>
            </a:r>
            <a:endParaRPr sz="850">
              <a:latin typeface="Liberation Mono"/>
              <a:cs typeface="Liberation Mono"/>
            </a:endParaRPr>
          </a:p>
          <a:p>
            <a:pPr marL="1842135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brand_detail_view</a:t>
            </a:r>
            <a:r>
              <a:rPr dirty="0" sz="850">
                <a:latin typeface="Liberation Mono"/>
                <a:cs typeface="Liberation Mono"/>
              </a:rPr>
              <a:t>(request,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brand_name):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85"/>
              </a:spcBef>
            </a:pPr>
            <a:r>
              <a:rPr dirty="0" sz="850">
                <a:latin typeface="Liberation Mono"/>
                <a:cs typeface="Liberation Mono"/>
              </a:rPr>
              <a:t>objects </a:t>
            </a:r>
            <a:r>
              <a:rPr dirty="0" sz="850" spc="5">
                <a:latin typeface="Liberation Mono"/>
                <a:cs typeface="Liberation Mono"/>
              </a:rPr>
              <a:t>=</a:t>
            </a:r>
            <a:r>
              <a:rPr dirty="0" sz="850" spc="1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Brand.objects.prefetch_related(Prefetch(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'drinks'</a:t>
            </a:r>
            <a:r>
              <a:rPr dirty="0" sz="850">
                <a:latin typeface="Liberation Mono"/>
                <a:cs typeface="Liberation Mono"/>
              </a:rPr>
              <a:t>)).get(name=brand_name)</a:t>
            </a:r>
            <a:endParaRPr sz="850">
              <a:latin typeface="Liberation Mono"/>
              <a:cs typeface="Liberation Mono"/>
            </a:endParaRPr>
          </a:p>
          <a:p>
            <a:pPr marL="2105660">
              <a:lnSpc>
                <a:spcPct val="100000"/>
              </a:lnSpc>
              <a:spcBef>
                <a:spcPts val="190"/>
              </a:spcBef>
            </a:pP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return </a:t>
            </a:r>
            <a:r>
              <a:rPr dirty="0" sz="850">
                <a:latin typeface="Liberation Mono"/>
                <a:cs typeface="Liberation Mono"/>
              </a:rPr>
              <a:t>render(request,template_name=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'drinks/brand.html'</a:t>
            </a:r>
            <a:r>
              <a:rPr dirty="0" sz="850">
                <a:latin typeface="Liberation Mono"/>
                <a:cs typeface="Liberation Mono"/>
              </a:rPr>
              <a:t>,</a:t>
            </a:r>
            <a:r>
              <a:rPr dirty="0" sz="850" spc="15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context={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'object'</a:t>
            </a:r>
            <a:r>
              <a:rPr dirty="0" sz="850">
                <a:latin typeface="Liberation Mono"/>
                <a:cs typeface="Liberation Mono"/>
              </a:rPr>
              <a:t>:objects})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6841" y="6238781"/>
            <a:ext cx="3117215" cy="1100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96900">
              <a:lnSpc>
                <a:spcPct val="118500"/>
              </a:lnSpc>
              <a:spcBef>
                <a:spcPts val="95"/>
              </a:spcBef>
            </a:pPr>
            <a:r>
              <a:rPr dirty="0" sz="850">
                <a:solidFill>
                  <a:srgbClr val="901CDD"/>
                </a:solidFill>
                <a:latin typeface="Liberation Mono"/>
                <a:cs typeface="Liberation Mono"/>
              </a:rPr>
              <a:t>@login_required  @require_http_methods</a:t>
            </a:r>
            <a:r>
              <a:rPr dirty="0" sz="850">
                <a:latin typeface="Liberation Mono"/>
                <a:cs typeface="Liberation Mono"/>
              </a:rPr>
              <a:t>([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'GET'</a:t>
            </a:r>
            <a:r>
              <a:rPr dirty="0" sz="850">
                <a:latin typeface="Liberation Mono"/>
                <a:cs typeface="Liberation Mono"/>
              </a:rPr>
              <a:t>,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'POST'</a:t>
            </a:r>
            <a:r>
              <a:rPr dirty="0" sz="850">
                <a:latin typeface="Liberation Mono"/>
                <a:cs typeface="Liberation Mono"/>
              </a:rPr>
              <a:t>])  </a:t>
            </a: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def </a:t>
            </a:r>
            <a:r>
              <a:rPr dirty="0" sz="850">
                <a:solidFill>
                  <a:srgbClr val="0000FF"/>
                </a:solidFill>
                <a:latin typeface="Liberation Mono"/>
                <a:cs typeface="Liberation Mono"/>
              </a:rPr>
              <a:t>drink_detail_view</a:t>
            </a:r>
            <a:r>
              <a:rPr dirty="0" sz="850">
                <a:latin typeface="Liberation Mono"/>
                <a:cs typeface="Liberation Mono"/>
              </a:rPr>
              <a:t>(request,</a:t>
            </a:r>
            <a:r>
              <a:rPr dirty="0" sz="850" spc="10"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pk):</a:t>
            </a:r>
            <a:endParaRPr sz="850">
              <a:latin typeface="Liberation Mono"/>
              <a:cs typeface="Liberation Mono"/>
            </a:endParaRPr>
          </a:p>
          <a:p>
            <a:pPr marL="275590">
              <a:lnSpc>
                <a:spcPct val="100000"/>
              </a:lnSpc>
              <a:spcBef>
                <a:spcPts val="190"/>
              </a:spcBef>
            </a:pP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 </a:t>
            </a:r>
            <a:r>
              <a:rPr dirty="0" sz="850">
                <a:latin typeface="Liberation Mono"/>
                <a:cs typeface="Liberation Mono"/>
              </a:rPr>
              <a:t>request.method </a:t>
            </a:r>
            <a:r>
              <a:rPr dirty="0" sz="850" spc="5">
                <a:latin typeface="Liberation Mono"/>
                <a:cs typeface="Liberation Mono"/>
              </a:rPr>
              <a:t>== 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'POST'</a:t>
            </a:r>
            <a:r>
              <a:rPr dirty="0" sz="850">
                <a:latin typeface="Liberation Mono"/>
                <a:cs typeface="Liberation Mono"/>
              </a:rPr>
              <a:t>:</a:t>
            </a:r>
            <a:endParaRPr sz="850">
              <a:latin typeface="Liberation Mono"/>
              <a:cs typeface="Liberation Mono"/>
            </a:endParaRPr>
          </a:p>
          <a:p>
            <a:pPr marL="538480" marR="5080">
              <a:lnSpc>
                <a:spcPct val="118500"/>
              </a:lnSpc>
            </a:pPr>
            <a:r>
              <a:rPr dirty="0" sz="850">
                <a:latin typeface="Liberation Mono"/>
                <a:cs typeface="Liberation Mono"/>
              </a:rPr>
              <a:t>amount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request.POST.get(</a:t>
            </a:r>
            <a:r>
              <a:rPr dirty="0" sz="850">
                <a:solidFill>
                  <a:srgbClr val="BA2121"/>
                </a:solidFill>
                <a:latin typeface="Liberation Mono"/>
                <a:cs typeface="Liberation Mono"/>
              </a:rPr>
              <a:t>'quantity'</a:t>
            </a:r>
            <a:r>
              <a:rPr dirty="0" sz="850">
                <a:latin typeface="Liberation Mono"/>
                <a:cs typeface="Liberation Mono"/>
              </a:rPr>
              <a:t>)  form </a:t>
            </a:r>
            <a:r>
              <a:rPr dirty="0" sz="850" spc="5">
                <a:latin typeface="Liberation Mono"/>
                <a:cs typeface="Liberation Mono"/>
              </a:rPr>
              <a:t>= </a:t>
            </a:r>
            <a:r>
              <a:rPr dirty="0" sz="850">
                <a:latin typeface="Liberation Mono"/>
                <a:cs typeface="Liberation Mono"/>
              </a:rPr>
              <a:t>CartItemCreateForm(request.POST)  </a:t>
            </a:r>
            <a:r>
              <a:rPr dirty="0" sz="850" spc="5" b="1">
                <a:solidFill>
                  <a:srgbClr val="008000"/>
                </a:solidFill>
                <a:latin typeface="Liberation Mono"/>
                <a:cs typeface="Liberation Mono"/>
              </a:rPr>
              <a:t>if</a:t>
            </a:r>
            <a:r>
              <a:rPr dirty="0" sz="850" b="1">
                <a:solidFill>
                  <a:srgbClr val="008000"/>
                </a:solidFill>
                <a:latin typeface="Liberation Mono"/>
                <a:cs typeface="Liberation Mono"/>
              </a:rPr>
              <a:t> </a:t>
            </a:r>
            <a:r>
              <a:rPr dirty="0" sz="850">
                <a:latin typeface="Liberation Mono"/>
                <a:cs typeface="Liberation Mono"/>
              </a:rPr>
              <a:t>form.is_valid():</a:t>
            </a:r>
            <a:endParaRPr sz="85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7082790"/>
            <a:ext cx="471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DejaVu Serif"/>
                <a:cs typeface="DejaVu Serif"/>
              </a:rPr>
              <a:t>9 </a:t>
            </a:r>
            <a:r>
              <a:rPr dirty="0" sz="1000" spc="-5">
                <a:latin typeface="DejaVu Serif"/>
                <a:cs typeface="DejaVu Serif"/>
              </a:rPr>
              <a:t>of</a:t>
            </a:r>
            <a:r>
              <a:rPr dirty="0" sz="1000" spc="-90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14</a:t>
            </a:r>
            <a:endParaRPr sz="100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9334" y="7082790"/>
            <a:ext cx="11423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DejaVu Serif"/>
                <a:cs typeface="DejaVu Serif"/>
              </a:rPr>
              <a:t>9/3/20, 10:38</a:t>
            </a:r>
            <a:r>
              <a:rPr dirty="0" sz="1000" spc="-75">
                <a:latin typeface="DejaVu Serif"/>
                <a:cs typeface="DejaVu Serif"/>
              </a:rPr>
              <a:t> </a:t>
            </a:r>
            <a:r>
              <a:rPr dirty="0" sz="1000" spc="-5">
                <a:latin typeface="DejaVu Serif"/>
                <a:cs typeface="DejaVu Serif"/>
              </a:rPr>
              <a:t>AM</a:t>
            </a:r>
            <a:endParaRPr sz="1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2020-09-03T01:39:40Z</dcterms:created>
  <dcterms:modified xsi:type="dcterms:W3CDTF">2020-09-03T01:39:40Z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cairo 1.9.5 (http://cairographics.org)</vt:lpwstr>
  </property>
  <property fmtid="{D5CDD505-2E9C-101B-9397-08002B2CF9AE}" pid="3" name="LastSaved">
    <vt:filetime>2020-09-03T00:00:00Z</vt:filetime>
  </property>
</Properties>
</file>