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Jua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22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0" roundtripDataSignature="AMtx7mjiZ2d0JrEVteSjkgWUElSnlxFg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2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Jua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1번: 깐부 SAI조가 제출한 문제로, SAI다조와 눈 깜짝할 SAI조 모두 틀린 오답률이 높은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2번, 3번: 눈 깜짝할 SAI조가 출제한 문제로,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1번: 깐부 SAI조가 제출한 문제로, SAI다조와 눈 깜짝할 SAI조 모두 틀린 오답률이 높은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2번, 3번: 눈 깜짝할 SAI조가 출제한 문제로,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1번: 깐부 SAI조가 제출한 문제로, SAI다조와 눈 깜짝할 SAI조 모두 틀린 오답률이 높은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2번, 3번: 눈 깜짝할 SAI조가 출제한 문제로,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672639" y="1538158"/>
            <a:ext cx="72891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6000" u="none" cap="none" strike="noStrike">
                <a:solidFill>
                  <a:srgbClr val="189A88"/>
                </a:solidFill>
              </a:rPr>
              <a:t>SAI</a:t>
            </a:r>
            <a:r>
              <a:rPr b="1" i="0" lang="ko" sz="6000" u="none" cap="none" strike="noStrike">
                <a:solidFill>
                  <a:srgbClr val="000000"/>
                </a:solidFill>
              </a:rPr>
              <a:t> </a:t>
            </a:r>
            <a:endParaRPr b="1" i="0" sz="6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6000" u="none" cap="none" strike="noStrike">
                <a:solidFill>
                  <a:srgbClr val="EC5600"/>
                </a:solidFill>
              </a:rPr>
              <a:t>CONFERENCE</a:t>
            </a:r>
            <a:r>
              <a:rPr b="0" i="0" lang="ko" sz="6000" u="none" cap="none" strike="noStrike">
                <a:solidFill>
                  <a:srgbClr val="EC5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6000" u="none" cap="none" strike="noStrike">
                <a:solidFill>
                  <a:srgbClr val="EC5600"/>
                </a:solidFill>
              </a:rPr>
              <a:t>CALL</a:t>
            </a:r>
            <a:endParaRPr b="1"/>
          </a:p>
        </p:txBody>
      </p:sp>
      <p:sp>
        <p:nvSpPr>
          <p:cNvPr id="88" name="Google Shape;88;p1"/>
          <p:cNvSpPr/>
          <p:nvPr/>
        </p:nvSpPr>
        <p:spPr>
          <a:xfrm>
            <a:off x="546850" y="62750"/>
            <a:ext cx="35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400" u="none" cap="none" strike="noStrike">
                <a:solidFill>
                  <a:schemeClr val="dk2"/>
                </a:solidFill>
              </a:rPr>
              <a:t>S-1조 스터디 내용 공유</a:t>
            </a:r>
            <a:endParaRPr b="1" i="1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666258" y="3705134"/>
            <a:ext cx="40983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발표일시: 2022년 5월 19일 목요일</a:t>
            </a:r>
            <a:endParaRPr b="0" i="0" sz="18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발표팀: S-1조(SAI다조) </a:t>
            </a:r>
            <a:endParaRPr b="0" i="0" sz="18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PANDAS 이론문제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729450" y="2266481"/>
            <a:ext cx="8154000" cy="6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1. OrderedDict 모듈을 활용하여 데이터 프레임의 key의 순서를 보장할 수 있다. (T/F) 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729450" y="3178850"/>
            <a:ext cx="8154000" cy="6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5"/>
              <a:buFont typeface="Lato"/>
              <a:buNone/>
            </a:pPr>
            <a:r>
              <a:rPr b="1" i="0" lang="ko" sz="18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2. values 함수를 이용하여 데이터프레임 내의 데이터 값만 리스트로 가져올 수 있다. (T/F)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275"/>
              <a:buFont typeface="Lato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PANDAS 이론문제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729450" y="1853850"/>
            <a:ext cx="8154000" cy="96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1. OrderedDict </a:t>
            </a:r>
            <a:r>
              <a:rPr b="1" lang="ko" sz="18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모듈</a:t>
            </a: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을 활용하여 데이터 프레임의 key의 순서를 보장할 수 있다. (T/</a:t>
            </a:r>
            <a:r>
              <a:rPr b="1" lang="ko" sz="18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해설: Collections </a:t>
            </a:r>
            <a:r>
              <a:rPr b="1"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모듈</a:t>
            </a:r>
            <a:r>
              <a:rPr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에서 Ordered Dict </a:t>
            </a:r>
            <a:r>
              <a:rPr b="1"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클래스</a:t>
            </a:r>
            <a:r>
              <a:rPr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를 활용하여 ~</a:t>
            </a:r>
            <a:endParaRPr sz="1800">
              <a:solidFill>
                <a:srgbClr val="008F4D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/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/>
          <p:nvPr/>
        </p:nvSpPr>
        <p:spPr>
          <a:xfrm>
            <a:off x="1558455" y="3258534"/>
            <a:ext cx="2647785" cy="1322106"/>
          </a:xfrm>
          <a:prstGeom prst="ellipse">
            <a:avLst/>
          </a:prstGeom>
          <a:solidFill>
            <a:srgbClr val="189A88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200" u="none" cap="none" strike="noStrike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모듈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700545" y="3258534"/>
            <a:ext cx="2647785" cy="1322106"/>
          </a:xfrm>
          <a:prstGeom prst="ellipse">
            <a:avLst/>
          </a:prstGeom>
          <a:solidFill>
            <a:srgbClr val="EC5600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200" u="none" cap="none" strike="noStrike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클래스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89A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PANDAS 이론문제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729450" y="2072966"/>
            <a:ext cx="8154000" cy="997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2. values 함수를 이용하여 데이터프레임 내의 데이터 값만 </a:t>
            </a:r>
            <a:r>
              <a:rPr b="1" lang="ko" sz="18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리스트</a:t>
            </a: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 가져올 수 있다. (T/</a:t>
            </a:r>
            <a:r>
              <a:rPr b="1" lang="ko" sz="18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ko" sz="1800">
                <a:solidFill>
                  <a:srgbClr val="008F4D"/>
                </a:solidFill>
                <a:latin typeface="Jua"/>
                <a:ea typeface="Jua"/>
                <a:cs typeface="Jua"/>
                <a:sym typeface="Jua"/>
              </a:rPr>
              <a:t>해설: numpy array 형식으로 가져온다.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PANDAS 실습문제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725850" y="1705748"/>
            <a:ext cx="7688700" cy="2937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신입생 환영회 스텝인 당신,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참석자 명단을 받은 후 그득한 화석들을 발견하고 경악을 금치 못한다.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최종 참여 명단을 제출하기 전, </a:t>
            </a: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학생회를 제외한 18 학번 이상 화석들을 명단에서 제외하고 화석들로부터 신입생 환영회를 지켜내보자!</a:t>
            </a:r>
            <a:endParaRPr sz="1200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1 : ‘reception.xlsx’ 파일을 구글 드라이브에서 colab으로 불러오고 df 생성 (1점)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2 : ‘학생회를 제외한 18학번 이상 화석 명단을 리스트로 저장 및 출력 (2점)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3 : 기존 df에서 화석들 제거 후 clear 데이터 프레임으로 저장 (5점)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4 : clear를 인덱스 갱신 후 구글 드라이브에  Renew_reception.xlsx로 저장 (2점)</a:t>
            </a:r>
            <a:endParaRPr sz="1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ko" sz="1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#hint : 데이터 프레임에서 인덱스를 어떻게 추출할지 고민해보세요! #hint : set_index, reset_index 활용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814" y="3958953"/>
            <a:ext cx="1705774" cy="5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PANDAS 실습문제 풀이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>
            <p:ph type="title"/>
          </p:nvPr>
        </p:nvSpPr>
        <p:spPr>
          <a:xfrm>
            <a:off x="727650" y="1964550"/>
            <a:ext cx="7688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12"/>
              <a:buFont typeface="Arial"/>
              <a:buNone/>
            </a:pPr>
            <a:r>
              <a:rPr b="0" lang="ko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조건 1 : reception.xlsx 파일을 </a:t>
            </a:r>
            <a:r>
              <a:rPr b="0" lang="ko" sz="18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구글 드라이브에서 colab으로 불러오고</a:t>
            </a:r>
            <a:r>
              <a:rPr b="0" lang="ko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 df 생성</a:t>
            </a:r>
            <a:endParaRPr sz="54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4">
            <a:alphaModFix/>
          </a:blip>
          <a:srcRect b="72138" l="0" r="0" t="0"/>
          <a:stretch/>
        </p:blipFill>
        <p:spPr>
          <a:xfrm>
            <a:off x="817941" y="2702850"/>
            <a:ext cx="6727800" cy="14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/>
          <p:nvPr/>
        </p:nvSpPr>
        <p:spPr>
          <a:xfrm>
            <a:off x="552722" y="2571749"/>
            <a:ext cx="4019278" cy="907063"/>
          </a:xfrm>
          <a:prstGeom prst="donut">
            <a:avLst>
              <a:gd fmla="val 6786" name="adj"/>
            </a:avLst>
          </a:prstGeom>
          <a:solidFill>
            <a:srgbClr val="EC5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PANDAS 실습문제 풀이</a:t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4">
            <a:alphaModFix/>
          </a:blip>
          <a:srcRect b="39669" l="0" r="0" t="28896"/>
          <a:stretch/>
        </p:blipFill>
        <p:spPr>
          <a:xfrm>
            <a:off x="931580" y="2325858"/>
            <a:ext cx="6727800" cy="16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827525" y="1755775"/>
            <a:ext cx="6935910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2 : 학생회를 제외한 18학번 이상 화석’ 명단을 리스트로 저장 및 출력</a:t>
            </a:r>
            <a:endParaRPr b="0" i="0" sz="18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 b="0" l="0" r="0" t="5775"/>
          <a:stretch/>
        </p:blipFill>
        <p:spPr>
          <a:xfrm>
            <a:off x="931580" y="4373674"/>
            <a:ext cx="573405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3455650" y="19987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931580" y="4050574"/>
            <a:ext cx="526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출력예시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PANDAS 실습문제 풀이</a:t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4">
            <a:alphaModFix/>
          </a:blip>
          <a:srcRect b="6218" l="0" r="0" t="64250"/>
          <a:stretch/>
        </p:blipFill>
        <p:spPr>
          <a:xfrm>
            <a:off x="852774" y="2239263"/>
            <a:ext cx="6727800" cy="15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/>
        </p:nvSpPr>
        <p:spPr>
          <a:xfrm>
            <a:off x="783750" y="1736079"/>
            <a:ext cx="7630800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조건 3 : 기존 df에서 화석들 제거 후 clear 데이터 프레임으로 저장</a:t>
            </a:r>
            <a:endParaRPr b="0" i="0" sz="18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754163" y="3813853"/>
            <a:ext cx="8389837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조건 4 : clear를 인덱스 갱신 후 </a:t>
            </a:r>
            <a:r>
              <a:rPr b="0" i="0" lang="ko" sz="1800" u="none" cap="none" strike="noStrike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구글 드라이브에 Renew_reception.xlsx로 저장</a:t>
            </a:r>
            <a:endParaRPr b="0" i="0" sz="1800" u="none" cap="none" strike="noStrike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4">
            <a:alphaModFix/>
          </a:blip>
          <a:srcRect b="0" l="0" r="0" t="93718"/>
          <a:stretch/>
        </p:blipFill>
        <p:spPr>
          <a:xfrm>
            <a:off x="852774" y="4362263"/>
            <a:ext cx="672780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736925" y="2571750"/>
            <a:ext cx="7842299" cy="180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Matplotlib 기반, 다양한 색상 테마와 통계용 차트 등의 기능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- 1차원부터 3차원데이터까지 모두 표현 가능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matplotlib보다 편리, 그래프의 스타일 다양하게 설정 가능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데이터분석에 많이 사용되는 추세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5" y="1624400"/>
            <a:ext cx="3303251" cy="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729450" y="1243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Seaborn 실습문제 1</a:t>
            </a:r>
            <a:endParaRPr sz="2040"/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725850" y="1632492"/>
            <a:ext cx="8418150" cy="1389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seaborn에서 제공하는 flight 데이터 셋을 사용하여 연도별 탑승자 수와 월별 탑승자 수를 그래프에 동시에 나타나게 해라.</a:t>
            </a:r>
            <a:endParaRPr b="1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출력된 그래프가 너무 작게 나와 그래프의 사이즈를 키우기 위해서는, flights.fig.set_size_inches(30, 10) 명령어를 이용해보셔도 좋습니다.(채점시 점수에는 포함되지 않습니다.)</a:t>
            </a:r>
            <a:endParaRPr b="0" i="0" sz="32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850" y="3084826"/>
            <a:ext cx="5832715" cy="185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807174" y="1698552"/>
            <a:ext cx="82569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" sz="105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딩동댕대학교 학생 펭수는 펭귄의 이해 과목의 과제를 하던 중 다른 펭귄들의 서식지와 부리길이 등을 담고있는 데이터를 발견했다. </a:t>
            </a:r>
            <a:endParaRPr b="1" i="0" sz="105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" sz="105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다른 펭귄들의 날개길이가 궁금해진 펭수는 데이터셋을 열어보았지만 Nan값이 몇몇 있고, 일일히 정보를 확인하기에는 너무 방대한 양이라 보기에 편하게 표로 정리하고 싶어졌다. </a:t>
            </a:r>
            <a:endParaRPr b="1" i="0" sz="105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" sz="105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그러나 펭귄의 날개로는 코드를 짤 수 없기에  펭수는 당신에게 ‘펭귄의 종과 날개 길이, 지역의 분포를 확인할 수 있는 분포도를 만들고, 자신보다 날개 길이가 길거나 짧은 펭귄들이 얼마나 되는지 알려달라고 한다. 펭수보다 날개가 긴 펭귄들은 '펭수보다 길다!' , 짧은 펭귄들은 펭수보다 짧다!로 바꾼 뒤 이미지를 첨부한다.</a:t>
            </a:r>
            <a:endParaRPr b="1" i="0" sz="105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" sz="105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펭수의 키가 다른 펭귄들보다 월등히 커 비율을 맞추기 위해 날개 길이를 20cm로 조정하고, Nan값은 median으로 채워준다.</a:t>
            </a:r>
            <a:endParaRPr b="0" i="0" sz="105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4880" y="3364526"/>
            <a:ext cx="1984401" cy="171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991" y="3813772"/>
            <a:ext cx="2122303" cy="57585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>
            <p:ph type="title"/>
          </p:nvPr>
        </p:nvSpPr>
        <p:spPr>
          <a:xfrm>
            <a:off x="729450" y="1243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Seaborn 실습문제 2</a:t>
            </a:r>
            <a:endParaRPr sz="2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507703" y="3715358"/>
            <a:ext cx="28080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손민주</a:t>
            </a:r>
            <a:endParaRPr b="1"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인공지능언어공학과 22학번</a:t>
            </a:r>
            <a:endParaRPr sz="1800"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278878" y="3720247"/>
            <a:ext cx="28080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이지호</a:t>
            </a:r>
            <a:endParaRPr b="1"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인공지능학과 21학번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086878" y="3720247"/>
            <a:ext cx="28080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 sz="180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지영은</a:t>
            </a:r>
            <a:endParaRPr b="1" sz="180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ko" sz="1800">
                <a:latin typeface="Jua"/>
                <a:ea typeface="Jua"/>
                <a:cs typeface="Jua"/>
                <a:sym typeface="Jua"/>
              </a:rPr>
              <a:t>영어영문학과 18학번</a:t>
            </a:r>
            <a:endParaRPr sz="18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705702" y="1290410"/>
            <a:ext cx="1660979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" sz="2400" u="none" cap="none" strike="noStrike">
                <a:solidFill>
                  <a:srgbClr val="000000"/>
                </a:solidFill>
              </a:rPr>
              <a:t>조원 소개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8195" y="2083138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7112" y="2083138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8715" y="1924636"/>
            <a:ext cx="1131877" cy="184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729448" y="1979076"/>
            <a:ext cx="5411373" cy="6487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2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groupby와 np.where&lt;200,’펭수보다 짧다’, ‘펭수보다 같거나 길다’</a:t>
            </a:r>
            <a:endParaRPr b="0" i="0" sz="800" u="none" cap="none" strike="noStrike">
              <a:solidFill>
                <a:schemeClr val="dk2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peng['flipper_length_mm'].fillna(peng.groupby('species')['flipper_length_mm'].transform('median'),inplace=True)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peng['Pengsu']=np.where(peng['flipper_length_mm']&lt;200,'펭수보다 짧다!','펭수보다 같거나 길다.')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729449" y="1243775"/>
            <a:ext cx="4443185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Seaborn 실습문제 오류…</a:t>
            </a:r>
            <a:endParaRPr sz="2040"/>
          </a:p>
        </p:txBody>
      </p:sp>
      <p:sp>
        <p:nvSpPr>
          <p:cNvPr id="249" name="Google Shape;249;p20"/>
          <p:cNvSpPr txBox="1"/>
          <p:nvPr/>
        </p:nvSpPr>
        <p:spPr>
          <a:xfrm>
            <a:off x="725775" y="2969326"/>
            <a:ext cx="5415047" cy="6487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2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groupby해제와 np.where&lt;200,’펭수보다 짧다’, ‘펭수보다 같거나 길다’</a:t>
            </a:r>
            <a:endParaRPr b="0" i="0" sz="800" u="none" cap="none" strike="noStrike">
              <a:solidFill>
                <a:schemeClr val="dk2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peng['flipper_length_mm'].fillna(peng['flipper_length_mm'].median(),inplace=True)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peng['Pengsu']=np.where(peng['flipper_length_mm']&lt;200,'펭수보다 짧다!','펭수보다 같거나 길다.')</a:t>
            </a:r>
            <a:endParaRPr b="0" i="0" sz="800" u="none" cap="none" strike="noStrike">
              <a:solidFill>
                <a:schemeClr val="lt1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725776" y="3854584"/>
            <a:ext cx="5415048" cy="6684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2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다른 조가 제출한 답안</a:t>
            </a:r>
            <a:endParaRPr b="0" i="0" sz="800" u="none" cap="none" strike="noStrike">
              <a:solidFill>
                <a:schemeClr val="dk2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df1=df[df['flipper_length_mm']&gt;200].count()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df2=df[df['flipper_length_mm']&lt;200].count()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6617129" y="2068566"/>
            <a:ext cx="1989171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펭수보다 짧다!        191</a:t>
            </a:r>
            <a:endParaRPr b="0" i="0" sz="900" u="none" cap="none" strike="noStrike">
              <a:solidFill>
                <a:srgbClr val="000000"/>
              </a:solidFill>
              <a:highlight>
                <a:srgbClr val="F4CC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4CCCC"/>
                </a:highlight>
                <a:latin typeface="Arial"/>
                <a:ea typeface="Arial"/>
                <a:cs typeface="Arial"/>
                <a:sym typeface="Arial"/>
              </a:rPr>
              <a:t>펭수보다 같거나 길다    153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6617129" y="3042102"/>
            <a:ext cx="1989171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펭수보다 짧다!        192</a:t>
            </a:r>
            <a:endParaRPr b="0" i="0" sz="900" u="none" cap="none" strike="noStrike">
              <a:solidFill>
                <a:srgbClr val="000000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펭수보다 같거나 길다.    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617129" y="3886441"/>
            <a:ext cx="2159317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펭수보다 짧다        192</a:t>
            </a:r>
            <a:endParaRPr b="0" i="0" sz="9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펭수보다 길거나 같다    148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766595" y="2574154"/>
            <a:ext cx="6826511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-최신 웹 브라우저를 대상으로 하는 대화형 시각화 라이브러리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-다목적 그래픽의 우아하고 간결한 구성을 제공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-HTML을 기반으로 그래프를 그림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-사용자가 그래프를 확대,축소할 수 있음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207" y="1581270"/>
            <a:ext cx="2003499" cy="61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853078" y="2697455"/>
            <a:ext cx="47319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-leaflet.js 기반, Python 지도 시각화 라이브러리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-마커 추가, 원으로 범위 표시 가능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-HTML로 저장 가능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8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-사용자와 상호작용이 가능한 지도 생성</a:t>
            </a:r>
            <a:endParaRPr sz="18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066" y="1389302"/>
            <a:ext cx="984687" cy="118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1395599" y="1555809"/>
            <a:ext cx="2853672" cy="849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" sz="3600" u="none" cap="none" strike="noStrike">
                <a:solidFill>
                  <a:srgbClr val="4D4D4C"/>
                </a:solidFill>
                <a:latin typeface="Lato"/>
                <a:ea typeface="Lato"/>
                <a:cs typeface="Lato"/>
                <a:sym typeface="Lato"/>
              </a:rPr>
              <a:t>Folium</a:t>
            </a:r>
            <a:endParaRPr b="0" i="0" sz="3600" u="none" cap="none" strike="noStrike">
              <a:solidFill>
                <a:srgbClr val="4D4D4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>
            <p:ph type="title"/>
          </p:nvPr>
        </p:nvSpPr>
        <p:spPr>
          <a:xfrm>
            <a:off x="729450" y="1243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데이터 시각화 이론문제</a:t>
            </a:r>
            <a:endParaRPr sz="2040"/>
          </a:p>
        </p:txBody>
      </p:sp>
      <p:sp>
        <p:nvSpPr>
          <p:cNvPr id="275" name="Google Shape;275;p23"/>
          <p:cNvSpPr/>
          <p:nvPr/>
        </p:nvSpPr>
        <p:spPr>
          <a:xfrm>
            <a:off x="727650" y="1778975"/>
            <a:ext cx="768870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ㄷ. fill_alpha는 투명도를 적용하는 옵션이며 통상 10이상으로 설정하는 것이 적절하다.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</a:t>
            </a: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 이하로 설정해야 적절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ㅁ. zoom_start의 범위는 최댓값이 지정되어 있지 않다. </a:t>
            </a:r>
            <a:endParaRPr b="1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최댓값이 18로 고정되어 있음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ㅅ. popup이나 tooltip에는 오직 문자만 표기 가능하다.   </a:t>
            </a:r>
            <a:endParaRPr b="1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popup은 문자열만 표기할 수 있었으나, 툴팁은 int형도 가능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>
            <p:ph type="title"/>
          </p:nvPr>
        </p:nvSpPr>
        <p:spPr>
          <a:xfrm>
            <a:off x="729450" y="12437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00">
                <a:latin typeface="Arial"/>
                <a:ea typeface="Arial"/>
                <a:cs typeface="Arial"/>
                <a:sym typeface="Arial"/>
              </a:rPr>
              <a:t>데이터 시각화 이론문제</a:t>
            </a:r>
            <a:endParaRPr sz="2040"/>
          </a:p>
        </p:txBody>
      </p:sp>
      <p:sp>
        <p:nvSpPr>
          <p:cNvPr id="282" name="Google Shape;282;p24"/>
          <p:cNvSpPr/>
          <p:nvPr/>
        </p:nvSpPr>
        <p:spPr>
          <a:xfrm>
            <a:off x="727650" y="1931375"/>
            <a:ext cx="76887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ㅈ. 깔려있는 bokeh의 버전은 중요하지 않다.</a:t>
            </a: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 </a:t>
            </a:r>
            <a:endParaRPr b="1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해설: html로 저장할 때 필요</a:t>
            </a:r>
            <a:endParaRPr b="0" i="0" sz="1400" u="none" cap="none" strike="noStrike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ㅊ. Datetime을 이용하여 출력한 데이터는 문자열이다.  </a:t>
            </a:r>
            <a:endParaRPr b="1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pd.to_datetime()  dtype: datetime64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ㅍ. 지도 그리기는 folium을 통해 데이터 조작을 한 다음, 리플릿 맵에서 시각화하는 과정으로 이루어진다.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python으로 데이터를 조작한 뒤, folium을 통해 리플릿 맵에서 시각화</a:t>
            </a:r>
            <a:endParaRPr b="0" i="0" sz="1400" u="none" cap="none" strike="noStrike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ctrTitle"/>
          </p:nvPr>
        </p:nvSpPr>
        <p:spPr>
          <a:xfrm>
            <a:off x="727950" y="1438991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8000">
                <a:latin typeface="Jua"/>
                <a:ea typeface="Jua"/>
                <a:cs typeface="Jua"/>
                <a:sym typeface="Jua"/>
              </a:rPr>
              <a:t>감사합니다</a:t>
            </a:r>
            <a:endParaRPr sz="8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546851" y="62750"/>
            <a:ext cx="37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400" u="none" cap="none" strike="noStrike">
                <a:solidFill>
                  <a:schemeClr val="dk2"/>
                </a:solidFill>
              </a:rPr>
              <a:t>S-1조 스터디 내용 공유</a:t>
            </a:r>
            <a:endParaRPr b="1" i="1" sz="24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커리큘럼 소개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01167" y="1827368"/>
            <a:ext cx="6863657" cy="2924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1주차: 파이썬 기초 강의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2주차: Numpy_inflearn(섹션 0~ 섹션 3)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3주차: Numpy_inflearn(섹션 4~ 섹션 7)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4주차: Pandas_inflearn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5주차: Pandas(Wikidocs 01장 ~ 05장)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6주차: 데이터 시각화(Seaborn 유튜브 1(분포도 그래프 그리기) ~ 4(그래프 합치기 Jointlploit)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ko" sz="56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11주차: 데이터 시각화(Seaborn 유튜브 5(대화형 웹 시각화 Bokeh) ~ 8(마커 모양 디자인 Folium) Seaborn 강의 1회차 내용 복습)</a:t>
            </a:r>
            <a:endParaRPr sz="56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9449" y="2920337"/>
            <a:ext cx="7688700" cy="753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ko" sz="7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행렬이나 일반적으로 대규모 다차원 배열을 쉽게 처리할 수 있도록 도와주는 라이브러리</a:t>
            </a:r>
            <a:endParaRPr sz="7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ko" sz="72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Numpy는 데이터 구조 외에도 수치 계산을 위해 효율적으로 구현된 기능을 제공함</a:t>
            </a:r>
            <a:endParaRPr sz="72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49" y="1280634"/>
            <a:ext cx="2775751" cy="129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sz="2400">
                <a:latin typeface="Arial"/>
                <a:ea typeface="Arial"/>
                <a:cs typeface="Arial"/>
                <a:sym typeface="Arial"/>
              </a:rPr>
              <a:t>NUMPY 이론문제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29450" y="1692850"/>
            <a:ext cx="81849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틀린 것의 개수를 쓰시오. </a:t>
            </a:r>
            <a:endParaRPr b="1"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ㄱ. 1부터 12까지의 원소를 넣은 3,4배열의 이중리스트와 이차원 배열의 인덱싱 방법은 다르다. (T/</a:t>
            </a:r>
            <a:r>
              <a:rPr b="1" lang="ko" sz="10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</a:t>
            </a:r>
            <a:endParaRPr b="1"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해설: 같은 방식. 실제로 해보니 같았음</a:t>
            </a:r>
            <a:r>
              <a:rPr lang="ko" sz="1000" u="sng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[4, 5, 6] / [4 5 6]</a:t>
            </a:r>
            <a:endParaRPr sz="1000" u="sng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ㄴ. 다차원 배열을 일차원 리스트로 변형시키기 위해서는 ravel(a)을 사용하거나 argsort(a), insert(a,1,1), delete(a,3), modf(a)를 사용할 수 있다. (T/</a:t>
            </a:r>
            <a:r>
              <a:rPr b="1" lang="ko" sz="10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</a:t>
            </a:r>
            <a:endParaRPr b="1"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modf()와 argsort()는 1차원 리스트로 변형시키지 않음</a:t>
            </a:r>
            <a:endParaRPr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ㄷ. N차원 배열(ndarray)에서 axis=0은 행을, axis=1은 열을 의미한다. (T/</a:t>
            </a:r>
            <a:r>
              <a:rPr b="1" lang="ko" sz="10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</a:t>
            </a:r>
            <a:r>
              <a:rPr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2차원 배열에서는 맞지만, 다른 차원 배열에서는 일치하지 않을 수 있기 때문에 틀린 명제이다. 1차원 배열에서는 행과 열의 개념이 없고, 3차원에서는 axis=0은 높이, axis=1은 행, axis=2는 열을 의미하는 등 차원이 달라지면 축의 개념이 달라지고, 4차원 배열 이상부터는 행렬의 개념으로 설명할 수 없기 때문이다.</a:t>
            </a:r>
            <a:endParaRPr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ㄹ. 3차원 배열을 axis 2를 기준으로 ’np.squeeze()’ 함수를 사용하면 2차원 배열로 변환시킬 수 있다. (T/</a:t>
            </a:r>
            <a:r>
              <a:rPr b="1" lang="ko" sz="10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F</a:t>
            </a: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)</a:t>
            </a:r>
            <a:endParaRPr b="1"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해설: axis 2를 기준으로 np.squeeze 함수를 사용하게 되면 error가 발생한다.</a:t>
            </a:r>
            <a:endParaRPr sz="1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NUMPY 실습문제 1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727650" y="1853850"/>
            <a:ext cx="841635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1~7사이의 정수를 random 함수를 사용하여 입력받아 (10,3)shape의 2차원 행렬을 만들고 출력하라.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각 행마다 값이 같은 수가 존재하는 행을 추출하여 새로운 2차원 행렬을 동일한 shape(행의 개수는 달라도된다.)으로 만들고 출력해라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만약 행렬이 만들어지지 않는다면 위의 과정을 반복해서 하나의 새로운 행렬을 만들어라.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+) numpy.empty() 활용 가능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1718" y="2749425"/>
            <a:ext cx="4534637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NUMPY 실습문제 2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729450" y="1853850"/>
            <a:ext cx="3407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정수 n을 입력받고 1부터 999까지 임의의 정수 n개를 가지는 1차원 배열을 정렬하여 출력하라</a:t>
            </a:r>
            <a:endParaRPr sz="1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그 다음, 이 배열을 다음과 같이 출력되는 열이 4개인 2차원 배열을 만들고, 규칙에 따라 삭제되는 원소를 출력하라</a:t>
            </a:r>
            <a:endParaRPr sz="1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3479000"/>
            <a:ext cx="4485324" cy="10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4421" y="1537922"/>
            <a:ext cx="3732002" cy="29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ko" sz="2800">
                <a:latin typeface="Arial"/>
                <a:ea typeface="Arial"/>
                <a:cs typeface="Arial"/>
                <a:sym typeface="Arial"/>
              </a:rPr>
              <a:t>NUMPY 실습문제 3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하나의 양의 정수 N을 입력받아 아래와 같이 출력하는 프로그램을 작성하시오.(행렬을 이용하여 문제를 풀어라) (출력형식만 맞추기 x)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숫자는 1,2,3,4,....,9,0으로 순환하면서 출력</a:t>
            </a:r>
            <a:endParaRPr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874" y="2418625"/>
            <a:ext cx="5412549" cy="243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37026" y="236868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001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8"/>
              <a:buNone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데이터 분석과 관련된 다양한 기능을 제공하는 파이썬 패키지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○"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데이터 셋을 이용한 다양한 통계 처리 기능을 제공함.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○"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표 형태의 데이터를 다루는데 특화된 파이썬 모듈.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■"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엑셀의 기능을 제공하는 파이썬 모듈이라고 생각하면 이해가 쉬움.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14001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None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- 표 형태의 데이터를 다루기 위한 시리즈(Series)와 데이터프레임(DataFrame) 클래스 제공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○"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Series : 1차원 자료구조를 표현(벡터)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○"/>
            </a:pPr>
            <a:r>
              <a:rPr lang="ko" sz="1508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DataFrame : 행렬의 표를 표현</a:t>
            </a:r>
            <a:endParaRPr sz="1508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743" y="1322619"/>
            <a:ext cx="3362057" cy="124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