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Do Hyeon" panose="020B0600000101010101" charset="-127"/>
      <p:regular r:id="rId21"/>
    </p:embeddedFont>
    <p:embeddedFont>
      <p:font typeface="Malgun Gothic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0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앞선 선행연구 분석에서 혈관질환이 기온/습도/기압 순으로 혈관질병에 영향을 준다는 점을 참고하여 데이터를 바탕으로 먼저 분포를 살펴보았습니다.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왼쪽부터 순서대로 기온,기압,습도 그래프입니다. 기온은 제주가 제일 높고 충남/충북지역의 기온이 낮은것을 확인하였습니다.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기압또한 충남/충북지역이 낮고 반대로 상대습도는 강원과 대구가 제일 낮았습니다.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밑의 지역별 혈관질환 발병수합 그래프와 비교했을때 ,유의미한 관계를 살펴보기 어려워 다음 슬라이드에서 상관계수를 살펴보겟습니다.</a:t>
            </a:r>
            <a:endParaRPr/>
          </a:p>
        </p:txBody>
      </p:sp>
      <p:sp>
        <p:nvSpPr>
          <p:cNvPr id="450" name="Google Shape;4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a17fceb6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왼쪽부터 서울과 경기 지역의 상관계수입니다.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가설과 달리 빈도수와 평균 기온, 상대습도, 현지기압과 상관계수값이 작은것을 볼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대신 평균 기압과 기온이 -0.76 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기압과 습도가 -0.45로 관계성을 띄고있어서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다양한 날씨 변수들의 상관계수를 분석해보았습니다.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13a17fceb6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a17fceb6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기온변수들간에는 평균기온/최저기온/최고기온이 강한 상관관계를 띄고 있어서 평균기온 변수만 선택하는것이 좋아보였고 기온과 기압또한 음의 상관관계를 띄고있었습니다.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위의 상관계수 그림을 바탕으로 기온,풍속 , 습도,기압,일교차를 위주로 데이터를 살펴보기로 하였습니다.</a:t>
            </a:r>
            <a:endParaRPr/>
          </a:p>
        </p:txBody>
      </p:sp>
      <p:sp>
        <p:nvSpPr>
          <p:cNvPr id="510" name="Google Shape;510;g13a17fceb6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a17fceb6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습도 데이터는 기상청 날씨마루의 hive 에서 불러옴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도시의 지역지점별로 관측데이터가 있었기 때문에 각 지점별로 습도를 추출해준 뒤 지역으로 묶어 평균내주었고 이를 습도데이터로 지정하였다.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그래프를 살펴보면 알다시피 여름철에 습도가 높고 겨울철에는 습도가 낮다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지역별로 습도를 확인해보았을 때에는 서울경기를 제외한 서쪽지방이 습도가 높고 동쪽지방은 습도가 낮은것을 확인할 수 있다.</a:t>
            </a:r>
            <a:endParaRPr/>
          </a:p>
        </p:txBody>
      </p:sp>
      <p:sp>
        <p:nvSpPr>
          <p:cNvPr id="539" name="Google Shape;539;g13a17fceb6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3a1c25374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평균습도와 심혈관 발생빈도수를 시각화해보았다. 그 결과 발생빈도수가 높을수록 평균습도는 낮아지는것을 확인할 수 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때 빈도수가 높은 데이터의 경우 데이터수가 적어 신뢰도가 낮다고 생각하여 대이터의 대부분을 차지하는 빈도수 5회 이하로 데이터를 추출해 확인해보았고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좀 더 정밀하게 본 결과 역시 빈도수가 높아질수록 평균습도는 낮아지는것을 볼 수 있다.</a:t>
            </a:r>
            <a:endParaRPr/>
          </a:p>
        </p:txBody>
      </p:sp>
      <p:sp>
        <p:nvSpPr>
          <p:cNvPr id="573" name="Google Shape;573;g13a1c25374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최고습도와 최저습도의 차이를 이용하여 습도편차를 구해보았고 이를 빈도수와 비교해보았다.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 결과 습도의 편차가 클수록 혈관질환 빈도수가 높아지는것을 확인해볼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히트맵도 확인해보았는데 수치가 너무 미미하게 나와 히트맵 상관계수 자체만으로는 유의미한 결과를 얻기 힘들다고 생각했다.</a:t>
            </a:r>
            <a:endParaRPr/>
          </a:p>
        </p:txBody>
      </p:sp>
      <p:sp>
        <p:nvSpPr>
          <p:cNvPr id="605" name="Google Shape;6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a17fceb2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3a17fceb2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a17fceb2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3a17fceb2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a1c25374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주어진 원본 데이터는 저것이 전부이다 . 백병원에서 측정한 2012년~2015년의 지역,성별 심장질환 내원 빈도수를 측정한 데이터이다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검증 데이터는 2016년의 데이터로, 적절한 기상데이터칼럼을 지역과 시기에 맞게 추가하여 발생빈도수를 예측하는것이 목표이다.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g13a1c25374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667227" y="1095827"/>
            <a:ext cx="6857546" cy="3803403"/>
            <a:chOff x="123825" y="152398"/>
            <a:chExt cx="11944350" cy="6624698"/>
          </a:xfrm>
        </p:grpSpPr>
        <p:sp>
          <p:nvSpPr>
            <p:cNvPr id="85" name="Google Shape;85;p13"/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94911" y="338136"/>
              <a:ext cx="11402177" cy="618172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기상에 따른 혈관 질환 발생 예측 모델 개발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2808601" y="5429646"/>
            <a:ext cx="6617398" cy="124829"/>
            <a:chOff x="2808601" y="5429646"/>
            <a:chExt cx="6617398" cy="124829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3035320" y="5480874"/>
              <a:ext cx="5400000" cy="0"/>
            </a:xfrm>
            <a:prstGeom prst="straightConnector1">
              <a:avLst/>
            </a:prstGeom>
            <a:noFill/>
            <a:ln w="254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3035320" y="5481053"/>
              <a:ext cx="1800000" cy="0"/>
            </a:xfrm>
            <a:prstGeom prst="straightConnector1">
              <a:avLst/>
            </a:prstGeom>
            <a:noFill/>
            <a:ln w="3492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grpSp>
          <p:nvGrpSpPr>
            <p:cNvPr id="90" name="Google Shape;90;p13"/>
            <p:cNvGrpSpPr/>
            <p:nvPr/>
          </p:nvGrpSpPr>
          <p:grpSpPr>
            <a:xfrm>
              <a:off x="8948624" y="5443718"/>
              <a:ext cx="145274" cy="110757"/>
              <a:chOff x="3645" y="2013"/>
              <a:chExt cx="383" cy="292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48" extrusionOk="0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48" extrusionOk="0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48" extrusionOk="0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7" extrusionOk="0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7" extrusionOk="0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7" extrusionOk="0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flipH="1">
              <a:off x="9343509" y="5443718"/>
              <a:ext cx="82490" cy="108861"/>
            </a:xfrm>
            <a:custGeom>
              <a:avLst/>
              <a:gdLst/>
              <a:ahLst/>
              <a:cxnLst/>
              <a:rect l="l" t="t" r="r" b="b"/>
              <a:pathLst>
                <a:path w="9310" h="12286" extrusionOk="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5400000">
              <a:off x="2800556" y="5437691"/>
              <a:ext cx="116650" cy="10056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5400000">
              <a:off x="8592903" y="5452739"/>
              <a:ext cx="108863" cy="85081"/>
            </a:xfrm>
            <a:custGeom>
              <a:avLst/>
              <a:gdLst/>
              <a:ahLst/>
              <a:cxnLst/>
              <a:rect l="l" t="t" r="r" b="b"/>
              <a:pathLst>
                <a:path w="5492" h="4293" extrusionOk="0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5256669" y="4004127"/>
            <a:ext cx="1678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조원형 이명준 김주연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4776856" y="1978694"/>
            <a:ext cx="28076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날씨 빅데이터 콘테스트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017809" y="2746171"/>
            <a:ext cx="63257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기상에 따른 혈관 질환 발생 예측 모델 개발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3" name="Google Shape;453;p22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454" name="Google Shape;454;p22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p22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457" name="Google Shape;457;p22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8" name="Google Shape;458;p22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459" name="Google Shape;459;p22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460" name="Google Shape;460;p22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1" name="Google Shape;461;p22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2" name="Google Shape;462;p22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3" name="Google Shape;463;p22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4" name="Google Shape;464;p22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5" name="Google Shape;465;p22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66" name="Google Shape;466;p22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73" name="Google Shape;473;p22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기온,기압,습도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간의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 파악</a:t>
            </a:r>
            <a:endParaRPr dirty="0"/>
          </a:p>
        </p:txBody>
      </p:sp>
      <p:pic>
        <p:nvPicPr>
          <p:cNvPr id="474" name="Google Shape;4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24" y="1158024"/>
            <a:ext cx="3256250" cy="25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63" y="1065063"/>
            <a:ext cx="36099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1225" y="972113"/>
            <a:ext cx="35052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4100" y="3850899"/>
            <a:ext cx="3667125" cy="2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3" name="Google Shape;483;p23"/>
          <p:cNvGrpSpPr/>
          <p:nvPr/>
        </p:nvGrpSpPr>
        <p:grpSpPr>
          <a:xfrm>
            <a:off x="78325" y="106975"/>
            <a:ext cx="11944500" cy="6553200"/>
            <a:chOff x="123825" y="152400"/>
            <a:chExt cx="11944500" cy="6553200"/>
          </a:xfrm>
        </p:grpSpPr>
        <p:sp>
          <p:nvSpPr>
            <p:cNvPr id="484" name="Google Shape;484;p23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ㅌㅌㅌ</a:t>
              </a: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6" name="Google Shape;486;p23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487" name="Google Shape;487;p23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23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489" name="Google Shape;489;p23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490" name="Google Shape;490;p23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96" name="Google Shape;496;p23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03" name="Google Shape;503;p23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기압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습도 간의 상관성 파악</a:t>
            </a:r>
            <a:endParaRPr lang="ko-KR" altLang="en-US" sz="1800" dirty="0"/>
          </a:p>
        </p:txBody>
      </p:sp>
      <p:pic>
        <p:nvPicPr>
          <p:cNvPr id="504" name="Google Shape;5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806" y="946565"/>
            <a:ext cx="4427199" cy="4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21" y="947442"/>
            <a:ext cx="4749174" cy="4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3"/>
          <p:cNvSpPr txBox="1"/>
          <p:nvPr/>
        </p:nvSpPr>
        <p:spPr>
          <a:xfrm>
            <a:off x="672250" y="5228836"/>
            <a:ext cx="98820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서울,경기지역의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발생빈도와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기온,습도,기압간의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상관계수가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유의미하지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않았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672249" y="5675236"/>
            <a:ext cx="10771627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기압,기온,기압과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습도가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관계성을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띄고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있었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다중공선</a:t>
            </a:r>
            <a:r>
              <a:rPr lang="ko-KR" altLang="en-US" sz="1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 문제 </a:t>
            </a:r>
            <a:r>
              <a:rPr lang="ko-KR" alt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가발생할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있다고 판단했다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3" name="Google Shape;513;p24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14" name="Google Shape;514;p24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6" name="Google Shape;516;p24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517" name="Google Shape;517;p24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519" name="Google Shape;519;p24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20" name="Google Shape;520;p24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26" name="Google Shape;526;p24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33" name="Google Shape;533;p24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기압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습도 간의 상관성 파악</a:t>
            </a:r>
            <a:endParaRPr lang="ko-KR" altLang="en-US" sz="1800" dirty="0"/>
          </a:p>
        </p:txBody>
      </p:sp>
      <p:pic>
        <p:nvPicPr>
          <p:cNvPr id="534" name="Google Shape;5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225" y="680175"/>
            <a:ext cx="5763099" cy="4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4"/>
          <p:cNvSpPr txBox="1"/>
          <p:nvPr/>
        </p:nvSpPr>
        <p:spPr>
          <a:xfrm>
            <a:off x="726750" y="5229050"/>
            <a:ext cx="98820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기온변수들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간에는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상관관계를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띄고있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기온변수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평균기온만을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했다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726750" y="5635775"/>
            <a:ext cx="98820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기압과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음의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상관관계를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띄고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A8E6BEEC-7FA9-660F-30A5-D78570A0B6C2}"/>
              </a:ext>
            </a:extLst>
          </p:cNvPr>
          <p:cNvSpPr/>
          <p:nvPr/>
        </p:nvSpPr>
        <p:spPr>
          <a:xfrm>
            <a:off x="3834245" y="869110"/>
            <a:ext cx="1496291" cy="1375230"/>
          </a:xfrm>
          <a:prstGeom prst="donut">
            <a:avLst>
              <a:gd name="adj" fmla="val 293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2" name="Google Shape;542;p25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43" name="Google Shape;543;p25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5" name="Google Shape;545;p25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546" name="Google Shape;546;p25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7" name="Google Shape;547;p25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548" name="Google Shape;548;p25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49" name="Google Shape;549;p25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0" name="Google Shape;550;p25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1" name="Google Shape;551;p25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2" name="Google Shape;552;p25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3" name="Google Shape;553;p25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4" name="Google Shape;554;p25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55" name="Google Shape;555;p25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62" name="Google Shape;562;p25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습도와 혈관질환 </a:t>
            </a:r>
            <a:endParaRPr/>
          </a:p>
        </p:txBody>
      </p:sp>
      <p:sp>
        <p:nvSpPr>
          <p:cNvPr id="563" name="Google Shape;563;p25"/>
          <p:cNvSpPr txBox="1"/>
          <p:nvPr/>
        </p:nvSpPr>
        <p:spPr>
          <a:xfrm>
            <a:off x="528120" y="726394"/>
            <a:ext cx="107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습도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4" name="Google Shape;5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3" y="1141925"/>
            <a:ext cx="3458775" cy="24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 txBox="1"/>
          <p:nvPr/>
        </p:nvSpPr>
        <p:spPr>
          <a:xfrm>
            <a:off x="4579875" y="1311496"/>
            <a:ext cx="4229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습도는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여름에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높고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겨울에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낮은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것으로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파악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 txBox="1"/>
          <p:nvPr/>
        </p:nvSpPr>
        <p:spPr>
          <a:xfrm>
            <a:off x="528120" y="3477769"/>
            <a:ext cx="107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평균 습도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7" name="Google Shape;5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95" y="3847070"/>
            <a:ext cx="6631396" cy="2401125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</p:pic>
      <p:sp>
        <p:nvSpPr>
          <p:cNvPr id="568" name="Google Shape;568;p25"/>
          <p:cNvSpPr txBox="1"/>
          <p:nvPr/>
        </p:nvSpPr>
        <p:spPr>
          <a:xfrm>
            <a:off x="7264300" y="3847071"/>
            <a:ext cx="422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7512775" y="3847071"/>
            <a:ext cx="4229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평균습도를 잘 살펴보면, 서쪽이 평균습도가 높고 동쪽이 평균습도가 낮은 것 같아보임.</a:t>
            </a:r>
            <a:endParaRPr sz="180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8218725" y="3619500"/>
            <a:ext cx="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6" name="Google Shape;576;p26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77" name="Google Shape;577;p26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79" name="Google Shape;579;p26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580" name="Google Shape;580;p26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26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582" name="Google Shape;582;p26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83" name="Google Shape;583;p26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89" name="Google Shape;589;p26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3" name="Google Shape;593;p26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96" name="Google Shape;596;p26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습도와 혈관질환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7" name="Google Shape;5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00" y="1428100"/>
            <a:ext cx="5646558" cy="20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6"/>
          <p:cNvSpPr txBox="1"/>
          <p:nvPr/>
        </p:nvSpPr>
        <p:spPr>
          <a:xfrm>
            <a:off x="1211025" y="3456225"/>
            <a:ext cx="25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26"/>
          <p:cNvSpPr txBox="1"/>
          <p:nvPr/>
        </p:nvSpPr>
        <p:spPr>
          <a:xfrm>
            <a:off x="1935600" y="3456225"/>
            <a:ext cx="27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↓(확대)↓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0" name="Google Shape;6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49" y="3856425"/>
            <a:ext cx="5415199" cy="193847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6"/>
          <p:cNvSpPr txBox="1"/>
          <p:nvPr/>
        </p:nvSpPr>
        <p:spPr>
          <a:xfrm>
            <a:off x="549050" y="807825"/>
            <a:ext cx="594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평균습도와 혈관질환 발생빈도수 비교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26"/>
          <p:cNvSpPr txBox="1"/>
          <p:nvPr/>
        </p:nvSpPr>
        <p:spPr>
          <a:xfrm>
            <a:off x="6261300" y="1428100"/>
            <a:ext cx="5807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데이터의 대부분을 차지하는 발생빈도수 5회 이하로 데이터를 잘라내어 좀 더 정밀하게 확인해 봄.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평균습도가 낮아질수록 발생빈도수는 증가.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평균습도와 발생빈도수는 </a:t>
            </a:r>
            <a:r>
              <a:rPr lang="en-US" sz="1800" b="1">
                <a:solidFill>
                  <a:srgbClr val="FF0000"/>
                </a:solidFill>
              </a:rPr>
              <a:t>반비례관계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8" name="Google Shape;608;p27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609" name="Google Shape;609;p27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11" name="Google Shape;611;p27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612" name="Google Shape;612;p27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7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614" name="Google Shape;614;p27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615" name="Google Shape;615;p27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21" name="Google Shape;621;p27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28" name="Google Shape;628;p27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습도와 혈관질환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1211025" y="3456225"/>
            <a:ext cx="25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7"/>
          <p:cNvSpPr txBox="1"/>
          <p:nvPr/>
        </p:nvSpPr>
        <p:spPr>
          <a:xfrm>
            <a:off x="549050" y="680325"/>
            <a:ext cx="602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습도편차와 발생빈도수 비교 및 히트맵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1" name="Google Shape;6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00" y="1309700"/>
            <a:ext cx="5943599" cy="211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300" y="3624525"/>
            <a:ext cx="6196024" cy="24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7"/>
          <p:cNvSpPr txBox="1"/>
          <p:nvPr/>
        </p:nvSpPr>
        <p:spPr>
          <a:xfrm>
            <a:off x="7089325" y="1496775"/>
            <a:ext cx="42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27"/>
          <p:cNvSpPr txBox="1"/>
          <p:nvPr/>
        </p:nvSpPr>
        <p:spPr>
          <a:xfrm>
            <a:off x="7076725" y="1538296"/>
            <a:ext cx="4229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최고습도와 최저습도의 차를 습도편차로 설정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습도의 편차가 클수록 혈관질환 발생 빈도수가 높은것을 알 수 있음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히트맵으로 상관계수를 확인해봤을 때 절대적인 상관계수 수치보다 시각화를 이용해 관계를 파악하는것이 더욱 도움된다고 생각함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0" name="Google Shape;640;p28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41" name="Google Shape;641;p28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43" name="Google Shape;643;p28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644" name="Google Shape;644;p28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28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646" name="Google Shape;646;p28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647" name="Google Shape;647;p28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8" name="Google Shape;648;p28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9" name="Google Shape;649;p28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1" name="Google Shape;651;p28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2" name="Google Shape;652;p28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53" name="Google Shape;653;p28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60" name="Google Shape;660;p28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/>
          </a:p>
        </p:txBody>
      </p:sp>
      <p:grpSp>
        <p:nvGrpSpPr>
          <p:cNvPr id="661" name="Google Shape;661;p28"/>
          <p:cNvGrpSpPr/>
          <p:nvPr/>
        </p:nvGrpSpPr>
        <p:grpSpPr>
          <a:xfrm>
            <a:off x="1890325" y="1210555"/>
            <a:ext cx="7753897" cy="900231"/>
            <a:chOff x="1890250" y="1058175"/>
            <a:chExt cx="5592425" cy="663300"/>
          </a:xfrm>
        </p:grpSpPr>
        <p:sp>
          <p:nvSpPr>
            <p:cNvPr id="662" name="Google Shape;662;p28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심혈관질환과</a:t>
              </a:r>
              <a:r>
                <a:rPr 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미세먼지는</a:t>
              </a:r>
              <a:r>
                <a:rPr 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관계가</a:t>
              </a:r>
              <a:r>
                <a:rPr 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없는</a:t>
              </a:r>
              <a:r>
                <a:rPr 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것으로</a:t>
              </a:r>
              <a:r>
                <a:rPr 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파악</a:t>
              </a:r>
              <a:endParaRPr dirty="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accent5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1890325" y="2864042"/>
            <a:ext cx="7753897" cy="900231"/>
            <a:chOff x="1890250" y="1058175"/>
            <a:chExt cx="5592425" cy="663300"/>
          </a:xfrm>
        </p:grpSpPr>
        <p:sp>
          <p:nvSpPr>
            <p:cNvPr id="665" name="Google Shape;665;p28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ko-KR" alt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온도</a:t>
              </a:r>
              <a:r>
                <a:rPr lang="en-US" altLang="ko-KR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,</a:t>
              </a:r>
              <a:r>
                <a:rPr lang="ko-KR" alt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상대습도</a:t>
              </a:r>
              <a:r>
                <a:rPr lang="en-US" altLang="ko-KR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,</a:t>
              </a:r>
              <a:r>
                <a:rPr lang="ko-KR" altLang="en-US" sz="2000" dirty="0" err="1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기압간의</a:t>
              </a:r>
              <a:r>
                <a:rPr lang="ko-KR" altLang="en-US" sz="2000" dirty="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상관계수가 높은 것으로 나타남</a:t>
              </a:r>
              <a:endParaRPr lang="ko-KR" altLang="en-US" sz="2000" dirty="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accent5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67" name="Google Shape;667;p28"/>
          <p:cNvGrpSpPr/>
          <p:nvPr/>
        </p:nvGrpSpPr>
        <p:grpSpPr>
          <a:xfrm>
            <a:off x="1890325" y="4517530"/>
            <a:ext cx="7753897" cy="900231"/>
            <a:chOff x="1890250" y="1058175"/>
            <a:chExt cx="5592425" cy="663300"/>
          </a:xfrm>
        </p:grpSpPr>
        <p:sp>
          <p:nvSpPr>
            <p:cNvPr id="668" name="Google Shape;668;p28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심혈관질환 빈도수와 습도는 반비례관계</a:t>
              </a:r>
              <a:endParaRPr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accent5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5" name="Google Shape;675;p29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76" name="Google Shape;676;p29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78" name="Google Shape;678;p29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679" name="Google Shape;679;p29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29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681" name="Google Shape;681;p29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682" name="Google Shape;682;p29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3" name="Google Shape;683;p29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4" name="Google Shape;684;p29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5" name="Google Shape;685;p29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6" name="Google Shape;686;p29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7" name="Google Shape;687;p29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88" name="Google Shape;688;p29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95" name="Google Shape;695;p29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 계획</a:t>
            </a:r>
            <a:endParaRPr/>
          </a:p>
        </p:txBody>
      </p:sp>
      <p:grpSp>
        <p:nvGrpSpPr>
          <p:cNvPr id="696" name="Google Shape;696;p29"/>
          <p:cNvGrpSpPr/>
          <p:nvPr/>
        </p:nvGrpSpPr>
        <p:grpSpPr>
          <a:xfrm>
            <a:off x="1890325" y="1210555"/>
            <a:ext cx="7753897" cy="900231"/>
            <a:chOff x="1890250" y="1058175"/>
            <a:chExt cx="5592425" cy="663300"/>
          </a:xfrm>
        </p:grpSpPr>
        <p:sp>
          <p:nvSpPr>
            <p:cNvPr id="697" name="Google Shape;697;p29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데이터 수집 및 전처리</a:t>
              </a:r>
              <a:endParaRPr sz="19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99" name="Google Shape;699;p29"/>
          <p:cNvGrpSpPr/>
          <p:nvPr/>
        </p:nvGrpSpPr>
        <p:grpSpPr>
          <a:xfrm>
            <a:off x="1890325" y="2864042"/>
            <a:ext cx="7753897" cy="900231"/>
            <a:chOff x="1890250" y="1058175"/>
            <a:chExt cx="5592425" cy="663300"/>
          </a:xfrm>
        </p:grpSpPr>
        <p:sp>
          <p:nvSpPr>
            <p:cNvPr id="700" name="Google Shape;700;p29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변수간 상관성 파악 후 예측 모델 개발</a:t>
              </a:r>
              <a:endParaRPr sz="19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02" name="Google Shape;702;p29"/>
          <p:cNvGrpSpPr/>
          <p:nvPr/>
        </p:nvGrpSpPr>
        <p:grpSpPr>
          <a:xfrm>
            <a:off x="1890325" y="4517530"/>
            <a:ext cx="7753897" cy="900231"/>
            <a:chOff x="1890250" y="1058175"/>
            <a:chExt cx="5592425" cy="663300"/>
          </a:xfrm>
        </p:grpSpPr>
        <p:sp>
          <p:nvSpPr>
            <p:cNvPr id="703" name="Google Shape;703;p29"/>
            <p:cNvSpPr/>
            <p:nvPr/>
          </p:nvSpPr>
          <p:spPr>
            <a:xfrm>
              <a:off x="2384475" y="1189725"/>
              <a:ext cx="5098200" cy="400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딥러닝 모델 적용을 위한 딥러닝 학습</a:t>
              </a:r>
              <a:endParaRPr sz="19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890250" y="1058175"/>
              <a:ext cx="663300" cy="6633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23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0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10" name="Google Shape;710;p30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0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713" name="Google Shape;713;p30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4" name="Google Shape;714;p30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715" name="Google Shape;715;p30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716" name="Google Shape;716;p30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7" name="Google Shape;717;p30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8" name="Google Shape;718;p30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9" name="Google Shape;719;p30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0" name="Google Shape;720;p30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1" name="Google Shape;721;p30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22" name="Google Shape;722;p30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29" name="Google Shape;729;p30"/>
          <p:cNvSpPr txBox="1"/>
          <p:nvPr/>
        </p:nvSpPr>
        <p:spPr>
          <a:xfrm>
            <a:off x="3427050" y="1960450"/>
            <a:ext cx="5337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latin typeface="Malgun Gothic"/>
                <a:ea typeface="Malgun Gothic"/>
                <a:cs typeface="Malgun Gothic"/>
                <a:sym typeface="Malgun Gothic"/>
              </a:rPr>
              <a:t>Thank you. SAI.</a:t>
            </a:r>
            <a:endParaRPr sz="5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0" name="Google Shape;7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038" y="3186850"/>
            <a:ext cx="24479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108" name="Google Shape;108;p14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111" name="Google Shape;111;p14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113" name="Google Shape;113;p14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114" name="Google Shape;114;p14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20" name="Google Shape;120;p14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7" name="Google Shape;127;p14"/>
          <p:cNvSpPr/>
          <p:nvPr/>
        </p:nvSpPr>
        <p:spPr>
          <a:xfrm>
            <a:off x="1401869" y="196439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EDA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680032" y="3912326"/>
            <a:ext cx="2521142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질환에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EDA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2405" y="2525547"/>
            <a:ext cx="1058358" cy="105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7552" y="2583603"/>
            <a:ext cx="1056646" cy="105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65077" y="2583603"/>
            <a:ext cx="1057787" cy="10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5450" y="2583603"/>
            <a:ext cx="1054940" cy="105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>
            <a:off x="1324582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1587342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850102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112862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2375622" y="4990620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324582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587342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850102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112862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375622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445049" y="3912326"/>
            <a:ext cx="2521142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논문을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분석하여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혈관질환과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날씨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와의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관계성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가정</a:t>
            </a:r>
            <a:endParaRPr sz="14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089599" y="4990620"/>
            <a:ext cx="180000" cy="18000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352359" y="4990620"/>
            <a:ext cx="180000" cy="18000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615119" y="4990620"/>
            <a:ext cx="180000" cy="18000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4877879" y="4990620"/>
            <a:ext cx="180000" cy="18000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140639" y="4990620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08959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435235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461511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487787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514063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6210069" y="3912326"/>
            <a:ext cx="2521142" cy="37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854619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7117379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7380139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7642899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7905659" y="4990620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685461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711737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738013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764289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7905659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8888001" y="3912326"/>
            <a:ext cx="2521142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변수간의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상관성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파악에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 dirty="0"/>
          </a:p>
        </p:txBody>
      </p:sp>
      <p:sp>
        <p:nvSpPr>
          <p:cNvPr id="166" name="Google Shape;166;p14"/>
          <p:cNvSpPr/>
          <p:nvPr/>
        </p:nvSpPr>
        <p:spPr>
          <a:xfrm>
            <a:off x="9532551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9795311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0058071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0320831" y="4990620"/>
            <a:ext cx="180000" cy="180000"/>
          </a:xfrm>
          <a:prstGeom prst="ellipse">
            <a:avLst/>
          </a:prstGeom>
          <a:solidFill>
            <a:srgbClr val="2E75B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10583591" y="4990620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532551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9795311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10058071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320831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583591" y="5299246"/>
            <a:ext cx="180000" cy="18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4131752" y="195835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선행연구분석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6861635" y="195231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변수간 관계성 파악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9591518" y="194627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 및 추후계획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6166525" y="3882016"/>
            <a:ext cx="2521142" cy="102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선행연구분석의 결론을 토대로 혈관질환과 타 변수 간의 상관성 파악</a:t>
            </a:r>
            <a:endParaRPr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EDA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42628" y="680328"/>
            <a:ext cx="51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2012~2015년 지역별 혈관질환 발생빈도</a:t>
            </a:r>
            <a:endParaRPr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642636" y="1440194"/>
            <a:ext cx="3341204" cy="601487"/>
            <a:chOff x="730574" y="1370937"/>
            <a:chExt cx="4052400" cy="1166351"/>
          </a:xfrm>
        </p:grpSpPr>
        <p:sp>
          <p:nvSpPr>
            <p:cNvPr id="235" name="Google Shape;235;p16"/>
            <p:cNvSpPr txBox="1"/>
            <p:nvPr/>
          </p:nvSpPr>
          <p:spPr>
            <a:xfrm>
              <a:off x="730574" y="1820888"/>
              <a:ext cx="40524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날씨마루 HIVE 데이터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16" descr="체크 박스 아이콘 PNG 이미지 | PNGWi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353" y="1370937"/>
              <a:ext cx="358915" cy="3589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6"/>
          <p:cNvGrpSpPr/>
          <p:nvPr/>
        </p:nvGrpSpPr>
        <p:grpSpPr>
          <a:xfrm>
            <a:off x="642624" y="2649189"/>
            <a:ext cx="4335929" cy="679464"/>
            <a:chOff x="732867" y="2307758"/>
            <a:chExt cx="5077200" cy="1317556"/>
          </a:xfrm>
        </p:grpSpPr>
        <p:sp>
          <p:nvSpPr>
            <p:cNvPr id="238" name="Google Shape;238;p16"/>
            <p:cNvSpPr txBox="1"/>
            <p:nvPr/>
          </p:nvSpPr>
          <p:spPr>
            <a:xfrm>
              <a:off x="732867" y="2908914"/>
              <a:ext cx="50772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endParaRPr/>
            </a:p>
          </p:txBody>
        </p:sp>
        <p:pic>
          <p:nvPicPr>
            <p:cNvPr id="239" name="Google Shape;239;p16" descr="체크 박스 아이콘 PNG 이미지 | PNGW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2868" y="2478692"/>
              <a:ext cx="357294" cy="357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6"/>
            <p:cNvSpPr txBox="1"/>
            <p:nvPr/>
          </p:nvSpPr>
          <p:spPr>
            <a:xfrm>
              <a:off x="1067767" y="2307758"/>
              <a:ext cx="19182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지도 시각화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623987" y="4086689"/>
            <a:ext cx="5706910" cy="1878049"/>
            <a:chOff x="732868" y="4200686"/>
            <a:chExt cx="4584600" cy="3641747"/>
          </a:xfrm>
        </p:grpSpPr>
        <p:sp>
          <p:nvSpPr>
            <p:cNvPr id="242" name="Google Shape;242;p16"/>
            <p:cNvSpPr txBox="1"/>
            <p:nvPr/>
          </p:nvSpPr>
          <p:spPr>
            <a:xfrm>
              <a:off x="732868" y="4977133"/>
              <a:ext cx="4584600" cy="28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서울, 경기지역에서 혈관질환 발생빈도가 높음.</a:t>
              </a:r>
              <a:endParaRPr/>
            </a:p>
            <a:p>
              <a:pPr marL="2857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남성과 여성의 혈관 발생빈도 비교 시, 큰 차이가 없음.</a:t>
              </a:r>
              <a:endParaRPr/>
            </a:p>
            <a:p>
              <a:pPr marL="2857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977558" y="4200686"/>
              <a:ext cx="1249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시사점</a:t>
              </a:r>
              <a:endParaRPr/>
            </a:p>
          </p:txBody>
        </p:sp>
      </p:grpSp>
      <p:pic>
        <p:nvPicPr>
          <p:cNvPr id="244" name="Google Shape;244;p16" descr="체크 박스 아이콘 PNG 이미지 | PNGW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621" y="4201902"/>
            <a:ext cx="305128" cy="1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9135598" y="5848425"/>
            <a:ext cx="2342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&lt;전국 혈관질환 발생 빈도 시각화(여성)&gt;</a:t>
            </a:r>
            <a:endParaRPr sz="8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p16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247" name="Google Shape;247;p16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1901" y="6412870"/>
              <a:ext cx="11301626" cy="261600"/>
              <a:chOff x="322851" y="6338085"/>
              <a:chExt cx="11301626" cy="261600"/>
            </a:xfrm>
          </p:grpSpPr>
          <p:cxnSp>
            <p:nvCxnSpPr>
              <p:cNvPr id="250" name="Google Shape;250;p16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6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252" name="Google Shape;252;p16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253" name="Google Shape;253;p16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59" name="Google Shape;259;p16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22851" y="6382534"/>
                <a:ext cx="282000" cy="1893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616416" y="6338085"/>
                <a:ext cx="8100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66" name="Google Shape;266;p16"/>
          <p:cNvSpPr/>
          <p:nvPr/>
        </p:nvSpPr>
        <p:spPr>
          <a:xfrm>
            <a:off x="317698" y="269779"/>
            <a:ext cx="5943600" cy="4104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원본 데이터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850" y="1433513"/>
            <a:ext cx="7029450" cy="3990975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</p:pic>
      <p:sp>
        <p:nvSpPr>
          <p:cNvPr id="268" name="Google Shape;268;p16"/>
          <p:cNvSpPr txBox="1"/>
          <p:nvPr/>
        </p:nvSpPr>
        <p:spPr>
          <a:xfrm>
            <a:off x="7864925" y="1469575"/>
            <a:ext cx="34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915636" y="1433534"/>
            <a:ext cx="33411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주어진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데이터는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왼쪽과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같은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형식이고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지역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성별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날짜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모두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동등하고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빈도수에만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차이가</a:t>
            </a:r>
            <a:r>
              <a:rPr lang="en-US" sz="1800" dirty="0">
                <a:solidFill>
                  <a:schemeClr val="dk1"/>
                </a:solidFill>
              </a:rPr>
              <a:t> 있</a:t>
            </a:r>
            <a:r>
              <a:rPr lang="ko-KR" altLang="en-US" sz="1800" dirty="0">
                <a:solidFill>
                  <a:schemeClr val="dk1"/>
                </a:solidFill>
              </a:rPr>
              <a:t>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심혈관질환과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관련있다고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생각되는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기상데이터를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새로운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칼럼으로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추가하여</a:t>
            </a:r>
            <a:r>
              <a:rPr lang="en-US" sz="1800" dirty="0">
                <a:solidFill>
                  <a:schemeClr val="dk1"/>
                </a:solidFill>
              </a:rPr>
              <a:t> 2016년 </a:t>
            </a:r>
            <a:r>
              <a:rPr lang="en-US" sz="1800" dirty="0" err="1">
                <a:solidFill>
                  <a:schemeClr val="dk1"/>
                </a:solidFill>
              </a:rPr>
              <a:t>데이터의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빈도수를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예측하는것이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목표</a:t>
            </a:r>
            <a:r>
              <a:rPr lang="ko-KR" altLang="en-US" sz="1800" dirty="0">
                <a:solidFill>
                  <a:schemeClr val="dk1"/>
                </a:solidFill>
              </a:rPr>
              <a:t>이다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185" name="Google Shape;185;p15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7" name="Google Shape;187;p15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188" name="Google Shape;188;p15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p15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190" name="Google Shape;190;p15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97" name="Google Shape;197;p15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4" name="Google Shape;204;p15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EDA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5" name="Google Shape;205;p15"/>
          <p:cNvGrpSpPr/>
          <p:nvPr/>
        </p:nvGrpSpPr>
        <p:grpSpPr>
          <a:xfrm>
            <a:off x="6643718" y="1303422"/>
            <a:ext cx="4999358" cy="4768193"/>
            <a:chOff x="6404484" y="914285"/>
            <a:chExt cx="5790986" cy="5424566"/>
          </a:xfrm>
        </p:grpSpPr>
        <p:grpSp>
          <p:nvGrpSpPr>
            <p:cNvPr id="206" name="Google Shape;206;p15"/>
            <p:cNvGrpSpPr/>
            <p:nvPr/>
          </p:nvGrpSpPr>
          <p:grpSpPr>
            <a:xfrm>
              <a:off x="6404484" y="914285"/>
              <a:ext cx="5790986" cy="3356005"/>
              <a:chOff x="7238038" y="667901"/>
              <a:chExt cx="3652719" cy="3217024"/>
            </a:xfrm>
          </p:grpSpPr>
          <p:sp>
            <p:nvSpPr>
              <p:cNvPr id="207" name="Google Shape;207;p15"/>
              <p:cNvSpPr txBox="1"/>
              <p:nvPr/>
            </p:nvSpPr>
            <p:spPr>
              <a:xfrm>
                <a:off x="7238038" y="3582825"/>
                <a:ext cx="33537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  &lt;2012~2015년도 전국 혈관질환 발생 빈도 지도시각화&gt;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08" name="Google Shape;208;p15"/>
              <p:cNvGrpSpPr/>
              <p:nvPr/>
            </p:nvGrpSpPr>
            <p:grpSpPr>
              <a:xfrm>
                <a:off x="7269856" y="667901"/>
                <a:ext cx="3620901" cy="2896992"/>
                <a:chOff x="5479503" y="1393654"/>
                <a:chExt cx="6185376" cy="4412436"/>
              </a:xfrm>
            </p:grpSpPr>
            <p:pic>
              <p:nvPicPr>
                <p:cNvPr id="209" name="Google Shape;209;p15" descr="지도이(가) 표시된 사진&#10;&#10;자동 생성된 설명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5479503" y="1393654"/>
                  <a:ext cx="6185376" cy="44124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0" name="Google Shape;210;p15"/>
                <p:cNvSpPr/>
                <p:nvPr/>
              </p:nvSpPr>
              <p:spPr>
                <a:xfrm>
                  <a:off x="7498080" y="1810942"/>
                  <a:ext cx="905036" cy="1216396"/>
                </a:xfrm>
                <a:prstGeom prst="frame">
                  <a:avLst>
                    <a:gd name="adj1" fmla="val 4536"/>
                  </a:avLst>
                </a:prstGeom>
                <a:solidFill>
                  <a:srgbClr val="323F4F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11" name="Google Shape;21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54927" y="4470237"/>
              <a:ext cx="3113477" cy="14843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5"/>
            <p:cNvSpPr txBox="1"/>
            <p:nvPr/>
          </p:nvSpPr>
          <p:spPr>
            <a:xfrm>
              <a:off x="6454936" y="6085051"/>
              <a:ext cx="2713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&lt;전국 혈관질환 발생 빈도 시각화(남성)&gt;</a:t>
              </a:r>
              <a:endParaRPr sz="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3" name="Google Shape;213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93891" y="4465951"/>
              <a:ext cx="2898110" cy="1477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5"/>
          <p:cNvSpPr txBox="1"/>
          <p:nvPr/>
        </p:nvSpPr>
        <p:spPr>
          <a:xfrm>
            <a:off x="642628" y="680328"/>
            <a:ext cx="51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2012~2015년 지역별 혈관질환 발생빈도</a:t>
            </a:r>
            <a:endParaRPr/>
          </a:p>
        </p:txBody>
      </p:sp>
      <p:grpSp>
        <p:nvGrpSpPr>
          <p:cNvPr id="215" name="Google Shape;215;p15"/>
          <p:cNvGrpSpPr/>
          <p:nvPr/>
        </p:nvGrpSpPr>
        <p:grpSpPr>
          <a:xfrm>
            <a:off x="553736" y="1354063"/>
            <a:ext cx="3430104" cy="687619"/>
            <a:chOff x="622751" y="1203918"/>
            <a:chExt cx="4160223" cy="1333370"/>
          </a:xfrm>
        </p:grpSpPr>
        <p:sp>
          <p:nvSpPr>
            <p:cNvPr id="216" name="Google Shape;216;p15"/>
            <p:cNvSpPr txBox="1"/>
            <p:nvPr/>
          </p:nvSpPr>
          <p:spPr>
            <a:xfrm>
              <a:off x="730574" y="1820888"/>
              <a:ext cx="40524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날씨마루 HIVE 데이터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15" descr="체크 박스 아이콘 PNG 이미지 | PNGWi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2751" y="1225667"/>
              <a:ext cx="534409" cy="669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5"/>
            <p:cNvSpPr txBox="1"/>
            <p:nvPr/>
          </p:nvSpPr>
          <p:spPr>
            <a:xfrm>
              <a:off x="1128347" y="1203918"/>
              <a:ext cx="1249680" cy="716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642624" y="2627661"/>
            <a:ext cx="4335929" cy="1116543"/>
            <a:chOff x="732867" y="2266013"/>
            <a:chExt cx="5077200" cy="2165101"/>
          </a:xfrm>
        </p:grpSpPr>
        <p:sp>
          <p:nvSpPr>
            <p:cNvPr id="220" name="Google Shape;220;p15"/>
            <p:cNvSpPr txBox="1"/>
            <p:nvPr/>
          </p:nvSpPr>
          <p:spPr>
            <a:xfrm>
              <a:off x="732867" y="2908914"/>
              <a:ext cx="5077200" cy="152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색깔이 진해질 수록 혈관 질환 발생 빈도가 높은 지역</a:t>
              </a: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1067707" y="2266013"/>
              <a:ext cx="1918061" cy="716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지도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시각화</a:t>
              </a:r>
              <a:endParaRPr dirty="0"/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623987" y="4086689"/>
            <a:ext cx="5706910" cy="1878049"/>
            <a:chOff x="732868" y="4200686"/>
            <a:chExt cx="4584600" cy="3641747"/>
          </a:xfrm>
        </p:grpSpPr>
        <p:sp>
          <p:nvSpPr>
            <p:cNvPr id="224" name="Google Shape;224;p15"/>
            <p:cNvSpPr txBox="1"/>
            <p:nvPr/>
          </p:nvSpPr>
          <p:spPr>
            <a:xfrm>
              <a:off x="732868" y="4977133"/>
              <a:ext cx="4584600" cy="28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서울, 경기지역에서 혈관질환 발생빈도가 높음.</a:t>
              </a:r>
              <a:endParaRPr/>
            </a:p>
            <a:p>
              <a:pPr marL="2857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남성과 여성의 혈관 발생빈도 비교 시, 큰 차이가 없음.</a:t>
              </a:r>
              <a:endParaRPr/>
            </a:p>
            <a:p>
              <a:pPr marL="2857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977558" y="4200686"/>
              <a:ext cx="1249680" cy="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시사점</a:t>
              </a:r>
              <a:endParaRPr/>
            </a:p>
          </p:txBody>
        </p:sp>
      </p:grpSp>
      <p:sp>
        <p:nvSpPr>
          <p:cNvPr id="227" name="Google Shape;227;p15"/>
          <p:cNvSpPr txBox="1"/>
          <p:nvPr/>
        </p:nvSpPr>
        <p:spPr>
          <a:xfrm>
            <a:off x="9135598" y="5848425"/>
            <a:ext cx="2342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&lt;전국 혈관질환 발생 빈도 시각화(여성)&gt;</a:t>
            </a:r>
            <a:endParaRPr sz="8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Google Shape;217;p15" descr="체크 박스 아이콘 PNG 이미지 | PNGWing">
            <a:extLst>
              <a:ext uri="{FF2B5EF4-FFF2-40B4-BE49-F238E27FC236}">
                <a16:creationId xmlns:a16="http://schemas.microsoft.com/office/drawing/2014/main" id="{40EB6DB4-4615-0304-F217-FC7838B271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980" y="2643554"/>
            <a:ext cx="440620" cy="3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17;p15" descr="체크 박스 아이콘 PNG 이미지 | PNGWing">
            <a:extLst>
              <a:ext uri="{FF2B5EF4-FFF2-40B4-BE49-F238E27FC236}">
                <a16:creationId xmlns:a16="http://schemas.microsoft.com/office/drawing/2014/main" id="{7BAE4AE5-7B2D-09C4-301F-0E525C8FC62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980" y="4098762"/>
            <a:ext cx="440620" cy="3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7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276" name="Google Shape;276;p17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8" name="Google Shape;278;p17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279" name="Google Shape;279;p17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17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281" name="Google Shape;281;p17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282" name="Google Shape;282;p17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3" name="Google Shape;283;p17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4" name="Google Shape;284;p17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5" name="Google Shape;285;p17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6" name="Google Shape;286;p17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7" name="Google Shape;287;p17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88" name="Google Shape;288;p17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95" name="Google Shape;295;p17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EDA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195262" y="694172"/>
            <a:ext cx="7103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혈관질환 발생빈도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92" y="1220615"/>
            <a:ext cx="5014215" cy="206771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7"/>
          <p:cNvSpPr txBox="1"/>
          <p:nvPr/>
        </p:nvSpPr>
        <p:spPr>
          <a:xfrm>
            <a:off x="6261306" y="694200"/>
            <a:ext cx="3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혈관질환 발생 빈도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195187" y="3445439"/>
            <a:ext cx="71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요일별 혈관질환 발생빈도</a:t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400" y="1220625"/>
            <a:ext cx="4920150" cy="2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725" y="3971875"/>
            <a:ext cx="4981550" cy="20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6544400" y="3814739"/>
            <a:ext cx="49815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매월</a:t>
            </a:r>
            <a:r>
              <a:rPr lang="en-US" sz="1800" dirty="0">
                <a:solidFill>
                  <a:schemeClr val="dk1"/>
                </a:solidFill>
              </a:rPr>
              <a:t> 1일에 </a:t>
            </a:r>
            <a:r>
              <a:rPr lang="en-US" sz="1800" dirty="0" err="1">
                <a:solidFill>
                  <a:schemeClr val="dk1"/>
                </a:solidFill>
              </a:rPr>
              <a:t>유난히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발생빈도수가</a:t>
            </a:r>
            <a:r>
              <a:rPr lang="en-US" sz="1800" dirty="0">
                <a:solidFill>
                  <a:schemeClr val="dk1"/>
                </a:solidFill>
              </a:rPr>
              <a:t> 높</a:t>
            </a:r>
            <a:r>
              <a:rPr lang="ko-KR" altLang="en-US" sz="1800" dirty="0">
                <a:solidFill>
                  <a:schemeClr val="dk1"/>
                </a:solidFill>
              </a:rPr>
              <a:t>다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또한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주말에는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발생빈도수가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줄어들고</a:t>
            </a:r>
            <a:r>
              <a:rPr lang="en-US" sz="1800" dirty="0">
                <a:solidFill>
                  <a:schemeClr val="dk1"/>
                </a:solidFill>
              </a:rPr>
              <a:t>, 그 </a:t>
            </a:r>
            <a:r>
              <a:rPr lang="en-US" sz="1800" dirty="0" err="1">
                <a:solidFill>
                  <a:schemeClr val="dk1"/>
                </a:solidFill>
              </a:rPr>
              <a:t>만큼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월요일엔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빈도수가</a:t>
            </a:r>
            <a:r>
              <a:rPr lang="en-US" sz="1800" dirty="0">
                <a:solidFill>
                  <a:schemeClr val="dk1"/>
                </a:solidFill>
              </a:rPr>
              <a:t> 늘</a:t>
            </a:r>
            <a:r>
              <a:rPr lang="ko-KR" altLang="en-US" sz="1800" dirty="0" err="1">
                <a:solidFill>
                  <a:schemeClr val="dk1"/>
                </a:solidFill>
              </a:rPr>
              <a:t>어난다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309" name="Google Shape;309;p18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1" name="Google Shape;311;p18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312" name="Google Shape;312;p18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18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314" name="Google Shape;314;p18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315" name="Google Shape;315;p18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" name="Google Shape;316;p18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9" name="Google Shape;319;p18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21" name="Google Shape;321;p18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28" name="Google Shape;328;p18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선행연구분석</a:t>
            </a:r>
            <a:endParaRPr/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9161" y="1294051"/>
            <a:ext cx="7353380" cy="3789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528120" y="726394"/>
            <a:ext cx="107061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기상민감질환과 기상요소의 상관관계에 대한 의료진의 기초인식파악을 위한 설문조사기반 연구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-김현수외 11명 (2017)-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6316400" y="2070656"/>
            <a:ext cx="351600" cy="2032200"/>
          </a:xfrm>
          <a:prstGeom prst="frame">
            <a:avLst>
              <a:gd name="adj1" fmla="val 10776"/>
            </a:avLst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6831150" y="2700131"/>
            <a:ext cx="351600" cy="1402500"/>
          </a:xfrm>
          <a:prstGeom prst="frame">
            <a:avLst>
              <a:gd name="adj1" fmla="val 10776"/>
            </a:avLst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7439475" y="2898930"/>
            <a:ext cx="285000" cy="1203900"/>
          </a:xfrm>
          <a:prstGeom prst="frame">
            <a:avLst>
              <a:gd name="adj1" fmla="val 10776"/>
            </a:avLst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2567600" y="2070650"/>
            <a:ext cx="3501900" cy="615600"/>
          </a:xfrm>
          <a:prstGeom prst="frame">
            <a:avLst>
              <a:gd name="adj1" fmla="val 5385"/>
            </a:avLst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2361464" y="5215723"/>
            <a:ext cx="75487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차가운</a:t>
            </a:r>
            <a:r>
              <a:rPr lang="en-US" sz="1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r>
              <a:rPr lang="en-US" sz="1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발병률이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높아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r>
              <a:rPr lang="en-US" sz="1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en-US" sz="18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습도</a:t>
            </a:r>
            <a:r>
              <a:rPr lang="en-US" sz="1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en-US" sz="18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기압</a:t>
            </a:r>
            <a:r>
              <a:rPr lang="en-US" sz="1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준다</a:t>
            </a:r>
            <a:endParaRPr dirty="0"/>
          </a:p>
        </p:txBody>
      </p:sp>
      <p:sp>
        <p:nvSpPr>
          <p:cNvPr id="336" name="Google Shape;336;p18"/>
          <p:cNvSpPr/>
          <p:nvPr/>
        </p:nvSpPr>
        <p:spPr>
          <a:xfrm>
            <a:off x="8551375" y="3296477"/>
            <a:ext cx="285000" cy="806100"/>
          </a:xfrm>
          <a:prstGeom prst="frame">
            <a:avLst>
              <a:gd name="adj1" fmla="val 10776"/>
            </a:avLst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2" name="Google Shape;342;p19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343" name="Google Shape;343;p19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5" name="Google Shape;345;p19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346" name="Google Shape;346;p19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19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348" name="Google Shape;348;p19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1" name="Google Shape;351;p19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19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3" name="Google Shape;353;p19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4" name="Google Shape;354;p19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5" name="Google Shape;355;p19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62" name="Google Shape;362;p19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ctr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- 미세먼지 상관성 파악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387050" y="680325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서울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387050" y="3553750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경기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5" name="Google Shape;3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563" y="838478"/>
            <a:ext cx="8588425" cy="26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75" y="3672375"/>
            <a:ext cx="8588424" cy="2673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9"/>
          <p:cNvCxnSpPr/>
          <p:nvPr/>
        </p:nvCxnSpPr>
        <p:spPr>
          <a:xfrm>
            <a:off x="427350" y="3590600"/>
            <a:ext cx="11337300" cy="5400"/>
          </a:xfrm>
          <a:prstGeom prst="straightConnector1">
            <a:avLst/>
          </a:prstGeom>
          <a:noFill/>
          <a:ln w="3810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19"/>
          <p:cNvSpPr/>
          <p:nvPr/>
        </p:nvSpPr>
        <p:spPr>
          <a:xfrm>
            <a:off x="3822075" y="935375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9086725" y="935375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7932850" y="3780975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3295525" y="3912713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200025" y="1142025"/>
            <a:ext cx="188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파란색</a:t>
            </a:r>
            <a:r>
              <a:rPr lang="en-US" sz="1300" dirty="0" err="1">
                <a:latin typeface="Malgun Gothic"/>
                <a:ea typeface="Malgun Gothic"/>
                <a:cs typeface="Malgun Gothic"/>
                <a:sym typeface="Malgun Gothic"/>
              </a:rPr>
              <a:t>:미세먼지</a:t>
            </a:r>
            <a:r>
              <a:rPr lang="en-US" sz="1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300" dirty="0" err="1">
                <a:latin typeface="Malgun Gothic"/>
                <a:ea typeface="Malgun Gothic"/>
                <a:cs typeface="Malgun Gothic"/>
                <a:sym typeface="Malgun Gothic"/>
              </a:rPr>
              <a:t>농도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200025" y="1444100"/>
            <a:ext cx="188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빨간색</a:t>
            </a:r>
            <a:r>
              <a:rPr lang="en-US" sz="1300" dirty="0" err="1">
                <a:latin typeface="Malgun Gothic"/>
                <a:ea typeface="Malgun Gothic"/>
                <a:cs typeface="Malgun Gothic"/>
                <a:sym typeface="Malgun Gothic"/>
              </a:rPr>
              <a:t>:혈관질환</a:t>
            </a:r>
            <a:r>
              <a:rPr lang="en-US" sz="1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300" dirty="0" err="1">
                <a:latin typeface="Malgun Gothic"/>
                <a:ea typeface="Malgun Gothic"/>
                <a:cs typeface="Malgun Gothic"/>
                <a:sym typeface="Malgun Gothic"/>
              </a:rPr>
              <a:t>빈도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9" name="Google Shape;379;p20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380" name="Google Shape;380;p20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2" name="Google Shape;382;p20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383" name="Google Shape;383;p20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20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385" name="Google Shape;385;p20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386" name="Google Shape;386;p20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7" name="Google Shape;387;p20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8" name="Google Shape;388;p20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9" name="Google Shape;389;p20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0" name="Google Shape;390;p20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1" name="Google Shape;391;p20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92" name="Google Shape;392;p20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99" name="Google Shape;399;p20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- 미세먼지 상관성 파악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387050" y="680325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경북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>
            <a:off x="427350" y="3590600"/>
            <a:ext cx="11337300" cy="5400"/>
          </a:xfrm>
          <a:prstGeom prst="straightConnector1">
            <a:avLst/>
          </a:prstGeom>
          <a:noFill/>
          <a:ln w="3810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2" name="Google Shape;4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75" y="839350"/>
            <a:ext cx="8718449" cy="261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387050" y="3553750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경남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4" name="Google Shape;4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475" y="3737175"/>
            <a:ext cx="8718449" cy="26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0"/>
          <p:cNvSpPr/>
          <p:nvPr/>
        </p:nvSpPr>
        <p:spPr>
          <a:xfrm>
            <a:off x="2483525" y="1020388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7393400" y="942650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3046375" y="3820500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7230525" y="3737175"/>
            <a:ext cx="1386900" cy="2193300"/>
          </a:xfrm>
          <a:prstGeom prst="frame">
            <a:avLst>
              <a:gd name="adj1" fmla="val 11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200025" y="1142025"/>
            <a:ext cx="188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파란색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:미세먼지 농도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200025" y="1444100"/>
            <a:ext cx="188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빨간색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:혈관질환 빈도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6" name="Google Shape;416;p21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417" name="Google Shape;417;p21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1080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9" name="Google Shape;419;p21"/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420" name="Google Shape;420;p21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21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2F5496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grpSp>
            <p:nvGrpSpPr>
              <p:cNvPr id="422" name="Google Shape;422;p21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423" name="Google Shape;423;p21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4" name="Google Shape;424;p21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5" name="Google Shape;425;p21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8" extrusionOk="0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6" name="Google Shape;426;p21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7" name="Google Shape;427;p21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8" name="Google Shape;428;p21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7" extrusionOk="0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29" name="Google Shape;429;p21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en-US" sz="7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Butter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2021. 05. 21</a:t>
                </a:r>
                <a:endParaRPr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2286" extrusionOk="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36" name="Google Shape;436;p21"/>
          <p:cNvSpPr/>
          <p:nvPr/>
        </p:nvSpPr>
        <p:spPr>
          <a:xfrm>
            <a:off x="317698" y="269779"/>
            <a:ext cx="5943600" cy="410547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 - 미세먼지 상관성 파악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387050" y="680325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월별 미세먼지 대기오염도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62" y="1142025"/>
            <a:ext cx="4857075" cy="412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274" y="1709475"/>
            <a:ext cx="2109525" cy="30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 txBox="1"/>
          <p:nvPr/>
        </p:nvSpPr>
        <p:spPr>
          <a:xfrm>
            <a:off x="774100" y="5354150"/>
            <a:ext cx="49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635466" y="5232594"/>
            <a:ext cx="50892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계절별로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미세먼지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</a:t>
            </a:r>
            <a:r>
              <a:rPr lang="en-US" sz="1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봄, </a:t>
            </a:r>
            <a:r>
              <a:rPr lang="en-US" sz="17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겨울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미세먼지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대기오염도가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파악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2" name="Google Shape;442;p21"/>
          <p:cNvCxnSpPr/>
          <p:nvPr/>
        </p:nvCxnSpPr>
        <p:spPr>
          <a:xfrm>
            <a:off x="6241150" y="1161150"/>
            <a:ext cx="20100" cy="4909800"/>
          </a:xfrm>
          <a:prstGeom prst="straightConnector1">
            <a:avLst/>
          </a:prstGeom>
          <a:noFill/>
          <a:ln w="3810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1"/>
          <p:cNvSpPr txBox="1"/>
          <p:nvPr/>
        </p:nvSpPr>
        <p:spPr>
          <a:xfrm>
            <a:off x="6361275" y="816600"/>
            <a:ext cx="64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월별 혈관질환-미세먼지 상관분석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150" y="1409624"/>
            <a:ext cx="5483022" cy="36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/>
          <p:nvPr/>
        </p:nvSpPr>
        <p:spPr>
          <a:xfrm>
            <a:off x="6370150" y="1290150"/>
            <a:ext cx="5586900" cy="1725600"/>
          </a:xfrm>
          <a:prstGeom prst="frame">
            <a:avLst>
              <a:gd name="adj1" fmla="val 42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1"/>
          <p:cNvSpPr txBox="1"/>
          <p:nvPr/>
        </p:nvSpPr>
        <p:spPr>
          <a:xfrm>
            <a:off x="6474150" y="5237025"/>
            <a:ext cx="50892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혈관질환과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미세먼지와의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상관성이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없다고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4080125" y="4878625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출처: 환경부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1065</Words>
  <Application>Microsoft Office PowerPoint</Application>
  <PresentationFormat>와이드스크린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Do Hyeon</vt:lpstr>
      <vt:lpstr>Arial</vt:lpstr>
      <vt:lpstr>Noto Sans KR</vt:lpstr>
      <vt:lpstr>Malgun Gothic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조원형</cp:lastModifiedBy>
  <cp:revision>4</cp:revision>
  <dcterms:modified xsi:type="dcterms:W3CDTF">2022-07-02T01:02:43Z</dcterms:modified>
</cp:coreProperties>
</file>