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</p:sldIdLst>
  <p:sldSz cy="5143500" cx="9144000"/>
  <p:notesSz cx="6858000" cy="9144000"/>
  <p:embeddedFontLst>
    <p:embeddedFont>
      <p:font typeface="Nunito"/>
      <p:regular r:id="rId47"/>
      <p:bold r:id="rId48"/>
      <p:italic r:id="rId49"/>
      <p:boldItalic r:id="rId50"/>
    </p:embeddedFont>
    <p:embeddedFont>
      <p:font typeface="Maven Pro"/>
      <p:regular r:id="rId51"/>
      <p:bold r:id="rId5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Nunito-bold.fntdata"/><Relationship Id="rId47" Type="http://schemas.openxmlformats.org/officeDocument/2006/relationships/font" Target="fonts/Nunito-regular.fntdata"/><Relationship Id="rId49" Type="http://schemas.openxmlformats.org/officeDocument/2006/relationships/font" Target="fonts/Nuni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MavenPro-regular.fntdata"/><Relationship Id="rId50" Type="http://schemas.openxmlformats.org/officeDocument/2006/relationships/font" Target="fonts/Nunito-boldItalic.fntdata"/><Relationship Id="rId52" Type="http://schemas.openxmlformats.org/officeDocument/2006/relationships/font" Target="fonts/MavenPro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1c63548687_4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11c63548687_4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11c63548687_4_3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11c63548687_4_3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insurance data lmplot은 hue 파라미터가 존재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11c63548687_4_3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11c63548687_4_3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11c63548687_4_3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11c63548687_4_3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iris data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11c63548687_4_3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11c63548687_4_3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11c63548687_4_3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11c63548687_4_3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11c63548687_4_3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11c63548687_4_3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11c63548687_4_4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11c63548687_4_4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chemeClr val="dk1"/>
                </a:solidFill>
                <a:highlight>
                  <a:srgbClr val="FFFFFF"/>
                </a:highlight>
              </a:rPr>
              <a:t>plot 함수 가장 마지막에 </a:t>
            </a:r>
            <a:r>
              <a:rPr b="1" lang="ko" sz="1050">
                <a:solidFill>
                  <a:schemeClr val="dk1"/>
                </a:solidFill>
                <a:highlight>
                  <a:srgbClr val="FFFFFF"/>
                </a:highlight>
              </a:rPr>
              <a:t>포맷 문자열</a:t>
            </a:r>
            <a:r>
              <a:rPr lang="ko" sz="1050">
                <a:solidFill>
                  <a:schemeClr val="dk1"/>
                </a:solidFill>
                <a:highlight>
                  <a:srgbClr val="FFFFFF"/>
                </a:highlight>
              </a:rPr>
              <a:t> 을 입력해 그래프 형태를 정할 수 있다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11c63548687_4_3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11c63548687_4_3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chemeClr val="dk1"/>
                </a:solidFill>
                <a:highlight>
                  <a:srgbClr val="FFFFFF"/>
                </a:highlight>
              </a:rPr>
              <a:t>plot 함수에 data= ~~ 을 추가하여 레이블이 있는 데이터를 그래프로 나타낼 수 있다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rPr lang="ko" sz="1050">
                <a:solidFill>
                  <a:schemeClr val="dk1"/>
                </a:solidFill>
                <a:highlight>
                  <a:srgbClr val="FFFFFF"/>
                </a:highlight>
              </a:rPr>
              <a:t>또한 plt.xlabel과 plt.ylabel로 축 이름을 설정할 수 있다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11c63548687_4_3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11c63548687_4_3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chemeClr val="dk1"/>
                </a:solidFill>
                <a:highlight>
                  <a:srgbClr val="FFFFFF"/>
                </a:highlight>
              </a:rPr>
              <a:t>plot함수에 범례로 사용할 문자를 label로 추가한 뒤 legend 함수를 호출하면 범례가 나타난다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11c63548687_4_4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11c63548687_4_4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chemeClr val="dk1"/>
                </a:solidFill>
                <a:highlight>
                  <a:srgbClr val="FFFFFF"/>
                </a:highlight>
              </a:rPr>
              <a:t>xscale과 yscale을 지정해주어 각 축의 스케일을 조정할 수 있다. (linear, log, symlog등~)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11c63548687_4_4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11c63548687_4_4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chemeClr val="dk1"/>
                </a:solidFill>
                <a:highlight>
                  <a:srgbClr val="FFFFFF"/>
                </a:highlight>
              </a:rPr>
              <a:t>plt.title() 함수로 제목을 설정할 수 있고 fontsize, fontweight, loc, pad 등으로 폰트를 조정할 수 있다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11c63548687_4_4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11c63548687_4_4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chemeClr val="dk1"/>
                </a:solidFill>
                <a:highlight>
                  <a:srgbClr val="FFFFFF"/>
                </a:highlight>
              </a:rPr>
              <a:t>plt.bar 함수를 이용해 막대그래프를 그릴 수 있다.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11c63548687_4_4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11c63548687_4_4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11c63548687_4_4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11c63548687_4_4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chemeClr val="dk1"/>
                </a:solidFill>
                <a:highlight>
                  <a:srgbClr val="FFFFFF"/>
                </a:highlight>
              </a:rPr>
              <a:t>plt.hist 함수를 이용해 히스토그램을 그릴 수 있고 bins는 구간갯수 를 의미한다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chemeClr val="dk1"/>
                </a:solidFill>
                <a:highlight>
                  <a:srgbClr val="FFFFFF"/>
                </a:highlight>
              </a:rPr>
              <a:t>histtype=' ' 파라미터를 통해 그래프 종류를 지정할 수 있다(‘bar’, ‘barstacked’, ‘step’, ‘stepfilled’)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11c63548687_4_4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11c63548687_4_4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chemeClr val="dk1"/>
                </a:solidFill>
                <a:highlight>
                  <a:srgbClr val="FFFFFF"/>
                </a:highlight>
              </a:rPr>
              <a:t>errorbar()함수로 에러바를 그릴 수 있고 yerr로 편차를 지정할 수 있다.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chemeClr val="dk1"/>
                </a:solidFill>
                <a:highlight>
                  <a:srgbClr val="FFFFFF"/>
                </a:highlight>
              </a:rPr>
              <a:t>yerr을 2차원으,로 설정해주면 비대칭 편차를 나타낼 수 있다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11c63548687_4_4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11c63548687_4_4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chemeClr val="dk1"/>
                </a:solidFill>
                <a:highlight>
                  <a:srgbClr val="FFFFFF"/>
                </a:highlight>
              </a:rPr>
              <a:t>plt.pie함수를 이용해 파이차트를 그릴 수 있다.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chemeClr val="dk1"/>
                </a:solidFill>
                <a:highlight>
                  <a:srgbClr val="FFFFFF"/>
                </a:highlight>
              </a:rPr>
              <a:t>autopct는 그래프 안에 숫자의 형식이고 wedgeprops는 그래프의 모양을 설정할 수 있다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11c63548687_4_4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11c63548687_4_4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chemeClr val="dk1"/>
                </a:solidFill>
                <a:highlight>
                  <a:srgbClr val="FFFFFF"/>
                </a:highlight>
              </a:rPr>
              <a:t>plt.matshow 함수를 이용해 히트맵을 표현할 수 있다.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chemeClr val="dk1"/>
                </a:solidFill>
                <a:highlight>
                  <a:srgbClr val="FFFFFF"/>
                </a:highlight>
              </a:rPr>
              <a:t>plt.clim은 색상범위를 나타낸다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11c63548687_4_4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11c63548687_4_4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chemeClr val="dk1"/>
                </a:solidFill>
                <a:highlight>
                  <a:srgbClr val="FFFFFF"/>
                </a:highlight>
              </a:rPr>
              <a:t>rcParams는 종류가 매우 다양하다 이 파라미터로 그래프를 세세하게 조정할 수 있다.</a:t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11c63548687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11c63548687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11c63548687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11c63548687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11c63548687_4_2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11c63548687_4_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11c63548687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11c63548687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11c63548687_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Google Shape;482;g11c63548687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11c63548687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" name="Google Shape;489;g11c6354868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12c87ada76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6" name="Google Shape;496;g12c87ada76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11c63548687_3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11c63548687_3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g11c63548687_3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2" name="Google Shape;512;g11c63548687_3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11c63548687_3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0" name="Google Shape;520;g11c63548687_3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11c63548687_3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11c63548687_3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사용자가 특정한 아이템을 선호하는 경우, 그 아이템과 비슷한 콘텐츠를 가진 다른 아이템을 추천하는 방식입니다.</a:t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g11c63548687_3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6" name="Google Shape;536;g11c63548687_3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FFFF"/>
                </a:solidFill>
                <a:highlight>
                  <a:srgbClr val="292A2D"/>
                </a:highlight>
              </a:rPr>
              <a:t>argsort()</a:t>
            </a:r>
            <a:r>
              <a:rPr lang="ko" sz="1200">
                <a:solidFill>
                  <a:srgbClr val="FFFFFF"/>
                </a:solidFill>
                <a:highlight>
                  <a:srgbClr val="1E1F21"/>
                </a:highlight>
              </a:rPr>
              <a:t>는 정렬되기 전의 인덱스를 리스트 형태로 반환합니다.</a:t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g11c63548687_3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g11c63548687_3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find_sim_movie =&gt; </a:t>
            </a:r>
            <a:r>
              <a:rPr lang="ko"/>
              <a:t>장르 유사도에 따라 영화를 추천하는 함수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11c63548687_4_2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11c63548687_4_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11c63548687_3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Google Shape;561;g11c63548687_3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11c63548687_2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11c63548687_2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11c63548687_4_2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11c63548687_4_2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spotify data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1c63548687_4_3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11c63548687_4_3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flight data index=month로 그룹화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11c63548687_4_3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11c63548687_4_3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flight data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11c63548687_4_3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11c63548687_4_3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insurance data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11c63548687_4_3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11c63548687_4_3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insurance data 추세선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Relationship Id="rId4" Type="http://schemas.openxmlformats.org/officeDocument/2006/relationships/image" Target="../media/image1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4.png"/><Relationship Id="rId4" Type="http://schemas.openxmlformats.org/officeDocument/2006/relationships/image" Target="../media/image2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0.png"/><Relationship Id="rId4" Type="http://schemas.openxmlformats.org/officeDocument/2006/relationships/hyperlink" Target="https://wikidocs.net/book/5011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0.png"/><Relationship Id="rId4" Type="http://schemas.openxmlformats.org/officeDocument/2006/relationships/image" Target="../media/image2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2.png"/><Relationship Id="rId4" Type="http://schemas.openxmlformats.org/officeDocument/2006/relationships/image" Target="../media/image2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3.png"/><Relationship Id="rId4" Type="http://schemas.openxmlformats.org/officeDocument/2006/relationships/image" Target="../media/image3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5.png"/><Relationship Id="rId4" Type="http://schemas.openxmlformats.org/officeDocument/2006/relationships/image" Target="../media/image3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5.png"/><Relationship Id="rId4" Type="http://schemas.openxmlformats.org/officeDocument/2006/relationships/image" Target="../media/image2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1.png"/><Relationship Id="rId4" Type="http://schemas.openxmlformats.org/officeDocument/2006/relationships/image" Target="../media/image3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8.png"/><Relationship Id="rId4" Type="http://schemas.openxmlformats.org/officeDocument/2006/relationships/image" Target="../media/image2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4.png"/><Relationship Id="rId4" Type="http://schemas.openxmlformats.org/officeDocument/2006/relationships/image" Target="../media/image3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0.png"/><Relationship Id="rId4" Type="http://schemas.openxmlformats.org/officeDocument/2006/relationships/image" Target="../media/image4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9.png"/><Relationship Id="rId4" Type="http://schemas.openxmlformats.org/officeDocument/2006/relationships/image" Target="../media/image4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3.png"/><Relationship Id="rId4" Type="http://schemas.openxmlformats.org/officeDocument/2006/relationships/image" Target="../media/image39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47.png"/><Relationship Id="rId4" Type="http://schemas.openxmlformats.org/officeDocument/2006/relationships/image" Target="../media/image5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4.png"/><Relationship Id="rId4" Type="http://schemas.openxmlformats.org/officeDocument/2006/relationships/image" Target="../media/image45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57.png"/><Relationship Id="rId4" Type="http://schemas.openxmlformats.org/officeDocument/2006/relationships/image" Target="../media/image52.png"/><Relationship Id="rId5" Type="http://schemas.openxmlformats.org/officeDocument/2006/relationships/image" Target="../media/image4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56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48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54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53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50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55.png"/><Relationship Id="rId4" Type="http://schemas.openxmlformats.org/officeDocument/2006/relationships/image" Target="../media/image58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64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61.png"/><Relationship Id="rId4" Type="http://schemas.openxmlformats.org/officeDocument/2006/relationships/image" Target="../media/image59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66.png"/><Relationship Id="rId4" Type="http://schemas.openxmlformats.org/officeDocument/2006/relationships/image" Target="../media/image69.png"/><Relationship Id="rId5" Type="http://schemas.openxmlformats.org/officeDocument/2006/relationships/image" Target="../media/image60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63.png"/><Relationship Id="rId4" Type="http://schemas.openxmlformats.org/officeDocument/2006/relationships/image" Target="../media/image62.png"/><Relationship Id="rId5" Type="http://schemas.openxmlformats.org/officeDocument/2006/relationships/image" Target="../media/image65.png"/><Relationship Id="rId6" Type="http://schemas.openxmlformats.org/officeDocument/2006/relationships/image" Target="../media/image6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58.png"/><Relationship Id="rId4" Type="http://schemas.openxmlformats.org/officeDocument/2006/relationships/image" Target="../media/image68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7.png"/><Relationship Id="rId4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1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데이터 시각화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SAI-ML팀 이명준</a:t>
            </a:r>
            <a:endParaRPr/>
          </a:p>
        </p:txBody>
      </p:sp>
      <p:cxnSp>
        <p:nvCxnSpPr>
          <p:cNvPr id="279" name="Google Shape;279;p13"/>
          <p:cNvCxnSpPr/>
          <p:nvPr/>
        </p:nvCxnSpPr>
        <p:spPr>
          <a:xfrm>
            <a:off x="9358325" y="-142875"/>
            <a:ext cx="979800" cy="97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2"/>
          <p:cNvSpPr txBox="1"/>
          <p:nvPr>
            <p:ph type="ctrTitle"/>
          </p:nvPr>
        </p:nvSpPr>
        <p:spPr>
          <a:xfrm>
            <a:off x="836700" y="-12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lmplot</a:t>
            </a:r>
            <a:endParaRPr/>
          </a:p>
        </p:txBody>
      </p:sp>
      <p:pic>
        <p:nvPicPr>
          <p:cNvPr id="339" name="Google Shape;33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42800" y="693550"/>
            <a:ext cx="4733925" cy="48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0" name="Google Shape;34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90950" y="1522475"/>
            <a:ext cx="5382350" cy="318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3"/>
          <p:cNvSpPr txBox="1"/>
          <p:nvPr>
            <p:ph type="ctrTitle"/>
          </p:nvPr>
        </p:nvSpPr>
        <p:spPr>
          <a:xfrm>
            <a:off x="824000" y="-12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swarmplot</a:t>
            </a:r>
            <a:endParaRPr/>
          </a:p>
        </p:txBody>
      </p:sp>
      <p:pic>
        <p:nvPicPr>
          <p:cNvPr id="346" name="Google Shape;34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1600" y="651763"/>
            <a:ext cx="4171950" cy="70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7" name="Google Shape;34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80800" y="1872900"/>
            <a:ext cx="5405201" cy="296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4"/>
          <p:cNvSpPr txBox="1"/>
          <p:nvPr>
            <p:ph type="ctrTitle"/>
          </p:nvPr>
        </p:nvSpPr>
        <p:spPr>
          <a:xfrm>
            <a:off x="824000" y="-12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histogram</a:t>
            </a:r>
            <a:endParaRPr/>
          </a:p>
        </p:txBody>
      </p:sp>
      <p:pic>
        <p:nvPicPr>
          <p:cNvPr id="353" name="Google Shape;35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37050" y="669738"/>
            <a:ext cx="4038600" cy="53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" name="Google Shape;354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93500" y="1872900"/>
            <a:ext cx="5405226" cy="296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25"/>
          <p:cNvSpPr txBox="1"/>
          <p:nvPr>
            <p:ph type="ctrTitle"/>
          </p:nvPr>
        </p:nvSpPr>
        <p:spPr>
          <a:xfrm>
            <a:off x="824000" y="-12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kdeplot</a:t>
            </a:r>
            <a:endParaRPr/>
          </a:p>
        </p:txBody>
      </p:sp>
      <p:pic>
        <p:nvPicPr>
          <p:cNvPr id="360" name="Google Shape;36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42800" y="645925"/>
            <a:ext cx="3905250" cy="581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1" name="Google Shape;36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55350" y="1872900"/>
            <a:ext cx="5443376" cy="296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26"/>
          <p:cNvSpPr txBox="1"/>
          <p:nvPr>
            <p:ph type="ctrTitle"/>
          </p:nvPr>
        </p:nvSpPr>
        <p:spPr>
          <a:xfrm>
            <a:off x="824000" y="-12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matplotlib을 이용한 시각화</a:t>
            </a:r>
            <a:endParaRPr/>
          </a:p>
        </p:txBody>
      </p:sp>
      <p:pic>
        <p:nvPicPr>
          <p:cNvPr id="367" name="Google Shape;36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000" y="1872888"/>
            <a:ext cx="7286625" cy="2914650"/>
          </a:xfrm>
          <a:prstGeom prst="rect">
            <a:avLst/>
          </a:prstGeom>
          <a:noFill/>
          <a:ln>
            <a:noFill/>
          </a:ln>
        </p:spPr>
      </p:pic>
      <p:sp>
        <p:nvSpPr>
          <p:cNvPr id="368" name="Google Shape;368;p26"/>
          <p:cNvSpPr txBox="1"/>
          <p:nvPr/>
        </p:nvSpPr>
        <p:spPr>
          <a:xfrm>
            <a:off x="4306650" y="674850"/>
            <a:ext cx="3000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u="sng">
                <a:solidFill>
                  <a:schemeClr val="lt1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Matplotlib Tutorial - 파이썬으로 데이터 시각화하기 - WikiDocs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</a:rPr>
              <a:t>(Link)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27"/>
          <p:cNvSpPr txBox="1"/>
          <p:nvPr>
            <p:ph type="ctrTitle"/>
          </p:nvPr>
        </p:nvSpPr>
        <p:spPr>
          <a:xfrm>
            <a:off x="824000" y="-12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기본 그래프 그리기</a:t>
            </a:r>
            <a:endParaRPr/>
          </a:p>
        </p:txBody>
      </p:sp>
      <p:pic>
        <p:nvPicPr>
          <p:cNvPr id="374" name="Google Shape;37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89650" y="488763"/>
            <a:ext cx="2952750" cy="89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5" name="Google Shape;375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84950" y="1872888"/>
            <a:ext cx="4374107" cy="29658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28"/>
          <p:cNvSpPr txBox="1"/>
          <p:nvPr>
            <p:ph type="ctrTitle"/>
          </p:nvPr>
        </p:nvSpPr>
        <p:spPr>
          <a:xfrm>
            <a:off x="824000" y="-12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포맷 문자열</a:t>
            </a:r>
            <a:endParaRPr/>
          </a:p>
        </p:txBody>
      </p:sp>
      <p:pic>
        <p:nvPicPr>
          <p:cNvPr id="381" name="Google Shape;38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6225" y="322338"/>
            <a:ext cx="3759700" cy="1228231"/>
          </a:xfrm>
          <a:prstGeom prst="rect">
            <a:avLst/>
          </a:prstGeom>
          <a:noFill/>
          <a:ln>
            <a:noFill/>
          </a:ln>
        </p:spPr>
      </p:pic>
      <p:pic>
        <p:nvPicPr>
          <p:cNvPr id="382" name="Google Shape;382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00713" y="1872888"/>
            <a:ext cx="4542574" cy="29658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29"/>
          <p:cNvSpPr txBox="1"/>
          <p:nvPr>
            <p:ph type="ctrTitle"/>
          </p:nvPr>
        </p:nvSpPr>
        <p:spPr>
          <a:xfrm>
            <a:off x="824000" y="-12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축 레이블 설정</a:t>
            </a:r>
            <a:endParaRPr/>
          </a:p>
        </p:txBody>
      </p:sp>
      <p:pic>
        <p:nvPicPr>
          <p:cNvPr id="388" name="Google Shape;38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5850" y="217313"/>
            <a:ext cx="4324001" cy="1438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" name="Google Shape;389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63225" y="1872888"/>
            <a:ext cx="4617542" cy="29658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30"/>
          <p:cNvSpPr txBox="1"/>
          <p:nvPr>
            <p:ph type="ctrTitle"/>
          </p:nvPr>
        </p:nvSpPr>
        <p:spPr>
          <a:xfrm>
            <a:off x="824000" y="-12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범례 표시하기</a:t>
            </a:r>
            <a:endParaRPr/>
          </a:p>
        </p:txBody>
      </p:sp>
      <p:pic>
        <p:nvPicPr>
          <p:cNvPr id="395" name="Google Shape;39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8975" y="26813"/>
            <a:ext cx="4351750" cy="181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6" name="Google Shape;396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17800" y="1872888"/>
            <a:ext cx="4508403" cy="29658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31"/>
          <p:cNvSpPr txBox="1"/>
          <p:nvPr>
            <p:ph type="ctrTitle"/>
          </p:nvPr>
        </p:nvSpPr>
        <p:spPr>
          <a:xfrm>
            <a:off x="824000" y="-12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축 스케일 지정</a:t>
            </a:r>
            <a:endParaRPr/>
          </a:p>
        </p:txBody>
      </p:sp>
      <p:pic>
        <p:nvPicPr>
          <p:cNvPr id="402" name="Google Shape;40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9500" y="103013"/>
            <a:ext cx="2476500" cy="1666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3" name="Google Shape;403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07875" y="1872888"/>
            <a:ext cx="4728245" cy="29658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4"/>
          <p:cNvSpPr txBox="1"/>
          <p:nvPr>
            <p:ph type="ctrTitle"/>
          </p:nvPr>
        </p:nvSpPr>
        <p:spPr>
          <a:xfrm>
            <a:off x="824000" y="-12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/>
              <a:t>데이터 시각화란?</a:t>
            </a:r>
            <a:endParaRPr sz="2500"/>
          </a:p>
        </p:txBody>
      </p:sp>
      <p:sp>
        <p:nvSpPr>
          <p:cNvPr id="285" name="Google Shape;285;p14"/>
          <p:cNvSpPr txBox="1"/>
          <p:nvPr>
            <p:ph idx="1" type="subTitle"/>
          </p:nvPr>
        </p:nvSpPr>
        <p:spPr>
          <a:xfrm>
            <a:off x="824000" y="2224050"/>
            <a:ext cx="4255500" cy="14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latin typeface="Malgun Gothic"/>
                <a:ea typeface="Malgun Gothic"/>
                <a:cs typeface="Malgun Gothic"/>
                <a:sym typeface="Malgun Gothic"/>
              </a:rPr>
              <a:t>데이터 시각화는 말 그대로 데이터 분석 결과를 쉽게 이해할 수 있도록 도표라는 시각적 수단을 통해 정보를 효과적으로 전달하는 것을 말합니다</a:t>
            </a:r>
            <a:endParaRPr sz="15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latin typeface="Malgun Gothic"/>
                <a:ea typeface="Malgun Gothic"/>
                <a:cs typeface="Malgun Gothic"/>
                <a:sym typeface="Malgun Gothic"/>
              </a:rPr>
              <a:t>또한 데이터라는 수치는 눈으로 보는게 확실히 기억에 오래남고 이해하기 쉽기 때문에 데이터를 시각화하여 분석하는 것이 필요하다고 생각합니다.</a:t>
            </a:r>
            <a:endParaRPr sz="15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32"/>
          <p:cNvSpPr txBox="1"/>
          <p:nvPr>
            <p:ph type="ctrTitle"/>
          </p:nvPr>
        </p:nvSpPr>
        <p:spPr>
          <a:xfrm>
            <a:off x="824000" y="-12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타이틀 설정</a:t>
            </a:r>
            <a:endParaRPr/>
          </a:p>
        </p:txBody>
      </p:sp>
      <p:pic>
        <p:nvPicPr>
          <p:cNvPr id="409" name="Google Shape;40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9500" y="126825"/>
            <a:ext cx="2705100" cy="1619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0" name="Google Shape;410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06350" y="1872888"/>
            <a:ext cx="4331304" cy="29658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33"/>
          <p:cNvSpPr txBox="1"/>
          <p:nvPr>
            <p:ph type="ctrTitle"/>
          </p:nvPr>
        </p:nvSpPr>
        <p:spPr>
          <a:xfrm>
            <a:off x="824000" y="-12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막대그래프</a:t>
            </a:r>
            <a:endParaRPr/>
          </a:p>
        </p:txBody>
      </p:sp>
      <p:pic>
        <p:nvPicPr>
          <p:cNvPr id="416" name="Google Shape;41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11375" y="1428750"/>
            <a:ext cx="2847975" cy="228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7" name="Google Shape;417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4000" y="1428738"/>
            <a:ext cx="4547579" cy="29658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34"/>
          <p:cNvSpPr txBox="1"/>
          <p:nvPr>
            <p:ph type="ctrTitle"/>
          </p:nvPr>
        </p:nvSpPr>
        <p:spPr>
          <a:xfrm>
            <a:off x="824000" y="-12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수평막대그래프</a:t>
            </a:r>
            <a:endParaRPr/>
          </a:p>
        </p:txBody>
      </p:sp>
      <p:pic>
        <p:nvPicPr>
          <p:cNvPr id="423" name="Google Shape;42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97425" y="1872900"/>
            <a:ext cx="2886075" cy="2266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4" name="Google Shape;424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0888" y="1523463"/>
            <a:ext cx="4641732" cy="29658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35"/>
          <p:cNvSpPr txBox="1"/>
          <p:nvPr>
            <p:ph type="ctrTitle"/>
          </p:nvPr>
        </p:nvSpPr>
        <p:spPr>
          <a:xfrm>
            <a:off x="824000" y="-12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히스토그램</a:t>
            </a:r>
            <a:endParaRPr/>
          </a:p>
        </p:txBody>
      </p:sp>
      <p:pic>
        <p:nvPicPr>
          <p:cNvPr id="430" name="Google Shape;43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5525" y="1872900"/>
            <a:ext cx="3955200" cy="163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1" name="Google Shape;431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6250" y="1872888"/>
            <a:ext cx="4155743" cy="29658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36"/>
          <p:cNvSpPr txBox="1"/>
          <p:nvPr>
            <p:ph type="ctrTitle"/>
          </p:nvPr>
        </p:nvSpPr>
        <p:spPr>
          <a:xfrm>
            <a:off x="824000" y="-12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에러바</a:t>
            </a:r>
            <a:endParaRPr/>
          </a:p>
        </p:txBody>
      </p:sp>
      <p:pic>
        <p:nvPicPr>
          <p:cNvPr id="437" name="Google Shape;437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04800" y="1814500"/>
            <a:ext cx="2762250" cy="151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8" name="Google Shape;438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7850" y="1809088"/>
            <a:ext cx="4387800" cy="28794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37"/>
          <p:cNvSpPr txBox="1"/>
          <p:nvPr>
            <p:ph type="ctrTitle"/>
          </p:nvPr>
        </p:nvSpPr>
        <p:spPr>
          <a:xfrm>
            <a:off x="824000" y="-12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파이차트</a:t>
            </a:r>
            <a:endParaRPr/>
          </a:p>
        </p:txBody>
      </p:sp>
      <p:pic>
        <p:nvPicPr>
          <p:cNvPr id="444" name="Google Shape;444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5225" y="2571750"/>
            <a:ext cx="4255500" cy="124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5" name="Google Shape;445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4000" y="1814513"/>
            <a:ext cx="3343275" cy="276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38"/>
          <p:cNvSpPr txBox="1"/>
          <p:nvPr>
            <p:ph type="ctrTitle"/>
          </p:nvPr>
        </p:nvSpPr>
        <p:spPr>
          <a:xfrm>
            <a:off x="824000" y="-12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히트맵</a:t>
            </a:r>
            <a:endParaRPr/>
          </a:p>
        </p:txBody>
      </p:sp>
      <p:pic>
        <p:nvPicPr>
          <p:cNvPr id="451" name="Google Shape;451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9500" y="1738300"/>
            <a:ext cx="3562350" cy="1666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2" name="Google Shape;452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3988" y="1738288"/>
            <a:ext cx="3813187" cy="29658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39"/>
          <p:cNvSpPr txBox="1"/>
          <p:nvPr>
            <p:ph type="ctrTitle"/>
          </p:nvPr>
        </p:nvSpPr>
        <p:spPr>
          <a:xfrm>
            <a:off x="824000" y="-12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RcParams</a:t>
            </a:r>
            <a:endParaRPr/>
          </a:p>
        </p:txBody>
      </p:sp>
      <p:pic>
        <p:nvPicPr>
          <p:cNvPr id="458" name="Google Shape;458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9500" y="2571750"/>
            <a:ext cx="3593500" cy="168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9" name="Google Shape;459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4000" y="2214575"/>
            <a:ext cx="3868825" cy="240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40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추천시스템</a:t>
            </a:r>
            <a:endParaRPr/>
          </a:p>
        </p:txBody>
      </p:sp>
      <p:sp>
        <p:nvSpPr>
          <p:cNvPr id="465" name="Google Shape;465;p40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SAI-ML 팀 조원형, 정소윤 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41"/>
          <p:cNvSpPr txBox="1"/>
          <p:nvPr>
            <p:ph type="ctrTitle"/>
          </p:nvPr>
        </p:nvSpPr>
        <p:spPr>
          <a:xfrm>
            <a:off x="0" y="60050"/>
            <a:ext cx="7998000" cy="81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81000" lvl="0" marL="9144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ko" sz="2400"/>
              <a:t>추천시스템의 개요와 배경</a:t>
            </a:r>
            <a:endParaRPr sz="2400"/>
          </a:p>
        </p:txBody>
      </p:sp>
      <p:pic>
        <p:nvPicPr>
          <p:cNvPr id="471" name="Google Shape;471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9925" y="1551513"/>
            <a:ext cx="2101950" cy="210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2" name="Google Shape;472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52775" y="1797613"/>
            <a:ext cx="2838450" cy="1609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3" name="Google Shape;473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93950" y="1818600"/>
            <a:ext cx="2547625" cy="15677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5"/>
          <p:cNvSpPr txBox="1"/>
          <p:nvPr>
            <p:ph type="ctrTitle"/>
          </p:nvPr>
        </p:nvSpPr>
        <p:spPr>
          <a:xfrm>
            <a:off x="824000" y="-12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파이썬을 이용한 데이터 시각화 </a:t>
            </a:r>
            <a:endParaRPr/>
          </a:p>
        </p:txBody>
      </p:sp>
      <p:pic>
        <p:nvPicPr>
          <p:cNvPr id="291" name="Google Shape;29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5763" y="2047863"/>
            <a:ext cx="4371975" cy="104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01013" y="3428300"/>
            <a:ext cx="3701462" cy="10575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42"/>
          <p:cNvSpPr txBox="1"/>
          <p:nvPr>
            <p:ph type="ctrTitle"/>
          </p:nvPr>
        </p:nvSpPr>
        <p:spPr>
          <a:xfrm>
            <a:off x="0" y="60050"/>
            <a:ext cx="7998000" cy="85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81000" lvl="0" marL="9144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ko" sz="2400"/>
              <a:t>추천시스템의 개요와 배경</a:t>
            </a:r>
            <a:endParaRPr sz="2400"/>
          </a:p>
        </p:txBody>
      </p:sp>
      <p:pic>
        <p:nvPicPr>
          <p:cNvPr id="479" name="Google Shape;479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1825" y="1319200"/>
            <a:ext cx="6438900" cy="224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43"/>
          <p:cNvSpPr txBox="1"/>
          <p:nvPr>
            <p:ph type="ctrTitle"/>
          </p:nvPr>
        </p:nvSpPr>
        <p:spPr>
          <a:xfrm>
            <a:off x="0" y="60050"/>
            <a:ext cx="7998000" cy="88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/>
              <a:t>2. 콘텐츠 기반 필터링 추천 시스템</a:t>
            </a:r>
            <a:r>
              <a:rPr lang="ko" sz="3000"/>
              <a:t> </a:t>
            </a:r>
            <a:endParaRPr sz="3000"/>
          </a:p>
        </p:txBody>
      </p:sp>
      <p:pic>
        <p:nvPicPr>
          <p:cNvPr id="485" name="Google Shape;485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8225" y="1253850"/>
            <a:ext cx="4283875" cy="2823850"/>
          </a:xfrm>
          <a:prstGeom prst="rect">
            <a:avLst/>
          </a:prstGeom>
          <a:noFill/>
          <a:ln>
            <a:noFill/>
          </a:ln>
        </p:spPr>
      </p:pic>
      <p:sp>
        <p:nvSpPr>
          <p:cNvPr id="486" name="Google Shape;486;p43"/>
          <p:cNvSpPr txBox="1"/>
          <p:nvPr/>
        </p:nvSpPr>
        <p:spPr>
          <a:xfrm>
            <a:off x="5486400" y="2156100"/>
            <a:ext cx="31077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아이템 자체의 특성</a:t>
            </a:r>
            <a:r>
              <a:rPr lang="ko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을 분석</a:t>
            </a:r>
            <a:endParaRPr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ex) 영화의 평점, 장르나 웹툰의 대표 이미지, 그림체 등</a:t>
            </a:r>
            <a:endParaRPr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44"/>
          <p:cNvSpPr txBox="1"/>
          <p:nvPr>
            <p:ph type="ctrTitle"/>
          </p:nvPr>
        </p:nvSpPr>
        <p:spPr>
          <a:xfrm>
            <a:off x="42875" y="0"/>
            <a:ext cx="7998000" cy="112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/>
              <a:t>3.</a:t>
            </a:r>
            <a:r>
              <a:rPr lang="ko" sz="2400"/>
              <a:t> 최근접 이웃 협업 필터링</a:t>
            </a:r>
            <a:r>
              <a:rPr lang="ko" sz="1800"/>
              <a:t> </a:t>
            </a:r>
            <a:endParaRPr sz="1800"/>
          </a:p>
        </p:txBody>
      </p:sp>
      <p:sp>
        <p:nvSpPr>
          <p:cNvPr id="492" name="Google Shape;492;p44"/>
          <p:cNvSpPr txBox="1"/>
          <p:nvPr/>
        </p:nvSpPr>
        <p:spPr>
          <a:xfrm>
            <a:off x="771525" y="846525"/>
            <a:ext cx="4596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협업 필터링</a:t>
            </a:r>
            <a:r>
              <a:rPr lang="ko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: 유저-아이템 간의 상호작용 데이터를 활용하는 방법론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493" name="Google Shape;493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77125" y="1685175"/>
            <a:ext cx="3638550" cy="217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45"/>
          <p:cNvSpPr txBox="1"/>
          <p:nvPr>
            <p:ph type="ctrTitle"/>
          </p:nvPr>
        </p:nvSpPr>
        <p:spPr>
          <a:xfrm>
            <a:off x="42875" y="0"/>
            <a:ext cx="7998000" cy="112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/>
              <a:t>3. 최근접 이웃 협업 필터링</a:t>
            </a:r>
            <a:r>
              <a:rPr lang="ko" sz="1800"/>
              <a:t> </a:t>
            </a:r>
            <a:endParaRPr sz="1800"/>
          </a:p>
        </p:txBody>
      </p:sp>
      <p:sp>
        <p:nvSpPr>
          <p:cNvPr id="499" name="Google Shape;499;p45"/>
          <p:cNvSpPr txBox="1"/>
          <p:nvPr/>
        </p:nvSpPr>
        <p:spPr>
          <a:xfrm>
            <a:off x="771525" y="846525"/>
            <a:ext cx="4596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협업 필터링</a:t>
            </a:r>
            <a:r>
              <a:rPr lang="ko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: 유저-아이템 간의 상호작용 데이터를 활용하는 방법론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500" name="Google Shape;500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1533" y="1582350"/>
            <a:ext cx="4739825" cy="2500300"/>
          </a:xfrm>
          <a:prstGeom prst="rect">
            <a:avLst/>
          </a:prstGeom>
          <a:noFill/>
          <a:ln>
            <a:noFill/>
          </a:ln>
        </p:spPr>
      </p:pic>
      <p:sp>
        <p:nvSpPr>
          <p:cNvPr id="501" name="Google Shape;501;p45"/>
          <p:cNvSpPr txBox="1"/>
          <p:nvPr/>
        </p:nvSpPr>
        <p:spPr>
          <a:xfrm>
            <a:off x="5790600" y="1582350"/>
            <a:ext cx="3199800" cy="12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사용자 기반 필터링 </a:t>
            </a:r>
            <a:endParaRPr b="1" sz="15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: </a:t>
            </a:r>
            <a:r>
              <a:rPr b="1" lang="ko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사용자-사용자</a:t>
            </a:r>
            <a:r>
              <a:rPr lang="ko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간의 유사도 측정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“ 당신과 비슷한 고객들이 다음 상품도 구매했습니다. “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02" name="Google Shape;502;p45"/>
          <p:cNvSpPr txBox="1"/>
          <p:nvPr/>
        </p:nvSpPr>
        <p:spPr>
          <a:xfrm>
            <a:off x="5790600" y="2820575"/>
            <a:ext cx="2836500" cy="12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아이템 기반 필터링</a:t>
            </a:r>
            <a:endParaRPr b="1" sz="15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: </a:t>
            </a:r>
            <a:r>
              <a:rPr b="1" lang="ko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아이템-아이템</a:t>
            </a:r>
            <a:r>
              <a:rPr lang="ko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간의 유사도 측정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“ 이 상품을 선택한 다른 고객들은 다음 상품도 구매했습니다.“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46"/>
          <p:cNvSpPr txBox="1"/>
          <p:nvPr>
            <p:ph type="ctrTitle"/>
          </p:nvPr>
        </p:nvSpPr>
        <p:spPr>
          <a:xfrm>
            <a:off x="311700" y="83050"/>
            <a:ext cx="8520600" cy="44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ko" sz="1800"/>
              <a:t>4. 잠재 요인 협업 필터링</a:t>
            </a:r>
            <a:endParaRPr sz="1800"/>
          </a:p>
        </p:txBody>
      </p:sp>
      <p:pic>
        <p:nvPicPr>
          <p:cNvPr id="508" name="Google Shape;508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1575" y="1205375"/>
            <a:ext cx="5065999" cy="3461300"/>
          </a:xfrm>
          <a:prstGeom prst="rect">
            <a:avLst/>
          </a:prstGeom>
          <a:noFill/>
          <a:ln>
            <a:noFill/>
          </a:ln>
        </p:spPr>
      </p:pic>
      <p:sp>
        <p:nvSpPr>
          <p:cNvPr id="509" name="Google Shape;509;p46"/>
          <p:cNvSpPr txBox="1"/>
          <p:nvPr>
            <p:ph type="ctrTitle"/>
          </p:nvPr>
        </p:nvSpPr>
        <p:spPr>
          <a:xfrm>
            <a:off x="394800" y="575075"/>
            <a:ext cx="8520600" cy="55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0" lang="ko" sz="1500"/>
              <a:t>사용자-아이템 평점 매트릭스속에 숨어 있는 잠재 요인을 추출해 추천 예측을 할 수 있게 하는 기법</a:t>
            </a:r>
            <a:endParaRPr b="0" sz="15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47"/>
          <p:cNvSpPr txBox="1"/>
          <p:nvPr>
            <p:ph type="ctrTitle"/>
          </p:nvPr>
        </p:nvSpPr>
        <p:spPr>
          <a:xfrm>
            <a:off x="311700" y="83050"/>
            <a:ext cx="8520600" cy="44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ko" sz="1800"/>
              <a:t>4. 잠재 요인 협업 필터링</a:t>
            </a:r>
            <a:endParaRPr sz="1800"/>
          </a:p>
        </p:txBody>
      </p:sp>
      <p:pic>
        <p:nvPicPr>
          <p:cNvPr id="515" name="Google Shape;515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650" y="791498"/>
            <a:ext cx="8367651" cy="210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6" name="Google Shape;516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52384" y="3071100"/>
            <a:ext cx="839225" cy="716725"/>
          </a:xfrm>
          <a:prstGeom prst="rect">
            <a:avLst/>
          </a:prstGeom>
          <a:noFill/>
          <a:ln>
            <a:noFill/>
          </a:ln>
        </p:spPr>
      </p:pic>
      <p:sp>
        <p:nvSpPr>
          <p:cNvPr id="517" name="Google Shape;517;p47"/>
          <p:cNvSpPr txBox="1"/>
          <p:nvPr>
            <p:ph type="ctrTitle"/>
          </p:nvPr>
        </p:nvSpPr>
        <p:spPr>
          <a:xfrm>
            <a:off x="1240350" y="3960175"/>
            <a:ext cx="6663300" cy="445800"/>
          </a:xfrm>
          <a:prstGeom prst="rect">
            <a:avLst/>
          </a:prstGeom>
          <a:solidFill>
            <a:srgbClr val="434343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0" lang="ko" sz="1800"/>
              <a:t>P와 Q를 모르는데 어떻게 R을 예측할 수가 있는가?</a:t>
            </a:r>
            <a:endParaRPr b="0" sz="18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48"/>
          <p:cNvSpPr txBox="1"/>
          <p:nvPr>
            <p:ph type="ctrTitle"/>
          </p:nvPr>
        </p:nvSpPr>
        <p:spPr>
          <a:xfrm>
            <a:off x="311700" y="83050"/>
            <a:ext cx="8520600" cy="44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ko" sz="1800"/>
              <a:t>4. 잠재 요인 협업 필터링</a:t>
            </a:r>
            <a:endParaRPr sz="1800"/>
          </a:p>
        </p:txBody>
      </p:sp>
      <p:pic>
        <p:nvPicPr>
          <p:cNvPr id="523" name="Google Shape;523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650" y="2064175"/>
            <a:ext cx="8839203" cy="2365484"/>
          </a:xfrm>
          <a:prstGeom prst="rect">
            <a:avLst/>
          </a:prstGeom>
          <a:noFill/>
          <a:ln>
            <a:noFill/>
          </a:ln>
        </p:spPr>
      </p:pic>
      <p:sp>
        <p:nvSpPr>
          <p:cNvPr id="524" name="Google Shape;524;p48"/>
          <p:cNvSpPr txBox="1"/>
          <p:nvPr>
            <p:ph type="ctrTitle"/>
          </p:nvPr>
        </p:nvSpPr>
        <p:spPr>
          <a:xfrm>
            <a:off x="275600" y="853500"/>
            <a:ext cx="8520600" cy="113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Arial"/>
                <a:ea typeface="Arial"/>
                <a:cs typeface="Arial"/>
                <a:sym typeface="Arial"/>
              </a:rPr>
              <a:t>경사 하강법 기반의 행렬 분해 순서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ko" sz="1000">
                <a:latin typeface="Arial"/>
                <a:ea typeface="Arial"/>
                <a:cs typeface="Arial"/>
                <a:sym typeface="Arial"/>
              </a:rPr>
              <a:t>  1.P와 Q를 임의의 값을 가진 행렬로 설정</a:t>
            </a:r>
            <a:endParaRPr b="0" sz="1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ko" sz="1000">
                <a:latin typeface="Arial"/>
                <a:ea typeface="Arial"/>
                <a:cs typeface="Arial"/>
                <a:sym typeface="Arial"/>
              </a:rPr>
              <a:t>  2.P와 Q.T 값을 곱해 예측 R 행렬을 계산하고, 예측 R행렬과 실제 R행렬에 해당하는 오류 값을 계산한다.</a:t>
            </a:r>
            <a:endParaRPr b="0" sz="1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ko" sz="1000">
                <a:latin typeface="Arial"/>
                <a:ea typeface="Arial"/>
                <a:cs typeface="Arial"/>
                <a:sym typeface="Arial"/>
              </a:rPr>
              <a:t>  3.이 오류 값을 최소화할 수 있도록 P와 Q행렬을 적절한 값으로 각각 업데이트한다.</a:t>
            </a:r>
            <a:endParaRPr b="0" sz="1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ko" sz="1000">
                <a:latin typeface="Arial"/>
                <a:ea typeface="Arial"/>
                <a:cs typeface="Arial"/>
                <a:sym typeface="Arial"/>
              </a:rPr>
              <a:t>  4.만족할 만한 오류 값을 가질 때까지 2, 3번 작업을 반복하면서 P와 Q값을 업데이트해 근사화한다.</a:t>
            </a:r>
            <a:endParaRPr b="0" sz="1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49"/>
          <p:cNvSpPr txBox="1"/>
          <p:nvPr>
            <p:ph type="ctrTitle"/>
          </p:nvPr>
        </p:nvSpPr>
        <p:spPr>
          <a:xfrm>
            <a:off x="311700" y="83050"/>
            <a:ext cx="8520600" cy="44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ko" sz="1800"/>
              <a:t>5. 콘텐츠 기반 필터링 실습</a:t>
            </a:r>
            <a:endParaRPr sz="1800"/>
          </a:p>
        </p:txBody>
      </p:sp>
      <p:pic>
        <p:nvPicPr>
          <p:cNvPr id="530" name="Google Shape;530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400" y="1012000"/>
            <a:ext cx="5219700" cy="2076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1" name="Google Shape;531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1950" y="3771575"/>
            <a:ext cx="5260600" cy="504825"/>
          </a:xfrm>
          <a:prstGeom prst="rect">
            <a:avLst/>
          </a:prstGeom>
          <a:noFill/>
          <a:ln>
            <a:noFill/>
          </a:ln>
        </p:spPr>
      </p:pic>
      <p:sp>
        <p:nvSpPr>
          <p:cNvPr id="532" name="Google Shape;532;p49"/>
          <p:cNvSpPr txBox="1"/>
          <p:nvPr>
            <p:ph type="ctrTitle"/>
          </p:nvPr>
        </p:nvSpPr>
        <p:spPr>
          <a:xfrm>
            <a:off x="442400" y="528850"/>
            <a:ext cx="666300" cy="44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ko" sz="1700"/>
              <a:t>코드</a:t>
            </a:r>
            <a:endParaRPr sz="1700"/>
          </a:p>
        </p:txBody>
      </p:sp>
      <p:sp>
        <p:nvSpPr>
          <p:cNvPr id="533" name="Google Shape;533;p49"/>
          <p:cNvSpPr txBox="1"/>
          <p:nvPr>
            <p:ph type="ctrTitle"/>
          </p:nvPr>
        </p:nvSpPr>
        <p:spPr>
          <a:xfrm>
            <a:off x="442400" y="3207113"/>
            <a:ext cx="666300" cy="44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ko" sz="1700"/>
              <a:t>결과</a:t>
            </a:r>
            <a:endParaRPr sz="17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50"/>
          <p:cNvSpPr txBox="1"/>
          <p:nvPr>
            <p:ph type="ctrTitle"/>
          </p:nvPr>
        </p:nvSpPr>
        <p:spPr>
          <a:xfrm>
            <a:off x="311700" y="83050"/>
            <a:ext cx="8520600" cy="44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ko" sz="1800"/>
              <a:t>5. 콘텐츠 기반 필터링 실습</a:t>
            </a:r>
            <a:endParaRPr sz="1800"/>
          </a:p>
        </p:txBody>
      </p:sp>
      <p:sp>
        <p:nvSpPr>
          <p:cNvPr id="539" name="Google Shape;539;p50"/>
          <p:cNvSpPr txBox="1"/>
          <p:nvPr>
            <p:ph type="ctrTitle"/>
          </p:nvPr>
        </p:nvSpPr>
        <p:spPr>
          <a:xfrm>
            <a:off x="442400" y="528850"/>
            <a:ext cx="666300" cy="44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ko" sz="1700"/>
              <a:t>코드</a:t>
            </a:r>
            <a:endParaRPr sz="1700"/>
          </a:p>
        </p:txBody>
      </p:sp>
      <p:pic>
        <p:nvPicPr>
          <p:cNvPr id="540" name="Google Shape;540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375" y="1012000"/>
            <a:ext cx="5219699" cy="2084925"/>
          </a:xfrm>
          <a:prstGeom prst="rect">
            <a:avLst/>
          </a:prstGeom>
          <a:noFill/>
          <a:ln>
            <a:noFill/>
          </a:ln>
        </p:spPr>
      </p:pic>
      <p:sp>
        <p:nvSpPr>
          <p:cNvPr id="541" name="Google Shape;541;p50"/>
          <p:cNvSpPr txBox="1"/>
          <p:nvPr>
            <p:ph type="ctrTitle"/>
          </p:nvPr>
        </p:nvSpPr>
        <p:spPr>
          <a:xfrm>
            <a:off x="413775" y="3212275"/>
            <a:ext cx="1202100" cy="28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ko" sz="1700"/>
              <a:t>추가설명</a:t>
            </a:r>
            <a:endParaRPr sz="1200"/>
          </a:p>
        </p:txBody>
      </p:sp>
      <p:pic>
        <p:nvPicPr>
          <p:cNvPr id="542" name="Google Shape;542;p50"/>
          <p:cNvPicPr preferRelativeResize="0"/>
          <p:nvPr/>
        </p:nvPicPr>
        <p:blipFill rotWithShape="1">
          <a:blip r:embed="rId4">
            <a:alphaModFix/>
          </a:blip>
          <a:srcRect b="0" l="1120" r="-1120" t="0"/>
          <a:stretch/>
        </p:blipFill>
        <p:spPr>
          <a:xfrm>
            <a:off x="5192800" y="3854375"/>
            <a:ext cx="3885825" cy="923925"/>
          </a:xfrm>
          <a:prstGeom prst="rect">
            <a:avLst/>
          </a:prstGeom>
          <a:noFill/>
          <a:ln>
            <a:noFill/>
          </a:ln>
        </p:spPr>
      </p:pic>
      <p:sp>
        <p:nvSpPr>
          <p:cNvPr id="543" name="Google Shape;543;p50"/>
          <p:cNvSpPr txBox="1"/>
          <p:nvPr/>
        </p:nvSpPr>
        <p:spPr>
          <a:xfrm>
            <a:off x="442400" y="3501175"/>
            <a:ext cx="1622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lt1"/>
                </a:solidFill>
              </a:rPr>
              <a:t>• 카운터 백터화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544" name="Google Shape;544;p50"/>
          <p:cNvSpPr txBox="1"/>
          <p:nvPr/>
        </p:nvSpPr>
        <p:spPr>
          <a:xfrm>
            <a:off x="5209900" y="3501175"/>
            <a:ext cx="1622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lt1"/>
                </a:solidFill>
              </a:rPr>
              <a:t>• 코사인 유사도</a:t>
            </a:r>
            <a:endParaRPr sz="1200">
              <a:solidFill>
                <a:schemeClr val="lt1"/>
              </a:solidFill>
            </a:endParaRPr>
          </a:p>
        </p:txBody>
      </p:sp>
      <p:pic>
        <p:nvPicPr>
          <p:cNvPr id="545" name="Google Shape;545;p5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46550" y="3409325"/>
            <a:ext cx="3177125" cy="167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51"/>
          <p:cNvSpPr txBox="1"/>
          <p:nvPr>
            <p:ph type="ctrTitle"/>
          </p:nvPr>
        </p:nvSpPr>
        <p:spPr>
          <a:xfrm>
            <a:off x="311700" y="83050"/>
            <a:ext cx="8520600" cy="44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ko" sz="1800"/>
              <a:t>5. 콘텐츠 기반 필터링 실습</a:t>
            </a:r>
            <a:endParaRPr sz="1800"/>
          </a:p>
        </p:txBody>
      </p:sp>
      <p:sp>
        <p:nvSpPr>
          <p:cNvPr id="551" name="Google Shape;551;p51"/>
          <p:cNvSpPr txBox="1"/>
          <p:nvPr>
            <p:ph type="ctrTitle"/>
          </p:nvPr>
        </p:nvSpPr>
        <p:spPr>
          <a:xfrm>
            <a:off x="5498050" y="452650"/>
            <a:ext cx="666300" cy="44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ko" sz="1700"/>
              <a:t>결과</a:t>
            </a:r>
            <a:endParaRPr sz="1700"/>
          </a:p>
        </p:txBody>
      </p:sp>
      <p:pic>
        <p:nvPicPr>
          <p:cNvPr id="552" name="Google Shape;552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825" y="838725"/>
            <a:ext cx="4905375" cy="638175"/>
          </a:xfrm>
          <a:prstGeom prst="rect">
            <a:avLst/>
          </a:prstGeom>
          <a:noFill/>
          <a:ln>
            <a:noFill/>
          </a:ln>
        </p:spPr>
      </p:pic>
      <p:sp>
        <p:nvSpPr>
          <p:cNvPr id="553" name="Google Shape;553;p51"/>
          <p:cNvSpPr txBox="1"/>
          <p:nvPr>
            <p:ph type="ctrTitle"/>
          </p:nvPr>
        </p:nvSpPr>
        <p:spPr>
          <a:xfrm>
            <a:off x="489200" y="437850"/>
            <a:ext cx="666300" cy="44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ko" sz="1700"/>
              <a:t>코드</a:t>
            </a:r>
            <a:endParaRPr sz="1700"/>
          </a:p>
        </p:txBody>
      </p:sp>
      <p:pic>
        <p:nvPicPr>
          <p:cNvPr id="554" name="Google Shape;554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35475" y="822250"/>
            <a:ext cx="2183150" cy="2132425"/>
          </a:xfrm>
          <a:prstGeom prst="rect">
            <a:avLst/>
          </a:prstGeom>
          <a:noFill/>
          <a:ln>
            <a:noFill/>
          </a:ln>
        </p:spPr>
      </p:pic>
      <p:sp>
        <p:nvSpPr>
          <p:cNvPr id="555" name="Google Shape;555;p51"/>
          <p:cNvSpPr txBox="1"/>
          <p:nvPr>
            <p:ph type="ctrTitle"/>
          </p:nvPr>
        </p:nvSpPr>
        <p:spPr>
          <a:xfrm>
            <a:off x="464100" y="2897050"/>
            <a:ext cx="666300" cy="44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ko" sz="1700"/>
              <a:t>코드</a:t>
            </a:r>
            <a:endParaRPr sz="1700"/>
          </a:p>
        </p:txBody>
      </p:sp>
      <p:sp>
        <p:nvSpPr>
          <p:cNvPr id="556" name="Google Shape;556;p51"/>
          <p:cNvSpPr txBox="1"/>
          <p:nvPr>
            <p:ph type="ctrTitle"/>
          </p:nvPr>
        </p:nvSpPr>
        <p:spPr>
          <a:xfrm>
            <a:off x="5535475" y="2897050"/>
            <a:ext cx="666300" cy="44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ko" sz="1700"/>
              <a:t>결과</a:t>
            </a:r>
            <a:endParaRPr sz="1700"/>
          </a:p>
        </p:txBody>
      </p:sp>
      <p:pic>
        <p:nvPicPr>
          <p:cNvPr id="557" name="Google Shape;557;p5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1825" y="3266650"/>
            <a:ext cx="4905375" cy="20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8" name="Google Shape;558;p5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98050" y="3266275"/>
            <a:ext cx="2220575" cy="185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6"/>
          <p:cNvSpPr txBox="1"/>
          <p:nvPr>
            <p:ph type="ctrTitle"/>
          </p:nvPr>
        </p:nvSpPr>
        <p:spPr>
          <a:xfrm>
            <a:off x="824000" y="-12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Seaborn을 이용한 시각화</a:t>
            </a:r>
            <a:endParaRPr/>
          </a:p>
        </p:txBody>
      </p:sp>
      <p:pic>
        <p:nvPicPr>
          <p:cNvPr id="298" name="Google Shape;29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000" y="1668088"/>
            <a:ext cx="6145592" cy="29658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52"/>
          <p:cNvSpPr txBox="1"/>
          <p:nvPr>
            <p:ph type="ctrTitle"/>
          </p:nvPr>
        </p:nvSpPr>
        <p:spPr>
          <a:xfrm>
            <a:off x="311700" y="83050"/>
            <a:ext cx="8520600" cy="44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ko" sz="1800"/>
              <a:t>5. 콘텐츠 기반 필터링 실습</a:t>
            </a:r>
            <a:endParaRPr sz="1800"/>
          </a:p>
        </p:txBody>
      </p:sp>
      <p:pic>
        <p:nvPicPr>
          <p:cNvPr id="564" name="Google Shape;564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19772" y="1424000"/>
            <a:ext cx="839225" cy="716725"/>
          </a:xfrm>
          <a:prstGeom prst="rect">
            <a:avLst/>
          </a:prstGeom>
          <a:noFill/>
          <a:ln>
            <a:noFill/>
          </a:ln>
        </p:spPr>
      </p:pic>
      <p:sp>
        <p:nvSpPr>
          <p:cNvPr id="565" name="Google Shape;565;p52"/>
          <p:cNvSpPr txBox="1"/>
          <p:nvPr>
            <p:ph type="ctrTitle"/>
          </p:nvPr>
        </p:nvSpPr>
        <p:spPr>
          <a:xfrm>
            <a:off x="681300" y="494125"/>
            <a:ext cx="7980900" cy="654000"/>
          </a:xfrm>
          <a:prstGeom prst="rect">
            <a:avLst/>
          </a:prstGeom>
          <a:solidFill>
            <a:srgbClr val="434343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0" lang="ko" sz="1800"/>
              <a:t>왜곡된 평점 데이터를 회피할 수 있도록 평점에 평가 횟수를 반영한 새로운 평가 방식 필요</a:t>
            </a:r>
            <a:endParaRPr b="0" sz="1800"/>
          </a:p>
        </p:txBody>
      </p:sp>
      <p:sp>
        <p:nvSpPr>
          <p:cNvPr id="566" name="Google Shape;566;p52"/>
          <p:cNvSpPr txBox="1"/>
          <p:nvPr/>
        </p:nvSpPr>
        <p:spPr>
          <a:xfrm>
            <a:off x="4929025" y="1360688"/>
            <a:ext cx="31494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chemeClr val="lt1"/>
                </a:solidFill>
              </a:rPr>
              <a:t>가중 평점 = (v/(v + m)) * R + (m/(v+m)) * C</a:t>
            </a:r>
            <a:endParaRPr b="1"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>
                <a:solidFill>
                  <a:schemeClr val="lt1"/>
                </a:solidFill>
              </a:rPr>
              <a:t>v : 개별 영화에 평점을 투표한 횟수</a:t>
            </a:r>
            <a:endParaRPr b="1" sz="7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>
                <a:solidFill>
                  <a:schemeClr val="lt1"/>
                </a:solidFill>
              </a:rPr>
              <a:t>m: 평점을 부여하기 위한 최소 투표 횟수</a:t>
            </a:r>
            <a:endParaRPr b="1" sz="7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>
                <a:solidFill>
                  <a:schemeClr val="lt1"/>
                </a:solidFill>
              </a:rPr>
              <a:t>R: 개별 영화에 대한 평균 평점</a:t>
            </a:r>
            <a:endParaRPr b="1" sz="7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>
                <a:solidFill>
                  <a:schemeClr val="lt1"/>
                </a:solidFill>
              </a:rPr>
              <a:t>C: 전체 영화에 대한 평균 평점</a:t>
            </a:r>
            <a:endParaRPr b="1" sz="700">
              <a:solidFill>
                <a:schemeClr val="lt1"/>
              </a:solidFill>
            </a:endParaRPr>
          </a:p>
        </p:txBody>
      </p:sp>
      <p:pic>
        <p:nvPicPr>
          <p:cNvPr id="567" name="Google Shape;567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86772" y="2358375"/>
            <a:ext cx="3705225" cy="255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53"/>
          <p:cNvSpPr txBox="1"/>
          <p:nvPr>
            <p:ph type="ctrTitle"/>
          </p:nvPr>
        </p:nvSpPr>
        <p:spPr>
          <a:xfrm>
            <a:off x="3337700" y="1553525"/>
            <a:ext cx="398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감사합니다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7"/>
          <p:cNvSpPr txBox="1"/>
          <p:nvPr>
            <p:ph type="ctrTitle"/>
          </p:nvPr>
        </p:nvSpPr>
        <p:spPr>
          <a:xfrm>
            <a:off x="824000" y="-12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lineplot</a:t>
            </a:r>
            <a:endParaRPr/>
          </a:p>
        </p:txBody>
      </p:sp>
      <p:pic>
        <p:nvPicPr>
          <p:cNvPr id="304" name="Google Shape;30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52050" y="484013"/>
            <a:ext cx="4972050" cy="904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81000" y="1872900"/>
            <a:ext cx="6842099" cy="259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8"/>
          <p:cNvSpPr txBox="1"/>
          <p:nvPr>
            <p:ph type="ctrTitle"/>
          </p:nvPr>
        </p:nvSpPr>
        <p:spPr>
          <a:xfrm>
            <a:off x="824000" y="-12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barplot</a:t>
            </a:r>
            <a:endParaRPr/>
          </a:p>
        </p:txBody>
      </p:sp>
      <p:pic>
        <p:nvPicPr>
          <p:cNvPr id="311" name="Google Shape;31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64750" y="407800"/>
            <a:ext cx="5600700" cy="105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81000" y="1872900"/>
            <a:ext cx="7020151" cy="2965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9"/>
          <p:cNvSpPr txBox="1"/>
          <p:nvPr>
            <p:ph type="ctrTitle"/>
          </p:nvPr>
        </p:nvSpPr>
        <p:spPr>
          <a:xfrm>
            <a:off x="824000" y="-12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heatmap</a:t>
            </a:r>
            <a:endParaRPr/>
          </a:p>
        </p:txBody>
      </p:sp>
      <p:pic>
        <p:nvPicPr>
          <p:cNvPr id="318" name="Google Shape;31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5525" y="493525"/>
            <a:ext cx="4781550" cy="88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80775" y="1872900"/>
            <a:ext cx="6829600" cy="296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0"/>
          <p:cNvSpPr txBox="1"/>
          <p:nvPr>
            <p:ph type="ctrTitle"/>
          </p:nvPr>
        </p:nvSpPr>
        <p:spPr>
          <a:xfrm>
            <a:off x="824000" y="-12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scatterplot</a:t>
            </a:r>
            <a:endParaRPr/>
          </a:p>
        </p:txBody>
      </p:sp>
      <p:pic>
        <p:nvPicPr>
          <p:cNvPr id="325" name="Google Shape;32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8900" y="541150"/>
            <a:ext cx="5162550" cy="790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Google Shape;32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68075" y="1872900"/>
            <a:ext cx="6855025" cy="296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1"/>
          <p:cNvSpPr txBox="1"/>
          <p:nvPr>
            <p:ph type="ctrTitle"/>
          </p:nvPr>
        </p:nvSpPr>
        <p:spPr>
          <a:xfrm>
            <a:off x="874875" y="-12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regplot</a:t>
            </a:r>
            <a:endParaRPr/>
          </a:p>
        </p:txBody>
      </p:sp>
      <p:pic>
        <p:nvPicPr>
          <p:cNvPr id="332" name="Google Shape;33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42775" y="669738"/>
            <a:ext cx="3848100" cy="53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Google Shape;33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9100" y="1872900"/>
            <a:ext cx="6831276" cy="296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