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305" r:id="rId5"/>
    <p:sldId id="306" r:id="rId6"/>
    <p:sldId id="323" r:id="rId7"/>
    <p:sldId id="340" r:id="rId8"/>
    <p:sldId id="307" r:id="rId9"/>
    <p:sldId id="309" r:id="rId10"/>
    <p:sldId id="336" r:id="rId11"/>
    <p:sldId id="325" r:id="rId12"/>
    <p:sldId id="326" r:id="rId13"/>
    <p:sldId id="327" r:id="rId14"/>
    <p:sldId id="329" r:id="rId15"/>
    <p:sldId id="330" r:id="rId16"/>
    <p:sldId id="337" r:id="rId17"/>
    <p:sldId id="333" r:id="rId18"/>
    <p:sldId id="334" r:id="rId19"/>
    <p:sldId id="338" r:id="rId20"/>
    <p:sldId id="33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53"/>
    <a:srgbClr val="E9C592"/>
    <a:srgbClr val="952637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http://minheeblog.tistory.com/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0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5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7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83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3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4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3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7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6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5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8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7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http://minheeblog.tistory.com/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</a:rPr>
              <a:t>컴퓨터 네트워크</a:t>
            </a:r>
            <a:endParaRPr lang="en-US" altLang="ko-KR" sz="48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4653136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최한규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황규빈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이형석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김영민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/>
          <p:cNvSpPr/>
          <p:nvPr/>
        </p:nvSpPr>
        <p:spPr>
          <a:xfrm>
            <a:off x="179512" y="259030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논리합 74"/>
          <p:cNvSpPr/>
          <p:nvPr/>
        </p:nvSpPr>
        <p:spPr>
          <a:xfrm>
            <a:off x="8748464" y="26055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cxnSpLocks/>
            <a:stCxn id="74" idx="6"/>
          </p:cNvCxnSpPr>
          <p:nvPr/>
        </p:nvCxnSpPr>
        <p:spPr>
          <a:xfrm>
            <a:off x="395536" y="2698314"/>
            <a:ext cx="2016224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</p:cNvCxnSpPr>
          <p:nvPr/>
        </p:nvCxnSpPr>
        <p:spPr>
          <a:xfrm flipV="1">
            <a:off x="6876256" y="2719526"/>
            <a:ext cx="1882368" cy="58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907704" y="2996951"/>
            <a:ext cx="5688632" cy="432049"/>
            <a:chOff x="2699792" y="2852936"/>
            <a:chExt cx="3744416" cy="504056"/>
          </a:xfrm>
        </p:grpSpPr>
        <p:grpSp>
          <p:nvGrpSpPr>
            <p:cNvPr id="86" name="그룹 85"/>
            <p:cNvGrpSpPr/>
            <p:nvPr/>
          </p:nvGrpSpPr>
          <p:grpSpPr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99592" y="2060848"/>
                <a:ext cx="324036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51920" y="2060848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/>
            <p:cNvSpPr/>
            <p:nvPr/>
          </p:nvSpPr>
          <p:spPr>
            <a:xfrm>
              <a:off x="2699792" y="285293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699792" y="296733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/>
                </a:solidFill>
              </a:rPr>
              <a:t>패킷 캡처 프로그램 구현결과서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96543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6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와이어 </a:t>
            </a:r>
            <a:r>
              <a:rPr lang="ko-KR" altLang="en-US" sz="2000" b="1" dirty="0" err="1">
                <a:solidFill>
                  <a:schemeClr val="tx2"/>
                </a:solidFill>
              </a:rPr>
              <a:t>샤크와</a:t>
            </a:r>
            <a:r>
              <a:rPr lang="ko-KR" altLang="en-US" sz="2000" b="1" dirty="0">
                <a:solidFill>
                  <a:schemeClr val="tx2"/>
                </a:solidFill>
              </a:rPr>
              <a:t> 비교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453076-E290-44BE-8314-02C0F155B328}"/>
              </a:ext>
            </a:extLst>
          </p:cNvPr>
          <p:cNvSpPr/>
          <p:nvPr/>
        </p:nvSpPr>
        <p:spPr>
          <a:xfrm>
            <a:off x="395536" y="1338510"/>
            <a:ext cx="8424936" cy="209049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A012A9-9B56-4F57-AE9E-A642E68EF1B9}"/>
              </a:ext>
            </a:extLst>
          </p:cNvPr>
          <p:cNvSpPr/>
          <p:nvPr/>
        </p:nvSpPr>
        <p:spPr>
          <a:xfrm>
            <a:off x="2736295" y="3724399"/>
            <a:ext cx="3743418" cy="192608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48A0E-A968-4165-A2C0-63CA1162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7" y="1453483"/>
            <a:ext cx="7971805" cy="17772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6B07EA-DD52-4F31-A587-2682A9DD1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579" y="3933056"/>
            <a:ext cx="2990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5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HTTPS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>
            <a:off x="1950328" y="4108439"/>
            <a:ext cx="5898036" cy="126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D1C7F6-6651-4042-8A9D-33FA560E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09" y="2259275"/>
            <a:ext cx="5324475" cy="733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711C48-0B23-426F-986F-4CFF6F9F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5" y="4290697"/>
            <a:ext cx="3897785" cy="19544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42FA79-8A97-42E4-8D83-342651DE2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97" y="3923825"/>
            <a:ext cx="3223539" cy="2057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87F04-4E5F-4D06-81BA-B5A0EC82A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890" y="3719172"/>
            <a:ext cx="1979228" cy="2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HTTPS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 flipH="1">
            <a:off x="1929016" y="3789040"/>
            <a:ext cx="5889960" cy="14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7A2A3A-5139-4175-876D-CD73795F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28" y="2054947"/>
            <a:ext cx="1678744" cy="2920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238E7D-360C-4006-A8BC-BB6CB969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7224"/>
            <a:ext cx="6912767" cy="7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96543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6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와이어 </a:t>
            </a:r>
            <a:r>
              <a:rPr lang="ko-KR" altLang="en-US" sz="2000" b="1" dirty="0" err="1">
                <a:solidFill>
                  <a:schemeClr val="tx2"/>
                </a:solidFill>
              </a:rPr>
              <a:t>샤크와</a:t>
            </a:r>
            <a:r>
              <a:rPr lang="ko-KR" altLang="en-US" sz="2000" b="1" dirty="0">
                <a:solidFill>
                  <a:schemeClr val="tx2"/>
                </a:solidFill>
              </a:rPr>
              <a:t> 비교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453076-E290-44BE-8314-02C0F155B328}"/>
              </a:ext>
            </a:extLst>
          </p:cNvPr>
          <p:cNvSpPr/>
          <p:nvPr/>
        </p:nvSpPr>
        <p:spPr>
          <a:xfrm>
            <a:off x="863588" y="1280934"/>
            <a:ext cx="7560840" cy="2436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A012A9-9B56-4F57-AE9E-A642E68EF1B9}"/>
              </a:ext>
            </a:extLst>
          </p:cNvPr>
          <p:cNvSpPr/>
          <p:nvPr/>
        </p:nvSpPr>
        <p:spPr>
          <a:xfrm>
            <a:off x="2627784" y="3913491"/>
            <a:ext cx="4104955" cy="22518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F0CE2-0F47-4E5D-B29B-F58A32A2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88" y="1932245"/>
            <a:ext cx="7324725" cy="1133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B6B3CC-0C23-45CE-8F52-539F6A81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359" y="4143184"/>
            <a:ext cx="3577382" cy="17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DNS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DNS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>
            <a:off x="1914320" y="3799178"/>
            <a:ext cx="5682016" cy="117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9BA44-9F25-4A9F-88C9-4611A7E6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40" y="3226321"/>
            <a:ext cx="1666647" cy="34928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F836C2-3920-42B2-A43D-9A99FA1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109" y="2259275"/>
            <a:ext cx="5324475" cy="7334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C30B7A4-9201-4942-AB06-6E0F96D62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455" y="4290697"/>
            <a:ext cx="3897785" cy="1954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1C699F-C819-4222-BDC1-E6BA7145F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98" y="3585800"/>
            <a:ext cx="2918713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DNS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DNS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76377" y="3789040"/>
            <a:ext cx="5942600" cy="13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E53AE-7BBB-4779-B08C-5A7CC450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18" y="2538025"/>
            <a:ext cx="2314942" cy="3856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52C87F-FF8A-42D5-B783-8AE5B05A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32" y="5166205"/>
            <a:ext cx="1729890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96543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6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와이어 </a:t>
            </a:r>
            <a:r>
              <a:rPr lang="ko-KR" altLang="en-US" sz="2000" b="1" dirty="0" err="1">
                <a:solidFill>
                  <a:schemeClr val="tx2"/>
                </a:solidFill>
              </a:rPr>
              <a:t>샤크와</a:t>
            </a:r>
            <a:r>
              <a:rPr lang="ko-KR" altLang="en-US" sz="2000" b="1" dirty="0">
                <a:solidFill>
                  <a:schemeClr val="tx2"/>
                </a:solidFill>
              </a:rPr>
              <a:t> 비교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DNS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453076-E290-44BE-8314-02C0F155B328}"/>
              </a:ext>
            </a:extLst>
          </p:cNvPr>
          <p:cNvSpPr/>
          <p:nvPr/>
        </p:nvSpPr>
        <p:spPr>
          <a:xfrm>
            <a:off x="2483768" y="3763309"/>
            <a:ext cx="3952448" cy="3000135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A012A9-9B56-4F57-AE9E-A642E68EF1B9}"/>
              </a:ext>
            </a:extLst>
          </p:cNvPr>
          <p:cNvSpPr/>
          <p:nvPr/>
        </p:nvSpPr>
        <p:spPr>
          <a:xfrm>
            <a:off x="1335636" y="1402607"/>
            <a:ext cx="5900660" cy="2093783"/>
          </a:xfrm>
          <a:prstGeom prst="roundRect">
            <a:avLst>
              <a:gd name="adj" fmla="val 10223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AF593-8488-4150-A62C-EA159D69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27" y="3864228"/>
            <a:ext cx="3759930" cy="2805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B9C5A7-6A66-4C35-A002-5F0CE4B0B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707449"/>
            <a:ext cx="5567532" cy="14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0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ICMP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ICMP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>
            <a:off x="1954269" y="3505505"/>
            <a:ext cx="5875268" cy="220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C3F85A-27DB-4C25-B113-59745AD1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09" y="2259275"/>
            <a:ext cx="5324475" cy="733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F942F4-036E-4F1F-91AB-6177CD028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75" y="3817929"/>
            <a:ext cx="3664142" cy="18372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B79B3C5-AA91-4B65-9192-351F76DEF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1" y="3396434"/>
            <a:ext cx="3749365" cy="281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13353F-1EBF-40F0-BF19-E30021EF5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304" y="4407849"/>
            <a:ext cx="2576696" cy="19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4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– ICMP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ICMP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 flipH="1">
            <a:off x="1950328" y="3789040"/>
            <a:ext cx="5868648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B346D2-454E-4108-98DD-73DA2A24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" y="4887794"/>
            <a:ext cx="4290432" cy="1295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4727F-6158-4C97-85B7-51D24F97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374189"/>
            <a:ext cx="3468775" cy="25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96543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6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– </a:t>
            </a:r>
            <a:r>
              <a:rPr lang="ko-KR" altLang="en-US" sz="2000" b="1" dirty="0">
                <a:solidFill>
                  <a:schemeClr val="tx2"/>
                </a:solidFill>
              </a:rPr>
              <a:t>와이어 </a:t>
            </a:r>
            <a:r>
              <a:rPr lang="ko-KR" altLang="en-US" sz="2000" b="1" dirty="0" err="1">
                <a:solidFill>
                  <a:schemeClr val="tx2"/>
                </a:solidFill>
              </a:rPr>
              <a:t>샤크와</a:t>
            </a:r>
            <a:r>
              <a:rPr lang="ko-KR" altLang="en-US" sz="2000" b="1" dirty="0">
                <a:solidFill>
                  <a:schemeClr val="tx2"/>
                </a:solidFill>
              </a:rPr>
              <a:t> 비교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366184" y="5603018"/>
            <a:ext cx="151507" cy="151507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453076-E290-44BE-8314-02C0F155B328}"/>
              </a:ext>
            </a:extLst>
          </p:cNvPr>
          <p:cNvSpPr/>
          <p:nvPr/>
        </p:nvSpPr>
        <p:spPr>
          <a:xfrm>
            <a:off x="755576" y="4691086"/>
            <a:ext cx="7682318" cy="10523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A012A9-9B56-4F57-AE9E-A642E68EF1B9}"/>
              </a:ext>
            </a:extLst>
          </p:cNvPr>
          <p:cNvSpPr/>
          <p:nvPr/>
        </p:nvSpPr>
        <p:spPr>
          <a:xfrm>
            <a:off x="2041140" y="1474641"/>
            <a:ext cx="4835116" cy="296247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6ACD3252-12FE-4561-A471-5B709942273C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99B96-FEF6-4839-BA26-45569BFDF210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ICMP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7BAE9-F0CB-4A49-AEC4-2C326CCC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572245"/>
            <a:ext cx="3555210" cy="27022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8E229-C54D-4634-BF6F-A0B8D3BD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4922126"/>
            <a:ext cx="7229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821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2800" b="1" spc="-15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20" y="1268760"/>
            <a:ext cx="2520280" cy="504056"/>
            <a:chOff x="1835696" y="2060848"/>
            <a:chExt cx="2520280" cy="504056"/>
          </a:xfrm>
        </p:grpSpPr>
        <p:sp>
          <p:nvSpPr>
            <p:cNvPr id="6" name="직사각형 5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126876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2"/>
                </a:solidFill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475656" y="1772816"/>
            <a:ext cx="4896544" cy="489654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/>
          <p:cNvSpPr/>
          <p:nvPr/>
        </p:nvSpPr>
        <p:spPr>
          <a:xfrm>
            <a:off x="1763688" y="2066110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51720" y="198884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설계 결과 피드백 검토</a:t>
            </a:r>
            <a:endParaRPr lang="en-US" altLang="ko-KR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순서도: 논리합 17"/>
          <p:cNvSpPr/>
          <p:nvPr/>
        </p:nvSpPr>
        <p:spPr>
          <a:xfrm>
            <a:off x="2483768" y="2820328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1800" y="270892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구현목표</a:t>
            </a:r>
            <a:r>
              <a:rPr lang="en-US" altLang="ko-KR" sz="1400" b="1" spc="-150" dirty="0">
                <a:solidFill>
                  <a:schemeClr val="bg1"/>
                </a:solidFill>
              </a:rPr>
              <a:t>	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20" name="순서도: 논리합 19"/>
          <p:cNvSpPr/>
          <p:nvPr/>
        </p:nvSpPr>
        <p:spPr>
          <a:xfrm>
            <a:off x="3275856" y="357454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논리합 21"/>
          <p:cNvSpPr/>
          <p:nvPr/>
        </p:nvSpPr>
        <p:spPr>
          <a:xfrm>
            <a:off x="3995936" y="432876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EA61F-8238-4A43-A6BC-8E0E54E02606}"/>
              </a:ext>
            </a:extLst>
          </p:cNvPr>
          <p:cNvSpPr txBox="1"/>
          <p:nvPr/>
        </p:nvSpPr>
        <p:spPr>
          <a:xfrm>
            <a:off x="3563888" y="346093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구현환경</a:t>
            </a:r>
            <a:endParaRPr lang="en-US" altLang="ko-KR" sz="1400" b="1" spc="-15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FA4EB-0472-4886-9396-34C25E9408B2}"/>
              </a:ext>
            </a:extLst>
          </p:cNvPr>
          <p:cNvSpPr txBox="1"/>
          <p:nvPr/>
        </p:nvSpPr>
        <p:spPr>
          <a:xfrm>
            <a:off x="4283968" y="422108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구현내용 및 결과</a:t>
            </a:r>
            <a:endParaRPr lang="en-US" altLang="ko-KR" sz="1400" b="1" spc="-150" dirty="0">
              <a:solidFill>
                <a:schemeClr val="bg1"/>
              </a:solidFill>
            </a:endParaRPr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1DF0719A-2AF2-4109-B380-B761D8129E72}"/>
              </a:ext>
            </a:extLst>
          </p:cNvPr>
          <p:cNvSpPr/>
          <p:nvPr/>
        </p:nvSpPr>
        <p:spPr>
          <a:xfrm>
            <a:off x="4788024" y="508298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F174E-67AB-47AC-B0E5-4E75FEA0F79B}"/>
              </a:ext>
            </a:extLst>
          </p:cNvPr>
          <p:cNvSpPr txBox="1"/>
          <p:nvPr/>
        </p:nvSpPr>
        <p:spPr>
          <a:xfrm>
            <a:off x="5076056" y="50131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설계대비 변동내용</a:t>
            </a:r>
            <a:endParaRPr lang="en-US" altLang="ko-KR" sz="1400" b="1" spc="-150" dirty="0">
              <a:solidFill>
                <a:schemeClr val="bg1"/>
              </a:solidFill>
            </a:endParaRPr>
          </a:p>
        </p:txBody>
      </p:sp>
      <p:sp>
        <p:nvSpPr>
          <p:cNvPr id="21" name="순서도: 논리합 20">
            <a:extLst>
              <a:ext uri="{FF2B5EF4-FFF2-40B4-BE49-F238E27FC236}">
                <a16:creationId xmlns:a16="http://schemas.microsoft.com/office/drawing/2014/main" id="{B428FB0B-4013-403A-845C-D75600458FC3}"/>
              </a:ext>
            </a:extLst>
          </p:cNvPr>
          <p:cNvSpPr/>
          <p:nvPr/>
        </p:nvSpPr>
        <p:spPr>
          <a:xfrm>
            <a:off x="5580112" y="583720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58DDD-C438-4E1F-9451-63A8B41A3826}"/>
              </a:ext>
            </a:extLst>
          </p:cNvPr>
          <p:cNvSpPr txBox="1"/>
          <p:nvPr/>
        </p:nvSpPr>
        <p:spPr>
          <a:xfrm>
            <a:off x="5868144" y="576519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교훈</a:t>
            </a:r>
            <a:endParaRPr lang="en-US" altLang="ko-KR" sz="1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19" grpId="0"/>
      <p:bldP spid="20" grpId="0" animBg="1"/>
      <p:bldP spid="22" grpId="0" animBg="1"/>
      <p:bldP spid="24" grpId="0"/>
      <p:bldP spid="25" grpId="0"/>
      <p:bldP spid="26" grpId="0" animBg="1"/>
      <p:bldP spid="27" grpId="0"/>
      <p:bldP spid="21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05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5" y="625654"/>
            <a:ext cx="276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교훈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</a:rPr>
              <a:t>느낀 점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67AF2-EF84-434A-8176-C03E3C614604}"/>
              </a:ext>
            </a:extLst>
          </p:cNvPr>
          <p:cNvSpPr txBox="1"/>
          <p:nvPr/>
        </p:nvSpPr>
        <p:spPr>
          <a:xfrm>
            <a:off x="323528" y="6444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교훈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73938-780A-4608-98FA-5F1590148C84}"/>
              </a:ext>
            </a:extLst>
          </p:cNvPr>
          <p:cNvGrpSpPr/>
          <p:nvPr/>
        </p:nvGrpSpPr>
        <p:grpSpPr>
          <a:xfrm>
            <a:off x="827584" y="1268760"/>
            <a:ext cx="7364651" cy="1289490"/>
            <a:chOff x="971600" y="1491438"/>
            <a:chExt cx="7364651" cy="12894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BD70B3E-434B-4C1A-8C64-DAE9407B8900}"/>
                </a:ext>
              </a:extLst>
            </p:cNvPr>
            <p:cNvSpPr/>
            <p:nvPr/>
          </p:nvSpPr>
          <p:spPr>
            <a:xfrm>
              <a:off x="1351475" y="1844824"/>
              <a:ext cx="6984776" cy="936104"/>
            </a:xfrm>
            <a:prstGeom prst="roundRect">
              <a:avLst>
                <a:gd name="adj" fmla="val 40608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        클라이언트와 서버 사이 통신 패킷의 정보를 직접 확인하고 분석하면서 네트워크 통신에      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대해 더 헷갈리기 시작하여 공부를 하게 되었다 알고있는 것이 끝이 아닌 것을 느끼게 해주는 네트워크 통신에 대해 더 공부해볼 수 있는 좋은 기회였다</a:t>
              </a:r>
            </a:p>
          </p:txBody>
        </p:sp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E7A4AB12-9913-44AE-A9F2-6273760FD72C}"/>
                </a:ext>
              </a:extLst>
            </p:cNvPr>
            <p:cNvSpPr/>
            <p:nvPr/>
          </p:nvSpPr>
          <p:spPr>
            <a:xfrm>
              <a:off x="971600" y="1491438"/>
              <a:ext cx="1008112" cy="806988"/>
            </a:xfrm>
            <a:prstGeom prst="foldedCorner">
              <a:avLst>
                <a:gd name="adj" fmla="val 31109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이형석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7152EF-E184-40E3-97FB-A6D5BA2EF094}"/>
              </a:ext>
            </a:extLst>
          </p:cNvPr>
          <p:cNvGrpSpPr/>
          <p:nvPr/>
        </p:nvGrpSpPr>
        <p:grpSpPr>
          <a:xfrm>
            <a:off x="875589" y="2645953"/>
            <a:ext cx="7364651" cy="1289490"/>
            <a:chOff x="971600" y="1491438"/>
            <a:chExt cx="7364651" cy="128949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899F1F0-81B5-4908-8773-FD9DF990D03C}"/>
                </a:ext>
              </a:extLst>
            </p:cNvPr>
            <p:cNvSpPr/>
            <p:nvPr/>
          </p:nvSpPr>
          <p:spPr>
            <a:xfrm>
              <a:off x="1351475" y="1844824"/>
              <a:ext cx="6984776" cy="936104"/>
            </a:xfrm>
            <a:prstGeom prst="roundRect">
              <a:avLst>
                <a:gd name="adj" fmla="val 40608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       눈에 보이지 않는 패킷이라는 개념을 실제 코드를 구현하여 잡아보는 프로젝트였습니다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말씀드린 것처럼 눈에 보이지 않는다 라는 것은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구현함에 있어서 치명적인 난관이었고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 해당 어려움을 극복하고자 찾아본 많은 자료들은 저에게 실용적이고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전문적인 지식이었습니다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모서리가 접힌 도형 34">
              <a:extLst>
                <a:ext uri="{FF2B5EF4-FFF2-40B4-BE49-F238E27FC236}">
                  <a16:creationId xmlns:a16="http://schemas.microsoft.com/office/drawing/2014/main" id="{E0E0ACC7-E9C0-49CA-B5B2-D6F85A124E0A}"/>
                </a:ext>
              </a:extLst>
            </p:cNvPr>
            <p:cNvSpPr/>
            <p:nvPr/>
          </p:nvSpPr>
          <p:spPr>
            <a:xfrm>
              <a:off x="971600" y="1491438"/>
              <a:ext cx="1008112" cy="806988"/>
            </a:xfrm>
            <a:prstGeom prst="foldedCorner">
              <a:avLst>
                <a:gd name="adj" fmla="val 31109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황규빈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03AB91-33B4-4EEB-88BE-69CC7B788441}"/>
              </a:ext>
            </a:extLst>
          </p:cNvPr>
          <p:cNvGrpSpPr/>
          <p:nvPr/>
        </p:nvGrpSpPr>
        <p:grpSpPr>
          <a:xfrm>
            <a:off x="923594" y="4023146"/>
            <a:ext cx="7364651" cy="1289490"/>
            <a:chOff x="971600" y="1491438"/>
            <a:chExt cx="7364651" cy="128949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58D60CF-BE76-43D2-B995-35F7509E5072}"/>
                </a:ext>
              </a:extLst>
            </p:cNvPr>
            <p:cNvSpPr/>
            <p:nvPr/>
          </p:nvSpPr>
          <p:spPr>
            <a:xfrm>
              <a:off x="1351475" y="1844824"/>
              <a:ext cx="6984776" cy="936104"/>
            </a:xfrm>
            <a:prstGeom prst="roundRect">
              <a:avLst>
                <a:gd name="adj" fmla="val 40608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       이번 팀 프로젝트를 통해 전반적인 패킷의 네트워크 흐름과 과정을 알 수 있어서 좋았다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개인적으로 네트워크에 대한 개념이 미비하여 기여를 많이 못했지만 보완해준 팀원들에게 정말 감사하고 앞으로 다른 팀 프로젝트에서 이번 경험을 통해 좋은 결과를 내도록 노력 하겠다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모서리가 접힌 도형 37">
              <a:extLst>
                <a:ext uri="{FF2B5EF4-FFF2-40B4-BE49-F238E27FC236}">
                  <a16:creationId xmlns:a16="http://schemas.microsoft.com/office/drawing/2014/main" id="{26353AD3-683A-4EB7-96D0-E38AA7AFF202}"/>
                </a:ext>
              </a:extLst>
            </p:cNvPr>
            <p:cNvSpPr/>
            <p:nvPr/>
          </p:nvSpPr>
          <p:spPr>
            <a:xfrm>
              <a:off x="971600" y="1491438"/>
              <a:ext cx="1008112" cy="806988"/>
            </a:xfrm>
            <a:prstGeom prst="foldedCorner">
              <a:avLst>
                <a:gd name="adj" fmla="val 31109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김영민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036A7-B0A7-4774-8138-7937DE1BD194}"/>
              </a:ext>
            </a:extLst>
          </p:cNvPr>
          <p:cNvGrpSpPr/>
          <p:nvPr/>
        </p:nvGrpSpPr>
        <p:grpSpPr>
          <a:xfrm>
            <a:off x="899592" y="5400339"/>
            <a:ext cx="7364651" cy="1289490"/>
            <a:chOff x="971600" y="1491438"/>
            <a:chExt cx="7364651" cy="128949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F096EE3-193A-457E-A425-43B15BFAEC5A}"/>
                </a:ext>
              </a:extLst>
            </p:cNvPr>
            <p:cNvSpPr/>
            <p:nvPr/>
          </p:nvSpPr>
          <p:spPr>
            <a:xfrm>
              <a:off x="1351475" y="1844824"/>
              <a:ext cx="6984776" cy="936104"/>
            </a:xfrm>
            <a:prstGeom prst="roundRect">
              <a:avLst>
                <a:gd name="adj" fmla="val 40608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모서리가 접힌 도형 40">
              <a:extLst>
                <a:ext uri="{FF2B5EF4-FFF2-40B4-BE49-F238E27FC236}">
                  <a16:creationId xmlns:a16="http://schemas.microsoft.com/office/drawing/2014/main" id="{99C768B5-4F06-4036-AF5C-470B01F45B41}"/>
                </a:ext>
              </a:extLst>
            </p:cNvPr>
            <p:cNvSpPr/>
            <p:nvPr/>
          </p:nvSpPr>
          <p:spPr>
            <a:xfrm>
              <a:off x="971600" y="1491438"/>
              <a:ext cx="1008112" cy="806988"/>
            </a:xfrm>
            <a:prstGeom prst="foldedCorner">
              <a:avLst>
                <a:gd name="adj" fmla="val 31109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최한규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76" name="순서도: 논리합 75"/>
          <p:cNvSpPr/>
          <p:nvPr/>
        </p:nvSpPr>
        <p:spPr>
          <a:xfrm>
            <a:off x="107504" y="652534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5" y="625654"/>
            <a:ext cx="276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설계 결과 피드백 검토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108" y="1916116"/>
            <a:ext cx="580141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보고서의 흐름이 일관적이지 않다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수행해야 할 부분에서 </a:t>
            </a:r>
            <a:r>
              <a:rPr lang="en-US" altLang="ko-KR" sz="2000" b="1" dirty="0">
                <a:solidFill>
                  <a:schemeClr val="bg1"/>
                </a:solidFill>
              </a:rPr>
              <a:t>“https”</a:t>
            </a:r>
            <a:r>
              <a:rPr lang="ko-KR" altLang="en-US" sz="2000" b="1" dirty="0">
                <a:solidFill>
                  <a:schemeClr val="bg1"/>
                </a:solidFill>
              </a:rPr>
              <a:t>가 빠져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팀만의 개성이 없다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9672" y="1628082"/>
            <a:ext cx="6237747" cy="209552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10285" y="1556792"/>
            <a:ext cx="6446091" cy="2224494"/>
          </a:xfrm>
          <a:prstGeom prst="rect">
            <a:avLst/>
          </a:prstGeom>
          <a:noFill/>
          <a:ln w="57150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7DDD197-E20E-4D35-B658-D0B1C0117655}"/>
              </a:ext>
            </a:extLst>
          </p:cNvPr>
          <p:cNvSpPr/>
          <p:nvPr/>
        </p:nvSpPr>
        <p:spPr>
          <a:xfrm>
            <a:off x="467544" y="4221088"/>
            <a:ext cx="936104" cy="472697"/>
          </a:xfrm>
          <a:prstGeom prst="rightArrow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0CD5153-0C9D-4235-AD7C-1A857E150CF0}"/>
              </a:ext>
            </a:extLst>
          </p:cNvPr>
          <p:cNvSpPr/>
          <p:nvPr/>
        </p:nvSpPr>
        <p:spPr>
          <a:xfrm>
            <a:off x="471948" y="5116543"/>
            <a:ext cx="936104" cy="472697"/>
          </a:xfrm>
          <a:prstGeom prst="rightArrow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14C8D2C-51B7-42CB-9611-7285C2E93748}"/>
              </a:ext>
            </a:extLst>
          </p:cNvPr>
          <p:cNvSpPr/>
          <p:nvPr/>
        </p:nvSpPr>
        <p:spPr>
          <a:xfrm>
            <a:off x="476353" y="6021288"/>
            <a:ext cx="936104" cy="472697"/>
          </a:xfrm>
          <a:prstGeom prst="rightArrow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4A234-7472-4EBE-826C-4F4BA23A3B39}"/>
              </a:ext>
            </a:extLst>
          </p:cNvPr>
          <p:cNvSpPr txBox="1"/>
          <p:nvPr/>
        </p:nvSpPr>
        <p:spPr>
          <a:xfrm>
            <a:off x="1619672" y="4069320"/>
            <a:ext cx="71386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구현 목표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  <a:r>
              <a:rPr lang="ko-KR" altLang="en-US" b="1" dirty="0">
                <a:solidFill>
                  <a:srgbClr val="FFFF00"/>
                </a:solidFill>
              </a:rPr>
              <a:t>구현 환경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  <a:r>
              <a:rPr lang="ko-KR" altLang="en-US" b="1" dirty="0">
                <a:solidFill>
                  <a:srgbClr val="FFFF00"/>
                </a:solidFill>
              </a:rPr>
              <a:t>구현 내용 및 결과 순으로 보고서를 진행</a:t>
            </a:r>
            <a:r>
              <a:rPr lang="ko-KR" altLang="en-US" b="1" dirty="0">
                <a:solidFill>
                  <a:schemeClr val="bg1"/>
                </a:solidFill>
              </a:rPr>
              <a:t>하여 일관적인 흐름을 유지하도록 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A467F-B5A6-4984-89E5-EE2A59CC4058}"/>
              </a:ext>
            </a:extLst>
          </p:cNvPr>
          <p:cNvSpPr txBox="1"/>
          <p:nvPr/>
        </p:nvSpPr>
        <p:spPr>
          <a:xfrm>
            <a:off x="1620428" y="5116543"/>
            <a:ext cx="71386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FFFF00"/>
                </a:solidFill>
              </a:rPr>
              <a:t>Https</a:t>
            </a:r>
            <a:r>
              <a:rPr lang="ko-KR" altLang="en-US" b="1" dirty="0">
                <a:solidFill>
                  <a:srgbClr val="FFFF00"/>
                </a:solidFill>
              </a:rPr>
              <a:t> 추가하여 패킷 캡쳐를 수행</a:t>
            </a:r>
            <a:r>
              <a:rPr lang="ko-KR" altLang="en-US" b="1" dirty="0">
                <a:solidFill>
                  <a:schemeClr val="bg1"/>
                </a:solidFill>
              </a:rPr>
              <a:t>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DA927-C5FB-40BB-B1B7-45B5FAE02122}"/>
              </a:ext>
            </a:extLst>
          </p:cNvPr>
          <p:cNvSpPr txBox="1"/>
          <p:nvPr/>
        </p:nvSpPr>
        <p:spPr>
          <a:xfrm>
            <a:off x="1609820" y="6005200"/>
            <a:ext cx="71386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FFFF00"/>
                </a:solidFill>
              </a:rPr>
              <a:t>~ </a:t>
            </a:r>
            <a:r>
              <a:rPr lang="ko-KR" altLang="en-US" b="1" dirty="0">
                <a:solidFill>
                  <a:srgbClr val="FFFF00"/>
                </a:solidFill>
              </a:rPr>
              <a:t>기능을 추가</a:t>
            </a:r>
            <a:r>
              <a:rPr lang="ko-KR" altLang="en-US" b="1" dirty="0">
                <a:solidFill>
                  <a:schemeClr val="bg1"/>
                </a:solidFill>
              </a:rPr>
              <a:t>하여 팀만의 개성을 추가한다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목표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064" y="1588263"/>
            <a:ext cx="8027517" cy="437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설계 단계에서 계획한 구현 가이드는 다음과 같다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패킷 캡처 및 저장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sz="1400" b="1" dirty="0">
                <a:solidFill>
                  <a:schemeClr val="bg1"/>
                </a:solidFill>
              </a:rPr>
              <a:t>(1) </a:t>
            </a:r>
            <a:r>
              <a:rPr lang="ko-KR" altLang="en-US" sz="1400" b="1" dirty="0">
                <a:solidFill>
                  <a:schemeClr val="bg1"/>
                </a:solidFill>
              </a:rPr>
              <a:t>혼잡 모드 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네트워크를 통해 송수신되는 임의의 패킷 캡처 후 내부 저장 기능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	(2) </a:t>
            </a:r>
            <a:r>
              <a:rPr lang="ko-KR" altLang="en-US" sz="1400" b="1" dirty="0">
                <a:solidFill>
                  <a:schemeClr val="bg1"/>
                </a:solidFill>
              </a:rPr>
              <a:t>패킷 캡처 개시 및 종료 기능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수집된 패킷 요약 내용 표시 기능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수집 패킷 분석 기능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	</a:t>
            </a:r>
            <a:r>
              <a:rPr lang="en-US" altLang="ko-KR" sz="1400" b="1" dirty="0">
                <a:solidFill>
                  <a:schemeClr val="bg1"/>
                </a:solidFill>
              </a:rPr>
              <a:t>(1) </a:t>
            </a:r>
            <a:r>
              <a:rPr lang="ko-KR" altLang="en-US" sz="1400" b="1" dirty="0">
                <a:solidFill>
                  <a:schemeClr val="bg1"/>
                </a:solidFill>
              </a:rPr>
              <a:t>분석 대상 패킷 추출하기 위한 필터 정보 입력 기능과 필터 입력에 따른 실행 기능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	(2)</a:t>
            </a:r>
            <a:r>
              <a:rPr lang="ko-KR" altLang="en-US" sz="1400" b="1" dirty="0">
                <a:solidFill>
                  <a:schemeClr val="bg1"/>
                </a:solidFill>
              </a:rPr>
              <a:t> 수집 순서에 따른 추출 패킷들의 순차 표시 기능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	(3) </a:t>
            </a:r>
            <a:r>
              <a:rPr lang="ko-KR" altLang="en-US" sz="1400" b="1" dirty="0">
                <a:solidFill>
                  <a:schemeClr val="bg1"/>
                </a:solidFill>
              </a:rPr>
              <a:t>각 패킷에 포함된 프로토콜 단위 분석 기능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전후 표시 패킷 간의 연관성 표시 기능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추가로 다음 기능을 구현하였다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435" y="1499099"/>
            <a:ext cx="8501037" cy="502903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1402818"/>
            <a:ext cx="8784976" cy="5338550"/>
          </a:xfrm>
          <a:prstGeom prst="rect">
            <a:avLst/>
          </a:prstGeom>
          <a:noFill/>
          <a:ln w="57150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6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7FA2B4-CA37-4D8A-8094-608B1C836483}"/>
              </a:ext>
            </a:extLst>
          </p:cNvPr>
          <p:cNvSpPr/>
          <p:nvPr/>
        </p:nvSpPr>
        <p:spPr>
          <a:xfrm>
            <a:off x="1038616" y="1268760"/>
            <a:ext cx="7421816" cy="48768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03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환경</a:t>
            </a:r>
          </a:p>
        </p:txBody>
      </p:sp>
      <p:pic>
        <p:nvPicPr>
          <p:cNvPr id="1034" name="Picture 10" descr="와이파이 라우터 - 무료 과학 기술개 아이콘">
            <a:extLst>
              <a:ext uri="{FF2B5EF4-FFF2-40B4-BE49-F238E27FC236}">
                <a16:creationId xmlns:a16="http://schemas.microsoft.com/office/drawing/2014/main" id="{6E509EB5-4525-4AC4-A4EB-42D5E907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22" y="1340768"/>
            <a:ext cx="943804" cy="9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컴퓨터 아이콘 PNG 이미지 | 벡터 및 PSD 파일 | Pngtree에 무료 다운로드">
            <a:extLst>
              <a:ext uri="{FF2B5EF4-FFF2-40B4-BE49-F238E27FC236}">
                <a16:creationId xmlns:a16="http://schemas.microsoft.com/office/drawing/2014/main" id="{96F513C3-FA32-42C2-8284-37A6964D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5103"/>
            <a:ext cx="1610821" cy="16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컴퓨터 아이콘 PNG 이미지 | 벡터 및 PSD 파일 | Pngtree에 무료 다운로드">
            <a:extLst>
              <a:ext uri="{FF2B5EF4-FFF2-40B4-BE49-F238E27FC236}">
                <a16:creationId xmlns:a16="http://schemas.microsoft.com/office/drawing/2014/main" id="{0CA5A14A-1AE7-4FAE-88BE-FAC3C285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63" y="4365104"/>
            <a:ext cx="1610821" cy="16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0F2B4A-826A-44CE-A9AB-6E8813DB32E8}"/>
              </a:ext>
            </a:extLst>
          </p:cNvPr>
          <p:cNvCxnSpPr>
            <a:cxnSpLocks/>
            <a:stCxn id="1038" idx="3"/>
            <a:endCxn id="1034" idx="2"/>
          </p:cNvCxnSpPr>
          <p:nvPr/>
        </p:nvCxnSpPr>
        <p:spPr>
          <a:xfrm flipV="1">
            <a:off x="3086477" y="2284572"/>
            <a:ext cx="1663047" cy="288594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EF44C50-6E9A-4548-9BEB-0592E3694665}"/>
              </a:ext>
            </a:extLst>
          </p:cNvPr>
          <p:cNvCxnSpPr>
            <a:cxnSpLocks/>
            <a:stCxn id="35" idx="1"/>
            <a:endCxn id="1034" idx="2"/>
          </p:cNvCxnSpPr>
          <p:nvPr/>
        </p:nvCxnSpPr>
        <p:spPr>
          <a:xfrm flipH="1" flipV="1">
            <a:off x="4749524" y="2284572"/>
            <a:ext cx="1668039" cy="28859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돋보기 - 무료 개 아이콘">
            <a:extLst>
              <a:ext uri="{FF2B5EF4-FFF2-40B4-BE49-F238E27FC236}">
                <a16:creationId xmlns:a16="http://schemas.microsoft.com/office/drawing/2014/main" id="{2B38294C-2F46-4BFF-8F78-E45246F2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39" y="3573016"/>
            <a:ext cx="1249086" cy="12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90D61E9-FC29-4710-AD5E-3DFEE4244E29}"/>
              </a:ext>
            </a:extLst>
          </p:cNvPr>
          <p:cNvCxnSpPr/>
          <p:nvPr/>
        </p:nvCxnSpPr>
        <p:spPr>
          <a:xfrm>
            <a:off x="4749524" y="2284572"/>
            <a:ext cx="0" cy="128844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CE123ED-37EF-4191-8F3A-07F22C61373A}"/>
              </a:ext>
            </a:extLst>
          </p:cNvPr>
          <p:cNvSpPr/>
          <p:nvPr/>
        </p:nvSpPr>
        <p:spPr>
          <a:xfrm>
            <a:off x="4644008" y="2284572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4E193A-CA4F-41E7-AF67-0E06C72B3709}"/>
              </a:ext>
            </a:extLst>
          </p:cNvPr>
          <p:cNvSpPr txBox="1"/>
          <p:nvPr/>
        </p:nvSpPr>
        <p:spPr>
          <a:xfrm>
            <a:off x="3958478" y="4998325"/>
            <a:ext cx="19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패킷 캡쳐 수행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4C760D-09C2-451F-B48F-9E467B1E18D2}"/>
              </a:ext>
            </a:extLst>
          </p:cNvPr>
          <p:cNvSpPr txBox="1"/>
          <p:nvPr/>
        </p:nvSpPr>
        <p:spPr>
          <a:xfrm>
            <a:off x="6766790" y="4010803"/>
            <a:ext cx="19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우분투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78CCBF-3453-4447-8A0E-34230D7AAFB3}"/>
              </a:ext>
            </a:extLst>
          </p:cNvPr>
          <p:cNvSpPr txBox="1"/>
          <p:nvPr/>
        </p:nvSpPr>
        <p:spPr>
          <a:xfrm>
            <a:off x="1738044" y="3995771"/>
            <a:ext cx="19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윈도우</a:t>
            </a:r>
          </a:p>
        </p:txBody>
      </p:sp>
    </p:spTree>
    <p:extLst>
      <p:ext uri="{BB962C8B-B14F-4D97-AF65-F5344CB8AC3E}">
        <p14:creationId xmlns:p14="http://schemas.microsoft.com/office/powerpoint/2010/main" val="81539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7FA2B4-CA37-4D8A-8094-608B1C836483}"/>
              </a:ext>
            </a:extLst>
          </p:cNvPr>
          <p:cNvSpPr/>
          <p:nvPr/>
        </p:nvSpPr>
        <p:spPr>
          <a:xfrm>
            <a:off x="179512" y="1288910"/>
            <a:ext cx="5112568" cy="48768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4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내용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1A7C1925-D9E5-4B28-A8FF-CD26A7E48959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317E9-0A2A-488A-AB40-694C197CDD9B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전체 구현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3A8B6-0B1F-4E77-8362-2C1869880C9A}"/>
              </a:ext>
            </a:extLst>
          </p:cNvPr>
          <p:cNvSpPr txBox="1"/>
          <p:nvPr/>
        </p:nvSpPr>
        <p:spPr>
          <a:xfrm>
            <a:off x="467544" y="1389722"/>
            <a:ext cx="46805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ICMP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1</a:t>
            </a:r>
          </a:p>
          <a:p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6</a:t>
            </a:r>
          </a:p>
          <a:p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UDP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17</a:t>
            </a:r>
          </a:p>
          <a:p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53</a:t>
            </a:r>
          </a:p>
          <a:p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http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80</a:t>
            </a:r>
          </a:p>
          <a:p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로우 소켓 생성 및 실패처리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raw_sock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socket(AF_PACKET, SOCK_RAW,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htons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(ETH_P_ALL))) == -1){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"socket </a:t>
            </a:r>
            <a:r>
              <a:rPr lang="ko-KR" altLang="en-US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 실패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exit(1);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setsockopt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raw_sock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IPPROTO_IP, IP_HDRINCL, &amp;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en-US" altLang="ko-KR" sz="900" dirty="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packetFiltering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dataSize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받은 패킷의 </a:t>
            </a:r>
            <a:r>
              <a:rPr lang="en-US" altLang="ko-KR" sz="9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헤더 부분 </a:t>
            </a:r>
            <a:r>
              <a:rPr lang="ko-KR" alt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얻어옴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iphdr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ip_header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iphdr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*)(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ETH_HLEN); </a:t>
            </a:r>
          </a:p>
          <a:p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ip_header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-&gt;protocol){</a:t>
            </a:r>
          </a:p>
          <a:p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수집한 패킷 헤더가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ICMP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일 경우 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ICMP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ICMP_header_capture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dataSize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수집한 패킷 헤더가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일 경우 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TCP_header_capture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dataSize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수집한 패킷 헤더가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UDP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일 경우 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UDP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UDP_header_capture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dataSize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default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그 외 패킷일 경우 무시 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2300E-1A58-4626-BF98-F3AD8A7A4F3B}"/>
              </a:ext>
            </a:extLst>
          </p:cNvPr>
          <p:cNvSpPr txBox="1"/>
          <p:nvPr/>
        </p:nvSpPr>
        <p:spPr>
          <a:xfrm>
            <a:off x="5908992" y="314096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실제 코드에서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TCP, UDP, ICMP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필터링하여 나누는 부분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7FA2B4-CA37-4D8A-8094-608B1C836483}"/>
              </a:ext>
            </a:extLst>
          </p:cNvPr>
          <p:cNvSpPr/>
          <p:nvPr/>
        </p:nvSpPr>
        <p:spPr>
          <a:xfrm>
            <a:off x="179512" y="1288910"/>
            <a:ext cx="6408712" cy="48768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3605392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44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내용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1A7C1925-D9E5-4B28-A8FF-CD26A7E48959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317E9-0A2A-488A-AB40-694C197CDD9B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전체 구현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3A8B6-0B1F-4E77-8362-2C1869880C9A}"/>
              </a:ext>
            </a:extLst>
          </p:cNvPr>
          <p:cNvSpPr txBox="1"/>
          <p:nvPr/>
        </p:nvSpPr>
        <p:spPr>
          <a:xfrm>
            <a:off x="467544" y="1389722"/>
            <a:ext cx="59046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IP_Header_print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iphdr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sockaddr_in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sockaddr_in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fprintf(</a:t>
            </a:r>
            <a:r>
              <a:rPr lang="pt-BR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"--------------IP header--------------\n\n"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"IP version : </a:t>
            </a:r>
            <a:r>
              <a:rPr lang="en-US" altLang="ko-KR" sz="9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IPv%d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-&gt;version);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"IP Header Length : %d (%d Bytes)\n"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ihl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ihl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 * 4);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"Type of Service : %d\n"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"IP total Length : %d Bytes\n"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ntohs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tot_len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"identification : %d\n"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ntohs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-&gt;id));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"Time To Live(TTL) : %d 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ttl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fprintf(</a:t>
            </a:r>
            <a:r>
              <a:rPr lang="pt-BR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"Protocol : %d\n"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pt-BR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pt-BR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pt-BR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-&gt;protocol);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"Checksum : 0x%04X\n"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ntohs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-&gt;check));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"Source IP Address : %s\n"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inet_ntoa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.sin_addr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Dest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IP Address : %s\n"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inet_ntoa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.sin_addr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DNS_header_print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q =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=0;</a:t>
            </a:r>
          </a:p>
          <a:p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"-------------DNS Header----------\n"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 0x"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&lt;2;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++){</a:t>
            </a:r>
          </a:p>
          <a:p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Filecapture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"%02x"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dnsHeader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E90CE-921B-4EEB-B453-AF3BEA4F0F68}"/>
              </a:ext>
            </a:extLst>
          </p:cNvPr>
          <p:cNvSpPr txBox="1"/>
          <p:nvPr/>
        </p:nvSpPr>
        <p:spPr>
          <a:xfrm>
            <a:off x="6617528" y="296733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실제 코드에서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IP, DNS </a:t>
            </a:r>
            <a:r>
              <a:rPr lang="ko-KR" altLang="en-US" b="1" dirty="0">
                <a:solidFill>
                  <a:schemeClr val="bg1"/>
                </a:solidFill>
              </a:rPr>
              <a:t>정보 출력 부분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HTTP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76300" y="4123573"/>
            <a:ext cx="5942676" cy="232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9DA3C-F153-42D3-8B69-959BA63D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30" y="2564904"/>
            <a:ext cx="532447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D10A5E-6270-49A7-B8B2-8A857918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20" y="3933056"/>
            <a:ext cx="3231160" cy="1905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6E1A5E-C709-461B-9A69-BC4FD364B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02" y="3450465"/>
            <a:ext cx="1801948" cy="3339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79B240-F19B-47C9-A749-B1CB94236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408" y="4290697"/>
            <a:ext cx="3897785" cy="19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04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27263" y="25135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패킷 캡쳐 구현 결과서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616" y="625654"/>
            <a:ext cx="26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구현 결과 </a:t>
            </a:r>
            <a:r>
              <a:rPr lang="en-US" altLang="ko-KR" sz="2000" b="1" dirty="0">
                <a:solidFill>
                  <a:schemeClr val="tx2"/>
                </a:solidFill>
              </a:rPr>
              <a:t>- HTTP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D2FAAB44-6050-407C-AF65-28D3A8AAE252}"/>
              </a:ext>
            </a:extLst>
          </p:cNvPr>
          <p:cNvSpPr/>
          <p:nvPr/>
        </p:nvSpPr>
        <p:spPr>
          <a:xfrm>
            <a:off x="107504" y="6453336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EE287-B4A7-49CF-8A20-C6C143CC5C44}"/>
              </a:ext>
            </a:extLst>
          </p:cNvPr>
          <p:cNvSpPr txBox="1"/>
          <p:nvPr/>
        </p:nvSpPr>
        <p:spPr>
          <a:xfrm>
            <a:off x="323528" y="6394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HTTP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D8C150-7B2D-4C69-BD88-F07D9BE51B7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896033" y="2092206"/>
            <a:ext cx="1" cy="4428492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F4A8D-16FF-4A30-ADFD-A8A95C30718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18976" y="1827644"/>
            <a:ext cx="0" cy="4733704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5F53F-B860-46A0-8FAE-79952039321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07704" y="1829019"/>
            <a:ext cx="42624" cy="4777625"/>
          </a:xfrm>
          <a:prstGeom prst="straightConnector1">
            <a:avLst/>
          </a:prstGeom>
          <a:ln w="57150" cap="sq" cmpd="dbl">
            <a:solidFill>
              <a:schemeClr val="bg1"/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E56815-08B7-4580-BC3D-8DBA481B8562}"/>
              </a:ext>
            </a:extLst>
          </p:cNvPr>
          <p:cNvSpPr/>
          <p:nvPr/>
        </p:nvSpPr>
        <p:spPr>
          <a:xfrm>
            <a:off x="1187624" y="1314858"/>
            <a:ext cx="144016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1CC433-613C-44E5-8F73-221506F88FC3}"/>
              </a:ext>
            </a:extLst>
          </p:cNvPr>
          <p:cNvSpPr/>
          <p:nvPr/>
        </p:nvSpPr>
        <p:spPr>
          <a:xfrm>
            <a:off x="4139952" y="1268760"/>
            <a:ext cx="1512164" cy="823446"/>
          </a:xfrm>
          <a:prstGeom prst="roundRect">
            <a:avLst>
              <a:gd name="adj" fmla="val 3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패킷 캡쳐 프로그램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677F75-11AB-4293-8173-D09879EDF7BC}"/>
              </a:ext>
            </a:extLst>
          </p:cNvPr>
          <p:cNvCxnSpPr>
            <a:cxnSpLocks/>
          </p:cNvCxnSpPr>
          <p:nvPr/>
        </p:nvCxnSpPr>
        <p:spPr>
          <a:xfrm flipH="1">
            <a:off x="1950328" y="3068960"/>
            <a:ext cx="5868648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D2D7173-D744-4B78-9E44-50043C8C9E66}"/>
              </a:ext>
            </a:extLst>
          </p:cNvPr>
          <p:cNvSpPr/>
          <p:nvPr/>
        </p:nvSpPr>
        <p:spPr>
          <a:xfrm>
            <a:off x="7278916" y="1313483"/>
            <a:ext cx="1080120" cy="514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BD3F8-9EB3-4191-BD44-A6CF7E36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" y="5063790"/>
            <a:ext cx="6361162" cy="977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03847E-7A23-4E65-9D61-C376F68C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344" y="2060854"/>
            <a:ext cx="1768511" cy="40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1361</Words>
  <Application>Microsoft Office PowerPoint</Application>
  <PresentationFormat>화면 슬라이드 쇼(4:3)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황규빈(2016156047)</cp:lastModifiedBy>
  <cp:revision>504</cp:revision>
  <dcterms:created xsi:type="dcterms:W3CDTF">2017-03-28T04:45:29Z</dcterms:created>
  <dcterms:modified xsi:type="dcterms:W3CDTF">2020-12-04T07:52:37Z</dcterms:modified>
</cp:coreProperties>
</file>