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5" r:id="rId2"/>
    <p:sldId id="431" r:id="rId3"/>
    <p:sldId id="437" r:id="rId4"/>
    <p:sldId id="438" r:id="rId5"/>
    <p:sldId id="439" r:id="rId6"/>
    <p:sldId id="442" r:id="rId7"/>
    <p:sldId id="441" r:id="rId8"/>
    <p:sldId id="440" r:id="rId9"/>
    <p:sldId id="444" r:id="rId10"/>
    <p:sldId id="443" r:id="rId11"/>
    <p:sldId id="449" r:id="rId12"/>
    <p:sldId id="445" r:id="rId13"/>
    <p:sldId id="446" r:id="rId14"/>
    <p:sldId id="447" r:id="rId15"/>
    <p:sldId id="448" r:id="rId16"/>
    <p:sldId id="450" r:id="rId17"/>
    <p:sldId id="451" r:id="rId18"/>
    <p:sldId id="45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8DC"/>
    <a:srgbClr val="595959"/>
    <a:srgbClr val="4E4F51"/>
    <a:srgbClr val="262A33"/>
    <a:srgbClr val="333F50"/>
    <a:srgbClr val="BDC1CB"/>
    <a:srgbClr val="FBC096"/>
    <a:srgbClr val="8D87B9"/>
    <a:srgbClr val="FF9999"/>
    <a:srgbClr val="D7D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-9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36000" y="1998870"/>
            <a:ext cx="1260000" cy="504000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36000" y="2502043"/>
            <a:ext cx="1260000" cy="106836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소프트웨어학과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096000" y="1998870"/>
            <a:ext cx="1260000" cy="503173"/>
          </a:xfrm>
          <a:prstGeom prst="rect">
            <a:avLst/>
          </a:prstGeom>
          <a:solidFill>
            <a:srgbClr val="BD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이름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096000" y="2502043"/>
            <a:ext cx="1260000" cy="1068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62A3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최한규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336920" y="290251"/>
            <a:ext cx="5518159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COMPUTER NETWORK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컴퓨터 네트워크 패킷 캡처 프로그램 설계계획서</a:t>
            </a:r>
            <a:endParaRPr kumimoji="0" lang="en-US" altLang="ko-KR" sz="1400" b="1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작성일</a:t>
            </a:r>
            <a:r>
              <a:rPr kumimoji="0" lang="en-US" altLang="ko-KR" sz="14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2020-11-11</a:t>
            </a:r>
            <a:endParaRPr kumimoji="0" lang="en-US" altLang="ko-KR" sz="1200" b="1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56000" y="2502043"/>
            <a:ext cx="4836000" cy="10683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56000" y="1998870"/>
            <a:ext cx="4836000" cy="504000"/>
          </a:xfrm>
          <a:prstGeom prst="rect">
            <a:avLst/>
          </a:prstGeom>
          <a:gradFill flip="none" rotWithShape="1">
            <a:gsLst>
              <a:gs pos="0">
                <a:srgbClr val="BDC1C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1998870"/>
            <a:ext cx="4836000" cy="50400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0" y="2502043"/>
            <a:ext cx="4836000" cy="106836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469DA3-42B0-4F05-B7F3-9D0C70F0EB31}"/>
              </a:ext>
            </a:extLst>
          </p:cNvPr>
          <p:cNvSpPr/>
          <p:nvPr/>
        </p:nvSpPr>
        <p:spPr>
          <a:xfrm>
            <a:off x="4836000" y="3538570"/>
            <a:ext cx="1260000" cy="106836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소프트웨어학과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E890CC-95C5-47AA-B9C8-53E9681F4A7E}"/>
              </a:ext>
            </a:extLst>
          </p:cNvPr>
          <p:cNvSpPr/>
          <p:nvPr/>
        </p:nvSpPr>
        <p:spPr>
          <a:xfrm>
            <a:off x="6096000" y="3539397"/>
            <a:ext cx="1260000" cy="1068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62A3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김영민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5CE04E-456E-40BF-A578-1A3BB34546EB}"/>
              </a:ext>
            </a:extLst>
          </p:cNvPr>
          <p:cNvSpPr/>
          <p:nvPr/>
        </p:nvSpPr>
        <p:spPr>
          <a:xfrm>
            <a:off x="7453654" y="3554488"/>
            <a:ext cx="4836000" cy="10683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31FDBF-F9DE-4D5A-A134-276F763BE182}"/>
              </a:ext>
            </a:extLst>
          </p:cNvPr>
          <p:cNvSpPr/>
          <p:nvPr/>
        </p:nvSpPr>
        <p:spPr>
          <a:xfrm>
            <a:off x="0" y="3539397"/>
            <a:ext cx="4836000" cy="106836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9ADDA6-1C09-42C1-A64F-92F1D1F20401}"/>
              </a:ext>
            </a:extLst>
          </p:cNvPr>
          <p:cNvSpPr/>
          <p:nvPr/>
        </p:nvSpPr>
        <p:spPr>
          <a:xfrm>
            <a:off x="4836000" y="4606932"/>
            <a:ext cx="1260000" cy="106836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소프트웨어학과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AB76FD-359D-45DB-A37C-05DBB3C349EB}"/>
              </a:ext>
            </a:extLst>
          </p:cNvPr>
          <p:cNvSpPr/>
          <p:nvPr/>
        </p:nvSpPr>
        <p:spPr>
          <a:xfrm>
            <a:off x="6096000" y="4606932"/>
            <a:ext cx="1260000" cy="1068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62A3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이형석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4A0C43-76A0-4BF1-AEFF-E67265286526}"/>
              </a:ext>
            </a:extLst>
          </p:cNvPr>
          <p:cNvSpPr/>
          <p:nvPr/>
        </p:nvSpPr>
        <p:spPr>
          <a:xfrm>
            <a:off x="7356000" y="4606932"/>
            <a:ext cx="4836000" cy="10683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EE1221-5BC7-42EA-A96B-82DC54D3FD4D}"/>
              </a:ext>
            </a:extLst>
          </p:cNvPr>
          <p:cNvSpPr/>
          <p:nvPr/>
        </p:nvSpPr>
        <p:spPr>
          <a:xfrm>
            <a:off x="0" y="4606932"/>
            <a:ext cx="4836000" cy="106836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BBEB38-3749-446A-99D1-FF0EDE4D554E}"/>
              </a:ext>
            </a:extLst>
          </p:cNvPr>
          <p:cNvSpPr/>
          <p:nvPr/>
        </p:nvSpPr>
        <p:spPr>
          <a:xfrm>
            <a:off x="4836000" y="5675294"/>
            <a:ext cx="1260000" cy="106836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소프트웨어학과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75D53D-C325-4361-805A-1A56E5581957}"/>
              </a:ext>
            </a:extLst>
          </p:cNvPr>
          <p:cNvSpPr/>
          <p:nvPr/>
        </p:nvSpPr>
        <p:spPr>
          <a:xfrm>
            <a:off x="6096000" y="5675294"/>
            <a:ext cx="1260000" cy="1068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62A3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황규빈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2175F7-3717-41AE-B370-D0480C33A4D6}"/>
              </a:ext>
            </a:extLst>
          </p:cNvPr>
          <p:cNvSpPr/>
          <p:nvPr/>
        </p:nvSpPr>
        <p:spPr>
          <a:xfrm>
            <a:off x="7356000" y="5675294"/>
            <a:ext cx="4836000" cy="10683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75F4E2-80A4-43D5-A30E-88CE0539CC27}"/>
              </a:ext>
            </a:extLst>
          </p:cNvPr>
          <p:cNvSpPr/>
          <p:nvPr/>
        </p:nvSpPr>
        <p:spPr>
          <a:xfrm>
            <a:off x="0" y="5675294"/>
            <a:ext cx="4836000" cy="106836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867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78665"/>
              </p:ext>
            </p:extLst>
          </p:nvPr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750A5D-A264-4A5A-91DE-335236707834}"/>
              </a:ext>
            </a:extLst>
          </p:cNvPr>
          <p:cNvSpPr txBox="1"/>
          <p:nvPr/>
        </p:nvSpPr>
        <p:spPr>
          <a:xfrm>
            <a:off x="6934283" y="5883802"/>
            <a:ext cx="453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실시간으로 패킷이 잡히는 모습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481686-1732-4FD6-833F-8CB1CAD121F5}"/>
              </a:ext>
            </a:extLst>
          </p:cNvPr>
          <p:cNvSpPr/>
          <p:nvPr/>
        </p:nvSpPr>
        <p:spPr>
          <a:xfrm>
            <a:off x="1895989" y="1027952"/>
            <a:ext cx="438827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프로토콜 패킷 분석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6A0B49-C7EE-4AFE-AF5D-F74AAB09599E}"/>
              </a:ext>
            </a:extLst>
          </p:cNvPr>
          <p:cNvSpPr/>
          <p:nvPr/>
        </p:nvSpPr>
        <p:spPr>
          <a:xfrm>
            <a:off x="1895989" y="2259106"/>
            <a:ext cx="438827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쿼리 패킷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클라이언트가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요청하는 패킷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-&gt; Query name string , Type, class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로 구성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lvl="1">
              <a:lnSpc>
                <a:spcPct val="150000"/>
              </a:lnSpc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DNS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응답 패킷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쿼리 패킷과는 달리 요청지와 목적지가 바뀐다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헤더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질의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응답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책임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부가 정보 이렇게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가지의 데이터로 구성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질의 메시지와는 동일한 포맷으로 구성되어 있으나 쿼리 메시지와는 다른 응답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책임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부가 정보는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RR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포맷 형식으로 묶여 구성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ㄴㅇㄹ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EC1813-790B-4CF9-B48C-CD4DB806A1B8}"/>
              </a:ext>
            </a:extLst>
          </p:cNvPr>
          <p:cNvSpPr/>
          <p:nvPr/>
        </p:nvSpPr>
        <p:spPr>
          <a:xfrm>
            <a:off x="6940248" y="1027952"/>
            <a:ext cx="460629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프로토콜 쿼리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응답 과정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5BB18A-44E2-46C5-A33B-D5FF72B0621B}"/>
              </a:ext>
            </a:extLst>
          </p:cNvPr>
          <p:cNvSpPr/>
          <p:nvPr/>
        </p:nvSpPr>
        <p:spPr>
          <a:xfrm>
            <a:off x="6934283" y="2259106"/>
            <a:ext cx="460629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t" anchorCtr="1"/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클라이언트가 호스트의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IP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주소를 얻기 위해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서버에 쿼리를 전송한다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DNS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서버는 정보에 대해 응답하거나 다른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DNS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서버에 요청을 한다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71564A-2494-459C-8BCE-63D0C606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811" y="2963528"/>
            <a:ext cx="2667231" cy="1074513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8C92FF92-8CAD-4D66-B123-32FB547E4569}"/>
              </a:ext>
            </a:extLst>
          </p:cNvPr>
          <p:cNvSpPr/>
          <p:nvPr/>
        </p:nvSpPr>
        <p:spPr>
          <a:xfrm>
            <a:off x="9138568" y="4202722"/>
            <a:ext cx="197718" cy="2762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96FD324-6B2E-4B20-BB5F-716942873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655" y="5057136"/>
            <a:ext cx="3711262" cy="1104996"/>
          </a:xfrm>
          <a:prstGeom prst="rect">
            <a:avLst/>
          </a:prstGeom>
        </p:spPr>
      </p:pic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93AE0A7-EF46-4F4A-A593-98A5523D8C36}"/>
              </a:ext>
            </a:extLst>
          </p:cNvPr>
          <p:cNvSpPr/>
          <p:nvPr/>
        </p:nvSpPr>
        <p:spPr>
          <a:xfrm rot="16200000">
            <a:off x="1092200" y="495897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8A2520-0183-4332-83B7-084763B12C45}"/>
              </a:ext>
            </a:extLst>
          </p:cNvPr>
          <p:cNvSpPr txBox="1"/>
          <p:nvPr/>
        </p:nvSpPr>
        <p:spPr>
          <a:xfrm>
            <a:off x="6934283" y="5883802"/>
            <a:ext cx="453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실시간으로 패킷이 잡히는 모습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E66838-ABF8-4774-9C0B-74D16C625AFE}"/>
              </a:ext>
            </a:extLst>
          </p:cNvPr>
          <p:cNvSpPr/>
          <p:nvPr/>
        </p:nvSpPr>
        <p:spPr>
          <a:xfrm>
            <a:off x="1895989" y="1027952"/>
            <a:ext cx="438827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ICMP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프로토콜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3DE009-9B5C-4E9D-B5F0-50B80A59F8F4}"/>
              </a:ext>
            </a:extLst>
          </p:cNvPr>
          <p:cNvSpPr/>
          <p:nvPr/>
        </p:nvSpPr>
        <p:spPr>
          <a:xfrm>
            <a:off x="1895989" y="2259106"/>
            <a:ext cx="438827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인터넷</a:t>
            </a:r>
            <a:r>
              <a:rPr lang="en-US" altLang="ko-KR" sz="120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통신 상에서 발생한 일반적인 상황에 대한 보고</a:t>
            </a:r>
            <a:endParaRPr lang="en-US" altLang="ko-KR" sz="120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ko-KR" sz="120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IP </a:t>
            </a:r>
            <a:r>
              <a:rPr lang="ko-KR" altLang="en-US" sz="120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프로토콜을 이용하여 </a:t>
            </a:r>
            <a:r>
              <a:rPr lang="en-US" altLang="ko-KR" sz="120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ICMP </a:t>
            </a:r>
            <a:r>
              <a:rPr lang="ko-KR" altLang="en-US" sz="120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메시지 전달</a:t>
            </a:r>
            <a:endParaRPr lang="en-US" altLang="ko-KR" sz="120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네트워크 계층에 속하여 네트워크 관리 프로토콜의 역할 수행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AEFD27-E461-4EDC-938F-63976CC53DE3}"/>
              </a:ext>
            </a:extLst>
          </p:cNvPr>
          <p:cNvSpPr/>
          <p:nvPr/>
        </p:nvSpPr>
        <p:spPr>
          <a:xfrm>
            <a:off x="6940248" y="1027952"/>
            <a:ext cx="460629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ICMP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프로토콜 패킷 수집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68E09A-B528-470A-A2E3-7A6D8CB5C1EF}"/>
              </a:ext>
            </a:extLst>
          </p:cNvPr>
          <p:cNvSpPr/>
          <p:nvPr/>
        </p:nvSpPr>
        <p:spPr>
          <a:xfrm>
            <a:off x="6949213" y="2268067"/>
            <a:ext cx="460629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IP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헤더 다음에 오는 유형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체크섬으로 구성돼 있다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ko-KR" sz="120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type : ICMP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패킷의 용도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제어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에러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구분하여 출력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ko-KR" sz="120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code : Type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세부 내용을 나타내며 목적과 용도를 출력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ko-KR" sz="120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체크섬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ICMP </a:t>
            </a:r>
            <a:r>
              <a:rPr lang="ko-KR" altLang="en-US" sz="120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메시지의 이상 유무를 판단하는 내용 출력</a:t>
            </a:r>
            <a:endParaRPr lang="en-US" altLang="ko-KR" sz="120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ko-KR" sz="120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ICMP </a:t>
            </a:r>
            <a:r>
              <a:rPr lang="ko-KR" altLang="en-US" sz="120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메시지 내용 출력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536DDF37-13BC-4C2A-B5FD-800371805C69}"/>
              </a:ext>
            </a:extLst>
          </p:cNvPr>
          <p:cNvSpPr/>
          <p:nvPr/>
        </p:nvSpPr>
        <p:spPr>
          <a:xfrm rot="16200000">
            <a:off x="1092200" y="495897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2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93AE0A7-EF46-4F4A-A593-98A5523D8C36}"/>
              </a:ext>
            </a:extLst>
          </p:cNvPr>
          <p:cNvSpPr/>
          <p:nvPr/>
        </p:nvSpPr>
        <p:spPr>
          <a:xfrm rot="16200000">
            <a:off x="1092200" y="495897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1F4212-D93C-4559-96C6-3465A25868C5}"/>
              </a:ext>
            </a:extLst>
          </p:cNvPr>
          <p:cNvSpPr/>
          <p:nvPr/>
        </p:nvSpPr>
        <p:spPr>
          <a:xfrm>
            <a:off x="1895989" y="982102"/>
            <a:ext cx="9922862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RAW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소켓이란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7C8304-77F6-4521-A604-65184894B440}"/>
              </a:ext>
            </a:extLst>
          </p:cNvPr>
          <p:cNvSpPr/>
          <p:nvPr/>
        </p:nvSpPr>
        <p:spPr>
          <a:xfrm>
            <a:off x="1895989" y="2259106"/>
            <a:ext cx="438827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400"/>
              <a:t>어느 특정한 프로토콜 용의 전송 계층 포맷팅 없이 인터넷 프로토콜 패킷을 직접적으로 주고 받게 해주는 소켓</a:t>
            </a:r>
            <a:endParaRPr lang="en-US" altLang="ko-KR" sz="140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400"/>
          </a:p>
          <a:p>
            <a:pPr marL="457200" indent="-457200">
              <a:lnSpc>
                <a:spcPct val="150000"/>
              </a:lnSpc>
              <a:buFontTx/>
              <a:buAutoNum type="arabicParenR"/>
            </a:pPr>
            <a:r>
              <a:rPr lang="ko-KR" altLang="en-US" sz="1400"/>
              <a:t>각 </a:t>
            </a:r>
            <a:r>
              <a:rPr lang="en-US" altLang="ko-KR" sz="1400"/>
              <a:t>4</a:t>
            </a:r>
            <a:r>
              <a:rPr lang="ko-KR" altLang="en-US" sz="1400"/>
              <a:t>계층의 헤더 정보들에 대해 프로그래머가 직접 제어할 수 있게 해준다</a:t>
            </a:r>
            <a:r>
              <a:rPr lang="en-US" altLang="ko-KR" sz="1400"/>
              <a:t>.</a:t>
            </a:r>
            <a:endParaRPr lang="ko-KR" altLang="en-US" sz="140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20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400"/>
              <a:t>사용자 데이터 취급을 받기 때문에 여러 계층으로 접근이 가능하다</a:t>
            </a:r>
            <a:r>
              <a:rPr lang="en-US" altLang="ko-KR" sz="1400"/>
              <a:t>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40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1400"/>
              <a:t>Root </a:t>
            </a:r>
            <a:r>
              <a:rPr lang="ko-KR" altLang="en-US" sz="1400"/>
              <a:t>계정으로만 사용 가능하다</a:t>
            </a:r>
            <a:r>
              <a:rPr lang="en-US" altLang="ko-KR" sz="140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68A4672-009A-4B65-90AF-F52158982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768" y="2259106"/>
            <a:ext cx="5342083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93AE0A7-EF46-4F4A-A593-98A5523D8C36}"/>
              </a:ext>
            </a:extLst>
          </p:cNvPr>
          <p:cNvSpPr/>
          <p:nvPr/>
        </p:nvSpPr>
        <p:spPr>
          <a:xfrm rot="16200000">
            <a:off x="1092200" y="495897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4C3D1B-9292-41EA-B54C-2AB10C6762F0}"/>
              </a:ext>
            </a:extLst>
          </p:cNvPr>
          <p:cNvSpPr/>
          <p:nvPr/>
        </p:nvSpPr>
        <p:spPr>
          <a:xfrm>
            <a:off x="1895989" y="1027952"/>
            <a:ext cx="9659514" cy="1001314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Root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계정으로만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Raw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소켓을 만들 수 있는 이유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00FCA1-2B76-46E6-BB4E-A4D835D862F9}"/>
              </a:ext>
            </a:extLst>
          </p:cNvPr>
          <p:cNvSpPr/>
          <p:nvPr/>
        </p:nvSpPr>
        <p:spPr>
          <a:xfrm>
            <a:off x="1895989" y="2439850"/>
            <a:ext cx="9659514" cy="382379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lvl="2" algn="just">
              <a:lnSpc>
                <a:spcPct val="150000"/>
              </a:lnSpc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1F2DE3-BFA3-472F-8EEF-96513B608088}"/>
              </a:ext>
            </a:extLst>
          </p:cNvPr>
          <p:cNvSpPr/>
          <p:nvPr/>
        </p:nvSpPr>
        <p:spPr>
          <a:xfrm>
            <a:off x="1890044" y="3774282"/>
            <a:ext cx="8682853" cy="128528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2" algn="just">
              <a:lnSpc>
                <a:spcPct val="150000"/>
              </a:lnSpc>
            </a:pPr>
            <a:r>
              <a:rPr lang="en-US" altLang="ko-KR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RAW </a:t>
            </a:r>
            <a:r>
              <a: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소켓을 구현하기 위해서는 </a:t>
            </a:r>
            <a:r>
              <a:rPr lang="en-US" altLang="ko-KR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TCP/IP </a:t>
            </a:r>
            <a:r>
              <a: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스택을 제어해야 하는데 </a:t>
            </a:r>
            <a:r>
              <a:rPr lang="en-US" altLang="ko-KR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TCP/IP </a:t>
            </a:r>
            <a:r>
              <a: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스택을 제공하는 곳이 커널이므로 커널에 접근 가능한 </a:t>
            </a:r>
            <a:r>
              <a:rPr lang="en-US" altLang="ko-KR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root </a:t>
            </a:r>
            <a:r>
              <a: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계정으로만 </a:t>
            </a:r>
            <a:r>
              <a:rPr lang="en-US" altLang="ko-KR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RAW </a:t>
            </a:r>
            <a:r>
              <a: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소켓 생성이 가능하다</a:t>
            </a:r>
            <a:r>
              <a:rPr lang="en-US" altLang="ko-KR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91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93AE0A7-EF46-4F4A-A593-98A5523D8C36}"/>
              </a:ext>
            </a:extLst>
          </p:cNvPr>
          <p:cNvSpPr/>
          <p:nvPr/>
        </p:nvSpPr>
        <p:spPr>
          <a:xfrm rot="16200000">
            <a:off x="1092200" y="495897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5DC266-2465-4DB7-A490-B04E55D16313}"/>
              </a:ext>
            </a:extLst>
          </p:cNvPr>
          <p:cNvSpPr/>
          <p:nvPr/>
        </p:nvSpPr>
        <p:spPr>
          <a:xfrm>
            <a:off x="1895989" y="1027952"/>
            <a:ext cx="9650550" cy="1001314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패킷 수집 방법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64524-9FB2-4517-944D-A302B2396761}"/>
              </a:ext>
            </a:extLst>
          </p:cNvPr>
          <p:cNvSpPr/>
          <p:nvPr/>
        </p:nvSpPr>
        <p:spPr>
          <a:xfrm>
            <a:off x="1895989" y="2259106"/>
            <a:ext cx="9650550" cy="441960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114800" lvl="8" indent="-457200">
              <a:lnSpc>
                <a:spcPct val="150000"/>
              </a:lnSpc>
              <a:buAutoNum type="arabicParenR"/>
            </a:pP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F8928-FCA5-4F5D-B936-962595B300B0}"/>
              </a:ext>
            </a:extLst>
          </p:cNvPr>
          <p:cNvSpPr txBox="1"/>
          <p:nvPr/>
        </p:nvSpPr>
        <p:spPr>
          <a:xfrm>
            <a:off x="2627622" y="2450327"/>
            <a:ext cx="723646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highlight>
                  <a:srgbClr val="FFFF00"/>
                </a:highlight>
              </a:rPr>
              <a:t>1. socket() </a:t>
            </a:r>
            <a:r>
              <a:rPr lang="ko-KR" altLang="en-US" sz="1400" b="1">
                <a:highlight>
                  <a:srgbClr val="FFFF00"/>
                </a:highlight>
              </a:rPr>
              <a:t>함수를 이용하여 소켓 생성</a:t>
            </a:r>
            <a:endParaRPr lang="en-US" altLang="ko-KR" sz="1400" b="1">
              <a:highlight>
                <a:srgbClr val="FFFF00"/>
              </a:highlight>
            </a:endParaRPr>
          </a:p>
          <a:p>
            <a:r>
              <a:rPr lang="en-US" altLang="ko-KR" sz="1200">
                <a:solidFill>
                  <a:schemeClr val="bg1"/>
                </a:solidFill>
              </a:rPr>
              <a:t>	- </a:t>
            </a:r>
            <a:r>
              <a:rPr lang="ko-KR" altLang="en-US" sz="1200">
                <a:solidFill>
                  <a:schemeClr val="bg1"/>
                </a:solidFill>
              </a:rPr>
              <a:t>두 번째 인자</a:t>
            </a:r>
            <a:r>
              <a:rPr lang="en-US" altLang="ko-KR" sz="1200">
                <a:solidFill>
                  <a:schemeClr val="bg1"/>
                </a:solidFill>
              </a:rPr>
              <a:t>(type)</a:t>
            </a:r>
            <a:r>
              <a:rPr lang="ko-KR" altLang="en-US" sz="1200">
                <a:solidFill>
                  <a:schemeClr val="bg1"/>
                </a:solidFill>
              </a:rPr>
              <a:t>을 </a:t>
            </a:r>
            <a:r>
              <a:rPr lang="en-US" altLang="ko-KR" sz="1200">
                <a:solidFill>
                  <a:schemeClr val="bg1"/>
                </a:solidFill>
              </a:rPr>
              <a:t>SOCK_RAW</a:t>
            </a:r>
            <a:r>
              <a:rPr lang="ko-KR" altLang="en-US" sz="1200">
                <a:solidFill>
                  <a:schemeClr val="bg1"/>
                </a:solidFill>
              </a:rPr>
              <a:t>로 지정</a:t>
            </a:r>
            <a:endParaRPr lang="en-US" altLang="ko-KR" sz="1200">
              <a:solidFill>
                <a:schemeClr val="bg1"/>
              </a:solidFill>
            </a:endParaRPr>
          </a:p>
          <a:p>
            <a:r>
              <a:rPr lang="en-US" altLang="ko-KR" sz="1200">
                <a:solidFill>
                  <a:schemeClr val="bg1"/>
                </a:solidFill>
              </a:rPr>
              <a:t>	- </a:t>
            </a:r>
            <a:r>
              <a:rPr lang="ko-KR" altLang="en-US" sz="1200">
                <a:solidFill>
                  <a:schemeClr val="bg1"/>
                </a:solidFill>
              </a:rPr>
              <a:t>세 번째 인자</a:t>
            </a:r>
            <a:r>
              <a:rPr lang="en-US" altLang="ko-KR" sz="1200">
                <a:solidFill>
                  <a:schemeClr val="bg1"/>
                </a:solidFill>
              </a:rPr>
              <a:t>(protocol)</a:t>
            </a:r>
            <a:r>
              <a:rPr lang="ko-KR" altLang="en-US" sz="1200">
                <a:solidFill>
                  <a:schemeClr val="bg1"/>
                </a:solidFill>
              </a:rPr>
              <a:t>을 </a:t>
            </a:r>
            <a:r>
              <a:rPr lang="en-US" altLang="ko-KR" sz="1200">
                <a:solidFill>
                  <a:schemeClr val="bg1"/>
                </a:solidFill>
              </a:rPr>
              <a:t>IPPROTO_RAW</a:t>
            </a:r>
            <a:r>
              <a:rPr lang="ko-KR" altLang="en-US" sz="1200">
                <a:solidFill>
                  <a:schemeClr val="bg1"/>
                </a:solidFill>
              </a:rPr>
              <a:t>나 </a:t>
            </a:r>
            <a:r>
              <a:rPr lang="en-US" altLang="ko-KR" sz="1200">
                <a:solidFill>
                  <a:schemeClr val="bg1"/>
                </a:solidFill>
              </a:rPr>
              <a:t>htons(ETH_P_ALL)</a:t>
            </a:r>
            <a:r>
              <a:rPr lang="ko-KR" altLang="en-US" sz="1200">
                <a:solidFill>
                  <a:schemeClr val="bg1"/>
                </a:solidFill>
              </a:rPr>
              <a:t>로 지정</a:t>
            </a:r>
            <a:endParaRPr lang="en-US" altLang="ko-KR" sz="1200">
              <a:solidFill>
                <a:schemeClr val="bg1"/>
              </a:solidFill>
            </a:endParaRPr>
          </a:p>
          <a:p>
            <a:endParaRPr lang="en-US" altLang="ko-KR" sz="1200">
              <a:solidFill>
                <a:schemeClr val="bg1"/>
              </a:solidFill>
            </a:endParaRPr>
          </a:p>
          <a:p>
            <a:r>
              <a:rPr lang="en-US" altLang="ko-KR" sz="1200">
                <a:solidFill>
                  <a:schemeClr val="bg1"/>
                </a:solidFill>
              </a:rPr>
              <a:t>ex) raw_sock = socket(AF_INET, SOCK_RAW, IPPROTO_RAW)</a:t>
            </a:r>
            <a:r>
              <a:rPr lang="ko-KR" altLang="en-US" sz="120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9F726-817B-4E21-9937-5D1755E8FB74}"/>
              </a:ext>
            </a:extLst>
          </p:cNvPr>
          <p:cNvSpPr txBox="1"/>
          <p:nvPr/>
        </p:nvSpPr>
        <p:spPr>
          <a:xfrm>
            <a:off x="2627622" y="3692431"/>
            <a:ext cx="72364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highlight>
                  <a:srgbClr val="FFFF00"/>
                </a:highlight>
              </a:rPr>
              <a:t>2. setsockopt() </a:t>
            </a:r>
            <a:r>
              <a:rPr lang="ko-KR" altLang="en-US" sz="1400" b="1">
                <a:highlight>
                  <a:srgbClr val="FFFF00"/>
                </a:highlight>
              </a:rPr>
              <a:t>함수로 직접 헤더의 값을 지정할 수 있도록 소켓의 옵션 변경</a:t>
            </a:r>
            <a:endParaRPr lang="en-US" altLang="ko-KR" sz="1400" b="1">
              <a:highlight>
                <a:srgbClr val="FFFF00"/>
              </a:highlight>
            </a:endParaRPr>
          </a:p>
          <a:p>
            <a:endParaRPr lang="en-US" altLang="ko-KR" sz="1200">
              <a:solidFill>
                <a:schemeClr val="bg1"/>
              </a:solidFill>
            </a:endParaRPr>
          </a:p>
          <a:p>
            <a:r>
              <a:rPr lang="en-US" altLang="ko-KR" sz="1200">
                <a:solidFill>
                  <a:schemeClr val="bg1"/>
                </a:solidFill>
              </a:rPr>
              <a:t>ex) setsockopt(raw_sock, IPPROTO_IP, IP_HDRINCL, (char*)&amp;value, sizeof(value))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39189-334C-49DA-A72A-6D00264C45B4}"/>
              </a:ext>
            </a:extLst>
          </p:cNvPr>
          <p:cNvSpPr txBox="1"/>
          <p:nvPr/>
        </p:nvSpPr>
        <p:spPr>
          <a:xfrm>
            <a:off x="2627622" y="4565203"/>
            <a:ext cx="7236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A28658-2D03-4E49-836C-C3D320BB6763}"/>
              </a:ext>
            </a:extLst>
          </p:cNvPr>
          <p:cNvSpPr txBox="1"/>
          <p:nvPr/>
        </p:nvSpPr>
        <p:spPr>
          <a:xfrm>
            <a:off x="2627622" y="4565203"/>
            <a:ext cx="723646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highlight>
                  <a:srgbClr val="FFFF00"/>
                </a:highlight>
              </a:rPr>
              <a:t>3. </a:t>
            </a:r>
            <a:r>
              <a:rPr lang="ko-KR" altLang="en-US" sz="1400" b="1">
                <a:highlight>
                  <a:srgbClr val="FFFF00"/>
                </a:highlight>
              </a:rPr>
              <a:t>구조체의 값을 채우고 필터링</a:t>
            </a:r>
            <a:endParaRPr lang="en-US" altLang="ko-KR" sz="1400" b="1">
              <a:highlight>
                <a:srgbClr val="FFFF00"/>
              </a:highlight>
            </a:endParaRPr>
          </a:p>
          <a:p>
            <a:endParaRPr lang="en-US" altLang="ko-KR" sz="1200"/>
          </a:p>
          <a:p>
            <a:r>
              <a:rPr lang="en-US" altLang="ko-KR" sz="1200">
                <a:solidFill>
                  <a:schemeClr val="bg1"/>
                </a:solidFill>
              </a:rPr>
              <a:t>IP Header </a:t>
            </a:r>
            <a:r>
              <a:rPr lang="ko-KR" altLang="en-US" sz="1200">
                <a:solidFill>
                  <a:schemeClr val="bg1"/>
                </a:solidFill>
              </a:rPr>
              <a:t>구조체의 값을 직접 채운다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endParaRPr lang="en-US" altLang="ko-KR" sz="1200">
              <a:solidFill>
                <a:schemeClr val="bg1"/>
              </a:solidFill>
            </a:endParaRPr>
          </a:p>
          <a:p>
            <a:r>
              <a:rPr lang="en-US" altLang="ko-KR" sz="1200">
                <a:solidFill>
                  <a:schemeClr val="bg1"/>
                </a:solidFill>
              </a:rPr>
              <a:t>TCP Header </a:t>
            </a:r>
            <a:r>
              <a:rPr lang="ko-KR" altLang="en-US" sz="1200">
                <a:solidFill>
                  <a:schemeClr val="bg1"/>
                </a:solidFill>
              </a:rPr>
              <a:t>구조체의 값을 직접 채운다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>
                <a:solidFill>
                  <a:schemeClr val="bg1"/>
                </a:solidFill>
              </a:rPr>
              <a:t>	- </a:t>
            </a:r>
            <a:r>
              <a:rPr lang="ko-KR" altLang="en-US" sz="1200">
                <a:solidFill>
                  <a:schemeClr val="bg1"/>
                </a:solidFill>
              </a:rPr>
              <a:t>수집한 패킷이 </a:t>
            </a:r>
            <a:r>
              <a:rPr lang="en-US" altLang="ko-KR" sz="1200">
                <a:solidFill>
                  <a:schemeClr val="bg1"/>
                </a:solidFill>
              </a:rPr>
              <a:t>HTTP</a:t>
            </a:r>
            <a:r>
              <a:rPr lang="ko-KR" altLang="en-US" sz="1200">
                <a:solidFill>
                  <a:schemeClr val="bg1"/>
                </a:solidFill>
              </a:rPr>
              <a:t>인지 필터링 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endParaRPr lang="en-US" altLang="ko-KR" sz="1200">
              <a:solidFill>
                <a:schemeClr val="bg1"/>
              </a:solidFill>
            </a:endParaRPr>
          </a:p>
          <a:p>
            <a:r>
              <a:rPr lang="en-US" altLang="ko-KR" sz="1200">
                <a:solidFill>
                  <a:schemeClr val="bg1"/>
                </a:solidFill>
              </a:rPr>
              <a:t>UDP Header </a:t>
            </a:r>
            <a:r>
              <a:rPr lang="ko-KR" altLang="en-US" sz="1200">
                <a:solidFill>
                  <a:schemeClr val="bg1"/>
                </a:solidFill>
              </a:rPr>
              <a:t>구조체의 값을 직접 채운다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>
                <a:solidFill>
                  <a:schemeClr val="bg1"/>
                </a:solidFill>
              </a:rPr>
              <a:t>	- </a:t>
            </a:r>
            <a:r>
              <a:rPr lang="ko-KR" altLang="en-US" sz="1200">
                <a:solidFill>
                  <a:schemeClr val="bg1"/>
                </a:solidFill>
              </a:rPr>
              <a:t>수집한 패킷이 </a:t>
            </a:r>
            <a:r>
              <a:rPr lang="en-US" altLang="ko-KR" sz="1200">
                <a:solidFill>
                  <a:schemeClr val="bg1"/>
                </a:solidFill>
              </a:rPr>
              <a:t>DNS</a:t>
            </a:r>
            <a:r>
              <a:rPr lang="ko-KR" altLang="en-US" sz="1200">
                <a:solidFill>
                  <a:schemeClr val="bg1"/>
                </a:solidFill>
              </a:rPr>
              <a:t>인지 필터링 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>
                <a:solidFill>
                  <a:schemeClr val="bg1"/>
                </a:solidFill>
              </a:rPr>
              <a:t>	- </a:t>
            </a:r>
            <a:r>
              <a:rPr lang="ko-KR" altLang="en-US" sz="1200">
                <a:solidFill>
                  <a:schemeClr val="bg1"/>
                </a:solidFill>
              </a:rPr>
              <a:t>수집한 패킷이 </a:t>
            </a:r>
            <a:r>
              <a:rPr lang="en-US" altLang="ko-KR" sz="1200">
                <a:solidFill>
                  <a:schemeClr val="bg1"/>
                </a:solidFill>
              </a:rPr>
              <a:t>ICMP</a:t>
            </a:r>
            <a:r>
              <a:rPr lang="ko-KR" altLang="en-US" sz="1200">
                <a:solidFill>
                  <a:schemeClr val="bg1"/>
                </a:solidFill>
              </a:rPr>
              <a:t>인지 필터링 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010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93AE0A7-EF46-4F4A-A593-98A5523D8C36}"/>
              </a:ext>
            </a:extLst>
          </p:cNvPr>
          <p:cNvSpPr/>
          <p:nvPr/>
        </p:nvSpPr>
        <p:spPr>
          <a:xfrm rot="16200000">
            <a:off x="1092200" y="495897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055216-80CF-4D00-9E06-D6338189B9B8}"/>
              </a:ext>
            </a:extLst>
          </p:cNvPr>
          <p:cNvSpPr/>
          <p:nvPr/>
        </p:nvSpPr>
        <p:spPr>
          <a:xfrm>
            <a:off x="1895989" y="1027952"/>
            <a:ext cx="9650550" cy="1001314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패킷 수집 절차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AA1AFE-8874-47FF-8D8F-BB0081ED2B79}"/>
              </a:ext>
            </a:extLst>
          </p:cNvPr>
          <p:cNvSpPr/>
          <p:nvPr/>
        </p:nvSpPr>
        <p:spPr>
          <a:xfrm>
            <a:off x="1894314" y="2259106"/>
            <a:ext cx="9650550" cy="441960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114800" marR="0" lvl="8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DC3F401-DD84-4173-B6CB-0E91ABF23F15}"/>
              </a:ext>
            </a:extLst>
          </p:cNvPr>
          <p:cNvGrpSpPr/>
          <p:nvPr/>
        </p:nvGrpSpPr>
        <p:grpSpPr>
          <a:xfrm>
            <a:off x="3605496" y="2749005"/>
            <a:ext cx="6228185" cy="2265093"/>
            <a:chOff x="2948472" y="2720430"/>
            <a:chExt cx="6228185" cy="226509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6634A7C-E7D5-4D95-93CF-B752DCA0782F}"/>
                </a:ext>
              </a:extLst>
            </p:cNvPr>
            <p:cNvSpPr/>
            <p:nvPr/>
          </p:nvSpPr>
          <p:spPr>
            <a:xfrm>
              <a:off x="3541063" y="2720430"/>
              <a:ext cx="5043003" cy="505279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socket(AF_INET, SOCK_RAW, IPPROTO_RAW)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CEF2B99-3E40-4437-A130-6D90EF2BF893}"/>
                </a:ext>
              </a:extLst>
            </p:cNvPr>
            <p:cNvSpPr/>
            <p:nvPr/>
          </p:nvSpPr>
          <p:spPr>
            <a:xfrm>
              <a:off x="2948472" y="3726657"/>
              <a:ext cx="6228185" cy="505279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recvfrom(raw_sock, buffer, BUFFER_SIZE, 0, NULL, NULL)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B1629A8-6886-4E9E-9DBD-12C5383643E9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>
              <a:off x="6062565" y="3225709"/>
              <a:ext cx="0" cy="5009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676B0B14-F7B3-4B9E-9899-C571EA841679}"/>
                </a:ext>
              </a:extLst>
            </p:cNvPr>
            <p:cNvSpPr/>
            <p:nvPr/>
          </p:nvSpPr>
          <p:spPr>
            <a:xfrm>
              <a:off x="5876826" y="4480244"/>
              <a:ext cx="371475" cy="505279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B355AC-3F0B-4A44-9866-7D8C8A9F56E1}"/>
              </a:ext>
            </a:extLst>
          </p:cNvPr>
          <p:cNvSpPr/>
          <p:nvPr/>
        </p:nvSpPr>
        <p:spPr>
          <a:xfrm>
            <a:off x="5447999" y="5216969"/>
            <a:ext cx="2543175" cy="5052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IP Header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6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93AE0A7-EF46-4F4A-A593-98A5523D8C36}"/>
              </a:ext>
            </a:extLst>
          </p:cNvPr>
          <p:cNvSpPr/>
          <p:nvPr/>
        </p:nvSpPr>
        <p:spPr>
          <a:xfrm rot="16200000">
            <a:off x="1092200" y="495897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055216-80CF-4D00-9E06-D6338189B9B8}"/>
              </a:ext>
            </a:extLst>
          </p:cNvPr>
          <p:cNvSpPr/>
          <p:nvPr/>
        </p:nvSpPr>
        <p:spPr>
          <a:xfrm>
            <a:off x="1895989" y="1027952"/>
            <a:ext cx="9650550" cy="1001314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 환경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우분투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v</a:t>
            </a:r>
            <a:r>
              <a:rPr lang="ko-KR" altLang="en-US" sz="20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64bit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AA1AFE-8874-47FF-8D8F-BB0081ED2B79}"/>
              </a:ext>
            </a:extLst>
          </p:cNvPr>
          <p:cNvSpPr/>
          <p:nvPr/>
        </p:nvSpPr>
        <p:spPr>
          <a:xfrm>
            <a:off x="1894314" y="2259106"/>
            <a:ext cx="9650550" cy="441960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114800" marR="0" lvl="8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2E9408A-069F-4438-A777-2B8D917E7B2D}"/>
              </a:ext>
            </a:extLst>
          </p:cNvPr>
          <p:cNvCxnSpPr>
            <a:cxnSpLocks/>
          </p:cNvCxnSpPr>
          <p:nvPr/>
        </p:nvCxnSpPr>
        <p:spPr>
          <a:xfrm>
            <a:off x="2411730" y="3023235"/>
            <a:ext cx="2026920" cy="0"/>
          </a:xfrm>
          <a:prstGeom prst="line">
            <a:avLst/>
          </a:prstGeom>
          <a:ln w="38100">
            <a:solidFill>
              <a:srgbClr val="45C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E79C48-3FCC-4344-86FD-C4EF55D9A8C5}"/>
              </a:ext>
            </a:extLst>
          </p:cNvPr>
          <p:cNvSpPr/>
          <p:nvPr/>
        </p:nvSpPr>
        <p:spPr>
          <a:xfrm>
            <a:off x="2383155" y="2479573"/>
            <a:ext cx="213526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>
                <a:solidFill>
                  <a:prstClr val="white"/>
                </a:solidFill>
              </a:rPr>
              <a:t>개발 에디터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6D723A-FCB2-4F2A-9A2A-D80BB3FC34C9}"/>
              </a:ext>
            </a:extLst>
          </p:cNvPr>
          <p:cNvSpPr/>
          <p:nvPr/>
        </p:nvSpPr>
        <p:spPr>
          <a:xfrm>
            <a:off x="2411730" y="3747986"/>
            <a:ext cx="4827270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b="1" kern="0">
                <a:highlight>
                  <a:srgbClr val="FFFF00"/>
                </a:highlight>
              </a:rPr>
              <a:t>Leafpad</a:t>
            </a:r>
            <a:r>
              <a:rPr lang="en-US" altLang="ko-KR" sz="2000" kern="0">
                <a:solidFill>
                  <a:prstClr val="white"/>
                </a:solidFill>
              </a:rPr>
              <a:t> : GPL </a:t>
            </a:r>
            <a:r>
              <a:rPr lang="ko-KR" altLang="en-US" sz="2000" kern="0">
                <a:solidFill>
                  <a:prstClr val="white"/>
                </a:solidFill>
              </a:rPr>
              <a:t>라이선스로 작성된 무료 소프트웨어로 약 </a:t>
            </a:r>
            <a:r>
              <a:rPr lang="en-US" altLang="ko-KR" sz="2000" kern="0">
                <a:solidFill>
                  <a:prstClr val="white"/>
                </a:solidFill>
              </a:rPr>
              <a:t>100KB</a:t>
            </a:r>
            <a:r>
              <a:rPr lang="ko-KR" altLang="en-US" sz="2000" kern="0">
                <a:solidFill>
                  <a:prstClr val="white"/>
                </a:solidFill>
              </a:rPr>
              <a:t>의 초소형 용량의 단순한 </a:t>
            </a:r>
            <a:r>
              <a:rPr lang="en-US" altLang="ko-KR" sz="2000" kern="0">
                <a:solidFill>
                  <a:prstClr val="white"/>
                </a:solidFill>
              </a:rPr>
              <a:t>GUI </a:t>
            </a:r>
            <a:r>
              <a:rPr lang="ko-KR" altLang="en-US" sz="2000" kern="0">
                <a:solidFill>
                  <a:prstClr val="white"/>
                </a:solidFill>
              </a:rPr>
              <a:t>텍스트 편집기이다</a:t>
            </a:r>
            <a:r>
              <a:rPr lang="en-US" altLang="ko-KR" sz="2000" kern="0">
                <a:solidFill>
                  <a:prstClr val="white"/>
                </a:solidFill>
              </a:rPr>
              <a:t>. 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1F24616-BEAD-462D-AAF2-B2259E3A2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279" y="2479573"/>
            <a:ext cx="3452682" cy="353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27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93AE0A7-EF46-4F4A-A593-98A5523D8C36}"/>
              </a:ext>
            </a:extLst>
          </p:cNvPr>
          <p:cNvSpPr/>
          <p:nvPr/>
        </p:nvSpPr>
        <p:spPr>
          <a:xfrm rot="16200000">
            <a:off x="1092200" y="495897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055216-80CF-4D00-9E06-D6338189B9B8}"/>
              </a:ext>
            </a:extLst>
          </p:cNvPr>
          <p:cNvSpPr/>
          <p:nvPr/>
        </p:nvSpPr>
        <p:spPr>
          <a:xfrm>
            <a:off x="1895989" y="1027952"/>
            <a:ext cx="9650550" cy="1001314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설계 환경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우분투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v</a:t>
            </a:r>
            <a:r>
              <a:rPr lang="ko-KR" altLang="en-US" sz="20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64bit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AA1AFE-8874-47FF-8D8F-BB0081ED2B79}"/>
              </a:ext>
            </a:extLst>
          </p:cNvPr>
          <p:cNvSpPr/>
          <p:nvPr/>
        </p:nvSpPr>
        <p:spPr>
          <a:xfrm>
            <a:off x="1894314" y="2259106"/>
            <a:ext cx="9650550" cy="441960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114800" marR="0" lvl="8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2E9408A-069F-4438-A777-2B8D917E7B2D}"/>
              </a:ext>
            </a:extLst>
          </p:cNvPr>
          <p:cNvCxnSpPr>
            <a:cxnSpLocks/>
          </p:cNvCxnSpPr>
          <p:nvPr/>
        </p:nvCxnSpPr>
        <p:spPr>
          <a:xfrm>
            <a:off x="2411730" y="3023235"/>
            <a:ext cx="2341245" cy="0"/>
          </a:xfrm>
          <a:prstGeom prst="line">
            <a:avLst/>
          </a:prstGeom>
          <a:ln w="38100">
            <a:solidFill>
              <a:srgbClr val="45C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E79C48-3FCC-4344-86FD-C4EF55D9A8C5}"/>
              </a:ext>
            </a:extLst>
          </p:cNvPr>
          <p:cNvSpPr/>
          <p:nvPr/>
        </p:nvSpPr>
        <p:spPr>
          <a:xfrm>
            <a:off x="2383154" y="2479573"/>
            <a:ext cx="247459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>
                <a:solidFill>
                  <a:prstClr val="white"/>
                </a:solidFill>
              </a:rPr>
              <a:t>네트워크 설정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6D723A-FCB2-4F2A-9A2A-D80BB3FC34C9}"/>
              </a:ext>
            </a:extLst>
          </p:cNvPr>
          <p:cNvSpPr/>
          <p:nvPr/>
        </p:nvSpPr>
        <p:spPr>
          <a:xfrm>
            <a:off x="2322194" y="4133202"/>
            <a:ext cx="3144280" cy="163121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000" b="1" kern="0">
                <a:highlight>
                  <a:srgbClr val="FFFF00"/>
                </a:highlight>
              </a:rPr>
              <a:t>어댑터에</a:t>
            </a:r>
            <a:r>
              <a:rPr lang="ko-KR" altLang="en-US" sz="2000" b="1" kern="0"/>
              <a:t> </a:t>
            </a:r>
            <a:r>
              <a:rPr lang="ko-KR" altLang="en-US" sz="2000" b="1" kern="0">
                <a:highlight>
                  <a:srgbClr val="FFFF00"/>
                </a:highlight>
              </a:rPr>
              <a:t>브릿지</a:t>
            </a:r>
            <a:r>
              <a:rPr lang="ko-KR" altLang="en-US" sz="2000" kern="0">
                <a:solidFill>
                  <a:prstClr val="white"/>
                </a:solidFill>
              </a:rPr>
              <a:t> </a:t>
            </a:r>
            <a:r>
              <a:rPr lang="en-US" altLang="ko-KR" sz="2000" kern="0">
                <a:solidFill>
                  <a:prstClr val="white"/>
                </a:solidFill>
              </a:rPr>
              <a:t>:</a:t>
            </a:r>
          </a:p>
          <a:p>
            <a:pPr latinLnBrk="0">
              <a:defRPr/>
            </a:pPr>
            <a:endParaRPr lang="en-US" altLang="ko-KR" sz="2000" kern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2000" kern="0">
                <a:solidFill>
                  <a:prstClr val="white"/>
                </a:solidFill>
              </a:rPr>
              <a:t>가상머신이 독립적인 네트워크 </a:t>
            </a:r>
            <a:r>
              <a:rPr lang="en-US" altLang="ko-KR" sz="2000" kern="0">
                <a:solidFill>
                  <a:prstClr val="white"/>
                </a:solidFill>
              </a:rPr>
              <a:t>IP</a:t>
            </a:r>
            <a:r>
              <a:rPr lang="ko-KR" altLang="en-US" sz="2000" kern="0">
                <a:solidFill>
                  <a:prstClr val="white"/>
                </a:solidFill>
              </a:rPr>
              <a:t>를 가지게 된다</a:t>
            </a:r>
            <a:r>
              <a:rPr lang="en-US" altLang="ko-KR" sz="2000" kern="0">
                <a:solidFill>
                  <a:prstClr val="white"/>
                </a:solidFill>
              </a:rPr>
              <a:t>.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37D27A0-E034-4E52-A959-59B51F5BC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331" y="3207168"/>
            <a:ext cx="5924862" cy="31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85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93AE0A7-EF46-4F4A-A593-98A5523D8C36}"/>
              </a:ext>
            </a:extLst>
          </p:cNvPr>
          <p:cNvSpPr/>
          <p:nvPr/>
        </p:nvSpPr>
        <p:spPr>
          <a:xfrm rot="16200000">
            <a:off x="1092200" y="495897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055216-80CF-4D00-9E06-D6338189B9B8}"/>
              </a:ext>
            </a:extLst>
          </p:cNvPr>
          <p:cNvSpPr/>
          <p:nvPr/>
        </p:nvSpPr>
        <p:spPr>
          <a:xfrm>
            <a:off x="1895989" y="1027952"/>
            <a:ext cx="9650550" cy="1001314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패킷 수집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AA1AFE-8874-47FF-8D8F-BB0081ED2B79}"/>
              </a:ext>
            </a:extLst>
          </p:cNvPr>
          <p:cNvSpPr/>
          <p:nvPr/>
        </p:nvSpPr>
        <p:spPr>
          <a:xfrm>
            <a:off x="1895989" y="2304936"/>
            <a:ext cx="9650550" cy="441960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114800" marR="0" lvl="8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2E9408A-069F-4438-A777-2B8D917E7B2D}"/>
              </a:ext>
            </a:extLst>
          </p:cNvPr>
          <p:cNvCxnSpPr>
            <a:cxnSpLocks/>
          </p:cNvCxnSpPr>
          <p:nvPr/>
        </p:nvCxnSpPr>
        <p:spPr>
          <a:xfrm>
            <a:off x="2411730" y="3023235"/>
            <a:ext cx="2550795" cy="0"/>
          </a:xfrm>
          <a:prstGeom prst="line">
            <a:avLst/>
          </a:prstGeom>
          <a:ln w="38100">
            <a:solidFill>
              <a:srgbClr val="45C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E79C48-3FCC-4344-86FD-C4EF55D9A8C5}"/>
              </a:ext>
            </a:extLst>
          </p:cNvPr>
          <p:cNvSpPr/>
          <p:nvPr/>
        </p:nvSpPr>
        <p:spPr>
          <a:xfrm>
            <a:off x="2383154" y="2479573"/>
            <a:ext cx="257937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>
                <a:solidFill>
                  <a:prstClr val="white"/>
                </a:solidFill>
              </a:rPr>
              <a:t>패킷 수집 구조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pic>
        <p:nvPicPr>
          <p:cNvPr id="23" name="그림 22" descr="모니터, 컴퓨터, 그리기이(가) 표시된 사진&#10;&#10;자동 생성된 설명">
            <a:extLst>
              <a:ext uri="{FF2B5EF4-FFF2-40B4-BE49-F238E27FC236}">
                <a16:creationId xmlns:a16="http://schemas.microsoft.com/office/drawing/2014/main" id="{92576957-2A8E-4E8C-9372-A4326B87C8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21" y="3976118"/>
            <a:ext cx="969811" cy="834578"/>
          </a:xfrm>
          <a:prstGeom prst="rect">
            <a:avLst/>
          </a:prstGeom>
        </p:spPr>
      </p:pic>
      <p:pic>
        <p:nvPicPr>
          <p:cNvPr id="25" name="그림 24" descr="모니터, 컴퓨터, 그리기이(가) 표시된 사진&#10;&#10;자동 생성된 설명">
            <a:extLst>
              <a:ext uri="{FF2B5EF4-FFF2-40B4-BE49-F238E27FC236}">
                <a16:creationId xmlns:a16="http://schemas.microsoft.com/office/drawing/2014/main" id="{18AF0133-9A95-4E42-9DC3-2E523AE1D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014" y="3976118"/>
            <a:ext cx="969811" cy="83457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F00A0A-23E0-49E9-B4F6-DF62FB68D32A}"/>
              </a:ext>
            </a:extLst>
          </p:cNvPr>
          <p:cNvSpPr/>
          <p:nvPr/>
        </p:nvSpPr>
        <p:spPr>
          <a:xfrm>
            <a:off x="3187933" y="4878953"/>
            <a:ext cx="1082621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1500" b="1" kern="0">
                <a:solidFill>
                  <a:prstClr val="white"/>
                </a:solidFill>
              </a:rPr>
              <a:t>windows</a:t>
            </a:r>
            <a:endParaRPr lang="ko-KR" altLang="en-US" sz="1500" b="1" kern="0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540434A-2B20-424E-847C-C4B057693BF7}"/>
              </a:ext>
            </a:extLst>
          </p:cNvPr>
          <p:cNvSpPr/>
          <p:nvPr/>
        </p:nvSpPr>
        <p:spPr>
          <a:xfrm>
            <a:off x="9133873" y="4878952"/>
            <a:ext cx="898292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1500" b="1" kern="0">
                <a:solidFill>
                  <a:prstClr val="white"/>
                </a:solidFill>
              </a:rPr>
              <a:t>Ubuntu</a:t>
            </a:r>
            <a:endParaRPr lang="ko-KR" altLang="en-US" sz="1500" b="1" kern="0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C887C85-B9C3-48EB-9A59-FCF5021BF259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4172032" y="4393407"/>
            <a:ext cx="488798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6C2213-2F1D-424E-B620-395139F16BD9}"/>
              </a:ext>
            </a:extLst>
          </p:cNvPr>
          <p:cNvSpPr/>
          <p:nvPr/>
        </p:nvSpPr>
        <p:spPr>
          <a:xfrm>
            <a:off x="2609850" y="3352800"/>
            <a:ext cx="8058150" cy="315276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FB91B6-FE25-473E-A6CF-DA5849C2557C}"/>
              </a:ext>
            </a:extLst>
          </p:cNvPr>
          <p:cNvSpPr/>
          <p:nvPr/>
        </p:nvSpPr>
        <p:spPr>
          <a:xfrm>
            <a:off x="6238993" y="3438495"/>
            <a:ext cx="964542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000" b="1" kern="0">
                <a:highlight>
                  <a:srgbClr val="FFFF00"/>
                </a:highlight>
              </a:rPr>
              <a:t>공유기</a:t>
            </a:r>
            <a:endParaRPr lang="ko-KR" altLang="en-US" sz="2000" b="1" kern="0" dirty="0">
              <a:highlight>
                <a:srgbClr val="FFFF00"/>
              </a:highlight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8E29AB6-E510-428D-85F3-6D42A70C4B6E}"/>
              </a:ext>
            </a:extLst>
          </p:cNvPr>
          <p:cNvCxnSpPr/>
          <p:nvPr/>
        </p:nvCxnSpPr>
        <p:spPr>
          <a:xfrm>
            <a:off x="6721264" y="4393407"/>
            <a:ext cx="0" cy="12739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817B3E5-433B-4241-96AF-C4CC1AFEB2B1}"/>
              </a:ext>
            </a:extLst>
          </p:cNvPr>
          <p:cNvSpPr/>
          <p:nvPr/>
        </p:nvSpPr>
        <p:spPr>
          <a:xfrm>
            <a:off x="5657850" y="5667375"/>
            <a:ext cx="2133586" cy="54287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Raw socket </a:t>
            </a:r>
            <a:r>
              <a:rPr lang="ko-KR" altLang="en-US" b="1">
                <a:solidFill>
                  <a:schemeClr val="tx1"/>
                </a:solidFill>
              </a:rPr>
              <a:t>패킷 캡쳐 프로그램</a:t>
            </a:r>
          </a:p>
        </p:txBody>
      </p:sp>
    </p:spTree>
    <p:extLst>
      <p:ext uri="{BB962C8B-B14F-4D97-AF65-F5344CB8AC3E}">
        <p14:creationId xmlns:p14="http://schemas.microsoft.com/office/powerpoint/2010/main" val="185720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404522"/>
              </p:ext>
            </p:extLst>
          </p:nvPr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1229659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12894" y="2989593"/>
            <a:ext cx="3567953" cy="271438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ko-KR" altLang="en-US" sz="1600" dirty="0">
                <a:solidFill>
                  <a:schemeClr val="bg1"/>
                </a:solidFill>
              </a:rPr>
              <a:t>패킷이란</a:t>
            </a:r>
            <a:r>
              <a:rPr lang="en-US" altLang="ko-KR" sz="1600" dirty="0">
                <a:solidFill>
                  <a:schemeClr val="bg1"/>
                </a:solidFill>
              </a:rPr>
              <a:t>?</a:t>
            </a: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ko-KR" altLang="en-US" sz="1600" dirty="0">
                <a:solidFill>
                  <a:schemeClr val="bg1"/>
                </a:solidFill>
              </a:rPr>
              <a:t>패킷 캡쳐 프로그램이란</a:t>
            </a:r>
            <a:r>
              <a:rPr lang="en-US" altLang="ko-KR" sz="1600" dirty="0">
                <a:solidFill>
                  <a:schemeClr val="bg1"/>
                </a:solidFill>
              </a:rPr>
              <a:t>?</a:t>
            </a: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12892" y="1825812"/>
            <a:ext cx="3567953" cy="116378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패킷 캡쳐 프로그램이란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627711" y="2959486"/>
            <a:ext cx="3766428" cy="271438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ko-KR" altLang="en-US" sz="1600" dirty="0">
                <a:solidFill>
                  <a:schemeClr val="bg1"/>
                </a:solidFill>
              </a:rPr>
              <a:t>설계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목표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ko-KR" altLang="en-US" sz="1600" dirty="0">
                <a:solidFill>
                  <a:schemeClr val="bg1"/>
                </a:solidFill>
              </a:rPr>
              <a:t>설계 가이드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27711" y="1797632"/>
            <a:ext cx="3766428" cy="116378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설계할 패킷 캡처 프로그램의 목표</a:t>
            </a:r>
          </a:p>
        </p:txBody>
      </p:sp>
    </p:spTree>
    <p:extLst>
      <p:ext uri="{BB962C8B-B14F-4D97-AF65-F5344CB8AC3E}">
        <p14:creationId xmlns:p14="http://schemas.microsoft.com/office/powerpoint/2010/main" val="340826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1229659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3E1865-D83D-40C6-98FC-86DCA968BF21}"/>
              </a:ext>
            </a:extLst>
          </p:cNvPr>
          <p:cNvSpPr/>
          <p:nvPr/>
        </p:nvSpPr>
        <p:spPr>
          <a:xfrm>
            <a:off x="1895989" y="1027952"/>
            <a:ext cx="438827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패킷 캡쳐 프로그램이란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550E0-A5DA-49AE-BE09-AB2D5B5B44F9}"/>
              </a:ext>
            </a:extLst>
          </p:cNvPr>
          <p:cNvSpPr/>
          <p:nvPr/>
        </p:nvSpPr>
        <p:spPr>
          <a:xfrm>
            <a:off x="1895989" y="2259106"/>
            <a:ext cx="438827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024CA9-24D5-4C11-A164-5F451E5EFCFB}"/>
              </a:ext>
            </a:extLst>
          </p:cNvPr>
          <p:cNvSpPr/>
          <p:nvPr/>
        </p:nvSpPr>
        <p:spPr>
          <a:xfrm>
            <a:off x="6940248" y="1027952"/>
            <a:ext cx="460629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설계할 패킷 캡처 프로그램의 목표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A3B1FC-0374-46DA-8389-9CEF80A3E2D6}"/>
              </a:ext>
            </a:extLst>
          </p:cNvPr>
          <p:cNvSpPr/>
          <p:nvPr/>
        </p:nvSpPr>
        <p:spPr>
          <a:xfrm>
            <a:off x="6949213" y="2268067"/>
            <a:ext cx="460629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7F5DD7-805D-4AEB-96B9-29620EA8F227}"/>
              </a:ext>
            </a:extLst>
          </p:cNvPr>
          <p:cNvSpPr txBox="1"/>
          <p:nvPr/>
        </p:nvSpPr>
        <p:spPr>
          <a:xfrm>
            <a:off x="1895989" y="2321860"/>
            <a:ext cx="43882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 </a:t>
            </a:r>
            <a:r>
              <a:rPr lang="ko-KR" altLang="en-US" b="1" dirty="0">
                <a:solidFill>
                  <a:schemeClr val="bg1"/>
                </a:solidFill>
              </a:rPr>
              <a:t>패킷이란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네트워크 전송의 용량 단위로서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전송될 때 서로 교환되는 실제의 내용물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endParaRPr lang="en-US" altLang="ko-KR" sz="14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r>
              <a:rPr lang="ko-KR" altLang="en-US" sz="1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조각조각 분할된 파일 데이터에 주소와 에러 데이터 등이 기록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CD1C5-B3EB-43C2-803F-66F77CF5A696}"/>
              </a:ext>
            </a:extLst>
          </p:cNvPr>
          <p:cNvSpPr txBox="1"/>
          <p:nvPr/>
        </p:nvSpPr>
        <p:spPr>
          <a:xfrm>
            <a:off x="1895989" y="4280647"/>
            <a:ext cx="43882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solidFill>
                  <a:schemeClr val="bg1"/>
                </a:solidFill>
              </a:rPr>
              <a:t>패킷 캡쳐 프로그램이란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네트워크에서 이동하는 패킷을 수집하고 분석하도록 도와주는 프로그램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수집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변환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분석의 절차를 통해 네트워크 데이터의 프로토콜을 검증하고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프로토콜의 특징과 내용을 분석함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0C399-894C-4AA2-AC0F-8E4ADB6F47DA}"/>
              </a:ext>
            </a:extLst>
          </p:cNvPr>
          <p:cNvSpPr txBox="1"/>
          <p:nvPr/>
        </p:nvSpPr>
        <p:spPr>
          <a:xfrm>
            <a:off x="6949213" y="2321860"/>
            <a:ext cx="43882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 </a:t>
            </a:r>
            <a:r>
              <a:rPr lang="ko-KR" altLang="en-US" b="1" dirty="0">
                <a:solidFill>
                  <a:schemeClr val="bg1"/>
                </a:solidFill>
              </a:rPr>
              <a:t>설계 목표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“TCP/IP </a:t>
            </a:r>
            <a:r>
              <a:rPr lang="ko-KR" altLang="en-US" sz="1400" dirty="0">
                <a:solidFill>
                  <a:schemeClr val="bg1"/>
                </a:solidFill>
              </a:rPr>
              <a:t>프로토콜 스택 구조 기반으로</a:t>
            </a:r>
            <a:r>
              <a:rPr lang="en-US" altLang="ko-KR" sz="1400" dirty="0">
                <a:solidFill>
                  <a:schemeClr val="bg1"/>
                </a:solidFill>
              </a:rPr>
              <a:t>, HTTP, DNS, ICMP </a:t>
            </a:r>
            <a:r>
              <a:rPr lang="ko-KR" altLang="en-US" sz="1400" dirty="0">
                <a:solidFill>
                  <a:schemeClr val="bg1"/>
                </a:solidFill>
              </a:rPr>
              <a:t>등의 애플리케이션 계층에서 상호 통신하는 서버와 클라이언트 간에 송수신되는 패킷을 수집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분석 및 표시하는 패킷 캡처 프로그램 구현</a:t>
            </a:r>
            <a:r>
              <a:rPr lang="en-US" altLang="ko-KR" sz="1400" dirty="0">
                <a:solidFill>
                  <a:schemeClr val="bg1"/>
                </a:solidFill>
              </a:rPr>
              <a:t>”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&gt; </a:t>
            </a:r>
            <a:r>
              <a:rPr lang="ko-KR" altLang="en-US" sz="1400" dirty="0">
                <a:solidFill>
                  <a:schemeClr val="bg1"/>
                </a:solidFill>
              </a:rPr>
              <a:t>저희 팀만의 색으로 구현할 예정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68D06-DA82-4A8E-95E8-DEFC4352A761}"/>
              </a:ext>
            </a:extLst>
          </p:cNvPr>
          <p:cNvSpPr txBox="1"/>
          <p:nvPr/>
        </p:nvSpPr>
        <p:spPr>
          <a:xfrm>
            <a:off x="6949213" y="4320474"/>
            <a:ext cx="43882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solidFill>
                  <a:schemeClr val="bg1"/>
                </a:solidFill>
              </a:rPr>
              <a:t>설계 가이드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 </a:t>
            </a:r>
            <a:r>
              <a:rPr lang="ko-KR" altLang="en-US" sz="1400" dirty="0">
                <a:solidFill>
                  <a:schemeClr val="bg1"/>
                </a:solidFill>
              </a:rPr>
              <a:t>패킷 캡처 및 저장 기능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 </a:t>
            </a:r>
            <a:r>
              <a:rPr lang="ko-KR" altLang="en-US" sz="1400" dirty="0">
                <a:solidFill>
                  <a:schemeClr val="bg1"/>
                </a:solidFill>
              </a:rPr>
              <a:t>수집 패킷 분석 기능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 </a:t>
            </a:r>
            <a:r>
              <a:rPr lang="ko-KR" altLang="en-US" sz="1400" dirty="0">
                <a:solidFill>
                  <a:schemeClr val="bg1"/>
                </a:solidFill>
              </a:rPr>
              <a:t>개발 프로그래밍 언어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 </a:t>
            </a:r>
            <a:r>
              <a:rPr lang="ko-KR" altLang="en-US" sz="1400" dirty="0">
                <a:solidFill>
                  <a:schemeClr val="bg1"/>
                </a:solidFill>
              </a:rPr>
              <a:t>구현된 패킷 캡처 소스를 도입하여 활용하는 경우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7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299161"/>
              </p:ext>
            </p:extLst>
          </p:nvPr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595959"/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2484717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49273" y="2474557"/>
            <a:ext cx="5065058" cy="329708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bg1"/>
                </a:solidFill>
              </a:rPr>
              <a:t>프로토콜별 패킷 캡쳐 수행 동작도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AutoNum type="arabicParenBoth"/>
              <a:defRPr/>
            </a:pPr>
            <a:r>
              <a:rPr lang="en-US" altLang="ko-KR" sz="2000" dirty="0">
                <a:solidFill>
                  <a:schemeClr val="bg1"/>
                </a:solidFill>
              </a:rPr>
              <a:t>HTTP</a:t>
            </a:r>
          </a:p>
          <a:p>
            <a:pPr marL="914400" lvl="1" indent="-457200">
              <a:lnSpc>
                <a:spcPct val="150000"/>
              </a:lnSpc>
              <a:buAutoNum type="arabicParenBoth"/>
              <a:defRPr/>
            </a:pPr>
            <a:r>
              <a:rPr lang="en-US" altLang="ko-KR" sz="2000" dirty="0">
                <a:solidFill>
                  <a:schemeClr val="bg1"/>
                </a:solidFill>
              </a:rPr>
              <a:t>DNS</a:t>
            </a:r>
          </a:p>
          <a:p>
            <a:pPr marL="914400" lvl="1" indent="-457200">
              <a:lnSpc>
                <a:spcPct val="150000"/>
              </a:lnSpc>
              <a:buAutoNum type="arabicParenBoth"/>
              <a:defRPr/>
            </a:pPr>
            <a:r>
              <a:rPr lang="en-US" altLang="ko-KR" sz="2000" dirty="0">
                <a:solidFill>
                  <a:schemeClr val="bg1"/>
                </a:solidFill>
              </a:rPr>
              <a:t>ICMP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49271" y="1310775"/>
            <a:ext cx="5065058" cy="116378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설계 방향</a:t>
            </a:r>
          </a:p>
        </p:txBody>
      </p:sp>
    </p:spTree>
    <p:extLst>
      <p:ext uri="{BB962C8B-B14F-4D97-AF65-F5344CB8AC3E}">
        <p14:creationId xmlns:p14="http://schemas.microsoft.com/office/powerpoint/2010/main" val="423438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97B49E49-7F15-43C4-B301-09CA1DD9B183}"/>
              </a:ext>
            </a:extLst>
          </p:cNvPr>
          <p:cNvSpPr/>
          <p:nvPr/>
        </p:nvSpPr>
        <p:spPr>
          <a:xfrm>
            <a:off x="1421239" y="991992"/>
            <a:ext cx="3413561" cy="5641891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84781"/>
              </p:ext>
            </p:extLst>
          </p:nvPr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1229659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6C3F944-59C9-48D1-807F-817FD7AE1C31}"/>
              </a:ext>
            </a:extLst>
          </p:cNvPr>
          <p:cNvCxnSpPr>
            <a:cxnSpLocks/>
            <a:stCxn id="61" idx="3"/>
            <a:endCxn id="70" idx="1"/>
          </p:cNvCxnSpPr>
          <p:nvPr/>
        </p:nvCxnSpPr>
        <p:spPr>
          <a:xfrm>
            <a:off x="2328513" y="4121526"/>
            <a:ext cx="607500" cy="18482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D8DA2D3-4DC3-4188-B898-3AEE868E1C4E}"/>
              </a:ext>
            </a:extLst>
          </p:cNvPr>
          <p:cNvCxnSpPr>
            <a:cxnSpLocks/>
            <a:stCxn id="68" idx="3"/>
            <a:endCxn id="77" idx="1"/>
          </p:cNvCxnSpPr>
          <p:nvPr/>
        </p:nvCxnSpPr>
        <p:spPr>
          <a:xfrm>
            <a:off x="3541116" y="2801528"/>
            <a:ext cx="472154" cy="9695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D1AF089-3FCA-4562-8D71-2FD946034320}"/>
              </a:ext>
            </a:extLst>
          </p:cNvPr>
          <p:cNvCxnSpPr>
            <a:cxnSpLocks/>
            <a:stCxn id="77" idx="1"/>
            <a:endCxn id="69" idx="3"/>
          </p:cNvCxnSpPr>
          <p:nvPr/>
        </p:nvCxnSpPr>
        <p:spPr>
          <a:xfrm flipH="1">
            <a:off x="3534293" y="2898484"/>
            <a:ext cx="478977" cy="61981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87CB1FD-E1B1-4BCC-BE32-D741FE424635}"/>
              </a:ext>
            </a:extLst>
          </p:cNvPr>
          <p:cNvCxnSpPr>
            <a:cxnSpLocks/>
            <a:stCxn id="69" idx="1"/>
            <a:endCxn id="60" idx="3"/>
          </p:cNvCxnSpPr>
          <p:nvPr/>
        </p:nvCxnSpPr>
        <p:spPr>
          <a:xfrm flipH="1" flipV="1">
            <a:off x="2328513" y="3379509"/>
            <a:ext cx="629893" cy="13879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8D0357D-F239-4993-8604-EA5E5CBE75C1}"/>
              </a:ext>
            </a:extLst>
          </p:cNvPr>
          <p:cNvCxnSpPr>
            <a:cxnSpLocks/>
            <a:stCxn id="70" idx="3"/>
            <a:endCxn id="78" idx="1"/>
          </p:cNvCxnSpPr>
          <p:nvPr/>
        </p:nvCxnSpPr>
        <p:spPr>
          <a:xfrm flipV="1">
            <a:off x="3541116" y="4270802"/>
            <a:ext cx="455087" cy="3554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532DC1A-47E3-450C-B5CA-C6E0652B3A28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flipH="1">
            <a:off x="2283425" y="5155161"/>
            <a:ext cx="652588" cy="3895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6AF82E4-193B-4C8B-89D9-6729EE080303}"/>
              </a:ext>
            </a:extLst>
          </p:cNvPr>
          <p:cNvCxnSpPr>
            <a:cxnSpLocks/>
            <a:stCxn id="78" idx="1"/>
            <a:endCxn id="71" idx="3"/>
          </p:cNvCxnSpPr>
          <p:nvPr/>
        </p:nvCxnSpPr>
        <p:spPr>
          <a:xfrm flipH="1">
            <a:off x="3493379" y="4270802"/>
            <a:ext cx="502824" cy="88435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117055E-E48C-48A1-B1C9-BA2E8039B795}"/>
              </a:ext>
            </a:extLst>
          </p:cNvPr>
          <p:cNvCxnSpPr>
            <a:cxnSpLocks/>
            <a:stCxn id="59" idx="3"/>
            <a:endCxn id="68" idx="1"/>
          </p:cNvCxnSpPr>
          <p:nvPr/>
        </p:nvCxnSpPr>
        <p:spPr>
          <a:xfrm>
            <a:off x="2355409" y="2443724"/>
            <a:ext cx="580604" cy="35780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914EF52-A7FF-4E0B-918C-3C8014F7D18E}"/>
              </a:ext>
            </a:extLst>
          </p:cNvPr>
          <p:cNvGrpSpPr/>
          <p:nvPr/>
        </p:nvGrpSpPr>
        <p:grpSpPr>
          <a:xfrm>
            <a:off x="1574685" y="1206033"/>
            <a:ext cx="857336" cy="5081007"/>
            <a:chOff x="2322017" y="2057382"/>
            <a:chExt cx="2182214" cy="3535655"/>
          </a:xfrm>
          <a:solidFill>
            <a:schemeClr val="accent4">
              <a:lumMod val="40000"/>
              <a:lumOff val="60000"/>
            </a:schemeClr>
          </a:solidFill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587D402-4793-490B-8EE7-9D4CDEBB29B9}"/>
                </a:ext>
              </a:extLst>
            </p:cNvPr>
            <p:cNvCxnSpPr/>
            <p:nvPr/>
          </p:nvCxnSpPr>
          <p:spPr>
            <a:xfrm>
              <a:off x="3350593" y="2492930"/>
              <a:ext cx="10622" cy="3100107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DFDE489-00F2-4945-BBDF-76A67F786477}"/>
                </a:ext>
              </a:extLst>
            </p:cNvPr>
            <p:cNvSpPr/>
            <p:nvPr/>
          </p:nvSpPr>
          <p:spPr>
            <a:xfrm>
              <a:off x="2390477" y="2680424"/>
              <a:ext cx="1918751" cy="476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웹 서버 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접속 시도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2472DA3-99E1-4B28-8F11-8D0587973A9B}"/>
                </a:ext>
              </a:extLst>
            </p:cNvPr>
            <p:cNvSpPr/>
            <p:nvPr/>
          </p:nvSpPr>
          <p:spPr>
            <a:xfrm>
              <a:off x="2585809" y="3360884"/>
              <a:ext cx="1654959" cy="4178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웹 서버 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접속 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성공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C4F8AE1-A717-4BAD-B254-697D5EDEB1E1}"/>
                </a:ext>
              </a:extLst>
            </p:cNvPr>
            <p:cNvSpPr/>
            <p:nvPr/>
          </p:nvSpPr>
          <p:spPr>
            <a:xfrm>
              <a:off x="2585809" y="3877222"/>
              <a:ext cx="1654959" cy="4178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사용자 조작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D2C16C7-ABB1-4132-8CBA-A7F7E82047C5}"/>
                </a:ext>
              </a:extLst>
            </p:cNvPr>
            <p:cNvSpPr/>
            <p:nvPr/>
          </p:nvSpPr>
          <p:spPr>
            <a:xfrm>
              <a:off x="2585809" y="4957671"/>
              <a:ext cx="1540194" cy="2376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화면 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출력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9036EB7-D450-4105-8E77-314E0462E8DE}"/>
                </a:ext>
              </a:extLst>
            </p:cNvPr>
            <p:cNvSpPr/>
            <p:nvPr/>
          </p:nvSpPr>
          <p:spPr>
            <a:xfrm>
              <a:off x="2322017" y="2057382"/>
              <a:ext cx="2182214" cy="4249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웹 </a:t>
              </a:r>
              <a:endParaRPr lang="en-US" altLang="ko-KR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클라이언트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C988ADF-EDEC-4B73-AF71-BD47EA7F4411}"/>
              </a:ext>
            </a:extLst>
          </p:cNvPr>
          <p:cNvGrpSpPr/>
          <p:nvPr/>
        </p:nvGrpSpPr>
        <p:grpSpPr>
          <a:xfrm>
            <a:off x="2800647" y="1206033"/>
            <a:ext cx="849343" cy="5081007"/>
            <a:chOff x="5119109" y="2057382"/>
            <a:chExt cx="2161869" cy="3535655"/>
          </a:xfrm>
          <a:solidFill>
            <a:schemeClr val="accent4">
              <a:lumMod val="40000"/>
              <a:lumOff val="60000"/>
            </a:schemeClr>
          </a:solidFill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176FFE3C-06EE-4C48-9094-E3C10DAB2072}"/>
                </a:ext>
              </a:extLst>
            </p:cNvPr>
            <p:cNvCxnSpPr/>
            <p:nvPr/>
          </p:nvCxnSpPr>
          <p:spPr>
            <a:xfrm>
              <a:off x="6228446" y="2492930"/>
              <a:ext cx="10622" cy="3100107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47E1FF6-051B-401C-83CA-E6A5888821C6}"/>
                </a:ext>
              </a:extLst>
            </p:cNvPr>
            <p:cNvSpPr/>
            <p:nvPr/>
          </p:nvSpPr>
          <p:spPr>
            <a:xfrm>
              <a:off x="5463662" y="3009868"/>
              <a:ext cx="1540195" cy="315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HTTP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요청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(GET)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CDAF6E3-0234-4F2F-881B-7B8459BCEDC2}"/>
                </a:ext>
              </a:extLst>
            </p:cNvPr>
            <p:cNvSpPr/>
            <p:nvPr/>
          </p:nvSpPr>
          <p:spPr>
            <a:xfrm>
              <a:off x="5520660" y="3492644"/>
              <a:ext cx="1465830" cy="3474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HTTP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응답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CDF10A1-E923-495C-8C4D-E28254587B89}"/>
                </a:ext>
              </a:extLst>
            </p:cNvPr>
            <p:cNvSpPr/>
            <p:nvPr/>
          </p:nvSpPr>
          <p:spPr>
            <a:xfrm>
              <a:off x="5463662" y="4044169"/>
              <a:ext cx="1540195" cy="341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HTTP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 요청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(POST)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67E36B7-870A-453D-93ED-BB4569EE89C5}"/>
                </a:ext>
              </a:extLst>
            </p:cNvPr>
            <p:cNvSpPr/>
            <p:nvPr/>
          </p:nvSpPr>
          <p:spPr>
            <a:xfrm>
              <a:off x="5463662" y="4634822"/>
              <a:ext cx="1418688" cy="341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HTTP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 응답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84B7B20-339A-4FAF-9C9D-D166661FA880}"/>
                </a:ext>
              </a:extLst>
            </p:cNvPr>
            <p:cNvSpPr/>
            <p:nvPr/>
          </p:nvSpPr>
          <p:spPr>
            <a:xfrm>
              <a:off x="5119109" y="2057382"/>
              <a:ext cx="2161869" cy="4355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패킷 캡쳐 </a:t>
              </a:r>
              <a:endParaRPr lang="en-US" altLang="ko-KR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프로그램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A0C5BAB-1D08-4D20-B883-A08E53FD05CE}"/>
              </a:ext>
            </a:extLst>
          </p:cNvPr>
          <p:cNvGrpSpPr/>
          <p:nvPr/>
        </p:nvGrpSpPr>
        <p:grpSpPr>
          <a:xfrm>
            <a:off x="3996203" y="1205958"/>
            <a:ext cx="713751" cy="5081009"/>
            <a:chOff x="9264979" y="1367180"/>
            <a:chExt cx="2743766" cy="5354462"/>
          </a:xfrm>
          <a:solidFill>
            <a:schemeClr val="accent4">
              <a:lumMod val="40000"/>
              <a:lumOff val="60000"/>
            </a:schemeClr>
          </a:solidFill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849583CD-6464-49EA-ACD4-6DA9E9D7B44F}"/>
                </a:ext>
              </a:extLst>
            </p:cNvPr>
            <p:cNvCxnSpPr/>
            <p:nvPr/>
          </p:nvCxnSpPr>
          <p:spPr>
            <a:xfrm>
              <a:off x="10529255" y="2026783"/>
              <a:ext cx="16042" cy="4694859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1D1F265-F37C-4580-97DA-04FFAF74A525}"/>
                </a:ext>
              </a:extLst>
            </p:cNvPr>
            <p:cNvSpPr/>
            <p:nvPr/>
          </p:nvSpPr>
          <p:spPr>
            <a:xfrm>
              <a:off x="9330587" y="2770594"/>
              <a:ext cx="2502568" cy="760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요청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JSP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수행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3AE79A4-3996-4EDC-BE71-EF7656A74E24}"/>
                </a:ext>
              </a:extLst>
            </p:cNvPr>
            <p:cNvSpPr/>
            <p:nvPr/>
          </p:nvSpPr>
          <p:spPr>
            <a:xfrm>
              <a:off x="9264979" y="4216769"/>
              <a:ext cx="2743766" cy="760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요청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JSP 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수행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E3E3F69-CA36-4D03-830F-6F00E80E56D1}"/>
                </a:ext>
              </a:extLst>
            </p:cNvPr>
            <p:cNvSpPr/>
            <p:nvPr/>
          </p:nvSpPr>
          <p:spPr>
            <a:xfrm>
              <a:off x="9285995" y="1367180"/>
              <a:ext cx="2502568" cy="6596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웹 서버</a:t>
              </a:r>
            </a:p>
          </p:txBody>
        </p:sp>
      </p:grp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BB000E8-4C31-493E-8248-A8C8D9913DA9}"/>
              </a:ext>
            </a:extLst>
          </p:cNvPr>
          <p:cNvSpPr/>
          <p:nvPr/>
        </p:nvSpPr>
        <p:spPr>
          <a:xfrm>
            <a:off x="4976590" y="983027"/>
            <a:ext cx="3103486" cy="5641891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4B4A8B8-A33A-4F7B-81C2-3B9FB95141F5}"/>
              </a:ext>
            </a:extLst>
          </p:cNvPr>
          <p:cNvSpPr/>
          <p:nvPr/>
        </p:nvSpPr>
        <p:spPr>
          <a:xfrm>
            <a:off x="8283100" y="981703"/>
            <a:ext cx="3814149" cy="5641891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D252D02-F4BE-4F1C-A493-1128B629C7A9}"/>
              </a:ext>
            </a:extLst>
          </p:cNvPr>
          <p:cNvGrpSpPr/>
          <p:nvPr/>
        </p:nvGrpSpPr>
        <p:grpSpPr>
          <a:xfrm>
            <a:off x="5057509" y="1251713"/>
            <a:ext cx="897591" cy="4442350"/>
            <a:chOff x="347509" y="1128228"/>
            <a:chExt cx="2887894" cy="559341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7E6783E0-5120-4A01-9CA1-676D41D5A393}"/>
                </a:ext>
              </a:extLst>
            </p:cNvPr>
            <p:cNvSpPr/>
            <p:nvPr/>
          </p:nvSpPr>
          <p:spPr>
            <a:xfrm>
              <a:off x="347509" y="1128228"/>
              <a:ext cx="2803068" cy="8985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DNS </a:t>
              </a:r>
            </a:p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클라이언트</a:t>
              </a:r>
              <a:endParaRPr lang="en-US" altLang="ko-KR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D3DD4D91-75AB-4770-A38A-1BE1E2DC0D12}"/>
                </a:ext>
              </a:extLst>
            </p:cNvPr>
            <p:cNvCxnSpPr/>
            <p:nvPr/>
          </p:nvCxnSpPr>
          <p:spPr>
            <a:xfrm>
              <a:off x="1804737" y="2026783"/>
              <a:ext cx="16042" cy="4694859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E66E63CB-7C81-49FE-B492-2E2F2ADF6207}"/>
                </a:ext>
              </a:extLst>
            </p:cNvPr>
            <p:cNvSpPr/>
            <p:nvPr/>
          </p:nvSpPr>
          <p:spPr>
            <a:xfrm>
              <a:off x="432335" y="2385405"/>
              <a:ext cx="2803068" cy="6684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DNS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서버 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접속 시도</a:t>
              </a: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0C3F5CF8-F68D-4E84-894E-D19827FEE0DF}"/>
                </a:ext>
              </a:extLst>
            </p:cNvPr>
            <p:cNvSpPr/>
            <p:nvPr/>
          </p:nvSpPr>
          <p:spPr>
            <a:xfrm>
              <a:off x="649705" y="5808927"/>
              <a:ext cx="2326104" cy="6684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DNS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서버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접속 완료</a:t>
              </a:r>
            </a:p>
          </p:txBody>
        </p:sp>
      </p:grp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5D160A7F-4E56-453C-8E13-7BBDD759C969}"/>
              </a:ext>
            </a:extLst>
          </p:cNvPr>
          <p:cNvCxnSpPr>
            <a:cxnSpLocks/>
            <a:stCxn id="203" idx="3"/>
            <a:endCxn id="211" idx="1"/>
          </p:cNvCxnSpPr>
          <p:nvPr/>
        </p:nvCxnSpPr>
        <p:spPr>
          <a:xfrm>
            <a:off x="6870919" y="3070474"/>
            <a:ext cx="328883" cy="59556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716058F3-A549-443A-A703-DE9C6A06E6DF}"/>
              </a:ext>
            </a:extLst>
          </p:cNvPr>
          <p:cNvCxnSpPr>
            <a:cxnSpLocks/>
            <a:stCxn id="211" idx="1"/>
            <a:endCxn id="204" idx="3"/>
          </p:cNvCxnSpPr>
          <p:nvPr/>
        </p:nvCxnSpPr>
        <p:spPr>
          <a:xfrm flipH="1">
            <a:off x="6810561" y="3666039"/>
            <a:ext cx="389241" cy="98094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BA419E71-D40C-4827-855E-E5F481591911}"/>
              </a:ext>
            </a:extLst>
          </p:cNvPr>
          <p:cNvCxnSpPr>
            <a:cxnSpLocks/>
            <a:stCxn id="204" idx="1"/>
            <a:endCxn id="196" idx="3"/>
          </p:cNvCxnSpPr>
          <p:nvPr/>
        </p:nvCxnSpPr>
        <p:spPr>
          <a:xfrm flipH="1">
            <a:off x="5874415" y="4646986"/>
            <a:ext cx="315950" cy="5876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14D98100-3DFC-47A5-88F3-E8EC433A75C9}"/>
              </a:ext>
            </a:extLst>
          </p:cNvPr>
          <p:cNvCxnSpPr>
            <a:cxnSpLocks/>
            <a:stCxn id="195" idx="3"/>
            <a:endCxn id="203" idx="1"/>
          </p:cNvCxnSpPr>
          <p:nvPr/>
        </p:nvCxnSpPr>
        <p:spPr>
          <a:xfrm>
            <a:off x="5955100" y="2515612"/>
            <a:ext cx="192839" cy="5548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B2E94B46-8FF3-4CD1-AC84-6562B634A639}"/>
              </a:ext>
            </a:extLst>
          </p:cNvPr>
          <p:cNvGrpSpPr/>
          <p:nvPr/>
        </p:nvGrpSpPr>
        <p:grpSpPr>
          <a:xfrm>
            <a:off x="6111550" y="1256735"/>
            <a:ext cx="777827" cy="4442351"/>
            <a:chOff x="4927745" y="1128228"/>
            <a:chExt cx="2502568" cy="5593415"/>
          </a:xfrm>
          <a:solidFill>
            <a:schemeClr val="accent5">
              <a:lumMod val="60000"/>
              <a:lumOff val="40000"/>
            </a:schemeClr>
          </a:solidFill>
        </p:grpSpPr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18153FF3-1F42-40DC-B08D-1CF073B32ECA}"/>
                </a:ext>
              </a:extLst>
            </p:cNvPr>
            <p:cNvCxnSpPr/>
            <p:nvPr/>
          </p:nvCxnSpPr>
          <p:spPr>
            <a:xfrm>
              <a:off x="6171006" y="2026783"/>
              <a:ext cx="16042" cy="4694860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A67D8725-018E-429C-95BA-57F517E5F77D}"/>
                </a:ext>
              </a:extLst>
            </p:cNvPr>
            <p:cNvSpPr/>
            <p:nvPr/>
          </p:nvSpPr>
          <p:spPr>
            <a:xfrm>
              <a:off x="5044822" y="3023120"/>
              <a:ext cx="2326104" cy="77761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DNS 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쿼리 요청</a:t>
              </a: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237D8F8B-47E1-44C3-B672-DED0D63C878A}"/>
                </a:ext>
              </a:extLst>
            </p:cNvPr>
            <p:cNvSpPr/>
            <p:nvPr/>
          </p:nvSpPr>
          <p:spPr>
            <a:xfrm>
              <a:off x="5181323" y="5026027"/>
              <a:ext cx="1995409" cy="74180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DNS 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응답 </a:t>
              </a: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EFF3EDA4-9AAE-44EC-B8D4-86E9DADCDFCF}"/>
                </a:ext>
              </a:extLst>
            </p:cNvPr>
            <p:cNvSpPr/>
            <p:nvPr/>
          </p:nvSpPr>
          <p:spPr>
            <a:xfrm>
              <a:off x="4927745" y="1128228"/>
              <a:ext cx="2502568" cy="8985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패킷 캡쳐</a:t>
              </a:r>
              <a:endParaRPr lang="en-US" altLang="ko-KR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프로그램</a:t>
              </a: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7B2973DB-A980-4C8B-8129-9A8F2CEF14A1}"/>
              </a:ext>
            </a:extLst>
          </p:cNvPr>
          <p:cNvGrpSpPr/>
          <p:nvPr/>
        </p:nvGrpSpPr>
        <p:grpSpPr>
          <a:xfrm>
            <a:off x="7092401" y="1251713"/>
            <a:ext cx="891640" cy="4442350"/>
            <a:chOff x="8998329" y="1128228"/>
            <a:chExt cx="2868748" cy="5593414"/>
          </a:xfrm>
          <a:solidFill>
            <a:schemeClr val="accent5">
              <a:lumMod val="60000"/>
              <a:lumOff val="40000"/>
            </a:schemeClr>
          </a:solidFill>
        </p:grpSpPr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D119DF67-2FD6-4200-8655-0192EA9DA5AF}"/>
                </a:ext>
              </a:extLst>
            </p:cNvPr>
            <p:cNvCxnSpPr/>
            <p:nvPr/>
          </p:nvCxnSpPr>
          <p:spPr>
            <a:xfrm>
              <a:off x="10521236" y="2026783"/>
              <a:ext cx="16042" cy="4694859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E8FCFE03-585E-4229-A98F-61744222F539}"/>
                </a:ext>
              </a:extLst>
            </p:cNvPr>
            <p:cNvSpPr/>
            <p:nvPr/>
          </p:nvSpPr>
          <p:spPr>
            <a:xfrm>
              <a:off x="8998329" y="1128228"/>
              <a:ext cx="2868748" cy="8985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DNS </a:t>
              </a:r>
              <a:r>
                <a:rPr lang="ko-KR" altLang="en-US" sz="1050" b="1" dirty="0">
                  <a:solidFill>
                    <a:schemeClr val="tx1"/>
                  </a:solidFill>
                </a:rPr>
                <a:t>서버</a:t>
              </a: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0836640-A972-4945-B177-EBF7AC0DAC21}"/>
                </a:ext>
              </a:extLst>
            </p:cNvPr>
            <p:cNvSpPr/>
            <p:nvPr/>
          </p:nvSpPr>
          <p:spPr>
            <a:xfrm>
              <a:off x="9343879" y="3592890"/>
              <a:ext cx="2293760" cy="115048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쿼리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분석 및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응답 전송</a:t>
              </a:r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D7B51DE3-05ED-49E3-ADB6-59B82E38C8C1}"/>
              </a:ext>
            </a:extLst>
          </p:cNvPr>
          <p:cNvGrpSpPr/>
          <p:nvPr/>
        </p:nvGrpSpPr>
        <p:grpSpPr>
          <a:xfrm>
            <a:off x="8459516" y="1254477"/>
            <a:ext cx="914897" cy="4483648"/>
            <a:chOff x="561474" y="1128228"/>
            <a:chExt cx="2502568" cy="559341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5F7F0D56-7A82-4DFD-9646-77C143FE5578}"/>
                </a:ext>
              </a:extLst>
            </p:cNvPr>
            <p:cNvSpPr/>
            <p:nvPr/>
          </p:nvSpPr>
          <p:spPr>
            <a:xfrm>
              <a:off x="561474" y="1128228"/>
              <a:ext cx="2502568" cy="8985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클라이언트</a:t>
              </a:r>
            </a:p>
          </p:txBody>
        </p: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42785E65-3E8F-4ADE-82D2-AB0FFC1C1F4A}"/>
                </a:ext>
              </a:extLst>
            </p:cNvPr>
            <p:cNvCxnSpPr/>
            <p:nvPr/>
          </p:nvCxnSpPr>
          <p:spPr>
            <a:xfrm>
              <a:off x="1804737" y="2026783"/>
              <a:ext cx="16042" cy="4694859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5D99A314-3C62-4F2B-9826-0E73252FD468}"/>
                </a:ext>
              </a:extLst>
            </p:cNvPr>
            <p:cNvSpPr/>
            <p:nvPr/>
          </p:nvSpPr>
          <p:spPr>
            <a:xfrm>
              <a:off x="649706" y="2362830"/>
              <a:ext cx="2326105" cy="66842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서버 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접속 시도</a:t>
              </a: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50292490-EC73-4CF4-BA73-7084787D9A9F}"/>
                </a:ext>
              </a:extLst>
            </p:cNvPr>
            <p:cNvSpPr/>
            <p:nvPr/>
          </p:nvSpPr>
          <p:spPr>
            <a:xfrm>
              <a:off x="649706" y="5624582"/>
              <a:ext cx="2326105" cy="66842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서버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접속 완료</a:t>
              </a:r>
            </a:p>
          </p:txBody>
        </p:sp>
      </p:grp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A3BBDCA2-3F60-4F8E-9F25-692A8332EBDA}"/>
              </a:ext>
            </a:extLst>
          </p:cNvPr>
          <p:cNvCxnSpPr>
            <a:cxnSpLocks/>
            <a:stCxn id="236" idx="3"/>
            <a:endCxn id="244" idx="1"/>
          </p:cNvCxnSpPr>
          <p:nvPr/>
        </p:nvCxnSpPr>
        <p:spPr>
          <a:xfrm>
            <a:off x="10652022" y="2655814"/>
            <a:ext cx="402367" cy="72701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27782A32-AE00-49E6-A39A-C2EE5E7893CB}"/>
              </a:ext>
            </a:extLst>
          </p:cNvPr>
          <p:cNvCxnSpPr>
            <a:cxnSpLocks/>
            <a:stCxn id="244" idx="1"/>
            <a:endCxn id="237" idx="3"/>
          </p:cNvCxnSpPr>
          <p:nvPr/>
        </p:nvCxnSpPr>
        <p:spPr>
          <a:xfrm flipH="1">
            <a:off x="10591574" y="3382831"/>
            <a:ext cx="462815" cy="83634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B3D4C492-875C-4FFF-BDCD-5F266C5A2DDE}"/>
              </a:ext>
            </a:extLst>
          </p:cNvPr>
          <p:cNvCxnSpPr>
            <a:cxnSpLocks/>
            <a:stCxn id="237" idx="1"/>
            <a:endCxn id="229" idx="3"/>
          </p:cNvCxnSpPr>
          <p:nvPr/>
        </p:nvCxnSpPr>
        <p:spPr>
          <a:xfrm flipH="1">
            <a:off x="9342157" y="4219173"/>
            <a:ext cx="519928" cy="90745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9934BA69-1C0F-45A5-A2BB-CEADBEEE7A39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9342157" y="2512030"/>
            <a:ext cx="459480" cy="1437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204BD814-3F06-4059-A0E4-915A9FAE7F59}"/>
              </a:ext>
            </a:extLst>
          </p:cNvPr>
          <p:cNvGrpSpPr/>
          <p:nvPr/>
        </p:nvGrpSpPr>
        <p:grpSpPr>
          <a:xfrm>
            <a:off x="9769381" y="1250475"/>
            <a:ext cx="914897" cy="4483648"/>
            <a:chOff x="4927745" y="1128228"/>
            <a:chExt cx="2502568" cy="5593414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91792EA3-A155-4C1E-AA9A-D9C996309F90}"/>
                </a:ext>
              </a:extLst>
            </p:cNvPr>
            <p:cNvCxnSpPr/>
            <p:nvPr/>
          </p:nvCxnSpPr>
          <p:spPr>
            <a:xfrm>
              <a:off x="6171008" y="2026782"/>
              <a:ext cx="16043" cy="4694860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23527D3-ED19-46EE-85AC-622741D8F14C}"/>
                </a:ext>
              </a:extLst>
            </p:cNvPr>
            <p:cNvSpPr/>
            <p:nvPr/>
          </p:nvSpPr>
          <p:spPr>
            <a:xfrm>
              <a:off x="5015977" y="2492602"/>
              <a:ext cx="2326105" cy="77761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 ICMP</a:t>
              </a: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요청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9FB2DE2A-7489-4529-8C2D-7351C6C56FFD}"/>
                </a:ext>
              </a:extLst>
            </p:cNvPr>
            <p:cNvSpPr/>
            <p:nvPr/>
          </p:nvSpPr>
          <p:spPr>
            <a:xfrm>
              <a:off x="5181323" y="4460816"/>
              <a:ext cx="1995411" cy="74180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ICMP</a:t>
              </a: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응답</a:t>
              </a: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ABE12043-190C-4F37-BBCA-05B77D0BCB94}"/>
                </a:ext>
              </a:extLst>
            </p:cNvPr>
            <p:cNvSpPr/>
            <p:nvPr/>
          </p:nvSpPr>
          <p:spPr>
            <a:xfrm>
              <a:off x="4927745" y="1128228"/>
              <a:ext cx="2502568" cy="8985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패킷 캡쳐</a:t>
              </a:r>
              <a:endParaRPr lang="en-US" altLang="ko-KR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프로그램</a:t>
              </a: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FE702B62-DE7B-421C-8E58-AE011400F835}"/>
              </a:ext>
            </a:extLst>
          </p:cNvPr>
          <p:cNvGrpSpPr/>
          <p:nvPr/>
        </p:nvGrpSpPr>
        <p:grpSpPr>
          <a:xfrm>
            <a:off x="11054389" y="1244701"/>
            <a:ext cx="914897" cy="4483648"/>
            <a:chOff x="9277974" y="1128228"/>
            <a:chExt cx="2502568" cy="5593414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0AF032FB-40FA-463A-A415-E54B35F9E2E9}"/>
                </a:ext>
              </a:extLst>
            </p:cNvPr>
            <p:cNvCxnSpPr/>
            <p:nvPr/>
          </p:nvCxnSpPr>
          <p:spPr>
            <a:xfrm>
              <a:off x="10521237" y="2026782"/>
              <a:ext cx="16043" cy="4694860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10A5A0ED-997E-4F3E-97F0-E898126C7E2F}"/>
                </a:ext>
              </a:extLst>
            </p:cNvPr>
            <p:cNvSpPr/>
            <p:nvPr/>
          </p:nvSpPr>
          <p:spPr>
            <a:xfrm>
              <a:off x="9277974" y="1128228"/>
              <a:ext cx="2502568" cy="8985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서버</a:t>
              </a: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4A2070F2-BF3D-464F-8DE7-AA706538926C}"/>
                </a:ext>
              </a:extLst>
            </p:cNvPr>
            <p:cNvSpPr/>
            <p:nvPr/>
          </p:nvSpPr>
          <p:spPr>
            <a:xfrm>
              <a:off x="9277974" y="3212601"/>
              <a:ext cx="2454439" cy="116594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요청 수신 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및 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응답 전송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45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32265"/>
              </p:ext>
            </p:extLst>
          </p:nvPr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3DD7A8C9-1342-462B-BB0B-CA998AA3801A}"/>
              </a:ext>
            </a:extLst>
          </p:cNvPr>
          <p:cNvSpPr/>
          <p:nvPr/>
        </p:nvSpPr>
        <p:spPr>
          <a:xfrm>
            <a:off x="1311649" y="2989593"/>
            <a:ext cx="3520318" cy="271438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HTTP </a:t>
            </a:r>
            <a:r>
              <a:rPr lang="ko-KR" altLang="en-US" sz="1400" dirty="0">
                <a:solidFill>
                  <a:schemeClr val="bg1"/>
                </a:solidFill>
              </a:rPr>
              <a:t>프로토콜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HTTP </a:t>
            </a:r>
            <a:r>
              <a:rPr lang="ko-KR" altLang="en-US" sz="1400" dirty="0">
                <a:solidFill>
                  <a:schemeClr val="bg1"/>
                </a:solidFill>
              </a:rPr>
              <a:t>프로토콜 패킷 수집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HTTP</a:t>
            </a:r>
            <a:r>
              <a:rPr lang="ko-KR" altLang="en-US" sz="1400" dirty="0">
                <a:solidFill>
                  <a:schemeClr val="bg1"/>
                </a:solidFill>
              </a:rPr>
              <a:t> 프로토콜 패킷 분석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HTTP</a:t>
            </a:r>
            <a:r>
              <a:rPr lang="ko-KR" altLang="en-US" sz="1400" dirty="0">
                <a:solidFill>
                  <a:schemeClr val="bg1"/>
                </a:solidFill>
              </a:rPr>
              <a:t> 프로토콜 요청</a:t>
            </a:r>
            <a:r>
              <a:rPr lang="en-US" altLang="ko-KR" sz="1400" dirty="0">
                <a:solidFill>
                  <a:schemeClr val="bg1"/>
                </a:solidFill>
              </a:rPr>
              <a:t>/</a:t>
            </a:r>
            <a:r>
              <a:rPr lang="ko-KR" altLang="en-US" sz="1400" dirty="0">
                <a:solidFill>
                  <a:schemeClr val="bg1"/>
                </a:solidFill>
              </a:rPr>
              <a:t>응답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C527BE-6E62-4F6C-A419-7F2F653CE32D}"/>
              </a:ext>
            </a:extLst>
          </p:cNvPr>
          <p:cNvSpPr/>
          <p:nvPr/>
        </p:nvSpPr>
        <p:spPr>
          <a:xfrm>
            <a:off x="1311647" y="1825812"/>
            <a:ext cx="3520318" cy="116378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프로토콜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8ECEEB-9C87-4110-BA7A-C8BE94410363}"/>
              </a:ext>
            </a:extLst>
          </p:cNvPr>
          <p:cNvSpPr/>
          <p:nvPr/>
        </p:nvSpPr>
        <p:spPr>
          <a:xfrm>
            <a:off x="4969086" y="2989593"/>
            <a:ext cx="3520318" cy="271438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DNS </a:t>
            </a:r>
            <a:r>
              <a:rPr lang="ko-KR" altLang="en-US" sz="1400" dirty="0">
                <a:solidFill>
                  <a:schemeClr val="bg1"/>
                </a:solidFill>
              </a:rPr>
              <a:t>프로토콜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DNS </a:t>
            </a:r>
            <a:r>
              <a:rPr lang="ko-KR" altLang="en-US" sz="1400" dirty="0">
                <a:solidFill>
                  <a:schemeClr val="bg1"/>
                </a:solidFill>
              </a:rPr>
              <a:t>프로토콜 패킷 수집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DNS </a:t>
            </a:r>
            <a:r>
              <a:rPr lang="ko-KR" altLang="en-US" sz="1400" dirty="0">
                <a:solidFill>
                  <a:schemeClr val="bg1"/>
                </a:solidFill>
              </a:rPr>
              <a:t>프로토콜 패킷 분석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DNS </a:t>
            </a:r>
            <a:r>
              <a:rPr lang="ko-KR" altLang="en-US" sz="1400" dirty="0">
                <a:solidFill>
                  <a:schemeClr val="bg1"/>
                </a:solidFill>
              </a:rPr>
              <a:t>프로토콜 쿼리</a:t>
            </a:r>
            <a:r>
              <a:rPr lang="en-US" altLang="ko-KR" sz="1400" dirty="0">
                <a:solidFill>
                  <a:schemeClr val="bg1"/>
                </a:solidFill>
              </a:rPr>
              <a:t>/</a:t>
            </a:r>
            <a:r>
              <a:rPr lang="ko-KR" altLang="en-US" sz="1400" dirty="0">
                <a:solidFill>
                  <a:schemeClr val="bg1"/>
                </a:solidFill>
              </a:rPr>
              <a:t>응답 과정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E738A2-9D60-4912-AA8C-5FE551CF75C8}"/>
              </a:ext>
            </a:extLst>
          </p:cNvPr>
          <p:cNvSpPr/>
          <p:nvPr/>
        </p:nvSpPr>
        <p:spPr>
          <a:xfrm>
            <a:off x="4969084" y="1825812"/>
            <a:ext cx="3520318" cy="116378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DNS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프로토콜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CBC66F77-047D-4B5E-93D0-EA69647D1230}"/>
              </a:ext>
            </a:extLst>
          </p:cNvPr>
          <p:cNvSpPr/>
          <p:nvPr/>
        </p:nvSpPr>
        <p:spPr>
          <a:xfrm rot="16200000">
            <a:off x="1092200" y="495897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2FD241-82C2-454E-818C-5D20F9B2AEF0}"/>
              </a:ext>
            </a:extLst>
          </p:cNvPr>
          <p:cNvSpPr/>
          <p:nvPr/>
        </p:nvSpPr>
        <p:spPr>
          <a:xfrm>
            <a:off x="8608762" y="2989591"/>
            <a:ext cx="3520318" cy="271438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RAW </a:t>
            </a:r>
            <a:r>
              <a:rPr lang="ko-KR" altLang="en-US" sz="1400" dirty="0">
                <a:solidFill>
                  <a:schemeClr val="bg1"/>
                </a:solidFill>
              </a:rPr>
              <a:t>소켓이란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Root </a:t>
            </a:r>
            <a:r>
              <a:rPr lang="ko-KR" altLang="en-US" sz="1400" dirty="0">
                <a:solidFill>
                  <a:schemeClr val="bg1"/>
                </a:solidFill>
              </a:rPr>
              <a:t>계정으로만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    Raw </a:t>
            </a:r>
            <a:r>
              <a:rPr lang="ko-KR" altLang="en-US" sz="1400" dirty="0">
                <a:solidFill>
                  <a:schemeClr val="bg1"/>
                </a:solidFill>
              </a:rPr>
              <a:t>소켓을 만들 수 있는 이유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패킷 수집 방법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패킷 수집 절차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8FCB65-3BBD-4F68-A7AF-C0FE83DEC01A}"/>
              </a:ext>
            </a:extLst>
          </p:cNvPr>
          <p:cNvSpPr/>
          <p:nvPr/>
        </p:nvSpPr>
        <p:spPr>
          <a:xfrm>
            <a:off x="8608760" y="1825810"/>
            <a:ext cx="3520318" cy="116378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Raw Socket</a:t>
            </a:r>
          </a:p>
        </p:txBody>
      </p:sp>
    </p:spTree>
    <p:extLst>
      <p:ext uri="{BB962C8B-B14F-4D97-AF65-F5344CB8AC3E}">
        <p14:creationId xmlns:p14="http://schemas.microsoft.com/office/powerpoint/2010/main" val="78100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77679"/>
              </p:ext>
            </p:extLst>
          </p:nvPr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2200" y="495897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3C1C7-0DD9-4A87-8578-9D34B866022A}"/>
              </a:ext>
            </a:extLst>
          </p:cNvPr>
          <p:cNvSpPr txBox="1"/>
          <p:nvPr/>
        </p:nvSpPr>
        <p:spPr>
          <a:xfrm>
            <a:off x="6934283" y="5883802"/>
            <a:ext cx="453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7. </a:t>
            </a:r>
            <a:r>
              <a:rPr lang="ko-KR" altLang="en-US" sz="1200" dirty="0">
                <a:solidFill>
                  <a:schemeClr val="bg1"/>
                </a:solidFill>
              </a:rPr>
              <a:t>실시간으로 패킷이 잡히는 모습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9D2D32-F2A8-43BF-8E1D-AB795466B8F5}"/>
              </a:ext>
            </a:extLst>
          </p:cNvPr>
          <p:cNvSpPr/>
          <p:nvPr/>
        </p:nvSpPr>
        <p:spPr>
          <a:xfrm>
            <a:off x="1895989" y="1027952"/>
            <a:ext cx="438827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프로토콜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089F6A-B6C2-4B3D-B68E-36CC660AB350}"/>
              </a:ext>
            </a:extLst>
          </p:cNvPr>
          <p:cNvSpPr/>
          <p:nvPr/>
        </p:nvSpPr>
        <p:spPr>
          <a:xfrm>
            <a:off x="1895989" y="2259106"/>
            <a:ext cx="438827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 dirty="0"/>
              <a:t>인터넷에서 데이터를 주고받을 수 있는 프로토콜</a:t>
            </a: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 dirty="0"/>
              <a:t>클라이언트가 </a:t>
            </a:r>
            <a:r>
              <a:rPr lang="en-US" altLang="ko-KR" sz="1200" dirty="0" err="1"/>
              <a:t>url</a:t>
            </a:r>
            <a:r>
              <a:rPr lang="ko-KR" altLang="en-US" sz="1200" dirty="0"/>
              <a:t>을 통해 요청을 하면 서버가 요청 사항에 맞는 응답을 통해 동작</a:t>
            </a: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 dirty="0"/>
              <a:t>연결 상태가 유지되지 않는 비 연결성 프로토콜이고</a:t>
            </a:r>
            <a:r>
              <a:rPr lang="en-US" altLang="ko-KR" sz="1200" dirty="0"/>
              <a:t>, </a:t>
            </a:r>
            <a:r>
              <a:rPr lang="ko-KR" altLang="en-US" sz="1200" dirty="0"/>
              <a:t>이 점을 보완하기 위해 쿠키와 세션이 추가됨</a:t>
            </a: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 dirty="0"/>
              <a:t>포트는 </a:t>
            </a:r>
            <a:r>
              <a:rPr lang="en-US" altLang="ko-KR" sz="1200" dirty="0"/>
              <a:t>80</a:t>
            </a:r>
            <a:r>
              <a:rPr lang="ko-KR" altLang="en-US" sz="1200" dirty="0"/>
              <a:t>번을 사용하고 요청시에 요청 메소드를 사용</a:t>
            </a:r>
            <a:r>
              <a:rPr lang="en-US" altLang="ko-KR" sz="1200" dirty="0"/>
              <a:t>, </a:t>
            </a:r>
            <a:r>
              <a:rPr lang="ko-KR" altLang="en-US" sz="1200" dirty="0"/>
              <a:t>응답시에 응답 코드와 함께 돌아온다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E7D30D-FCF6-49FA-89DA-AC1D64300B7C}"/>
              </a:ext>
            </a:extLst>
          </p:cNvPr>
          <p:cNvSpPr/>
          <p:nvPr/>
        </p:nvSpPr>
        <p:spPr>
          <a:xfrm>
            <a:off x="6940248" y="1027952"/>
            <a:ext cx="460629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프로토콜 패킷 수집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A7F795-FF6C-4A2D-9695-F52AB93C3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33" y="5792444"/>
            <a:ext cx="2895851" cy="42675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2885E8-4F3F-4198-AECF-CEAB58B88753}"/>
              </a:ext>
            </a:extLst>
          </p:cNvPr>
          <p:cNvSpPr/>
          <p:nvPr/>
        </p:nvSpPr>
        <p:spPr>
          <a:xfrm>
            <a:off x="3258105" y="5792444"/>
            <a:ext cx="1340528" cy="2798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59849D-7766-4601-BE19-F467C2D0DA0C}"/>
              </a:ext>
            </a:extLst>
          </p:cNvPr>
          <p:cNvSpPr/>
          <p:nvPr/>
        </p:nvSpPr>
        <p:spPr>
          <a:xfrm>
            <a:off x="6943268" y="2259106"/>
            <a:ext cx="460327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 dirty="0"/>
              <a:t>수집할 </a:t>
            </a:r>
            <a:r>
              <a:rPr lang="en-US" altLang="ko-KR" sz="1200" dirty="0"/>
              <a:t>HTTP </a:t>
            </a:r>
            <a:r>
              <a:rPr lang="ko-KR" altLang="en-US" sz="1200" dirty="0"/>
              <a:t>패킷을 필터링 하기 위해 </a:t>
            </a:r>
            <a:r>
              <a:rPr lang="en-US" altLang="ko-KR" sz="1200" dirty="0"/>
              <a:t>80</a:t>
            </a:r>
            <a:r>
              <a:rPr lang="ko-KR" altLang="en-US" sz="1200" dirty="0"/>
              <a:t>번 포트를 사용하는 패킷으로 필터링</a:t>
            </a: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 dirty="0"/>
              <a:t>클라이언트에서 요청을 보낸 패킷에 대한 응답 패킷을 시간 순서에 맞게 출력</a:t>
            </a: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200" dirty="0"/>
          </a:p>
          <a:p>
            <a:pPr marL="457200" indent="-457200">
              <a:lnSpc>
                <a:spcPct val="150000"/>
              </a:lnSpc>
              <a:buFontTx/>
              <a:buAutoNum type="arabicParenR"/>
            </a:pP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해당 패킷의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IP,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패킷 내용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표시하고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요청 패킷의 경우 상태 코드 표시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4235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37493"/>
              </p:ext>
            </p:extLst>
          </p:nvPr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FC08C37-FEA5-4699-82F3-26300D711586}"/>
              </a:ext>
            </a:extLst>
          </p:cNvPr>
          <p:cNvSpPr txBox="1"/>
          <p:nvPr/>
        </p:nvSpPr>
        <p:spPr>
          <a:xfrm>
            <a:off x="6934283" y="5883802"/>
            <a:ext cx="453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실시간으로 패킷이 잡히는 모습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A42E4D-09FF-458C-BDD2-72CEAAE77773}"/>
              </a:ext>
            </a:extLst>
          </p:cNvPr>
          <p:cNvSpPr/>
          <p:nvPr/>
        </p:nvSpPr>
        <p:spPr>
          <a:xfrm>
            <a:off x="1895989" y="1027952"/>
            <a:ext cx="438827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프로토콜 패킷 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061FC1-8A88-4EE1-8ABD-24DEED0EFA9A}"/>
              </a:ext>
            </a:extLst>
          </p:cNvPr>
          <p:cNvSpPr/>
          <p:nvPr/>
        </p:nvSpPr>
        <p:spPr>
          <a:xfrm>
            <a:off x="1895989" y="2259106"/>
            <a:ext cx="438827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요청 메시지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요청 라인과 헤더라인으로 구성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요청 라인은 메소드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(GET, POST), URL,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HTTP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버전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(HTTP/1.1)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로 구성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헤더 라인은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connection, user-agent, Accept language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로 구성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응답 메시지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상태 라인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헤더라인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바디로 나뉘어짐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상태 라인은 버전 필드와 상태 코드로 구성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헤더라인은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Connection, Date, Server, Last-Modified, Content-Length, Content-Type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으로 구성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8CA2C5-EE86-45B0-9B69-501C4EDFDB4D}"/>
              </a:ext>
            </a:extLst>
          </p:cNvPr>
          <p:cNvSpPr/>
          <p:nvPr/>
        </p:nvSpPr>
        <p:spPr>
          <a:xfrm>
            <a:off x="6940248" y="1027952"/>
            <a:ext cx="460629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프로토콜 요청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응답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217C41-D562-4A9B-BE7B-CA46E829A2F5}"/>
              </a:ext>
            </a:extLst>
          </p:cNvPr>
          <p:cNvSpPr/>
          <p:nvPr/>
        </p:nvSpPr>
        <p:spPr>
          <a:xfrm>
            <a:off x="6943268" y="2259106"/>
            <a:ext cx="460327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D48C985-6570-4640-B617-D49249725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375"/>
          <a:stretch/>
        </p:blipFill>
        <p:spPr>
          <a:xfrm>
            <a:off x="7823602" y="2310512"/>
            <a:ext cx="2853956" cy="3842149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E859D88D-43B4-4E95-87B0-B1EF79226898}"/>
              </a:ext>
            </a:extLst>
          </p:cNvPr>
          <p:cNvGrpSpPr/>
          <p:nvPr/>
        </p:nvGrpSpPr>
        <p:grpSpPr>
          <a:xfrm>
            <a:off x="6999669" y="4175481"/>
            <a:ext cx="1766045" cy="502960"/>
            <a:chOff x="6374191" y="2321997"/>
            <a:chExt cx="1766045" cy="50296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98508FC-CC7C-4736-911B-56A222F87EFF}"/>
                </a:ext>
              </a:extLst>
            </p:cNvPr>
            <p:cNvSpPr/>
            <p:nvPr/>
          </p:nvSpPr>
          <p:spPr>
            <a:xfrm>
              <a:off x="7816415" y="2321997"/>
              <a:ext cx="323821" cy="21074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B65450-A91D-4C10-A753-C28AA56B67CA}"/>
                </a:ext>
              </a:extLst>
            </p:cNvPr>
            <p:cNvSpPr txBox="1"/>
            <p:nvPr/>
          </p:nvSpPr>
          <p:spPr>
            <a:xfrm>
              <a:off x="6374191" y="2563347"/>
              <a:ext cx="8167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2"/>
                  </a:solidFill>
                </a:rPr>
                <a:t>상태 코드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D0177E1-4672-4895-9174-4B3914293A93}"/>
                </a:ext>
              </a:extLst>
            </p:cNvPr>
            <p:cNvCxnSpPr>
              <a:cxnSpLocks/>
              <a:stCxn id="30" idx="0"/>
              <a:endCxn id="29" idx="1"/>
            </p:cNvCxnSpPr>
            <p:nvPr/>
          </p:nvCxnSpPr>
          <p:spPr>
            <a:xfrm flipV="1">
              <a:off x="6782564" y="2427370"/>
              <a:ext cx="1033851" cy="1359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37AF06-9FC0-4729-B0C5-390C4A7DF9E9}"/>
              </a:ext>
            </a:extLst>
          </p:cNvPr>
          <p:cNvSpPr/>
          <p:nvPr/>
        </p:nvSpPr>
        <p:spPr>
          <a:xfrm>
            <a:off x="7809228" y="2520113"/>
            <a:ext cx="759414" cy="1463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44722A-6438-421A-9B18-D7DC4219B70A}"/>
              </a:ext>
            </a:extLst>
          </p:cNvPr>
          <p:cNvSpPr txBox="1"/>
          <p:nvPr/>
        </p:nvSpPr>
        <p:spPr>
          <a:xfrm>
            <a:off x="7012660" y="3215712"/>
            <a:ext cx="888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2"/>
                </a:solidFill>
              </a:rPr>
              <a:t>HTTP </a:t>
            </a:r>
            <a:r>
              <a:rPr lang="ko-KR" altLang="en-US" sz="1100" b="1" dirty="0">
                <a:solidFill>
                  <a:schemeClr val="bg2"/>
                </a:solidFill>
              </a:rPr>
              <a:t>버전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B0913D5-8880-44FB-A664-6BA3F9ECB358}"/>
              </a:ext>
            </a:extLst>
          </p:cNvPr>
          <p:cNvCxnSpPr>
            <a:cxnSpLocks/>
            <a:stCxn id="33" idx="0"/>
            <a:endCxn id="32" idx="1"/>
          </p:cNvCxnSpPr>
          <p:nvPr/>
        </p:nvCxnSpPr>
        <p:spPr>
          <a:xfrm flipV="1">
            <a:off x="7456893" y="2593270"/>
            <a:ext cx="352335" cy="6224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02876C-4041-40BD-BABC-08A87C6BF19C}"/>
              </a:ext>
            </a:extLst>
          </p:cNvPr>
          <p:cNvSpPr txBox="1"/>
          <p:nvPr/>
        </p:nvSpPr>
        <p:spPr>
          <a:xfrm>
            <a:off x="10831430" y="5004210"/>
            <a:ext cx="888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2"/>
                </a:solidFill>
              </a:rPr>
              <a:t>응답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40F3E2-F1A2-4599-9B51-8CC1C32E203F}"/>
              </a:ext>
            </a:extLst>
          </p:cNvPr>
          <p:cNvSpPr txBox="1"/>
          <p:nvPr/>
        </p:nvSpPr>
        <p:spPr>
          <a:xfrm>
            <a:off x="10831430" y="3215712"/>
            <a:ext cx="888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2"/>
                </a:solidFill>
              </a:rPr>
              <a:t>요청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E2CB80-8615-43F4-B129-B2FE2AF4A75B}"/>
              </a:ext>
            </a:extLst>
          </p:cNvPr>
          <p:cNvSpPr/>
          <p:nvPr/>
        </p:nvSpPr>
        <p:spPr>
          <a:xfrm>
            <a:off x="7830499" y="2347148"/>
            <a:ext cx="319201" cy="1463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93CAA3-79AA-4E50-B919-80BEF69BAB01}"/>
              </a:ext>
            </a:extLst>
          </p:cNvPr>
          <p:cNvSpPr txBox="1"/>
          <p:nvPr/>
        </p:nvSpPr>
        <p:spPr>
          <a:xfrm>
            <a:off x="6971767" y="2415294"/>
            <a:ext cx="611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2"/>
                </a:solidFill>
              </a:rPr>
              <a:t>메소드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077CB2-ED30-4C4C-878C-C34F1629B509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7590948" y="2420305"/>
            <a:ext cx="239551" cy="1463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150A6E55-56C0-4D7E-B970-89BB10BD943C}"/>
              </a:ext>
            </a:extLst>
          </p:cNvPr>
          <p:cNvSpPr/>
          <p:nvPr/>
        </p:nvSpPr>
        <p:spPr>
          <a:xfrm rot="16200000">
            <a:off x="1092200" y="495897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95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764549"/>
              </p:ext>
            </p:extLst>
          </p:nvPr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8A2520-0183-4332-83B7-084763B12C45}"/>
              </a:ext>
            </a:extLst>
          </p:cNvPr>
          <p:cNvSpPr txBox="1"/>
          <p:nvPr/>
        </p:nvSpPr>
        <p:spPr>
          <a:xfrm>
            <a:off x="6934283" y="5883802"/>
            <a:ext cx="453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실시간으로 패킷이 잡히는 모습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E66838-ABF8-4774-9C0B-74D16C625AFE}"/>
              </a:ext>
            </a:extLst>
          </p:cNvPr>
          <p:cNvSpPr/>
          <p:nvPr/>
        </p:nvSpPr>
        <p:spPr>
          <a:xfrm>
            <a:off x="1895989" y="1027952"/>
            <a:ext cx="438827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프로토콜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3DE009-9B5C-4E9D-B5F0-50B80A59F8F4}"/>
              </a:ext>
            </a:extLst>
          </p:cNvPr>
          <p:cNvSpPr/>
          <p:nvPr/>
        </p:nvSpPr>
        <p:spPr>
          <a:xfrm>
            <a:off x="1895989" y="2259106"/>
            <a:ext cx="438827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호스트의 도메인 이름을 호스트의 네트워크 주소를 변환시켜주는 프로토콜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UDP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나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TCP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실행하며 주로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UDP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일반적으로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UDP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이용하는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쿼리 패킷과 응답 패킷을 확인한다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53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번 포트를 사용하며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여러가지 계층 구조로 이루어져 있다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AEFD27-E461-4EDC-938F-63976CC53DE3}"/>
              </a:ext>
            </a:extLst>
          </p:cNvPr>
          <p:cNvSpPr/>
          <p:nvPr/>
        </p:nvSpPr>
        <p:spPr>
          <a:xfrm>
            <a:off x="6940248" y="1027952"/>
            <a:ext cx="460629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프로토콜 패킷 수집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68E09A-B528-470A-A2E3-7A6D8CB5C1EF}"/>
              </a:ext>
            </a:extLst>
          </p:cNvPr>
          <p:cNvSpPr/>
          <p:nvPr/>
        </p:nvSpPr>
        <p:spPr>
          <a:xfrm>
            <a:off x="6949213" y="2268067"/>
            <a:ext cx="460629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수집할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패킷을 필터링하기 위해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UDP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로 통신하며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53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번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port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사용한 패킷으로 필터링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수집한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DNS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패킷을 수집된 시간으로 정렬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해당 패킷의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IP,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패킷 내용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표시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536DDF37-13BC-4C2A-B5FD-800371805C69}"/>
              </a:ext>
            </a:extLst>
          </p:cNvPr>
          <p:cNvSpPr/>
          <p:nvPr/>
        </p:nvSpPr>
        <p:spPr>
          <a:xfrm rot="16200000">
            <a:off x="1092200" y="495897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190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1534</Words>
  <Application>Microsoft Office PowerPoint</Application>
  <PresentationFormat>와이드스크린</PresentationFormat>
  <Paragraphs>351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Open Sans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형석</cp:lastModifiedBy>
  <cp:revision>738</cp:revision>
  <dcterms:created xsi:type="dcterms:W3CDTF">2019-06-05T05:22:16Z</dcterms:created>
  <dcterms:modified xsi:type="dcterms:W3CDTF">2020-11-12T15:01:52Z</dcterms:modified>
</cp:coreProperties>
</file>