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79" r:id="rId2"/>
    <p:sldId id="327" r:id="rId3"/>
    <p:sldId id="314" r:id="rId4"/>
    <p:sldId id="315" r:id="rId5"/>
    <p:sldId id="316" r:id="rId6"/>
    <p:sldId id="317" r:id="rId7"/>
    <p:sldId id="318" r:id="rId8"/>
    <p:sldId id="319" r:id="rId9"/>
    <p:sldId id="32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-jonggak-502" initials="t" lastIdx="2" clrIdx="0">
    <p:extLst>
      <p:ext uri="{19B8F6BF-5375-455C-9EA6-DF929625EA0E}">
        <p15:presenceInfo xmlns:p15="http://schemas.microsoft.com/office/powerpoint/2012/main" userId="tj-jonggak-5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ED5D4"/>
    <a:srgbClr val="0000FF"/>
    <a:srgbClr val="DAE7BB"/>
    <a:srgbClr val="FFD7D6"/>
    <a:srgbClr val="FF7C80"/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6" autoAdjust="0"/>
    <p:restoredTop sz="94676" autoAdjust="0"/>
  </p:normalViewPr>
  <p:slideViewPr>
    <p:cSldViewPr snapToGrid="0">
      <p:cViewPr varScale="1">
        <p:scale>
          <a:sx n="115" d="100"/>
          <a:sy n="115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37CC6-DC75-40FC-AFF1-9F7778D70B75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9E25D-AADB-460A-860A-91FEBFDAC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0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030D-DFFF-40CC-9BA8-02E8081A28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2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030D-DFFF-40CC-9BA8-02E8081A28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030D-DFFF-40CC-9BA8-02E8081A28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7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8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1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7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9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8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BB03-5818-4628-997F-43DC45D67E7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3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445D4AD6-49A6-479E-AB14-207BB541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6"/>
            <a:ext cx="12191999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1F707F5-3AB1-4536-8E33-2C8D53A10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46" y="4321750"/>
            <a:ext cx="4670111" cy="679391"/>
          </a:xfrm>
        </p:spPr>
        <p:txBody>
          <a:bodyPr>
            <a:norm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  <a:highlight>
                  <a:srgbClr val="FF7C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팀명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남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highlight>
                  <a:srgbClr val="FF7C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팀원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윤희선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권아영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이재웅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이정환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조장훈</a:t>
            </a:r>
            <a:endParaRPr lang="ko-KR" altLang="en-US" sz="1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82B801-6A38-4B66-A7B1-567E7082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619375"/>
            <a:ext cx="4762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EFD58F-CEF9-D04F-ACB9-E447C658F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7510"/>
              </p:ext>
            </p:extLst>
          </p:nvPr>
        </p:nvGraphicFramePr>
        <p:xfrm>
          <a:off x="1662543" y="1603946"/>
          <a:ext cx="8626105" cy="138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65">
                  <a:extLst>
                    <a:ext uri="{9D8B030D-6E8A-4147-A177-3AD203B41FA5}">
                      <a16:colId xmlns:a16="http://schemas.microsoft.com/office/drawing/2014/main" val="1145257817"/>
                    </a:ext>
                  </a:extLst>
                </a:gridCol>
                <a:gridCol w="6724440">
                  <a:extLst>
                    <a:ext uri="{9D8B030D-6E8A-4147-A177-3AD203B41FA5}">
                      <a16:colId xmlns:a16="http://schemas.microsoft.com/office/drawing/2014/main" val="3308895538"/>
                    </a:ext>
                  </a:extLst>
                </a:gridCol>
              </a:tblGrid>
              <a:tr h="687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프로젝트 명</a:t>
                      </a:r>
                    </a:p>
                  </a:txBody>
                  <a:tcPr anchor="ctr">
                    <a:solidFill>
                      <a:srgbClr val="FED5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Happy Harvest(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수확행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653364"/>
                  </a:ext>
                </a:extLst>
              </a:tr>
              <a:tr h="696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프로젝트 목표</a:t>
                      </a:r>
                    </a:p>
                  </a:txBody>
                  <a:tcPr anchor="ctr">
                    <a:solidFill>
                      <a:srgbClr val="FED5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쇼핑몰의 주요기능 파악 및 구현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2703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A7732B-B510-9B45-9051-7D8EBFE6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2551"/>
              </p:ext>
            </p:extLst>
          </p:nvPr>
        </p:nvGraphicFramePr>
        <p:xfrm>
          <a:off x="1662543" y="3995282"/>
          <a:ext cx="8626105" cy="211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65">
                  <a:extLst>
                    <a:ext uri="{9D8B030D-6E8A-4147-A177-3AD203B41FA5}">
                      <a16:colId xmlns:a16="http://schemas.microsoft.com/office/drawing/2014/main" val="1145257817"/>
                    </a:ext>
                  </a:extLst>
                </a:gridCol>
                <a:gridCol w="6724440">
                  <a:extLst>
                    <a:ext uri="{9D8B030D-6E8A-4147-A177-3AD203B41FA5}">
                      <a16:colId xmlns:a16="http://schemas.microsoft.com/office/drawing/2014/main" val="3308895538"/>
                    </a:ext>
                  </a:extLst>
                </a:gridCol>
              </a:tblGrid>
              <a:tr h="69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개발환경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</a:rPr>
                        <a:t>Tomcat / </a:t>
                      </a:r>
                      <a:r>
                        <a:rPr lang="en-US" altLang="ko-KR" sz="1800" b="1" i="0" baseline="0" dirty="0" err="1">
                          <a:solidFill>
                            <a:schemeClr val="tx1"/>
                          </a:solidFill>
                        </a:rPr>
                        <a:t>SpringFramework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</a:rPr>
                        <a:t>/ Maven / </a:t>
                      </a:r>
                      <a:r>
                        <a:rPr lang="en-US" altLang="ko-KR" sz="1800" b="1" i="0" baseline="0" dirty="0" err="1">
                          <a:solidFill>
                            <a:schemeClr val="tx1"/>
                          </a:solidFill>
                        </a:rPr>
                        <a:t>OricleDB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ko-KR" sz="1800" b="1" i="0" baseline="0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653364"/>
                  </a:ext>
                </a:extLst>
              </a:tr>
              <a:tr h="73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개발언어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java /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 / html /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Jquery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(Ajax)</a:t>
                      </a:r>
                      <a:endParaRPr lang="ko-KR" altLang="en-US" sz="20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270380"/>
                  </a:ext>
                </a:extLst>
              </a:tr>
              <a:tr h="69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baseline="0" dirty="0">
                          <a:solidFill>
                            <a:schemeClr val="bg1"/>
                          </a:solidFill>
                        </a:rPr>
                        <a:t>IDE(</a:t>
                      </a:r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개발도구</a:t>
                      </a:r>
                      <a:r>
                        <a:rPr lang="en-US" altLang="ko-KR" sz="2000" b="1" i="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2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Eclipse,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Sqldeveloper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VScode</a:t>
                      </a:r>
                      <a:endParaRPr lang="ko-KR" altLang="en-US" sz="20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3603"/>
                  </a:ext>
                </a:extLst>
              </a:tr>
            </a:tbl>
          </a:graphicData>
        </a:graphic>
      </p:graphicFrame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FCC4905-CB7F-AB46-8860-635DD93764E4}"/>
              </a:ext>
            </a:extLst>
          </p:cNvPr>
          <p:cNvCxnSpPr/>
          <p:nvPr/>
        </p:nvCxnSpPr>
        <p:spPr>
          <a:xfrm>
            <a:off x="1662543" y="3429000"/>
            <a:ext cx="8502735" cy="0"/>
          </a:xfrm>
          <a:prstGeom prst="line">
            <a:avLst/>
          </a:prstGeom>
          <a:ln w="571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11695E2-77D3-3C46-8B69-BFB178381D2A}"/>
              </a:ext>
            </a:extLst>
          </p:cNvPr>
          <p:cNvSpPr/>
          <p:nvPr/>
        </p:nvSpPr>
        <p:spPr>
          <a:xfrm>
            <a:off x="10010908" y="3265712"/>
            <a:ext cx="332508" cy="3443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55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90FAEE-0B6D-4951-BA6E-723869A7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09" y="1232828"/>
            <a:ext cx="7953306" cy="487946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93C1CF-B866-4B1E-A0A0-9170BB64F405}"/>
              </a:ext>
            </a:extLst>
          </p:cNvPr>
          <p:cNvSpPr/>
          <p:nvPr/>
        </p:nvSpPr>
        <p:spPr>
          <a:xfrm>
            <a:off x="4921038" y="3063745"/>
            <a:ext cx="1326778" cy="608814"/>
          </a:xfrm>
          <a:prstGeom prst="roundRect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0BAEB315-60F9-514F-B378-ECB908EA2E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908" y="367713"/>
                <a:ext cx="5217952" cy="69628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ko-KR" altLang="en-US" sz="4000" b="1" i="1" smtClean="0">
                        <a:latin typeface="Cambria Math" panose="02040503050406030204" pitchFamily="18" charset="0"/>
                      </a:rPr>
                      <m:t>⊸</m:t>
                    </m:r>
                  </m:oMath>
                </a14:m>
                <a:r>
                  <a:rPr lang="ko-KR" altLang="en-US" sz="4000" b="1" dirty="0">
                    <a:latin typeface="+mj-ea"/>
                  </a:rPr>
                  <a:t> 장바구니</a:t>
                </a:r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0BAEB315-60F9-514F-B378-ECB908EA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8" y="367713"/>
                <a:ext cx="5217952" cy="696285"/>
              </a:xfrm>
              <a:prstGeom prst="rect">
                <a:avLst/>
              </a:prstGeom>
              <a:blipFill>
                <a:blip r:embed="rId3"/>
                <a:stretch>
                  <a:fillRect l="-243" t="-19643" b="-32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06FBC36-46F6-B843-B9C4-1015A476495F}"/>
              </a:ext>
            </a:extLst>
          </p:cNvPr>
          <p:cNvSpPr/>
          <p:nvPr/>
        </p:nvSpPr>
        <p:spPr>
          <a:xfrm>
            <a:off x="2665609" y="1232828"/>
            <a:ext cx="7953306" cy="5132346"/>
          </a:xfrm>
          <a:prstGeom prst="roundRect">
            <a:avLst>
              <a:gd name="adj" fmla="val 5329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7ACE8CC7-057E-4727-89DB-471B438DA2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734" y="1161345"/>
                <a:ext cx="1733262" cy="5062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ko-KR" altLang="en-US" sz="2000" b="1" i="1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⊳</m:t>
                    </m:r>
                  </m:oMath>
                </a14:m>
                <a:r>
                  <a:rPr lang="ko-KR" altLang="en-US" sz="2000" b="1" dirty="0">
                    <a:ln>
                      <a:noFill/>
                    </a:ln>
                    <a:solidFill>
                      <a:srgbClr val="FF0000"/>
                    </a:solidFill>
                    <a:latin typeface="+mn-ea"/>
                    <a:ea typeface="+mn-ea"/>
                  </a:rPr>
                  <a:t> 조직도</a:t>
                </a:r>
                <a:endParaRPr lang="ko-KR" altLang="en-US" sz="1400" b="1" dirty="0">
                  <a:ln>
                    <a:noFill/>
                  </a:ln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7ACE8CC7-057E-4727-89DB-471B438D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4" y="1161345"/>
                <a:ext cx="1733262" cy="506285"/>
              </a:xfrm>
              <a:prstGeom prst="rect">
                <a:avLst/>
              </a:prstGeom>
              <a:blipFill>
                <a:blip r:embed="rId4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3C15EC0-E569-47C0-A9E5-1BEC76AA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제목 1">
            <a:extLst>
              <a:ext uri="{FF2B5EF4-FFF2-40B4-BE49-F238E27FC236}">
                <a16:creationId xmlns:a16="http://schemas.microsoft.com/office/drawing/2014/main" id="{F213E7E6-B5A3-49CB-A8AD-643521B1472F}"/>
              </a:ext>
            </a:extLst>
          </p:cNvPr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n-ea"/>
                <a:ea typeface="+mn-ea"/>
              </a:rPr>
              <a:t>1. </a:t>
            </a:r>
            <a:r>
              <a:rPr lang="ko-KR" altLang="en-US" sz="2700" b="1" dirty="0">
                <a:latin typeface="+mn-ea"/>
                <a:ea typeface="+mn-ea"/>
              </a:rPr>
              <a:t>주문 기능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전체 주문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9D1305F-C255-4311-B0E7-4947E0C3D8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6" t="26128" r="51061" b="40740"/>
          <a:stretch/>
        </p:blipFill>
        <p:spPr>
          <a:xfrm>
            <a:off x="4612378" y="2325680"/>
            <a:ext cx="4436372" cy="21568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41EE39B9-65DC-4D44-A861-18240A84E8CB}"/>
              </a:ext>
            </a:extLst>
          </p:cNvPr>
          <p:cNvSpPr/>
          <p:nvPr/>
        </p:nvSpPr>
        <p:spPr>
          <a:xfrm>
            <a:off x="3656449" y="5018602"/>
            <a:ext cx="1229588" cy="384670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44628-91C2-4434-9CD5-E208FA705007}"/>
              </a:ext>
            </a:extLst>
          </p:cNvPr>
          <p:cNvCxnSpPr>
            <a:cxnSpLocks/>
          </p:cNvCxnSpPr>
          <p:nvPr/>
        </p:nvCxnSpPr>
        <p:spPr>
          <a:xfrm>
            <a:off x="4271243" y="3399554"/>
            <a:ext cx="0" cy="1619048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889CA0-5951-4070-8330-BCE378670786}"/>
              </a:ext>
            </a:extLst>
          </p:cNvPr>
          <p:cNvCxnSpPr>
            <a:cxnSpLocks/>
          </p:cNvCxnSpPr>
          <p:nvPr/>
        </p:nvCxnSpPr>
        <p:spPr>
          <a:xfrm>
            <a:off x="4271243" y="3399554"/>
            <a:ext cx="319807" cy="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886315-BB21-45FF-A92A-5C1C8F99270F}"/>
              </a:ext>
            </a:extLst>
          </p:cNvPr>
          <p:cNvCxnSpPr>
            <a:cxnSpLocks/>
          </p:cNvCxnSpPr>
          <p:nvPr/>
        </p:nvCxnSpPr>
        <p:spPr>
          <a:xfrm>
            <a:off x="9179089" y="3345523"/>
            <a:ext cx="540000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982174-D385-490F-BF71-929AB0D7F1AB}"/>
              </a:ext>
            </a:extLst>
          </p:cNvPr>
          <p:cNvCxnSpPr>
            <a:cxnSpLocks/>
          </p:cNvCxnSpPr>
          <p:nvPr/>
        </p:nvCxnSpPr>
        <p:spPr>
          <a:xfrm>
            <a:off x="10625299" y="4678309"/>
            <a:ext cx="0" cy="54000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800EB2-35BD-4DAB-B32F-21299DBF6A0F}"/>
              </a:ext>
            </a:extLst>
          </p:cNvPr>
          <p:cNvGrpSpPr/>
          <p:nvPr/>
        </p:nvGrpSpPr>
        <p:grpSpPr>
          <a:xfrm>
            <a:off x="10022784" y="5352735"/>
            <a:ext cx="1205030" cy="1218261"/>
            <a:chOff x="10051032" y="5072324"/>
            <a:chExt cx="1205030" cy="1218261"/>
          </a:xfrm>
          <a:effectLst>
            <a:outerShdw blurRad="50800" dist="50800" dir="300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7F92690-010C-4BA6-90A5-0B777571C602}"/>
                </a:ext>
              </a:extLst>
            </p:cNvPr>
            <p:cNvSpPr/>
            <p:nvPr/>
          </p:nvSpPr>
          <p:spPr>
            <a:xfrm>
              <a:off x="10081799" y="5116322"/>
              <a:ext cx="1174263" cy="1174263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2E8736-4D1C-43B6-9DA2-E731806543E0}"/>
                </a:ext>
              </a:extLst>
            </p:cNvPr>
            <p:cNvSpPr/>
            <p:nvPr/>
          </p:nvSpPr>
          <p:spPr>
            <a:xfrm>
              <a:off x="10051032" y="5072324"/>
              <a:ext cx="1200149" cy="120564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B0F0"/>
              </a:solidFill>
            </a:ln>
            <a:effectLst>
              <a:outerShdw blurRad="50800" dist="88900" dir="42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C597EEB-AB01-488E-926E-4BA55B6B19E9}"/>
              </a:ext>
            </a:extLst>
          </p:cNvPr>
          <p:cNvSpPr txBox="1"/>
          <p:nvPr/>
        </p:nvSpPr>
        <p:spPr>
          <a:xfrm>
            <a:off x="10077766" y="5818016"/>
            <a:ext cx="1146468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00B0F0"/>
                </a:solidFill>
                <a:latin typeface="+mn-ea"/>
              </a:rPr>
              <a:t>주문페이지</a:t>
            </a:r>
            <a:endParaRPr lang="en-US" altLang="ko-KR" sz="1500" b="1" dirty="0">
              <a:solidFill>
                <a:srgbClr val="00B0F0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131744-A402-441A-8921-0FEEE19940B7}"/>
              </a:ext>
            </a:extLst>
          </p:cNvPr>
          <p:cNvGrpSpPr/>
          <p:nvPr/>
        </p:nvGrpSpPr>
        <p:grpSpPr>
          <a:xfrm>
            <a:off x="9849428" y="2240696"/>
            <a:ext cx="1551742" cy="2303186"/>
            <a:chOff x="9849428" y="2240696"/>
            <a:chExt cx="1551742" cy="2303186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69673C0-9276-4FDB-A9AE-4A01631451A6}"/>
                </a:ext>
              </a:extLst>
            </p:cNvPr>
            <p:cNvSpPr/>
            <p:nvPr/>
          </p:nvSpPr>
          <p:spPr>
            <a:xfrm>
              <a:off x="9849428" y="2240696"/>
              <a:ext cx="1551742" cy="230318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92D050"/>
                  </a:solidFill>
                </a:rPr>
                <a:t>Service</a:t>
              </a:r>
            </a:p>
            <a:p>
              <a:pPr algn="ctr"/>
              <a:endParaRPr lang="en-US" altLang="ko-KR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ko-KR" altLang="en-US" sz="1500" b="1" dirty="0">
                <a:solidFill>
                  <a:srgbClr val="92D05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2252BCD-34C0-4BF3-B92E-FE810A0E3A6A}"/>
                </a:ext>
              </a:extLst>
            </p:cNvPr>
            <p:cNvSpPr/>
            <p:nvPr/>
          </p:nvSpPr>
          <p:spPr>
            <a:xfrm>
              <a:off x="10043616" y="3552577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적립금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8A92BBD-FE0B-4168-A815-987531B444A1}"/>
                </a:ext>
              </a:extLst>
            </p:cNvPr>
            <p:cNvSpPr/>
            <p:nvPr/>
          </p:nvSpPr>
          <p:spPr>
            <a:xfrm>
              <a:off x="10043617" y="4026238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쿠폰리스트</a:t>
              </a:r>
            </a:p>
          </p:txBody>
        </p:sp>
        <p:sp>
          <p:nvSpPr>
            <p:cNvPr id="21" name="사각형: 둥근 모서리 47">
              <a:extLst>
                <a:ext uri="{FF2B5EF4-FFF2-40B4-BE49-F238E27FC236}">
                  <a16:creationId xmlns:a16="http://schemas.microsoft.com/office/drawing/2014/main" id="{72252BCD-34C0-4BF3-B92E-FE810A0E3A6A}"/>
                </a:ext>
              </a:extLst>
            </p:cNvPr>
            <p:cNvSpPr/>
            <p:nvPr/>
          </p:nvSpPr>
          <p:spPr>
            <a:xfrm>
              <a:off x="10043616" y="3078915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장바구니</a:t>
              </a:r>
            </a:p>
          </p:txBody>
        </p:sp>
        <p:sp>
          <p:nvSpPr>
            <p:cNvPr id="23" name="사각형: 둥근 모서리 47">
              <a:extLst>
                <a:ext uri="{FF2B5EF4-FFF2-40B4-BE49-F238E27FC236}">
                  <a16:creationId xmlns:a16="http://schemas.microsoft.com/office/drawing/2014/main" id="{72252BCD-34C0-4BF3-B92E-FE810A0E3A6A}"/>
                </a:ext>
              </a:extLst>
            </p:cNvPr>
            <p:cNvSpPr/>
            <p:nvPr/>
          </p:nvSpPr>
          <p:spPr>
            <a:xfrm>
              <a:off x="10043617" y="2605253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회원정보</a:t>
              </a:r>
            </a:p>
          </p:txBody>
        </p:sp>
      </p:grpSp>
      <p:sp>
        <p:nvSpPr>
          <p:cNvPr id="22" name="사각형: 둥근 모서리 33">
            <a:extLst>
              <a:ext uri="{FF2B5EF4-FFF2-40B4-BE49-F238E27FC236}">
                <a16:creationId xmlns:a16="http://schemas.microsoft.com/office/drawing/2014/main" id="{D555B386-01A2-47A6-B72C-A9A56026AC60}"/>
              </a:ext>
            </a:extLst>
          </p:cNvPr>
          <p:cNvSpPr/>
          <p:nvPr/>
        </p:nvSpPr>
        <p:spPr>
          <a:xfrm>
            <a:off x="4591050" y="1672476"/>
            <a:ext cx="4322885" cy="544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userNum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파라미터</a:t>
            </a:r>
            <a:r>
              <a:rPr lang="ko-KR" altLang="en-US" sz="1200" dirty="0" smtClean="0">
                <a:solidFill>
                  <a:schemeClr val="tx1"/>
                </a:solidFill>
              </a:rPr>
              <a:t> 값 전달 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CartList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totalPoint</a:t>
            </a:r>
            <a:r>
              <a:rPr lang="ko-KR" altLang="en-US" sz="1200" smtClean="0">
                <a:solidFill>
                  <a:schemeClr val="tx1"/>
                </a:solidFill>
              </a:rPr>
              <a:t>로 값 넘겨줌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>
            <a:extLst>
              <a:ext uri="{FF2B5EF4-FFF2-40B4-BE49-F238E27FC236}">
                <a16:creationId xmlns:a16="http://schemas.microsoft.com/office/drawing/2014/main" id="{5A298BE5-F9A4-4767-BC89-A616DA38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55"/>
            <a:ext cx="12192000" cy="6858000"/>
          </a:xfrm>
          <a:prstGeom prst="rect">
            <a:avLst/>
          </a:prstGeom>
        </p:spPr>
      </p:pic>
      <p:sp>
        <p:nvSpPr>
          <p:cNvPr id="63" name="제목 1">
            <a:extLst>
              <a:ext uri="{FF2B5EF4-FFF2-40B4-BE49-F238E27FC236}">
                <a16:creationId xmlns:a16="http://schemas.microsoft.com/office/drawing/2014/main" id="{F213E7E6-B5A3-49CB-A8AD-643521B1472F}"/>
              </a:ext>
            </a:extLst>
          </p:cNvPr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j-ea"/>
              </a:rPr>
              <a:t>1. </a:t>
            </a:r>
            <a:r>
              <a:rPr lang="ko-KR" altLang="en-US" sz="2700" b="1" dirty="0">
                <a:latin typeface="+mj-ea"/>
              </a:rPr>
              <a:t>주문 기능 </a:t>
            </a:r>
            <a:r>
              <a:rPr lang="en-US" altLang="ko-KR" sz="2000" b="1" dirty="0">
                <a:solidFill>
                  <a:srgbClr val="0000FF"/>
                </a:solidFill>
                <a:latin typeface="+mj-ea"/>
              </a:rPr>
              <a:t>(</a:t>
            </a:r>
            <a:r>
              <a:rPr lang="ko-KR" altLang="en-US" sz="2000" b="1" dirty="0">
                <a:solidFill>
                  <a:srgbClr val="0000FF"/>
                </a:solidFill>
                <a:latin typeface="+mj-ea"/>
              </a:rPr>
              <a:t>선택 주문</a:t>
            </a:r>
            <a:r>
              <a:rPr lang="en-US" altLang="ko-KR" sz="2000" b="1" dirty="0">
                <a:solidFill>
                  <a:srgbClr val="0000FF"/>
                </a:solidFill>
                <a:latin typeface="+mj-ea"/>
              </a:rPr>
              <a:t>)</a:t>
            </a:r>
            <a:endParaRPr lang="ko-KR" altLang="en-US" sz="2700" b="1" dirty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7D2A20E4-6377-4880-84AB-A32C1B9B3363}"/>
              </a:ext>
            </a:extLst>
          </p:cNvPr>
          <p:cNvSpPr/>
          <p:nvPr/>
        </p:nvSpPr>
        <p:spPr>
          <a:xfrm>
            <a:off x="1974592" y="361474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E641127-1E91-4D90-951A-A1C2B13A66A0}"/>
              </a:ext>
            </a:extLst>
          </p:cNvPr>
          <p:cNvSpPr/>
          <p:nvPr/>
        </p:nvSpPr>
        <p:spPr>
          <a:xfrm>
            <a:off x="1974592" y="250769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79EBCC-8FB8-4ACC-82C4-CB3124A7D20E}"/>
              </a:ext>
            </a:extLst>
          </p:cNvPr>
          <p:cNvSpPr txBox="1"/>
          <p:nvPr/>
        </p:nvSpPr>
        <p:spPr>
          <a:xfrm>
            <a:off x="72304" y="2986090"/>
            <a:ext cx="1630777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선택 상품 주문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BF41A4B-7596-4697-8817-F5538FF4FAE6}"/>
              </a:ext>
            </a:extLst>
          </p:cNvPr>
          <p:cNvCxnSpPr>
            <a:cxnSpLocks/>
          </p:cNvCxnSpPr>
          <p:nvPr/>
        </p:nvCxnSpPr>
        <p:spPr>
          <a:xfrm flipH="1" flipV="1">
            <a:off x="1688123" y="3314700"/>
            <a:ext cx="286469" cy="38039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DAC5DB8-29ED-4A4F-8AA4-03769E4A8108}"/>
              </a:ext>
            </a:extLst>
          </p:cNvPr>
          <p:cNvCxnSpPr>
            <a:cxnSpLocks/>
          </p:cNvCxnSpPr>
          <p:nvPr/>
        </p:nvCxnSpPr>
        <p:spPr>
          <a:xfrm flipH="1">
            <a:off x="1711873" y="2588043"/>
            <a:ext cx="262720" cy="398047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4218F6-FF0F-4F21-833D-2BC7F1D5DE9D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883431" y="3340033"/>
            <a:ext cx="4262" cy="1841567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37A6ADF-2A05-4C46-A46A-DAE1C20D60E6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883431" y="5190565"/>
            <a:ext cx="3952094" cy="3016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2EFF8480-C103-4D9B-859F-072F98A2D5EA}"/>
              </a:ext>
            </a:extLst>
          </p:cNvPr>
          <p:cNvSpPr/>
          <p:nvPr/>
        </p:nvSpPr>
        <p:spPr>
          <a:xfrm>
            <a:off x="4835525" y="5041340"/>
            <a:ext cx="1238058" cy="358775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1CA7953-8624-4E88-BF3B-D4157921F499}"/>
              </a:ext>
            </a:extLst>
          </p:cNvPr>
          <p:cNvSpPr/>
          <p:nvPr/>
        </p:nvSpPr>
        <p:spPr>
          <a:xfrm>
            <a:off x="232910" y="1425787"/>
            <a:ext cx="3220645" cy="544700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장바구니에 담긴 상품 내에서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선택 구매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72B5B-7EB2-4BD1-B9DF-7FD673347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0" t="23063" r="51756" b="42753"/>
          <a:stretch/>
        </p:blipFill>
        <p:spPr>
          <a:xfrm>
            <a:off x="6163724" y="3904766"/>
            <a:ext cx="5599260" cy="2505459"/>
          </a:xfrm>
          <a:prstGeom prst="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555B386-01A2-47A6-B72C-A9A56026AC60}"/>
              </a:ext>
            </a:extLst>
          </p:cNvPr>
          <p:cNvSpPr/>
          <p:nvPr/>
        </p:nvSpPr>
        <p:spPr>
          <a:xfrm>
            <a:off x="6163724" y="3238223"/>
            <a:ext cx="4322885" cy="544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체크된 상품의 파라미터 값인 상품번호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cartNum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받아와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Service</a:t>
            </a:r>
            <a:r>
              <a:rPr lang="ko-KR" altLang="en-US" sz="1200" dirty="0" err="1">
                <a:solidFill>
                  <a:schemeClr val="tx1"/>
                </a:solidFill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</a:rPr>
              <a:t> 호출한 후 </a:t>
            </a:r>
            <a:r>
              <a:rPr lang="en-US" altLang="ko-KR" sz="1200" dirty="0">
                <a:solidFill>
                  <a:schemeClr val="tx1"/>
                </a:solidFill>
              </a:rPr>
              <a:t>DTO</a:t>
            </a:r>
            <a:r>
              <a:rPr lang="ko-KR" altLang="en-US" sz="1200" dirty="0">
                <a:solidFill>
                  <a:schemeClr val="tx1"/>
                </a:solidFill>
              </a:rPr>
              <a:t>에 전달</a:t>
            </a:r>
          </a:p>
        </p:txBody>
      </p:sp>
    </p:spTree>
    <p:extLst>
      <p:ext uri="{BB962C8B-B14F-4D97-AF65-F5344CB8AC3E}">
        <p14:creationId xmlns:p14="http://schemas.microsoft.com/office/powerpoint/2010/main" val="29499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92" grpId="0" animBg="1"/>
      <p:bldP spid="108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DC87FA-206D-4FA1-B25E-FA1033A2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719" y="71257"/>
            <a:ext cx="5058703" cy="643669"/>
          </a:xfrm>
        </p:spPr>
        <p:txBody>
          <a:bodyPr>
            <a:noAutofit/>
          </a:bodyPr>
          <a:lstStyle/>
          <a:p>
            <a:pPr algn="l"/>
            <a:r>
              <a:rPr lang="en-US" altLang="ko-KR" sz="2700" b="1" dirty="0">
                <a:latin typeface="+mj-ea"/>
              </a:rPr>
              <a:t>2. </a:t>
            </a:r>
            <a:r>
              <a:rPr lang="ko-KR" altLang="en-US" sz="2700" b="1" dirty="0">
                <a:latin typeface="+mj-ea"/>
              </a:rPr>
              <a:t>수량 수정 기능</a:t>
            </a:r>
            <a:endParaRPr lang="ko-KR" altLang="en-US" sz="2700" dirty="0"/>
          </a:p>
        </p:txBody>
      </p:sp>
      <p:sp>
        <p:nvSpPr>
          <p:cNvPr id="16" name="순서도: 처리 15"/>
          <p:cNvSpPr/>
          <p:nvPr/>
        </p:nvSpPr>
        <p:spPr>
          <a:xfrm>
            <a:off x="5996354" y="2409093"/>
            <a:ext cx="1081454" cy="369332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7077808" y="1932804"/>
            <a:ext cx="584886" cy="47628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62694" y="1317251"/>
            <a:ext cx="2086947" cy="61555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+mn-ea"/>
              </a:rPr>
              <a:t>수정 버튼 클릭 시 </a:t>
            </a:r>
            <a:r>
              <a:rPr lang="en-US" altLang="ko-KR" sz="1700" dirty="0">
                <a:latin typeface="+mn-ea"/>
              </a:rPr>
              <a:t/>
            </a:r>
            <a:br>
              <a:rPr lang="en-US" altLang="ko-KR" sz="1700" dirty="0">
                <a:latin typeface="+mn-ea"/>
              </a:rPr>
            </a:br>
            <a:r>
              <a:rPr lang="ko-KR" altLang="en-US" sz="1700" dirty="0">
                <a:latin typeface="+mn-ea"/>
              </a:rPr>
              <a:t>수량 변경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8E92A-B1FB-4A84-93A8-486591968F1C}"/>
              </a:ext>
            </a:extLst>
          </p:cNvPr>
          <p:cNvSpPr/>
          <p:nvPr/>
        </p:nvSpPr>
        <p:spPr>
          <a:xfrm>
            <a:off x="71121" y="5229296"/>
            <a:ext cx="3501012" cy="1324653"/>
          </a:xfrm>
          <a:prstGeom prst="rect">
            <a:avLst/>
          </a:prstGeom>
          <a:blipFill dpi="0" rotWithShape="1">
            <a:blip r:embed="rId4"/>
            <a:srcRect/>
            <a:stretch>
              <a:fillRect l="-2072" t="-21546" r="-9370" b="-4642"/>
            </a:stretch>
          </a:blip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D8D1C25-9720-4020-9A9A-9AA264E04D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4705" t="21443" r="66574" b="73333"/>
          <a:stretch/>
        </p:blipFill>
        <p:spPr>
          <a:xfrm>
            <a:off x="4189968" y="6161639"/>
            <a:ext cx="3492000" cy="540000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C5B611A-DDF3-45BD-BC8C-CE2829F88C1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4959" t="23367" r="67403" b="71583"/>
          <a:stretch/>
        </p:blipFill>
        <p:spPr>
          <a:xfrm>
            <a:off x="8202511" y="5096708"/>
            <a:ext cx="3492000" cy="540000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2AD51B7-1775-4171-B474-E344E185984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l="5152" t="18965" r="59762" b="73769"/>
          <a:stretch/>
        </p:blipFill>
        <p:spPr>
          <a:xfrm>
            <a:off x="4189968" y="5096708"/>
            <a:ext cx="3492000" cy="540000"/>
          </a:xfrm>
          <a:prstGeom prst="rect">
            <a:avLst/>
          </a:prstGeom>
          <a:blipFill dpi="0" rotWithShape="1">
            <a:blip r:embed="rId8">
              <a:alphaModFix amt="80000"/>
            </a:blip>
            <a:srcRect/>
            <a:stretch>
              <a:fillRect l="-2039" t="-30485" r="-147" b="-20716"/>
            </a:stretch>
          </a:blipFill>
          <a:ln w="22225">
            <a:solidFill>
              <a:srgbClr val="FF834B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D65C521-876F-4ACE-8D80-2ABCCA48CAF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l="4697" t="20850" r="64800" b="71072"/>
          <a:stretch/>
        </p:blipFill>
        <p:spPr>
          <a:xfrm>
            <a:off x="8202509" y="6161639"/>
            <a:ext cx="3492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7FBA2DD-A34D-4381-A6E5-57BFD28C69C1}"/>
              </a:ext>
            </a:extLst>
          </p:cNvPr>
          <p:cNvSpPr txBox="1"/>
          <p:nvPr/>
        </p:nvSpPr>
        <p:spPr>
          <a:xfrm>
            <a:off x="5343392" y="4708270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834B"/>
                </a:solidFill>
              </a:rPr>
              <a:t>Cotroller</a:t>
            </a:r>
            <a:endParaRPr lang="ko-KR" altLang="en-US" b="1" dirty="0">
              <a:solidFill>
                <a:srgbClr val="FF834B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16BC0-F84A-4D1A-8E60-728CC15E1055}"/>
              </a:ext>
            </a:extLst>
          </p:cNvPr>
          <p:cNvSpPr txBox="1"/>
          <p:nvPr/>
        </p:nvSpPr>
        <p:spPr>
          <a:xfrm>
            <a:off x="9463179" y="4713566"/>
            <a:ext cx="9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Service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249CF6-B1C0-4A69-9BF8-2F66AEA35B1C}"/>
              </a:ext>
            </a:extLst>
          </p:cNvPr>
          <p:cNvSpPr txBox="1"/>
          <p:nvPr/>
        </p:nvSpPr>
        <p:spPr>
          <a:xfrm>
            <a:off x="5591780" y="5783516"/>
            <a:ext cx="6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DAO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4016BF-3CDD-4882-B25C-1849210D6A17}"/>
              </a:ext>
            </a:extLst>
          </p:cNvPr>
          <p:cNvSpPr txBox="1"/>
          <p:nvPr/>
        </p:nvSpPr>
        <p:spPr>
          <a:xfrm>
            <a:off x="9404432" y="5781694"/>
            <a:ext cx="10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Mapper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D312B6-D35A-4FB4-9E5E-596693D07641}"/>
              </a:ext>
            </a:extLst>
          </p:cNvPr>
          <p:cNvCxnSpPr>
            <a:cxnSpLocks/>
          </p:cNvCxnSpPr>
          <p:nvPr/>
        </p:nvCxnSpPr>
        <p:spPr>
          <a:xfrm>
            <a:off x="7822768" y="532617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3FEF1AD-2AC6-4B64-8D86-BB2C8693A852}"/>
              </a:ext>
            </a:extLst>
          </p:cNvPr>
          <p:cNvCxnSpPr>
            <a:cxnSpLocks/>
          </p:cNvCxnSpPr>
          <p:nvPr/>
        </p:nvCxnSpPr>
        <p:spPr>
          <a:xfrm>
            <a:off x="11793776" y="5326179"/>
            <a:ext cx="27752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E4DC4C8-F9E6-416C-B74F-DA662BF9ED96}"/>
              </a:ext>
            </a:extLst>
          </p:cNvPr>
          <p:cNvCxnSpPr>
            <a:cxnSpLocks/>
          </p:cNvCxnSpPr>
          <p:nvPr/>
        </p:nvCxnSpPr>
        <p:spPr>
          <a:xfrm>
            <a:off x="7822768" y="6388800"/>
            <a:ext cx="27752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3A178E-AC7C-47BC-9F11-174729DFA37C}"/>
              </a:ext>
            </a:extLst>
          </p:cNvPr>
          <p:cNvCxnSpPr>
            <a:cxnSpLocks/>
          </p:cNvCxnSpPr>
          <p:nvPr/>
        </p:nvCxnSpPr>
        <p:spPr>
          <a:xfrm flipH="1">
            <a:off x="3572132" y="3323492"/>
            <a:ext cx="2327507" cy="10711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31E6D5-10B0-4EE9-AA29-EA2841F825E7}"/>
              </a:ext>
            </a:extLst>
          </p:cNvPr>
          <p:cNvSpPr/>
          <p:nvPr/>
        </p:nvSpPr>
        <p:spPr>
          <a:xfrm>
            <a:off x="5899639" y="2321169"/>
            <a:ext cx="1257300" cy="1002323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88A72E-47D2-6341-A083-B1C3AA55A406}"/>
              </a:ext>
            </a:extLst>
          </p:cNvPr>
          <p:cNvSpPr txBox="1"/>
          <p:nvPr/>
        </p:nvSpPr>
        <p:spPr>
          <a:xfrm>
            <a:off x="71120" y="4395103"/>
            <a:ext cx="3501011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맑은 고딕 (본문)"/>
              </a:rPr>
              <a:t>구현 과정 중 문제 발생</a:t>
            </a:r>
            <a:endParaRPr lang="en-US" altLang="ko-KR" sz="1200" dirty="0">
              <a:solidFill>
                <a:srgbClr val="FF0000"/>
              </a:solidFill>
              <a:latin typeface="맑은 고딕 (본문)"/>
            </a:endParaRPr>
          </a:p>
          <a:p>
            <a:r>
              <a:rPr lang="ko-KR" altLang="en-US" sz="1200" dirty="0">
                <a:latin typeface="맑은 고딕 (본문)"/>
              </a:rPr>
              <a:t>상품이 다수인 경우</a:t>
            </a:r>
            <a:r>
              <a:rPr lang="en-US" altLang="ko-KR" sz="1200" dirty="0">
                <a:latin typeface="맑은 고딕 (본문)"/>
              </a:rPr>
              <a:t>,</a:t>
            </a:r>
            <a:r>
              <a:rPr lang="ko-KR" altLang="en-US" sz="1200" dirty="0">
                <a:latin typeface="맑은 고딕 (본문)"/>
              </a:rPr>
              <a:t> 수량 수정 기능 작동</a:t>
            </a:r>
            <a:r>
              <a:rPr lang="en-US" altLang="ko-KR" sz="1200" dirty="0">
                <a:latin typeface="맑은 고딕 (본문)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 (본문)"/>
              </a:rPr>
              <a:t>X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맑은 고딕 (본문)"/>
              </a:rPr>
              <a:t>문제 해결</a:t>
            </a:r>
            <a:endParaRPr lang="en-US" altLang="ko-KR" sz="1200" dirty="0">
              <a:solidFill>
                <a:srgbClr val="00B050"/>
              </a:solidFill>
              <a:latin typeface="맑은 고딕 (본문)"/>
            </a:endParaRPr>
          </a:p>
          <a:p>
            <a:r>
              <a:rPr lang="ko-KR" altLang="en-US" sz="1200" dirty="0">
                <a:latin typeface="맑은 고딕 (본문)"/>
              </a:rPr>
              <a:t>수정할 테이블에 인덱스를 설정 </a:t>
            </a:r>
            <a:r>
              <a:rPr lang="en-US" altLang="ko-KR" sz="1200" dirty="0">
                <a:latin typeface="맑은 고딕 (본문)"/>
              </a:rPr>
              <a:t>(</a:t>
            </a:r>
            <a:r>
              <a:rPr lang="ko-KR" altLang="en-US" sz="1200" dirty="0">
                <a:latin typeface="맑은 고딕 (본문)"/>
              </a:rPr>
              <a:t>명확성 부여</a:t>
            </a:r>
            <a:r>
              <a:rPr lang="en-US" altLang="ko-KR" sz="1200" dirty="0">
                <a:latin typeface="맑은 고딕 (본문)"/>
              </a:rPr>
              <a:t>)</a:t>
            </a:r>
            <a:endParaRPr lang="ko-KR" altLang="en-US" sz="12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3742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9" grpId="0" animBg="1"/>
      <p:bldP spid="43" grpId="0"/>
      <p:bldP spid="44" grpId="0"/>
      <p:bldP spid="45" grpId="0"/>
      <p:bldP spid="46" grpId="0"/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DBF43F8D-B852-4A0D-8BFD-52B5A290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순서도: 처리 15"/>
          <p:cNvSpPr/>
          <p:nvPr/>
        </p:nvSpPr>
        <p:spPr>
          <a:xfrm>
            <a:off x="9551475" y="2390193"/>
            <a:ext cx="766005" cy="321408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cxnSpLocks/>
            <a:stCxn id="16" idx="0"/>
            <a:endCxn id="25" idx="2"/>
          </p:cNvCxnSpPr>
          <p:nvPr/>
        </p:nvCxnSpPr>
        <p:spPr>
          <a:xfrm flipH="1" flipV="1">
            <a:off x="9928508" y="1654524"/>
            <a:ext cx="5970" cy="7356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90401" y="1300581"/>
            <a:ext cx="1676213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단일상품 삭제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j-ea"/>
              </a:rPr>
              <a:t>3.</a:t>
            </a:r>
            <a:r>
              <a:rPr lang="ko-KR" altLang="en-US" sz="2700" b="1" dirty="0">
                <a:latin typeface="+mj-ea"/>
              </a:rPr>
              <a:t> 삭제 기능 </a:t>
            </a:r>
            <a:r>
              <a:rPr lang="en-US" altLang="ko-KR" sz="2000" b="1" dirty="0">
                <a:latin typeface="+mj-ea"/>
              </a:rPr>
              <a:t>(</a:t>
            </a:r>
            <a:r>
              <a:rPr lang="ko-KR" altLang="en-US" sz="2000" b="1" dirty="0">
                <a:latin typeface="+mj-ea"/>
              </a:rPr>
              <a:t>선택 삭제</a:t>
            </a:r>
            <a:r>
              <a:rPr lang="en-US" altLang="ko-KR" sz="2000" b="1" dirty="0">
                <a:latin typeface="+mj-ea"/>
              </a:rPr>
              <a:t>,</a:t>
            </a:r>
            <a:r>
              <a:rPr lang="ko-KR" altLang="en-US" sz="2000" b="1" dirty="0">
                <a:latin typeface="+mj-ea"/>
              </a:rPr>
              <a:t> 단일 삭제</a:t>
            </a:r>
            <a:r>
              <a:rPr lang="en-US" altLang="ko-KR" sz="2000" b="1" dirty="0">
                <a:latin typeface="+mj-ea"/>
              </a:rPr>
              <a:t>)</a:t>
            </a:r>
            <a:endParaRPr lang="ko-KR" altLang="en-US" sz="20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A15A15-15FF-4880-8A54-FC2FE0F2E183}"/>
              </a:ext>
            </a:extLst>
          </p:cNvPr>
          <p:cNvSpPr/>
          <p:nvPr/>
        </p:nvSpPr>
        <p:spPr>
          <a:xfrm>
            <a:off x="1783325" y="4484734"/>
            <a:ext cx="766005" cy="321408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32">
            <a:extLst>
              <a:ext uri="{FF2B5EF4-FFF2-40B4-BE49-F238E27FC236}">
                <a16:creationId xmlns:a16="http://schemas.microsoft.com/office/drawing/2014/main" id="{7EDCC4EF-4485-4885-8EE6-F44837EE311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672430" y="3534542"/>
            <a:ext cx="1305405" cy="916385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3EEFABA-1AF1-4BBC-B770-FAED1CBC141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5378" t="23435" r="61667" b="69246"/>
          <a:stretch/>
        </p:blipFill>
        <p:spPr>
          <a:xfrm>
            <a:off x="128855" y="6149525"/>
            <a:ext cx="2700000" cy="540000"/>
          </a:xfrm>
          <a:prstGeom prst="rect">
            <a:avLst/>
          </a:prstGeom>
          <a:ln w="22225">
            <a:solidFill>
              <a:srgbClr val="FF834B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98BE84-A3F4-46CB-9403-B76B4CEDAE8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4964" t="21414" r="69051" b="73333"/>
          <a:stretch/>
        </p:blipFill>
        <p:spPr>
          <a:xfrm>
            <a:off x="6271016" y="6158230"/>
            <a:ext cx="2700000" cy="540000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C7C08F-DCC3-4AB2-B79A-607FD7D0E0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5082" t="21280" r="69620" b="73334"/>
          <a:stretch/>
        </p:blipFill>
        <p:spPr>
          <a:xfrm>
            <a:off x="3199936" y="6158229"/>
            <a:ext cx="2700000" cy="540000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0CF208-9793-4E6F-ACDC-147C16A2696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5174" t="21684" r="63940" b="73871"/>
          <a:stretch/>
        </p:blipFill>
        <p:spPr>
          <a:xfrm>
            <a:off x="9370671" y="6158229"/>
            <a:ext cx="2700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1AFDFE-1760-4E23-B78D-B49872915530}"/>
              </a:ext>
            </a:extLst>
          </p:cNvPr>
          <p:cNvCxnSpPr>
            <a:cxnSpLocks/>
          </p:cNvCxnSpPr>
          <p:nvPr/>
        </p:nvCxnSpPr>
        <p:spPr>
          <a:xfrm>
            <a:off x="2872073" y="642121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5CA1BC-F0D0-40C1-9792-0DD5458FE911}"/>
              </a:ext>
            </a:extLst>
          </p:cNvPr>
          <p:cNvCxnSpPr>
            <a:cxnSpLocks/>
          </p:cNvCxnSpPr>
          <p:nvPr/>
        </p:nvCxnSpPr>
        <p:spPr>
          <a:xfrm>
            <a:off x="5957017" y="642121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3DBC0D-225E-4EBE-9D84-D86B12CB15D6}"/>
              </a:ext>
            </a:extLst>
          </p:cNvPr>
          <p:cNvCxnSpPr>
            <a:cxnSpLocks/>
          </p:cNvCxnSpPr>
          <p:nvPr/>
        </p:nvCxnSpPr>
        <p:spPr>
          <a:xfrm>
            <a:off x="9025557" y="642121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F0A003E-DC50-49A4-822F-07FDEA9E3F4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l="5228" t="21414" r="57651" b="71313"/>
          <a:stretch/>
        </p:blipFill>
        <p:spPr>
          <a:xfrm>
            <a:off x="128856" y="4925686"/>
            <a:ext cx="2700000" cy="540000"/>
          </a:xfrm>
          <a:prstGeom prst="rect">
            <a:avLst/>
          </a:prstGeom>
          <a:ln w="22225">
            <a:solidFill>
              <a:srgbClr val="FF834B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A6C5A3-F522-48CF-8BEE-AD8DA5D390F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/>
          <a:srcRect l="5152" t="21010" r="71893" b="71313"/>
          <a:stretch/>
        </p:blipFill>
        <p:spPr>
          <a:xfrm>
            <a:off x="6271016" y="4925686"/>
            <a:ext cx="2700000" cy="540000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7154F83-A92C-406E-8F24-38BD03A094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l="5151" t="23569" r="64167" b="71718"/>
          <a:stretch/>
        </p:blipFill>
        <p:spPr>
          <a:xfrm>
            <a:off x="9370671" y="4925686"/>
            <a:ext cx="2700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007665-4A95-454F-A8A2-C20CBAAAADC4}"/>
              </a:ext>
            </a:extLst>
          </p:cNvPr>
          <p:cNvCxnSpPr>
            <a:cxnSpLocks/>
          </p:cNvCxnSpPr>
          <p:nvPr/>
        </p:nvCxnSpPr>
        <p:spPr>
          <a:xfrm>
            <a:off x="2872073" y="5167782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C132BD-5998-4CCC-AEC8-4A5B2ADDC5BF}"/>
              </a:ext>
            </a:extLst>
          </p:cNvPr>
          <p:cNvCxnSpPr>
            <a:cxnSpLocks/>
          </p:cNvCxnSpPr>
          <p:nvPr/>
        </p:nvCxnSpPr>
        <p:spPr>
          <a:xfrm>
            <a:off x="5957017" y="5167782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93C1B2-6487-4D91-9F7F-7D23D36C1921}"/>
              </a:ext>
            </a:extLst>
          </p:cNvPr>
          <p:cNvCxnSpPr>
            <a:cxnSpLocks/>
          </p:cNvCxnSpPr>
          <p:nvPr/>
        </p:nvCxnSpPr>
        <p:spPr>
          <a:xfrm>
            <a:off x="9025557" y="5167782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2C57F75-2F6C-4151-A20F-C5F23EC0E10C}"/>
              </a:ext>
            </a:extLst>
          </p:cNvPr>
          <p:cNvCxnSpPr>
            <a:cxnSpLocks/>
          </p:cNvCxnSpPr>
          <p:nvPr/>
        </p:nvCxnSpPr>
        <p:spPr>
          <a:xfrm flipV="1">
            <a:off x="4550063" y="4445165"/>
            <a:ext cx="0" cy="480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2ED869-A230-4D01-9D06-9FD0F8EA741F}"/>
              </a:ext>
            </a:extLst>
          </p:cNvPr>
          <p:cNvSpPr txBox="1"/>
          <p:nvPr/>
        </p:nvSpPr>
        <p:spPr>
          <a:xfrm>
            <a:off x="4140171" y="2987472"/>
            <a:ext cx="2070133" cy="323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</a:rPr>
              <a:t>반복문으로 </a:t>
            </a:r>
            <a:r>
              <a:rPr lang="en-US" altLang="ko-KR" sz="1500" b="1" dirty="0">
                <a:latin typeface="+mj-lt"/>
              </a:rPr>
              <a:t>DAO </a:t>
            </a:r>
            <a:r>
              <a:rPr lang="ko-KR" altLang="en-US" sz="1500" b="1" dirty="0">
                <a:latin typeface="+mj-lt"/>
              </a:rPr>
              <a:t>호출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E200D-373C-4A7E-BEEA-1830411FC15E}"/>
              </a:ext>
            </a:extLst>
          </p:cNvPr>
          <p:cNvSpPr txBox="1"/>
          <p:nvPr/>
        </p:nvSpPr>
        <p:spPr>
          <a:xfrm>
            <a:off x="891723" y="5627292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834B"/>
                </a:solidFill>
              </a:rPr>
              <a:t>Cotroller</a:t>
            </a:r>
            <a:endParaRPr lang="ko-KR" altLang="en-US" b="1" dirty="0">
              <a:solidFill>
                <a:srgbClr val="FF834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800C14-146F-4DC4-9840-737D795076A2}"/>
              </a:ext>
            </a:extLst>
          </p:cNvPr>
          <p:cNvSpPr txBox="1"/>
          <p:nvPr/>
        </p:nvSpPr>
        <p:spPr>
          <a:xfrm>
            <a:off x="4064606" y="5627292"/>
            <a:ext cx="9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Service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00C60-D3CC-4C85-A842-864072132594}"/>
              </a:ext>
            </a:extLst>
          </p:cNvPr>
          <p:cNvSpPr txBox="1"/>
          <p:nvPr/>
        </p:nvSpPr>
        <p:spPr>
          <a:xfrm>
            <a:off x="7275704" y="5627292"/>
            <a:ext cx="6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DAO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B4CCC1-3F00-4691-9550-F98008621BD0}"/>
              </a:ext>
            </a:extLst>
          </p:cNvPr>
          <p:cNvSpPr txBox="1"/>
          <p:nvPr/>
        </p:nvSpPr>
        <p:spPr>
          <a:xfrm>
            <a:off x="10197170" y="5627292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Mapper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F95C1-0A2D-4FBF-A46C-1F37B218E170}"/>
              </a:ext>
            </a:extLst>
          </p:cNvPr>
          <p:cNvSpPr txBox="1"/>
          <p:nvPr/>
        </p:nvSpPr>
        <p:spPr>
          <a:xfrm>
            <a:off x="22357" y="4614676"/>
            <a:ext cx="14030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선택상품 삭제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33925-25CA-402B-9ABE-6DEC6EF46307}"/>
              </a:ext>
            </a:extLst>
          </p:cNvPr>
          <p:cNvSpPr txBox="1"/>
          <p:nvPr/>
        </p:nvSpPr>
        <p:spPr>
          <a:xfrm>
            <a:off x="31322" y="5826102"/>
            <a:ext cx="1394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단일상품 삭제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A4B1626-3CD3-4F86-A9B7-6DF20057FC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31" t="22820" r="61843" b="60769"/>
          <a:stretch/>
        </p:blipFill>
        <p:spPr>
          <a:xfrm>
            <a:off x="3192440" y="3319749"/>
            <a:ext cx="3965597" cy="1125416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38FBD4-9BAE-4B33-9E2C-FCADC96F423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/>
          <a:srcRect l="5409" t="23205" r="62686" b="68921"/>
          <a:stretch/>
        </p:blipFill>
        <p:spPr>
          <a:xfrm>
            <a:off x="3212835" y="4925686"/>
            <a:ext cx="2700226" cy="540000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6B6B5506-3E06-4D94-AEA0-1F6D2DB3F8D3}"/>
              </a:ext>
            </a:extLst>
          </p:cNvPr>
          <p:cNvSpPr/>
          <p:nvPr/>
        </p:nvSpPr>
        <p:spPr>
          <a:xfrm>
            <a:off x="1974592" y="361474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C93605AA-2FC9-44F6-91E2-FAF213127420}"/>
              </a:ext>
            </a:extLst>
          </p:cNvPr>
          <p:cNvSpPr/>
          <p:nvPr/>
        </p:nvSpPr>
        <p:spPr>
          <a:xfrm>
            <a:off x="1974592" y="250769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3EB9B48-0327-474D-942D-078B834DDF0D}"/>
              </a:ext>
            </a:extLst>
          </p:cNvPr>
          <p:cNvCxnSpPr>
            <a:cxnSpLocks/>
          </p:cNvCxnSpPr>
          <p:nvPr/>
        </p:nvCxnSpPr>
        <p:spPr>
          <a:xfrm flipH="1" flipV="1">
            <a:off x="1688123" y="3314700"/>
            <a:ext cx="286469" cy="38039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205D1E-B43F-4B1C-9992-5035A6790E42}"/>
              </a:ext>
            </a:extLst>
          </p:cNvPr>
          <p:cNvCxnSpPr>
            <a:cxnSpLocks/>
          </p:cNvCxnSpPr>
          <p:nvPr/>
        </p:nvCxnSpPr>
        <p:spPr>
          <a:xfrm flipH="1">
            <a:off x="1711873" y="2588043"/>
            <a:ext cx="262720" cy="39804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0B2DE4-00AB-4E93-9B26-C13DDB7BF002}"/>
              </a:ext>
            </a:extLst>
          </p:cNvPr>
          <p:cNvSpPr txBox="1"/>
          <p:nvPr/>
        </p:nvSpPr>
        <p:spPr>
          <a:xfrm>
            <a:off x="72304" y="2986090"/>
            <a:ext cx="1630777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선택상품 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4EE677-8887-4B0B-BF8C-9F2D758CCA36}"/>
              </a:ext>
            </a:extLst>
          </p:cNvPr>
          <p:cNvSpPr/>
          <p:nvPr/>
        </p:nvSpPr>
        <p:spPr>
          <a:xfrm>
            <a:off x="232910" y="1425787"/>
            <a:ext cx="2953560" cy="544700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장바구니에 담긴 여러 상품 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원하지 않는 상품을 선택하여 삭제 가능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8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7" grpId="0" animBg="1"/>
      <p:bldP spid="13" grpId="0" animBg="1"/>
      <p:bldP spid="34" grpId="0"/>
      <p:bldP spid="35" grpId="0"/>
      <p:bldP spid="36" grpId="0"/>
      <p:bldP spid="37" grpId="0"/>
      <p:bldP spid="41" grpId="0"/>
      <p:bldP spid="42" grpId="0"/>
      <p:bldP spid="72" grpId="0" animBg="1"/>
      <p:bldP spid="73" grpId="0" animBg="1"/>
      <p:bldP spid="76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984D2FD8-0870-4DCE-8AB9-FAA4C0D9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순서도: 처리 15"/>
          <p:cNvSpPr/>
          <p:nvPr/>
        </p:nvSpPr>
        <p:spPr>
          <a:xfrm>
            <a:off x="6067427" y="5041415"/>
            <a:ext cx="1218263" cy="339250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cxnSpLocks/>
            <a:stCxn id="16" idx="0"/>
            <a:endCxn id="25" idx="2"/>
          </p:cNvCxnSpPr>
          <p:nvPr/>
        </p:nvCxnSpPr>
        <p:spPr>
          <a:xfrm flipH="1" flipV="1">
            <a:off x="6674171" y="4533080"/>
            <a:ext cx="2388" cy="50833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67197" y="4179137"/>
            <a:ext cx="1813947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장바구니 비우기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007665-4A95-454F-A8A2-C20CBAAAADC4}"/>
              </a:ext>
            </a:extLst>
          </p:cNvPr>
          <p:cNvCxnSpPr>
            <a:cxnSpLocks/>
          </p:cNvCxnSpPr>
          <p:nvPr/>
        </p:nvCxnSpPr>
        <p:spPr>
          <a:xfrm>
            <a:off x="2872073" y="5882098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C132BD-5998-4CCC-AEC8-4A5B2ADDC5BF}"/>
              </a:ext>
            </a:extLst>
          </p:cNvPr>
          <p:cNvCxnSpPr>
            <a:cxnSpLocks/>
          </p:cNvCxnSpPr>
          <p:nvPr/>
        </p:nvCxnSpPr>
        <p:spPr>
          <a:xfrm>
            <a:off x="5957017" y="5882098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93C1B2-6487-4D91-9F7F-7D23D36C1921}"/>
              </a:ext>
            </a:extLst>
          </p:cNvPr>
          <p:cNvCxnSpPr>
            <a:cxnSpLocks/>
          </p:cNvCxnSpPr>
          <p:nvPr/>
        </p:nvCxnSpPr>
        <p:spPr>
          <a:xfrm>
            <a:off x="9025557" y="5882098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E200D-373C-4A7E-BEEA-1830411FC15E}"/>
              </a:ext>
            </a:extLst>
          </p:cNvPr>
          <p:cNvSpPr txBox="1"/>
          <p:nvPr/>
        </p:nvSpPr>
        <p:spPr>
          <a:xfrm>
            <a:off x="729443" y="6289878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834B"/>
                </a:solidFill>
              </a:rPr>
              <a:t>Cotroller</a:t>
            </a:r>
            <a:endParaRPr lang="ko-KR" altLang="en-US" b="1" dirty="0">
              <a:solidFill>
                <a:srgbClr val="FF834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800C14-146F-4DC4-9840-737D795076A2}"/>
              </a:ext>
            </a:extLst>
          </p:cNvPr>
          <p:cNvSpPr txBox="1"/>
          <p:nvPr/>
        </p:nvSpPr>
        <p:spPr>
          <a:xfrm>
            <a:off x="4083698" y="6289878"/>
            <a:ext cx="9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Service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00C60-D3CC-4C85-A842-864072132594}"/>
              </a:ext>
            </a:extLst>
          </p:cNvPr>
          <p:cNvSpPr txBox="1"/>
          <p:nvPr/>
        </p:nvSpPr>
        <p:spPr>
          <a:xfrm>
            <a:off x="7275704" y="6289878"/>
            <a:ext cx="6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DAO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B4CCC1-3F00-4691-9550-F98008621BD0}"/>
              </a:ext>
            </a:extLst>
          </p:cNvPr>
          <p:cNvSpPr txBox="1"/>
          <p:nvPr/>
        </p:nvSpPr>
        <p:spPr>
          <a:xfrm>
            <a:off x="10104964" y="6289878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Mapper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68826EC7-2238-4A3E-BE78-57075EB64CF3}"/>
              </a:ext>
            </a:extLst>
          </p:cNvPr>
          <p:cNvSpPr/>
          <p:nvPr/>
        </p:nvSpPr>
        <p:spPr>
          <a:xfrm>
            <a:off x="7320599" y="5041415"/>
            <a:ext cx="1200149" cy="339250"/>
          </a:xfrm>
          <a:prstGeom prst="flowChartProcess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B66E84-5EC8-40A6-AD18-CB22CE9C2D1D}"/>
              </a:ext>
            </a:extLst>
          </p:cNvPr>
          <p:cNvCxnSpPr>
            <a:cxnSpLocks/>
          </p:cNvCxnSpPr>
          <p:nvPr/>
        </p:nvCxnSpPr>
        <p:spPr>
          <a:xfrm>
            <a:off x="7916765" y="4469365"/>
            <a:ext cx="110879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2CD2BA2-4B0E-4BE5-BFA7-1C49659D5F4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5364" t="22876" r="63599" b="70588"/>
          <a:stretch/>
        </p:blipFill>
        <p:spPr>
          <a:xfrm>
            <a:off x="128856" y="5640002"/>
            <a:ext cx="2700000" cy="540000"/>
          </a:xfrm>
          <a:prstGeom prst="rect">
            <a:avLst/>
          </a:prstGeom>
          <a:ln w="22225">
            <a:solidFill>
              <a:srgbClr val="FF834B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147EB94-0814-468B-A430-A4AB8F82A2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5229" t="22876" r="72396" b="69250"/>
          <a:stretch/>
        </p:blipFill>
        <p:spPr>
          <a:xfrm>
            <a:off x="3199936" y="5640005"/>
            <a:ext cx="2700000" cy="539997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F82C71-5494-4A94-B3C8-583AD39C4FB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4992" t="22876" r="73163" b="69250"/>
          <a:stretch/>
        </p:blipFill>
        <p:spPr>
          <a:xfrm>
            <a:off x="6274340" y="5643333"/>
            <a:ext cx="2700000" cy="539989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D887470-8660-42F8-B839-F4FB6788850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4762" t="21167" r="63088" b="73630"/>
          <a:stretch/>
        </p:blipFill>
        <p:spPr>
          <a:xfrm>
            <a:off x="9397541" y="5640001"/>
            <a:ext cx="2700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122A00A3-C409-4BBF-A923-61C3F764B4E7}"/>
              </a:ext>
            </a:extLst>
          </p:cNvPr>
          <p:cNvGrpSpPr/>
          <p:nvPr/>
        </p:nvGrpSpPr>
        <p:grpSpPr>
          <a:xfrm>
            <a:off x="9046435" y="3911888"/>
            <a:ext cx="1200212" cy="1114954"/>
            <a:chOff x="10019431" y="3917161"/>
            <a:chExt cx="1274778" cy="120564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FA66D7F-BE13-42C9-9759-221837D0E614}"/>
                </a:ext>
              </a:extLst>
            </p:cNvPr>
            <p:cNvSpPr/>
            <p:nvPr/>
          </p:nvSpPr>
          <p:spPr>
            <a:xfrm>
              <a:off x="10094060" y="3917161"/>
              <a:ext cx="1200149" cy="120564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7D55A1-596E-4F16-BA96-615171B5F91C}"/>
                </a:ext>
              </a:extLst>
            </p:cNvPr>
            <p:cNvSpPr txBox="1"/>
            <p:nvPr/>
          </p:nvSpPr>
          <p:spPr>
            <a:xfrm>
              <a:off x="10019431" y="4346021"/>
              <a:ext cx="1274708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700" b="1" dirty="0">
                  <a:solidFill>
                    <a:srgbClr val="00B050"/>
                  </a:solidFill>
                </a:rPr>
                <a:t>상품페이지</a:t>
              </a:r>
              <a:endParaRPr lang="en-US" altLang="ko-KR" sz="17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C8AD01-3C7C-4497-9D84-5021B4A2D57D}"/>
              </a:ext>
            </a:extLst>
          </p:cNvPr>
          <p:cNvCxnSpPr>
            <a:cxnSpLocks/>
          </p:cNvCxnSpPr>
          <p:nvPr/>
        </p:nvCxnSpPr>
        <p:spPr>
          <a:xfrm>
            <a:off x="7920673" y="4460573"/>
            <a:ext cx="0" cy="5808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AA0AEA5E-0457-B741-B81A-2733582ABBBC}"/>
              </a:ext>
            </a:extLst>
          </p:cNvPr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j-ea"/>
              </a:rPr>
              <a:t>3.</a:t>
            </a:r>
            <a:r>
              <a:rPr lang="ko-KR" altLang="en-US" sz="2700" b="1" dirty="0">
                <a:latin typeface="+mj-ea"/>
              </a:rPr>
              <a:t> 삭제 기능 </a:t>
            </a:r>
            <a:r>
              <a:rPr lang="en-US" altLang="ko-KR" sz="2000" b="1" dirty="0">
                <a:latin typeface="+mj-ea"/>
              </a:rPr>
              <a:t>(</a:t>
            </a:r>
            <a:r>
              <a:rPr lang="ko-KR" altLang="en-US" sz="2000" b="1" dirty="0">
                <a:latin typeface="+mj-ea"/>
              </a:rPr>
              <a:t>장바구니 비우기</a:t>
            </a:r>
            <a:r>
              <a:rPr lang="en-US" altLang="ko-KR" sz="2000" b="1" dirty="0">
                <a:latin typeface="+mj-ea"/>
              </a:rPr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48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34" grpId="0"/>
      <p:bldP spid="35" grpId="0"/>
      <p:bldP spid="36" grpId="0"/>
      <p:bldP spid="37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C3882-FEF8-4571-87EC-3037D6AA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322" y="2696961"/>
            <a:ext cx="5380489" cy="137627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7000" dirty="0" smtClean="0"/>
              <a:t>감사합니다</a:t>
            </a:r>
            <a:r>
              <a:rPr lang="en-US" altLang="ko-KR" sz="7000" dirty="0" smtClean="0"/>
              <a:t>.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2854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222</Words>
  <Application>Microsoft Office PowerPoint</Application>
  <PresentationFormat>와이드스크린</PresentationFormat>
  <Paragraphs>68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맑은 고딕</vt:lpstr>
      <vt:lpstr>맑은 고딕 (본문)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수량 수정 기능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</dc:title>
  <dc:creator>New-Lee</dc:creator>
  <cp:lastModifiedBy>New-Lee</cp:lastModifiedBy>
  <cp:revision>165</cp:revision>
  <dcterms:created xsi:type="dcterms:W3CDTF">2020-12-13T09:58:48Z</dcterms:created>
  <dcterms:modified xsi:type="dcterms:W3CDTF">2020-12-31T06:53:09Z</dcterms:modified>
</cp:coreProperties>
</file>