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13"/>
  </p:notesMasterIdLst>
  <p:sldIdLst>
    <p:sldId id="256" r:id="rId3"/>
    <p:sldId id="290" r:id="rId4"/>
    <p:sldId id="292" r:id="rId5"/>
    <p:sldId id="291" r:id="rId6"/>
    <p:sldId id="257" r:id="rId7"/>
    <p:sldId id="286" r:id="rId8"/>
    <p:sldId id="293" r:id="rId9"/>
    <p:sldId id="285" r:id="rId10"/>
    <p:sldId id="289" r:id="rId11"/>
    <p:sldId id="294" r:id="rId12"/>
  </p:sldIdLst>
  <p:sldSz cx="9144000" cy="5143500" type="screen16x9"/>
  <p:notesSz cx="6858000" cy="9144000"/>
  <p:embeddedFontLst>
    <p:embeddedFont>
      <p:font typeface="PT Serif" charset="0"/>
      <p:regular r:id="rId14"/>
      <p:bold r:id="rId15"/>
      <p:italic r:id="rId16"/>
      <p:boldItalic r:id="rId17"/>
    </p:embeddedFont>
    <p:embeddedFont>
      <p:font typeface="Montserrat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4C3"/>
    <a:srgbClr val="B7A8AD"/>
    <a:srgbClr val="A5949C"/>
    <a:srgbClr val="675E5F"/>
    <a:srgbClr val="40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30A7246-6EF8-41A2-8205-6292F126D801}">
  <a:tblStyle styleId="{E30A7246-6EF8-41A2-8205-6292F126D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>
        <p:scale>
          <a:sx n="120" d="100"/>
          <a:sy n="120" d="100"/>
        </p:scale>
        <p:origin x="-365" y="1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9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32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‹#›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3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‹#›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9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‹#›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6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‹#›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1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1232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85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70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‹#›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7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‹#›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‹#›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66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KPMG</a:t>
            </a:r>
            <a:r>
              <a:rPr lang="zh-TW" altLang="en-US" dirty="0" smtClean="0"/>
              <a:t> 題目一</a:t>
            </a:r>
            <a:endParaRPr dirty="0"/>
          </a:p>
        </p:txBody>
      </p:sp>
      <p:sp>
        <p:nvSpPr>
          <p:cNvPr id="3" name="Google Shape;58;p11">
            <a:extLst>
              <a:ext uri="{FF2B5EF4-FFF2-40B4-BE49-F238E27FC236}">
                <a16:creationId xmlns:a16="http://schemas.microsoft.com/office/drawing/2014/main" xmlns="" id="{3BDD2556-1D40-4E93-BC17-F35B4E79A0FA}"/>
              </a:ext>
            </a:extLst>
          </p:cNvPr>
          <p:cNvSpPr txBox="1">
            <a:spLocks/>
          </p:cNvSpPr>
          <p:nvPr/>
        </p:nvSpPr>
        <p:spPr>
          <a:xfrm>
            <a:off x="634275" y="3579862"/>
            <a:ext cx="788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TW" sz="2400" dirty="0" smtClean="0"/>
              <a:t>08170124</a:t>
            </a:r>
            <a:r>
              <a:rPr lang="zh-TW" altLang="en-US" sz="2400" dirty="0" smtClean="0"/>
              <a:t> 李汝盈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ctrTitle" idx="4294967295"/>
          </p:nvPr>
        </p:nvSpPr>
        <p:spPr>
          <a:xfrm>
            <a:off x="683568" y="2067694"/>
            <a:ext cx="77724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THANK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YOU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LISTENING</a:t>
            </a:r>
            <a:r>
              <a:rPr lang="zh-TW" altLang="en-US" sz="2400" dirty="0" smtClean="0"/>
              <a:t>！</a:t>
            </a:r>
            <a:endParaRPr sz="2400" dirty="0"/>
          </a:p>
        </p:txBody>
      </p:sp>
      <p:sp>
        <p:nvSpPr>
          <p:cNvPr id="335" name="Google Shape;335;p33"/>
          <p:cNvSpPr txBox="1">
            <a:spLocks noGrp="1"/>
          </p:cNvSpPr>
          <p:nvPr>
            <p:ph type="subTitle" idx="4294967295"/>
          </p:nvPr>
        </p:nvSpPr>
        <p:spPr>
          <a:xfrm>
            <a:off x="611560" y="2643758"/>
            <a:ext cx="7895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i="1" dirty="0">
                <a:solidFill>
                  <a:schemeClr val="accent1"/>
                </a:solidFill>
              </a:rPr>
              <a:t>Any questions?</a:t>
            </a:r>
            <a:endParaRPr sz="3200" i="1" dirty="0">
              <a:solidFill>
                <a:schemeClr val="accent1"/>
              </a:solidFill>
            </a:endParaRPr>
          </a:p>
        </p:txBody>
      </p:sp>
      <p:sp>
        <p:nvSpPr>
          <p:cNvPr id="337" name="Google Shape;337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10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83;p24">
            <a:extLst>
              <a:ext uri="{FF2B5EF4-FFF2-40B4-BE49-F238E27FC236}">
                <a16:creationId xmlns:a16="http://schemas.microsoft.com/office/drawing/2014/main" xmlns="" id="{86B59EA3-037D-4F3D-8268-91D855B74A8A}"/>
              </a:ext>
            </a:extLst>
          </p:cNvPr>
          <p:cNvSpPr/>
          <p:nvPr/>
        </p:nvSpPr>
        <p:spPr>
          <a:xfrm>
            <a:off x="381320" y="796814"/>
            <a:ext cx="8705042" cy="4346686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dk1">
                <a:alpha val="22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FAA0ABA5-F2C0-4AA1-874A-26B8D19C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INDEX</a:t>
            </a:r>
            <a:endParaRPr lang="zh-TW" altLang="en-US" sz="36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F10A3BE-E655-4E78-9E17-500FCAE3964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99591" y="1494003"/>
            <a:ext cx="6998615" cy="8418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1: </a:t>
            </a:r>
            <a:r>
              <a:rPr lang="en-US" altLang="zh-TW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Doing Now?</a:t>
            </a:r>
            <a:r>
              <a:rPr lang="en-US" altLang="zh-TW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zh-TW" altLang="en-US" b="1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7BECAE27-5D12-4B01-A775-55A4C3204195}"/>
              </a:ext>
            </a:extLst>
          </p:cNvPr>
          <p:cNvSpPr txBox="1"/>
          <p:nvPr/>
        </p:nvSpPr>
        <p:spPr>
          <a:xfrm>
            <a:off x="7723350" y="1653934"/>
            <a:ext cx="740919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>
              <a:lnSpc>
                <a:spcPct val="115000"/>
              </a:lnSpc>
              <a:spcBef>
                <a:spcPts val="600"/>
              </a:spcBef>
              <a:buClr>
                <a:schemeClr val="accent3"/>
              </a:buClr>
              <a:buSzPts val="2000"/>
            </a:pPr>
            <a:r>
              <a:rPr lang="en-US" altLang="zh-TW" sz="2400" b="1" cap="all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/>
                <a:sym typeface="PT Serif"/>
              </a:rPr>
              <a:t>P3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30FC49-C696-4BB4-8836-D102BFBC3E98}"/>
              </a:ext>
            </a:extLst>
          </p:cNvPr>
          <p:cNvSpPr txBox="1"/>
          <p:nvPr/>
        </p:nvSpPr>
        <p:spPr>
          <a:xfrm>
            <a:off x="7723350" y="2787701"/>
            <a:ext cx="95940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>
              <a:lnSpc>
                <a:spcPct val="115000"/>
              </a:lnSpc>
              <a:spcBef>
                <a:spcPts val="600"/>
              </a:spcBef>
              <a:buClr>
                <a:schemeClr val="accent3"/>
              </a:buClr>
              <a:buSzPts val="2000"/>
            </a:pPr>
            <a:r>
              <a:rPr lang="en-US" altLang="zh-TW" sz="2400" b="1" cap="all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/>
                <a:sym typeface="PT Serif"/>
              </a:rPr>
              <a:t>P14</a:t>
            </a:r>
          </a:p>
        </p:txBody>
      </p:sp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xmlns="" id="{42FA5B03-E617-48EC-ABA5-160A209E1B8D}"/>
              </a:ext>
            </a:extLst>
          </p:cNvPr>
          <p:cNvSpPr txBox="1">
            <a:spLocks/>
          </p:cNvSpPr>
          <p:nvPr/>
        </p:nvSpPr>
        <p:spPr>
          <a:xfrm>
            <a:off x="899590" y="2567489"/>
            <a:ext cx="6998615" cy="132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T Serif"/>
              <a:buChar char="□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□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2: T</a:t>
            </a:r>
            <a:r>
              <a:rPr lang="en-US" altLang="zh-TW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Problem We Are Facing</a:t>
            </a:r>
            <a:endParaRPr lang="en-US" altLang="zh-TW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1600" indent="0">
              <a:buFont typeface="PT Serif"/>
              <a:buNone/>
            </a:pPr>
            <a:r>
              <a:rPr lang="en-US" altLang="zh-TW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zh-TW" altLang="en-US" b="1"/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xmlns="" id="{F330972F-A0F0-485D-8F1B-5FEA28F6B6A9}"/>
              </a:ext>
            </a:extLst>
          </p:cNvPr>
          <p:cNvSpPr txBox="1">
            <a:spLocks/>
          </p:cNvSpPr>
          <p:nvPr/>
        </p:nvSpPr>
        <p:spPr>
          <a:xfrm>
            <a:off x="2505800" y="2046200"/>
            <a:ext cx="5616624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T Serif"/>
              <a:buChar char="□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□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None/>
            </a:pPr>
            <a:r>
              <a:rPr lang="en-US" altLang="zh-TW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 Of Labour, Data Set, Our Website	</a:t>
            </a:r>
          </a:p>
          <a:p>
            <a:endParaRPr lang="zh-TW" altLang="en-US" sz="1800" b="1" i="1">
              <a:solidFill>
                <a:schemeClr val="accent2"/>
              </a:solidFill>
            </a:endParaRPr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xmlns="" id="{03AA08E7-C2D4-4847-8E11-2ED8FC239854}"/>
              </a:ext>
            </a:extLst>
          </p:cNvPr>
          <p:cNvSpPr txBox="1">
            <a:spLocks/>
          </p:cNvSpPr>
          <p:nvPr/>
        </p:nvSpPr>
        <p:spPr>
          <a:xfrm>
            <a:off x="2509902" y="3150739"/>
            <a:ext cx="5616624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T Serif"/>
              <a:buChar char="□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□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None/>
            </a:pPr>
            <a:r>
              <a:rPr lang="en-US" altLang="zh-TW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Improve Our Product?</a:t>
            </a:r>
          </a:p>
          <a:p>
            <a:endParaRPr lang="zh-TW" altLang="en-US" sz="1800" b="1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61631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Doing Now?</a:t>
            </a:r>
            <a:endParaRPr sz="2400" cap="al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/>
              <a:t>Division Of Labour, Data Set, Our Website	</a:t>
            </a:r>
          </a:p>
          <a:p>
            <a:pPr marL="0" lvl="0" indent="0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23">
            <a:extLst>
              <a:ext uri="{FF2B5EF4-FFF2-40B4-BE49-F238E27FC236}">
                <a16:creationId xmlns:a16="http://schemas.microsoft.com/office/drawing/2014/main" xmlns="" id="{D8289039-EC42-4173-90AC-2D1ADDEE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54" y="43386"/>
            <a:ext cx="4507800" cy="857400"/>
          </a:xfrm>
        </p:spPr>
        <p:txBody>
          <a:bodyPr/>
          <a:lstStyle/>
          <a:p>
            <a:r>
              <a:rPr lang="en-US" altLang="zh-TW" sz="2400" cap="all" dirty="0"/>
              <a:t>Division Of </a:t>
            </a:r>
            <a:r>
              <a:rPr lang="en-US" altLang="zh-TW" sz="2400" cap="all" dirty="0" err="1"/>
              <a:t>Labour</a:t>
            </a:r>
            <a:endParaRPr lang="zh-TW" altLang="en-US" sz="2400" cap="all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xmlns="" id="{F34DB0EE-38E1-4097-AAE6-513A747C1639}"/>
              </a:ext>
            </a:extLst>
          </p:cNvPr>
          <p:cNvGrpSpPr/>
          <p:nvPr/>
        </p:nvGrpSpPr>
        <p:grpSpPr>
          <a:xfrm>
            <a:off x="377971" y="2209420"/>
            <a:ext cx="4430131" cy="1877669"/>
            <a:chOff x="229243" y="876255"/>
            <a:chExt cx="4430131" cy="1877669"/>
          </a:xfrm>
        </p:grpSpPr>
        <p:sp>
          <p:nvSpPr>
            <p:cNvPr id="28" name="Google Shape;64;p12">
              <a:extLst>
                <a:ext uri="{FF2B5EF4-FFF2-40B4-BE49-F238E27FC236}">
                  <a16:creationId xmlns:a16="http://schemas.microsoft.com/office/drawing/2014/main" xmlns="" id="{CC6D00F9-6604-45D9-98F6-8A190C883F5F}"/>
                </a:ext>
              </a:extLst>
            </p:cNvPr>
            <p:cNvSpPr txBox="1"/>
            <p:nvPr/>
          </p:nvSpPr>
          <p:spPr>
            <a:xfrm>
              <a:off x="397814" y="1354718"/>
              <a:ext cx="4261560" cy="1399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zh-TW" altLang="en-US" sz="1600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T Serif"/>
                  <a:sym typeface="PT Serif"/>
                </a:rPr>
                <a:t>目的：</a:t>
              </a:r>
              <a:r>
                <a:rPr lang="zh-TW" altLang="en-US" sz="1600" b="1" dirty="0">
                  <a:solidFill>
                    <a:schemeClr val="dk1"/>
                  </a:solidFill>
                  <a:latin typeface="PT Serif"/>
                  <a:sym typeface="PT Serif"/>
                </a:rPr>
                <a:t>在公開網站</a:t>
              </a:r>
              <a:r>
                <a:rPr lang="en-US" altLang="zh-TW" sz="1600" b="1" dirty="0">
                  <a:solidFill>
                    <a:schemeClr val="dk1"/>
                  </a:solidFill>
                  <a:latin typeface="PT Serif"/>
                  <a:sym typeface="PT Serif"/>
                </a:rPr>
                <a:t>(TEJ</a:t>
              </a:r>
              <a:r>
                <a:rPr lang="zh-TW" altLang="en-US" sz="1600" b="1" dirty="0">
                  <a:solidFill>
                    <a:schemeClr val="dk1"/>
                  </a:solidFill>
                  <a:latin typeface="PT Serif"/>
                  <a:sym typeface="PT Serif"/>
                </a:rPr>
                <a:t>、公開資訊觀測站</a:t>
              </a:r>
              <a:r>
                <a:rPr lang="en-US" altLang="zh-TW" sz="1600" b="1" dirty="0">
                  <a:solidFill>
                    <a:schemeClr val="dk1"/>
                  </a:solidFill>
                  <a:latin typeface="PT Serif"/>
                  <a:sym typeface="PT Serif"/>
                </a:rPr>
                <a:t>)</a:t>
              </a:r>
              <a:r>
                <a:rPr lang="zh-TW" altLang="en-US" sz="1600" b="1" dirty="0">
                  <a:solidFill>
                    <a:schemeClr val="dk1"/>
                  </a:solidFill>
                  <a:latin typeface="PT Serif"/>
                  <a:sym typeface="PT Serif"/>
                </a:rPr>
                <a:t>蒐集資料，並彙整成模型要跑的指標</a:t>
              </a:r>
              <a:endParaRPr lang="en-US" altLang="zh-TW" sz="1600" b="1" dirty="0">
                <a:solidFill>
                  <a:schemeClr val="dk1"/>
                </a:solidFill>
                <a:latin typeface="PT Serif"/>
                <a:sym typeface="PT Serif"/>
              </a:endParaRPr>
            </a:p>
            <a:p>
              <a:r>
                <a:rPr lang="zh-TW" altLang="en-US" sz="1600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T Serif"/>
                  <a:sym typeface="PT Serif"/>
                </a:rPr>
                <a:t>負責：</a:t>
              </a:r>
              <a:endParaRPr lang="en-US" altLang="zh-TW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/>
                <a:sym typeface="PT Serif"/>
              </a:endParaRPr>
            </a:p>
            <a:p>
              <a:pPr>
                <a:spcBef>
                  <a:spcPts val="600"/>
                </a:spcBef>
              </a:pPr>
              <a:endParaRPr lang="en-US" altLang="zh-TW" sz="1600" b="1" dirty="0">
                <a:solidFill>
                  <a:schemeClr val="dk1"/>
                </a:solidFill>
                <a:latin typeface="PT Serif"/>
                <a:sym typeface="PT Serif"/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xmlns="" id="{5605709B-41EB-4ABE-B1B6-2CA076AC308C}"/>
                </a:ext>
              </a:extLst>
            </p:cNvPr>
            <p:cNvGrpSpPr/>
            <p:nvPr/>
          </p:nvGrpSpPr>
          <p:grpSpPr>
            <a:xfrm>
              <a:off x="229243" y="876255"/>
              <a:ext cx="4398014" cy="640135"/>
              <a:chOff x="229243" y="876255"/>
              <a:chExt cx="4398014" cy="640135"/>
            </a:xfrm>
          </p:grpSpPr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xmlns="" id="{CC80EE91-F21E-47AA-A267-83B545A32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243" y="876255"/>
                <a:ext cx="621846" cy="640135"/>
              </a:xfrm>
              <a:prstGeom prst="rect">
                <a:avLst/>
              </a:prstGeom>
            </p:spPr>
          </p:pic>
          <p:sp>
            <p:nvSpPr>
              <p:cNvPr id="31" name="Google Shape;64;p12">
                <a:extLst>
                  <a:ext uri="{FF2B5EF4-FFF2-40B4-BE49-F238E27FC236}">
                    <a16:creationId xmlns:a16="http://schemas.microsoft.com/office/drawing/2014/main" xmlns="" id="{15B23981-F588-4A5E-868F-75596DD861E9}"/>
                  </a:ext>
                </a:extLst>
              </p:cNvPr>
              <p:cNvSpPr txBox="1"/>
              <p:nvPr/>
            </p:nvSpPr>
            <p:spPr>
              <a:xfrm>
                <a:off x="365697" y="886908"/>
                <a:ext cx="4261560" cy="618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T Serif"/>
                    <a:ea typeface="PT Serif"/>
                    <a:cs typeface="PT Serif"/>
                    <a:sym typeface="PT Serif"/>
                  </a:rPr>
                  <a:t>指標建立、資料蒐集</a:t>
                </a:r>
              </a:p>
            </p:txBody>
          </p:sp>
        </p:grpSp>
      </p:grp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xmlns="" id="{70BEB24B-9851-4B05-89F3-F54F7A7D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89022"/>
              </p:ext>
            </p:extLst>
          </p:nvPr>
        </p:nvGraphicFramePr>
        <p:xfrm>
          <a:off x="646162" y="3651870"/>
          <a:ext cx="3893692" cy="675640"/>
        </p:xfrm>
        <a:graphic>
          <a:graphicData uri="http://schemas.openxmlformats.org/drawingml/2006/table">
            <a:tbl>
              <a:tblPr firstRow="1" bandRow="1">
                <a:tableStyleId>{E30A7246-6EF8-41A2-8205-6292F126D801}</a:tableStyleId>
              </a:tblPr>
              <a:tblGrid>
                <a:gridCol w="2453532">
                  <a:extLst>
                    <a:ext uri="{9D8B030D-6E8A-4147-A177-3AD203B41FA5}">
                      <a16:colId xmlns:a16="http://schemas.microsoft.com/office/drawing/2014/main" xmlns="" val="227228780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264270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>
                          <a:solidFill>
                            <a:srgbClr val="C00000"/>
                          </a:solidFill>
                          <a:latin typeface="PT Serif"/>
                          <a:cs typeface="Arial"/>
                          <a:sym typeface="Arial"/>
                        </a:rPr>
                        <a:t>洪子婷、胡辰瑜、張詠淳</a:t>
                      </a:r>
                      <a:endParaRPr lang="en-US" altLang="zh-TW" sz="1600" b="1" i="0" u="none" strike="noStrike" cap="none">
                        <a:solidFill>
                          <a:srgbClr val="C00000"/>
                        </a:solidFill>
                        <a:latin typeface="PT Serif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>
                          <a:solidFill>
                            <a:srgbClr val="C00000"/>
                          </a:solidFill>
                          <a:latin typeface="PT Serif"/>
                          <a:cs typeface="Arial"/>
                          <a:sym typeface="PT Serif"/>
                        </a:rPr>
                        <a:t>李汝盈</a:t>
                      </a:r>
                      <a:endParaRPr lang="zh-TW" altLang="en-US" sz="1600" b="1" i="0" u="none" strike="noStrike" cap="none">
                        <a:solidFill>
                          <a:srgbClr val="C00000"/>
                        </a:solidFill>
                        <a:latin typeface="PT Serif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0077889"/>
                  </a:ext>
                </a:extLst>
              </a:tr>
              <a:tr h="234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>
                          <a:solidFill>
                            <a:schemeClr val="dk1"/>
                          </a:solidFill>
                          <a:latin typeface="PT Serif"/>
                          <a:cs typeface="Arial"/>
                          <a:sym typeface="Arial"/>
                        </a:rPr>
                        <a:t>主要資料蒐集、彙整</a:t>
                      </a:r>
                      <a:endParaRPr lang="en-US" altLang="zh-TW" sz="1400" b="1" i="0" u="none" strike="noStrike" cap="none">
                        <a:solidFill>
                          <a:schemeClr val="dk1"/>
                        </a:solidFill>
                        <a:latin typeface="PT Serif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i="0" u="none" strike="noStrike" cap="none">
                          <a:solidFill>
                            <a:schemeClr val="dk1"/>
                          </a:solidFill>
                          <a:latin typeface="PT Serif"/>
                          <a:cs typeface="Arial"/>
                          <a:sym typeface="PT Serif"/>
                        </a:rPr>
                        <a:t>部分資料蒐集</a:t>
                      </a:r>
                      <a:endParaRPr lang="zh-TW" altLang="en-US" sz="1400" b="1" i="0" u="none" strike="noStrike" cap="none">
                        <a:solidFill>
                          <a:schemeClr val="dk1"/>
                        </a:solidFill>
                        <a:latin typeface="PT Serif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6975637"/>
                  </a:ext>
                </a:extLst>
              </a:tr>
            </a:tbl>
          </a:graphicData>
        </a:graphic>
      </p:graphicFrame>
      <p:grpSp>
        <p:nvGrpSpPr>
          <p:cNvPr id="33" name="群組 32">
            <a:extLst>
              <a:ext uri="{FF2B5EF4-FFF2-40B4-BE49-F238E27FC236}">
                <a16:creationId xmlns:a16="http://schemas.microsoft.com/office/drawing/2014/main" xmlns="" id="{603EB9A9-D77A-4952-927E-5F173579B4FC}"/>
              </a:ext>
            </a:extLst>
          </p:cNvPr>
          <p:cNvGrpSpPr/>
          <p:nvPr/>
        </p:nvGrpSpPr>
        <p:grpSpPr>
          <a:xfrm>
            <a:off x="4567078" y="855500"/>
            <a:ext cx="4430131" cy="1877669"/>
            <a:chOff x="229243" y="876255"/>
            <a:chExt cx="4430131" cy="1877669"/>
          </a:xfrm>
        </p:grpSpPr>
        <p:sp>
          <p:nvSpPr>
            <p:cNvPr id="34" name="Google Shape;64;p12">
              <a:extLst>
                <a:ext uri="{FF2B5EF4-FFF2-40B4-BE49-F238E27FC236}">
                  <a16:creationId xmlns:a16="http://schemas.microsoft.com/office/drawing/2014/main" xmlns="" id="{15157B34-1655-4D61-A79D-77F1613F6FA6}"/>
                </a:ext>
              </a:extLst>
            </p:cNvPr>
            <p:cNvSpPr txBox="1"/>
            <p:nvPr/>
          </p:nvSpPr>
          <p:spPr>
            <a:xfrm>
              <a:off x="397814" y="1354718"/>
              <a:ext cx="4261560" cy="1399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zh-TW" altLang="en-US" sz="1600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T Serif"/>
                  <a:sym typeface="PT Serif"/>
                </a:rPr>
                <a:t>目的：</a:t>
              </a:r>
              <a:r>
                <a:rPr lang="zh-TW" altLang="en-US" sz="1600" b="1" dirty="0">
                  <a:solidFill>
                    <a:schemeClr val="dk1"/>
                  </a:solidFill>
                  <a:latin typeface="PT Serif"/>
                  <a:sym typeface="PT Serif"/>
                </a:rPr>
                <a:t>利用指標資料建立預測模型</a:t>
              </a:r>
              <a:endParaRPr lang="en-US" altLang="zh-TW" sz="1600" b="1" dirty="0">
                <a:solidFill>
                  <a:schemeClr val="dk1"/>
                </a:solidFill>
                <a:latin typeface="PT Serif"/>
                <a:sym typeface="PT Serif"/>
              </a:endParaRPr>
            </a:p>
            <a:p>
              <a:pPr>
                <a:spcBef>
                  <a:spcPts val="600"/>
                </a:spcBef>
              </a:pPr>
              <a:r>
                <a:rPr lang="zh-TW" altLang="en-US" sz="1600" b="1" dirty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T Serif"/>
                  <a:sym typeface="PT Serif"/>
                </a:rPr>
                <a:t>負責：</a:t>
              </a:r>
              <a:endParaRPr lang="zh-TW" altLang="en-US" sz="1600" b="1" dirty="0">
                <a:solidFill>
                  <a:schemeClr val="dk1"/>
                </a:solidFill>
                <a:latin typeface="PT Serif"/>
                <a:sym typeface="PT Serif"/>
              </a:endParaRPr>
            </a:p>
            <a:p>
              <a:pPr>
                <a:spcBef>
                  <a:spcPts val="600"/>
                </a:spcBef>
              </a:pPr>
              <a:endParaRPr lang="zh-TW" altLang="en-US" sz="1600" b="1" dirty="0">
                <a:solidFill>
                  <a:schemeClr val="dk1"/>
                </a:solidFill>
                <a:latin typeface="PT Serif"/>
                <a:sym typeface="PT Serif"/>
              </a:endParaRPr>
            </a:p>
            <a:p>
              <a:pPr>
                <a:spcBef>
                  <a:spcPts val="600"/>
                </a:spcBef>
              </a:pPr>
              <a:endParaRPr lang="zh-TW" altLang="en-U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/>
                <a:sym typeface="PT Serif"/>
              </a:endParaRP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xmlns="" id="{0CF85A4C-E345-4510-96DF-D47CB57487CA}"/>
                </a:ext>
              </a:extLst>
            </p:cNvPr>
            <p:cNvGrpSpPr/>
            <p:nvPr/>
          </p:nvGrpSpPr>
          <p:grpSpPr>
            <a:xfrm>
              <a:off x="229243" y="876255"/>
              <a:ext cx="4398014" cy="640135"/>
              <a:chOff x="229243" y="876255"/>
              <a:chExt cx="4398014" cy="640135"/>
            </a:xfrm>
          </p:grpSpPr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xmlns="" id="{196EBA43-C23D-4DE3-99C3-B6A8B8437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243" y="876255"/>
                <a:ext cx="621846" cy="640135"/>
              </a:xfrm>
              <a:prstGeom prst="rect">
                <a:avLst/>
              </a:prstGeom>
            </p:spPr>
          </p:pic>
          <p:sp>
            <p:nvSpPr>
              <p:cNvPr id="37" name="Google Shape;64;p12">
                <a:extLst>
                  <a:ext uri="{FF2B5EF4-FFF2-40B4-BE49-F238E27FC236}">
                    <a16:creationId xmlns:a16="http://schemas.microsoft.com/office/drawing/2014/main" xmlns="" id="{602F0B23-92DA-464A-B901-7AF9637C9E75}"/>
                  </a:ext>
                </a:extLst>
              </p:cNvPr>
              <p:cNvSpPr txBox="1"/>
              <p:nvPr/>
            </p:nvSpPr>
            <p:spPr>
              <a:xfrm>
                <a:off x="365697" y="886908"/>
                <a:ext cx="4261560" cy="618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T Serif"/>
                    <a:ea typeface="PT Serif"/>
                    <a:cs typeface="PT Serif"/>
                    <a:sym typeface="PT Serif"/>
                  </a:rPr>
                  <a:t>機器學習模型製作</a:t>
                </a:r>
              </a:p>
            </p:txBody>
          </p:sp>
        </p:grpSp>
      </p:grpSp>
      <p:graphicFrame>
        <p:nvGraphicFramePr>
          <p:cNvPr id="38" name="表格 2">
            <a:extLst>
              <a:ext uri="{FF2B5EF4-FFF2-40B4-BE49-F238E27FC236}">
                <a16:creationId xmlns:a16="http://schemas.microsoft.com/office/drawing/2014/main" xmlns="" id="{984928B0-74FF-4917-87FF-B72C543DE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98292"/>
              </p:ext>
            </p:extLst>
          </p:nvPr>
        </p:nvGraphicFramePr>
        <p:xfrm>
          <a:off x="4812811" y="2128298"/>
          <a:ext cx="3816764" cy="1315720"/>
        </p:xfrm>
        <a:graphic>
          <a:graphicData uri="http://schemas.openxmlformats.org/drawingml/2006/table">
            <a:tbl>
              <a:tblPr firstRow="1" bandRow="1">
                <a:tableStyleId>{E30A7246-6EF8-41A2-8205-6292F126D801}</a:tableStyleId>
              </a:tblPr>
              <a:tblGrid>
                <a:gridCol w="2196226">
                  <a:extLst>
                    <a:ext uri="{9D8B030D-6E8A-4147-A177-3AD203B41FA5}">
                      <a16:colId xmlns:a16="http://schemas.microsoft.com/office/drawing/2014/main" xmlns="" val="2272287807"/>
                    </a:ext>
                  </a:extLst>
                </a:gridCol>
                <a:gridCol w="1620538">
                  <a:extLst>
                    <a:ext uri="{9D8B030D-6E8A-4147-A177-3AD203B41FA5}">
                      <a16:colId xmlns:a16="http://schemas.microsoft.com/office/drawing/2014/main" xmlns="" val="3264270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dirty="0">
                          <a:solidFill>
                            <a:srgbClr val="C00000"/>
                          </a:solidFill>
                          <a:latin typeface="PT Serif"/>
                          <a:cs typeface="Arial"/>
                          <a:sym typeface="Arial"/>
                        </a:rPr>
                        <a:t>賴彥良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u="none" strike="noStrike" cap="none" dirty="0">
                          <a:solidFill>
                            <a:srgbClr val="C00000"/>
                          </a:solidFill>
                          <a:latin typeface="PT Serif"/>
                          <a:cs typeface="Arial"/>
                          <a:sym typeface="Arial"/>
                        </a:rPr>
                        <a:t>李汝盈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0077889"/>
                  </a:ext>
                </a:extLst>
              </a:tr>
              <a:tr h="234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>
                          <a:solidFill>
                            <a:srgbClr val="0070C0"/>
                          </a:solidFill>
                          <a:latin typeface="PT Serif"/>
                          <a:sym typeface="PT Serif"/>
                        </a:rPr>
                        <a:t>已完成模型：</a:t>
                      </a:r>
                      <a:endParaRPr lang="en-US" altLang="zh-TW" sz="1400" b="1">
                        <a:solidFill>
                          <a:srgbClr val="0070C0"/>
                        </a:solidFill>
                        <a:latin typeface="PT Serif"/>
                        <a:sym typeface="PT Seri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1">
                          <a:solidFill>
                            <a:schemeClr val="dk1"/>
                          </a:solidFill>
                          <a:latin typeface="PT Serif"/>
                          <a:sym typeface="PT Serif"/>
                        </a:rPr>
                        <a:t>1. Logistic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1" i="0" u="none" strike="noStrike" cap="none">
                          <a:solidFill>
                            <a:schemeClr val="dk1"/>
                          </a:solidFill>
                          <a:latin typeface="PT Serif"/>
                          <a:cs typeface="Arial"/>
                          <a:sym typeface="PT Serif"/>
                        </a:rPr>
                        <a:t>2. Linear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1" i="0" u="none" strike="noStrike" cap="none">
                          <a:solidFill>
                            <a:schemeClr val="dk1"/>
                          </a:solidFill>
                          <a:latin typeface="PT Serif"/>
                          <a:cs typeface="Arial"/>
                          <a:sym typeface="PT Serif"/>
                        </a:rPr>
                        <a:t>3. KNNC</a:t>
                      </a:r>
                      <a:endParaRPr lang="en-US" altLang="zh-TW" sz="1400" b="1" i="0" u="none" strike="noStrike" cap="none">
                        <a:solidFill>
                          <a:schemeClr val="dk1"/>
                        </a:solidFill>
                        <a:latin typeface="PT Serif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i="0" u="none" strike="noStrike" cap="none" dirty="0">
                          <a:solidFill>
                            <a:srgbClr val="0070C0"/>
                          </a:solidFill>
                          <a:latin typeface="PT Serif"/>
                          <a:cs typeface="Arial"/>
                          <a:sym typeface="PT Serif"/>
                        </a:rPr>
                        <a:t>待執行：</a:t>
                      </a:r>
                      <a:endParaRPr lang="en-US" altLang="zh-TW" sz="1400" b="1" i="0" u="none" strike="noStrike" cap="none" dirty="0">
                        <a:solidFill>
                          <a:srgbClr val="0070C0"/>
                        </a:solidFill>
                        <a:latin typeface="PT Serif"/>
                        <a:cs typeface="Arial"/>
                        <a:sym typeface="PT Serif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TW" sz="1400" b="1" i="0" u="none" strike="noStrike" cap="none" dirty="0">
                          <a:solidFill>
                            <a:schemeClr val="dk1"/>
                          </a:solidFill>
                          <a:latin typeface="PT Serif"/>
                          <a:cs typeface="Arial"/>
                          <a:sym typeface="PT Serif"/>
                        </a:rPr>
                        <a:t>1. Naive Bayes</a:t>
                      </a:r>
                      <a:r>
                        <a:rPr lang="zh-TW" altLang="en-US" sz="1400" b="1" i="0" u="none" strike="noStrike" cap="none" dirty="0">
                          <a:solidFill>
                            <a:schemeClr val="dk1"/>
                          </a:solidFill>
                          <a:latin typeface="PT Serif"/>
                          <a:cs typeface="Arial"/>
                          <a:sym typeface="PT Serif"/>
                        </a:rPr>
                        <a:t> </a:t>
                      </a:r>
                      <a:endParaRPr lang="en-US" altLang="zh-TW" sz="1400" b="1" i="0" u="none" strike="noStrike" cap="none" dirty="0">
                        <a:solidFill>
                          <a:schemeClr val="dk1"/>
                        </a:solidFill>
                        <a:latin typeface="PT Serif"/>
                        <a:cs typeface="Arial"/>
                        <a:sym typeface="PT Serif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TW" sz="1400" b="1" i="0" u="none" strike="noStrike" cap="none" dirty="0">
                          <a:solidFill>
                            <a:schemeClr val="dk1"/>
                          </a:solidFill>
                          <a:latin typeface="PT Serif"/>
                          <a:cs typeface="Arial"/>
                          <a:sym typeface="PT Serif"/>
                        </a:rPr>
                        <a:t>    </a:t>
                      </a:r>
                      <a:r>
                        <a:rPr lang="en-US" altLang="zh-TW" sz="1400" b="1" i="0" u="none" strike="noStrike" cap="none" dirty="0" smtClean="0">
                          <a:solidFill>
                            <a:schemeClr val="dk1"/>
                          </a:solidFill>
                          <a:latin typeface="PT Serif"/>
                          <a:cs typeface="Arial"/>
                          <a:sym typeface="PT Serif"/>
                        </a:rPr>
                        <a:t>Classification</a:t>
                      </a:r>
                      <a:endParaRPr lang="en-US" altLang="zh-TW" sz="1400" b="1" i="0" u="none" strike="noStrike" cap="none" dirty="0">
                        <a:solidFill>
                          <a:schemeClr val="dk1"/>
                        </a:solidFill>
                        <a:latin typeface="PT Serif"/>
                        <a:cs typeface="Arial"/>
                        <a:sym typeface="PT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6975637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xmlns="" id="{D14651AC-22A9-4F2F-B1B9-018F8884A3D4}"/>
              </a:ext>
            </a:extLst>
          </p:cNvPr>
          <p:cNvGrpSpPr/>
          <p:nvPr/>
        </p:nvGrpSpPr>
        <p:grpSpPr>
          <a:xfrm>
            <a:off x="341612" y="858191"/>
            <a:ext cx="4430131" cy="1349120"/>
            <a:chOff x="229243" y="876255"/>
            <a:chExt cx="4430131" cy="1349120"/>
          </a:xfrm>
        </p:grpSpPr>
        <p:sp>
          <p:nvSpPr>
            <p:cNvPr id="40" name="Google Shape;64;p12">
              <a:extLst>
                <a:ext uri="{FF2B5EF4-FFF2-40B4-BE49-F238E27FC236}">
                  <a16:creationId xmlns:a16="http://schemas.microsoft.com/office/drawing/2014/main" xmlns="" id="{D798C29C-1F37-401B-830E-477AEC7AA47B}"/>
                </a:ext>
              </a:extLst>
            </p:cNvPr>
            <p:cNvSpPr txBox="1"/>
            <p:nvPr/>
          </p:nvSpPr>
          <p:spPr>
            <a:xfrm>
              <a:off x="397814" y="1354718"/>
              <a:ext cx="4261560" cy="8706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zh-TW" altLang="en-US" sz="1600" b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T Serif"/>
                  <a:sym typeface="PT Serif"/>
                </a:rPr>
                <a:t>目的：</a:t>
              </a:r>
              <a:r>
                <a:rPr lang="zh-TW" altLang="en-US" sz="1600" b="1">
                  <a:solidFill>
                    <a:schemeClr val="dk1"/>
                  </a:solidFill>
                  <a:latin typeface="PT Serif"/>
                  <a:sym typeface="PT Serif"/>
                </a:rPr>
                <a:t>利用</a:t>
              </a:r>
              <a:r>
                <a:rPr lang="en-US" altLang="zh-TW" sz="1600" b="1">
                  <a:solidFill>
                    <a:schemeClr val="dk1"/>
                  </a:solidFill>
                  <a:latin typeface="PT Serif"/>
                  <a:sym typeface="PT Serif"/>
                </a:rPr>
                <a:t>Figma.com</a:t>
              </a:r>
              <a:r>
                <a:rPr lang="zh-TW" altLang="en-US" sz="1600" b="1">
                  <a:solidFill>
                    <a:schemeClr val="dk1"/>
                  </a:solidFill>
                  <a:latin typeface="PT Serif"/>
                  <a:sym typeface="PT Serif"/>
                </a:rPr>
                <a:t>設計網站外觀架構</a:t>
              </a:r>
              <a:endParaRPr lang="en-US" altLang="zh-TW" sz="1600" b="1">
                <a:solidFill>
                  <a:schemeClr val="dk1"/>
                </a:solidFill>
                <a:latin typeface="PT Serif"/>
                <a:sym typeface="PT Serif"/>
              </a:endParaRPr>
            </a:p>
            <a:p>
              <a:pPr>
                <a:spcBef>
                  <a:spcPts val="600"/>
                </a:spcBef>
              </a:pPr>
              <a:r>
                <a:rPr lang="zh-TW" altLang="en-US" sz="1600" b="1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T Serif"/>
                  <a:sym typeface="PT Serif"/>
                </a:rPr>
                <a:t>負責：</a:t>
              </a:r>
              <a:r>
                <a:rPr lang="zh-TW" altLang="en-US" sz="1600" b="1">
                  <a:solidFill>
                    <a:srgbClr val="C00000"/>
                  </a:solidFill>
                  <a:latin typeface="PT Serif"/>
                  <a:sym typeface="PT Serif"/>
                </a:rPr>
                <a:t>李汝盈</a:t>
              </a:r>
            </a:p>
            <a:p>
              <a:pPr>
                <a:spcBef>
                  <a:spcPts val="600"/>
                </a:spcBef>
              </a:pPr>
              <a:endParaRPr lang="zh-TW" alt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/>
                <a:sym typeface="PT Serif"/>
              </a:endParaRP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xmlns="" id="{05C12E24-6F93-4F28-B1F8-6DC7ED7033DA}"/>
                </a:ext>
              </a:extLst>
            </p:cNvPr>
            <p:cNvGrpSpPr/>
            <p:nvPr/>
          </p:nvGrpSpPr>
          <p:grpSpPr>
            <a:xfrm>
              <a:off x="229243" y="876255"/>
              <a:ext cx="4398014" cy="640135"/>
              <a:chOff x="229243" y="876255"/>
              <a:chExt cx="4398014" cy="640135"/>
            </a:xfrm>
          </p:grpSpPr>
          <p:pic>
            <p:nvPicPr>
              <p:cNvPr id="42" name="圖片 41">
                <a:extLst>
                  <a:ext uri="{FF2B5EF4-FFF2-40B4-BE49-F238E27FC236}">
                    <a16:creationId xmlns:a16="http://schemas.microsoft.com/office/drawing/2014/main" xmlns="" id="{3181152F-7A4C-4B2C-BC6D-F9F491516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243" y="876255"/>
                <a:ext cx="621846" cy="640135"/>
              </a:xfrm>
              <a:prstGeom prst="rect">
                <a:avLst/>
              </a:prstGeom>
            </p:spPr>
          </p:pic>
          <p:sp>
            <p:nvSpPr>
              <p:cNvPr id="43" name="Google Shape;64;p12">
                <a:extLst>
                  <a:ext uri="{FF2B5EF4-FFF2-40B4-BE49-F238E27FC236}">
                    <a16:creationId xmlns:a16="http://schemas.microsoft.com/office/drawing/2014/main" xmlns="" id="{EA5A020A-E747-4F52-9F8F-55D5227D5B02}"/>
                  </a:ext>
                </a:extLst>
              </p:cNvPr>
              <p:cNvSpPr txBox="1"/>
              <p:nvPr/>
            </p:nvSpPr>
            <p:spPr>
              <a:xfrm>
                <a:off x="365697" y="886908"/>
                <a:ext cx="4261560" cy="618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>
                    <a:solidFill>
                      <a:schemeClr val="dk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T Serif"/>
                    <a:ea typeface="PT Serif"/>
                    <a:cs typeface="PT Serif"/>
                    <a:sym typeface="PT Serif"/>
                  </a:rPr>
                  <a:t>網頁部屬製作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TW" sz="2400"/>
              <a:t>DATA</a:t>
            </a:r>
            <a:r>
              <a:rPr lang="zh-TW" altLang="en-US" sz="2400"/>
              <a:t> </a:t>
            </a:r>
            <a:r>
              <a:rPr lang="en-US" altLang="zh-TW" sz="2400"/>
              <a:t>SET</a:t>
            </a:r>
            <a:endParaRPr sz="24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540BA976-89CF-4389-A127-B9112CF2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820290"/>
            <a:ext cx="8892480" cy="40798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06219FF-2194-4FE1-B4ED-B6FA87BDB4DA}"/>
              </a:ext>
            </a:extLst>
          </p:cNvPr>
          <p:cNvSpPr/>
          <p:nvPr/>
        </p:nvSpPr>
        <p:spPr>
          <a:xfrm>
            <a:off x="395536" y="1059582"/>
            <a:ext cx="1296144" cy="3207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395C5E5-49F9-466E-99EE-54E8361FE74D}"/>
              </a:ext>
            </a:extLst>
          </p:cNvPr>
          <p:cNvSpPr/>
          <p:nvPr/>
        </p:nvSpPr>
        <p:spPr>
          <a:xfrm>
            <a:off x="395536" y="4431570"/>
            <a:ext cx="1296144" cy="4990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2400"/>
              <a:t>OUR WEBSITE</a:t>
            </a:r>
            <a:endParaRPr sz="24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6</a:t>
            </a:fld>
            <a:endParaRPr>
              <a:solidFill>
                <a:srgbClr val="8F7B87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B04725A-8797-43FF-86B0-842B6EDEA1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33217" y="736451"/>
            <a:ext cx="6077565" cy="43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61631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 We Are Facing</a:t>
            </a:r>
            <a:endParaRPr sz="2400" cap="al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/>
              <a:t>How To Improve Our Product?</a:t>
            </a:r>
          </a:p>
          <a:p>
            <a:pPr marL="0" lvl="0" indent="0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48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/>
              <a:t>Logistic Regression</a:t>
            </a:r>
            <a:endParaRPr sz="24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8</a:t>
            </a:fld>
            <a:endParaRPr>
              <a:solidFill>
                <a:srgbClr val="8F7B87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E7FFBC67-A8D8-4EF8-B4B2-5907E0199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6" t="18579" r="29254" b="10434"/>
          <a:stretch/>
        </p:blipFill>
        <p:spPr>
          <a:xfrm>
            <a:off x="4300709" y="1132451"/>
            <a:ext cx="4680520" cy="3617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7591900-1464-486F-AAB9-150F7118E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0" t="31792" r="39715" b="-2121"/>
          <a:stretch/>
        </p:blipFill>
        <p:spPr>
          <a:xfrm>
            <a:off x="156578" y="1132452"/>
            <a:ext cx="3960441" cy="3617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26A9F0F-D067-4D51-BB46-F1C3F0AA0BD3}"/>
              </a:ext>
            </a:extLst>
          </p:cNvPr>
          <p:cNvSpPr/>
          <p:nvPr/>
        </p:nvSpPr>
        <p:spPr>
          <a:xfrm>
            <a:off x="2051720" y="1707654"/>
            <a:ext cx="1152128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B01133B-4D53-4765-AC83-0051EA426055}"/>
              </a:ext>
            </a:extLst>
          </p:cNvPr>
          <p:cNvSpPr/>
          <p:nvPr/>
        </p:nvSpPr>
        <p:spPr>
          <a:xfrm>
            <a:off x="899592" y="2885141"/>
            <a:ext cx="1152128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B66D9C1-E676-44EF-9027-7DDD5C991D9C}"/>
              </a:ext>
            </a:extLst>
          </p:cNvPr>
          <p:cNvSpPr/>
          <p:nvPr/>
        </p:nvSpPr>
        <p:spPr>
          <a:xfrm>
            <a:off x="6526324" y="3939902"/>
            <a:ext cx="2222140" cy="288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400">
                <a:sym typeface="PT Serif"/>
              </a:rPr>
              <a:t>The Problem </a:t>
            </a:r>
            <a:br>
              <a:rPr lang="en-US" altLang="zh-TW" sz="2400">
                <a:sym typeface="PT Serif"/>
              </a:rPr>
            </a:br>
            <a:r>
              <a:rPr lang="en-US" altLang="zh-TW" sz="2400">
                <a:sym typeface="PT Serif"/>
              </a:rPr>
              <a:t>We Are Facing</a:t>
            </a:r>
            <a:endParaRPr sz="2400" dirty="0"/>
          </a:p>
        </p:txBody>
      </p:sp>
      <p:sp>
        <p:nvSpPr>
          <p:cNvPr id="168" name="Google Shape;168;p22"/>
          <p:cNvSpPr/>
          <p:nvPr/>
        </p:nvSpPr>
        <p:spPr>
          <a:xfrm>
            <a:off x="3345450" y="908469"/>
            <a:ext cx="2453100" cy="2443800"/>
          </a:xfrm>
          <a:prstGeom prst="ellipse">
            <a:avLst/>
          </a:prstGeom>
          <a:solidFill>
            <a:srgbClr val="40363A">
              <a:alpha val="7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/>
                <a:sym typeface="PT Serif"/>
              </a:rPr>
              <a:t>模型分數太低</a:t>
            </a:r>
            <a:endParaRPr lang="zh-TW" altLang="en-US" sz="2000" b="1" dirty="0">
              <a:solidFill>
                <a:schemeClr val="l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erif"/>
              <a:sym typeface="PT Serif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384339" y="2607045"/>
            <a:ext cx="2453100" cy="2443800"/>
          </a:xfrm>
          <a:prstGeom prst="ellipse">
            <a:avLst/>
          </a:prstGeom>
          <a:solidFill>
            <a:srgbClr val="A5949C">
              <a:alpha val="7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/>
                <a:sym typeface="PT Serif"/>
              </a:rPr>
              <a:t>好壞資料</a:t>
            </a:r>
            <a:endParaRPr lang="en-US" altLang="zh-TW" sz="2000" b="1">
              <a:solidFill>
                <a:schemeClr val="l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erif"/>
              <a:sym typeface="PT Serif"/>
            </a:endParaRPr>
          </a:p>
          <a:p>
            <a:pPr algn="ctr"/>
            <a:r>
              <a:rPr lang="zh-TW" altLang="en-US" sz="2000" b="1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/>
                <a:sym typeface="PT Serif"/>
              </a:rPr>
              <a:t>不平均</a:t>
            </a:r>
            <a:endParaRPr sz="2000" b="1" dirty="0">
              <a:solidFill>
                <a:schemeClr val="l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erif"/>
              <a:sym typeface="PT Serif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06560" y="2607045"/>
            <a:ext cx="2453100" cy="2443800"/>
          </a:xfrm>
          <a:prstGeom prst="ellipse">
            <a:avLst/>
          </a:prstGeom>
          <a:solidFill>
            <a:srgbClr val="8F7B87">
              <a:alpha val="3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/>
                <a:ea typeface="PT Serif"/>
                <a:cs typeface="PT Serif"/>
                <a:sym typeface="PT Serif"/>
              </a:rPr>
              <a:t>指標極限</a:t>
            </a:r>
            <a:endParaRPr sz="2000" b="1" dirty="0">
              <a:solidFill>
                <a:schemeClr val="l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162EADB0-6674-4AE3-B65B-5D746858A7BB}"/>
              </a:ext>
            </a:extLst>
          </p:cNvPr>
          <p:cNvSpPr txBox="1"/>
          <p:nvPr/>
        </p:nvSpPr>
        <p:spPr>
          <a:xfrm>
            <a:off x="6687277" y="3936252"/>
            <a:ext cx="256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增加指標可能過少：</a:t>
            </a:r>
            <a:endParaRPr lang="en-US" altLang="zh-TW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與專業會計師開會，討論可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新增的指標以增加準確度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1DF1F585-417E-463F-ACBE-AF4B9C6A2C0F}"/>
              </a:ext>
            </a:extLst>
          </p:cNvPr>
          <p:cNvSpPr txBox="1"/>
          <p:nvPr/>
        </p:nvSpPr>
        <p:spPr>
          <a:xfrm>
            <a:off x="31508" y="3765888"/>
            <a:ext cx="2860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好公司資料</a:t>
            </a:r>
            <a:r>
              <a:rPr lang="en-US" altLang="zh-TW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zh-TW" altLang="en-US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壞公司資料：</a:t>
            </a:r>
            <a:endParaRPr lang="en-US" altLang="zh-TW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TW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資料整理，用</a:t>
            </a:r>
            <a:r>
              <a:rPr lang="en-US" altLang="zh-TW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SMOTE</a:t>
            </a:r>
            <a:r>
              <a:rPr lang="zh-TW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TW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重新訓練機器</a:t>
            </a:r>
            <a:endParaRPr lang="en-US" altLang="zh-TW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TW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壞公司資料增加</a:t>
            </a:r>
            <a:r>
              <a:rPr lang="en-US" altLang="zh-TW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取得困難</a:t>
            </a:r>
            <a:r>
              <a:rPr lang="en-US" altLang="zh-TW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E3C91519-D1B8-4DE3-94B7-AE41542D840A}"/>
              </a:ext>
            </a:extLst>
          </p:cNvPr>
          <p:cNvGrpSpPr/>
          <p:nvPr/>
        </p:nvGrpSpPr>
        <p:grpSpPr>
          <a:xfrm>
            <a:off x="1331640" y="4449863"/>
            <a:ext cx="1432759" cy="320216"/>
            <a:chOff x="1331640" y="4449863"/>
            <a:chExt cx="1432759" cy="320216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xmlns="" id="{C39E97FE-8A05-471C-BA33-6988A52F1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627" y="4449863"/>
              <a:ext cx="305772" cy="309704"/>
            </a:xfrm>
            <a:prstGeom prst="line">
              <a:avLst/>
            </a:prstGeom>
            <a:ln>
              <a:solidFill>
                <a:srgbClr val="B7A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xmlns="" id="{6F4C0601-056C-4AF7-92C0-FAD5930F4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640" y="4759567"/>
              <a:ext cx="1126987" cy="10512"/>
            </a:xfrm>
            <a:prstGeom prst="line">
              <a:avLst/>
            </a:prstGeom>
            <a:ln>
              <a:solidFill>
                <a:srgbClr val="B7A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5B8A5390-FF3F-42B6-88CB-B1F360A9F5E9}"/>
              </a:ext>
            </a:extLst>
          </p:cNvPr>
          <p:cNvGrpSpPr/>
          <p:nvPr/>
        </p:nvGrpSpPr>
        <p:grpSpPr>
          <a:xfrm flipH="1">
            <a:off x="6388511" y="4449863"/>
            <a:ext cx="1432759" cy="320216"/>
            <a:chOff x="1331640" y="4449863"/>
            <a:chExt cx="1432759" cy="320216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xmlns="" id="{C0340F79-01B1-4720-AF8A-F33A36E98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627" y="4449863"/>
              <a:ext cx="305772" cy="309704"/>
            </a:xfrm>
            <a:prstGeom prst="line">
              <a:avLst/>
            </a:prstGeom>
            <a:ln>
              <a:solidFill>
                <a:srgbClr val="CEC4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xmlns="" id="{2DDAA8C3-C819-45B9-958B-C31F0A2CF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640" y="4759567"/>
              <a:ext cx="1126987" cy="10512"/>
            </a:xfrm>
            <a:prstGeom prst="line">
              <a:avLst/>
            </a:prstGeom>
            <a:ln>
              <a:solidFill>
                <a:srgbClr val="CEC4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AEF43D2-68F7-4995-AD2A-5C37094216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292"/>
          <a:stretch/>
        </p:blipFill>
        <p:spPr>
          <a:xfrm>
            <a:off x="216645" y="1765061"/>
            <a:ext cx="2101455" cy="187469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57564CD2-F898-426D-97B8-5F316CDAD1AA}"/>
              </a:ext>
            </a:extLst>
          </p:cNvPr>
          <p:cNvSpPr txBox="1"/>
          <p:nvPr/>
        </p:nvSpPr>
        <p:spPr>
          <a:xfrm>
            <a:off x="92371" y="908469"/>
            <a:ext cx="2860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SMOTE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TW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簡單來說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就是選取相鄰的點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然後再點跟點中間做內插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就當作新的樣本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用這樣來</a:t>
            </a:r>
            <a:r>
              <a:rPr lang="zh-TW" alt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增加樣本數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0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297</Words>
  <Application>Microsoft Office PowerPoint</Application>
  <PresentationFormat>如螢幕大小 (16:9)</PresentationFormat>
  <Paragraphs>61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</vt:lpstr>
      <vt:lpstr>新細明體</vt:lpstr>
      <vt:lpstr>Wingdings</vt:lpstr>
      <vt:lpstr>PT Serif</vt:lpstr>
      <vt:lpstr>Montserrat</vt:lpstr>
      <vt:lpstr>Beatrice template</vt:lpstr>
      <vt:lpstr>1_Beatrice template</vt:lpstr>
      <vt:lpstr>KPMG 題目一</vt:lpstr>
      <vt:lpstr>INDEX</vt:lpstr>
      <vt:lpstr>What Are We Doing Now?</vt:lpstr>
      <vt:lpstr>Division Of Labour</vt:lpstr>
      <vt:lpstr>DATA SET</vt:lpstr>
      <vt:lpstr>OUR WEBSITE</vt:lpstr>
      <vt:lpstr>The Problem We Are Facing</vt:lpstr>
      <vt:lpstr>Logistic Regression</vt:lpstr>
      <vt:lpstr>The Problem  We Are Facing</vt:lpstr>
      <vt:lpstr>THANK YOU FOR LISTENING！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KPMG題目一</dc:title>
  <dc:creator>Jessica</dc:creator>
  <cp:lastModifiedBy>Jessica</cp:lastModifiedBy>
  <cp:revision>39</cp:revision>
  <dcterms:modified xsi:type="dcterms:W3CDTF">2021-05-09T08:31:01Z</dcterms:modified>
</cp:coreProperties>
</file>