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2"/>
  </p:notesMasterIdLst>
  <p:sldIdLst>
    <p:sldId id="256" r:id="rId2"/>
    <p:sldId id="260" r:id="rId3"/>
    <p:sldId id="261" r:id="rId4"/>
    <p:sldId id="299" r:id="rId5"/>
    <p:sldId id="302" r:id="rId6"/>
    <p:sldId id="303" r:id="rId7"/>
    <p:sldId id="304" r:id="rId8"/>
    <p:sldId id="305" r:id="rId9"/>
    <p:sldId id="300" r:id="rId10"/>
    <p:sldId id="306" r:id="rId11"/>
    <p:sldId id="310" r:id="rId12"/>
    <p:sldId id="308" r:id="rId13"/>
    <p:sldId id="313" r:id="rId14"/>
    <p:sldId id="314" r:id="rId15"/>
    <p:sldId id="318" r:id="rId16"/>
    <p:sldId id="320" r:id="rId17"/>
    <p:sldId id="339" r:id="rId18"/>
    <p:sldId id="321" r:id="rId19"/>
    <p:sldId id="322" r:id="rId20"/>
    <p:sldId id="319" r:id="rId21"/>
    <p:sldId id="323" r:id="rId22"/>
    <p:sldId id="329" r:id="rId23"/>
    <p:sldId id="340" r:id="rId24"/>
    <p:sldId id="341" r:id="rId25"/>
    <p:sldId id="342" r:id="rId26"/>
    <p:sldId id="324" r:id="rId27"/>
    <p:sldId id="325" r:id="rId28"/>
    <p:sldId id="326" r:id="rId29"/>
    <p:sldId id="327" r:id="rId30"/>
    <p:sldId id="328" r:id="rId31"/>
    <p:sldId id="331" r:id="rId32"/>
    <p:sldId id="343" r:id="rId33"/>
    <p:sldId id="344" r:id="rId34"/>
    <p:sldId id="345" r:id="rId35"/>
    <p:sldId id="346" r:id="rId36"/>
    <p:sldId id="332" r:id="rId37"/>
    <p:sldId id="315" r:id="rId38"/>
    <p:sldId id="333" r:id="rId39"/>
    <p:sldId id="335" r:id="rId40"/>
    <p:sldId id="336" r:id="rId41"/>
    <p:sldId id="337" r:id="rId42"/>
    <p:sldId id="338" r:id="rId43"/>
    <p:sldId id="347" r:id="rId44"/>
    <p:sldId id="348" r:id="rId45"/>
    <p:sldId id="349" r:id="rId46"/>
    <p:sldId id="350" r:id="rId47"/>
    <p:sldId id="316" r:id="rId48"/>
    <p:sldId id="357" r:id="rId49"/>
    <p:sldId id="354" r:id="rId50"/>
    <p:sldId id="358" r:id="rId51"/>
    <p:sldId id="355" r:id="rId52"/>
    <p:sldId id="356" r:id="rId53"/>
    <p:sldId id="359" r:id="rId54"/>
    <p:sldId id="361" r:id="rId55"/>
    <p:sldId id="365" r:id="rId56"/>
    <p:sldId id="362" r:id="rId57"/>
    <p:sldId id="363" r:id="rId58"/>
    <p:sldId id="364" r:id="rId59"/>
    <p:sldId id="360" r:id="rId60"/>
    <p:sldId id="370" r:id="rId61"/>
    <p:sldId id="371" r:id="rId62"/>
    <p:sldId id="372" r:id="rId63"/>
    <p:sldId id="373" r:id="rId64"/>
    <p:sldId id="367" r:id="rId65"/>
    <p:sldId id="368" r:id="rId66"/>
    <p:sldId id="369" r:id="rId67"/>
    <p:sldId id="374" r:id="rId68"/>
    <p:sldId id="375" r:id="rId69"/>
    <p:sldId id="376" r:id="rId70"/>
    <p:sldId id="298" r:id="rId71"/>
  </p:sldIdLst>
  <p:sldSz cx="12192000" cy="6858000"/>
  <p:notesSz cx="6858000" cy="9144000"/>
  <p:embeddedFontLst>
    <p:embeddedFont>
      <p:font typeface="나눔고딕" panose="020D0604000000000000" pitchFamily="50" charset="-127"/>
      <p:regular r:id="rId73"/>
      <p:bold r:id="rId74"/>
    </p:embeddedFont>
    <p:embeddedFont>
      <p:font typeface="나눔고딕 ExtraBold" panose="020D0904000000000000" pitchFamily="50" charset="-127"/>
      <p:bold r:id="rId75"/>
    </p:embeddedFont>
    <p:embeddedFont>
      <p:font typeface="나눔바른고딕" panose="020B0603020101020101" pitchFamily="50" charset="-127"/>
      <p:regular r:id="rId76"/>
      <p:bold r:id="rId77"/>
    </p:embeddedFont>
    <p:embeddedFont>
      <p:font typeface="나눔바른고딕 Light" panose="020B0603020101020101" pitchFamily="50" charset="-127"/>
      <p:regular r:id="rId78"/>
    </p:embeddedFont>
    <p:embeddedFont>
      <p:font typeface="맑은 고딕" panose="020B0503020000020004" pitchFamily="50" charset="-127"/>
      <p:regular r:id="rId79"/>
      <p:bold r:id="rId8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1CEB9"/>
    <a:srgbClr val="90AFC8"/>
    <a:srgbClr val="EFEFEF"/>
    <a:srgbClr val="FFC000"/>
    <a:srgbClr val="00BBD6"/>
    <a:srgbClr val="B3D236"/>
    <a:srgbClr val="404040"/>
    <a:srgbClr val="F23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07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4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F333E-73D5-4C28-9ACA-6959E2DA5D45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EF92E-0C69-4FC2-A059-7BBE43203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5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4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6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5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1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8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63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3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4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4E5-BFFA-4D4F-A4CE-860AA0B3336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1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14E5-BFFA-4D4F-A4CE-860AA0B3336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6EF6-CF1B-4EEB-8066-5197D22E6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0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207749"/>
            <a:ext cx="6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3301" y="3368272"/>
            <a:ext cx="5067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rPr>
              <a:t>Yara </a:t>
            </a:r>
            <a:r>
              <a:rPr lang="ko-KR" altLang="en-US" sz="6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rPr>
              <a:t>기초 실습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93297" y="440813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Malware</a:t>
            </a:r>
            <a:endParaRPr lang="ko-KR" altLang="en-US" spc="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930524" y="4381499"/>
            <a:ext cx="38987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1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3244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- windows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35D98-3EFD-427B-B08F-2CB9990E338A}"/>
              </a:ext>
            </a:extLst>
          </p:cNvPr>
          <p:cNvSpPr txBox="1"/>
          <p:nvPr/>
        </p:nvSpPr>
        <p:spPr>
          <a:xfrm>
            <a:off x="627528" y="1457414"/>
            <a:ext cx="11358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압축 파일 다운로드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/>
              <a:t>https://code.google.com/archive/p/yara-project/downloads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31A41B-31E2-43F9-961A-71D7DBC1CCB3}"/>
              </a:ext>
            </a:extLst>
          </p:cNvPr>
          <p:cNvGrpSpPr/>
          <p:nvPr/>
        </p:nvGrpSpPr>
        <p:grpSpPr>
          <a:xfrm>
            <a:off x="2021190" y="3028791"/>
            <a:ext cx="8570960" cy="3131830"/>
            <a:chOff x="1904776" y="2625379"/>
            <a:chExt cx="8570960" cy="313183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43B4403-5A2C-45C1-90FF-E47206257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4776" y="2625379"/>
              <a:ext cx="8570960" cy="313183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27AA66-A8EF-4FE0-A961-3FB1840A575E}"/>
                </a:ext>
              </a:extLst>
            </p:cNvPr>
            <p:cNvSpPr/>
            <p:nvPr/>
          </p:nvSpPr>
          <p:spPr>
            <a:xfrm>
              <a:off x="3352800" y="4374777"/>
              <a:ext cx="1918447" cy="5020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256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3244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- windows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35D98-3EFD-427B-B08F-2CB9990E338A}"/>
              </a:ext>
            </a:extLst>
          </p:cNvPr>
          <p:cNvSpPr txBox="1"/>
          <p:nvPr/>
        </p:nvSpPr>
        <p:spPr>
          <a:xfrm>
            <a:off x="627528" y="1457414"/>
            <a:ext cx="113582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압축 풀기 후 실행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E55F4D-34CC-4456-967E-1CA7BDAE0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41" y="2157414"/>
            <a:ext cx="8705850" cy="11620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AA287C9-EF98-42E3-AED9-279884F9ADEA}"/>
              </a:ext>
            </a:extLst>
          </p:cNvPr>
          <p:cNvSpPr/>
          <p:nvPr/>
        </p:nvSpPr>
        <p:spPr>
          <a:xfrm>
            <a:off x="1515036" y="2913526"/>
            <a:ext cx="6508376" cy="313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7248D5-052C-4188-BFF6-5B0D05223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122" y="3429000"/>
            <a:ext cx="9425268" cy="305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0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3244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- windows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F77770-734D-451A-8787-656CBE1345B8}"/>
              </a:ext>
            </a:extLst>
          </p:cNvPr>
          <p:cNvGrpSpPr/>
          <p:nvPr/>
        </p:nvGrpSpPr>
        <p:grpSpPr>
          <a:xfrm>
            <a:off x="443472" y="2712964"/>
            <a:ext cx="4873546" cy="1697672"/>
            <a:chOff x="210390" y="1460305"/>
            <a:chExt cx="4873546" cy="169767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A4EF41C-AC60-4B94-823F-06D0FF198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885"/>
            <a:stretch/>
          </p:blipFill>
          <p:spPr>
            <a:xfrm>
              <a:off x="210390" y="1460305"/>
              <a:ext cx="4873546" cy="169767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82A7A51-E199-4D21-8F49-8B6A4B4D0F10}"/>
                </a:ext>
              </a:extLst>
            </p:cNvPr>
            <p:cNvSpPr/>
            <p:nvPr/>
          </p:nvSpPr>
          <p:spPr>
            <a:xfrm>
              <a:off x="2498410" y="2572870"/>
              <a:ext cx="1230908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11CA91-2866-4F9A-BF80-43419EB50B92}"/>
                </a:ext>
              </a:extLst>
            </p:cNvPr>
            <p:cNvSpPr/>
            <p:nvPr/>
          </p:nvSpPr>
          <p:spPr>
            <a:xfrm>
              <a:off x="3791173" y="2572870"/>
              <a:ext cx="987015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8570C7-B788-4777-B283-13E4188C2F37}"/>
              </a:ext>
            </a:extLst>
          </p:cNvPr>
          <p:cNvSpPr txBox="1"/>
          <p:nvPr/>
        </p:nvSpPr>
        <p:spPr>
          <a:xfrm>
            <a:off x="8137211" y="4298924"/>
            <a:ext cx="3420051" cy="22467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true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711926-8966-412E-B366-2676586356AA}"/>
              </a:ext>
            </a:extLst>
          </p:cNvPr>
          <p:cNvSpPr txBox="1"/>
          <p:nvPr/>
        </p:nvSpPr>
        <p:spPr>
          <a:xfrm>
            <a:off x="8137211" y="1435691"/>
            <a:ext cx="3420051" cy="25545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#include &lt;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stdio.h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int main(){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printf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(“Hello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\n”);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return 0;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731B539-B987-40B4-B2C1-AF2E15C3FFAB}"/>
              </a:ext>
            </a:extLst>
          </p:cNvPr>
          <p:cNvCxnSpPr>
            <a:cxnSpLocks/>
            <a:stCxn id="6" idx="2"/>
            <a:endCxn id="15" idx="1"/>
          </p:cNvCxnSpPr>
          <p:nvPr/>
        </p:nvCxnSpPr>
        <p:spPr>
          <a:xfrm rot="16200000" flipH="1">
            <a:off x="5096088" y="2381186"/>
            <a:ext cx="1291980" cy="479026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771DA38-5E34-485E-9457-BD5F3B03CA1D}"/>
              </a:ext>
            </a:extLst>
          </p:cNvPr>
          <p:cNvCxnSpPr>
            <a:cxnSpLocks/>
            <a:stCxn id="9" idx="0"/>
            <a:endCxn id="16" idx="1"/>
          </p:cNvCxnSpPr>
          <p:nvPr/>
        </p:nvCxnSpPr>
        <p:spPr>
          <a:xfrm rot="5400000" flipH="1" flipV="1">
            <a:off x="5771205" y="1459523"/>
            <a:ext cx="1112565" cy="36194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8D55F4-36AB-41EE-A58F-285E7C6609D8}"/>
              </a:ext>
            </a:extLst>
          </p:cNvPr>
          <p:cNvSpPr txBox="1"/>
          <p:nvPr/>
        </p:nvSpPr>
        <p:spPr>
          <a:xfrm>
            <a:off x="134469" y="1404116"/>
            <a:ext cx="7091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사용법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yara.exe </a:t>
            </a:r>
            <a:r>
              <a:rPr lang="en-US" altLang="ko-KR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[rule file]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[target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file]</a:t>
            </a:r>
            <a:endParaRPr lang="en-US" altLang="ko-KR" sz="11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07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EBDCC-A4D4-430E-87CB-CBDC45563E3E}"/>
              </a:ext>
            </a:extLst>
          </p:cNvPr>
          <p:cNvSpPr txBox="1"/>
          <p:nvPr/>
        </p:nvSpPr>
        <p:spPr>
          <a:xfrm>
            <a:off x="1356920" y="1556458"/>
            <a:ext cx="3266397" cy="22467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ko-KR" altLang="en-US" sz="2000" b="1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규칙 이름</a:t>
            </a:r>
            <a:endParaRPr lang="en-US" altLang="ko-KR" sz="20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</a:t>
            </a:r>
            <a:r>
              <a:rPr lang="ko-KR" altLang="en-US" sz="2000" b="1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조건식</a:t>
            </a:r>
            <a:endParaRPr lang="en-US" altLang="ko-KR" sz="2000" b="1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36BCF4-15DB-41D0-A811-9A326E410638}"/>
              </a:ext>
            </a:extLst>
          </p:cNvPr>
          <p:cNvSpPr txBox="1"/>
          <p:nvPr/>
        </p:nvSpPr>
        <p:spPr>
          <a:xfrm>
            <a:off x="5082987" y="1556458"/>
            <a:ext cx="640976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규칙 이름은 해당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목적에 맞게 설정합니다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규칙을 여러 개 선언할 수 있으므로 각 규칙의 성격이 나타날 수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있는 이름을 선택합니다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조건식의 결과가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경우 해당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만족합니다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경우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규칙 이름과 규칙을 만족한 파일의 이름을 출력합니다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거짓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(false)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경우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아무것도 출력하지 않지만 옵션을 이용하여 </a:t>
            </a:r>
            <a:r>
              <a:rPr lang="ko-KR" altLang="en-US" sz="1400" b="1" dirty="0" err="1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출력되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도록 할 수 있습니다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b="1" dirty="0">
              <a:solidFill>
                <a:schemeClr val="bg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가져야할 최소한의 요소입니다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b="1" dirty="0">
              <a:solidFill>
                <a:schemeClr val="bg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E53BDA-3688-47F7-A40F-BC99FA12D38B}"/>
              </a:ext>
            </a:extLst>
          </p:cNvPr>
          <p:cNvSpPr txBox="1"/>
          <p:nvPr/>
        </p:nvSpPr>
        <p:spPr>
          <a:xfrm>
            <a:off x="1356919" y="4194276"/>
            <a:ext cx="3266397" cy="22467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true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B28228-ABD1-4159-8763-AF50EA358C75}"/>
              </a:ext>
            </a:extLst>
          </p:cNvPr>
          <p:cNvSpPr txBox="1"/>
          <p:nvPr/>
        </p:nvSpPr>
        <p:spPr>
          <a:xfrm>
            <a:off x="5082987" y="4489028"/>
            <a:ext cx="64097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규칙 이름은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yara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condition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결과가 참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경우 </a:t>
            </a:r>
            <a:r>
              <a:rPr lang="en-US" altLang="ko-KR" sz="1400" b="1" dirty="0" err="1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yara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이름을 출력합니다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조건식의 결과가 항상 참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사용하면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항상 규칙에 만족하여 </a:t>
            </a:r>
            <a:r>
              <a:rPr lang="en-US" altLang="ko-KR" sz="1400" b="1" dirty="0" err="1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yara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rule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이름이 출력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됩니다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만약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바꾸면 항상 거짓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(false)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되어 아무것도 출력되지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않습니다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b="1" dirty="0">
              <a:solidFill>
                <a:schemeClr val="bg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67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776BE-66D8-4B1A-BA23-2CEFB2E1AAD0}"/>
              </a:ext>
            </a:extLst>
          </p:cNvPr>
          <p:cNvSpPr txBox="1"/>
          <p:nvPr/>
        </p:nvSpPr>
        <p:spPr>
          <a:xfrm>
            <a:off x="299085" y="1760340"/>
            <a:ext cx="5734162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$string = “Hello”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 = { 00 01 02 03 0A 0B 0C }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$regex = /[a-z]/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$string or $hex or $regex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84D0F-EC6D-41E5-9D72-B6CB6992BA36}"/>
              </a:ext>
            </a:extLst>
          </p:cNvPr>
          <p:cNvSpPr txBox="1"/>
          <p:nvPr/>
        </p:nvSpPr>
        <p:spPr>
          <a:xfrm>
            <a:off x="6221508" y="2244060"/>
            <a:ext cx="58353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strings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필드 아래에 정의합니다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16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진수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정규표현식 이렇게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형태로 문자열을 정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의할 수 있습니다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또한 식별자 앞에 반드시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붙여야 합니다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문자열은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 ” (Double quote)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감싸주어야 합니다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16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진수는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 }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감싸 주어야 합니다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 표현식은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/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안에 정규 표현식 문법을 적어야 합니다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b="1" dirty="0">
              <a:solidFill>
                <a:schemeClr val="bg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연산자를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condition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필드 아래에 정의합니다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and, or, not, &gt;, ==, &lt;, +, -, *, /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같은 연산자들을 사용하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 조건식을 만들 수 있습니다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96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776BE-66D8-4B1A-BA23-2CEFB2E1AAD0}"/>
              </a:ext>
            </a:extLst>
          </p:cNvPr>
          <p:cNvSpPr txBox="1"/>
          <p:nvPr/>
        </p:nvSpPr>
        <p:spPr>
          <a:xfrm>
            <a:off x="233096" y="1657469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/*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helloyara.c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*/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#include &lt;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stdio.h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int main(){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printf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(“Hello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\n”);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return 0;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2312F-C9A8-4EF7-894C-8EFC46DA46E3}"/>
              </a:ext>
            </a:extLst>
          </p:cNvPr>
          <p:cNvSpPr txBox="1"/>
          <p:nvPr/>
        </p:nvSpPr>
        <p:spPr>
          <a:xfrm>
            <a:off x="6224742" y="1657469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helloyara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 = “Hello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"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CDB2C6-D41C-4177-AF59-1A1B9CF6B548}"/>
              </a:ext>
            </a:extLst>
          </p:cNvPr>
          <p:cNvSpPr txBox="1"/>
          <p:nvPr/>
        </p:nvSpPr>
        <p:spPr>
          <a:xfrm>
            <a:off x="233096" y="4992465"/>
            <a:ext cx="1135828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helloyara.c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코드를 컴파일한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helloyara.exe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helloyara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이름의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“Hello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yara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문자열을 기반으로 탐지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“Hello”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문자열을 기반으로 탐지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“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yara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라는 문자열을 기반으로 탐지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981990-9F70-4771-9532-30BCE4B3648D}"/>
              </a:ext>
            </a:extLst>
          </p:cNvPr>
          <p:cNvSpPr/>
          <p:nvPr/>
        </p:nvSpPr>
        <p:spPr>
          <a:xfrm>
            <a:off x="6796726" y="1989056"/>
            <a:ext cx="1159497" cy="3393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56D463-0DEF-41BA-839C-D2DC471E68FC}"/>
              </a:ext>
            </a:extLst>
          </p:cNvPr>
          <p:cNvSpPr/>
          <p:nvPr/>
        </p:nvSpPr>
        <p:spPr>
          <a:xfrm>
            <a:off x="8842342" y="2902850"/>
            <a:ext cx="1395167" cy="3396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57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776BE-66D8-4B1A-BA23-2CEFB2E1AAD0}"/>
              </a:ext>
            </a:extLst>
          </p:cNvPr>
          <p:cNvSpPr txBox="1"/>
          <p:nvPr/>
        </p:nvSpPr>
        <p:spPr>
          <a:xfrm>
            <a:off x="233096" y="1657469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helloyara</a:t>
            </a:r>
            <a:endParaRPr lang="en-US" altLang="ko-KR" sz="2000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 = “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Hello 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2312F-C9A8-4EF7-894C-8EFC46DA46E3}"/>
              </a:ext>
            </a:extLst>
          </p:cNvPr>
          <p:cNvSpPr txBox="1"/>
          <p:nvPr/>
        </p:nvSpPr>
        <p:spPr>
          <a:xfrm>
            <a:off x="6224742" y="1657469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helloyara</a:t>
            </a:r>
            <a:endParaRPr lang="en-US" altLang="ko-KR" sz="2000" dirty="0">
              <a:solidFill>
                <a:srgbClr val="FF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$hello = “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Hello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$hello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E6980-1BBF-4FDB-A22F-548E225A44FD}"/>
              </a:ext>
            </a:extLst>
          </p:cNvPr>
          <p:cNvSpPr txBox="1"/>
          <p:nvPr/>
        </p:nvSpPr>
        <p:spPr>
          <a:xfrm>
            <a:off x="233096" y="4992465"/>
            <a:ext cx="1135828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helloyara.c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코드를 컴파일한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helloyara.exe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helloyara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이름의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“Hello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yara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문자열을 기반으로 탐지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“Hello”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문자열을 기반으로 탐지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“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yara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라는 문자열을 기반으로 탐지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851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7A09F4-346E-44FD-AD2C-FD8BE04C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18" y="1564184"/>
            <a:ext cx="4943825" cy="17712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81A556-11D0-4833-84CD-6AAD4BAF2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7" t="14686"/>
          <a:stretch/>
        </p:blipFill>
        <p:spPr>
          <a:xfrm>
            <a:off x="756612" y="3967811"/>
            <a:ext cx="4612731" cy="1987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D52D73-00A6-4CB3-84E1-AAF60E36736B}"/>
              </a:ext>
            </a:extLst>
          </p:cNvPr>
          <p:cNvSpPr txBox="1"/>
          <p:nvPr/>
        </p:nvSpPr>
        <p:spPr>
          <a:xfrm>
            <a:off x="5747025" y="2244060"/>
            <a:ext cx="629728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사용하면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일치한 문자열을 확인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일치한 문자열의 위치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(offset)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정의한 식별자 이름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일치한 문자열 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출력합니다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b="1" dirty="0">
              <a:solidFill>
                <a:schemeClr val="bg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b="1" dirty="0">
              <a:solidFill>
                <a:schemeClr val="bg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b="1" dirty="0">
              <a:solidFill>
                <a:schemeClr val="bg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b="1" dirty="0">
              <a:solidFill>
                <a:schemeClr val="bg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b="1" dirty="0">
              <a:solidFill>
                <a:schemeClr val="bg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b="1" dirty="0">
              <a:solidFill>
                <a:schemeClr val="bg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b="1" dirty="0">
              <a:solidFill>
                <a:schemeClr val="bg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사용하면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내의 모든 파일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대상으로 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r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옵션을 사용한 후 폴더를 타겟으로 지정하면 폴더 내의 파일들을 재귀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적으로 모두 확인합니다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810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776BE-66D8-4B1A-BA23-2CEFB2E1AAD0}"/>
              </a:ext>
            </a:extLst>
          </p:cNvPr>
          <p:cNvSpPr txBox="1"/>
          <p:nvPr/>
        </p:nvSpPr>
        <p:spPr>
          <a:xfrm>
            <a:off x="233096" y="1657469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/* helloyara2.c */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#include &lt;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stdio.h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int main(){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printf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(“hello YARA\n”);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return 0;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2312F-C9A8-4EF7-894C-8EFC46DA46E3}"/>
              </a:ext>
            </a:extLst>
          </p:cNvPr>
          <p:cNvSpPr txBox="1"/>
          <p:nvPr/>
        </p:nvSpPr>
        <p:spPr>
          <a:xfrm>
            <a:off x="6224742" y="1657469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/* helloyara3.c */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#include &lt;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stdio.h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int main(){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printf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(“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hELlo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\n”);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return 0;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7E0E9-BCD7-4811-9CA9-E5212F6FD653}"/>
              </a:ext>
            </a:extLst>
          </p:cNvPr>
          <p:cNvSpPr txBox="1"/>
          <p:nvPr/>
        </p:nvSpPr>
        <p:spPr>
          <a:xfrm>
            <a:off x="273854" y="5200531"/>
            <a:ext cx="951116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strings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필드 내에서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 ”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정의한 문자열은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대소문자를 구별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앞서 작성한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로는 위와 같은 코드로 컴파일한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탐지할 수 없습니다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382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776BE-66D8-4B1A-BA23-2CEFB2E1AAD0}"/>
              </a:ext>
            </a:extLst>
          </p:cNvPr>
          <p:cNvSpPr txBox="1"/>
          <p:nvPr/>
        </p:nvSpPr>
        <p:spPr>
          <a:xfrm>
            <a:off x="233096" y="2385612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helloyara2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$hello = “hello”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nocase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$hello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2312F-C9A8-4EF7-894C-8EFC46DA46E3}"/>
              </a:ext>
            </a:extLst>
          </p:cNvPr>
          <p:cNvSpPr txBox="1"/>
          <p:nvPr/>
        </p:nvSpPr>
        <p:spPr>
          <a:xfrm>
            <a:off x="6224742" y="2385612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helloyara2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“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nocase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7E0E9-BCD7-4811-9CA9-E5212F6FD653}"/>
              </a:ext>
            </a:extLst>
          </p:cNvPr>
          <p:cNvSpPr txBox="1"/>
          <p:nvPr/>
        </p:nvSpPr>
        <p:spPr>
          <a:xfrm>
            <a:off x="273854" y="5928674"/>
            <a:ext cx="1016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경우 </a:t>
            </a:r>
            <a:r>
              <a:rPr lang="en-US" altLang="ko-KR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nocase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옵션을 이용하여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대소문자 구별없이 탐지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5F7C5-E44B-4BEC-B9B7-B543B2063073}"/>
              </a:ext>
            </a:extLst>
          </p:cNvPr>
          <p:cNvSpPr txBox="1"/>
          <p:nvPr/>
        </p:nvSpPr>
        <p:spPr>
          <a:xfrm>
            <a:off x="156188" y="1466841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대소문자 구별 없이 탐지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9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55600" y="2108200"/>
            <a:ext cx="114427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5600" y="2399268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악성 코드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83322" y="2921000"/>
            <a:ext cx="3581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00425" y="2921000"/>
            <a:ext cx="3581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208856" y="2921000"/>
            <a:ext cx="3581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91124" y="2399268"/>
            <a:ext cx="345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yara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 및 기본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6650" y="2399268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yara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심화 실습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55600" y="1461370"/>
            <a:ext cx="11434656" cy="6468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10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022" y="1522062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INDEX</a:t>
            </a:r>
            <a:endParaRPr lang="ko-KR" altLang="en-US" sz="2800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71D058-1698-48A3-86EE-AB40F644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22" y="3164041"/>
            <a:ext cx="3616331" cy="20229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50A3D6E-6DCB-44F3-B4AD-B4DA29ADB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649" y="3156877"/>
            <a:ext cx="3616331" cy="20283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A04476B-2217-4A7D-B8B1-CF911AFA2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143" y="3164039"/>
            <a:ext cx="3595309" cy="201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9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776BE-66D8-4B1A-BA23-2CEFB2E1AAD0}"/>
              </a:ext>
            </a:extLst>
          </p:cNvPr>
          <p:cNvSpPr txBox="1"/>
          <p:nvPr/>
        </p:nvSpPr>
        <p:spPr>
          <a:xfrm>
            <a:off x="233096" y="2381859"/>
            <a:ext cx="5734162" cy="34778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condition1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$hello = “Hello”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$world = “world”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$hello 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or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$world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2312F-C9A8-4EF7-894C-8EFC46DA46E3}"/>
              </a:ext>
            </a:extLst>
          </p:cNvPr>
          <p:cNvSpPr txBox="1"/>
          <p:nvPr/>
        </p:nvSpPr>
        <p:spPr>
          <a:xfrm>
            <a:off x="6228544" y="2381859"/>
            <a:ext cx="5734162" cy="34778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condition1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$hello = “Hello”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$world = “world”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$hello 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and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$world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CF6BFF5-48BF-463F-A2C4-E7E4C804F713}"/>
              </a:ext>
            </a:extLst>
          </p:cNvPr>
          <p:cNvSpPr/>
          <p:nvPr/>
        </p:nvSpPr>
        <p:spPr>
          <a:xfrm>
            <a:off x="316916" y="5986099"/>
            <a:ext cx="602570" cy="433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50657-6471-4B30-B871-2EDD4AB6DA6A}"/>
              </a:ext>
            </a:extLst>
          </p:cNvPr>
          <p:cNvSpPr txBox="1"/>
          <p:nvPr/>
        </p:nvSpPr>
        <p:spPr>
          <a:xfrm>
            <a:off x="900723" y="6018249"/>
            <a:ext cx="536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“Hello”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혹은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“world”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문자열이 존재하면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4008F3C-8F44-4602-BED7-9E9356A82CE1}"/>
              </a:ext>
            </a:extLst>
          </p:cNvPr>
          <p:cNvSpPr/>
          <p:nvPr/>
        </p:nvSpPr>
        <p:spPr>
          <a:xfrm>
            <a:off x="6262435" y="5986099"/>
            <a:ext cx="602570" cy="433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96CF1E-1065-44C0-A17B-A0B356DBE7A2}"/>
              </a:ext>
            </a:extLst>
          </p:cNvPr>
          <p:cNvSpPr txBox="1"/>
          <p:nvPr/>
        </p:nvSpPr>
        <p:spPr>
          <a:xfrm>
            <a:off x="6846242" y="6018249"/>
            <a:ext cx="536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“Hello”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“world”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문자열이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모두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존재하면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B353D9-6896-45C5-A6E7-424A484C5A79}"/>
              </a:ext>
            </a:extLst>
          </p:cNvPr>
          <p:cNvSpPr txBox="1"/>
          <p:nvPr/>
        </p:nvSpPr>
        <p:spPr>
          <a:xfrm>
            <a:off x="156188" y="1466841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연산자를 사용한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2028166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776BE-66D8-4B1A-BA23-2CEFB2E1AAD0}"/>
              </a:ext>
            </a:extLst>
          </p:cNvPr>
          <p:cNvSpPr txBox="1"/>
          <p:nvPr/>
        </p:nvSpPr>
        <p:spPr>
          <a:xfrm>
            <a:off x="233096" y="2382510"/>
            <a:ext cx="5734162" cy="34778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condition2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$hello = “Hello”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$world = “world”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#hello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&gt; 1 or 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#world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&lt; 5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2312F-C9A8-4EF7-894C-8EFC46DA46E3}"/>
              </a:ext>
            </a:extLst>
          </p:cNvPr>
          <p:cNvSpPr txBox="1"/>
          <p:nvPr/>
        </p:nvSpPr>
        <p:spPr>
          <a:xfrm>
            <a:off x="6228544" y="2382510"/>
            <a:ext cx="5734162" cy="34778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condition2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$hello = “Hello”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$world = “world”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#hello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== 1 and 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#world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== 2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CF6BFF5-48BF-463F-A2C4-E7E4C804F713}"/>
              </a:ext>
            </a:extLst>
          </p:cNvPr>
          <p:cNvSpPr/>
          <p:nvPr/>
        </p:nvSpPr>
        <p:spPr>
          <a:xfrm>
            <a:off x="316916" y="5986750"/>
            <a:ext cx="602570" cy="433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50657-6471-4B30-B871-2EDD4AB6DA6A}"/>
              </a:ext>
            </a:extLst>
          </p:cNvPr>
          <p:cNvSpPr txBox="1"/>
          <p:nvPr/>
        </p:nvSpPr>
        <p:spPr>
          <a:xfrm>
            <a:off x="900723" y="6018900"/>
            <a:ext cx="536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“Hello”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문자열이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초과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등장하거나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“world”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문자열이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미만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등장하면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4008F3C-8F44-4602-BED7-9E9356A82CE1}"/>
              </a:ext>
            </a:extLst>
          </p:cNvPr>
          <p:cNvSpPr/>
          <p:nvPr/>
        </p:nvSpPr>
        <p:spPr>
          <a:xfrm>
            <a:off x="6262435" y="5986750"/>
            <a:ext cx="602570" cy="433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96CF1E-1065-44C0-A17B-A0B356DBE7A2}"/>
              </a:ext>
            </a:extLst>
          </p:cNvPr>
          <p:cNvSpPr txBox="1"/>
          <p:nvPr/>
        </p:nvSpPr>
        <p:spPr>
          <a:xfrm>
            <a:off x="6846242" y="6018900"/>
            <a:ext cx="536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“Hello”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문자열이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등장하고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“world”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문자열이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등장하면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89C63-B2C1-458A-8BAC-7CE86830A824}"/>
              </a:ext>
            </a:extLst>
          </p:cNvPr>
          <p:cNvSpPr txBox="1"/>
          <p:nvPr/>
        </p:nvSpPr>
        <p:spPr>
          <a:xfrm>
            <a:off x="156188" y="1466841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 존재 횟수를 이용한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4064736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E6980-1BBF-4FDB-A22F-548E225A44FD}"/>
              </a:ext>
            </a:extLst>
          </p:cNvPr>
          <p:cNvSpPr txBox="1"/>
          <p:nvPr/>
        </p:nvSpPr>
        <p:spPr>
          <a:xfrm>
            <a:off x="233096" y="4992465"/>
            <a:ext cx="113582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strings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string2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string4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string5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string3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string6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AD7EAFF-D059-4DE7-A321-1EFBDEA41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50816"/>
              </p:ext>
            </p:extLst>
          </p:nvPr>
        </p:nvGraphicFramePr>
        <p:xfrm>
          <a:off x="2032000" y="1622472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607">
                  <a:extLst>
                    <a:ext uri="{9D8B030D-6E8A-4147-A177-3AD203B41FA5}">
                      <a16:colId xmlns:a16="http://schemas.microsoft.com/office/drawing/2014/main" val="2596541020"/>
                    </a:ext>
                  </a:extLst>
                </a:gridCol>
                <a:gridCol w="6865393">
                  <a:extLst>
                    <a:ext uri="{9D8B030D-6E8A-4147-A177-3AD203B41FA5}">
                      <a16:colId xmlns:a16="http://schemas.microsoft.com/office/drawing/2014/main" val="3148813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0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string1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hello 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string2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HELLO 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1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string3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hello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yaRararaRA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5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string4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 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string5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Hi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string6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hellooooooo</a:t>
                      </a:r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yaraaaaaaaa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string7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6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67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E6980-1BBF-4FDB-A22F-548E225A44FD}"/>
              </a:ext>
            </a:extLst>
          </p:cNvPr>
          <p:cNvSpPr txBox="1"/>
          <p:nvPr/>
        </p:nvSpPr>
        <p:spPr>
          <a:xfrm>
            <a:off x="233096" y="4992465"/>
            <a:ext cx="113582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strings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string2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string4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string5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string3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string6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AD7EAFF-D059-4DE7-A321-1EFBDEA41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083272"/>
              </p:ext>
            </p:extLst>
          </p:nvPr>
        </p:nvGraphicFramePr>
        <p:xfrm>
          <a:off x="876300" y="1622472"/>
          <a:ext cx="434517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84">
                  <a:extLst>
                    <a:ext uri="{9D8B030D-6E8A-4147-A177-3AD203B41FA5}">
                      <a16:colId xmlns:a16="http://schemas.microsoft.com/office/drawing/2014/main" val="2596541020"/>
                    </a:ext>
                  </a:extLst>
                </a:gridCol>
                <a:gridCol w="3196289">
                  <a:extLst>
                    <a:ext uri="{9D8B030D-6E8A-4147-A177-3AD203B41FA5}">
                      <a16:colId xmlns:a16="http://schemas.microsoft.com/office/drawing/2014/main" val="3148813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0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string1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hello 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string2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HELLO 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1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string3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hello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yaRararaRA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5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string4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 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string5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Hi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string6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hellooooooo</a:t>
                      </a:r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yaraaaaaaaa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string7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699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B07836-73BF-4E48-88C7-F2B8054AFBA0}"/>
              </a:ext>
            </a:extLst>
          </p:cNvPr>
          <p:cNvSpPr txBox="1"/>
          <p:nvPr/>
        </p:nvSpPr>
        <p:spPr>
          <a:xfrm>
            <a:off x="6096000" y="1674671"/>
            <a:ext cx="5734162" cy="28623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prob_string1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$hello = “HELLO”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$hello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89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E6980-1BBF-4FDB-A22F-548E225A44FD}"/>
              </a:ext>
            </a:extLst>
          </p:cNvPr>
          <p:cNvSpPr txBox="1"/>
          <p:nvPr/>
        </p:nvSpPr>
        <p:spPr>
          <a:xfrm>
            <a:off x="233096" y="4992465"/>
            <a:ext cx="113582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strings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string2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string4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string5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string3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string6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AD7EAFF-D059-4DE7-A321-1EFBDEA4166C}"/>
              </a:ext>
            </a:extLst>
          </p:cNvPr>
          <p:cNvGraphicFramePr>
            <a:graphicFrameLocks noGrp="1"/>
          </p:cNvGraphicFramePr>
          <p:nvPr/>
        </p:nvGraphicFramePr>
        <p:xfrm>
          <a:off x="876300" y="1622472"/>
          <a:ext cx="434517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84">
                  <a:extLst>
                    <a:ext uri="{9D8B030D-6E8A-4147-A177-3AD203B41FA5}">
                      <a16:colId xmlns:a16="http://schemas.microsoft.com/office/drawing/2014/main" val="2596541020"/>
                    </a:ext>
                  </a:extLst>
                </a:gridCol>
                <a:gridCol w="3196289">
                  <a:extLst>
                    <a:ext uri="{9D8B030D-6E8A-4147-A177-3AD203B41FA5}">
                      <a16:colId xmlns:a16="http://schemas.microsoft.com/office/drawing/2014/main" val="3148813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0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string1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hello 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string2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HELLO 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1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string3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hello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yaRararaRA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5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string4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 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string5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Hi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string6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hellooooooo</a:t>
                      </a:r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yaraaaaaaaa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string7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699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B07836-73BF-4E48-88C7-F2B8054AFBA0}"/>
              </a:ext>
            </a:extLst>
          </p:cNvPr>
          <p:cNvSpPr txBox="1"/>
          <p:nvPr/>
        </p:nvSpPr>
        <p:spPr>
          <a:xfrm>
            <a:off x="6096000" y="1366895"/>
            <a:ext cx="5734162" cy="34778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prob_string2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$hi = “Hi”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$hell = “hell”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“YARA”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$hi or ($hell and $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84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E6980-1BBF-4FDB-A22F-548E225A44FD}"/>
              </a:ext>
            </a:extLst>
          </p:cNvPr>
          <p:cNvSpPr txBox="1"/>
          <p:nvPr/>
        </p:nvSpPr>
        <p:spPr>
          <a:xfrm>
            <a:off x="233096" y="4992465"/>
            <a:ext cx="113582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strings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string2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string4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string5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string3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string6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파일만 탐지하는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AD7EAFF-D059-4DE7-A321-1EFBDEA4166C}"/>
              </a:ext>
            </a:extLst>
          </p:cNvPr>
          <p:cNvGraphicFramePr>
            <a:graphicFrameLocks noGrp="1"/>
          </p:cNvGraphicFramePr>
          <p:nvPr/>
        </p:nvGraphicFramePr>
        <p:xfrm>
          <a:off x="876300" y="1622472"/>
          <a:ext cx="434517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884">
                  <a:extLst>
                    <a:ext uri="{9D8B030D-6E8A-4147-A177-3AD203B41FA5}">
                      <a16:colId xmlns:a16="http://schemas.microsoft.com/office/drawing/2014/main" val="2596541020"/>
                    </a:ext>
                  </a:extLst>
                </a:gridCol>
                <a:gridCol w="3196289">
                  <a:extLst>
                    <a:ext uri="{9D8B030D-6E8A-4147-A177-3AD203B41FA5}">
                      <a16:colId xmlns:a16="http://schemas.microsoft.com/office/drawing/2014/main" val="3148813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0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string1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hello 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string2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HELLO 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1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string3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hello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yaRararaRA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5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string4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 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string5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Hi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string6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hellooooooo</a:t>
                      </a:r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yaraaaaaaaa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string7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699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B07836-73BF-4E48-88C7-F2B8054AFBA0}"/>
              </a:ext>
            </a:extLst>
          </p:cNvPr>
          <p:cNvSpPr txBox="1"/>
          <p:nvPr/>
        </p:nvSpPr>
        <p:spPr>
          <a:xfrm>
            <a:off x="6096000" y="1448428"/>
            <a:ext cx="5734162" cy="34778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prob_string3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$ra = “ra”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nocase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$o = “o”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#ra &gt; 3 or #o &gt; 4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21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776BE-66D8-4B1A-BA23-2CEFB2E1AAD0}"/>
              </a:ext>
            </a:extLst>
          </p:cNvPr>
          <p:cNvSpPr txBox="1"/>
          <p:nvPr/>
        </p:nvSpPr>
        <p:spPr>
          <a:xfrm>
            <a:off x="233096" y="2382510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/* hex1.c */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#include &lt;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stdio.h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int main(){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printf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(“strings - hex ABCD\n”);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return 0;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2312F-C9A8-4EF7-894C-8EFC46DA46E3}"/>
              </a:ext>
            </a:extLst>
          </p:cNvPr>
          <p:cNvSpPr txBox="1"/>
          <p:nvPr/>
        </p:nvSpPr>
        <p:spPr>
          <a:xfrm>
            <a:off x="6228544" y="2382510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hex1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 = { 41 42 43 44 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89C63-B2C1-458A-8BAC-7CE86830A824}"/>
              </a:ext>
            </a:extLst>
          </p:cNvPr>
          <p:cNvSpPr txBox="1"/>
          <p:nvPr/>
        </p:nvSpPr>
        <p:spPr>
          <a:xfrm>
            <a:off x="156188" y="1466841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16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진수로 정의한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A69B1-A859-4E9F-A92F-D0A8AAB2FEDF}"/>
              </a:ext>
            </a:extLst>
          </p:cNvPr>
          <p:cNvSpPr txBox="1"/>
          <p:nvPr/>
        </p:nvSpPr>
        <p:spPr>
          <a:xfrm>
            <a:off x="233096" y="5803847"/>
            <a:ext cx="1111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ABCD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해당하는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ascii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0x41, 0x42, 0x43, 0x44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진수를 이용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hex1.exe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탐지합니다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5256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776BE-66D8-4B1A-BA23-2CEFB2E1AAD0}"/>
              </a:ext>
            </a:extLst>
          </p:cNvPr>
          <p:cNvSpPr txBox="1"/>
          <p:nvPr/>
        </p:nvSpPr>
        <p:spPr>
          <a:xfrm>
            <a:off x="233096" y="2382510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/* hex2.c */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#include &lt;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stdio.h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int main(){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printf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(“strings - hex ABCD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\n”);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return 0;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2312F-C9A8-4EF7-894C-8EFC46DA46E3}"/>
              </a:ext>
            </a:extLst>
          </p:cNvPr>
          <p:cNvSpPr txBox="1"/>
          <p:nvPr/>
        </p:nvSpPr>
        <p:spPr>
          <a:xfrm>
            <a:off x="6228544" y="2382510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/* hex3.c */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#include &lt;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stdio.h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int main(){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printf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(“strings - hex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ABCD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z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\n”);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return 0;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89C63-B2C1-458A-8BAC-7CE86830A824}"/>
              </a:ext>
            </a:extLst>
          </p:cNvPr>
          <p:cNvSpPr txBox="1"/>
          <p:nvPr/>
        </p:nvSpPr>
        <p:spPr>
          <a:xfrm>
            <a:off x="156188" y="1466841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16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진수로 정의한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strings – Wild card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A69B1-A859-4E9F-A92F-D0A8AAB2FEDF}"/>
              </a:ext>
            </a:extLst>
          </p:cNvPr>
          <p:cNvSpPr txBox="1"/>
          <p:nvPr/>
        </p:nvSpPr>
        <p:spPr>
          <a:xfrm>
            <a:off x="233096" y="5803847"/>
            <a:ext cx="1111677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ABCD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 뒤에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정확히 어떤 것인지 모르지만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한 개의 문자가 있다고 가정합니다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이와 같은 경우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Wild card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탐지할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0276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776BE-66D8-4B1A-BA23-2CEFB2E1AAD0}"/>
              </a:ext>
            </a:extLst>
          </p:cNvPr>
          <p:cNvSpPr txBox="1"/>
          <p:nvPr/>
        </p:nvSpPr>
        <p:spPr>
          <a:xfrm>
            <a:off x="233096" y="2382510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hex2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 = { 41 42 43 44 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??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2312F-C9A8-4EF7-894C-8EFC46DA46E3}"/>
              </a:ext>
            </a:extLst>
          </p:cNvPr>
          <p:cNvSpPr txBox="1"/>
          <p:nvPr/>
        </p:nvSpPr>
        <p:spPr>
          <a:xfrm>
            <a:off x="6228544" y="2382510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hex3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 = { 41 42 43 44 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4?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89C63-B2C1-458A-8BAC-7CE86830A824}"/>
              </a:ext>
            </a:extLst>
          </p:cNvPr>
          <p:cNvSpPr txBox="1"/>
          <p:nvPr/>
        </p:nvSpPr>
        <p:spPr>
          <a:xfrm>
            <a:off x="156188" y="1466841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16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진수로 정의한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strings – Wild card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A69B1-A859-4E9F-A92F-D0A8AAB2FEDF}"/>
              </a:ext>
            </a:extLst>
          </p:cNvPr>
          <p:cNvSpPr txBox="1"/>
          <p:nvPr/>
        </p:nvSpPr>
        <p:spPr>
          <a:xfrm>
            <a:off x="233096" y="5803847"/>
            <a:ext cx="1111677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Wild card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자리에는 아무 값이나 상관 없다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의미를 가집니다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자리 중에서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자리만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사용할 수도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696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776BE-66D8-4B1A-BA23-2CEFB2E1AAD0}"/>
              </a:ext>
            </a:extLst>
          </p:cNvPr>
          <p:cNvSpPr txBox="1"/>
          <p:nvPr/>
        </p:nvSpPr>
        <p:spPr>
          <a:xfrm>
            <a:off x="233096" y="2382510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/* hex4.c */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#include &lt;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stdio.h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int main(){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printf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(“strings - hex AB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1234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CD\n”);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return 0;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2312F-C9A8-4EF7-894C-8EFC46DA46E3}"/>
              </a:ext>
            </a:extLst>
          </p:cNvPr>
          <p:cNvSpPr txBox="1"/>
          <p:nvPr/>
        </p:nvSpPr>
        <p:spPr>
          <a:xfrm>
            <a:off x="6228544" y="2382510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/* hex5.c */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#include &lt;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stdio.h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int main(){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printf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(“strings - hex AB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abc@123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CD\n”);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  return 0;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89C63-B2C1-458A-8BAC-7CE86830A824}"/>
              </a:ext>
            </a:extLst>
          </p:cNvPr>
          <p:cNvSpPr txBox="1"/>
          <p:nvPr/>
        </p:nvSpPr>
        <p:spPr>
          <a:xfrm>
            <a:off x="156188" y="1466841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16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진수로 정의한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strings – jumps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A69B1-A859-4E9F-A92F-D0A8AAB2FEDF}"/>
              </a:ext>
            </a:extLst>
          </p:cNvPr>
          <p:cNvSpPr txBox="1"/>
          <p:nvPr/>
        </p:nvSpPr>
        <p:spPr>
          <a:xfrm>
            <a:off x="233096" y="5803847"/>
            <a:ext cx="1111677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AB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CD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사이에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글자 이상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글자 이하의 임의의 문자열이 존재한다고 가정합니다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이와 같은 경우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jumps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탐지할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472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악성 코드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8B656A-B328-4CCE-B53B-4A9254BA0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04" y="2243669"/>
            <a:ext cx="2984256" cy="297681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A4EE0A1-D0BE-40FB-B500-D679A6657F39}"/>
              </a:ext>
            </a:extLst>
          </p:cNvPr>
          <p:cNvSpPr txBox="1"/>
          <p:nvPr/>
        </p:nvSpPr>
        <p:spPr>
          <a:xfrm>
            <a:off x="876300" y="2753340"/>
            <a:ext cx="648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악의적인 목적을 위해 작성된 실행 가능한 코드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53FAE4-A88E-4CA5-8BCE-B2A67F05C200}"/>
              </a:ext>
            </a:extLst>
          </p:cNvPr>
          <p:cNvSpPr txBox="1"/>
          <p:nvPr/>
        </p:nvSpPr>
        <p:spPr>
          <a:xfrm>
            <a:off x="1392312" y="3268795"/>
            <a:ext cx="560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파괴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유출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원격 제어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백도어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(Back door)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CC75B6-0286-4F0C-985F-7E98469EE65F}"/>
              </a:ext>
            </a:extLst>
          </p:cNvPr>
          <p:cNvSpPr txBox="1"/>
          <p:nvPr/>
        </p:nvSpPr>
        <p:spPr>
          <a:xfrm>
            <a:off x="876300" y="3927621"/>
            <a:ext cx="648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악성 코드의 목적과 행위를 기준으로 분류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00849D-402B-44CE-9159-67442E0619D9}"/>
              </a:ext>
            </a:extLst>
          </p:cNvPr>
          <p:cNvSpPr txBox="1"/>
          <p:nvPr/>
        </p:nvSpPr>
        <p:spPr>
          <a:xfrm>
            <a:off x="1392312" y="4437847"/>
            <a:ext cx="560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 복제 및 감염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원격 제어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등의 기준으로 분류합니다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947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776BE-66D8-4B1A-BA23-2CEFB2E1AAD0}"/>
              </a:ext>
            </a:extLst>
          </p:cNvPr>
          <p:cNvSpPr txBox="1"/>
          <p:nvPr/>
        </p:nvSpPr>
        <p:spPr>
          <a:xfrm>
            <a:off x="233096" y="2382510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hex4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 = { 41 42 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[4-10]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43 44 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2312F-C9A8-4EF7-894C-8EFC46DA46E3}"/>
              </a:ext>
            </a:extLst>
          </p:cNvPr>
          <p:cNvSpPr txBox="1"/>
          <p:nvPr/>
        </p:nvSpPr>
        <p:spPr>
          <a:xfrm>
            <a:off x="6228544" y="2382510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hex5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 = { 41 42 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[6]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43 44 ?? 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89C63-B2C1-458A-8BAC-7CE86830A824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16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진수로 정의한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strings – jumps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A69B1-A859-4E9F-A92F-D0A8AAB2FEDF}"/>
              </a:ext>
            </a:extLst>
          </p:cNvPr>
          <p:cNvSpPr txBox="1"/>
          <p:nvPr/>
        </p:nvSpPr>
        <p:spPr>
          <a:xfrm>
            <a:off x="233096" y="5611505"/>
            <a:ext cx="11116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사이에 길이 범위를 넣어 설정합니다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만약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 A-B ]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라면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이하의 길이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의미합니다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정확한 길이를 알고 있다면 범위가 아닌 길이를 사용할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반드시 앞의 숫자보다 뒤의 숫자가 커야 하며 최소 길이는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최대 길이는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255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이하입니다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3355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776BE-66D8-4B1A-BA23-2CEFB2E1AAD0}"/>
              </a:ext>
            </a:extLst>
          </p:cNvPr>
          <p:cNvSpPr txBox="1"/>
          <p:nvPr/>
        </p:nvSpPr>
        <p:spPr>
          <a:xfrm>
            <a:off x="233096" y="2382510"/>
            <a:ext cx="7082104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Alternatives1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 = { 41 42 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(31 32 | 33 34 35 )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43 44 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89C63-B2C1-458A-8BAC-7CE86830A824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16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진수로 정의한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strings – Alternatives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A69B1-A859-4E9F-A92F-D0A8AAB2FEDF}"/>
              </a:ext>
            </a:extLst>
          </p:cNvPr>
          <p:cNvSpPr txBox="1"/>
          <p:nvPr/>
        </p:nvSpPr>
        <p:spPr>
          <a:xfrm>
            <a:off x="233096" y="5611505"/>
            <a:ext cx="1111677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)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사이에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대안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넣고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구분되어진 대안 중에서 하나라도 존재한다면 참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대안의 개수와 길이에 제한이 없습니다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대안에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Wild card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포함될 수 있으나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jumps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포함될 수 없습니다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05268-F11C-4FB1-938A-BD6C7A98B144}"/>
              </a:ext>
            </a:extLst>
          </p:cNvPr>
          <p:cNvSpPr txBox="1"/>
          <p:nvPr/>
        </p:nvSpPr>
        <p:spPr>
          <a:xfrm>
            <a:off x="8530718" y="2649238"/>
            <a:ext cx="3281067" cy="1015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printf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(“AB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12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CD\n”);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E80A2-5163-488F-B4D8-C3BDC103D303}"/>
              </a:ext>
            </a:extLst>
          </p:cNvPr>
          <p:cNvSpPr txBox="1"/>
          <p:nvPr/>
        </p:nvSpPr>
        <p:spPr>
          <a:xfrm>
            <a:off x="8530718" y="4130371"/>
            <a:ext cx="3281067" cy="1015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printf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(“AB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345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CD\n”);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6BB8E66-1C20-4CFC-BDFD-2AD3155E6AB7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315200" y="3157070"/>
            <a:ext cx="1215518" cy="810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4DECFE4-2D5E-4501-AD7B-8ED81162EECA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7315200" y="3967560"/>
            <a:ext cx="1215518" cy="670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98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E6980-1BBF-4FDB-A22F-548E225A44FD}"/>
              </a:ext>
            </a:extLst>
          </p:cNvPr>
          <p:cNvSpPr txBox="1"/>
          <p:nvPr/>
        </p:nvSpPr>
        <p:spPr>
          <a:xfrm>
            <a:off x="233096" y="4992465"/>
            <a:ext cx="113582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3) hex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hex2, hex3, hex6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hex1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hex7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hex4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hex6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AD7EAFF-D059-4DE7-A321-1EFBDEA41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50598"/>
              </p:ext>
            </p:extLst>
          </p:nvPr>
        </p:nvGraphicFramePr>
        <p:xfrm>
          <a:off x="2032000" y="1622472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607">
                  <a:extLst>
                    <a:ext uri="{9D8B030D-6E8A-4147-A177-3AD203B41FA5}">
                      <a16:colId xmlns:a16="http://schemas.microsoft.com/office/drawing/2014/main" val="2596541020"/>
                    </a:ext>
                  </a:extLst>
                </a:gridCol>
                <a:gridCol w="6865393">
                  <a:extLst>
                    <a:ext uri="{9D8B030D-6E8A-4147-A177-3AD203B41FA5}">
                      <a16:colId xmlns:a16="http://schemas.microsoft.com/office/drawing/2014/main" val="3148813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0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hex1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ABCDABCDABCD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hex2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ABCD is strings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1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hex3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1BC2 is strings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5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hex4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0xAA17 is hex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hex5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malware is hex rule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hex6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0xAB21 is hex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hex7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ABCD  is not ABCD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6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063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E6980-1BBF-4FDB-A22F-548E225A44FD}"/>
              </a:ext>
            </a:extLst>
          </p:cNvPr>
          <p:cNvSpPr txBox="1"/>
          <p:nvPr/>
        </p:nvSpPr>
        <p:spPr>
          <a:xfrm>
            <a:off x="233096" y="4992465"/>
            <a:ext cx="113582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3) hex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hex2, hex3, hex6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hex1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hex7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hex4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hex6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07836-73BF-4E48-88C7-F2B8054AFBA0}"/>
              </a:ext>
            </a:extLst>
          </p:cNvPr>
          <p:cNvSpPr txBox="1"/>
          <p:nvPr/>
        </p:nvSpPr>
        <p:spPr>
          <a:xfrm>
            <a:off x="5827397" y="1370284"/>
            <a:ext cx="6096000" cy="34778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prob_hex1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 = { 42 (43 | 32) ?? (20 | 31) }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 = “not”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 and not $str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44A3998D-D167-4F1A-BD4D-4E6DE9DC0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980963"/>
              </p:ext>
            </p:extLst>
          </p:nvPr>
        </p:nvGraphicFramePr>
        <p:xfrm>
          <a:off x="876300" y="1625862"/>
          <a:ext cx="434517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036">
                  <a:extLst>
                    <a:ext uri="{9D8B030D-6E8A-4147-A177-3AD203B41FA5}">
                      <a16:colId xmlns:a16="http://schemas.microsoft.com/office/drawing/2014/main" val="2596541020"/>
                    </a:ext>
                  </a:extLst>
                </a:gridCol>
                <a:gridCol w="3204137">
                  <a:extLst>
                    <a:ext uri="{9D8B030D-6E8A-4147-A177-3AD203B41FA5}">
                      <a16:colId xmlns:a16="http://schemas.microsoft.com/office/drawing/2014/main" val="3148813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0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hex1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ABCDABCDABCD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hex2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ABCD is strings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1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hex3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1BC2 is strings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5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hex4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0xAA17 is hex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hex5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malware is hex rule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hex6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0xAB21 is hex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hex7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ABCD  is not ABCD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6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870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E6980-1BBF-4FDB-A22F-548E225A44FD}"/>
              </a:ext>
            </a:extLst>
          </p:cNvPr>
          <p:cNvSpPr txBox="1"/>
          <p:nvPr/>
        </p:nvSpPr>
        <p:spPr>
          <a:xfrm>
            <a:off x="233096" y="4992465"/>
            <a:ext cx="113582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3) hex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hex2, hex3, hex6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hex1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hex7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hex4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hex6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07836-73BF-4E48-88C7-F2B8054AFBA0}"/>
              </a:ext>
            </a:extLst>
          </p:cNvPr>
          <p:cNvSpPr txBox="1"/>
          <p:nvPr/>
        </p:nvSpPr>
        <p:spPr>
          <a:xfrm>
            <a:off x="5143893" y="1520783"/>
            <a:ext cx="687528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prob_hex2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 = { 41 42 43 44 [4-10] 41 42 43 44 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3DDBECA1-3516-4018-A40C-7ACD3EC8B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72371"/>
              </p:ext>
            </p:extLst>
          </p:nvPr>
        </p:nvGraphicFramePr>
        <p:xfrm>
          <a:off x="508655" y="1625862"/>
          <a:ext cx="434517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036">
                  <a:extLst>
                    <a:ext uri="{9D8B030D-6E8A-4147-A177-3AD203B41FA5}">
                      <a16:colId xmlns:a16="http://schemas.microsoft.com/office/drawing/2014/main" val="2596541020"/>
                    </a:ext>
                  </a:extLst>
                </a:gridCol>
                <a:gridCol w="3204137">
                  <a:extLst>
                    <a:ext uri="{9D8B030D-6E8A-4147-A177-3AD203B41FA5}">
                      <a16:colId xmlns:a16="http://schemas.microsoft.com/office/drawing/2014/main" val="3148813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0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hex1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ABCDABCDABCD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hex2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ABCD is strings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1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hex3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1BC2 is strings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5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hex4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0xAA17 is hex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hex5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malware is hex rule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hex6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0xAB21 is hex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hex7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ABCD  is not ABCD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6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791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E6980-1BBF-4FDB-A22F-548E225A44FD}"/>
              </a:ext>
            </a:extLst>
          </p:cNvPr>
          <p:cNvSpPr txBox="1"/>
          <p:nvPr/>
        </p:nvSpPr>
        <p:spPr>
          <a:xfrm>
            <a:off x="233096" y="4992465"/>
            <a:ext cx="113582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3) hex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hex2, hex3, hex6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hex1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hex7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hex4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hex6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파일만 탐지하는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07836-73BF-4E48-88C7-F2B8054AFBA0}"/>
              </a:ext>
            </a:extLst>
          </p:cNvPr>
          <p:cNvSpPr txBox="1"/>
          <p:nvPr/>
        </p:nvSpPr>
        <p:spPr>
          <a:xfrm>
            <a:off x="6096000" y="1448428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prob_hex3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 = { 41 4? 3? 3? 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$hex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236D6773-005B-4096-983F-035B1ACBD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34939"/>
              </p:ext>
            </p:extLst>
          </p:nvPr>
        </p:nvGraphicFramePr>
        <p:xfrm>
          <a:off x="876300" y="1625862"/>
          <a:ext cx="434517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036">
                  <a:extLst>
                    <a:ext uri="{9D8B030D-6E8A-4147-A177-3AD203B41FA5}">
                      <a16:colId xmlns:a16="http://schemas.microsoft.com/office/drawing/2014/main" val="2596541020"/>
                    </a:ext>
                  </a:extLst>
                </a:gridCol>
                <a:gridCol w="3204137">
                  <a:extLst>
                    <a:ext uri="{9D8B030D-6E8A-4147-A177-3AD203B41FA5}">
                      <a16:colId xmlns:a16="http://schemas.microsoft.com/office/drawing/2014/main" val="3148813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0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hex1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ABCDABCDABCD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hex2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ABCD is strings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1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hex3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1BC2 is strings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5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hex4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0xAA17 is hex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hex5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malware is hex rule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hex6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0xAB21 is hex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hex7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ABCD  is not ABCD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6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413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776BE-66D8-4B1A-BA23-2CEFB2E1AAD0}"/>
              </a:ext>
            </a:extLst>
          </p:cNvPr>
          <p:cNvSpPr txBox="1"/>
          <p:nvPr/>
        </p:nvSpPr>
        <p:spPr>
          <a:xfrm>
            <a:off x="233096" y="2382510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/* regex1.c */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#include &lt;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stdio.h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int main(){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printf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("abccc123123\n");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return 0;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2312F-C9A8-4EF7-894C-8EFC46DA46E3}"/>
              </a:ext>
            </a:extLst>
          </p:cNvPr>
          <p:cNvSpPr txBox="1"/>
          <p:nvPr/>
        </p:nvSpPr>
        <p:spPr>
          <a:xfrm>
            <a:off x="6228544" y="2382510"/>
            <a:ext cx="5734162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regex1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$regex = 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abc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+(123){1,3}/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$regex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89C63-B2C1-458A-8BAC-7CE86830A824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정규 표현식으로 정의한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A69B1-A859-4E9F-A92F-D0A8AAB2FEDF}"/>
              </a:ext>
            </a:extLst>
          </p:cNvPr>
          <p:cNvSpPr txBox="1"/>
          <p:nvPr/>
        </p:nvSpPr>
        <p:spPr>
          <a:xfrm>
            <a:off x="233096" y="5634588"/>
            <a:ext cx="1111677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정규 표현식이란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규칙을 가진 문자열을 나타내는 표현하는 패턴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정규 표현식을 이용하여 문자열을 정의할 수도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/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사이에 정규 표현식을 적어 정의합니다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 ”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로 정의한 문자열에서 사용했던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nocase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옵션도 적용할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922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814AD-30B7-4D90-8F49-CA067A013599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정규 표현식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EABAFB1-B8E7-4C31-A657-D726C7CC6514}"/>
              </a:ext>
            </a:extLst>
          </p:cNvPr>
          <p:cNvGrpSpPr/>
          <p:nvPr/>
        </p:nvGrpSpPr>
        <p:grpSpPr>
          <a:xfrm>
            <a:off x="1409258" y="2014949"/>
            <a:ext cx="9356152" cy="4319941"/>
            <a:chOff x="1409258" y="1921970"/>
            <a:chExt cx="9356152" cy="431994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AAB8E62-6816-4788-A2A3-136365D86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981"/>
            <a:stretch/>
          </p:blipFill>
          <p:spPr>
            <a:xfrm>
              <a:off x="1447358" y="5316718"/>
              <a:ext cx="9318052" cy="925193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83156E2-731A-4F75-9125-41A4936CC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091"/>
            <a:stretch/>
          </p:blipFill>
          <p:spPr>
            <a:xfrm>
              <a:off x="1409258" y="1921970"/>
              <a:ext cx="9335384" cy="3413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123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814AD-30B7-4D90-8F49-CA067A013599}"/>
              </a:ext>
            </a:extLst>
          </p:cNvPr>
          <p:cNvSpPr txBox="1"/>
          <p:nvPr/>
        </p:nvSpPr>
        <p:spPr>
          <a:xfrm>
            <a:off x="112342" y="1460304"/>
            <a:ext cx="1135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정규 표현식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400" dirty="0"/>
              <a:t>https://regexr.com/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28C0E5-C930-4AA8-BEB5-7529DF40C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32" y="2083910"/>
            <a:ext cx="7429514" cy="4472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BC155E-DD70-4CD5-95D7-763B6210DB70}"/>
              </a:ext>
            </a:extLst>
          </p:cNvPr>
          <p:cNvSpPr txBox="1"/>
          <p:nvPr/>
        </p:nvSpPr>
        <p:spPr>
          <a:xfrm>
            <a:off x="8597246" y="2291301"/>
            <a:ext cx="2255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 표현식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13232-4138-4109-91D9-5F922AEC3FF6}"/>
              </a:ext>
            </a:extLst>
          </p:cNvPr>
          <p:cNvSpPr txBox="1"/>
          <p:nvPr/>
        </p:nvSpPr>
        <p:spPr>
          <a:xfrm>
            <a:off x="8597246" y="3028890"/>
            <a:ext cx="2677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 표현식이 적용될 대상 데이터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BFCCC2-31BB-4E88-B58F-D039EE2A5E86}"/>
              </a:ext>
            </a:extLst>
          </p:cNvPr>
          <p:cNvSpPr/>
          <p:nvPr/>
        </p:nvSpPr>
        <p:spPr>
          <a:xfrm>
            <a:off x="1186587" y="2318993"/>
            <a:ext cx="7391806" cy="414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62EBDB-2586-4B07-A74A-5B6AC389DFFE}"/>
              </a:ext>
            </a:extLst>
          </p:cNvPr>
          <p:cNvSpPr/>
          <p:nvPr/>
        </p:nvSpPr>
        <p:spPr>
          <a:xfrm>
            <a:off x="1186587" y="2969443"/>
            <a:ext cx="7391806" cy="1715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34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B875697-F261-46DC-88EE-866BDA61B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66" y="2237775"/>
            <a:ext cx="9397268" cy="248829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814AD-30B7-4D90-8F49-CA067A013599}"/>
              </a:ext>
            </a:extLst>
          </p:cNvPr>
          <p:cNvSpPr txBox="1"/>
          <p:nvPr/>
        </p:nvSpPr>
        <p:spPr>
          <a:xfrm>
            <a:off x="112342" y="1460304"/>
            <a:ext cx="1135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정규 표현식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400" dirty="0"/>
              <a:t>https://regexr.com/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905C2-0689-4CAF-A83C-FC1D879552C3}"/>
              </a:ext>
            </a:extLst>
          </p:cNvPr>
          <p:cNvSpPr txBox="1"/>
          <p:nvPr/>
        </p:nvSpPr>
        <p:spPr>
          <a:xfrm>
            <a:off x="233096" y="5319866"/>
            <a:ext cx="1135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이메일 주소 중에서 네이버 메일 주소만 일치하는 정규 표현식 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A6723B-F26F-4C6D-96F0-224242EC4E3D}"/>
              </a:ext>
            </a:extLst>
          </p:cNvPr>
          <p:cNvSpPr/>
          <p:nvPr/>
        </p:nvSpPr>
        <p:spPr>
          <a:xfrm>
            <a:off x="1536569" y="2674226"/>
            <a:ext cx="1360862" cy="210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4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악성 코드 분류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6E4613-EB9E-4D45-8B29-A07BB7A32BE1}"/>
              </a:ext>
            </a:extLst>
          </p:cNvPr>
          <p:cNvSpPr/>
          <p:nvPr/>
        </p:nvSpPr>
        <p:spPr>
          <a:xfrm>
            <a:off x="2451368" y="1579485"/>
            <a:ext cx="8871625" cy="972767"/>
          </a:xfrm>
          <a:prstGeom prst="rect">
            <a:avLst/>
          </a:prstGeom>
          <a:solidFill>
            <a:srgbClr val="90AFC8">
              <a:alpha val="90000"/>
            </a:srgbClr>
          </a:solidFill>
          <a:ln>
            <a:solidFill>
              <a:srgbClr val="90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E72F69-A3CE-461C-BB22-51E8D6FA5EBF}"/>
              </a:ext>
            </a:extLst>
          </p:cNvPr>
          <p:cNvSpPr/>
          <p:nvPr/>
        </p:nvSpPr>
        <p:spPr>
          <a:xfrm>
            <a:off x="732286" y="1579485"/>
            <a:ext cx="1556426" cy="972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0EBC1-0AA6-40D8-9287-25E37F007844}"/>
              </a:ext>
            </a:extLst>
          </p:cNvPr>
          <p:cNvSpPr txBox="1"/>
          <p:nvPr/>
        </p:nvSpPr>
        <p:spPr>
          <a:xfrm>
            <a:off x="732286" y="159218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트로이목마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B93C3-599F-4F5F-A429-D2E10F0D0539}"/>
              </a:ext>
            </a:extLst>
          </p:cNvPr>
          <p:cNvSpPr txBox="1"/>
          <p:nvPr/>
        </p:nvSpPr>
        <p:spPr>
          <a:xfrm>
            <a:off x="2692400" y="1764986"/>
            <a:ext cx="858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정상 프로그램으로 가장한 악성 코드 프로그램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이메일이나 감염된 웹사이트에 </a:t>
            </a:r>
            <a:endParaRPr lang="en-US" altLang="ko-KR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방문 시 다운로드 되어 사용자가 실행하면 작동합니다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0F98A2-CD32-48D8-AE0D-7C529B57CB45}"/>
              </a:ext>
            </a:extLst>
          </p:cNvPr>
          <p:cNvSpPr/>
          <p:nvPr/>
        </p:nvSpPr>
        <p:spPr>
          <a:xfrm>
            <a:off x="2451368" y="2871624"/>
            <a:ext cx="8871625" cy="972767"/>
          </a:xfrm>
          <a:prstGeom prst="rect">
            <a:avLst/>
          </a:prstGeom>
          <a:solidFill>
            <a:srgbClr val="90AFC8">
              <a:alpha val="90000"/>
            </a:srgbClr>
          </a:solidFill>
          <a:ln>
            <a:solidFill>
              <a:srgbClr val="90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BB976E-7138-4B42-A59E-C3E97AF88B9B}"/>
              </a:ext>
            </a:extLst>
          </p:cNvPr>
          <p:cNvSpPr/>
          <p:nvPr/>
        </p:nvSpPr>
        <p:spPr>
          <a:xfrm>
            <a:off x="732286" y="2871624"/>
            <a:ext cx="1556426" cy="972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ED8BB7-CA9F-448F-B8EA-85E3597942D8}"/>
              </a:ext>
            </a:extLst>
          </p:cNvPr>
          <p:cNvSpPr/>
          <p:nvPr/>
        </p:nvSpPr>
        <p:spPr>
          <a:xfrm>
            <a:off x="2451368" y="4163763"/>
            <a:ext cx="8871625" cy="972767"/>
          </a:xfrm>
          <a:prstGeom prst="rect">
            <a:avLst/>
          </a:prstGeom>
          <a:solidFill>
            <a:srgbClr val="90AFC8">
              <a:alpha val="90000"/>
            </a:srgbClr>
          </a:solidFill>
          <a:ln>
            <a:solidFill>
              <a:srgbClr val="90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E07A5F-9E51-46B1-B802-69E0FC191D27}"/>
              </a:ext>
            </a:extLst>
          </p:cNvPr>
          <p:cNvSpPr/>
          <p:nvPr/>
        </p:nvSpPr>
        <p:spPr>
          <a:xfrm>
            <a:off x="732286" y="4163763"/>
            <a:ext cx="1556426" cy="972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D08875-A193-4D0C-B34B-E07807B6A6C1}"/>
              </a:ext>
            </a:extLst>
          </p:cNvPr>
          <p:cNvSpPr/>
          <p:nvPr/>
        </p:nvSpPr>
        <p:spPr>
          <a:xfrm>
            <a:off x="2451368" y="5455902"/>
            <a:ext cx="8871625" cy="972767"/>
          </a:xfrm>
          <a:prstGeom prst="rect">
            <a:avLst/>
          </a:prstGeom>
          <a:solidFill>
            <a:srgbClr val="90AFC8">
              <a:alpha val="90000"/>
            </a:srgbClr>
          </a:solidFill>
          <a:ln>
            <a:solidFill>
              <a:srgbClr val="90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B14425-BFB9-45FF-B45F-A957133B0C92}"/>
              </a:ext>
            </a:extLst>
          </p:cNvPr>
          <p:cNvSpPr/>
          <p:nvPr/>
        </p:nvSpPr>
        <p:spPr>
          <a:xfrm>
            <a:off x="732286" y="5455902"/>
            <a:ext cx="1556426" cy="9727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24A330-975A-4468-A9D7-D1D46FB20283}"/>
              </a:ext>
            </a:extLst>
          </p:cNvPr>
          <p:cNvSpPr txBox="1"/>
          <p:nvPr/>
        </p:nvSpPr>
        <p:spPr>
          <a:xfrm>
            <a:off x="737870" y="286980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랜섬</a:t>
            </a:r>
            <a:r>
              <a:rPr lang="ko-KR" altLang="en-US" sz="2000" b="1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웨어</a:t>
            </a:r>
            <a:endParaRPr lang="ko-KR" altLang="en-US" sz="2000" b="1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AFDB93-527F-44A3-880F-6D637F9161A9}"/>
              </a:ext>
            </a:extLst>
          </p:cNvPr>
          <p:cNvSpPr txBox="1"/>
          <p:nvPr/>
        </p:nvSpPr>
        <p:spPr>
          <a:xfrm>
            <a:off x="743454" y="4172819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애드</a:t>
            </a:r>
            <a:r>
              <a:rPr lang="ko-KR" altLang="en-US" sz="2000" b="1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웨어</a:t>
            </a:r>
            <a:endParaRPr lang="ko-KR" altLang="en-US" sz="2000" b="1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93BD2-8C42-4702-B550-B58739574699}"/>
              </a:ext>
            </a:extLst>
          </p:cNvPr>
          <p:cNvSpPr txBox="1"/>
          <p:nvPr/>
        </p:nvSpPr>
        <p:spPr>
          <a:xfrm>
            <a:off x="739574" y="5455902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키 </a:t>
            </a:r>
            <a:r>
              <a:rPr lang="ko-KR" altLang="en-US" sz="2000" b="1" dirty="0" err="1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로거</a:t>
            </a:r>
            <a:endParaRPr lang="ko-KR" altLang="en-US" sz="2000" b="1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D42030-4108-4C15-912C-882F6BB69EA2}"/>
              </a:ext>
            </a:extLst>
          </p:cNvPr>
          <p:cNvSpPr txBox="1"/>
          <p:nvPr/>
        </p:nvSpPr>
        <p:spPr>
          <a:xfrm>
            <a:off x="2692400" y="3035563"/>
            <a:ext cx="850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사용자의 파일을 암호화하고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볼모로 잡습니다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복호화를 위해서는 키가 필요한데</a:t>
            </a:r>
            <a:endParaRPr lang="en-US" altLang="ko-KR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키를 얻기 위해서는 암호화폐를 지불하도록 요구합니다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1335F7-1181-4287-97A1-8BFF96B88A8D}"/>
              </a:ext>
            </a:extLst>
          </p:cNvPr>
          <p:cNvSpPr txBox="1"/>
          <p:nvPr/>
        </p:nvSpPr>
        <p:spPr>
          <a:xfrm>
            <a:off x="2692400" y="4326980"/>
            <a:ext cx="7912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사용자의 컴퓨터에 광고를 노출시키거나 브라우저로 광고가 포함되어 있는</a:t>
            </a:r>
            <a:endParaRPr lang="en-US" altLang="ko-KR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웹 페이지에 접속하는 악성 코드입니다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38BB3-7320-4719-8F34-89BCB2BA8058}"/>
              </a:ext>
            </a:extLst>
          </p:cNvPr>
          <p:cNvSpPr txBox="1"/>
          <p:nvPr/>
        </p:nvSpPr>
        <p:spPr>
          <a:xfrm>
            <a:off x="2692400" y="5619119"/>
            <a:ext cx="8640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사용자의 입력을 기록하는 프로그램입니다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암호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계좌 정보와 같은 민감한 정보를</a:t>
            </a:r>
            <a:endParaRPr lang="en-US" altLang="ko-KR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도용하기 위한 수단으로 주로 사용됩니다</a:t>
            </a:r>
            <a:r>
              <a:rPr lang="en-US" altLang="ko-KR" dirty="0"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FEAFBC8-F048-4125-B6CE-1B53AD56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59" y="1867791"/>
            <a:ext cx="680912" cy="68091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13BE485-0AFD-44B3-ACAE-DD86520C4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01" y="3102127"/>
            <a:ext cx="830796" cy="83079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9C4F9203-237A-4677-8085-A172B4BB4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57" y="4565027"/>
            <a:ext cx="527246" cy="52724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4EEB635-D5FD-4E0F-8C0B-6311C6B51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69" y="5795987"/>
            <a:ext cx="593066" cy="5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14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814AD-30B7-4D90-8F49-CA067A013599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정규 표현식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400" dirty="0"/>
              <a:t>https://regexr.com/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403AE-64C0-4432-BA18-EDC987E75D86}"/>
              </a:ext>
            </a:extLst>
          </p:cNvPr>
          <p:cNvSpPr txBox="1"/>
          <p:nvPr/>
        </p:nvSpPr>
        <p:spPr>
          <a:xfrm>
            <a:off x="233096" y="5397696"/>
            <a:ext cx="1111677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아이디는 무엇이 와도 상관 없으므로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.*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혹은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.+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표현합니다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 찾고자 하는 네이버 메일 주소인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“@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naver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\.com”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적어주어 탐색합니다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\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없이 입력할 경우 문자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의미하는 것이 아니기 때문에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\.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이라고 적어주어야 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3DD13F-8DA0-44DD-BC93-C94E60ADF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66" y="2237775"/>
            <a:ext cx="9397268" cy="24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94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4FE78D1-9372-44B9-9A8D-A1CC427D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66" y="2237775"/>
            <a:ext cx="9397268" cy="270287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814AD-30B7-4D90-8F49-CA067A013599}"/>
              </a:ext>
            </a:extLst>
          </p:cNvPr>
          <p:cNvSpPr txBox="1"/>
          <p:nvPr/>
        </p:nvSpPr>
        <p:spPr>
          <a:xfrm>
            <a:off x="112342" y="1460304"/>
            <a:ext cx="1135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정규 표현식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400" dirty="0"/>
              <a:t>https://regexr.com/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905C2-0689-4CAF-A83C-FC1D879552C3}"/>
              </a:ext>
            </a:extLst>
          </p:cNvPr>
          <p:cNvSpPr txBox="1"/>
          <p:nvPr/>
        </p:nvSpPr>
        <p:spPr>
          <a:xfrm>
            <a:off x="233096" y="5319866"/>
            <a:ext cx="1135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 내에서 휴대 전화번호를 일치시키는 정규 표현식을 작성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(010-XXXX-XXXX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형태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	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A6723B-F26F-4C6D-96F0-224242EC4E3D}"/>
              </a:ext>
            </a:extLst>
          </p:cNvPr>
          <p:cNvSpPr/>
          <p:nvPr/>
        </p:nvSpPr>
        <p:spPr>
          <a:xfrm>
            <a:off x="1480009" y="2664799"/>
            <a:ext cx="2073896" cy="2952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96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814AD-30B7-4D90-8F49-CA067A013599}"/>
              </a:ext>
            </a:extLst>
          </p:cNvPr>
          <p:cNvSpPr txBox="1"/>
          <p:nvPr/>
        </p:nvSpPr>
        <p:spPr>
          <a:xfrm>
            <a:off x="112342" y="1460304"/>
            <a:ext cx="1135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정규 표현식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2400" dirty="0"/>
              <a:t>https://regexr.com/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403AE-64C0-4432-BA18-EDC987E75D86}"/>
              </a:ext>
            </a:extLst>
          </p:cNvPr>
          <p:cNvSpPr txBox="1"/>
          <p:nvPr/>
        </p:nvSpPr>
        <p:spPr>
          <a:xfrm>
            <a:off x="233096" y="5397696"/>
            <a:ext cx="11116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아이디의 경우와 달리 숫자만 가능하므로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[0-9]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숫자만 필터링합니다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자리의 전화 번호이므로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{4}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연속된 숫자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개를 표현합니다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FF07B8-35C4-475B-9546-55CEE10B0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66" y="2237775"/>
            <a:ext cx="9397268" cy="27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E6980-1BBF-4FDB-A22F-548E225A44FD}"/>
              </a:ext>
            </a:extLst>
          </p:cNvPr>
          <p:cNvSpPr txBox="1"/>
          <p:nvPr/>
        </p:nvSpPr>
        <p:spPr>
          <a:xfrm>
            <a:off x="233096" y="4992465"/>
            <a:ext cx="113582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6) regex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regex1, regex4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regex1, regex5, regex6, regex7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naver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탐지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regex2, regex4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(google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탐지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AD7EAFF-D059-4DE7-A321-1EFBDEA41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61564"/>
              </p:ext>
            </p:extLst>
          </p:nvPr>
        </p:nvGraphicFramePr>
        <p:xfrm>
          <a:off x="2032000" y="1622472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607">
                  <a:extLst>
                    <a:ext uri="{9D8B030D-6E8A-4147-A177-3AD203B41FA5}">
                      <a16:colId xmlns:a16="http://schemas.microsoft.com/office/drawing/2014/main" val="2596541020"/>
                    </a:ext>
                  </a:extLst>
                </a:gridCol>
                <a:gridCol w="6865393">
                  <a:extLst>
                    <a:ext uri="{9D8B030D-6E8A-4147-A177-3AD203B41FA5}">
                      <a16:colId xmlns:a16="http://schemas.microsoft.com/office/drawing/2014/main" val="3148813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0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regex1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https://search.naver.com/search.naver?query=yara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regex2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http://mail.google.com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1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regex3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naver</a:t>
                      </a:r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search VS google search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5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regex4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https://google.com/search?q=yara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regex5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http://comic.naver.com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regex6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https://naver.com/login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regex7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http://navercorp.com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6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02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E6980-1BBF-4FDB-A22F-548E225A44FD}"/>
              </a:ext>
            </a:extLst>
          </p:cNvPr>
          <p:cNvSpPr txBox="1"/>
          <p:nvPr/>
        </p:nvSpPr>
        <p:spPr>
          <a:xfrm>
            <a:off x="233096" y="4992465"/>
            <a:ext cx="113582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6) regex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regex1, regex4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파일만 탐지하는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regex1, regex5, regex6, regex7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naver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탐지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regex2, regex4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(google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탐지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036AB-CDDF-49A8-828D-3941FDA787C0}"/>
              </a:ext>
            </a:extLst>
          </p:cNvPr>
          <p:cNvSpPr txBox="1"/>
          <p:nvPr/>
        </p:nvSpPr>
        <p:spPr>
          <a:xfrm>
            <a:off x="7138665" y="1442302"/>
            <a:ext cx="4820239" cy="34778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prob_regex1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$http = /http/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$search = /search/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$http and $search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865555A6-D02B-4C59-BC6A-40458FD59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52911"/>
              </p:ext>
            </p:extLst>
          </p:nvPr>
        </p:nvGraphicFramePr>
        <p:xfrm>
          <a:off x="233096" y="1622472"/>
          <a:ext cx="672388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491">
                  <a:extLst>
                    <a:ext uri="{9D8B030D-6E8A-4147-A177-3AD203B41FA5}">
                      <a16:colId xmlns:a16="http://schemas.microsoft.com/office/drawing/2014/main" val="2596541020"/>
                    </a:ext>
                  </a:extLst>
                </a:gridCol>
                <a:gridCol w="5679394">
                  <a:extLst>
                    <a:ext uri="{9D8B030D-6E8A-4147-A177-3AD203B41FA5}">
                      <a16:colId xmlns:a16="http://schemas.microsoft.com/office/drawing/2014/main" val="3148813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0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regex1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https://search.naver.com/search.naver?query=yara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regex2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http://mail.google.com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1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regex3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naver</a:t>
                      </a:r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search VS google search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5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regex4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https://google.com/search?q=yara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regex5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http://comic.naver.com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regex6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https://naver.com/login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regex7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http://navercorp.com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69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078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E6980-1BBF-4FDB-A22F-548E225A44FD}"/>
              </a:ext>
            </a:extLst>
          </p:cNvPr>
          <p:cNvSpPr txBox="1"/>
          <p:nvPr/>
        </p:nvSpPr>
        <p:spPr>
          <a:xfrm>
            <a:off x="233096" y="4992465"/>
            <a:ext cx="113582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6) regex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regex1, regex4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regex1, regex5, regex6, regex7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naver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탐지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regex2, regex4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(google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탐지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AD7EAFF-D059-4DE7-A321-1EFBDEA41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1375"/>
              </p:ext>
            </p:extLst>
          </p:nvPr>
        </p:nvGraphicFramePr>
        <p:xfrm>
          <a:off x="233096" y="1622472"/>
          <a:ext cx="672388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491">
                  <a:extLst>
                    <a:ext uri="{9D8B030D-6E8A-4147-A177-3AD203B41FA5}">
                      <a16:colId xmlns:a16="http://schemas.microsoft.com/office/drawing/2014/main" val="2596541020"/>
                    </a:ext>
                  </a:extLst>
                </a:gridCol>
                <a:gridCol w="5679394">
                  <a:extLst>
                    <a:ext uri="{9D8B030D-6E8A-4147-A177-3AD203B41FA5}">
                      <a16:colId xmlns:a16="http://schemas.microsoft.com/office/drawing/2014/main" val="3148813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0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regex1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https://search.naver.com/search.naver?query=yara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regex2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http://mail.google.com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1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regex3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naver</a:t>
                      </a:r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search VS google search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5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regex4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https://google.com/search?q=yara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regex5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http://comic.naver.com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regex6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https://naver.com/login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regex7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http://navercorp.com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699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0036AB-CDDF-49A8-828D-3941FDA787C0}"/>
              </a:ext>
            </a:extLst>
          </p:cNvPr>
          <p:cNvSpPr txBox="1"/>
          <p:nvPr/>
        </p:nvSpPr>
        <p:spPr>
          <a:xfrm>
            <a:off x="7138665" y="1444861"/>
            <a:ext cx="4820239" cy="34778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prob_regex2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$http = /http/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naver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/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naver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$http and $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naver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86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E6980-1BBF-4FDB-A22F-548E225A44FD}"/>
              </a:ext>
            </a:extLst>
          </p:cNvPr>
          <p:cNvSpPr txBox="1"/>
          <p:nvPr/>
        </p:nvSpPr>
        <p:spPr>
          <a:xfrm>
            <a:off x="233096" y="4992465"/>
            <a:ext cx="113582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6) regex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regex1, regex4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regex1, regex5, regex6, regex7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naver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탐지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regex2, regex4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파일만 탐지하는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(google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탐지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13DF93E7-A754-42C6-8245-23E6AEC4B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52911"/>
              </p:ext>
            </p:extLst>
          </p:nvPr>
        </p:nvGraphicFramePr>
        <p:xfrm>
          <a:off x="233096" y="1622472"/>
          <a:ext cx="672388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491">
                  <a:extLst>
                    <a:ext uri="{9D8B030D-6E8A-4147-A177-3AD203B41FA5}">
                      <a16:colId xmlns:a16="http://schemas.microsoft.com/office/drawing/2014/main" val="2596541020"/>
                    </a:ext>
                  </a:extLst>
                </a:gridCol>
                <a:gridCol w="5679394">
                  <a:extLst>
                    <a:ext uri="{9D8B030D-6E8A-4147-A177-3AD203B41FA5}">
                      <a16:colId xmlns:a16="http://schemas.microsoft.com/office/drawing/2014/main" val="3148813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0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regex1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https://search.naver.com/search.naver?query=yara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02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regex2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http://mail.google.com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1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regex3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yara</a:t>
                      </a:r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 </a:t>
                      </a:r>
                      <a:r>
                        <a:rPr lang="en-US" altLang="ko-KR" b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naver</a:t>
                      </a:r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search VS google search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5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regex4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https://google.com/search?q=yara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regex5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http://comic.naver.com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regex6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https://naver.com/login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regex7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http://navercorp.com</a:t>
                      </a:r>
                      <a:endParaRPr lang="ko-KR" altLang="en-US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699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1A0762-50D5-4E7F-904B-2FF3F655ECBF}"/>
              </a:ext>
            </a:extLst>
          </p:cNvPr>
          <p:cNvSpPr txBox="1"/>
          <p:nvPr/>
        </p:nvSpPr>
        <p:spPr>
          <a:xfrm>
            <a:off x="7138665" y="1444861"/>
            <a:ext cx="4820239" cy="34778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prob_regex3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$http = /http/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$google = /google/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$http and $google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022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심화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15F699-D7BF-45F3-85A2-0217682F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18" y="2163073"/>
            <a:ext cx="7105650" cy="1238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BA688B-A845-4AFF-A489-1BDFCB327F71}"/>
              </a:ext>
            </a:extLst>
          </p:cNvPr>
          <p:cNvSpPr/>
          <p:nvPr/>
        </p:nvSpPr>
        <p:spPr>
          <a:xfrm>
            <a:off x="6617616" y="2618031"/>
            <a:ext cx="603315" cy="763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D5DCF-293F-475C-A11C-6D77F29DB949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filesize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분류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886C5-A82B-4468-8BFE-987C952B0CB7}"/>
              </a:ext>
            </a:extLst>
          </p:cNvPr>
          <p:cNvSpPr txBox="1"/>
          <p:nvPr/>
        </p:nvSpPr>
        <p:spPr>
          <a:xfrm>
            <a:off x="950759" y="3856281"/>
            <a:ext cx="5615967" cy="22467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filesizeExample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filesize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&lt; 400KB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DF47F-073B-48AB-AA54-BD82D82FCB32}"/>
              </a:ext>
            </a:extLst>
          </p:cNvPr>
          <p:cNvSpPr txBox="1"/>
          <p:nvPr/>
        </p:nvSpPr>
        <p:spPr>
          <a:xfrm>
            <a:off x="7609471" y="2267103"/>
            <a:ext cx="42729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크기를 가리키는 예약된 키워드인 </a:t>
            </a:r>
            <a:r>
              <a:rPr lang="en-US" altLang="ko-KR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filesize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조건으로 사용할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KB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MB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단순히 파일의 크기 뿐만 아니라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파일의 끝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가리킬 때 사용하기도 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641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심화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D5DCF-293F-475C-A11C-6D77F29DB949}"/>
              </a:ext>
            </a:extLst>
          </p:cNvPr>
          <p:cNvSpPr txBox="1"/>
          <p:nvPr/>
        </p:nvSpPr>
        <p:spPr>
          <a:xfrm>
            <a:off x="112342" y="1460304"/>
            <a:ext cx="11358284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 </a:t>
            </a:r>
            <a:r>
              <a:rPr lang="en-US" altLang="ko-KR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HxD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압축 파일 다운로드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같은 다운로드 페이지에서 다운로드하거나 아래의 다운로드 링크 이용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https://mh-nexus.de/downloads/HxDPortableSetup.zip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6619F8-0DDB-48FE-8537-C61EBB56B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20" y="2611637"/>
            <a:ext cx="8766928" cy="39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88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심화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CC8562-54BD-43DB-A49D-449609C1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474" y="2245543"/>
            <a:ext cx="5059052" cy="44266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609497-5952-414B-AA5B-5DCCF2CD4FEF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 setup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실행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46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악성 코드의 행위 유형 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(1)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래픽 5" descr="컴퓨터">
            <a:extLst>
              <a:ext uri="{FF2B5EF4-FFF2-40B4-BE49-F238E27FC236}">
                <a16:creationId xmlns:a16="http://schemas.microsoft.com/office/drawing/2014/main" id="{127F8096-0654-45B4-A9AA-299764CC6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6352" y="1926467"/>
            <a:ext cx="2478506" cy="2478506"/>
          </a:xfrm>
          <a:prstGeom prst="rect">
            <a:avLst/>
          </a:prstGeom>
        </p:spPr>
      </p:pic>
      <p:pic>
        <p:nvPicPr>
          <p:cNvPr id="10" name="그림 9" descr="창문이(가) 표시된 사진&#10;&#10;자동 생성된 설명">
            <a:extLst>
              <a:ext uri="{FF2B5EF4-FFF2-40B4-BE49-F238E27FC236}">
                <a16:creationId xmlns:a16="http://schemas.microsoft.com/office/drawing/2014/main" id="{075BFC1F-AA37-41A2-B8D9-424DE03F8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087" y="1794381"/>
            <a:ext cx="2628399" cy="2742677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BA715A6-1581-4DB0-AB42-9E92959E1A61}"/>
              </a:ext>
            </a:extLst>
          </p:cNvPr>
          <p:cNvSpPr/>
          <p:nvPr/>
        </p:nvSpPr>
        <p:spPr>
          <a:xfrm>
            <a:off x="4467693" y="2447836"/>
            <a:ext cx="3192379" cy="57751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E02A16F-56E8-410C-8DC2-09EAE8008DCD}"/>
              </a:ext>
            </a:extLst>
          </p:cNvPr>
          <p:cNvSpPr/>
          <p:nvPr/>
        </p:nvSpPr>
        <p:spPr>
          <a:xfrm rot="10800000">
            <a:off x="4467692" y="3458126"/>
            <a:ext cx="3192379" cy="57751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B0A827-F645-4BF2-BBCB-939714FAFE1D}"/>
              </a:ext>
            </a:extLst>
          </p:cNvPr>
          <p:cNvSpPr txBox="1"/>
          <p:nvPr/>
        </p:nvSpPr>
        <p:spPr>
          <a:xfrm>
            <a:off x="4295778" y="2203190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1.2.3.4/malware.exe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CBC5E3-EFA4-48F4-B1EE-027EE86B365F}"/>
              </a:ext>
            </a:extLst>
          </p:cNvPr>
          <p:cNvSpPr txBox="1"/>
          <p:nvPr/>
        </p:nvSpPr>
        <p:spPr>
          <a:xfrm>
            <a:off x="4859846" y="3882334"/>
            <a:ext cx="240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malware.exe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CF2295-3968-4627-B0B4-CCA47F932827}"/>
              </a:ext>
            </a:extLst>
          </p:cNvPr>
          <p:cNvSpPr txBox="1"/>
          <p:nvPr/>
        </p:nvSpPr>
        <p:spPr>
          <a:xfrm>
            <a:off x="1457754" y="1995004"/>
            <a:ext cx="203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악성 코드 실행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1481E9-8555-4A6F-BB3B-4A1B92E94F84}"/>
              </a:ext>
            </a:extLst>
          </p:cNvPr>
          <p:cNvSpPr txBox="1"/>
          <p:nvPr/>
        </p:nvSpPr>
        <p:spPr>
          <a:xfrm>
            <a:off x="1270980" y="3967105"/>
            <a:ext cx="240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malware.exe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2EF2BC-0107-4037-B496-B4355846A10C}"/>
              </a:ext>
            </a:extLst>
          </p:cNvPr>
          <p:cNvSpPr txBox="1"/>
          <p:nvPr/>
        </p:nvSpPr>
        <p:spPr>
          <a:xfrm>
            <a:off x="633702" y="4707684"/>
            <a:ext cx="1034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악성 코드가 실행되어 특정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파일을 추가로 요청합니다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4D87BF-217C-463D-9EEF-77E0AF3BF6CE}"/>
              </a:ext>
            </a:extLst>
          </p:cNvPr>
          <p:cNvSpPr txBox="1"/>
          <p:nvPr/>
        </p:nvSpPr>
        <p:spPr>
          <a:xfrm>
            <a:off x="633702" y="5256309"/>
            <a:ext cx="1034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다운로드한 파일을 실행하여 추가 악성 행위를 진행합니다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702349-4E85-4AE6-BECC-06F397908E3F}"/>
              </a:ext>
            </a:extLst>
          </p:cNvPr>
          <p:cNvSpPr txBox="1"/>
          <p:nvPr/>
        </p:nvSpPr>
        <p:spPr>
          <a:xfrm>
            <a:off x="633702" y="5804934"/>
            <a:ext cx="1034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외에도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 logger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등으로 획득한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서버에 전송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하기 위해 네트워크를 이용하기도 합니다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993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심화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09497-5952-414B-AA5B-5DCCF2CD4FEF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 후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폴더에 있는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test.exe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B4CC69-E4E9-469F-A362-2FEEEF5D4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805" y="2163073"/>
            <a:ext cx="8066390" cy="43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11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심화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D5DCF-293F-475C-A11C-6D77F29DB949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at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offset condition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EA479-031F-4B7F-8B46-679B1ED09FED}"/>
              </a:ext>
            </a:extLst>
          </p:cNvPr>
          <p:cNvSpPr txBox="1"/>
          <p:nvPr/>
        </p:nvSpPr>
        <p:spPr>
          <a:xfrm>
            <a:off x="800100" y="2048488"/>
            <a:ext cx="4405369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at1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$offset = “offset”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$offset at 123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A1CBC-6226-4B32-984A-AE2A5F0E8397}"/>
              </a:ext>
            </a:extLst>
          </p:cNvPr>
          <p:cNvSpPr txBox="1"/>
          <p:nvPr/>
        </p:nvSpPr>
        <p:spPr>
          <a:xfrm>
            <a:off x="6986531" y="2048488"/>
            <a:ext cx="4405369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at2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“</a:t>
            </a:r>
            <a:r>
              <a:rPr lang="en-US" altLang="ko-KR" sz="2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”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$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r>
              <a:rPr lang="en-US" altLang="ko-KR" sz="20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at 0x100</a:t>
            </a:r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38A1A-92BD-454F-A07A-A48DC5AF0E02}"/>
              </a:ext>
            </a:extLst>
          </p:cNvPr>
          <p:cNvSpPr txBox="1"/>
          <p:nvPr/>
        </p:nvSpPr>
        <p:spPr>
          <a:xfrm>
            <a:off x="233096" y="5397696"/>
            <a:ext cx="1111677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위치의 문자열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조건에 포함할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이때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offset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진수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진수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모두 가능합니다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signature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이용하거나 특정 위치의 문자열을 이용하여 조건을 만들고자 할 때 사용할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7056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심화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D5DCF-293F-475C-A11C-6D77F29DB949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File signature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8648409-6775-4BEB-B00C-F5C2D6995FCE}"/>
              </a:ext>
            </a:extLst>
          </p:cNvPr>
          <p:cNvGrpSpPr/>
          <p:nvPr/>
        </p:nvGrpSpPr>
        <p:grpSpPr>
          <a:xfrm>
            <a:off x="876300" y="2075093"/>
            <a:ext cx="5164001" cy="2531475"/>
            <a:chOff x="536151" y="2357897"/>
            <a:chExt cx="5164001" cy="253147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23DDDA7-0107-4824-80CD-9597CD26B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26" t="16149" r="44818" b="36271"/>
            <a:stretch/>
          </p:blipFill>
          <p:spPr>
            <a:xfrm>
              <a:off x="536151" y="2357897"/>
              <a:ext cx="5164001" cy="253147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6606E77-F2BA-4F1F-80B6-34CF479E75A6}"/>
                </a:ext>
              </a:extLst>
            </p:cNvPr>
            <p:cNvSpPr/>
            <p:nvPr/>
          </p:nvSpPr>
          <p:spPr>
            <a:xfrm>
              <a:off x="4440102" y="2790808"/>
              <a:ext cx="207389" cy="1414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91B5DB3-F8EC-4B16-996F-646BF6F6A090}"/>
              </a:ext>
            </a:extLst>
          </p:cNvPr>
          <p:cNvSpPr txBox="1"/>
          <p:nvPr/>
        </p:nvSpPr>
        <p:spPr>
          <a:xfrm>
            <a:off x="6888419" y="2388726"/>
            <a:ext cx="5003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File signature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offset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문자열이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것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이와 같은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File signature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파일의 종류를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추가할 수도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앞선 예제에서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string4.txt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보면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YARA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offset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존재한다는 것을 이용하여 조건을 추가할 수도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signature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검색 엔진 등을 통해 쉽게 구할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764AC8-FB1E-427A-B000-4CE4E54C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84" y="4869796"/>
            <a:ext cx="6618692" cy="9352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5231EE-A708-49F9-B984-43A7C4B94219}"/>
              </a:ext>
            </a:extLst>
          </p:cNvPr>
          <p:cNvSpPr/>
          <p:nvPr/>
        </p:nvSpPr>
        <p:spPr>
          <a:xfrm>
            <a:off x="2556438" y="5229211"/>
            <a:ext cx="1085812" cy="480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066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심화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D5DCF-293F-475C-A11C-6D77F29DB949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at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offset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B9059-C736-445A-9127-749207999754}"/>
              </a:ext>
            </a:extLst>
          </p:cNvPr>
          <p:cNvSpPr txBox="1"/>
          <p:nvPr/>
        </p:nvSpPr>
        <p:spPr>
          <a:xfrm>
            <a:off x="233096" y="4558832"/>
            <a:ext cx="11358284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7) at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exe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- 5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offset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“YARA”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문자열이 존재하는 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jpeg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9F64FF-A85A-4260-B63B-28FFD66E4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988" y="1921969"/>
            <a:ext cx="7088024" cy="244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616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심화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D5DCF-293F-475C-A11C-6D77F29DB949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at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offset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B9059-C736-445A-9127-749207999754}"/>
              </a:ext>
            </a:extLst>
          </p:cNvPr>
          <p:cNvSpPr txBox="1"/>
          <p:nvPr/>
        </p:nvSpPr>
        <p:spPr>
          <a:xfrm>
            <a:off x="233096" y="4558832"/>
            <a:ext cx="11358284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7) at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exe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- 5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offset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“YARA”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문자열이 존재하는 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jpeg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F0D81C-FFFF-4294-9B20-38E6F65BF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13" y="2094125"/>
            <a:ext cx="6240938" cy="20077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A212EA-7996-4057-8114-5BE0FF7E6D12}"/>
              </a:ext>
            </a:extLst>
          </p:cNvPr>
          <p:cNvSpPr/>
          <p:nvPr/>
        </p:nvSpPr>
        <p:spPr>
          <a:xfrm>
            <a:off x="5222977" y="2616161"/>
            <a:ext cx="332151" cy="227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2A0217-9CE4-475B-A836-ACA0EB173449}"/>
              </a:ext>
            </a:extLst>
          </p:cNvPr>
          <p:cNvSpPr txBox="1"/>
          <p:nvPr/>
        </p:nvSpPr>
        <p:spPr>
          <a:xfrm>
            <a:off x="7543287" y="1388733"/>
            <a:ext cx="4224900" cy="31700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exe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$exe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=</a:t>
            </a:r>
            <a:r>
              <a:rPr lang="ko-KR" altLang="en-US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“MZ”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$exe at 0</a:t>
            </a:r>
          </a:p>
          <a:p>
            <a:r>
              <a:rPr lang="en-US" altLang="ko-KR" sz="20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654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심화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D5DCF-293F-475C-A11C-6D77F29DB949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at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offset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B9059-C736-445A-9127-749207999754}"/>
              </a:ext>
            </a:extLst>
          </p:cNvPr>
          <p:cNvSpPr txBox="1"/>
          <p:nvPr/>
        </p:nvSpPr>
        <p:spPr>
          <a:xfrm>
            <a:off x="233096" y="4558832"/>
            <a:ext cx="11358284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7) at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exe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en-US" altLang="ko-KR" sz="20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- 5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offset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“YARA”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문자열이 존재하는 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jpeg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36E78E-A5EB-4BEA-92C1-3E0C18A4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96" y="2214885"/>
            <a:ext cx="6240938" cy="16482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F3BC48B-895C-4487-AD9A-F4F4D9FBBA6A}"/>
              </a:ext>
            </a:extLst>
          </p:cNvPr>
          <p:cNvSpPr/>
          <p:nvPr/>
        </p:nvSpPr>
        <p:spPr>
          <a:xfrm>
            <a:off x="5041687" y="2685845"/>
            <a:ext cx="414252" cy="202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7747-E950-41F0-905C-18F2E410A43E}"/>
              </a:ext>
            </a:extLst>
          </p:cNvPr>
          <p:cNvSpPr txBox="1"/>
          <p:nvPr/>
        </p:nvSpPr>
        <p:spPr>
          <a:xfrm>
            <a:off x="6698018" y="1691136"/>
            <a:ext cx="5260886" cy="25545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png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png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{ 89 50 4E 47 0D 0A 1A 0A }</a:t>
            </a:r>
          </a:p>
          <a:p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png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at 0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681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심화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D5DCF-293F-475C-A11C-6D77F29DB949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at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offset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B9059-C736-445A-9127-749207999754}"/>
              </a:ext>
            </a:extLst>
          </p:cNvPr>
          <p:cNvSpPr txBox="1"/>
          <p:nvPr/>
        </p:nvSpPr>
        <p:spPr>
          <a:xfrm>
            <a:off x="233096" y="4558832"/>
            <a:ext cx="11358284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7) at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exe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en-US" altLang="ko-KR" sz="20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- 5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offset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“YARA”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문자열이 존재하는 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jpeg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16B3EC-928E-43DF-85D2-7A155F494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7" y="2140553"/>
            <a:ext cx="5155628" cy="21728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7E876F-C269-4246-A1D8-DCE73E178926}"/>
              </a:ext>
            </a:extLst>
          </p:cNvPr>
          <p:cNvSpPr/>
          <p:nvPr/>
        </p:nvSpPr>
        <p:spPr>
          <a:xfrm>
            <a:off x="4806017" y="4109292"/>
            <a:ext cx="548408" cy="170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0C09E-F10F-4756-A0BC-C913A74A0FF0}"/>
              </a:ext>
            </a:extLst>
          </p:cNvPr>
          <p:cNvSpPr txBox="1"/>
          <p:nvPr/>
        </p:nvSpPr>
        <p:spPr>
          <a:xfrm>
            <a:off x="6698018" y="1691136"/>
            <a:ext cx="5260886" cy="25545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at2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png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{ 49 45 4E 44 AE 42 60 82 }</a:t>
            </a:r>
          </a:p>
          <a:p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png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at </a:t>
            </a:r>
            <a:r>
              <a:rPr lang="en-US" altLang="ko-KR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filesize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- 8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2990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심화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D5DCF-293F-475C-A11C-6D77F29DB949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at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offset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B9059-C736-445A-9127-749207999754}"/>
              </a:ext>
            </a:extLst>
          </p:cNvPr>
          <p:cNvSpPr txBox="1"/>
          <p:nvPr/>
        </p:nvSpPr>
        <p:spPr>
          <a:xfrm>
            <a:off x="233096" y="4558832"/>
            <a:ext cx="11358284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7) at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exe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- 5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offset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“YARA”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문자열이 존재하는 파일을 탐지하는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jpeg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D7B739-8634-429A-9A8F-91455429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63" y="2735982"/>
            <a:ext cx="7143750" cy="923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DF93355-75C8-427F-BCDA-FD96C9D0DDF0}"/>
              </a:ext>
            </a:extLst>
          </p:cNvPr>
          <p:cNvSpPr/>
          <p:nvPr/>
        </p:nvSpPr>
        <p:spPr>
          <a:xfrm>
            <a:off x="6540546" y="3326864"/>
            <a:ext cx="557837" cy="236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A00A4-EA72-4FA5-B599-38AF443EBA2F}"/>
              </a:ext>
            </a:extLst>
          </p:cNvPr>
          <p:cNvSpPr txBox="1"/>
          <p:nvPr/>
        </p:nvSpPr>
        <p:spPr>
          <a:xfrm>
            <a:off x="7995328" y="1691136"/>
            <a:ext cx="3596052" cy="25545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"YARA"</a:t>
            </a:r>
          </a:p>
          <a:p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yara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at 5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0198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심화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D5DCF-293F-475C-A11C-6D77F29DB949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at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offset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B9059-C736-445A-9127-749207999754}"/>
              </a:ext>
            </a:extLst>
          </p:cNvPr>
          <p:cNvSpPr txBox="1"/>
          <p:nvPr/>
        </p:nvSpPr>
        <p:spPr>
          <a:xfrm>
            <a:off x="233096" y="4558832"/>
            <a:ext cx="11358284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7) at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exe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- 5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offset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“YARA”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문자열이 존재하는 파일을 탐지하는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- jpeg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탐지하는 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37F5B4-7D13-4B3C-88C2-F57E2781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7" y="2226838"/>
            <a:ext cx="5490131" cy="20271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6AC595E-959D-4E0E-ACD2-0CFAF3F75F8F}"/>
              </a:ext>
            </a:extLst>
          </p:cNvPr>
          <p:cNvSpPr/>
          <p:nvPr/>
        </p:nvSpPr>
        <p:spPr>
          <a:xfrm>
            <a:off x="4749454" y="2666987"/>
            <a:ext cx="802934" cy="189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8208C-4E54-48AC-B07A-EA79401ED560}"/>
              </a:ext>
            </a:extLst>
          </p:cNvPr>
          <p:cNvSpPr txBox="1"/>
          <p:nvPr/>
        </p:nvSpPr>
        <p:spPr>
          <a:xfrm>
            <a:off x="7013543" y="1851852"/>
            <a:ext cx="4370448" cy="255454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jpeg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$jpeg = { FF D8 FF E0 }</a:t>
            </a:r>
          </a:p>
          <a:p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$jpeg at 0</a:t>
            </a:r>
          </a:p>
          <a:p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0417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심화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D5DCF-293F-475C-A11C-6D77F29DB949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in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지정된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offset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범위 내에서 문자열 탐색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1EA49-2DF3-46E3-A8CB-9570F714971B}"/>
              </a:ext>
            </a:extLst>
          </p:cNvPr>
          <p:cNvSpPr txBox="1"/>
          <p:nvPr/>
        </p:nvSpPr>
        <p:spPr>
          <a:xfrm>
            <a:off x="375894" y="2048488"/>
            <a:ext cx="7618036" cy="313932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in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$str1 = “str1”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$str2 = “str2”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$str1 in (0...10) and $str2 in (10...</a:t>
            </a:r>
            <a:r>
              <a:rPr lang="en-US" altLang="ko-KR" dirty="0" err="1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filesize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38D1E-F943-4FE7-95A3-936A37BCADC9}"/>
              </a:ext>
            </a:extLst>
          </p:cNvPr>
          <p:cNvSpPr txBox="1"/>
          <p:nvPr/>
        </p:nvSpPr>
        <p:spPr>
          <a:xfrm>
            <a:off x="112342" y="5314328"/>
            <a:ext cx="11116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offset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범위를 지정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하고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범위 내에서 문자열을 탐색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 (a...b)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방식으로 사용하며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경우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이하의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offset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문자열을 탐색합니다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위의 예시는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“str1”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 ~ 10 offset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탐색하고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offset 10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부터 파일 끝까지의 범위에서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“str2”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탐색하여 모두 존재할 경우 참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91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악성 코드의 행위 유형 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(2)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A540E6-E040-41D5-AD65-6369CA88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" y="2128874"/>
            <a:ext cx="1797162" cy="17485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009C16-81B2-47CC-96FB-191A119A7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386" y="2054317"/>
            <a:ext cx="1797162" cy="18977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DD5C82-5143-4E4F-83A7-D0DF9A71A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302" y="2047209"/>
            <a:ext cx="1797162" cy="18474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8ADD10-C9BC-497E-9621-3F4A4FA81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7218" y="2079451"/>
            <a:ext cx="1797838" cy="1847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264525-BE1A-43EC-AC1E-EE2EC6ADD2DD}"/>
              </a:ext>
            </a:extLst>
          </p:cNvPr>
          <p:cNvSpPr txBox="1"/>
          <p:nvPr/>
        </p:nvSpPr>
        <p:spPr>
          <a:xfrm>
            <a:off x="419511" y="3926884"/>
            <a:ext cx="23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랜섬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웨어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다운로드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E5573-69A3-457C-A56D-0016AD1D2384}"/>
              </a:ext>
            </a:extLst>
          </p:cNvPr>
          <p:cNvSpPr txBox="1"/>
          <p:nvPr/>
        </p:nvSpPr>
        <p:spPr>
          <a:xfrm>
            <a:off x="3620663" y="3926884"/>
            <a:ext cx="193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랜섬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웨어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실행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BB23B-7A1E-405C-B00A-CFC3F0CF1E75}"/>
              </a:ext>
            </a:extLst>
          </p:cNvPr>
          <p:cNvSpPr txBox="1"/>
          <p:nvPr/>
        </p:nvSpPr>
        <p:spPr>
          <a:xfrm>
            <a:off x="6295636" y="3926884"/>
            <a:ext cx="253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암호화폐 요구 메시지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0172-C31F-4DF3-B8B0-914DE25610F6}"/>
              </a:ext>
            </a:extLst>
          </p:cNvPr>
          <p:cNvSpPr txBox="1"/>
          <p:nvPr/>
        </p:nvSpPr>
        <p:spPr>
          <a:xfrm>
            <a:off x="9270890" y="3926884"/>
            <a:ext cx="253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지불 확인 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복호화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319093E-926B-4423-BF15-99D86FFC85BC}"/>
              </a:ext>
            </a:extLst>
          </p:cNvPr>
          <p:cNvSpPr/>
          <p:nvPr/>
        </p:nvSpPr>
        <p:spPr>
          <a:xfrm>
            <a:off x="2839444" y="2813553"/>
            <a:ext cx="518130" cy="369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C2405F4-DD04-427F-A09A-45E6D1C4B686}"/>
              </a:ext>
            </a:extLst>
          </p:cNvPr>
          <p:cNvSpPr/>
          <p:nvPr/>
        </p:nvSpPr>
        <p:spPr>
          <a:xfrm>
            <a:off x="5814360" y="2813553"/>
            <a:ext cx="518130" cy="369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367F65E-B627-43C8-8A14-C7DD6A2F5EF9}"/>
              </a:ext>
            </a:extLst>
          </p:cNvPr>
          <p:cNvSpPr/>
          <p:nvPr/>
        </p:nvSpPr>
        <p:spPr>
          <a:xfrm>
            <a:off x="8789276" y="2813553"/>
            <a:ext cx="518130" cy="369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갈매기형 수장 24">
            <a:extLst>
              <a:ext uri="{FF2B5EF4-FFF2-40B4-BE49-F238E27FC236}">
                <a16:creationId xmlns:a16="http://schemas.microsoft.com/office/drawing/2014/main" id="{96DF9222-7D26-420E-BD32-E43296E29F47}"/>
              </a:ext>
            </a:extLst>
          </p:cNvPr>
          <p:cNvSpPr/>
          <p:nvPr/>
        </p:nvSpPr>
        <p:spPr>
          <a:xfrm>
            <a:off x="887506" y="4462937"/>
            <a:ext cx="2616616" cy="1426454"/>
          </a:xfrm>
          <a:prstGeom prst="chevron">
            <a:avLst>
              <a:gd name="adj" fmla="val 2277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이메일의 첨부파일 등을 이용하여 </a:t>
            </a:r>
            <a:r>
              <a:rPr lang="ko-KR" altLang="en-US" sz="1400" b="1" dirty="0" err="1">
                <a:solidFill>
                  <a:schemeClr val="tx1"/>
                </a:solidFill>
              </a:rPr>
              <a:t>랜섬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웨어를</a:t>
            </a:r>
            <a:r>
              <a:rPr lang="ko-KR" altLang="en-US" sz="1400" b="1" dirty="0">
                <a:solidFill>
                  <a:schemeClr val="tx1"/>
                </a:solidFill>
              </a:rPr>
              <a:t> 다운로드하도록 유도합니다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화살표: 갈매기형 수장 25">
            <a:extLst>
              <a:ext uri="{FF2B5EF4-FFF2-40B4-BE49-F238E27FC236}">
                <a16:creationId xmlns:a16="http://schemas.microsoft.com/office/drawing/2014/main" id="{D6E7279C-C06B-45BA-A42E-A39FA43097EF}"/>
              </a:ext>
            </a:extLst>
          </p:cNvPr>
          <p:cNvSpPr/>
          <p:nvPr/>
        </p:nvSpPr>
        <p:spPr>
          <a:xfrm>
            <a:off x="3616777" y="4462937"/>
            <a:ext cx="2616616" cy="1426454"/>
          </a:xfrm>
          <a:prstGeom prst="chevron">
            <a:avLst>
              <a:gd name="adj" fmla="val 2277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랜섬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웨어가</a:t>
            </a:r>
            <a:r>
              <a:rPr lang="ko-KR" altLang="en-US" sz="1400" b="1" dirty="0">
                <a:solidFill>
                  <a:schemeClr val="tx1"/>
                </a:solidFill>
              </a:rPr>
              <a:t> 피해자의 </a:t>
            </a:r>
            <a:r>
              <a:rPr lang="en-US" altLang="ko-KR" sz="1400" b="1" dirty="0">
                <a:solidFill>
                  <a:schemeClr val="tx1"/>
                </a:solidFill>
              </a:rPr>
              <a:t>PC</a:t>
            </a:r>
            <a:r>
              <a:rPr lang="ko-KR" altLang="en-US" sz="1400" b="1" dirty="0">
                <a:solidFill>
                  <a:schemeClr val="tx1"/>
                </a:solidFill>
              </a:rPr>
              <a:t>에서 실행되어</a:t>
            </a:r>
            <a:r>
              <a:rPr lang="en-US" altLang="ko-KR" sz="1400" b="1" dirty="0">
                <a:solidFill>
                  <a:schemeClr val="tx1"/>
                </a:solidFill>
              </a:rPr>
              <a:t> PC</a:t>
            </a:r>
            <a:r>
              <a:rPr lang="ko-KR" altLang="en-US" sz="1400" b="1" dirty="0">
                <a:solidFill>
                  <a:schemeClr val="tx1"/>
                </a:solidFill>
              </a:rPr>
              <a:t>에 존재하는 파일들을 암호화합니다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화살표: 갈매기형 수장 26">
            <a:extLst>
              <a:ext uri="{FF2B5EF4-FFF2-40B4-BE49-F238E27FC236}">
                <a16:creationId xmlns:a16="http://schemas.microsoft.com/office/drawing/2014/main" id="{EB5A9FD5-47F1-4B03-A656-F6AC446E6DC5}"/>
              </a:ext>
            </a:extLst>
          </p:cNvPr>
          <p:cNvSpPr/>
          <p:nvPr/>
        </p:nvSpPr>
        <p:spPr>
          <a:xfrm>
            <a:off x="6346048" y="4462937"/>
            <a:ext cx="2616616" cy="1426454"/>
          </a:xfrm>
          <a:prstGeom prst="chevron">
            <a:avLst>
              <a:gd name="adj" fmla="val 2277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암호화를 마친 후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피해자에게 암호화폐를 요구하는 메시지를 보여줍니다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화살표: 갈매기형 수장 27">
            <a:extLst>
              <a:ext uri="{FF2B5EF4-FFF2-40B4-BE49-F238E27FC236}">
                <a16:creationId xmlns:a16="http://schemas.microsoft.com/office/drawing/2014/main" id="{ADDEB4A3-AA9A-46E8-9947-BF3254843AB8}"/>
              </a:ext>
            </a:extLst>
          </p:cNvPr>
          <p:cNvSpPr/>
          <p:nvPr/>
        </p:nvSpPr>
        <p:spPr>
          <a:xfrm>
            <a:off x="9075319" y="4462937"/>
            <a:ext cx="2616616" cy="1426454"/>
          </a:xfrm>
          <a:prstGeom prst="chevron">
            <a:avLst>
              <a:gd name="adj" fmla="val 2277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암호화폐의 지불을 확인한 후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파일을 </a:t>
            </a:r>
            <a:r>
              <a:rPr lang="ko-KR" altLang="en-US" sz="1400" b="1" dirty="0" err="1">
                <a:solidFill>
                  <a:schemeClr val="tx1"/>
                </a:solidFill>
              </a:rPr>
              <a:t>복호화할</a:t>
            </a:r>
            <a:r>
              <a:rPr lang="ko-KR" altLang="en-US" sz="1400" b="1" dirty="0">
                <a:solidFill>
                  <a:schemeClr val="tx1"/>
                </a:solidFill>
              </a:rPr>
              <a:t> 수 있는 키를 제공합니다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18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심화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D5DCF-293F-475C-A11C-6D77F29DB949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of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최소 일치 문자열 개수 설정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1EA49-2DF3-46E3-A8CB-9570F714971B}"/>
              </a:ext>
            </a:extLst>
          </p:cNvPr>
          <p:cNvSpPr txBox="1"/>
          <p:nvPr/>
        </p:nvSpPr>
        <p:spPr>
          <a:xfrm>
            <a:off x="375894" y="2048488"/>
            <a:ext cx="7618036" cy="34163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of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$str1 = “test1”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$str2 = “test2”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$str3 = “test3”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2 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of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($str1, $str2, $str3)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38D1E-F943-4FE7-95A3-936A37BCADC9}"/>
              </a:ext>
            </a:extLst>
          </p:cNvPr>
          <p:cNvSpPr txBox="1"/>
          <p:nvPr/>
        </p:nvSpPr>
        <p:spPr>
          <a:xfrm>
            <a:off x="112342" y="5634901"/>
            <a:ext cx="11116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선택한 문자열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중에서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일치하는 문자열의 최소 개수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설정할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앞에 적어도 몇 개의 문자열이 일치하기를 원하는지 적고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of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뒤에 문자열들을 적어주어 사용합니다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8219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심화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D5DCF-293F-475C-A11C-6D77F29DB949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식별자에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Wild card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1EA49-2DF3-46E3-A8CB-9570F714971B}"/>
              </a:ext>
            </a:extLst>
          </p:cNvPr>
          <p:cNvSpPr txBox="1"/>
          <p:nvPr/>
        </p:nvSpPr>
        <p:spPr>
          <a:xfrm>
            <a:off x="375894" y="2048488"/>
            <a:ext cx="7618036" cy="34163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of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$str1 = “test1”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$str2 = “test2”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$str3 = “test3”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2 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of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(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$str*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38D1E-F943-4FE7-95A3-936A37BCADC9}"/>
              </a:ext>
            </a:extLst>
          </p:cNvPr>
          <p:cNvSpPr txBox="1"/>
          <p:nvPr/>
        </p:nvSpPr>
        <p:spPr>
          <a:xfrm>
            <a:off x="112342" y="5634901"/>
            <a:ext cx="11116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Wild card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식별자들을 선택할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Wild card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뒤에는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아무 값이나 와도 상관 없다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뜻이 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5246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심화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D5DCF-293F-475C-A11C-6D77F29DB949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them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모든 식별자 선택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1EA49-2DF3-46E3-A8CB-9570F714971B}"/>
              </a:ext>
            </a:extLst>
          </p:cNvPr>
          <p:cNvSpPr txBox="1"/>
          <p:nvPr/>
        </p:nvSpPr>
        <p:spPr>
          <a:xfrm>
            <a:off x="375894" y="2048488"/>
            <a:ext cx="7618036" cy="34163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of_them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$str1 = “test1”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$str2 = “test2”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$str3 = “test3”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2 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of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them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38D1E-F943-4FE7-95A3-936A37BCADC9}"/>
              </a:ext>
            </a:extLst>
          </p:cNvPr>
          <p:cNvSpPr txBox="1"/>
          <p:nvPr/>
        </p:nvSpPr>
        <p:spPr>
          <a:xfrm>
            <a:off x="112342" y="5591327"/>
            <a:ext cx="11116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앞서 사용한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Wild card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응용하면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$*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모든 식별자를 의미합니다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$*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아닌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them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이용하여도 모든 식별자를 가리킬 수 있으며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of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같이 쓰일 경우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)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없이 사용합니다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6014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심화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D5DCF-293F-475C-A11C-6D77F29DB949}"/>
              </a:ext>
            </a:extLst>
          </p:cNvPr>
          <p:cNvSpPr txBox="1"/>
          <p:nvPr/>
        </p:nvSpPr>
        <p:spPr>
          <a:xfrm>
            <a:off x="112342" y="1460304"/>
            <a:ext cx="11358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all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any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조건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1EA49-2DF3-46E3-A8CB-9570F714971B}"/>
              </a:ext>
            </a:extLst>
          </p:cNvPr>
          <p:cNvSpPr txBox="1"/>
          <p:nvPr/>
        </p:nvSpPr>
        <p:spPr>
          <a:xfrm>
            <a:off x="281624" y="2048488"/>
            <a:ext cx="5720106" cy="34163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of_them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$str1 = “test1”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$str2 = “test2”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$str3 = “test3”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all 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of them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38D1E-F943-4FE7-95A3-936A37BCADC9}"/>
              </a:ext>
            </a:extLst>
          </p:cNvPr>
          <p:cNvSpPr txBox="1"/>
          <p:nvPr/>
        </p:nvSpPr>
        <p:spPr>
          <a:xfrm>
            <a:off x="112342" y="5591327"/>
            <a:ext cx="111167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all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뒤에 명시한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식별자가 존재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해야 참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any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of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뒤에 명시한 식별자 중에서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적어도 한 개 이상 존재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경우 참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(true)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CA712-BD97-49F2-B75E-6F2E47552327}"/>
              </a:ext>
            </a:extLst>
          </p:cNvPr>
          <p:cNvSpPr txBox="1"/>
          <p:nvPr/>
        </p:nvSpPr>
        <p:spPr>
          <a:xfrm>
            <a:off x="6192231" y="2048488"/>
            <a:ext cx="5720106" cy="34163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of_them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$str1 = “test1”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$str2 = “test2”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$str3 = “test3”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any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of them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127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실습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E6980-1BBF-4FDB-A22F-548E225A44FD}"/>
              </a:ext>
            </a:extLst>
          </p:cNvPr>
          <p:cNvSpPr txBox="1"/>
          <p:nvPr/>
        </p:nvSpPr>
        <p:spPr>
          <a:xfrm>
            <a:off x="233096" y="5454379"/>
            <a:ext cx="11358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9) probs1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폴더에 존재하는 파일들을 대상으로 다음과 같은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rule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작성 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올바른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출력하는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EXE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 내에 있는 파일의 경우만 생각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4F8CD5-0B59-47C6-9D51-C399DFE0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1552575"/>
            <a:ext cx="63912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766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98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 </a:t>
            </a:r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실습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D697C-6F70-455D-9A21-1E583C59200C}"/>
              </a:ext>
            </a:extLst>
          </p:cNvPr>
          <p:cNvSpPr txBox="1"/>
          <p:nvPr/>
        </p:nvSpPr>
        <p:spPr>
          <a:xfrm>
            <a:off x="2508512" y="1715957"/>
            <a:ext cx="7174976" cy="313932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probs1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mz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"MZ"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/(https?:\/\/)?.*\.naver.com/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mz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at 0 and 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AFB6-4577-4CC6-99CC-34101A15CC50}"/>
              </a:ext>
            </a:extLst>
          </p:cNvPr>
          <p:cNvSpPr txBox="1"/>
          <p:nvPr/>
        </p:nvSpPr>
        <p:spPr>
          <a:xfrm>
            <a:off x="112342" y="5352035"/>
            <a:ext cx="1207965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EXE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Signature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MZ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문자열을 이용하여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EXE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탐색합니다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정규 표현식을 작성 시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모두 유효한 프로토콜이며 해당 문자열이 없어도 유효한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임을 유의합니다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0103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D697C-6F70-455D-9A21-1E583C59200C}"/>
              </a:ext>
            </a:extLst>
          </p:cNvPr>
          <p:cNvSpPr txBox="1"/>
          <p:nvPr/>
        </p:nvSpPr>
        <p:spPr>
          <a:xfrm>
            <a:off x="434615" y="1338885"/>
            <a:ext cx="7174976" cy="53553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mz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“MZ”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  <a:b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mz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at 0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/(https{0,1}:\/\/){0,1}.*\.naver.com/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and 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21C26-6774-404C-8E65-544577F1C73F}"/>
              </a:ext>
            </a:extLst>
          </p:cNvPr>
          <p:cNvSpPr txBox="1"/>
          <p:nvPr/>
        </p:nvSpPr>
        <p:spPr>
          <a:xfrm>
            <a:off x="7783006" y="1813173"/>
            <a:ext cx="41607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규칙이 반드시 유일할 필요는 없으며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규칙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존재할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이용하여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규칙의 만족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condition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이용할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경우 유의할 점은 반드시 조건으로 사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용할 다른 규칙이 먼저 정의되어야 한다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점입니다</a:t>
            </a:r>
            <a:r>
              <a:rPr lang="en-US" altLang="ko-KR" sz="1400" b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1617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D697C-6F70-455D-9A21-1E583C59200C}"/>
              </a:ext>
            </a:extLst>
          </p:cNvPr>
          <p:cNvSpPr txBox="1"/>
          <p:nvPr/>
        </p:nvSpPr>
        <p:spPr>
          <a:xfrm>
            <a:off x="236652" y="1338885"/>
            <a:ext cx="7174976" cy="53553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mz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“MZ”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  <a:b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mz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at 0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/(https{0,1}:\/\/){0,1}.*\.naver.com/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and 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511F2-3A57-42D0-B922-AB71049818B0}"/>
              </a:ext>
            </a:extLst>
          </p:cNvPr>
          <p:cNvSpPr txBox="1"/>
          <p:nvPr/>
        </p:nvSpPr>
        <p:spPr>
          <a:xfrm>
            <a:off x="7654565" y="1869379"/>
            <a:ext cx="4300783" cy="369331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C:\yara&gt;yara.exe -r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rules.yara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probs1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 probs1\probs1.exe</a:t>
            </a:r>
          </a:p>
          <a:p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probs1\probs1.exe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 probs1\probs2.exe</a:t>
            </a:r>
          </a:p>
          <a:p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probs1\probs2.exe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 probs1\probs3.exe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 probs1\probs4.exe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 probs1\probs5.exe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 probs1\probs6.exe</a:t>
            </a:r>
          </a:p>
          <a:p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probs1\probs6.exe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 probs1\probs7.exe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0524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D697C-6F70-455D-9A21-1E583C59200C}"/>
              </a:ext>
            </a:extLst>
          </p:cNvPr>
          <p:cNvSpPr txBox="1"/>
          <p:nvPr/>
        </p:nvSpPr>
        <p:spPr>
          <a:xfrm>
            <a:off x="236652" y="1338885"/>
            <a:ext cx="7174976" cy="53553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exe : 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mz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“MZ”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  <a:b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mz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at 0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: 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/(https{0,1}:\/\/){0,1}.*\.naver.com/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and 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511F2-3A57-42D0-B922-AB71049818B0}"/>
              </a:ext>
            </a:extLst>
          </p:cNvPr>
          <p:cNvSpPr txBox="1"/>
          <p:nvPr/>
        </p:nvSpPr>
        <p:spPr>
          <a:xfrm>
            <a:off x="7654565" y="1869379"/>
            <a:ext cx="4300783" cy="313932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C:\yara&gt;yara.exe -r 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-t EXE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rules.yara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probs1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 probs1\probs1.exe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 probs1\probs2.exe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 probs1\probs3.exe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 probs1\probs4.exe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 probs1\probs5.exe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 probs1\probs6.exe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 probs1\probs7.exe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6951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2021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 rule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D697C-6F70-455D-9A21-1E583C59200C}"/>
              </a:ext>
            </a:extLst>
          </p:cNvPr>
          <p:cNvSpPr txBox="1"/>
          <p:nvPr/>
        </p:nvSpPr>
        <p:spPr>
          <a:xfrm>
            <a:off x="236652" y="1338885"/>
            <a:ext cx="7174976" cy="535531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exe : 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mz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“MZ”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  <a:b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mz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at 0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: 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{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strings: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= /(https{0,1}:\/\/){0,1}.*\.naver.com/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condition:</a:t>
            </a: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	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exe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and $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}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511F2-3A57-42D0-B922-AB71049818B0}"/>
              </a:ext>
            </a:extLst>
          </p:cNvPr>
          <p:cNvSpPr txBox="1"/>
          <p:nvPr/>
        </p:nvSpPr>
        <p:spPr>
          <a:xfrm>
            <a:off x="7654565" y="1661989"/>
            <a:ext cx="4300783" cy="20313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C:\yara&gt;yara.exe -r 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-t 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rules.yara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probs1</a:t>
            </a:r>
          </a:p>
          <a:p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probs1\probs1.exe</a:t>
            </a:r>
          </a:p>
          <a:p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probs1\probs2.exe</a:t>
            </a:r>
          </a:p>
          <a:p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probs1\probs6.exe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67268-607E-43D4-9487-6084B2E1DB19}"/>
              </a:ext>
            </a:extLst>
          </p:cNvPr>
          <p:cNvSpPr txBox="1"/>
          <p:nvPr/>
        </p:nvSpPr>
        <p:spPr>
          <a:xfrm>
            <a:off x="7654565" y="4160092"/>
            <a:ext cx="4300783" cy="20313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C:\yara&gt;yara.exe -r 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en-US" altLang="ko-KR" dirty="0" err="1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rules.yara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probs1</a:t>
            </a:r>
          </a:p>
          <a:p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probs1\probs1.exe</a:t>
            </a:r>
          </a:p>
          <a:p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probs1\probs2.exe</a:t>
            </a:r>
          </a:p>
          <a:p>
            <a:r>
              <a:rPr lang="en-US" altLang="ko-KR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probs1\probs6.exe</a:t>
            </a:r>
          </a:p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81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악성 코드의 행위 유형 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(3)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컴퓨터이(가) 표시된 사진&#10;&#10;자동 생성된 설명">
            <a:extLst>
              <a:ext uri="{FF2B5EF4-FFF2-40B4-BE49-F238E27FC236}">
                <a16:creationId xmlns:a16="http://schemas.microsoft.com/office/drawing/2014/main" id="{0AD08D9E-ABC2-462C-8C52-6E26FD617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319" y="2051349"/>
            <a:ext cx="2912363" cy="1638460"/>
          </a:xfrm>
          <a:prstGeom prst="rect">
            <a:avLst/>
          </a:prstGeom>
        </p:spPr>
      </p:pic>
      <p:pic>
        <p:nvPicPr>
          <p:cNvPr id="8" name="그림 7" descr="컴퓨터, 검은색, 테이블, 앉아있는이(가) 표시된 사진&#10;&#10;자동 생성된 설명">
            <a:extLst>
              <a:ext uri="{FF2B5EF4-FFF2-40B4-BE49-F238E27FC236}">
                <a16:creationId xmlns:a16="http://schemas.microsoft.com/office/drawing/2014/main" id="{C6688543-9ADA-408A-82FD-EB967452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319" y="3913161"/>
            <a:ext cx="2912363" cy="1739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126344-7114-4C0E-A00F-0501C82820F1}"/>
              </a:ext>
            </a:extLst>
          </p:cNvPr>
          <p:cNvSpPr txBox="1"/>
          <p:nvPr/>
        </p:nvSpPr>
        <p:spPr>
          <a:xfrm>
            <a:off x="712470" y="2520258"/>
            <a:ext cx="648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피해자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 침입을 용이하게 만드는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백도어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(Back door)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설치합니다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14FED-8D25-4B78-BB76-DA5D3AD01A90}"/>
              </a:ext>
            </a:extLst>
          </p:cNvPr>
          <p:cNvSpPr txBox="1"/>
          <p:nvPr/>
        </p:nvSpPr>
        <p:spPr>
          <a:xfrm>
            <a:off x="1228482" y="3351255"/>
            <a:ext cx="560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포트 개방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바꿔 치기 등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88D99-742B-43A0-9E3A-E90BDAF63545}"/>
              </a:ext>
            </a:extLst>
          </p:cNvPr>
          <p:cNvSpPr txBox="1"/>
          <p:nvPr/>
        </p:nvSpPr>
        <p:spPr>
          <a:xfrm>
            <a:off x="712470" y="3913161"/>
            <a:ext cx="648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백도어가 설치된 시스템은 원격에서 제어를 당하거나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감시를 당할 수 있습니다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00510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207749"/>
            <a:ext cx="6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2753" y="3189621"/>
            <a:ext cx="5088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조선일보명조" panose="02030304000000000000" pitchFamily="18" charset="-127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31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악성 코드의 행위 유형 </a:t>
            </a:r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(4)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73D800-7E2B-463E-BF12-4A72B7F71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62" y="1481038"/>
            <a:ext cx="3767525" cy="2507934"/>
          </a:xfrm>
          <a:prstGeom prst="rect">
            <a:avLst/>
          </a:prstGeom>
        </p:spPr>
      </p:pic>
      <p:pic>
        <p:nvPicPr>
          <p:cNvPr id="9" name="그림 8" descr="컴퓨터, 그리기이(가) 표시된 사진&#10;&#10;자동 생성된 설명">
            <a:extLst>
              <a:ext uri="{FF2B5EF4-FFF2-40B4-BE49-F238E27FC236}">
                <a16:creationId xmlns:a16="http://schemas.microsoft.com/office/drawing/2014/main" id="{A92E2318-1CDC-4661-A2E9-568C1CE62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68" y="3988972"/>
            <a:ext cx="3158271" cy="2356919"/>
          </a:xfrm>
          <a:prstGeom prst="rect">
            <a:avLst/>
          </a:prstGeom>
        </p:spPr>
      </p:pic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127FE369-ECDB-4046-9277-F33C27F3F70C}"/>
              </a:ext>
            </a:extLst>
          </p:cNvPr>
          <p:cNvSpPr/>
          <p:nvPr/>
        </p:nvSpPr>
        <p:spPr>
          <a:xfrm>
            <a:off x="1142758" y="1847475"/>
            <a:ext cx="6250357" cy="194534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레지스트리는 윈도우에서 사용하는 데이터 베이스이며 시스템 구성 정보를 저장하고 있습니다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공격자는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레지스트리를 제어하여 시작 프로그램 등록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브라우저의 시작 페이지 등을 설정할 수 있습니다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2707F8B0-8599-49A0-82BD-F8CBA45AE31F}"/>
              </a:ext>
            </a:extLst>
          </p:cNvPr>
          <p:cNvSpPr/>
          <p:nvPr/>
        </p:nvSpPr>
        <p:spPr>
          <a:xfrm flipH="1">
            <a:off x="5085338" y="4355409"/>
            <a:ext cx="6250357" cy="194534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악성 코드의 적인 백신을 우회하기 위한 행위를 진행합니다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다른 프로세스의 메모리를 변조하여 악성 행위를 진행하도록 하거나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백신을 꺼버리는 등의 작업을 수행합니다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68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300" y="438269"/>
            <a:ext cx="1173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andoll 고딕Neo1 06 SemiBold" panose="020B0600000101010101" pitchFamily="34" charset="-127"/>
                <a:ea typeface="Sandoll 고딕Neo1 06 SemiBold" panose="020B0600000101010101" pitchFamily="34" charset="-127"/>
              </a:rPr>
              <a:t>YARA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  <a:latin typeface="Sandoll 고딕Neo1 06 SemiBold" panose="020B0600000101010101" pitchFamily="34" charset="-127"/>
              <a:ea typeface="Sandoll 고딕Neo1 06 SemiBold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2470" y="541140"/>
            <a:ext cx="87630" cy="3780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A5FB218-641F-4723-A3FB-6D87FC26A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96" y="2299167"/>
            <a:ext cx="4980667" cy="3106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34EF4D-D2D0-413C-8D74-7A77796D0754}"/>
              </a:ext>
            </a:extLst>
          </p:cNvPr>
          <p:cNvSpPr txBox="1"/>
          <p:nvPr/>
        </p:nvSpPr>
        <p:spPr>
          <a:xfrm>
            <a:off x="196458" y="2299167"/>
            <a:ext cx="6486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YARA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바이너리의 패턴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기반으로 악성 코드를 탐지하거나 분류하는 등에 사용하는 도구입니다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43F94-6E17-4F43-BA7E-5A2096ED01D4}"/>
              </a:ext>
            </a:extLst>
          </p:cNvPr>
          <p:cNvSpPr txBox="1"/>
          <p:nvPr/>
        </p:nvSpPr>
        <p:spPr>
          <a:xfrm>
            <a:off x="196458" y="3712904"/>
            <a:ext cx="648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리눅스와 윈도우 환경 모두 사용 가능합니다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B2521-C4E7-411C-B351-593C709B4541}"/>
              </a:ext>
            </a:extLst>
          </p:cNvPr>
          <p:cNvSpPr txBox="1"/>
          <p:nvPr/>
        </p:nvSpPr>
        <p:spPr>
          <a:xfrm>
            <a:off x="196458" y="4387978"/>
            <a:ext cx="6486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작성한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규칙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기준으로 분류합니다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6CA654-DE06-4717-A4BF-131731FCD8B4}"/>
              </a:ext>
            </a:extLst>
          </p:cNvPr>
          <p:cNvSpPr txBox="1"/>
          <p:nvPr/>
        </p:nvSpPr>
        <p:spPr>
          <a:xfrm>
            <a:off x="756285" y="4849643"/>
            <a:ext cx="560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규칙을 잘못 작성하는 경우 </a:t>
            </a: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오탐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미탐이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발생할 수 있습니다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67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4777</TotalTime>
  <Words>5486</Words>
  <Application>Microsoft Office PowerPoint</Application>
  <PresentationFormat>와이드스크린</PresentationFormat>
  <Paragraphs>1209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8" baseType="lpstr">
      <vt:lpstr>나눔바른고딕</vt:lpstr>
      <vt:lpstr>나눔바른고딕 Light</vt:lpstr>
      <vt:lpstr>나눔고딕</vt:lpstr>
      <vt:lpstr>Arial</vt:lpstr>
      <vt:lpstr>나눔고딕 ExtraBold</vt:lpstr>
      <vt:lpstr>Sandoll 고딕Neo1 06 SemiBold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Chan Hyeok</dc:creator>
  <cp:lastModifiedBy>정찬혁</cp:lastModifiedBy>
  <cp:revision>904</cp:revision>
  <dcterms:created xsi:type="dcterms:W3CDTF">2016-04-28T04:10:59Z</dcterms:created>
  <dcterms:modified xsi:type="dcterms:W3CDTF">2020-01-09T14:56:42Z</dcterms:modified>
</cp:coreProperties>
</file>