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7471"/>
    <p:restoredTop sz="8818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DAO와 Service는 마치 군대의 소대장과 소대원들과 같음 (내 생각..)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소대장 한명이 여러 명령을 소대원들에게 내리면 소대원들은 일을 처리하고 소대장인 service에게 보고하는 방식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마치 컨트롤러는 음식을 주문 받는 매니저, 모델은 음식을 만드는 셰프, view는 음식을 제공하는 웨이터와 같다고 생각함. 주방장이 음식을 직접 웨이터에게 전달해주지 않는다. 웨이터는 항상 고객에게 보여져야 하기 때문에 (?) (개인적인 생각)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viewRsolver, dispatcherservlet, handlerMapping의 동작과정을 다시한번 설명 듣고싶다.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jonylee.tistory.com/29" TargetMode="External" /><Relationship Id="rId4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6000"/>
              <a:t>Model layer</a:t>
            </a:r>
            <a:endParaRPr lang="en-US" altLang="ko-KR" sz="6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3000"/>
              <a:t>What do you do?</a:t>
            </a:r>
            <a:endParaRPr lang="en-US" altLang="ko-KR" sz="3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25730"/>
            <a:ext cx="8229600" cy="854963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DTO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980694"/>
            <a:ext cx="4572000" cy="5877306"/>
          </a:xfrm>
        </p:spPr>
        <p:txBody>
          <a:bodyPr/>
          <a:lstStyle/>
          <a:p>
            <a:pPr>
              <a:buNone/>
              <a:defRPr lang="ko-KR" altLang="en-US"/>
            </a:pPr>
            <a:endParaRPr lang="en-US" altLang="ko-KR" sz="1500"/>
          </a:p>
          <a:p>
            <a:pPr>
              <a:buNone/>
              <a:defRPr lang="ko-KR" altLang="en-US"/>
            </a:pPr>
            <a:r>
              <a:rPr lang="en-US" altLang="ko-KR" sz="1500"/>
              <a:t>Data Transfer Object</a:t>
            </a:r>
            <a:r>
              <a:rPr lang="ko-KR" altLang="en-US" sz="1500"/>
              <a:t>의 약자로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계층간 데이터 교환을 위한 자바빈즈를 말함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en-US" altLang="ko-KR" sz="1500"/>
          </a:p>
          <a:p>
            <a:pPr>
              <a:buNone/>
              <a:defRPr lang="ko-KR" altLang="en-US"/>
            </a:pPr>
            <a:r>
              <a:rPr lang="ko-KR" altLang="en-US" sz="1500"/>
              <a:t>- </a:t>
            </a:r>
            <a:r>
              <a:rPr lang="en-US" altLang="ko-KR" sz="1500"/>
              <a:t> 일반적인 DTO는 로직을 갖고 있지 않는 순수한 </a:t>
            </a:r>
            <a:endParaRPr lang="en-US" altLang="ko-KR" sz="1500"/>
          </a:p>
          <a:p>
            <a:pPr>
              <a:buNone/>
              <a:defRPr lang="ko-KR" altLang="en-US"/>
            </a:pPr>
            <a:r>
              <a:rPr lang="ko-KR" altLang="en-US" sz="1500"/>
              <a:t>   </a:t>
            </a:r>
            <a:r>
              <a:rPr lang="en-US" altLang="ko-KR" sz="1500"/>
              <a:t>데이터 객체이며 속성과 그 속성에 접근하기 위한</a:t>
            </a:r>
            <a:endParaRPr lang="en-US" altLang="ko-KR" sz="1500"/>
          </a:p>
          <a:p>
            <a:pPr>
              <a:buNone/>
              <a:defRPr lang="ko-KR" altLang="en-US"/>
            </a:pPr>
            <a:r>
              <a:rPr lang="ko-KR" altLang="en-US" sz="1500"/>
              <a:t>   </a:t>
            </a:r>
            <a:r>
              <a:rPr lang="en-US" altLang="ko-KR" sz="1500"/>
              <a:t> getter, setter 메소드만 가진 클래스를 말함</a:t>
            </a:r>
            <a:endParaRPr lang="en-US" altLang="ko-KR" sz="1500"/>
          </a:p>
          <a:p>
            <a:pPr>
              <a:buNone/>
              <a:defRPr lang="ko-KR" altLang="en-US"/>
            </a:pPr>
            <a:r>
              <a:rPr lang="ko-KR" altLang="en-US" sz="1500"/>
              <a:t>- Database에서 Data를 얻어 Service나 Controller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 등으로 보낼 때 사용하는 객체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- </a:t>
            </a:r>
            <a:r>
              <a:rPr lang="ko-KR" altLang="en-US" sz="1500"/>
              <a:t>쉽게 말해 계층간 이동할 때, 데이터를 들고있는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객체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데이터가 항상 최신의 상태로 유지되는 것 처럼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보이며, 데이터 운반의 역할을 함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80694"/>
            <a:ext cx="4572000" cy="587730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83667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Service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836676"/>
            <a:ext cx="4572000" cy="6021324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1500"/>
              <a:t>Controller</a:t>
            </a:r>
            <a:r>
              <a:rPr lang="ko-KR" altLang="en-US" sz="1500"/>
              <a:t>에 의해 가장 먼저 호출됨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DAO</a:t>
            </a:r>
            <a:r>
              <a:rPr lang="ko-KR" altLang="en-US" sz="1500"/>
              <a:t>를 호출해서 데이터베이스 </a:t>
            </a:r>
            <a:r>
              <a:rPr lang="en-US" altLang="ko-KR" sz="1500"/>
              <a:t>CRUD</a:t>
            </a:r>
            <a:r>
              <a:rPr lang="ko-KR" altLang="en-US" sz="1500"/>
              <a:t>를 처리하고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그 결과를 다시 </a:t>
            </a:r>
            <a:r>
              <a:rPr lang="en-US" altLang="ko-KR" sz="1500"/>
              <a:t>Controller</a:t>
            </a:r>
            <a:r>
              <a:rPr lang="ko-KR" altLang="en-US" sz="1500"/>
              <a:t>에게 반환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 b="1"/>
              <a:t>DAO</a:t>
            </a:r>
            <a:r>
              <a:rPr lang="ko-KR" altLang="en-US" sz="1500" b="1"/>
              <a:t>와 </a:t>
            </a:r>
            <a:r>
              <a:rPr lang="en-US" altLang="ko-KR" sz="1500" b="1"/>
              <a:t>Service</a:t>
            </a:r>
            <a:r>
              <a:rPr lang="ko-KR" altLang="en-US" sz="1500" b="1"/>
              <a:t>를 분리해 놓는 결정적인 이유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500"/>
              <a:t>단순하게 페이지를 불러오고 DB정보를 한번에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불러오는 간단한 프로젝트의 경우 Service와 dao의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차이가 거의 없을 수 있다.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Service는 사용자가 요청한 작업을 처리하는 과정을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하나의 작업으로 묶은 것이고,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dao는 CRUD작업을 하나씩 분할해 놓은 것이다.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사용자가 한 번의 요청으로 단순히 페이지 이동이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필요하다면 select와 같은 단순히 하나의 dao만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작동하기 때문에 Service와 dao가 나눌 필요가 없는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것처럼 보이지만,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사용자가 글을 작성하거나 수정하는 것과 동시에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페이지가 이동한다면 update, select가 작동하기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때문에 여러 dao를 Service안에 조립하는 로직을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갖게된다.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>
                <a:hlinkClick r:id="rId3"/>
              </a:rPr>
              <a:t>https://jonylee.tistory.com/29</a:t>
            </a:r>
            <a:r>
              <a:rPr lang="ko-KR" altLang="en-US" sz="1500"/>
              <a:t>  (부가설명)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836676"/>
            <a:ext cx="4572000" cy="602132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" y="0"/>
            <a:ext cx="9143998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6585"/>
            <a:ext cx="9144000" cy="674141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13"/>
            <a:ext cx="8229600" cy="5793550"/>
          </a:xfrm>
        </p:spPr>
        <p:txBody>
          <a:bodyPr/>
          <a:lstStyle/>
          <a:p>
            <a:pPr>
              <a:buNone/>
              <a:defRPr lang="ko-KR" altLang="en-US"/>
            </a:pPr>
            <a:endParaRPr lang="ko-KR" altLang="en-US" sz="2200"/>
          </a:p>
          <a:p>
            <a:pPr>
              <a:buNone/>
              <a:defRPr lang="ko-KR" altLang="en-US"/>
            </a:pPr>
            <a:endParaRPr lang="ko-KR" altLang="en-US" sz="2200"/>
          </a:p>
          <a:p>
            <a:pPr>
              <a:buNone/>
              <a:defRPr lang="ko-KR" altLang="en-US"/>
            </a:pPr>
            <a:r>
              <a:rPr lang="ko-KR" altLang="en-US" sz="2200"/>
              <a:t>1. </a:t>
            </a:r>
            <a:r>
              <a:rPr lang="en-US" altLang="ko-KR" sz="2200"/>
              <a:t>Maven vs Gradle</a:t>
            </a:r>
            <a:endParaRPr lang="en-US" altLang="ko-KR" sz="2200"/>
          </a:p>
          <a:p>
            <a:pPr>
              <a:buNone/>
              <a:defRPr lang="ko-KR" altLang="en-US"/>
            </a:pPr>
            <a:endParaRPr lang="en-US" altLang="ko-KR" sz="2200"/>
          </a:p>
          <a:p>
            <a:pPr>
              <a:buNone/>
              <a:defRPr lang="ko-KR" altLang="en-US"/>
            </a:pPr>
            <a:r>
              <a:rPr lang="en-US" altLang="ko-KR" sz="2200"/>
              <a:t>2. Application.java</a:t>
            </a:r>
            <a:endParaRPr lang="en-US" altLang="ko-KR" sz="2200"/>
          </a:p>
          <a:p>
            <a:pPr>
              <a:buNone/>
              <a:defRPr lang="ko-KR" altLang="en-US"/>
            </a:pPr>
            <a:endParaRPr lang="ko-KR" altLang="en-US" sz="2200"/>
          </a:p>
          <a:p>
            <a:pPr>
              <a:buNone/>
              <a:defRPr lang="ko-KR" altLang="en-US"/>
            </a:pPr>
            <a:r>
              <a:rPr lang="ko-KR" altLang="en-US" sz="2200" b="1"/>
              <a:t>3. 큰틀에서의 </a:t>
            </a:r>
            <a:r>
              <a:rPr lang="en-US" altLang="ko-KR" sz="2200" b="1"/>
              <a:t>MVC</a:t>
            </a:r>
            <a:r>
              <a:rPr lang="ko-KR" altLang="en-US" sz="2200" b="1"/>
              <a:t> 패턴</a:t>
            </a:r>
            <a:endParaRPr lang="ko-KR" altLang="en-US" sz="2200" b="1"/>
          </a:p>
          <a:p>
            <a:pPr>
              <a:buNone/>
              <a:defRPr lang="ko-KR" altLang="en-US"/>
            </a:pPr>
            <a:endParaRPr lang="ko-KR" altLang="en-US" sz="2200"/>
          </a:p>
          <a:p>
            <a:pPr>
              <a:buNone/>
              <a:defRPr lang="ko-KR" altLang="en-US"/>
            </a:pPr>
            <a:r>
              <a:rPr lang="ko-KR" altLang="en-US" sz="2200"/>
              <a:t>4.</a:t>
            </a:r>
            <a:r>
              <a:rPr lang="en-US" altLang="ko-KR" sz="2200"/>
              <a:t> Model </a:t>
            </a:r>
            <a:r>
              <a:rPr lang="ko-KR" altLang="en-US" sz="2200"/>
              <a:t>계층의 세부적인 이해</a:t>
            </a:r>
            <a:endParaRPr lang="ko-KR" altLang="en-US" sz="2200"/>
          </a:p>
          <a:p>
            <a:pPr>
              <a:buNone/>
              <a:defRPr lang="ko-KR" altLang="en-US"/>
            </a:pPr>
            <a:endParaRPr lang="ko-KR" altLang="en-US" sz="2200"/>
          </a:p>
          <a:p>
            <a:pPr>
              <a:buNone/>
              <a:defRPr lang="ko-KR" altLang="en-US"/>
            </a:pPr>
            <a:endParaRPr lang="ko-KR" altLang="en-US" sz="2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8684" y="332613"/>
            <a:ext cx="4295775" cy="31908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Maven </a:t>
            </a:r>
            <a:r>
              <a:rPr lang="ko-KR" altLang="en-US"/>
              <a:t>   </a:t>
            </a:r>
            <a:r>
              <a:rPr lang="en-US" altLang="ko-KR"/>
              <a:t>vs</a:t>
            </a:r>
            <a:r>
              <a:rPr lang="ko-KR" altLang="en-US"/>
              <a:t>  </a:t>
            </a: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Gradle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50" y="1600200"/>
            <a:ext cx="4248531" cy="4997196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1400"/>
              <a:t>- 자바 프로젝트의 빌드를 자동화 해주는 빌드 도구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 즉, 자바 소스를 컴파일하고 어플리케이션을 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 서버상에서 활용할 수 있게 구동하는 것.</a:t>
            </a:r>
            <a:endParaRPr lang="ko-KR" altLang="en-US" sz="1400"/>
          </a:p>
          <a:p>
            <a:pPr>
              <a:buNone/>
              <a:defRPr lang="ko-KR" altLang="en-US"/>
            </a:pPr>
            <a:endParaRPr lang="ko-KR" altLang="en-US" sz="500"/>
          </a:p>
          <a:p>
            <a:pPr>
              <a:buNone/>
              <a:defRPr lang="ko-KR" altLang="en-US"/>
            </a:pPr>
            <a:r>
              <a:rPr lang="ko-KR" altLang="en-US" sz="1400"/>
              <a:t>- 빌드 스크립트 언어 </a:t>
            </a:r>
            <a:r>
              <a:rPr lang="en-US" altLang="ko-KR" sz="1400"/>
              <a:t>xml</a:t>
            </a:r>
            <a:r>
              <a:rPr lang="ko-KR" altLang="en-US" sz="1400"/>
              <a:t>을 이용</a:t>
            </a:r>
            <a:endParaRPr lang="ko-KR" altLang="en-US" sz="1400"/>
          </a:p>
          <a:p>
            <a:pPr>
              <a:buNone/>
              <a:defRPr lang="ko-KR" altLang="en-US"/>
            </a:pPr>
            <a:endParaRPr lang="ko-KR" altLang="en-US" sz="1400"/>
          </a:p>
          <a:p>
            <a:pPr>
              <a:buNone/>
              <a:defRPr lang="ko-KR" altLang="en-US"/>
            </a:pPr>
            <a:r>
              <a:rPr lang="en-US" altLang="ko-KR" sz="1400"/>
              <a:t>- pom.xml</a:t>
            </a:r>
            <a:r>
              <a:rPr lang="ko-KR" altLang="en-US" sz="1400"/>
              <a:t>은 프로젝트에 대한 기본정보, 빌드설정,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빌드 환경 등을 가지고 있는 설정파일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⤷이를 통해 새로운 기능을 쉽게 설치 또는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   업데이트 할 수 있었다. (</a:t>
            </a:r>
            <a:r>
              <a:rPr lang="en-US" altLang="ko-KR" sz="1400"/>
              <a:t>Maven</a:t>
            </a:r>
            <a:r>
              <a:rPr lang="ko-KR" altLang="en-US" sz="1400"/>
              <a:t>의 강점)</a:t>
            </a:r>
            <a:endParaRPr lang="ko-KR" altLang="en-US" sz="1400"/>
          </a:p>
          <a:p>
            <a:pPr>
              <a:buNone/>
              <a:defRPr lang="ko-KR" altLang="en-US"/>
            </a:pPr>
            <a:r>
              <a:rPr lang="ko-KR" altLang="en-US" sz="1400"/>
              <a:t>    </a:t>
            </a:r>
            <a:r>
              <a:rPr lang="ko-KR" altLang="en-US" sz="1100"/>
              <a:t>(</a:t>
            </a:r>
            <a:r>
              <a:rPr lang="en-US" altLang="ko-KR" sz="1100"/>
              <a:t>dependencies</a:t>
            </a:r>
            <a:r>
              <a:rPr lang="ko-KR" altLang="en-US" sz="1100"/>
              <a:t>에 라이브러리를 추가하는 방식으로)</a:t>
            </a:r>
            <a:endParaRPr lang="ko-KR" altLang="en-US" sz="1100"/>
          </a:p>
          <a:p>
            <a:pPr>
              <a:buNone/>
              <a:defRPr lang="ko-KR" altLang="en-US"/>
            </a:pPr>
            <a:endParaRPr lang="ko-KR" altLang="en-US" sz="1100"/>
          </a:p>
          <a:p>
            <a:pPr>
              <a:buNone/>
              <a:defRPr lang="ko-KR" altLang="en-US"/>
            </a:pPr>
            <a:r>
              <a:rPr lang="en-US" altLang="ko-KR" sz="1300"/>
              <a:t>But, </a:t>
            </a:r>
            <a:endParaRPr lang="en-US" altLang="ko-KR" sz="1300"/>
          </a:p>
          <a:p>
            <a:pPr>
              <a:buNone/>
              <a:defRPr lang="ko-KR" altLang="en-US"/>
            </a:pPr>
            <a:r>
              <a:rPr lang="en-US" altLang="ko-KR" sz="1300"/>
              <a:t> - Maven</a:t>
            </a:r>
            <a:r>
              <a:rPr lang="ko-KR" altLang="en-US" sz="1300"/>
              <a:t>에서 기본적으로 지원하지 않는 빌드 과정을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 추가해야 하는 경우 비용(시간/노력)이 많이 소모됨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- 빌드 설정 코드가 많으면 많을 수록 속도 저하, 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  가독성이떨어짐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 b="1"/>
              <a:t>이런 단점을 해결하기 위해 </a:t>
            </a:r>
            <a:r>
              <a:rPr lang="en-US" altLang="ko-KR" sz="1300" b="1"/>
              <a:t>Gradle</a:t>
            </a:r>
            <a:r>
              <a:rPr lang="ko-KR" altLang="en-US" sz="1300" b="1"/>
              <a:t>이 탄생함</a:t>
            </a:r>
            <a:endParaRPr lang="ko-KR" altLang="en-US" sz="1300" b="1"/>
          </a:p>
        </p:txBody>
      </p:sp>
      <p:sp>
        <p:nvSpPr>
          <p:cNvPr id="4" name=""/>
          <p:cNvSpPr/>
          <p:nvPr/>
        </p:nvSpPr>
        <p:spPr>
          <a:xfrm>
            <a:off x="4572000" y="1600264"/>
            <a:ext cx="4320540" cy="499713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anchor="t"/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-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Ant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와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Maven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의 장점을 합쳐서 만든것으로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안드로이드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OS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의 빌드도구로 채택됨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- 자바처럼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JVM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에서 돌아가는 빌드 스크립트 언어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Groovy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를 이용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  ⤷xml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보다 스크립트 규모가 작고 읽기가 쉬움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⤷빌드속도, 실행속도 등 전체적인 속도가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  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Maven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에 비해 빠르다!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⤷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pom.xml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이 늘어나면 늘어날수록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gradle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과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  속도/가독성 격차는 더 커질것임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- 아직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Maven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의 사용률이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Gradle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보다 훨신 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높지만 속도가 빠른건 사실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- 프로젝트의 단위가 커지고 빌드, 테스트, 실행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속도가 느려지는 </a:t>
            </a:r>
            <a:r>
              <a:rPr lang="en-US" altLang="ko-KR" sz="1500">
                <a:solidFill>
                  <a:srgbClr val="000000"/>
                </a:solidFill>
                <a:latin typeface="함초롬돋움"/>
                <a:ea typeface="함초롬돋움"/>
              </a:rPr>
              <a:t>Maven</a:t>
            </a: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의 단점을 보완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1500">
                <a:solidFill>
                  <a:srgbClr val="000000"/>
                </a:solidFill>
                <a:latin typeface="함초롬돋움"/>
                <a:ea typeface="함초롬돋움"/>
              </a:rPr>
              <a:t>  </a:t>
            </a:r>
            <a:endParaRPr lang="ko-KR" altLang="en-US" sz="1500">
              <a:solidFill>
                <a:srgbClr val="000000"/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0301"/>
            <a:ext cx="4572000" cy="659739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1" y="130302"/>
            <a:ext cx="4571999" cy="659739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Application.java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6" y="1417637"/>
            <a:ext cx="4283964" cy="5440362"/>
          </a:xfrm>
        </p:spPr>
        <p:txBody>
          <a:bodyPr>
            <a:normAutofit lnSpcReduction="0"/>
          </a:bodyPr>
          <a:lstStyle/>
          <a:p>
            <a:pPr>
              <a:buNone/>
              <a:defRPr lang="ko-KR" altLang="en-US"/>
            </a:pPr>
            <a:r>
              <a:rPr lang="ko-KR" altLang="en-US" sz="1300"/>
              <a:t>- 스프링 부트를 실행 시키기 위한 핵심 코드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- 프로젝트 생성시 자동으로 만들어지는 클래스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- 자바 어플리케이션 실행시키듯 실행시키면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 톰켓도 내부적으로 같이 실행되는 구조임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- 그런 실행을 </a:t>
            </a:r>
            <a:r>
              <a:rPr lang="en-US" altLang="ko-KR" sz="1300"/>
              <a:t>run()</a:t>
            </a:r>
            <a:r>
              <a:rPr lang="ko-KR" altLang="en-US" sz="1300"/>
              <a:t> 메소드가 해준다</a:t>
            </a:r>
            <a:endParaRPr lang="ko-KR" altLang="en-US" sz="1300"/>
          </a:p>
          <a:p>
            <a:pPr>
              <a:buNone/>
              <a:defRPr lang="ko-KR" altLang="en-US"/>
            </a:pP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- @SpringBootApplication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  을 반드시 정의해주어야 함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- @Configuration : 현재 클래스가 스프링의 설정 파일임을 Spring Context에게 알려주는 어노테이션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- @ComponentScan : 다른 컴포넌트, 서비스, 설정 등을 찾을 수 있게 도와주는 어노테이션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- @EnableAutoConfiguration : 스프링 부트 클래스 패스 세팅 및 다양한 Bean 추가 등을 시켜주는 어노테이션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 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@Configuration 어노테이션이 있기 때문에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스프링의 설정이 가능하고 </a:t>
            </a:r>
            <a:r>
              <a:rPr lang="en-US" altLang="ko-KR" sz="1300"/>
              <a:t>mybatis</a:t>
            </a:r>
            <a:r>
              <a:rPr lang="ko-KR" altLang="en-US" sz="1300"/>
              <a:t> 사용을 위해 필요한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en-US" altLang="ko-KR" sz="1300"/>
              <a:t>SqlSessionFactory</a:t>
            </a:r>
            <a:r>
              <a:rPr lang="ko-KR" altLang="en-US" sz="1300"/>
              <a:t> 설정을 통해 </a:t>
            </a:r>
            <a:r>
              <a:rPr lang="en-US" altLang="ko-KR" sz="1300"/>
              <a:t>DB</a:t>
            </a:r>
            <a:r>
              <a:rPr lang="ko-KR" altLang="en-US" sz="1300"/>
              <a:t>에 접근할 수 있음</a:t>
            </a:r>
            <a:endParaRPr lang="ko-KR" altLang="en-US" sz="1300"/>
          </a:p>
          <a:p>
            <a:pPr>
              <a:buNone/>
              <a:defRPr lang="ko-KR" altLang="en-US"/>
            </a:pP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@MapperScan을 명시해준 곳의 </a:t>
            </a:r>
            <a:r>
              <a:rPr lang="en-US" altLang="ko-KR" sz="1300"/>
              <a:t>interface</a:t>
            </a:r>
            <a:r>
              <a:rPr lang="ko-KR" altLang="en-US" sz="1300"/>
              <a:t>들을 찾을 수</a:t>
            </a:r>
            <a:endParaRPr lang="ko-KR" altLang="en-US" sz="1300"/>
          </a:p>
          <a:p>
            <a:pPr>
              <a:buNone/>
              <a:defRPr lang="ko-KR" altLang="en-US"/>
            </a:pPr>
            <a:r>
              <a:rPr lang="ko-KR" altLang="en-US" sz="1300"/>
              <a:t>있도록 하기 위함</a:t>
            </a:r>
            <a:endParaRPr lang="ko-KR" altLang="en-US" sz="13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68730"/>
            <a:ext cx="4572000" cy="5184648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935000" y="3429000"/>
            <a:ext cx="234000" cy="275018"/>
          </a:xfrm>
          <a:prstGeom prst="rect">
            <a:avLst/>
          </a:prstGeom>
          <a:noFill/>
          <a:ln w="254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>
              <a:ln w="9525">
                <a:solidFill>
                  <a:schemeClr val="accent1"/>
                </a:solidFill>
              </a:ln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90868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3400"/>
              <a:t>큰틀에서의 </a:t>
            </a:r>
            <a:r>
              <a:rPr lang="en-US" altLang="ko-KR" sz="3400"/>
              <a:t>MVC</a:t>
            </a:r>
            <a:r>
              <a:rPr lang="ko-KR" altLang="en-US" sz="3400"/>
              <a:t>패턴</a:t>
            </a:r>
            <a:endParaRPr lang="ko-KR" altLang="en-US" sz="3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08684"/>
            <a:ext cx="9107425" cy="5949316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1500" b="1"/>
              <a:t>※</a:t>
            </a:r>
            <a:r>
              <a:rPr lang="ko-KR" altLang="en-US" sz="1500"/>
              <a:t> Model-View-Controller 의 약자로 개발할 때 3가지 형태로 역할을 나누어 개발하는 방법론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</a:t>
            </a:r>
            <a:r>
              <a:rPr lang="ko-KR" altLang="en-US" sz="1500" b="1">
                <a:solidFill>
                  <a:srgbClr val="0000ff"/>
                </a:solidFill>
              </a:rPr>
              <a:t>Model</a:t>
            </a:r>
            <a:r>
              <a:rPr lang="ko-KR" altLang="en-US" sz="1500"/>
              <a:t> : data 처리와 접근을 담당 ( </a:t>
            </a:r>
            <a:r>
              <a:rPr lang="en-US" altLang="ko-KR" sz="1500"/>
              <a:t>j</a:t>
            </a:r>
            <a:r>
              <a:rPr lang="ko-KR" altLang="en-US" sz="1500"/>
              <a:t>av</a:t>
            </a:r>
            <a:r>
              <a:rPr lang="en-US" altLang="ko-KR" sz="1500"/>
              <a:t>a </a:t>
            </a:r>
            <a:r>
              <a:rPr lang="ko-KR" altLang="en-US" sz="1500"/>
              <a:t>beans )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</a:t>
            </a:r>
            <a:r>
              <a:rPr lang="ko-KR" altLang="en-US" sz="1500"/>
              <a:t>⦁</a:t>
            </a:r>
            <a:r>
              <a:rPr lang="en-US" altLang="ko-KR" sz="1500"/>
              <a:t>j</a:t>
            </a:r>
            <a:r>
              <a:rPr lang="ko-KR" altLang="en-US" sz="1500"/>
              <a:t>ava beans의 역할 : 프로그램 로직을 가지고 있으며 DB와 연동을 해서 작업을 처리함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 b="1"/>
              <a:t> -&gt;</a:t>
            </a:r>
            <a:r>
              <a:rPr lang="ko-KR" altLang="en-US" sz="1500" b="1"/>
              <a:t> </a:t>
            </a:r>
            <a:r>
              <a:rPr lang="en-US" altLang="ko-KR" sz="1500" b="1"/>
              <a:t>Model</a:t>
            </a:r>
            <a:r>
              <a:rPr lang="ko-KR" altLang="en-US" sz="1500" b="1"/>
              <a:t>은 세부적으로 </a:t>
            </a:r>
            <a:r>
              <a:rPr lang="en-US" altLang="ko-KR" sz="1500" b="1"/>
              <a:t>Service</a:t>
            </a:r>
            <a:r>
              <a:rPr lang="ko-KR" altLang="en-US" sz="1500" b="1"/>
              <a:t>, </a:t>
            </a:r>
            <a:r>
              <a:rPr lang="en-US" altLang="ko-KR" sz="1500" b="1"/>
              <a:t>DAO,</a:t>
            </a:r>
            <a:r>
              <a:rPr lang="ko-KR" altLang="en-US" sz="1500" b="1"/>
              <a:t> </a:t>
            </a:r>
            <a:r>
              <a:rPr lang="en-US" altLang="ko-KR" sz="1500" b="1"/>
              <a:t>Mapper</a:t>
            </a:r>
            <a:r>
              <a:rPr lang="ko-KR" altLang="en-US" sz="1500" b="1"/>
              <a:t>파일</a:t>
            </a:r>
            <a:r>
              <a:rPr lang="en-US" altLang="ko-KR" sz="1500" b="1"/>
              <a:t>,</a:t>
            </a:r>
            <a:r>
              <a:rPr lang="ko-KR" altLang="en-US" sz="1500" b="1"/>
              <a:t> </a:t>
            </a:r>
            <a:r>
              <a:rPr lang="en-US" altLang="ko-KR" sz="1500" b="1"/>
              <a:t>DTO</a:t>
            </a:r>
            <a:r>
              <a:rPr lang="ko-KR" altLang="en-US" sz="1500" b="1"/>
              <a:t> 로 나눌 수 있음</a:t>
            </a:r>
            <a:endParaRPr lang="ko-KR" altLang="en-US" sz="1500" b="1"/>
          </a:p>
          <a:p>
            <a:pPr>
              <a:buNone/>
              <a:defRPr lang="ko-KR" altLang="en-US"/>
            </a:pPr>
            <a:r>
              <a:rPr lang="ko-KR" altLang="en-US" sz="1500" b="1"/>
              <a:t>  </a:t>
            </a:r>
            <a:r>
              <a:rPr lang="ko-KR" altLang="en-US" sz="1500"/>
              <a:t>⤷</a:t>
            </a:r>
            <a:r>
              <a:rPr lang="en-US" altLang="ko-KR" sz="1500"/>
              <a:t>Service </a:t>
            </a:r>
            <a:endParaRPr lang="en-US" altLang="ko-KR" sz="1500"/>
          </a:p>
          <a:p>
            <a:pPr>
              <a:buNone/>
              <a:defRPr lang="ko-KR" altLang="en-US"/>
            </a:pPr>
            <a:r>
              <a:rPr lang="ko-KR" altLang="en-US" sz="1500"/>
              <a:t>  ⤷</a:t>
            </a:r>
            <a:r>
              <a:rPr lang="en-US" altLang="ko-KR" sz="1500"/>
              <a:t>DAO(Data Acess Object)</a:t>
            </a:r>
            <a:endParaRPr lang="en-US" altLang="ko-KR" sz="1500"/>
          </a:p>
          <a:p>
            <a:pPr>
              <a:buNone/>
              <a:defRPr lang="ko-KR" altLang="en-US"/>
            </a:pPr>
            <a:r>
              <a:rPr lang="en-US" altLang="ko-KR" sz="1500"/>
              <a:t> </a:t>
            </a:r>
            <a:r>
              <a:rPr lang="ko-KR" altLang="en-US" sz="1500"/>
              <a:t>   </a:t>
            </a:r>
            <a:r>
              <a:rPr lang="en-US" altLang="ko-KR" sz="1500"/>
              <a:t> ⤷Mapper.xml 파일</a:t>
            </a:r>
            <a:endParaRPr lang="en-US" altLang="ko-KR" sz="1500"/>
          </a:p>
          <a:p>
            <a:pPr>
              <a:buNone/>
              <a:defRPr lang="ko-KR" altLang="en-US"/>
            </a:pPr>
            <a:r>
              <a:rPr lang="en-US" altLang="ko-KR" sz="1500"/>
              <a:t>  ⤷DTO(Data Transfer Object) </a:t>
            </a:r>
            <a:r>
              <a:rPr lang="ko-KR" altLang="en-US" sz="1500"/>
              <a:t>또는 </a:t>
            </a:r>
            <a:r>
              <a:rPr lang="en-US" altLang="ko-KR" sz="1500"/>
              <a:t>VO(Value Object)</a:t>
            </a:r>
            <a:endParaRPr lang="en-US" altLang="ko-KR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</a:t>
            </a:r>
            <a:r>
              <a:rPr lang="ko-KR" altLang="en-US" sz="1500" b="1">
                <a:solidFill>
                  <a:srgbClr val="ff0000"/>
                </a:solidFill>
              </a:rPr>
              <a:t>View</a:t>
            </a:r>
            <a:r>
              <a:rPr lang="ko-KR" altLang="en-US" sz="1500"/>
              <a:t> : 사용자에게 제공하는 화면으로 U</a:t>
            </a:r>
            <a:r>
              <a:rPr lang="en-US" altLang="ko-KR" sz="1500"/>
              <a:t>I</a:t>
            </a:r>
            <a:r>
              <a:rPr lang="ko-KR" altLang="en-US" sz="1500"/>
              <a:t>에 해당 (</a:t>
            </a:r>
            <a:r>
              <a:rPr lang="en-US" altLang="ko-KR" sz="1500"/>
              <a:t> </a:t>
            </a:r>
            <a:r>
              <a:rPr lang="ko-KR" altLang="en-US" sz="1500"/>
              <a:t>J</a:t>
            </a:r>
            <a:r>
              <a:rPr lang="en-US" altLang="ko-KR" sz="1500"/>
              <a:t>SP</a:t>
            </a:r>
            <a:r>
              <a:rPr lang="ko-KR" altLang="en-US" sz="1500"/>
              <a:t> page</a:t>
            </a:r>
            <a:r>
              <a:rPr lang="en-US" altLang="ko-KR" sz="1500"/>
              <a:t> </a:t>
            </a:r>
            <a:r>
              <a:rPr lang="ko-KR" altLang="en-US" sz="1500"/>
              <a:t>)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- </a:t>
            </a:r>
            <a:r>
              <a:rPr lang="en-US" altLang="ko-KR" sz="1500" b="1">
                <a:solidFill>
                  <a:srgbClr val="008000"/>
                </a:solidFill>
              </a:rPr>
              <a:t>Controller</a:t>
            </a:r>
            <a:r>
              <a:rPr lang="en-US" altLang="ko-KR" sz="1500"/>
              <a:t> :  view와 model 사이에서 흐름을 제어</a:t>
            </a:r>
            <a:r>
              <a:rPr lang="ko-KR" altLang="en-US" sz="1500"/>
              <a:t> (중재자 역할)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  ⦁</a:t>
            </a:r>
            <a:r>
              <a:rPr lang="ko-KR" altLang="en-US" sz="1500"/>
              <a:t>사용자의 </a:t>
            </a:r>
            <a:r>
              <a:rPr lang="en-US" altLang="ko-KR" sz="1500"/>
              <a:t>Request</a:t>
            </a:r>
            <a:r>
              <a:rPr lang="ko-KR" altLang="en-US" sz="1500"/>
              <a:t>를 전달받아 </a:t>
            </a:r>
            <a:r>
              <a:rPr lang="en-US" altLang="ko-KR" sz="1500"/>
              <a:t>Request</a:t>
            </a:r>
            <a:r>
              <a:rPr lang="ko-KR" altLang="en-US" sz="1500"/>
              <a:t>의 처리를 담당하는 </a:t>
            </a:r>
            <a:r>
              <a:rPr lang="en-US" altLang="ko-KR" sz="1500"/>
              <a:t>Service</a:t>
            </a:r>
            <a:r>
              <a:rPr lang="ko-KR" altLang="en-US" sz="1500"/>
              <a:t>를 호출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en-US" altLang="ko-KR" sz="1500"/>
          </a:p>
          <a:p>
            <a:pPr>
              <a:buNone/>
              <a:defRPr lang="ko-KR" altLang="en-US"/>
            </a:pPr>
            <a:r>
              <a:rPr lang="en-US" altLang="ko-KR" sz="1500" b="1"/>
              <a:t>-&gt; </a:t>
            </a:r>
            <a:r>
              <a:rPr lang="ko-KR" altLang="en-US" sz="1500" b="1"/>
              <a:t>크게 </a:t>
            </a:r>
            <a:r>
              <a:rPr lang="en-US" altLang="ko-KR" sz="1500" b="1"/>
              <a:t>3가지 부분으로 나눔으로서, 데이터와 화면간의 의존관계를 벗어날 수 있게하는 개발</a:t>
            </a:r>
            <a:r>
              <a:rPr lang="ko-KR" altLang="en-US" sz="1500" b="1"/>
              <a:t>기법</a:t>
            </a:r>
            <a:endParaRPr lang="ko-KR" altLang="en-US" sz="1500" b="1"/>
          </a:p>
          <a:p>
            <a:pPr>
              <a:buNone/>
              <a:defRPr lang="ko-KR" altLang="en-US"/>
            </a:pPr>
            <a:r>
              <a:rPr lang="ko-KR" altLang="en-US" sz="1500" b="1"/>
              <a:t>   분업화를 통해 협업이 원활, 내부 로직을 수정해도 뷰에 영향</a:t>
            </a:r>
            <a:r>
              <a:rPr lang="en-US" altLang="ko-KR" sz="1500" b="1"/>
              <a:t>X, </a:t>
            </a:r>
            <a:r>
              <a:rPr lang="ko-KR" altLang="en-US" sz="1500" b="1"/>
              <a:t>반대로 뷰를 수정해도 내부 로직 영향</a:t>
            </a:r>
            <a:r>
              <a:rPr lang="en-US" altLang="ko-KR" sz="1500" b="1"/>
              <a:t>X</a:t>
            </a:r>
            <a:endParaRPr lang="en-US" altLang="ko-KR" sz="1500" b="1"/>
          </a:p>
          <a:p>
            <a:pPr>
              <a:buNone/>
              <a:defRPr lang="ko-KR" altLang="en-US"/>
            </a:pPr>
            <a:r>
              <a:rPr lang="ko-KR" altLang="en-US" sz="1500" b="1"/>
              <a:t>   뷰와 로직간에 서로 의존성을 낮게 하여 유지보수가 쉽게 하기 위함, 완전한 객체지향 방식(개발자 수준↑)</a:t>
            </a:r>
            <a:endParaRPr lang="ko-KR" altLang="en-US" sz="1500" b="1"/>
          </a:p>
          <a:p>
            <a:pPr>
              <a:buNone/>
              <a:defRPr lang="ko-KR" altLang="en-US"/>
            </a:pPr>
            <a:r>
              <a:rPr lang="ko-KR" altLang="en-US" sz="1500" b="1"/>
              <a:t>   고로 규모가 작은 프로젝트를 진행하는 우리는 </a:t>
            </a:r>
            <a:r>
              <a:rPr lang="en-US" altLang="ko-KR" sz="1500" b="1"/>
              <a:t>MVC</a:t>
            </a:r>
            <a:r>
              <a:rPr lang="ko-KR" altLang="en-US" sz="1500" b="1"/>
              <a:t>패턴을 사용할 필요가 없다 하지만 아는것은 큰 도움!</a:t>
            </a:r>
            <a:endParaRPr lang="ko-KR" altLang="en-US" sz="1500" b="1"/>
          </a:p>
          <a:p>
            <a:pPr>
              <a:buNone/>
              <a:defRPr lang="ko-KR" altLang="en-US"/>
            </a:pPr>
            <a:r>
              <a:rPr lang="ko-KR" altLang="en-US" sz="1500" b="1"/>
              <a:t>   </a:t>
            </a:r>
            <a:endParaRPr lang="ko-KR" altLang="en-US" sz="1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1067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Model</a:t>
            </a:r>
            <a:r>
              <a:rPr lang="ko-KR" altLang="en-US"/>
              <a:t> 계층을 세부적으로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살펴봅시다.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90868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DAO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908685"/>
            <a:ext cx="4572000" cy="5949315"/>
          </a:xfrm>
        </p:spPr>
        <p:txBody>
          <a:bodyPr/>
          <a:lstStyle/>
          <a:p>
            <a:pPr>
              <a:buNone/>
              <a:defRPr lang="ko-KR" altLang="en-US"/>
            </a:pPr>
            <a:endParaRPr lang="en-US" altLang="ko-KR" sz="1500"/>
          </a:p>
          <a:p>
            <a:pPr>
              <a:buNone/>
              <a:defRPr lang="ko-KR" altLang="en-US"/>
            </a:pPr>
            <a:r>
              <a:rPr lang="en-US" altLang="ko-KR" sz="1500"/>
              <a:t>Data Acess Object</a:t>
            </a:r>
            <a:r>
              <a:rPr lang="ko-KR" altLang="en-US" sz="1500"/>
              <a:t>의 약자로 데이터 접근 객체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즉, 데이터베이스에 접근해서 조작하는 기능을 전담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하는 객체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Service에 의해 호출되어 DB CRUD를 담당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</a:t>
            </a:r>
            <a:r>
              <a:rPr lang="en-US" altLang="ko-KR" sz="1500"/>
              <a:t>DAO</a:t>
            </a:r>
            <a:r>
              <a:rPr lang="ko-KR" altLang="en-US" sz="1500"/>
              <a:t>는 성능 향상과 코드 유지 보수에 중요한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역할을 하고 있음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</a:t>
            </a:r>
            <a:r>
              <a:rPr lang="en-US" altLang="ko-KR" sz="1500"/>
              <a:t>DB Connection</a:t>
            </a:r>
            <a:r>
              <a:rPr lang="ko-KR" altLang="en-US" sz="1500"/>
              <a:t>제어와 내부 로직 분리를 위해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사용됨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</a:t>
            </a:r>
            <a:r>
              <a:rPr lang="en-US" altLang="ko-KR" sz="1500"/>
              <a:t>DB</a:t>
            </a:r>
            <a:r>
              <a:rPr lang="ko-KR" altLang="en-US" sz="1500"/>
              <a:t>의 상세사항을 노출시키지 않고 특정 데이터의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일부 동작을 제공함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</a:t>
            </a:r>
            <a:r>
              <a:rPr lang="ko-KR" altLang="en-US" sz="1500" b="1"/>
              <a:t>-&gt; </a:t>
            </a:r>
            <a:r>
              <a:rPr lang="en-US" altLang="ko-KR" sz="1500" b="1"/>
              <a:t>SRP(</a:t>
            </a:r>
            <a:r>
              <a:rPr lang="ko-KR" altLang="en-US" sz="1500" b="1"/>
              <a:t>단일책임원칙)을 만족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@Repository</a:t>
            </a:r>
            <a:r>
              <a:rPr lang="ko-KR" altLang="en-US" sz="1500"/>
              <a:t> 어노테이션을 통해서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이 클래스가</a:t>
            </a:r>
            <a:r>
              <a:rPr lang="en-US" altLang="ko-KR" sz="1500"/>
              <a:t> DB</a:t>
            </a:r>
            <a:r>
              <a:rPr lang="ko-KR" altLang="en-US" sz="1500"/>
              <a:t>에 접근하는 클래스라는 것을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선언해주어야함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효율적인 </a:t>
            </a:r>
            <a:r>
              <a:rPr lang="en-US" altLang="ko-KR" sz="1500"/>
              <a:t>DB</a:t>
            </a:r>
            <a:r>
              <a:rPr lang="ko-KR" altLang="en-US" sz="1500"/>
              <a:t> </a:t>
            </a:r>
            <a:r>
              <a:rPr lang="en-US" altLang="ko-KR" sz="1500"/>
              <a:t>Connection</a:t>
            </a:r>
            <a:r>
              <a:rPr lang="ko-KR" altLang="en-US" sz="1500"/>
              <a:t> 관리를 위해 사용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8684"/>
            <a:ext cx="4572000" cy="594931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0"/>
            <a:ext cx="8229600" cy="76466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Mapper.xml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764667"/>
            <a:ext cx="4572000" cy="6093333"/>
          </a:xfrm>
        </p:spPr>
        <p:txBody>
          <a:bodyPr/>
          <a:lstStyle/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 b="1"/>
              <a:t>우리는 </a:t>
            </a:r>
            <a:endParaRPr lang="ko-KR" altLang="en-US" sz="1500" b="1"/>
          </a:p>
          <a:p>
            <a:pPr>
              <a:buNone/>
              <a:defRPr lang="ko-KR" altLang="en-US"/>
            </a:pPr>
            <a:r>
              <a:rPr lang="en-US" altLang="ko-KR" sz="1500"/>
              <a:t>pom.xml</a:t>
            </a:r>
            <a:r>
              <a:rPr lang="ko-KR" altLang="en-US" sz="1500"/>
              <a:t>에 스프링에서 </a:t>
            </a:r>
            <a:r>
              <a:rPr lang="en-US" altLang="ko-KR" sz="1500"/>
              <a:t>MyBatis</a:t>
            </a:r>
            <a:r>
              <a:rPr lang="ko-KR" altLang="en-US" sz="1500"/>
              <a:t>를 사용하기 위해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위존성을 주입 했었음.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MyBatis</a:t>
            </a:r>
            <a:r>
              <a:rPr lang="ko-KR" altLang="en-US" sz="1500"/>
              <a:t>에서 </a:t>
            </a:r>
            <a:r>
              <a:rPr lang="en-US" altLang="ko-KR" sz="1500"/>
              <a:t>SQL </a:t>
            </a:r>
            <a:r>
              <a:rPr lang="ko-KR" altLang="en-US" sz="1500"/>
              <a:t>쿼리를 제어하기 위해서는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en-US" altLang="ko-KR" sz="1500"/>
              <a:t>Mapper</a:t>
            </a:r>
            <a:r>
              <a:rPr lang="ko-KR" altLang="en-US" sz="1500"/>
              <a:t>파일이 필요하다.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namespace에는 데이터를 제어할 객체의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패키지명을 선언함. 즉, dao를 뜻함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id에는 namespace에 생성한 메소드명을 입력하여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연결함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- resultType에는 쿼리 응답을 받아 줄 데이터 타입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  (</a:t>
            </a:r>
            <a:r>
              <a:rPr lang="en-US" altLang="ko-KR" sz="1500"/>
              <a:t>DTO</a:t>
            </a:r>
            <a:r>
              <a:rPr lang="ko-KR" altLang="en-US" sz="1500"/>
              <a:t>)을 선언함</a:t>
            </a:r>
            <a:endParaRPr lang="ko-KR" altLang="en-US" sz="1500"/>
          </a:p>
          <a:p>
            <a:pPr>
              <a:buNone/>
              <a:defRPr lang="ko-KR" altLang="en-US"/>
            </a:pP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한마디로 얘기하면 </a:t>
            </a:r>
            <a:r>
              <a:rPr lang="en-US" altLang="ko-KR" sz="1500"/>
              <a:t>DAO</a:t>
            </a:r>
            <a:r>
              <a:rPr lang="ko-KR" altLang="en-US" sz="1500"/>
              <a:t>에서 요청하는 실제 쿼리문이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위치하는 파일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64667"/>
            <a:ext cx="4572000" cy="609333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1</ep:Paragraphs>
  <ep:Slides>13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Model layer</vt:lpstr>
      <vt:lpstr>슬라이드 2</vt:lpstr>
      <vt:lpstr>Maven    vs    Gradle</vt:lpstr>
      <vt:lpstr>슬라이드 4</vt:lpstr>
      <vt:lpstr>Application.java</vt:lpstr>
      <vt:lpstr>큰틀에서의 MVC패턴</vt:lpstr>
      <vt:lpstr>Model 계층을 세부적으로 살펴봅시다.</vt:lpstr>
      <vt:lpstr>Mapper.xml</vt:lpstr>
      <vt:lpstr>DTO</vt:lpstr>
      <vt:lpstr>DTO</vt:lpstr>
      <vt:lpstr>슬라이드 11</vt:lpstr>
      <vt:lpstr>슬라이드 12</vt:lpstr>
      <vt:lpstr>슬라이드 13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2019-03-19T09:38:23.193</dcterms:created>
  <dc:creator>smucs</dc:creator>
  <cp:lastModifiedBy>smucs</cp:lastModifiedBy>
  <dcterms:modified xsi:type="dcterms:W3CDTF">2019-03-28T04:35:52.051</dcterms:modified>
  <cp:revision>100</cp:revision>
  <dc:title>Spring Boot</dc:title>
</cp:coreProperties>
</file>