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3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smucs" initials="s" lastIdx="2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7012"/>
    <p:restoredTop sz="95023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5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commentAuthors" Target="commentAuthors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2019-04-04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2019-04-04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참조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https://installed.tistory.com/entry/8-JSP-%ED%8A%B9%EC%A0%95%ED%8E%98%EC%9D%B4%EC%A7%80%EB%A1%9C-%EC%9D%B4%EB%8F%99%EB%B0%A9%EB%B2%95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참조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https://installed.tistory.com/entry/8-JSP-%ED%8A%B9%EC%A0%95%ED%8E%98%EC%9D%B4%EC%A7%80%EB%A1%9C-%EC%9D%B4%EB%8F%99%EB%B0%A9%EB%B2%95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 lnSpcReduction="0"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0"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0"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>
            <a:noAutofit/>
          </a:bodyPr>
          <a:lstStyle/>
          <a:p>
            <a:pPr>
              <a:defRPr lang="ko-KR" altLang="en-US"/>
            </a:pPr>
            <a:r>
              <a:rPr lang="en-US" altLang="ko-KR"/>
              <a:t>Data flow between pages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400800" cy="1752600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2800"/>
              <a:t>How do you work?</a:t>
            </a:r>
            <a:endParaRPr lang="en-US" altLang="ko-KR" sz="28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450" y="332613"/>
            <a:ext cx="8507349" cy="5793550"/>
          </a:xfrm>
        </p:spPr>
        <p:txBody>
          <a:bodyPr>
            <a:noAutofit/>
          </a:bodyPr>
          <a:lstStyle/>
          <a:p>
            <a:pPr>
              <a:buNone/>
              <a:defRPr lang="ko-KR" altLang="en-US"/>
            </a:pPr>
            <a:endParaRPr lang="ko-KR" altLang="en-US" sz="1800"/>
          </a:p>
          <a:p>
            <a:pPr>
              <a:buNone/>
              <a:defRPr lang="ko-KR" altLang="en-US"/>
            </a:pPr>
            <a:endParaRPr lang="ko-KR" altLang="en-US" sz="1800"/>
          </a:p>
          <a:p>
            <a:pPr>
              <a:buNone/>
              <a:defRPr lang="ko-KR" altLang="en-US"/>
            </a:pPr>
            <a:endParaRPr lang="ko-KR" altLang="en-US" sz="1800"/>
          </a:p>
          <a:p>
            <a:pPr>
              <a:buNone/>
              <a:defRPr lang="ko-KR" altLang="en-US"/>
            </a:pPr>
            <a:r>
              <a:rPr lang="ko-KR" altLang="en-US" sz="1800"/>
              <a:t>1. </a:t>
            </a:r>
            <a:r>
              <a:rPr lang="en-US" altLang="ko-KR" sz="1800"/>
              <a:t>DB</a:t>
            </a:r>
            <a:r>
              <a:rPr lang="ko-KR" altLang="en-US" sz="1800"/>
              <a:t>연동 오류, 악의 근원</a:t>
            </a:r>
            <a:endParaRPr lang="ko-KR" altLang="en-US" sz="1800"/>
          </a:p>
          <a:p>
            <a:pPr>
              <a:buNone/>
              <a:defRPr lang="ko-KR" altLang="en-US"/>
            </a:pPr>
            <a:endParaRPr lang="en-US" altLang="ko-KR" sz="1800"/>
          </a:p>
          <a:p>
            <a:pPr>
              <a:buNone/>
              <a:defRPr lang="ko-KR" altLang="en-US"/>
            </a:pPr>
            <a:r>
              <a:rPr lang="en-US" altLang="ko-KR" sz="1800"/>
              <a:t>2. JSP</a:t>
            </a:r>
            <a:r>
              <a:rPr lang="ko-KR" altLang="en-US" sz="1800"/>
              <a:t>내 자바 코드 작성방법</a:t>
            </a:r>
            <a:endParaRPr lang="ko-KR" altLang="en-US" sz="1800"/>
          </a:p>
          <a:p>
            <a:pPr>
              <a:buNone/>
              <a:defRPr lang="ko-KR" altLang="en-US"/>
            </a:pPr>
            <a:endParaRPr lang="ko-KR" altLang="en-US" sz="1800"/>
          </a:p>
          <a:p>
            <a:pPr>
              <a:buNone/>
              <a:defRPr lang="ko-KR" altLang="en-US"/>
            </a:pPr>
            <a:r>
              <a:rPr lang="ko-KR" altLang="en-US" sz="1800"/>
              <a:t>3</a:t>
            </a:r>
            <a:r>
              <a:rPr lang="en-US" altLang="ko-KR" sz="1800"/>
              <a:t>. </a:t>
            </a:r>
            <a:r>
              <a:rPr lang="ko-KR" altLang="en-US" sz="1800"/>
              <a:t>페이지간 값을 전달하는 방법</a:t>
            </a:r>
            <a:endParaRPr lang="ko-KR" altLang="en-US" sz="1800"/>
          </a:p>
          <a:p>
            <a:pPr>
              <a:buNone/>
              <a:defRPr lang="ko-KR" altLang="en-US"/>
            </a:pPr>
            <a:endParaRPr lang="ko-KR" altLang="en-US" sz="1800"/>
          </a:p>
          <a:p>
            <a:pPr>
              <a:buNone/>
              <a:defRPr lang="ko-KR" altLang="en-US"/>
            </a:pPr>
            <a:endParaRPr lang="ko-KR" altLang="en-US" sz="1800" b="0"/>
          </a:p>
          <a:p>
            <a:pPr>
              <a:buNone/>
              <a:defRPr lang="ko-KR" altLang="en-US"/>
            </a:pPr>
            <a:endParaRPr lang="ko-KR" altLang="en-US" sz="1800"/>
          </a:p>
          <a:p>
            <a:pPr>
              <a:buNone/>
              <a:defRPr lang="ko-KR" altLang="en-US"/>
            </a:pPr>
            <a:endParaRPr lang="ko-KR" altLang="en-US" sz="1800"/>
          </a:p>
          <a:p>
            <a:pPr>
              <a:buNone/>
              <a:defRPr lang="ko-KR" altLang="en-US"/>
            </a:pPr>
            <a:endParaRPr lang="ko-KR" altLang="en-US" sz="1800"/>
          </a:p>
          <a:p>
            <a:pPr>
              <a:buNone/>
              <a:defRPr lang="ko-KR" altLang="en-US"/>
            </a:pPr>
            <a:endParaRPr lang="ko-KR" altLang="en-US" sz="18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48684" y="332613"/>
            <a:ext cx="4738116" cy="3519443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3500"/>
              <a:t>DB</a:t>
            </a:r>
            <a:r>
              <a:rPr lang="ko-KR" altLang="en-US" sz="3500"/>
              <a:t> 연동 오류의 이유</a:t>
            </a:r>
            <a:endParaRPr lang="ko-KR" altLang="en-US" sz="35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ko-KR" altLang="en-US" sz="1500"/>
              <a:t>⦁저번 스프링부트를 활용해 게시판을 만들때도 우리를 골치 아프게 했던 </a:t>
            </a:r>
            <a:r>
              <a:rPr lang="en-US" altLang="ko-KR" sz="1500"/>
              <a:t>DB</a:t>
            </a:r>
            <a:r>
              <a:rPr lang="ko-KR" altLang="en-US" sz="1500"/>
              <a:t>연동의 오류 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   그 악의 근원을 발견했다. 바로</a:t>
            </a:r>
            <a:r>
              <a:rPr lang="en-US" altLang="ko-KR" sz="1500"/>
              <a:t> mysql</a:t>
            </a:r>
            <a:r>
              <a:rPr lang="ko-KR" altLang="en-US" sz="1500"/>
              <a:t>의 </a:t>
            </a:r>
            <a:r>
              <a:rPr lang="en-US" altLang="ko-KR" sz="1500"/>
              <a:t>timezone</a:t>
            </a:r>
            <a:r>
              <a:rPr lang="ko-KR" altLang="en-US" sz="1500"/>
              <a:t>과 서버시간이 차이가 나기 때문이었던 것...</a:t>
            </a: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600" b="1"/>
              <a:t>※ 발생하는 원인</a:t>
            </a:r>
            <a:endParaRPr lang="ko-KR" altLang="en-US" sz="1600" b="1"/>
          </a:p>
          <a:p>
            <a:pPr>
              <a:buNone/>
              <a:defRPr lang="ko-KR" altLang="en-US"/>
            </a:pPr>
            <a:r>
              <a:rPr lang="ko-KR" altLang="en-US" sz="1500"/>
              <a:t>⦁MySQL Connector java 5.1.x 버전 이상부터 </a:t>
            </a:r>
            <a:r>
              <a:rPr lang="en-US" altLang="ko-KR" sz="1500"/>
              <a:t>KST</a:t>
            </a:r>
            <a:r>
              <a:rPr lang="ko-KR" altLang="en-US" sz="1500"/>
              <a:t> 타임존을 인식하지 못해 오류가 발생함</a:t>
            </a: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600" b="1"/>
              <a:t>※ 문제 해결</a:t>
            </a:r>
            <a:endParaRPr lang="ko-KR" altLang="en-US" sz="1600" b="1"/>
          </a:p>
          <a:p>
            <a:pPr>
              <a:buNone/>
              <a:defRPr lang="ko-KR" altLang="en-US"/>
            </a:pPr>
            <a:r>
              <a:rPr lang="ko-KR" altLang="en-US" sz="1500"/>
              <a:t> 해결방법 1. </a:t>
            </a:r>
            <a:r>
              <a:rPr lang="en-US" altLang="ko-KR" sz="1500"/>
              <a:t>JDBC URL</a:t>
            </a:r>
            <a:r>
              <a:rPr lang="ko-KR" altLang="en-US" sz="1500"/>
              <a:t>에 타임존 명시</a:t>
            </a: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해결방법 2. </a:t>
            </a:r>
            <a:r>
              <a:rPr lang="en-US" altLang="ko-KR" sz="1500"/>
              <a:t>mysql</a:t>
            </a:r>
            <a:r>
              <a:rPr lang="ko-KR" altLang="en-US" sz="1500"/>
              <a:t>에서</a:t>
            </a:r>
            <a:r>
              <a:rPr lang="en-US" altLang="ko-KR" sz="1500"/>
              <a:t> KST</a:t>
            </a:r>
            <a:r>
              <a:rPr lang="ko-KR" altLang="en-US" sz="1500"/>
              <a:t>타임존을 추가해주는 방법 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     </a:t>
            </a:r>
            <a:r>
              <a:rPr lang="en-US" altLang="ko-KR" sz="1500"/>
              <a:t> </a:t>
            </a:r>
            <a:r>
              <a:rPr lang="ko-KR" altLang="en-US" sz="1500"/>
              <a:t>            </a:t>
            </a:r>
            <a:r>
              <a:rPr lang="en-US" altLang="ko-KR" sz="1500"/>
              <a:t>⤷</a:t>
            </a:r>
            <a:r>
              <a:rPr lang="ko-KR" altLang="en-US" sz="1500"/>
              <a:t> </a:t>
            </a:r>
            <a:r>
              <a:rPr lang="en-US" altLang="ko-KR" sz="1500"/>
              <a:t>window OS</a:t>
            </a:r>
            <a:r>
              <a:rPr lang="ko-KR" altLang="en-US" sz="1500"/>
              <a:t>에서 </a:t>
            </a:r>
            <a:r>
              <a:rPr lang="en-US" altLang="ko-KR" sz="1500"/>
              <a:t>mysql timezone</a:t>
            </a:r>
            <a:r>
              <a:rPr lang="ko-KR" altLang="en-US" sz="1500"/>
              <a:t> 설정하는 방법에 대한 정보가 별로 없음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해결방법 3. mysql-connector-java 버전을 </a:t>
            </a:r>
            <a:r>
              <a:rPr lang="en-US" altLang="ko-KR" sz="1500"/>
              <a:t>5.1.x</a:t>
            </a:r>
            <a:r>
              <a:rPr lang="ko-KR" altLang="en-US" sz="1500"/>
              <a:t> 이하로 낮추기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     </a:t>
            </a:r>
            <a:endParaRPr lang="ko-KR" altLang="en-US" sz="15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2123" y="3429000"/>
            <a:ext cx="6006083" cy="163466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9144000" cy="980694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/>
              <a:t>Java coding</a:t>
            </a:r>
            <a:r>
              <a:rPr lang="ko-KR" altLang="en-US"/>
              <a:t> </a:t>
            </a:r>
            <a:r>
              <a:rPr lang="en-US" altLang="ko-KR"/>
              <a:t>in JSP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8072" y="980694"/>
            <a:ext cx="3995928" cy="5877306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en-US" altLang="ko-KR" sz="1500"/>
              <a:t>jsp</a:t>
            </a:r>
            <a:r>
              <a:rPr lang="ko-KR" altLang="en-US" sz="1500"/>
              <a:t> 페이지 내에서 자바 코드를 사용할 수 있는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여러 방법들에 대해 간단하게 정리해보았다.</a:t>
            </a: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  <a:p>
            <a:pPr>
              <a:buNone/>
              <a:defRPr lang="ko-KR" altLang="en-US"/>
            </a:pPr>
            <a:r>
              <a:rPr lang="en-US" altLang="ko-KR" sz="1500"/>
              <a:t>1. </a:t>
            </a:r>
            <a:r>
              <a:rPr lang="ko-KR" altLang="en-US" sz="1500"/>
              <a:t>주석문 </a:t>
            </a:r>
            <a:r>
              <a:rPr lang="en-US" altLang="ko-KR" sz="1500"/>
              <a:t>: </a:t>
            </a:r>
            <a:r>
              <a:rPr lang="ko-KR" altLang="en-US" sz="1500"/>
              <a:t>&lt;%-- 주석 내용 --%&gt;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 - JSP 소스코드에 설명을 적어놓을때 사용</a:t>
            </a: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  <a:p>
            <a:pPr>
              <a:buNone/>
              <a:defRPr lang="ko-KR" altLang="en-US"/>
            </a:pPr>
            <a:r>
              <a:rPr lang="en-US" altLang="ko-KR" sz="1500"/>
              <a:t>2</a:t>
            </a:r>
            <a:r>
              <a:rPr lang="ko-KR" altLang="en-US" sz="1500"/>
              <a:t>. 선언문 :</a:t>
            </a:r>
            <a:r>
              <a:rPr lang="en-US" altLang="ko-KR" sz="1500"/>
              <a:t> </a:t>
            </a:r>
            <a:r>
              <a:rPr lang="ko-KR" altLang="en-US" sz="1500"/>
              <a:t>&lt;%! 맴버변수, 메서드  %&gt; 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en-US" altLang="ko-KR" sz="1500"/>
              <a:t> </a:t>
            </a:r>
            <a:r>
              <a:rPr lang="ko-KR" altLang="en-US" sz="1500"/>
              <a:t>-JSP에서 맴버변수와 메서드를 선언하기 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en-US" altLang="ko-KR" sz="1500"/>
              <a:t>   </a:t>
            </a:r>
            <a:r>
              <a:rPr lang="ko-KR" altLang="en-US" sz="1500"/>
              <a:t>위해 사용.</a:t>
            </a: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  <a:p>
            <a:pPr>
              <a:buNone/>
              <a:defRPr lang="ko-KR" altLang="en-US"/>
            </a:pPr>
            <a:r>
              <a:rPr lang="en-US" altLang="ko-KR" sz="1500"/>
              <a:t>3</a:t>
            </a:r>
            <a:r>
              <a:rPr lang="ko-KR" altLang="en-US" sz="1500"/>
              <a:t>. 스크립틀릿 : &lt;% 자바 소스코드 %&gt;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 - JSP에서 자바 코드를 사용할 수 있게 해줌.</a:t>
            </a: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  <a:p>
            <a:pPr>
              <a:buNone/>
              <a:defRPr lang="ko-KR" altLang="en-US"/>
            </a:pPr>
            <a:r>
              <a:rPr lang="en-US" altLang="ko-KR" sz="1500"/>
              <a:t>4</a:t>
            </a:r>
            <a:r>
              <a:rPr lang="ko-KR" altLang="en-US" sz="1500"/>
              <a:t>. 표현식 : &lt;%=값 또는 변수 %&gt;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 - 서블릿의 out.println() 메서드와 같은 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   기능을 한다. 출력문을 좀더 깔끔하고 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   간단하게 표현할수 있다.</a:t>
            </a: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80694"/>
            <a:ext cx="5148072" cy="587730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0"/>
            <a:ext cx="8229600" cy="1052702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/>
              <a:t>&lt;form&gt;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893628"/>
            <a:ext cx="9144000" cy="2964371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ko-KR" altLang="en-US" sz="1500"/>
              <a:t>-&gt; 가장 기본적인 방법인 </a:t>
            </a:r>
            <a:r>
              <a:rPr lang="en-US" altLang="ko-KR" sz="1500"/>
              <a:t>&lt;form&gt;</a:t>
            </a:r>
            <a:r>
              <a:rPr lang="ko-KR" altLang="en-US" sz="1500"/>
              <a:t> 태그를 통해서 </a:t>
            </a:r>
            <a:r>
              <a:rPr lang="en-US" altLang="ko-KR" sz="1500"/>
              <a:t>text</a:t>
            </a:r>
            <a:r>
              <a:rPr lang="ko-KR" altLang="en-US" sz="1500"/>
              <a:t>란에 적힌 내용을 다른 페이지로 넘길 수 있다.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 ⦁&lt;form&gt;태그의 method 속성의 값을 post로 설정하면 </a:t>
            </a:r>
            <a:r>
              <a:rPr lang="en-US" altLang="ko-KR" sz="1500"/>
              <a:t>submit</a:t>
            </a:r>
            <a:r>
              <a:rPr lang="ko-KR" altLang="en-US" sz="1500"/>
              <a:t>이 눌렸을 때 입력한 값이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     HTTP 를 통해서 action 속성값에 적힌 페이지명으로 넘어가게 된다.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en-US" altLang="ko-KR" sz="1500"/>
              <a:t>     input</a:t>
            </a:r>
            <a:r>
              <a:rPr lang="ko-KR" altLang="en-US" sz="1500"/>
              <a:t>의 </a:t>
            </a:r>
            <a:r>
              <a:rPr lang="en-US" altLang="ko-KR" sz="1500"/>
              <a:t>name</a:t>
            </a:r>
            <a:r>
              <a:rPr lang="ko-KR" altLang="en-US" sz="1500"/>
              <a:t>은 텍스트란에 적힌 값을 저장할 변수명을 선언하는 것임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en-US" altLang="ko-KR" sz="1500"/>
              <a:t>     action</a:t>
            </a:r>
            <a:r>
              <a:rPr lang="ko-KR" altLang="en-US" sz="1500"/>
              <a:t>에 적힌 페이지에서 각 </a:t>
            </a:r>
            <a:r>
              <a:rPr lang="en-US" altLang="ko-KR" sz="1500"/>
              <a:t>name</a:t>
            </a:r>
            <a:r>
              <a:rPr lang="ko-KR" altLang="en-US" sz="1500"/>
              <a:t>에 적힌 변수명을 이용해 </a:t>
            </a:r>
            <a:r>
              <a:rPr lang="en-US" altLang="ko-KR" sz="1500"/>
              <a:t>HTTP</a:t>
            </a:r>
            <a:r>
              <a:rPr lang="ko-KR" altLang="en-US" sz="1500"/>
              <a:t>로 부터 전달 받을 수 있다.</a:t>
            </a: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 ⦁</a:t>
            </a:r>
            <a:r>
              <a:rPr lang="en-US" altLang="ko-KR" sz="1500"/>
              <a:t>request.getParameter("xxx") </a:t>
            </a:r>
            <a:r>
              <a:rPr lang="ko-KR" altLang="en-US" sz="1500"/>
              <a:t>함수를 호출해서 </a:t>
            </a:r>
            <a:r>
              <a:rPr lang="en-US" altLang="ko-KR" sz="1500"/>
              <a:t>xxx</a:t>
            </a:r>
            <a:r>
              <a:rPr lang="ko-KR" altLang="en-US" sz="1500"/>
              <a:t>안에 넘겨받을 </a:t>
            </a:r>
            <a:r>
              <a:rPr lang="en-US" altLang="ko-KR" sz="1500"/>
              <a:t>name </a:t>
            </a:r>
            <a:r>
              <a:rPr lang="ko-KR" altLang="en-US" sz="1500"/>
              <a:t>변수명을 입력하면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   그 변수명에 담긴 값을 리턴해준다. 다만, 모든 변수는 문자열이므로 숫자 데이터를 원할때는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en-US" altLang="ko-KR" sz="1500"/>
              <a:t>   Integer.parseInt("xxx")</a:t>
            </a:r>
            <a:r>
              <a:rPr lang="ko-KR" altLang="en-US" sz="1500"/>
              <a:t> 와 같은 변환 메서드를 사용해서 숫자로 변환해주어야함</a:t>
            </a:r>
            <a:endParaRPr lang="ko-KR" altLang="en-US" sz="15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19009"/>
            <a:ext cx="7956423" cy="1656207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3207828"/>
            <a:ext cx="5314950" cy="685800"/>
          </a:xfrm>
          <a:prstGeom prst="rect">
            <a:avLst/>
          </a:prstGeom>
        </p:spPr>
      </p:pic>
      <p:sp>
        <p:nvSpPr>
          <p:cNvPr id="7" name="내용 개체 틀 2"/>
          <p:cNvSpPr/>
          <p:nvPr/>
        </p:nvSpPr>
        <p:spPr>
          <a:xfrm>
            <a:off x="0" y="886396"/>
            <a:ext cx="9144000" cy="332612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p>
            <a:pPr marL="342900" indent="-342900" algn="l" defTabSz="91440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1500" b="1" i="0" kern="1200" spc="5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login.jsp</a:t>
            </a:r>
            <a:endParaRPr xmlns:mc="http://schemas.openxmlformats.org/markup-compatibility/2006" xmlns:hp="http://schemas.haansoft.com/office/presentation/8.0" lang="en-US" altLang="ko-KR" sz="1500" b="1" i="0" kern="1200" spc="5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내용 개체 틀 2"/>
          <p:cNvSpPr/>
          <p:nvPr/>
        </p:nvSpPr>
        <p:spPr>
          <a:xfrm>
            <a:off x="0" y="2875216"/>
            <a:ext cx="9144000" cy="332612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marL="342900" indent="-342900" algn="l" defTabSz="91440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1500" b="1" i="0" kern="1200" spc="5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logincheck.jsp</a:t>
            </a:r>
            <a:endParaRPr xmlns:mc="http://schemas.openxmlformats.org/markup-compatibility/2006" xmlns:hp="http://schemas.haansoft.com/office/presentation/8.0" lang="en-US" altLang="ko-KR" sz="1500" b="1" i="0" kern="1200" spc="5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"/>
          <p:cNvSpPr/>
          <p:nvPr/>
        </p:nvSpPr>
        <p:spPr>
          <a:xfrm>
            <a:off x="-3852000" y="691200"/>
            <a:ext cx="2808000" cy="172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r>
              <a:rPr lang="ko-KR" altLang="en-US" sz="1600">
                <a:solidFill>
                  <a:schemeClr val="tx1"/>
                </a:solidFill>
              </a:rPr>
              <a:t>속성을 이용한 값 전달 방식은 </a:t>
            </a:r>
            <a:r>
              <a:rPr lang="en-US" altLang="ko-KR" sz="1600">
                <a:solidFill>
                  <a:schemeClr val="tx1"/>
                </a:solidFill>
              </a:rPr>
              <a:t>JSP</a:t>
            </a:r>
            <a:r>
              <a:rPr lang="ko-KR" altLang="en-US" sz="1600">
                <a:solidFill>
                  <a:schemeClr val="tx1"/>
                </a:solidFill>
              </a:rPr>
              <a:t>에서 가장 중요한 기법중 하나임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>
                <a:solidFill>
                  <a:schemeClr val="tx1"/>
                </a:solidFill>
              </a:rPr>
              <a:t>이 방식은 MVC패턴을 구현하는데 필수 요소이기 때문에 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>
                <a:solidFill>
                  <a:schemeClr val="tx1"/>
                </a:solidFill>
              </a:rPr>
              <a:t>잘 익혀두어야 함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9144000" cy="836676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/>
              <a:t>request</a:t>
            </a:r>
            <a:r>
              <a:rPr lang="ko-KR" altLang="en-US"/>
              <a:t> 방식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95724" y="4553521"/>
            <a:ext cx="5248275" cy="2304478"/>
          </a:xfrm>
        </p:spPr>
        <p:txBody>
          <a:bodyPr>
            <a:noAutofit/>
          </a:bodyPr>
          <a:lstStyle/>
          <a:p>
            <a:pPr>
              <a:buNone/>
              <a:defRPr lang="ko-KR" altLang="en-US"/>
            </a:pPr>
            <a:r>
              <a:rPr lang="en-US" altLang="ko-KR" sz="1200"/>
              <a:t>OtherLocation</a:t>
            </a:r>
            <a:r>
              <a:rPr lang="ko-KR" altLang="en-US" sz="1200"/>
              <a:t>는 단순히 </a:t>
            </a:r>
            <a:r>
              <a:rPr lang="en-US" altLang="ko-KR" sz="1200"/>
              <a:t>x,y</a:t>
            </a:r>
            <a:r>
              <a:rPr lang="ko-KR" altLang="en-US" sz="1200"/>
              <a:t> 좌표를 저장하는 클래스임</a:t>
            </a:r>
            <a:endParaRPr lang="ko-KR" altLang="en-US" sz="1200"/>
          </a:p>
          <a:p>
            <a:pPr>
              <a:buNone/>
              <a:defRPr lang="ko-KR" altLang="en-US"/>
            </a:pPr>
            <a:r>
              <a:rPr lang="en-US" altLang="ko-KR" sz="1200"/>
              <a:t>request</a:t>
            </a:r>
            <a:r>
              <a:rPr lang="ko-KR" altLang="en-US" sz="1200"/>
              <a:t> 방식을 사용해서 </a:t>
            </a:r>
            <a:r>
              <a:rPr lang="en-US" altLang="ko-KR" sz="1200"/>
              <a:t>location</a:t>
            </a:r>
            <a:r>
              <a:rPr lang="ko-KR" altLang="en-US" sz="1200"/>
              <a:t>이라는 임의로 선언한 이름 하에</a:t>
            </a:r>
            <a:endParaRPr lang="ko-KR" altLang="en-US" sz="1200"/>
          </a:p>
          <a:p>
            <a:pPr>
              <a:buNone/>
              <a:defRPr lang="ko-KR" altLang="en-US"/>
            </a:pPr>
            <a:r>
              <a:rPr lang="ko-KR" altLang="en-US" sz="1200"/>
              <a:t>다른 페이지로 인스턴스를 전달할 수 있다. </a:t>
            </a:r>
            <a:endParaRPr lang="ko-KR" altLang="en-US" sz="1200"/>
          </a:p>
          <a:p>
            <a:pPr>
              <a:buNone/>
              <a:defRPr lang="ko-KR" altLang="en-US"/>
            </a:pPr>
            <a:r>
              <a:rPr lang="ko-KR" altLang="en-US" sz="1200"/>
              <a:t>다만 </a:t>
            </a:r>
            <a:r>
              <a:rPr lang="en-US" altLang="ko-KR" sz="1200"/>
              <a:t>String </a:t>
            </a:r>
            <a:r>
              <a:rPr lang="ko-KR" altLang="en-US" sz="1200"/>
              <a:t>형태의 필드들만 전달이 가능하다.</a:t>
            </a:r>
            <a:endParaRPr lang="ko-KR" altLang="en-US" sz="1200"/>
          </a:p>
          <a:p>
            <a:pPr>
              <a:buNone/>
              <a:defRPr lang="ko-KR" altLang="en-US"/>
            </a:pPr>
            <a:r>
              <a:rPr lang="en-US" altLang="ko-KR" sz="1200"/>
              <a:t>⦁pageContext.forward("이동할페이지");</a:t>
            </a:r>
            <a:endParaRPr lang="en-US" altLang="ko-KR" sz="1200"/>
          </a:p>
          <a:p>
            <a:pPr>
              <a:buNone/>
              <a:defRPr lang="ko-KR" altLang="en-US"/>
            </a:pPr>
            <a:r>
              <a:rPr lang="ko-KR" altLang="en-US" sz="1200"/>
              <a:t>   - </a:t>
            </a:r>
            <a:r>
              <a:rPr lang="en-US" altLang="ko-KR" sz="1200"/>
              <a:t>forward</a:t>
            </a:r>
            <a:r>
              <a:rPr lang="ko-KR" altLang="en-US" sz="1200"/>
              <a:t> 방식으로 페이지를 이동시키면 </a:t>
            </a:r>
            <a:r>
              <a:rPr lang="en-US" altLang="ko-KR" sz="1200"/>
              <a:t>request</a:t>
            </a:r>
            <a:r>
              <a:rPr lang="ko-KR" altLang="en-US" sz="1200"/>
              <a:t>가 유지되기 때문에 </a:t>
            </a:r>
            <a:endParaRPr lang="ko-KR" altLang="en-US" sz="1200"/>
          </a:p>
          <a:p>
            <a:pPr>
              <a:buNone/>
              <a:defRPr lang="ko-KR" altLang="en-US"/>
            </a:pPr>
            <a:r>
              <a:rPr lang="ko-KR" altLang="en-US" sz="1200"/>
              <a:t>      값이 전달되지만 </a:t>
            </a:r>
            <a:r>
              <a:rPr lang="en-US" altLang="ko-KR" sz="1200" u="sng"/>
              <a:t>url</a:t>
            </a:r>
            <a:r>
              <a:rPr lang="ko-KR" altLang="en-US" sz="1200" u="sng"/>
              <a:t>이 변경되지 않는다</a:t>
            </a:r>
            <a:endParaRPr lang="ko-KR" altLang="en-US" sz="1200" u="sng"/>
          </a:p>
          <a:p>
            <a:pPr>
              <a:buNone/>
              <a:defRPr lang="ko-KR" altLang="en-US"/>
            </a:pPr>
            <a:r>
              <a:rPr lang="ko-KR" altLang="en-US" sz="1200"/>
              <a:t>⦁response.sendRedirect("이동할페이지");</a:t>
            </a:r>
            <a:endParaRPr lang="ko-KR" altLang="en-US" sz="1200"/>
          </a:p>
          <a:p>
            <a:pPr>
              <a:buNone/>
              <a:defRPr lang="ko-KR" altLang="en-US"/>
            </a:pPr>
            <a:r>
              <a:rPr lang="ko-KR" altLang="en-US" sz="1200"/>
              <a:t>   - </a:t>
            </a:r>
            <a:r>
              <a:rPr lang="en-US" altLang="ko-KR" sz="1200"/>
              <a:t>Redirect </a:t>
            </a:r>
            <a:r>
              <a:rPr lang="ko-KR" altLang="en-US" sz="1200"/>
              <a:t>방식으로 페이지를 이동시키면 </a:t>
            </a:r>
            <a:r>
              <a:rPr lang="en-US" altLang="ko-KR" sz="1200"/>
              <a:t>request</a:t>
            </a:r>
            <a:r>
              <a:rPr lang="ko-KR" altLang="en-US" sz="1200"/>
              <a:t>가 유지되지 않기 </a:t>
            </a:r>
            <a:endParaRPr lang="ko-KR" altLang="en-US" sz="1200"/>
          </a:p>
          <a:p>
            <a:pPr>
              <a:buNone/>
              <a:defRPr lang="ko-KR" altLang="en-US"/>
            </a:pPr>
            <a:r>
              <a:rPr lang="ko-KR" altLang="en-US" sz="1200"/>
              <a:t>     때문에 값이 넘어가지 않는다. </a:t>
            </a:r>
            <a:endParaRPr lang="ko-KR" altLang="en-US" sz="1200"/>
          </a:p>
        </p:txBody>
      </p:sp>
      <p:sp>
        <p:nvSpPr>
          <p:cNvPr id="7" name=""/>
          <p:cNvSpPr/>
          <p:nvPr/>
        </p:nvSpPr>
        <p:spPr>
          <a:xfrm>
            <a:off x="0" y="847026"/>
            <a:ext cx="1187577" cy="26733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anchor="t"/>
          <a:p>
            <a:pPr>
              <a:defRPr lang="ko-KR" altLang="en-US"/>
            </a:pPr>
            <a:r>
              <a:rPr lang="en-US" altLang="ko-KR" sz="1300" b="1">
                <a:solidFill>
                  <a:srgbClr val="000000"/>
                </a:solidFill>
                <a:latin typeface="함초롬돋움"/>
                <a:ea typeface="함초롬돋움"/>
              </a:rPr>
              <a:t>Dataflow.jsp</a:t>
            </a:r>
            <a:endParaRPr lang="en-US" altLang="ko-KR" sz="1300" b="1">
              <a:solidFill>
                <a:srgbClr val="000000"/>
              </a:solidFill>
              <a:latin typeface="함초롬돋움"/>
              <a:ea typeface="함초롬돋움"/>
            </a:endParaRPr>
          </a:p>
        </p:txBody>
      </p:sp>
      <p:sp>
        <p:nvSpPr>
          <p:cNvPr id="8" name=""/>
          <p:cNvSpPr/>
          <p:nvPr/>
        </p:nvSpPr>
        <p:spPr>
          <a:xfrm>
            <a:off x="0" y="2657601"/>
            <a:ext cx="1187577" cy="26733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anchor="t"/>
          <a:lstStyle/>
          <a:p>
            <a:pPr>
              <a:defRPr lang="ko-KR" altLang="en-US"/>
            </a:pPr>
            <a:r>
              <a:rPr lang="en-US" altLang="ko-KR" sz="1300" b="1">
                <a:solidFill>
                  <a:srgbClr val="000000"/>
                </a:solidFill>
                <a:latin typeface="함초롬돋움"/>
                <a:ea typeface="함초롬돋움"/>
              </a:rPr>
              <a:t>NewFile.jsp</a:t>
            </a:r>
            <a:endParaRPr lang="en-US" altLang="ko-KR" sz="1300" b="1">
              <a:solidFill>
                <a:srgbClr val="000000"/>
              </a:solidFill>
              <a:latin typeface="함초롬돋움"/>
              <a:ea typeface="함초롬돋움"/>
            </a:endParaRPr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4820856"/>
            <a:ext cx="3895724" cy="1019175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2924936"/>
            <a:ext cx="6519862" cy="1628584"/>
          </a:xfrm>
          <a:prstGeom prst="rect">
            <a:avLst/>
          </a:prstGeom>
        </p:spPr>
      </p:pic>
      <p:sp>
        <p:nvSpPr>
          <p:cNvPr id="18" name=""/>
          <p:cNvSpPr/>
          <p:nvPr/>
        </p:nvSpPr>
        <p:spPr>
          <a:xfrm>
            <a:off x="0" y="4553521"/>
            <a:ext cx="1187577" cy="26733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anchor="t"/>
          <a:lstStyle/>
          <a:p>
            <a:pPr>
              <a:defRPr lang="ko-KR" altLang="en-US"/>
            </a:pPr>
            <a:r>
              <a:rPr lang="ko-KR" altLang="en-US" sz="1300" b="1">
                <a:solidFill>
                  <a:srgbClr val="000000"/>
                </a:solidFill>
                <a:latin typeface="함초롬돋움"/>
                <a:ea typeface="함초롬돋움"/>
              </a:rPr>
              <a:t>실행결과</a:t>
            </a:r>
            <a:endParaRPr lang="ko-KR" altLang="en-US" sz="1300" b="1">
              <a:solidFill>
                <a:srgbClr val="000000"/>
              </a:solidFill>
              <a:latin typeface="함초롬돋움"/>
              <a:ea typeface="함초롬돋움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519861" y="847026"/>
            <a:ext cx="2624138" cy="3706495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0" y="1114361"/>
            <a:ext cx="6519861" cy="1543240"/>
          </a:xfrm>
          <a:prstGeom prst="rect">
            <a:avLst/>
          </a:prstGeom>
        </p:spPr>
      </p:pic>
      <p:sp>
        <p:nvSpPr>
          <p:cNvPr id="26" name=""/>
          <p:cNvSpPr/>
          <p:nvPr/>
        </p:nvSpPr>
        <p:spPr>
          <a:xfrm>
            <a:off x="9396603" y="418338"/>
            <a:ext cx="3888486" cy="2866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1600">
                <a:solidFill>
                  <a:schemeClr val="tx1"/>
                </a:solidFill>
              </a:rPr>
              <a:t>request.setParameter()</a:t>
            </a:r>
            <a:r>
              <a:rPr lang="ko-KR" altLang="en-US" sz="1600">
                <a:solidFill>
                  <a:schemeClr val="tx1"/>
                </a:solidFill>
              </a:rPr>
              <a:t>;  존재하지 않음</a:t>
            </a:r>
            <a:endParaRPr lang="ko-KR" altLang="en-US" sz="160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en-US" altLang="ko-KR" sz="1600">
                <a:solidFill>
                  <a:schemeClr val="tx1"/>
                </a:solidFill>
              </a:rPr>
              <a:t>request.getParameter("</a:t>
            </a:r>
            <a:r>
              <a:rPr lang="ko-KR" altLang="en-US" sz="1600">
                <a:solidFill>
                  <a:schemeClr val="tx1"/>
                </a:solidFill>
              </a:rPr>
              <a:t>변수명") 은</a:t>
            </a:r>
            <a:endParaRPr lang="ko-KR" altLang="en-US" sz="160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en-US" altLang="ko-KR" sz="1600">
                <a:solidFill>
                  <a:schemeClr val="tx1"/>
                </a:solidFill>
              </a:rPr>
              <a:t>String </a:t>
            </a:r>
            <a:r>
              <a:rPr lang="ko-KR" altLang="en-US" sz="1600">
                <a:solidFill>
                  <a:schemeClr val="tx1"/>
                </a:solidFill>
              </a:rPr>
              <a:t>형을 반환해준다.</a:t>
            </a:r>
            <a:endParaRPr lang="ko-KR" altLang="en-US" sz="1600">
              <a:solidFill>
                <a:schemeClr val="tx1"/>
              </a:solidFill>
            </a:endParaRPr>
          </a:p>
          <a:p>
            <a:pPr>
              <a:defRPr lang="ko-KR" altLang="en-US"/>
            </a:pPr>
            <a:endParaRPr lang="ko-KR" altLang="en-US" sz="160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en-US" altLang="ko-KR" sz="1600">
                <a:solidFill>
                  <a:schemeClr val="tx1"/>
                </a:solidFill>
              </a:rPr>
              <a:t>request.setAttribute("</a:t>
            </a:r>
            <a:r>
              <a:rPr lang="ko-KR" altLang="en-US" sz="1600">
                <a:solidFill>
                  <a:schemeClr val="tx1"/>
                </a:solidFill>
              </a:rPr>
              <a:t>변수명", 객체);</a:t>
            </a:r>
            <a:endParaRPr lang="ko-KR" altLang="en-US" sz="1600">
              <a:solidFill>
                <a:schemeClr val="tx1"/>
              </a:solidFill>
            </a:endParaRPr>
          </a:p>
          <a:p>
            <a:pPr>
              <a:defRPr lang="ko-KR" altLang="en-US"/>
            </a:pPr>
            <a:endParaRPr lang="ko-KR" altLang="en-US" sz="160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en-US" altLang="ko-KR" sz="1600">
                <a:solidFill>
                  <a:schemeClr val="tx1"/>
                </a:solidFill>
              </a:rPr>
              <a:t>request.getAttribute("</a:t>
            </a:r>
            <a:r>
              <a:rPr lang="ko-KR" altLang="en-US" sz="1600">
                <a:solidFill>
                  <a:schemeClr val="tx1"/>
                </a:solidFill>
              </a:rPr>
              <a:t>변수명") 은</a:t>
            </a:r>
            <a:endParaRPr lang="ko-KR" altLang="en-US" sz="160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en-US" altLang="ko-KR" sz="1600">
                <a:solidFill>
                  <a:schemeClr val="tx1"/>
                </a:solidFill>
              </a:rPr>
              <a:t>Object</a:t>
            </a:r>
            <a:r>
              <a:rPr lang="ko-KR" altLang="en-US" sz="1600">
                <a:solidFill>
                  <a:schemeClr val="tx1"/>
                </a:solidFill>
              </a:rPr>
              <a:t> 형을 반환하기 때문에 형변환必</a:t>
            </a:r>
            <a:endParaRPr lang="ko-KR" altLang="en-US" sz="1600">
              <a:solidFill>
                <a:schemeClr val="tx1"/>
              </a:solidFill>
            </a:endParaRPr>
          </a:p>
          <a:p>
            <a:pPr>
              <a:defRPr lang="ko-KR" altLang="en-US"/>
            </a:pPr>
            <a:endParaRPr lang="ko-KR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"/>
          <p:cNvSpPr/>
          <p:nvPr/>
        </p:nvSpPr>
        <p:spPr>
          <a:xfrm>
            <a:off x="-3852000" y="691200"/>
            <a:ext cx="2808000" cy="172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r>
              <a:rPr lang="ko-KR" altLang="en-US" sz="1600">
                <a:solidFill>
                  <a:schemeClr val="tx1"/>
                </a:solidFill>
              </a:rPr>
              <a:t>속성을 이용한 값 전달 방식은 </a:t>
            </a:r>
            <a:r>
              <a:rPr lang="en-US" altLang="ko-KR" sz="1600">
                <a:solidFill>
                  <a:schemeClr val="tx1"/>
                </a:solidFill>
              </a:rPr>
              <a:t>JSP</a:t>
            </a:r>
            <a:r>
              <a:rPr lang="ko-KR" altLang="en-US" sz="1600">
                <a:solidFill>
                  <a:schemeClr val="tx1"/>
                </a:solidFill>
              </a:rPr>
              <a:t>에서 가장 중요한 기법중 하나임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>
                <a:solidFill>
                  <a:schemeClr val="tx1"/>
                </a:solidFill>
              </a:rPr>
              <a:t>이 방식은 MVC패턴을 구현하는데 필수 요소이기 때문에 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>
                <a:solidFill>
                  <a:schemeClr val="tx1"/>
                </a:solidFill>
              </a:rPr>
              <a:t>잘 익혀두어야 함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9144000" cy="836676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/>
              <a:t>session </a:t>
            </a:r>
            <a:r>
              <a:rPr lang="ko-KR" altLang="en-US"/>
              <a:t>방식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95724" y="4487036"/>
            <a:ext cx="5248275" cy="2370963"/>
          </a:xfrm>
        </p:spPr>
        <p:txBody>
          <a:bodyPr>
            <a:noAutofit/>
          </a:bodyPr>
          <a:lstStyle/>
          <a:p>
            <a:pPr>
              <a:buNone/>
              <a:defRPr lang="ko-KR" altLang="en-US"/>
            </a:pPr>
            <a:r>
              <a:rPr lang="en-US" altLang="ko-KR" sz="1200"/>
              <a:t>OtherLocation</a:t>
            </a:r>
            <a:r>
              <a:rPr lang="ko-KR" altLang="en-US" sz="1200"/>
              <a:t>는 단순히 </a:t>
            </a:r>
            <a:r>
              <a:rPr lang="en-US" altLang="ko-KR" sz="1200"/>
              <a:t>x,y</a:t>
            </a:r>
            <a:r>
              <a:rPr lang="ko-KR" altLang="en-US" sz="1200"/>
              <a:t> 좌표를 저장하는 클래스임</a:t>
            </a:r>
            <a:endParaRPr lang="ko-KR" altLang="en-US" sz="1200"/>
          </a:p>
          <a:p>
            <a:pPr>
              <a:buNone/>
              <a:defRPr lang="ko-KR" altLang="en-US"/>
            </a:pPr>
            <a:r>
              <a:rPr lang="en-US" altLang="ko-KR" sz="1200"/>
              <a:t>request</a:t>
            </a:r>
            <a:r>
              <a:rPr lang="ko-KR" altLang="en-US" sz="1200"/>
              <a:t> 방식을 사용해서 </a:t>
            </a:r>
            <a:r>
              <a:rPr lang="en-US" altLang="ko-KR" sz="1200"/>
              <a:t>location</a:t>
            </a:r>
            <a:r>
              <a:rPr lang="ko-KR" altLang="en-US" sz="1200"/>
              <a:t>이라는 임의로 선언한 이름 하에</a:t>
            </a:r>
            <a:endParaRPr lang="ko-KR" altLang="en-US" sz="1200"/>
          </a:p>
          <a:p>
            <a:pPr>
              <a:buNone/>
              <a:defRPr lang="ko-KR" altLang="en-US"/>
            </a:pPr>
            <a:r>
              <a:rPr lang="ko-KR" altLang="en-US" sz="1200"/>
              <a:t>다른 페이지로 인스턴스를 전달할 수 있다. </a:t>
            </a:r>
            <a:endParaRPr lang="ko-KR" altLang="en-US" sz="1200"/>
          </a:p>
          <a:p>
            <a:pPr>
              <a:buNone/>
              <a:defRPr lang="ko-KR" altLang="en-US"/>
            </a:pPr>
            <a:r>
              <a:rPr lang="ko-KR" altLang="en-US" sz="1200"/>
              <a:t>다만 </a:t>
            </a:r>
            <a:r>
              <a:rPr lang="en-US" altLang="ko-KR" sz="1200"/>
              <a:t>String </a:t>
            </a:r>
            <a:r>
              <a:rPr lang="ko-KR" altLang="en-US" sz="1200"/>
              <a:t>형태의 필드들만 전달이 가능하다.</a:t>
            </a:r>
            <a:endParaRPr lang="ko-KR" altLang="en-US" sz="1200"/>
          </a:p>
          <a:p>
            <a:pPr>
              <a:buNone/>
              <a:defRPr lang="ko-KR" altLang="en-US"/>
            </a:pPr>
            <a:r>
              <a:rPr lang="en-US" altLang="ko-KR" sz="1200"/>
              <a:t>⦁pageContext.forward("이동할페이지");</a:t>
            </a:r>
            <a:endParaRPr lang="en-US" altLang="ko-KR" sz="1200"/>
          </a:p>
          <a:p>
            <a:pPr>
              <a:buNone/>
              <a:defRPr lang="ko-KR" altLang="en-US"/>
            </a:pPr>
            <a:r>
              <a:rPr lang="ko-KR" altLang="en-US" sz="1200"/>
              <a:t>   - </a:t>
            </a:r>
            <a:r>
              <a:rPr lang="en-US" altLang="ko-KR" sz="1200"/>
              <a:t>forward</a:t>
            </a:r>
            <a:r>
              <a:rPr lang="ko-KR" altLang="en-US" sz="1200"/>
              <a:t> 방식으로 페이지를 이동시키면 </a:t>
            </a:r>
            <a:r>
              <a:rPr lang="en-US" altLang="ko-KR" sz="1200"/>
              <a:t>request</a:t>
            </a:r>
            <a:r>
              <a:rPr lang="ko-KR" altLang="en-US" sz="1200"/>
              <a:t>가 유지되기 때문에 </a:t>
            </a:r>
            <a:endParaRPr lang="ko-KR" altLang="en-US" sz="1200"/>
          </a:p>
          <a:p>
            <a:pPr>
              <a:buNone/>
              <a:defRPr lang="ko-KR" altLang="en-US"/>
            </a:pPr>
            <a:r>
              <a:rPr lang="ko-KR" altLang="en-US" sz="1200"/>
              <a:t>      값이 전달되지만 </a:t>
            </a:r>
            <a:r>
              <a:rPr lang="en-US" altLang="ko-KR" sz="1200" u="sng"/>
              <a:t>url</a:t>
            </a:r>
            <a:r>
              <a:rPr lang="ko-KR" altLang="en-US" sz="1200" u="sng"/>
              <a:t>이 변경되지 않는다</a:t>
            </a:r>
            <a:endParaRPr lang="ko-KR" altLang="en-US" sz="1200" u="sng"/>
          </a:p>
          <a:p>
            <a:pPr>
              <a:buNone/>
              <a:defRPr lang="ko-KR" altLang="en-US"/>
            </a:pPr>
            <a:r>
              <a:rPr lang="ko-KR" altLang="en-US" sz="1200"/>
              <a:t>⦁response.sendRedirect("이동할페이지");</a:t>
            </a:r>
            <a:endParaRPr lang="ko-KR" altLang="en-US" sz="1200"/>
          </a:p>
          <a:p>
            <a:pPr>
              <a:buNone/>
              <a:defRPr lang="ko-KR" altLang="en-US"/>
            </a:pPr>
            <a:r>
              <a:rPr lang="ko-KR" altLang="en-US" sz="1200"/>
              <a:t>   - </a:t>
            </a:r>
            <a:r>
              <a:rPr lang="en-US" altLang="ko-KR" sz="1200"/>
              <a:t>Redirect </a:t>
            </a:r>
            <a:r>
              <a:rPr lang="ko-KR" altLang="en-US" sz="1200"/>
              <a:t>방식으로 페이지를 이동시키면 </a:t>
            </a:r>
            <a:r>
              <a:rPr lang="en-US" altLang="ko-KR" sz="1200"/>
              <a:t>request</a:t>
            </a:r>
            <a:r>
              <a:rPr lang="ko-KR" altLang="en-US" sz="1200"/>
              <a:t>가 유지되지 않기 </a:t>
            </a:r>
            <a:endParaRPr lang="ko-KR" altLang="en-US" sz="1200"/>
          </a:p>
          <a:p>
            <a:pPr>
              <a:buNone/>
              <a:defRPr lang="ko-KR" altLang="en-US"/>
            </a:pPr>
            <a:r>
              <a:rPr lang="ko-KR" altLang="en-US" sz="1200"/>
              <a:t>     때문에 값이 넘어가지 않는다. 그래서 </a:t>
            </a:r>
            <a:r>
              <a:rPr lang="en-US" altLang="ko-KR" sz="1200"/>
              <a:t>session</a:t>
            </a:r>
            <a:r>
              <a:rPr lang="ko-KR" altLang="en-US" sz="1200"/>
              <a:t>을 사용해야함</a:t>
            </a:r>
            <a:endParaRPr lang="ko-KR" altLang="en-US" sz="1200"/>
          </a:p>
        </p:txBody>
      </p:sp>
      <p:sp>
        <p:nvSpPr>
          <p:cNvPr id="7" name=""/>
          <p:cNvSpPr/>
          <p:nvPr/>
        </p:nvSpPr>
        <p:spPr>
          <a:xfrm>
            <a:off x="0" y="847026"/>
            <a:ext cx="1187577" cy="26733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anchor="t"/>
          <a:p>
            <a:pPr>
              <a:defRPr lang="ko-KR" altLang="en-US"/>
            </a:pPr>
            <a:r>
              <a:rPr lang="en-US" altLang="ko-KR" sz="1300" b="1">
                <a:solidFill>
                  <a:srgbClr val="000000"/>
                </a:solidFill>
                <a:latin typeface="함초롬돋움"/>
                <a:ea typeface="함초롬돋움"/>
              </a:rPr>
              <a:t>Dataflow.jsp</a:t>
            </a:r>
            <a:endParaRPr lang="en-US" altLang="ko-KR" sz="1300" b="1">
              <a:solidFill>
                <a:srgbClr val="000000"/>
              </a:solidFill>
              <a:latin typeface="함초롬돋움"/>
              <a:ea typeface="함초롬돋움"/>
            </a:endParaRPr>
          </a:p>
        </p:txBody>
      </p:sp>
      <p:sp>
        <p:nvSpPr>
          <p:cNvPr id="8" name=""/>
          <p:cNvSpPr/>
          <p:nvPr/>
        </p:nvSpPr>
        <p:spPr>
          <a:xfrm>
            <a:off x="0" y="2657601"/>
            <a:ext cx="1187577" cy="26733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anchor="t"/>
          <a:lstStyle/>
          <a:p>
            <a:pPr>
              <a:defRPr lang="ko-KR" altLang="en-US"/>
            </a:pPr>
            <a:r>
              <a:rPr lang="en-US" altLang="ko-KR" sz="1300" b="1">
                <a:solidFill>
                  <a:srgbClr val="000000"/>
                </a:solidFill>
                <a:latin typeface="함초롬돋움"/>
                <a:ea typeface="함초롬돋움"/>
              </a:rPr>
              <a:t>NewFile.jsp</a:t>
            </a:r>
            <a:endParaRPr lang="en-US" altLang="ko-KR" sz="1300" b="1">
              <a:solidFill>
                <a:srgbClr val="000000"/>
              </a:solidFill>
              <a:latin typeface="함초롬돋움"/>
              <a:ea typeface="함초롬돋움"/>
            </a:endParaRPr>
          </a:p>
        </p:txBody>
      </p:sp>
      <p:sp>
        <p:nvSpPr>
          <p:cNvPr id="18" name=""/>
          <p:cNvSpPr/>
          <p:nvPr/>
        </p:nvSpPr>
        <p:spPr>
          <a:xfrm>
            <a:off x="0" y="4487036"/>
            <a:ext cx="1187577" cy="26733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anchor="t"/>
          <a:lstStyle/>
          <a:p>
            <a:pPr>
              <a:defRPr lang="ko-KR" altLang="en-US"/>
            </a:pPr>
            <a:r>
              <a:rPr lang="ko-KR" altLang="en-US" sz="1300" b="1">
                <a:solidFill>
                  <a:srgbClr val="000000"/>
                </a:solidFill>
                <a:latin typeface="함초롬돋움"/>
                <a:ea typeface="함초롬돋움"/>
              </a:rPr>
              <a:t>실행결과</a:t>
            </a:r>
            <a:endParaRPr lang="ko-KR" altLang="en-US" sz="1300" b="1">
              <a:solidFill>
                <a:srgbClr val="000000"/>
              </a:solidFill>
              <a:latin typeface="함초롬돋움"/>
              <a:ea typeface="함초롬돋움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19861" y="847026"/>
            <a:ext cx="2624138" cy="3640010"/>
          </a:xfrm>
          <a:prstGeom prst="rect">
            <a:avLst/>
          </a:prstGeom>
        </p:spPr>
      </p:pic>
      <p:sp>
        <p:nvSpPr>
          <p:cNvPr id="26" name=""/>
          <p:cNvSpPr/>
          <p:nvPr/>
        </p:nvSpPr>
        <p:spPr>
          <a:xfrm>
            <a:off x="9396603" y="418338"/>
            <a:ext cx="3888486" cy="2866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en-US" altLang="ko-KR" sz="1600">
                <a:solidFill>
                  <a:schemeClr val="tx1"/>
                </a:solidFill>
              </a:rPr>
              <a:t>request.setParameter()</a:t>
            </a:r>
            <a:r>
              <a:rPr lang="ko-KR" altLang="en-US" sz="1600">
                <a:solidFill>
                  <a:schemeClr val="tx1"/>
                </a:solidFill>
              </a:rPr>
              <a:t>;  존재하지 않음</a:t>
            </a:r>
            <a:endParaRPr lang="ko-KR" altLang="en-US" sz="160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en-US" altLang="ko-KR" sz="1600">
                <a:solidFill>
                  <a:schemeClr val="tx1"/>
                </a:solidFill>
              </a:rPr>
              <a:t>request.getParameter("</a:t>
            </a:r>
            <a:r>
              <a:rPr lang="ko-KR" altLang="en-US" sz="1600">
                <a:solidFill>
                  <a:schemeClr val="tx1"/>
                </a:solidFill>
              </a:rPr>
              <a:t>변수명") 은</a:t>
            </a:r>
            <a:endParaRPr lang="ko-KR" altLang="en-US" sz="160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en-US" altLang="ko-KR" sz="1600">
                <a:solidFill>
                  <a:schemeClr val="tx1"/>
                </a:solidFill>
              </a:rPr>
              <a:t>String </a:t>
            </a:r>
            <a:r>
              <a:rPr lang="ko-KR" altLang="en-US" sz="1600">
                <a:solidFill>
                  <a:schemeClr val="tx1"/>
                </a:solidFill>
              </a:rPr>
              <a:t>형을 반환해준다.</a:t>
            </a:r>
            <a:endParaRPr lang="ko-KR" altLang="en-US" sz="1600">
              <a:solidFill>
                <a:schemeClr val="tx1"/>
              </a:solidFill>
            </a:endParaRPr>
          </a:p>
          <a:p>
            <a:pPr>
              <a:defRPr lang="ko-KR" altLang="en-US"/>
            </a:pPr>
            <a:endParaRPr lang="ko-KR" altLang="en-US" sz="160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en-US" altLang="ko-KR" sz="1600">
                <a:solidFill>
                  <a:schemeClr val="tx1"/>
                </a:solidFill>
              </a:rPr>
              <a:t>request.setAttribute("</a:t>
            </a:r>
            <a:r>
              <a:rPr lang="ko-KR" altLang="en-US" sz="1600">
                <a:solidFill>
                  <a:schemeClr val="tx1"/>
                </a:solidFill>
              </a:rPr>
              <a:t>변수명", 객체);</a:t>
            </a:r>
            <a:endParaRPr lang="ko-KR" altLang="en-US" sz="160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en-US" altLang="ko-KR" sz="1600">
                <a:solidFill>
                  <a:schemeClr val="tx1"/>
                </a:solidFill>
              </a:rPr>
              <a:t>session.setAttribute("</a:t>
            </a:r>
            <a:r>
              <a:rPr lang="ko-KR" altLang="en-US" sz="1600">
                <a:solidFill>
                  <a:schemeClr val="tx1"/>
                </a:solidFill>
              </a:rPr>
              <a:t>변수명", 객체);</a:t>
            </a:r>
            <a:endParaRPr lang="ko-KR" altLang="en-US" sz="1600">
              <a:solidFill>
                <a:schemeClr val="tx1"/>
              </a:solidFill>
            </a:endParaRPr>
          </a:p>
          <a:p>
            <a:pPr>
              <a:defRPr lang="ko-KR" altLang="en-US"/>
            </a:pPr>
            <a:endParaRPr lang="ko-KR" altLang="en-US" sz="160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en-US" altLang="ko-KR" sz="1600">
                <a:solidFill>
                  <a:schemeClr val="tx1"/>
                </a:solidFill>
              </a:rPr>
              <a:t>request.getAttribute("</a:t>
            </a:r>
            <a:r>
              <a:rPr lang="ko-KR" altLang="en-US" sz="1600">
                <a:solidFill>
                  <a:schemeClr val="tx1"/>
                </a:solidFill>
              </a:rPr>
              <a:t>변수명") 은</a:t>
            </a:r>
            <a:endParaRPr lang="ko-KR" altLang="en-US" sz="160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en-US" altLang="ko-KR" sz="1600">
                <a:solidFill>
                  <a:schemeClr val="tx1"/>
                </a:solidFill>
              </a:rPr>
              <a:t>Object</a:t>
            </a:r>
            <a:r>
              <a:rPr lang="ko-KR" altLang="en-US" sz="1600">
                <a:solidFill>
                  <a:schemeClr val="tx1"/>
                </a:solidFill>
              </a:rPr>
              <a:t> 형을 반환하기 때문에 형변환必</a:t>
            </a:r>
            <a:endParaRPr lang="ko-KR" altLang="en-US" sz="160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en-US" altLang="ko-KR" sz="1600">
                <a:solidFill>
                  <a:schemeClr val="tx1"/>
                </a:solidFill>
              </a:rPr>
              <a:t>session.getAttribute() </a:t>
            </a:r>
            <a:r>
              <a:rPr lang="ko-KR" altLang="en-US" sz="1600">
                <a:solidFill>
                  <a:schemeClr val="tx1"/>
                </a:solidFill>
              </a:rPr>
              <a:t>도 동일</a:t>
            </a:r>
            <a:endParaRPr lang="ko-KR" altLang="en-US" sz="1600">
              <a:solidFill>
                <a:schemeClr val="tx1"/>
              </a:solidFill>
            </a:endParaRPr>
          </a:p>
          <a:p>
            <a:pPr>
              <a:defRPr lang="ko-KR" altLang="en-US"/>
            </a:pPr>
            <a:endParaRPr lang="ko-KR" altLang="en-US" sz="1600">
              <a:solidFill>
                <a:schemeClr val="tx1"/>
              </a:solidFill>
            </a:endParaRPr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1114361"/>
            <a:ext cx="6519861" cy="1543240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0" y="2924936"/>
            <a:ext cx="6519861" cy="1562100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0" y="4754371"/>
            <a:ext cx="3790950" cy="1038225"/>
          </a:xfrm>
          <a:prstGeom prst="rect">
            <a:avLst/>
          </a:prstGeom>
        </p:spPr>
      </p:pic>
      <p:sp>
        <p:nvSpPr>
          <p:cNvPr id="30" name=""/>
          <p:cNvSpPr/>
          <p:nvPr/>
        </p:nvSpPr>
        <p:spPr>
          <a:xfrm>
            <a:off x="-3852000" y="3429000"/>
            <a:ext cx="2808000" cy="172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tx1"/>
                </a:solidFill>
              </a:rPr>
              <a:t>그러나 </a:t>
            </a:r>
            <a:r>
              <a:rPr lang="en-US" altLang="ko-KR" sz="1600">
                <a:solidFill>
                  <a:schemeClr val="tx1"/>
                </a:solidFill>
              </a:rPr>
              <a:t>session</a:t>
            </a:r>
            <a:r>
              <a:rPr lang="ko-KR" altLang="en-US" sz="1600">
                <a:solidFill>
                  <a:schemeClr val="tx1"/>
                </a:solidFill>
              </a:rPr>
              <a:t> 방식은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>
                <a:solidFill>
                  <a:schemeClr val="tx1"/>
                </a:solidFill>
              </a:rPr>
              <a:t>웹 서버 쪽의 웹 컨테이너에 상태를 유지하기 위한 정보를 저장한다. 그렇기 때문에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>
                <a:solidFill>
                  <a:schemeClr val="tx1"/>
                </a:solidFill>
              </a:rPr>
              <a:t>주로 로그인 정보를 유지시키위해 사용되는 방식임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ko-KR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9144000" cy="764667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4000"/>
              <a:t>static </a:t>
            </a:r>
            <a:r>
              <a:rPr lang="ko-KR" altLang="en-US" sz="4000"/>
              <a:t>방식</a:t>
            </a:r>
            <a:endParaRPr lang="ko-KR" altLang="en-US" sz="4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888867"/>
            <a:ext cx="9144000" cy="2969132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en-US" altLang="ko-KR" sz="1500"/>
              <a:t>static</a:t>
            </a:r>
            <a:r>
              <a:rPr lang="ko-KR" altLang="en-US" sz="1500"/>
              <a:t>을 이용하는 것은 보다 편하고 효율적인 방법이라고 생각할 수 있지만, 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사실 </a:t>
            </a:r>
            <a:r>
              <a:rPr lang="en-US" altLang="ko-KR" sz="1500"/>
              <a:t>static</a:t>
            </a:r>
            <a:r>
              <a:rPr lang="ko-KR" altLang="en-US" sz="1500"/>
              <a:t> 변수 사용을 지양해야 한다. 그 이유에 대해서 한번 알아보자.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1. </a:t>
            </a:r>
            <a:r>
              <a:rPr lang="en-US" altLang="ko-KR" sz="1500"/>
              <a:t>static</a:t>
            </a:r>
            <a:r>
              <a:rPr lang="ko-KR" altLang="en-US" sz="1500"/>
              <a:t>은 객체지향 적이지 않다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  ⤷각 객체의 데이터들이 캡슐화 되어야 한다는 </a:t>
            </a:r>
            <a:r>
              <a:rPr lang="en-US" altLang="ko-KR" sz="1500"/>
              <a:t>OOP</a:t>
            </a:r>
            <a:r>
              <a:rPr lang="ko-KR" altLang="en-US" sz="1500"/>
              <a:t>를 위반한다. 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2. 예측 불가능한 문제가 발생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  ⤷</a:t>
            </a:r>
            <a:r>
              <a:rPr lang="en-US" altLang="ko-KR" sz="1500"/>
              <a:t>side effect</a:t>
            </a:r>
            <a:r>
              <a:rPr lang="ko-KR" altLang="en-US" sz="1500"/>
              <a:t>가 여러곳에서 동시에 일어난다면 올바른 값을 사용할 수 없게 되는 경우가 생긴다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3. 라이프 타임 / 저장공간 문제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  ⤷</a:t>
            </a:r>
            <a:r>
              <a:rPr lang="ko-KR" altLang="en-US" sz="1400"/>
              <a:t>생성된 인스턴스의 메모리 공간은 사용이 끝나면 </a:t>
            </a:r>
            <a:r>
              <a:rPr lang="en-US" altLang="ko-KR" sz="1400"/>
              <a:t>garbage collector</a:t>
            </a:r>
            <a:r>
              <a:rPr lang="ko-KR" altLang="en-US" sz="1400"/>
              <a:t>에 의해 회수 되지만 </a:t>
            </a:r>
            <a:r>
              <a:rPr lang="en-US" altLang="ko-KR" sz="1400"/>
              <a:t>static</a:t>
            </a:r>
            <a:r>
              <a:rPr lang="ko-KR" altLang="en-US" sz="1400"/>
              <a:t>은 그렇지 않다.</a:t>
            </a:r>
            <a:endParaRPr lang="ko-KR" altLang="en-US" sz="1400"/>
          </a:p>
          <a:p>
            <a:pPr>
              <a:buNone/>
              <a:defRPr lang="ko-KR" altLang="en-US"/>
            </a:pPr>
            <a:r>
              <a:rPr lang="ko-KR" altLang="en-US" sz="1400"/>
              <a:t>4. </a:t>
            </a:r>
            <a:r>
              <a:rPr lang="en-US" altLang="ko-KR" sz="1400"/>
              <a:t>interface</a:t>
            </a:r>
            <a:r>
              <a:rPr lang="ko-KR" altLang="en-US" sz="1400"/>
              <a:t> 구현 불가능의 문제</a:t>
            </a:r>
            <a:endParaRPr lang="ko-KR" altLang="en-US" sz="1400"/>
          </a:p>
          <a:p>
            <a:pPr>
              <a:buNone/>
              <a:defRPr lang="ko-KR" altLang="en-US"/>
            </a:pPr>
            <a:r>
              <a:rPr lang="ko-KR" altLang="en-US" sz="1400"/>
              <a:t>  ⤷</a:t>
            </a:r>
            <a:r>
              <a:rPr lang="en-US" altLang="ko-KR" sz="1400"/>
              <a:t>static </a:t>
            </a:r>
            <a:r>
              <a:rPr lang="ko-KR" altLang="en-US" sz="1400"/>
              <a:t>메서드는 </a:t>
            </a:r>
            <a:r>
              <a:rPr lang="en-US" altLang="ko-KR" sz="1400"/>
              <a:t>interface</a:t>
            </a:r>
            <a:r>
              <a:rPr lang="ko-KR" altLang="en-US" sz="1400"/>
              <a:t>를 구현하는데 사용될 수 없으므로, 재사용성을 떨어뜨린다.</a:t>
            </a:r>
            <a:endParaRPr lang="ko-KR" altLang="en-US" sz="1400"/>
          </a:p>
          <a:p>
            <a:pPr>
              <a:buNone/>
              <a:defRPr lang="ko-KR" altLang="en-US"/>
            </a:pPr>
            <a:endParaRPr lang="ko-KR" altLang="en-US" sz="14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110740"/>
            <a:ext cx="3305175" cy="45720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32045" y="764667"/>
            <a:ext cx="4211955" cy="312420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1037653"/>
            <a:ext cx="3171825" cy="800100"/>
          </a:xfrm>
          <a:prstGeom prst="rect">
            <a:avLst/>
          </a:prstGeom>
        </p:spPr>
      </p:pic>
      <p:sp>
        <p:nvSpPr>
          <p:cNvPr id="8" name="내용 개체 틀 2"/>
          <p:cNvSpPr/>
          <p:nvPr/>
        </p:nvSpPr>
        <p:spPr>
          <a:xfrm>
            <a:off x="0" y="764667"/>
            <a:ext cx="1018793" cy="27298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p>
            <a:pPr marL="342900" indent="-342900" algn="l" defTabSz="91440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1500" b="1" i="0" kern="1200" spc="5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a.jsp</a:t>
            </a:r>
            <a:endParaRPr xmlns:mc="http://schemas.openxmlformats.org/markup-compatibility/2006" xmlns:hp="http://schemas.haansoft.com/office/presentation/8.0" lang="en-US" altLang="ko-KR" sz="1500" b="1" i="0" kern="1200" spc="5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내용 개체 틀 2"/>
          <p:cNvSpPr/>
          <p:nvPr/>
        </p:nvSpPr>
        <p:spPr>
          <a:xfrm>
            <a:off x="0" y="1837753"/>
            <a:ext cx="1018793" cy="27298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342900" indent="-342900" algn="l" defTabSz="91440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1500" b="1" i="0" kern="1200" spc="5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b.jsp</a:t>
            </a:r>
            <a:endParaRPr xmlns:mc="http://schemas.openxmlformats.org/markup-compatibility/2006" xmlns:hp="http://schemas.haansoft.com/office/presentation/8.0" lang="en-US" altLang="ko-KR" sz="1500" b="1" i="0" kern="1200" spc="5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0" y="2840926"/>
            <a:ext cx="3448050" cy="876300"/>
          </a:xfrm>
          <a:prstGeom prst="rect">
            <a:avLst/>
          </a:prstGeom>
        </p:spPr>
      </p:pic>
      <p:sp>
        <p:nvSpPr>
          <p:cNvPr id="11" name="내용 개체 틀 2"/>
          <p:cNvSpPr/>
          <p:nvPr/>
        </p:nvSpPr>
        <p:spPr>
          <a:xfrm>
            <a:off x="0" y="2567940"/>
            <a:ext cx="1018793" cy="27298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342900" indent="-342900" algn="l" defTabSz="91440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500" b="1" i="0" kern="1200" spc="5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실행결과</a:t>
            </a:r>
            <a:endParaRPr xmlns:mc="http://schemas.openxmlformats.org/markup-compatibility/2006" xmlns:hp="http://schemas.haansoft.com/office/presentation/8.0" lang="ko-KR" altLang="en-US" sz="1500" b="1" i="0" kern="1200" spc="5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</ep:Words>
  <ep:PresentationFormat>화면 슬라이드 쇼(4:3)</ep:PresentationFormat>
  <ep:Paragraphs>5</ep:Paragraphs>
  <ep:Slides>8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한컴오피스</vt:lpstr>
      <vt:lpstr>Data flow between pages</vt:lpstr>
      <vt:lpstr>슬라이드 2</vt:lpstr>
      <vt:lpstr>DB 연동 오류의 이유</vt:lpstr>
      <vt:lpstr>Java coding in JSP</vt:lpstr>
      <vt:lpstr>&lt;form&gt;</vt:lpstr>
      <vt:lpstr>request 방식</vt:lpstr>
      <vt:lpstr>session 방식</vt:lpstr>
      <vt:lpstr>슬라이드 8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2019-03-29T10:15:20.132</dcterms:created>
  <dc:creator>smucs</dc:creator>
  <cp:lastModifiedBy>smucs</cp:lastModifiedBy>
  <dcterms:modified xsi:type="dcterms:W3CDTF">2019-04-04T06:51:38.937</dcterms:modified>
  <cp:revision>74</cp:revision>
  <dc:title>Data Flow</dc:title>
</cp:coreProperties>
</file>