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71" r:id="rId8"/>
    <p:sldId id="270" r:id="rId9"/>
    <p:sldId id="272" r:id="rId10"/>
    <p:sldId id="274" r:id="rId11"/>
    <p:sldId id="273" r:id="rId12"/>
    <p:sldId id="276" r:id="rId13"/>
    <p:sldId id="277" r:id="rId14"/>
    <p:sldId id="278" r:id="rId15"/>
    <p:sldId id="269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F82B1-8AA6-4B13-85C0-619EFA32372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67321D-883F-42A2-B4CE-28ABF087D603}">
      <dgm:prSet phldrT="[텍스트]"/>
      <dgm:spPr/>
      <dgm:t>
        <a:bodyPr/>
        <a:lstStyle/>
        <a:p>
          <a:pPr latinLnBrk="1"/>
          <a:r>
            <a:rPr lang="ko-KR" altLang="en-US" dirty="0"/>
            <a:t>학습용</a:t>
          </a:r>
          <a:r>
            <a:rPr lang="en-US" altLang="ko-KR" dirty="0"/>
            <a:t>,</a:t>
          </a:r>
          <a:r>
            <a:rPr lang="ko-KR" altLang="en-US" dirty="0"/>
            <a:t>평가용</a:t>
          </a:r>
          <a:r>
            <a:rPr lang="en-US" altLang="ko-KR" dirty="0"/>
            <a:t>,EMA</a:t>
          </a:r>
          <a:r>
            <a:rPr lang="ko-KR" altLang="en-US" dirty="0"/>
            <a:t>데이터 로드</a:t>
          </a:r>
        </a:p>
      </dgm:t>
    </dgm:pt>
    <dgm:pt modelId="{13EE8358-2AFA-4F16-99E3-200929684729}" type="parTrans" cxnId="{1DD72D3B-FCC5-47BE-8389-DCCB39A8C949}">
      <dgm:prSet/>
      <dgm:spPr/>
      <dgm:t>
        <a:bodyPr/>
        <a:lstStyle/>
        <a:p>
          <a:pPr latinLnBrk="1"/>
          <a:endParaRPr lang="ko-KR" altLang="en-US"/>
        </a:p>
      </dgm:t>
    </dgm:pt>
    <dgm:pt modelId="{7BE89BE5-A29A-4B43-AFCA-CB8FD4A4171E}" type="sibTrans" cxnId="{1DD72D3B-FCC5-47BE-8389-DCCB39A8C949}">
      <dgm:prSet/>
      <dgm:spPr/>
      <dgm:t>
        <a:bodyPr/>
        <a:lstStyle/>
        <a:p>
          <a:pPr latinLnBrk="1"/>
          <a:endParaRPr lang="ko-KR" altLang="en-US"/>
        </a:p>
      </dgm:t>
    </dgm:pt>
    <dgm:pt modelId="{F6C93A88-7CF7-4771-A8D1-FEC2EDAD3416}">
      <dgm:prSet phldrT="[텍스트]"/>
      <dgm:spPr/>
      <dgm:t>
        <a:bodyPr/>
        <a:lstStyle/>
        <a:p>
          <a:pPr latinLnBrk="1"/>
          <a:r>
            <a:rPr lang="en-US" b="0" i="0" dirty="0"/>
            <a:t>EMA </a:t>
          </a:r>
          <a:r>
            <a:rPr lang="ko-KR" altLang="en-US" b="0" i="0" dirty="0"/>
            <a:t>데이터 </a:t>
          </a:r>
          <a:r>
            <a:rPr lang="ko-KR" altLang="en-US" b="0" i="0" dirty="0" err="1"/>
            <a:t>전처리</a:t>
          </a:r>
          <a:r>
            <a:rPr lang="ko-KR" altLang="en-US" b="0" i="0" dirty="0"/>
            <a:t> </a:t>
          </a:r>
          <a:r>
            <a:rPr lang="en-US" altLang="ko-KR" b="0" i="0" dirty="0"/>
            <a:t>(</a:t>
          </a:r>
          <a:r>
            <a:rPr lang="en-US" b="0" i="0" dirty="0"/>
            <a:t>Data Preprocessing)</a:t>
          </a:r>
          <a:endParaRPr lang="ko-KR" altLang="en-US" dirty="0"/>
        </a:p>
      </dgm:t>
    </dgm:pt>
    <dgm:pt modelId="{81025408-BDFD-4FBB-8947-0C401895457D}" type="parTrans" cxnId="{83FB59E0-3D4B-4961-865A-021F20E708E5}">
      <dgm:prSet/>
      <dgm:spPr/>
      <dgm:t>
        <a:bodyPr/>
        <a:lstStyle/>
        <a:p>
          <a:pPr latinLnBrk="1"/>
          <a:endParaRPr lang="ko-KR" altLang="en-US"/>
        </a:p>
      </dgm:t>
    </dgm:pt>
    <dgm:pt modelId="{A347A89C-B4E4-4DC6-9790-E84621A1D416}" type="sibTrans" cxnId="{83FB59E0-3D4B-4961-865A-021F20E708E5}">
      <dgm:prSet/>
      <dgm:spPr/>
      <dgm:t>
        <a:bodyPr/>
        <a:lstStyle/>
        <a:p>
          <a:pPr latinLnBrk="1"/>
          <a:endParaRPr lang="ko-KR" altLang="en-US"/>
        </a:p>
      </dgm:t>
    </dgm:pt>
    <dgm:pt modelId="{59899F80-8DC8-426F-A6DB-84F56CF1D649}">
      <dgm:prSet phldrT="[텍스트]" custT="1"/>
      <dgm:spPr/>
      <dgm:t>
        <a:bodyPr/>
        <a:lstStyle/>
        <a:p>
          <a:pPr latinLnBrk="1"/>
          <a:r>
            <a:rPr lang="ko-KR" altLang="en-US" sz="1800" b="0" i="0" dirty="0"/>
            <a:t>통계기반 </a:t>
          </a:r>
          <a:r>
            <a:rPr lang="ko-KR" altLang="en-US" sz="1800" b="0" i="0" dirty="0" err="1"/>
            <a:t>피쳐</a:t>
          </a:r>
          <a:r>
            <a:rPr lang="ko-KR" altLang="en-US" sz="1800" b="0" i="0" dirty="0"/>
            <a:t> 추출하기 </a:t>
          </a:r>
          <a:endParaRPr lang="en-US" altLang="ko-KR" sz="1800" b="0" i="0" dirty="0"/>
        </a:p>
        <a:p>
          <a:pPr latinLnBrk="1"/>
          <a:r>
            <a:rPr lang="en-US" altLang="ko-KR" sz="2000" b="0" i="0" dirty="0"/>
            <a:t>(</a:t>
          </a:r>
          <a:r>
            <a:rPr lang="en-US" sz="2000" b="0" i="0" dirty="0"/>
            <a:t>Feature Extraction)</a:t>
          </a:r>
          <a:endParaRPr lang="ko-KR" altLang="en-US" sz="2000" dirty="0"/>
        </a:p>
      </dgm:t>
    </dgm:pt>
    <dgm:pt modelId="{5D4404C3-148A-4165-B2E7-EA56F4E92738}" type="parTrans" cxnId="{B3E9FACF-1248-49EF-A80A-96259C49983F}">
      <dgm:prSet/>
      <dgm:spPr/>
      <dgm:t>
        <a:bodyPr/>
        <a:lstStyle/>
        <a:p>
          <a:pPr latinLnBrk="1"/>
          <a:endParaRPr lang="ko-KR" altLang="en-US"/>
        </a:p>
      </dgm:t>
    </dgm:pt>
    <dgm:pt modelId="{1EADAECB-130F-4B91-A4F4-AC00286199DF}" type="sibTrans" cxnId="{B3E9FACF-1248-49EF-A80A-96259C49983F}">
      <dgm:prSet/>
      <dgm:spPr/>
      <dgm:t>
        <a:bodyPr/>
        <a:lstStyle/>
        <a:p>
          <a:pPr latinLnBrk="1"/>
          <a:endParaRPr lang="ko-KR" altLang="en-US"/>
        </a:p>
      </dgm:t>
    </dgm:pt>
    <dgm:pt modelId="{C19E2CD1-0C6E-4AFE-ACFF-82AE454D1552}">
      <dgm:prSet phldrT="[텍스트]"/>
      <dgm:spPr/>
      <dgm:t>
        <a:bodyPr/>
        <a:lstStyle/>
        <a:p>
          <a:pPr latinLnBrk="1"/>
          <a:r>
            <a:rPr lang="ko-KR" altLang="en-US" b="0" i="0" dirty="0"/>
            <a:t>모델 학습</a:t>
          </a:r>
          <a:endParaRPr lang="ko-KR" altLang="en-US" dirty="0"/>
        </a:p>
      </dgm:t>
    </dgm:pt>
    <dgm:pt modelId="{B4779A1C-7254-4FD4-AEB4-0AD274795F45}" type="parTrans" cxnId="{E024EC2D-4AE4-48B2-ABEE-46C8C596D253}">
      <dgm:prSet/>
      <dgm:spPr/>
      <dgm:t>
        <a:bodyPr/>
        <a:lstStyle/>
        <a:p>
          <a:pPr latinLnBrk="1"/>
          <a:endParaRPr lang="ko-KR" altLang="en-US"/>
        </a:p>
      </dgm:t>
    </dgm:pt>
    <dgm:pt modelId="{1B44A345-3298-4F3F-8F47-F44485823FF3}" type="sibTrans" cxnId="{E024EC2D-4AE4-48B2-ABEE-46C8C596D253}">
      <dgm:prSet/>
      <dgm:spPr/>
      <dgm:t>
        <a:bodyPr/>
        <a:lstStyle/>
        <a:p>
          <a:pPr latinLnBrk="1"/>
          <a:endParaRPr lang="ko-KR" altLang="en-US"/>
        </a:p>
      </dgm:t>
    </dgm:pt>
    <dgm:pt modelId="{4E2B6284-0C33-4CA9-84E3-B758870C0B8B}" type="pres">
      <dgm:prSet presAssocID="{256F82B1-8AA6-4B13-85C0-619EFA323728}" presName="diagram" presStyleCnt="0">
        <dgm:presLayoutVars>
          <dgm:dir/>
          <dgm:resizeHandles val="exact"/>
        </dgm:presLayoutVars>
      </dgm:prSet>
      <dgm:spPr/>
    </dgm:pt>
    <dgm:pt modelId="{9C553769-2EFC-4F0A-AD79-5BDABC76ECA1}" type="pres">
      <dgm:prSet presAssocID="{8D67321D-883F-42A2-B4CE-28ABF087D603}" presName="node" presStyleLbl="node1" presStyleIdx="0" presStyleCnt="4">
        <dgm:presLayoutVars>
          <dgm:bulletEnabled val="1"/>
        </dgm:presLayoutVars>
      </dgm:prSet>
      <dgm:spPr/>
    </dgm:pt>
    <dgm:pt modelId="{1BFCE165-E036-40A3-8BCB-314FA0653CB6}" type="pres">
      <dgm:prSet presAssocID="{7BE89BE5-A29A-4B43-AFCA-CB8FD4A4171E}" presName="sibTrans" presStyleLbl="sibTrans2D1" presStyleIdx="0" presStyleCnt="3"/>
      <dgm:spPr/>
    </dgm:pt>
    <dgm:pt modelId="{C177AEAD-918F-4008-8FC0-21834090D7D1}" type="pres">
      <dgm:prSet presAssocID="{7BE89BE5-A29A-4B43-AFCA-CB8FD4A4171E}" presName="connectorText" presStyleLbl="sibTrans2D1" presStyleIdx="0" presStyleCnt="3"/>
      <dgm:spPr/>
    </dgm:pt>
    <dgm:pt modelId="{8C219A91-51EE-4665-8E1F-4023C1B9234C}" type="pres">
      <dgm:prSet presAssocID="{F6C93A88-7CF7-4771-A8D1-FEC2EDAD3416}" presName="node" presStyleLbl="node1" presStyleIdx="1" presStyleCnt="4">
        <dgm:presLayoutVars>
          <dgm:bulletEnabled val="1"/>
        </dgm:presLayoutVars>
      </dgm:prSet>
      <dgm:spPr/>
    </dgm:pt>
    <dgm:pt modelId="{C3444035-D3DC-4267-8836-1DFF168F4319}" type="pres">
      <dgm:prSet presAssocID="{A347A89C-B4E4-4DC6-9790-E84621A1D416}" presName="sibTrans" presStyleLbl="sibTrans2D1" presStyleIdx="1" presStyleCnt="3"/>
      <dgm:spPr/>
    </dgm:pt>
    <dgm:pt modelId="{F38683B9-412C-487E-A409-C566D5AAA049}" type="pres">
      <dgm:prSet presAssocID="{A347A89C-B4E4-4DC6-9790-E84621A1D416}" presName="connectorText" presStyleLbl="sibTrans2D1" presStyleIdx="1" presStyleCnt="3"/>
      <dgm:spPr/>
    </dgm:pt>
    <dgm:pt modelId="{19CD4599-62E4-495D-8B21-7A917E551B48}" type="pres">
      <dgm:prSet presAssocID="{59899F80-8DC8-426F-A6DB-84F56CF1D649}" presName="node" presStyleLbl="node1" presStyleIdx="2" presStyleCnt="4">
        <dgm:presLayoutVars>
          <dgm:bulletEnabled val="1"/>
        </dgm:presLayoutVars>
      </dgm:prSet>
      <dgm:spPr/>
    </dgm:pt>
    <dgm:pt modelId="{D2ECE7AB-7B26-4B2B-B20F-AD448FBE0891}" type="pres">
      <dgm:prSet presAssocID="{1EADAECB-130F-4B91-A4F4-AC00286199DF}" presName="sibTrans" presStyleLbl="sibTrans2D1" presStyleIdx="2" presStyleCnt="3"/>
      <dgm:spPr/>
    </dgm:pt>
    <dgm:pt modelId="{C28957E3-3E2D-4C19-B545-DA6EEC037D08}" type="pres">
      <dgm:prSet presAssocID="{1EADAECB-130F-4B91-A4F4-AC00286199DF}" presName="connectorText" presStyleLbl="sibTrans2D1" presStyleIdx="2" presStyleCnt="3"/>
      <dgm:spPr/>
    </dgm:pt>
    <dgm:pt modelId="{31DBF77E-1177-4708-9730-2CFC217F7DAE}" type="pres">
      <dgm:prSet presAssocID="{C19E2CD1-0C6E-4AFE-ACFF-82AE454D1552}" presName="node" presStyleLbl="node1" presStyleIdx="3" presStyleCnt="4">
        <dgm:presLayoutVars>
          <dgm:bulletEnabled val="1"/>
        </dgm:presLayoutVars>
      </dgm:prSet>
      <dgm:spPr/>
    </dgm:pt>
  </dgm:ptLst>
  <dgm:cxnLst>
    <dgm:cxn modelId="{2140AD07-1FE7-458A-ABA4-42EC6D011CC6}" type="presOf" srcId="{1EADAECB-130F-4B91-A4F4-AC00286199DF}" destId="{D2ECE7AB-7B26-4B2B-B20F-AD448FBE0891}" srcOrd="0" destOrd="0" presId="urn:microsoft.com/office/officeart/2005/8/layout/process5"/>
    <dgm:cxn modelId="{E024EC2D-4AE4-48B2-ABEE-46C8C596D253}" srcId="{256F82B1-8AA6-4B13-85C0-619EFA323728}" destId="{C19E2CD1-0C6E-4AFE-ACFF-82AE454D1552}" srcOrd="3" destOrd="0" parTransId="{B4779A1C-7254-4FD4-AEB4-0AD274795F45}" sibTransId="{1B44A345-3298-4F3F-8F47-F44485823FF3}"/>
    <dgm:cxn modelId="{1DD72D3B-FCC5-47BE-8389-DCCB39A8C949}" srcId="{256F82B1-8AA6-4B13-85C0-619EFA323728}" destId="{8D67321D-883F-42A2-B4CE-28ABF087D603}" srcOrd="0" destOrd="0" parTransId="{13EE8358-2AFA-4F16-99E3-200929684729}" sibTransId="{7BE89BE5-A29A-4B43-AFCA-CB8FD4A4171E}"/>
    <dgm:cxn modelId="{D6CFEA7F-5ADC-4A1E-8DE2-7981CE668B5B}" type="presOf" srcId="{59899F80-8DC8-426F-A6DB-84F56CF1D649}" destId="{19CD4599-62E4-495D-8B21-7A917E551B48}" srcOrd="0" destOrd="0" presId="urn:microsoft.com/office/officeart/2005/8/layout/process5"/>
    <dgm:cxn modelId="{CE8C1E88-7AEF-4C42-BC76-64B8AC4FC77B}" type="presOf" srcId="{1EADAECB-130F-4B91-A4F4-AC00286199DF}" destId="{C28957E3-3E2D-4C19-B545-DA6EEC037D08}" srcOrd="1" destOrd="0" presId="urn:microsoft.com/office/officeart/2005/8/layout/process5"/>
    <dgm:cxn modelId="{7DD4598A-DC46-4E74-97BF-BAFC604E8767}" type="presOf" srcId="{7BE89BE5-A29A-4B43-AFCA-CB8FD4A4171E}" destId="{C177AEAD-918F-4008-8FC0-21834090D7D1}" srcOrd="1" destOrd="0" presId="urn:microsoft.com/office/officeart/2005/8/layout/process5"/>
    <dgm:cxn modelId="{01D35FA0-7558-4199-9438-EB6DAA077783}" type="presOf" srcId="{A347A89C-B4E4-4DC6-9790-E84621A1D416}" destId="{C3444035-D3DC-4267-8836-1DFF168F4319}" srcOrd="0" destOrd="0" presId="urn:microsoft.com/office/officeart/2005/8/layout/process5"/>
    <dgm:cxn modelId="{387D7DA6-4441-4FD7-BC2F-2F1AF926D0E7}" type="presOf" srcId="{A347A89C-B4E4-4DC6-9790-E84621A1D416}" destId="{F38683B9-412C-487E-A409-C566D5AAA049}" srcOrd="1" destOrd="0" presId="urn:microsoft.com/office/officeart/2005/8/layout/process5"/>
    <dgm:cxn modelId="{720467A9-B8CA-49A9-948B-5776A63FD12A}" type="presOf" srcId="{8D67321D-883F-42A2-B4CE-28ABF087D603}" destId="{9C553769-2EFC-4F0A-AD79-5BDABC76ECA1}" srcOrd="0" destOrd="0" presId="urn:microsoft.com/office/officeart/2005/8/layout/process5"/>
    <dgm:cxn modelId="{920981CD-CB10-4F2E-80D7-D9DB936598F9}" type="presOf" srcId="{F6C93A88-7CF7-4771-A8D1-FEC2EDAD3416}" destId="{8C219A91-51EE-4665-8E1F-4023C1B9234C}" srcOrd="0" destOrd="0" presId="urn:microsoft.com/office/officeart/2005/8/layout/process5"/>
    <dgm:cxn modelId="{B3E9FACF-1248-49EF-A80A-96259C49983F}" srcId="{256F82B1-8AA6-4B13-85C0-619EFA323728}" destId="{59899F80-8DC8-426F-A6DB-84F56CF1D649}" srcOrd="2" destOrd="0" parTransId="{5D4404C3-148A-4165-B2E7-EA56F4E92738}" sibTransId="{1EADAECB-130F-4B91-A4F4-AC00286199DF}"/>
    <dgm:cxn modelId="{83FB59E0-3D4B-4961-865A-021F20E708E5}" srcId="{256F82B1-8AA6-4B13-85C0-619EFA323728}" destId="{F6C93A88-7CF7-4771-A8D1-FEC2EDAD3416}" srcOrd="1" destOrd="0" parTransId="{81025408-BDFD-4FBB-8947-0C401895457D}" sibTransId="{A347A89C-B4E4-4DC6-9790-E84621A1D416}"/>
    <dgm:cxn modelId="{04C735E6-2AD6-4F99-8BC3-67DE667E6FD4}" type="presOf" srcId="{256F82B1-8AA6-4B13-85C0-619EFA323728}" destId="{4E2B6284-0C33-4CA9-84E3-B758870C0B8B}" srcOrd="0" destOrd="0" presId="urn:microsoft.com/office/officeart/2005/8/layout/process5"/>
    <dgm:cxn modelId="{6A1E41F6-512B-40BD-AC3C-75F496607033}" type="presOf" srcId="{7BE89BE5-A29A-4B43-AFCA-CB8FD4A4171E}" destId="{1BFCE165-E036-40A3-8BCB-314FA0653CB6}" srcOrd="0" destOrd="0" presId="urn:microsoft.com/office/officeart/2005/8/layout/process5"/>
    <dgm:cxn modelId="{97151CF7-01C4-4B9D-B6B0-020050C7A55D}" type="presOf" srcId="{C19E2CD1-0C6E-4AFE-ACFF-82AE454D1552}" destId="{31DBF77E-1177-4708-9730-2CFC217F7DAE}" srcOrd="0" destOrd="0" presId="urn:microsoft.com/office/officeart/2005/8/layout/process5"/>
    <dgm:cxn modelId="{4975221B-411B-450D-978E-F8ED3745EDD8}" type="presParOf" srcId="{4E2B6284-0C33-4CA9-84E3-B758870C0B8B}" destId="{9C553769-2EFC-4F0A-AD79-5BDABC76ECA1}" srcOrd="0" destOrd="0" presId="urn:microsoft.com/office/officeart/2005/8/layout/process5"/>
    <dgm:cxn modelId="{2B0144CE-1C73-4C4E-9C3A-CA248D996E02}" type="presParOf" srcId="{4E2B6284-0C33-4CA9-84E3-B758870C0B8B}" destId="{1BFCE165-E036-40A3-8BCB-314FA0653CB6}" srcOrd="1" destOrd="0" presId="urn:microsoft.com/office/officeart/2005/8/layout/process5"/>
    <dgm:cxn modelId="{B3223C75-89A4-4C20-8364-2D82B74D33AC}" type="presParOf" srcId="{1BFCE165-E036-40A3-8BCB-314FA0653CB6}" destId="{C177AEAD-918F-4008-8FC0-21834090D7D1}" srcOrd="0" destOrd="0" presId="urn:microsoft.com/office/officeart/2005/8/layout/process5"/>
    <dgm:cxn modelId="{31105626-00DD-41CE-A40F-040A30B9C3FE}" type="presParOf" srcId="{4E2B6284-0C33-4CA9-84E3-B758870C0B8B}" destId="{8C219A91-51EE-4665-8E1F-4023C1B9234C}" srcOrd="2" destOrd="0" presId="urn:microsoft.com/office/officeart/2005/8/layout/process5"/>
    <dgm:cxn modelId="{C371D9D2-9C8A-4716-A6E5-4EE80E250C39}" type="presParOf" srcId="{4E2B6284-0C33-4CA9-84E3-B758870C0B8B}" destId="{C3444035-D3DC-4267-8836-1DFF168F4319}" srcOrd="3" destOrd="0" presId="urn:microsoft.com/office/officeart/2005/8/layout/process5"/>
    <dgm:cxn modelId="{CAD9A970-3A2B-4AAA-8F4E-3F994713D35B}" type="presParOf" srcId="{C3444035-D3DC-4267-8836-1DFF168F4319}" destId="{F38683B9-412C-487E-A409-C566D5AAA049}" srcOrd="0" destOrd="0" presId="urn:microsoft.com/office/officeart/2005/8/layout/process5"/>
    <dgm:cxn modelId="{B6DC0FE1-0F99-48A0-BC1E-8555216E49CE}" type="presParOf" srcId="{4E2B6284-0C33-4CA9-84E3-B758870C0B8B}" destId="{19CD4599-62E4-495D-8B21-7A917E551B48}" srcOrd="4" destOrd="0" presId="urn:microsoft.com/office/officeart/2005/8/layout/process5"/>
    <dgm:cxn modelId="{890C6FB9-E7C4-49E1-935F-6F11360BEECB}" type="presParOf" srcId="{4E2B6284-0C33-4CA9-84E3-B758870C0B8B}" destId="{D2ECE7AB-7B26-4B2B-B20F-AD448FBE0891}" srcOrd="5" destOrd="0" presId="urn:microsoft.com/office/officeart/2005/8/layout/process5"/>
    <dgm:cxn modelId="{86D5522B-82F4-4D1B-A278-5F0EEB3805C1}" type="presParOf" srcId="{D2ECE7AB-7B26-4B2B-B20F-AD448FBE0891}" destId="{C28957E3-3E2D-4C19-B545-DA6EEC037D08}" srcOrd="0" destOrd="0" presId="urn:microsoft.com/office/officeart/2005/8/layout/process5"/>
    <dgm:cxn modelId="{7212762E-BDAF-4577-95C8-91022BA1FE93}" type="presParOf" srcId="{4E2B6284-0C33-4CA9-84E3-B758870C0B8B}" destId="{31DBF77E-1177-4708-9730-2CFC217F7DA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53769-2EFC-4F0A-AD79-5BDABC76ECA1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학습용</a:t>
          </a:r>
          <a:r>
            <a:rPr lang="en-US" altLang="ko-KR" sz="2200" kern="1200" dirty="0"/>
            <a:t>,</a:t>
          </a:r>
          <a:r>
            <a:rPr lang="ko-KR" altLang="en-US" sz="2200" kern="1200" dirty="0"/>
            <a:t>평가용</a:t>
          </a:r>
          <a:r>
            <a:rPr lang="en-US" altLang="ko-KR" sz="2200" kern="1200" dirty="0"/>
            <a:t>,EMA</a:t>
          </a:r>
          <a:r>
            <a:rPr lang="ko-KR" altLang="en-US" sz="2200" kern="1200" dirty="0"/>
            <a:t>데이터 로드</a:t>
          </a:r>
        </a:p>
      </dsp:txBody>
      <dsp:txXfrm>
        <a:off x="144776" y="50451"/>
        <a:ext cx="2620721" cy="1534246"/>
      </dsp:txXfrm>
    </dsp:sp>
    <dsp:sp modelId="{1BFCE165-E036-40A3-8BCB-314FA0653CB6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3052255" y="615490"/>
        <a:ext cx="403082" cy="404168"/>
      </dsp:txXfrm>
    </dsp:sp>
    <dsp:sp modelId="{8C219A91-51EE-4665-8E1F-4023C1B9234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EMA </a:t>
          </a:r>
          <a:r>
            <a:rPr lang="ko-KR" altLang="en-US" sz="2200" b="0" i="0" kern="1200" dirty="0"/>
            <a:t>데이터 </a:t>
          </a:r>
          <a:r>
            <a:rPr lang="ko-KR" altLang="en-US" sz="2200" b="0" i="0" kern="1200" dirty="0" err="1"/>
            <a:t>전처리</a:t>
          </a:r>
          <a:r>
            <a:rPr lang="ko-KR" altLang="en-US" sz="2200" b="0" i="0" kern="1200" dirty="0"/>
            <a:t> </a:t>
          </a:r>
          <a:r>
            <a:rPr lang="en-US" altLang="ko-KR" sz="2200" b="0" i="0" kern="1200" dirty="0"/>
            <a:t>(</a:t>
          </a:r>
          <a:r>
            <a:rPr lang="en-US" sz="2200" b="0" i="0" kern="1200" dirty="0"/>
            <a:t>Data Preprocessing)</a:t>
          </a:r>
          <a:endParaRPr lang="ko-KR" altLang="en-US" sz="2200" kern="1200" dirty="0"/>
        </a:p>
      </dsp:txBody>
      <dsp:txXfrm>
        <a:off x="3947439" y="50451"/>
        <a:ext cx="2620721" cy="1534246"/>
      </dsp:txXfrm>
    </dsp:sp>
    <dsp:sp modelId="{C3444035-D3DC-4267-8836-1DFF168F4319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6854918" y="615490"/>
        <a:ext cx="403082" cy="404168"/>
      </dsp:txXfrm>
    </dsp:sp>
    <dsp:sp modelId="{19CD4599-62E4-495D-8B21-7A917E551B48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i="0" kern="1200" dirty="0"/>
            <a:t>통계기반 </a:t>
          </a:r>
          <a:r>
            <a:rPr lang="ko-KR" altLang="en-US" sz="1800" b="0" i="0" kern="1200" dirty="0" err="1"/>
            <a:t>피쳐</a:t>
          </a:r>
          <a:r>
            <a:rPr lang="ko-KR" altLang="en-US" sz="1800" b="0" i="0" kern="1200" dirty="0"/>
            <a:t> 추출하기 </a:t>
          </a:r>
          <a:endParaRPr lang="en-US" altLang="ko-KR" sz="1800" b="0" i="0" kern="1200" dirty="0"/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kern="1200" dirty="0"/>
            <a:t>(</a:t>
          </a:r>
          <a:r>
            <a:rPr lang="en-US" sz="2000" b="0" i="0" kern="1200" dirty="0"/>
            <a:t>Feature Extraction)</a:t>
          </a:r>
          <a:endParaRPr lang="ko-KR" altLang="en-US" sz="2000" kern="1200" dirty="0"/>
        </a:p>
      </dsp:txBody>
      <dsp:txXfrm>
        <a:off x="7750101" y="50451"/>
        <a:ext cx="2620721" cy="1534246"/>
      </dsp:txXfrm>
    </dsp:sp>
    <dsp:sp modelId="{D2ECE7AB-7B26-4B2B-B20F-AD448FBE0891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-5400000">
        <a:off x="8858378" y="1871456"/>
        <a:ext cx="404168" cy="403082"/>
      </dsp:txXfrm>
    </dsp:sp>
    <dsp:sp modelId="{31DBF77E-1177-4708-9730-2CFC217F7DAE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b="0" i="0" kern="1200" dirty="0"/>
            <a:t>모델 학습</a:t>
          </a:r>
          <a:endParaRPr lang="ko-KR" altLang="en-US" sz="2200" kern="1200" dirty="0"/>
        </a:p>
      </dsp:txBody>
      <dsp:txXfrm>
        <a:off x="7750101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D3D37-38C4-4E9D-CE18-23B0E6664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5CC2D-0CCB-EF07-6CCD-39E8E6AC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20AE5-D791-959F-7386-F5EE78A7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ED62B-31DC-3E89-BC48-C3C3F8CA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3EBF8-156C-8A96-DECF-58E0D7FC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5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3CBCD-032F-F76A-4CD7-961A91F9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910E0-C1A9-96E4-6600-DDAAC986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008E3-F8C8-CB79-5A2D-F3922FE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B724C-B02A-7007-0F76-FC0548CA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D1881-EA9A-A8F0-13C1-BD9610D5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3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393E0-6B73-68FA-BE3D-8B592FE10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18411-9F6C-B35F-085A-929ABC8DA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6B075-5E6C-DEA2-F573-5D027304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07656-AAB7-079F-58A3-D9018CA9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1392-FFA1-980F-C121-67FC22E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9181F-8AFF-F641-FFE1-7EF19D62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4FB0-6926-A601-B6C8-A24A29DA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E0964-E666-4C9B-3F11-99EDFB18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7965-B60C-A31B-0E0D-776401BB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7A3C8-FB34-419D-B00D-2C740D86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4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6E7A6-F21E-643F-83E1-91FA8FE6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C495E-BED0-B166-BC4F-0E016EC5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232DE-24EC-093F-E4FE-BED9AF90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A0E1B-6AD1-0FD7-B9E2-52E3620B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52E41-557C-DD64-58C8-51ACC573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4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72D26-B849-B5CD-953B-7AC98815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DA87C-E647-8A9E-7F14-23130FF4D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F5552-0657-FBC9-6621-41622922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BF7E0-89E1-5F67-1E69-223911FA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F1DFE-FE9F-293B-F522-36A941CC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2223AF-343C-CC54-E25E-3432167F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7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7A51A-7AE8-4E0B-CDC4-D007D1C2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A1710-1505-2649-3509-CC2A4317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A701C-36ED-9F62-2DB7-043CCB49B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C950B0-F898-7A9D-098B-4669A722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4E4A33-239B-155C-10C1-7F2207927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5547F1-BF24-5F8D-AB8A-90C802D4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0D5720-98C4-7089-16BC-447B2DBA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559C34-69FB-9846-974D-2BC2DC35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8F12B-FE43-1E09-C184-BC7F1F7E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3FB3BE-86F1-17B4-11EB-999FE148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3E3E60-BE74-0180-D204-AB9727A9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B8CD31-9311-171B-E6DB-76860402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EAAB24-DEF6-BF5F-B5DC-7FF6C240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D5A625-ED23-3A5D-EF7C-0AD75309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AC1DD-B34E-27FB-D6A3-1A81EE65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9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72EA-297D-1DD2-3657-390FE05A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3B39B-D933-6E1B-7A5C-FEF66847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0A3C2-CBB1-1870-5FD2-4DA51ABD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F9621-22D9-7E88-9E2E-EC25F81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070C5-E8F0-D19E-CA3A-30C36296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71C1C-F82F-73A6-5FDA-A8D2499A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5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53BBE-FC1F-43F7-8EF9-4BF9AC8A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1C796-09F3-6B48-262E-CFB9E9907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ACB0E-408B-8845-7AF1-F4850C872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626A7-5DDC-4620-30DE-6C6F01DE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23C04-7A98-E863-39FE-93F91F23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D988B-18F3-94EB-4094-18BFCEBE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7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01C16F-1AAA-1816-757E-6A138834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6A14C-47CD-731A-9277-D3A74E01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BC2F1-E2B0-8CC9-441F-070F1590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5955-C0BD-4FF4-9B95-D6F8C96362F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0890A-663D-8360-C2ED-FA9860B31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DFD29-183B-DAF6-B26E-F3DD2ADE0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0B60BB-8A88-2FC3-E663-B612208A6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80808"/>
                </a:solidFill>
              </a:rPr>
              <a:t>18011767 </a:t>
            </a:r>
            <a:r>
              <a:rPr lang="ko-KR" altLang="en-US" sz="2000">
                <a:solidFill>
                  <a:srgbClr val="080808"/>
                </a:solidFill>
              </a:rPr>
              <a:t>이규훈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3DCBD7-735B-DF31-D770-1183C002C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 dirty="0" err="1">
                <a:solidFill>
                  <a:srgbClr val="080808"/>
                </a:solidFill>
              </a:rPr>
              <a:t>텀프로젝트</a:t>
            </a:r>
            <a:r>
              <a:rPr lang="ko-KR" altLang="en-US" sz="3600" dirty="0">
                <a:solidFill>
                  <a:srgbClr val="080808"/>
                </a:solidFill>
              </a:rPr>
              <a:t> </a:t>
            </a:r>
            <a:r>
              <a:rPr lang="en-US" altLang="ko-KR" sz="3600" dirty="0">
                <a:solidFill>
                  <a:srgbClr val="080808"/>
                </a:solidFill>
              </a:rPr>
              <a:t>1</a:t>
            </a:r>
            <a:r>
              <a:rPr lang="ko-KR" altLang="en-US" sz="3600" dirty="0">
                <a:solidFill>
                  <a:srgbClr val="080808"/>
                </a:solidFill>
              </a:rPr>
              <a:t>번</a:t>
            </a:r>
            <a:br>
              <a:rPr lang="en-US" altLang="ko-KR" sz="3600" dirty="0">
                <a:solidFill>
                  <a:srgbClr val="080808"/>
                </a:solidFill>
              </a:rPr>
            </a:br>
            <a:r>
              <a:rPr lang="en-US" altLang="ko-KR" sz="2800" dirty="0">
                <a:solidFill>
                  <a:srgbClr val="080808"/>
                </a:solidFill>
              </a:rPr>
              <a:t>EMA </a:t>
            </a:r>
            <a:r>
              <a:rPr lang="ko-KR" altLang="en-US" sz="2800" dirty="0">
                <a:solidFill>
                  <a:srgbClr val="080808"/>
                </a:solidFill>
              </a:rPr>
              <a:t>데이터를 이용한 우울증 예측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통계기반 </a:t>
            </a:r>
            <a:r>
              <a:rPr lang="ko-KR" altLang="en-US" sz="3600" dirty="0" err="1"/>
              <a:t>피쳐</a:t>
            </a:r>
            <a:r>
              <a:rPr lang="ko-KR" altLang="en-US" sz="3600" dirty="0"/>
              <a:t> 추출하기 </a:t>
            </a:r>
            <a:r>
              <a:rPr lang="en-US" altLang="ko-KR" sz="3600" dirty="0"/>
              <a:t>(Feature Extraction)</a:t>
            </a:r>
            <a:br>
              <a:rPr lang="en-US" altLang="ko-KR" sz="3600" dirty="0"/>
            </a:br>
            <a:r>
              <a:rPr lang="en-US" altLang="ko-KR" sz="3600" dirty="0"/>
              <a:t>2) Feature</a:t>
            </a:r>
            <a:r>
              <a:rPr lang="ko-KR" altLang="en-US" sz="3600" dirty="0"/>
              <a:t>에서 </a:t>
            </a:r>
            <a:r>
              <a:rPr lang="en-US" altLang="ko-KR" sz="3600" dirty="0"/>
              <a:t>Nan</a:t>
            </a:r>
            <a:r>
              <a:rPr lang="ko-KR" altLang="en-US" sz="3600" dirty="0"/>
              <a:t>값 처리하기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701276-7F43-2A48-1F1B-E0A99D57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62" y="1524039"/>
            <a:ext cx="10227906" cy="79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데이터에 </a:t>
            </a:r>
            <a:r>
              <a:rPr lang="en-US" altLang="ko-KR" sz="1400" dirty="0" err="1"/>
              <a:t>NaN</a:t>
            </a:r>
            <a:r>
              <a:rPr lang="ko-KR" altLang="en-US" sz="1400" dirty="0"/>
              <a:t>값을 </a:t>
            </a:r>
            <a:r>
              <a:rPr lang="en-US" altLang="ko-KR" sz="1400" dirty="0"/>
              <a:t>Imputer</a:t>
            </a:r>
            <a:r>
              <a:rPr lang="ko-KR" altLang="en-US" sz="1400" dirty="0"/>
              <a:t>를 통해서 채운다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우울증의 경우 소수의 데이터를 제외한 나머지를 </a:t>
            </a:r>
            <a:r>
              <a:rPr lang="en-US" altLang="ko-KR" sz="1400" dirty="0" err="1"/>
              <a:t>NaN</a:t>
            </a:r>
            <a:r>
              <a:rPr lang="ko-KR" altLang="en-US" sz="1400" dirty="0"/>
              <a:t>으로 채우면 실제 일부 우울증 패턴이 없어질 수 있다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ko-KR" altLang="en-US" sz="1400" dirty="0"/>
              <a:t>따라서 </a:t>
            </a:r>
            <a:r>
              <a:rPr lang="en-US" altLang="ko-KR" sz="1400" dirty="0"/>
              <a:t>describe</a:t>
            </a:r>
            <a:r>
              <a:rPr lang="ko-KR" altLang="en-US" sz="1400" dirty="0"/>
              <a:t>를 통해 추출한 </a:t>
            </a:r>
            <a:r>
              <a:rPr lang="en-US" altLang="ko-KR" sz="1400" dirty="0"/>
              <a:t>Feature</a:t>
            </a:r>
            <a:r>
              <a:rPr lang="ko-KR" altLang="en-US" sz="1400" dirty="0"/>
              <a:t>에 대해서 </a:t>
            </a:r>
            <a:r>
              <a:rPr lang="en-US" altLang="ko-KR" sz="1400" dirty="0"/>
              <a:t>Nan</a:t>
            </a:r>
            <a:r>
              <a:rPr lang="ko-KR" altLang="en-US" sz="1400" dirty="0"/>
              <a:t>에 값이 있을 경우에 </a:t>
            </a:r>
            <a:r>
              <a:rPr lang="en-US" altLang="ko-KR" sz="1400" dirty="0"/>
              <a:t>Imputer</a:t>
            </a:r>
            <a:r>
              <a:rPr lang="ko-KR" altLang="en-US" sz="1400" dirty="0"/>
              <a:t>를 통해 </a:t>
            </a:r>
            <a:r>
              <a:rPr lang="en-US" altLang="ko-KR" sz="1400" dirty="0" err="1"/>
              <a:t>NaN</a:t>
            </a:r>
            <a:r>
              <a:rPr lang="ko-KR" altLang="en-US" sz="1400" dirty="0"/>
              <a:t>을 채운다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17FACB3-6D82-D6ED-4F94-189435049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2" y="2320340"/>
            <a:ext cx="8391453" cy="43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51714"/>
            <a:ext cx="10905066" cy="1135737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i="0" dirty="0">
                <a:effectLst/>
                <a:latin typeface="-apple-system"/>
              </a:rPr>
              <a:t>우울증 예측하기</a:t>
            </a:r>
            <a:br>
              <a:rPr lang="en-US" altLang="ko-KR" sz="3600" b="1" i="0" dirty="0">
                <a:effectLst/>
                <a:latin typeface="-apple-system"/>
              </a:rPr>
            </a:br>
            <a:r>
              <a:rPr lang="en-US" altLang="ko-KR" sz="3600" b="1" i="0" dirty="0">
                <a:effectLst/>
                <a:latin typeface="-apple-system"/>
              </a:rPr>
              <a:t>1) Sleep feature</a:t>
            </a:r>
            <a:r>
              <a:rPr lang="ko-KR" altLang="en-US" sz="3600" b="1" i="0" dirty="0">
                <a:effectLst/>
                <a:latin typeface="-apple-system"/>
              </a:rPr>
              <a:t>만 이용하여 우울증 예측하기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1B00F1-F3EB-A1DB-D7FF-D5A1372D9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0" y="2211810"/>
            <a:ext cx="5848665" cy="359128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B683DBB-98CC-97E5-FB96-485C89225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901" y="2149747"/>
            <a:ext cx="5405163" cy="37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3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51714"/>
            <a:ext cx="10905066" cy="1135737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i="0" dirty="0">
                <a:effectLst/>
                <a:latin typeface="-apple-system"/>
              </a:rPr>
              <a:t>우울증 예측하기</a:t>
            </a:r>
            <a:br>
              <a:rPr lang="en-US" altLang="ko-KR" sz="3600" b="1" i="0" dirty="0">
                <a:effectLst/>
                <a:latin typeface="-apple-system"/>
              </a:rPr>
            </a:br>
            <a:r>
              <a:rPr lang="en-US" altLang="ko-KR" sz="3600" b="1" i="0" dirty="0">
                <a:effectLst/>
                <a:latin typeface="-apple-system"/>
              </a:rPr>
              <a:t>2) Social feature</a:t>
            </a:r>
            <a:r>
              <a:rPr lang="ko-KR" altLang="en-US" sz="3600" b="1" i="0" dirty="0">
                <a:effectLst/>
                <a:latin typeface="-apple-system"/>
              </a:rPr>
              <a:t>만 이용하여 우울증 예측하기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A97F911-9808-9C51-853A-6D65EC4A0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1" y="2155144"/>
            <a:ext cx="11276037" cy="38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51714"/>
            <a:ext cx="10905066" cy="1135737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i="0" dirty="0">
                <a:effectLst/>
                <a:latin typeface="-apple-system"/>
              </a:rPr>
              <a:t>우울증 예측하기</a:t>
            </a:r>
            <a:br>
              <a:rPr lang="en-US" altLang="ko-KR" sz="3600" b="1" i="0" dirty="0">
                <a:effectLst/>
                <a:latin typeface="-apple-system"/>
              </a:rPr>
            </a:br>
            <a:r>
              <a:rPr lang="en-US" altLang="ko-KR" sz="3600" b="1" i="0" dirty="0">
                <a:effectLst/>
                <a:latin typeface="-apple-system"/>
              </a:rPr>
              <a:t>3) Activity feature</a:t>
            </a:r>
            <a:r>
              <a:rPr lang="ko-KR" altLang="en-US" sz="3600" b="1" i="0" dirty="0">
                <a:effectLst/>
                <a:latin typeface="-apple-system"/>
              </a:rPr>
              <a:t>만 이용하여 우울증 예측하기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0661564-3F5F-D767-C178-CA204F4FD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0" y="2048509"/>
            <a:ext cx="9381033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6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51714"/>
            <a:ext cx="10905066" cy="1135737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i="0" dirty="0">
                <a:effectLst/>
                <a:latin typeface="-apple-system"/>
              </a:rPr>
              <a:t>우울증 예측하기</a:t>
            </a:r>
            <a:br>
              <a:rPr lang="en-US" altLang="ko-KR" sz="3600" b="1" i="0" dirty="0">
                <a:effectLst/>
                <a:latin typeface="-apple-system"/>
              </a:rPr>
            </a:br>
            <a:r>
              <a:rPr lang="en-US" altLang="ko-KR" sz="3600" b="1" i="0" dirty="0">
                <a:effectLst/>
                <a:latin typeface="-apple-system"/>
              </a:rPr>
              <a:t>4) </a:t>
            </a:r>
            <a:r>
              <a:rPr lang="ko-KR" altLang="en-US" sz="3600" b="1" i="0" dirty="0">
                <a:effectLst/>
                <a:latin typeface="-apple-system"/>
              </a:rPr>
              <a:t>모든 </a:t>
            </a:r>
            <a:r>
              <a:rPr lang="en-US" altLang="ko-KR" sz="3600" b="1" i="0" dirty="0">
                <a:effectLst/>
                <a:latin typeface="-apple-system"/>
              </a:rPr>
              <a:t>feature</a:t>
            </a:r>
            <a:r>
              <a:rPr lang="ko-KR" altLang="en-US" sz="3600" b="1" i="0" dirty="0">
                <a:effectLst/>
                <a:latin typeface="-apple-system"/>
              </a:rPr>
              <a:t>를 이용하여 우울증 예측하기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FF8FD84-67FC-8AF4-B25B-AB2C4499E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89" y="1475339"/>
            <a:ext cx="7864522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모델 학습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EBD2CE2-6420-1AEB-8FDE-19D5AB507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5" y="1493172"/>
            <a:ext cx="8008600" cy="47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모델 학습 결과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D9C27B0-56E9-E440-CDC5-617F5C48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98961"/>
            <a:ext cx="10672555" cy="462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162D9D-6A13-3A5A-5433-ACF7CB75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28DA8-68FB-5C74-6704-968DB40F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4400" dirty="0"/>
              <a:t>프로젝트의 목적과 설명</a:t>
            </a:r>
            <a:endParaRPr lang="en-US" altLang="ko-KR" sz="4400" dirty="0"/>
          </a:p>
          <a:p>
            <a:pPr marL="514350" indent="-514350">
              <a:buAutoNum type="arabicPeriod"/>
            </a:pPr>
            <a:r>
              <a:rPr lang="ko-KR" altLang="en-US" sz="4400" dirty="0"/>
              <a:t>프로젝트 코드의 플로우</a:t>
            </a:r>
            <a:endParaRPr lang="en-US" altLang="ko-KR" sz="4400" dirty="0"/>
          </a:p>
          <a:p>
            <a:pPr marL="514350" indent="-514350">
              <a:buAutoNum type="arabicPeriod"/>
            </a:pPr>
            <a:r>
              <a:rPr lang="ko-KR" altLang="en-US" sz="4400" dirty="0"/>
              <a:t>코드 설명</a:t>
            </a:r>
            <a:endParaRPr lang="en-US" altLang="ko-KR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53CBC3-8182-1C5F-FC79-C661A624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목적과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E756F-BAAE-6A3D-0D1F-3EB5C9AA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ko-KR" altLang="en-US" sz="2400" b="0" i="0" dirty="0">
                <a:effectLst/>
                <a:latin typeface="Inter" panose="020B0502030000000004" pitchFamily="34" charset="0"/>
              </a:rPr>
              <a:t>실제 </a:t>
            </a:r>
            <a:r>
              <a:rPr lang="en-US" altLang="ko-KR" sz="2400" b="0" i="0" dirty="0">
                <a:effectLst/>
                <a:latin typeface="Inter" panose="020B0502030000000004" pitchFamily="34" charset="0"/>
              </a:rPr>
              <a:t>RAW </a:t>
            </a:r>
            <a:r>
              <a:rPr lang="ko-KR" altLang="en-US" sz="2400" b="0" i="0" dirty="0">
                <a:effectLst/>
                <a:latin typeface="Inter" panose="020B0502030000000004" pitchFamily="34" charset="0"/>
              </a:rPr>
              <a:t>데이터를 직접 가공</a:t>
            </a:r>
            <a:r>
              <a:rPr lang="en-US" altLang="ko-KR" sz="2400" b="0" i="0" dirty="0">
                <a:effectLst/>
                <a:latin typeface="Inter" panose="020B0502030000000004" pitchFamily="34" charset="0"/>
              </a:rPr>
              <a:t>(Data Preprocessing)</a:t>
            </a:r>
            <a:r>
              <a:rPr lang="ko-KR" altLang="en-US" sz="2400" b="0" i="0" dirty="0">
                <a:effectLst/>
                <a:latin typeface="Inter" panose="020B0502030000000004" pitchFamily="34" charset="0"/>
              </a:rPr>
              <a:t>하고</a:t>
            </a:r>
            <a:r>
              <a:rPr lang="en-US" altLang="ko-KR" sz="2400" b="0" i="0" dirty="0">
                <a:effectLst/>
                <a:latin typeface="Inter" panose="020B0502030000000004" pitchFamily="34" charset="0"/>
              </a:rPr>
              <a:t>, </a:t>
            </a:r>
            <a:r>
              <a:rPr lang="ko-KR" altLang="en-US" sz="2400" b="0" i="0" dirty="0">
                <a:effectLst/>
                <a:latin typeface="Inter" panose="020B0502030000000004" pitchFamily="34" charset="0"/>
              </a:rPr>
              <a:t>가공된 데이터에서 유의미한 피처를 추출하는 과정</a:t>
            </a:r>
            <a:r>
              <a:rPr lang="en-US" altLang="ko-KR" sz="2400" b="0" i="0" dirty="0">
                <a:effectLst/>
                <a:latin typeface="Inter" panose="020B0502030000000004" pitchFamily="34" charset="0"/>
              </a:rPr>
              <a:t>(Feature Extraction)</a:t>
            </a:r>
            <a:r>
              <a:rPr lang="ko-KR" altLang="en-US" sz="2400" b="0" i="0" dirty="0">
                <a:effectLst/>
                <a:latin typeface="Inter" panose="020B0502030000000004" pitchFamily="34" charset="0"/>
              </a:rPr>
              <a:t>을 배울 수 있다</a:t>
            </a:r>
            <a:r>
              <a:rPr lang="en-US" altLang="ko-KR" sz="2400" b="0" i="0" dirty="0">
                <a:effectLst/>
                <a:latin typeface="Inter" panose="020B0502030000000004" pitchFamily="34" charset="0"/>
              </a:rPr>
              <a:t>.</a:t>
            </a:r>
          </a:p>
          <a:p>
            <a:pPr marL="0" indent="0">
              <a:buNone/>
            </a:pPr>
            <a:r>
              <a:rPr lang="ko-KR" altLang="en-US" sz="2400" b="1" dirty="0"/>
              <a:t>생태순간평가</a:t>
            </a:r>
            <a:r>
              <a:rPr lang="en-US" altLang="ko-KR" sz="2400" b="1" dirty="0"/>
              <a:t>(EMA)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</a:p>
          <a:p>
            <a:r>
              <a:rPr lang="ko-KR" altLang="en-US" sz="2400" dirty="0"/>
              <a:t>생태순간평가</a:t>
            </a:r>
            <a:r>
              <a:rPr lang="en-US" altLang="ko-KR" sz="2400" dirty="0"/>
              <a:t>(Ecological Momentary Assessment, EMA)</a:t>
            </a:r>
            <a:r>
              <a:rPr lang="ko-KR" altLang="en-US" sz="2400" dirty="0"/>
              <a:t>는 연구참여자가 일상생활을 하면서 자신이 가지고 다니는 휴대용 전자기기</a:t>
            </a: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, </a:t>
            </a:r>
            <a:r>
              <a:rPr lang="ko-KR" altLang="en-US" sz="2400" dirty="0"/>
              <a:t>스마트폰</a:t>
            </a:r>
            <a:r>
              <a:rPr lang="en-US" altLang="ko-KR" sz="2400" dirty="0"/>
              <a:t>, PDA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를 통해 하루 수회에 걸쳐 실시간으로 경험하는 정서나 사고</a:t>
            </a:r>
            <a:r>
              <a:rPr lang="en-US" altLang="ko-KR" sz="2400" dirty="0"/>
              <a:t>, </a:t>
            </a:r>
            <a:r>
              <a:rPr lang="ko-KR" altLang="en-US" sz="2400" dirty="0"/>
              <a:t>행동 등을 보고하도록 하는 비교적 새로운 연구 기법이다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생태순간평가는 우수한 생태학적 타당도와 더불어</a:t>
            </a:r>
            <a:r>
              <a:rPr lang="en-US" altLang="ko-KR" sz="2400" dirty="0"/>
              <a:t>, </a:t>
            </a:r>
            <a:r>
              <a:rPr lang="ko-KR" altLang="en-US" sz="2400" dirty="0"/>
              <a:t>개인 내적 변인들의 변화를 민감하게 감지할 수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변인 간의 시간적 인과관계 및 상호작용을 확인할 수 있다는 강점이 있어</a:t>
            </a:r>
            <a:r>
              <a:rPr lang="en-US" altLang="ko-KR" sz="2400" dirty="0"/>
              <a:t>, </a:t>
            </a:r>
            <a:r>
              <a:rPr lang="ko-KR" altLang="en-US" sz="2400" dirty="0"/>
              <a:t>기존의 알코올중독</a:t>
            </a:r>
            <a:r>
              <a:rPr lang="en-US" altLang="ko-KR" sz="2400" dirty="0"/>
              <a:t>, </a:t>
            </a:r>
            <a:r>
              <a:rPr lang="ko-KR" altLang="en-US" sz="2400" dirty="0"/>
              <a:t>약물중독</a:t>
            </a:r>
            <a:r>
              <a:rPr lang="en-US" altLang="ko-KR" sz="2400" dirty="0"/>
              <a:t>, </a:t>
            </a:r>
            <a:r>
              <a:rPr lang="ko-KR" altLang="en-US" sz="2400" dirty="0"/>
              <a:t>도박중독 등 다양한 중독 분야에서 활발히 활용되어 왔다</a:t>
            </a:r>
            <a:endParaRPr lang="en-US" altLang="ko-K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0DCC4-30B1-D05C-4EEC-10F8A3F6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프로젝트의 플로우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0CB832D-D5F5-A936-C618-17F95DABC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7115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학습용</a:t>
            </a:r>
            <a:r>
              <a:rPr lang="en-US" altLang="ko-KR" sz="3600"/>
              <a:t>,</a:t>
            </a:r>
            <a:r>
              <a:rPr lang="ko-KR" altLang="en-US" sz="3600"/>
              <a:t>평가용 데이터로드</a:t>
            </a:r>
            <a:endParaRPr lang="ko-KR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7E7BACA-6384-5B88-1974-68E7605D4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2090074"/>
            <a:ext cx="5090601" cy="299492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A138E8B-DD02-C64C-4957-86ABE750D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39" y="1232502"/>
            <a:ext cx="6096528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 dirty="0"/>
              <a:t>EMA </a:t>
            </a:r>
            <a:r>
              <a:rPr lang="ko-KR" altLang="en-US" sz="5400" dirty="0"/>
              <a:t>데이터 파싱</a:t>
            </a:r>
            <a:endParaRPr lang="en-US" altLang="ko-KR" sz="5400" dirty="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C8F55C2-F1CF-5AF2-9F14-10A8A18D6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3310778"/>
            <a:ext cx="2832069" cy="2208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CD8428-69DC-298F-78E1-6EC1DC530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38" y="2966497"/>
            <a:ext cx="2832069" cy="2897378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C5CC120-4176-1E48-E403-E420EA8FB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22" y="2610545"/>
            <a:ext cx="2625750" cy="3609279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F4A583B1-5166-E542-A0A9-58C9545ED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2610545"/>
            <a:ext cx="2701599" cy="36092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6D5A38-E563-34B8-3473-9430050E2035}"/>
              </a:ext>
            </a:extLst>
          </p:cNvPr>
          <p:cNvSpPr txBox="1"/>
          <p:nvPr/>
        </p:nvSpPr>
        <p:spPr>
          <a:xfrm>
            <a:off x="4909875" y="2011549"/>
            <a:ext cx="16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Activity </a:t>
            </a:r>
            <a:r>
              <a:rPr lang="ko-KR" altLang="en-US" dirty="0"/>
              <a:t>파싱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08988F-4F6D-10EA-C218-A1183F5A7056}"/>
              </a:ext>
            </a:extLst>
          </p:cNvPr>
          <p:cNvSpPr txBox="1"/>
          <p:nvPr/>
        </p:nvSpPr>
        <p:spPr>
          <a:xfrm>
            <a:off x="9100875" y="2011549"/>
            <a:ext cx="16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Sleep </a:t>
            </a:r>
            <a:r>
              <a:rPr lang="ko-KR" altLang="en-US" dirty="0"/>
              <a:t>파싱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135649-D2C4-9A14-93C4-973FE53D2DAB}"/>
              </a:ext>
            </a:extLst>
          </p:cNvPr>
          <p:cNvSpPr txBox="1"/>
          <p:nvPr/>
        </p:nvSpPr>
        <p:spPr>
          <a:xfrm>
            <a:off x="554700" y="2011549"/>
            <a:ext cx="16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Social </a:t>
            </a:r>
            <a:r>
              <a:rPr lang="ko-KR" altLang="en-US" dirty="0"/>
              <a:t>파싱</a:t>
            </a:r>
          </a:p>
        </p:txBody>
      </p:sp>
    </p:spTree>
    <p:extLst>
      <p:ext uri="{BB962C8B-B14F-4D97-AF65-F5344CB8AC3E}">
        <p14:creationId xmlns:p14="http://schemas.microsoft.com/office/powerpoint/2010/main" val="390274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EMA </a:t>
            </a:r>
            <a:r>
              <a:rPr lang="ko-KR" alt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데이터 전처리</a:t>
            </a:r>
            <a:r>
              <a:rPr lang="en-US" altLang="ko-KR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(Data Preprocessing)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F47722B-81AC-1517-B07C-3D7D3E66B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68122"/>
            <a:ext cx="6780700" cy="51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통계기반 </a:t>
            </a:r>
            <a:r>
              <a:rPr lang="ko-KR" altLang="en-US" sz="3600" dirty="0" err="1"/>
              <a:t>피쳐</a:t>
            </a:r>
            <a:r>
              <a:rPr lang="ko-KR" altLang="en-US" sz="3600" dirty="0"/>
              <a:t> 추출하기 </a:t>
            </a:r>
            <a:r>
              <a:rPr lang="en-US" altLang="ko-KR" sz="3600" dirty="0"/>
              <a:t>(Feature Extraction)</a:t>
            </a:r>
            <a:br>
              <a:rPr lang="en-US" altLang="ko-KR" sz="3600" dirty="0"/>
            </a:br>
            <a:r>
              <a:rPr lang="en-US" altLang="ko-KR" sz="3600" dirty="0"/>
              <a:t>1) Feature extract</a:t>
            </a:r>
            <a:endParaRPr lang="ko-KR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F92A752-66DD-6F7B-FF64-87525EBCA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4" y="1339171"/>
            <a:ext cx="10177404" cy="880067"/>
          </a:xfr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72839D56-89BC-76EE-FA22-5F8EAC195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25" y="2455563"/>
            <a:ext cx="8356675" cy="1946873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D0095816-8B3D-3E0B-2391-5421AD89F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25" y="4468203"/>
            <a:ext cx="6663090" cy="17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 </a:t>
            </a:r>
            <a:r>
              <a:rPr lang="en-US" altLang="ko-KR" sz="3600" dirty="0" err="1"/>
              <a:t>iloc</a:t>
            </a:r>
            <a:r>
              <a:rPr lang="en-US" altLang="ko-KR" sz="3600" dirty="0"/>
              <a:t> </a:t>
            </a:r>
            <a:r>
              <a:rPr lang="ko-KR" altLang="en-US" sz="3600" dirty="0"/>
              <a:t>과 </a:t>
            </a:r>
            <a:r>
              <a:rPr lang="en-US" altLang="ko-KR" sz="3600" dirty="0"/>
              <a:t>T</a:t>
            </a:r>
            <a:endParaRPr lang="ko-KR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2B59BB-D33E-DF50-0659-E3BF902D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683"/>
            <a:ext cx="10515600" cy="2900891"/>
          </a:xfrm>
        </p:spPr>
        <p:txBody>
          <a:bodyPr/>
          <a:lstStyle/>
          <a:p>
            <a:r>
              <a:rPr lang="en-US" altLang="ko-KR" dirty="0" err="1"/>
              <a:t>Iloc</a:t>
            </a:r>
            <a:r>
              <a:rPr lang="ko-KR" altLang="en-US" dirty="0"/>
              <a:t>은 데이터 프레임의 행이나 칼럼의 순서를 나타내는 정수로 특정 값을 추출해오는 방법이다</a:t>
            </a:r>
            <a:r>
              <a:rPr lang="en-US" altLang="ko-KR" dirty="0"/>
              <a:t>. </a:t>
            </a:r>
            <a:r>
              <a:rPr lang="en-US" altLang="ko-KR" dirty="0" err="1"/>
              <a:t>iloc</a:t>
            </a:r>
            <a:r>
              <a:rPr lang="en-US" altLang="ko-KR" dirty="0"/>
              <a:t>[</a:t>
            </a:r>
            <a:r>
              <a:rPr lang="ko-KR" altLang="en-US" dirty="0"/>
              <a:t>행 인덱스</a:t>
            </a:r>
            <a:r>
              <a:rPr lang="en-US" altLang="ko-KR" dirty="0"/>
              <a:t>, </a:t>
            </a:r>
            <a:r>
              <a:rPr lang="ko-KR" altLang="en-US" dirty="0"/>
              <a:t>열 인덱스</a:t>
            </a:r>
            <a:r>
              <a:rPr lang="en-US" altLang="ko-KR" dirty="0"/>
              <a:t>]</a:t>
            </a:r>
            <a:r>
              <a:rPr lang="ko-KR" altLang="en-US" dirty="0"/>
              <a:t>로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C3C3CA-DC25-740A-C063-5322416B0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73" y="2819347"/>
            <a:ext cx="2781541" cy="121930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A6DAC55-0682-7262-968C-CD959DAD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38" y="2842011"/>
            <a:ext cx="6410530" cy="10468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7598A6-C135-F7F2-3734-F1464117BE53}"/>
              </a:ext>
            </a:extLst>
          </p:cNvPr>
          <p:cNvSpPr txBox="1"/>
          <p:nvPr/>
        </p:nvSpPr>
        <p:spPr>
          <a:xfrm>
            <a:off x="1014060" y="4242216"/>
            <a:ext cx="96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ko-KR" altLang="en-US" dirty="0"/>
              <a:t>는 배열의 전치배열을 </a:t>
            </a:r>
            <a:r>
              <a:rPr lang="ko-KR" altLang="en-US" dirty="0" err="1"/>
              <a:t>만들때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CEA8B8B-C455-507B-04C8-61D5286C7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0" y="5036508"/>
            <a:ext cx="4442845" cy="1013548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3335A59-5D90-81B9-A58B-5D0F0404E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65" y="4752191"/>
            <a:ext cx="1904494" cy="15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8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340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-apple-system</vt:lpstr>
      <vt:lpstr>맑은 고딕</vt:lpstr>
      <vt:lpstr>Arial</vt:lpstr>
      <vt:lpstr>Inter</vt:lpstr>
      <vt:lpstr>Office 테마</vt:lpstr>
      <vt:lpstr>텀프로젝트 1번 EMA 데이터를 이용한 우울증 예측</vt:lpstr>
      <vt:lpstr>목차</vt:lpstr>
      <vt:lpstr>목적과 설명</vt:lpstr>
      <vt:lpstr>프로젝트의 플로우</vt:lpstr>
      <vt:lpstr>학습용,평가용 데이터로드</vt:lpstr>
      <vt:lpstr>EMA 데이터 파싱</vt:lpstr>
      <vt:lpstr>EMA 데이터 전처리 (Data Preprocessing)</vt:lpstr>
      <vt:lpstr>통계기반 피쳐 추출하기 (Feature Extraction) 1) Feature extract</vt:lpstr>
      <vt:lpstr> iloc 과 T</vt:lpstr>
      <vt:lpstr>통계기반 피쳐 추출하기 (Feature Extraction) 2) Feature에서 Nan값 처리하기</vt:lpstr>
      <vt:lpstr>우울증 예측하기 1) Sleep feature만 이용하여 우울증 예측하기</vt:lpstr>
      <vt:lpstr>우울증 예측하기 2) Social feature만 이용하여 우울증 예측하기</vt:lpstr>
      <vt:lpstr>우울증 예측하기 3) Activity feature만 이용하여 우울증 예측하기</vt:lpstr>
      <vt:lpstr>우울증 예측하기 4) 모든 feature를 이용하여 우울증 예측하기</vt:lpstr>
      <vt:lpstr>모델 학습</vt:lpstr>
      <vt:lpstr>모델 학습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텀프로젝트 3번</dc:title>
  <dc:creator>이 규훈</dc:creator>
  <cp:lastModifiedBy>이 규훈</cp:lastModifiedBy>
  <cp:revision>20</cp:revision>
  <dcterms:created xsi:type="dcterms:W3CDTF">2022-05-31T16:03:49Z</dcterms:created>
  <dcterms:modified xsi:type="dcterms:W3CDTF">2022-06-03T19:22:44Z</dcterms:modified>
</cp:coreProperties>
</file>