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2"/>
    <p:sldId id="256" r:id="rId3"/>
    <p:sldId id="257" r:id="rId4"/>
    <p:sldId id="258" r:id="rId5"/>
    <p:sldId id="259" r:id="rId6"/>
    <p:sldId id="261" r:id="rId7"/>
    <p:sldId id="262" r:id="rId8"/>
    <p:sldId id="264" r:id="rId9"/>
    <p:sldId id="263" r:id="rId10"/>
    <p:sldId id="265" r:id="rId11"/>
    <p:sldId id="289" r:id="rId12"/>
    <p:sldId id="260" r:id="rId13"/>
    <p:sldId id="267" r:id="rId14"/>
    <p:sldId id="268" r:id="rId15"/>
    <p:sldId id="290" r:id="rId16"/>
    <p:sldId id="269" r:id="rId17"/>
    <p:sldId id="291" r:id="rId18"/>
    <p:sldId id="270" r:id="rId19"/>
    <p:sldId id="271" r:id="rId20"/>
    <p:sldId id="272" r:id="rId21"/>
    <p:sldId id="274" r:id="rId22"/>
    <p:sldId id="283" r:id="rId23"/>
    <p:sldId id="292" r:id="rId24"/>
    <p:sldId id="275" r:id="rId25"/>
    <p:sldId id="281" r:id="rId26"/>
    <p:sldId id="282" r:id="rId27"/>
    <p:sldId id="279" r:id="rId28"/>
    <p:sldId id="284" r:id="rId29"/>
    <p:sldId id="288"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00F"/>
    <a:srgbClr val="766F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11"/>
    <p:restoredTop sz="95890"/>
  </p:normalViewPr>
  <p:slideViewPr>
    <p:cSldViewPr snapToGrid="0" snapToObjects="1">
      <p:cViewPr varScale="1">
        <p:scale>
          <a:sx n="74" d="100"/>
          <a:sy n="74"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nil.fr/fr/rgpd-exemples-de-mentions-dinformatio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2E75DB-C2EF-4D99-A38A-32A75D1AFC77}"/>
              </a:ext>
            </a:extLst>
          </p:cNvPr>
          <p:cNvSpPr>
            <a:spLocks noGrp="1"/>
          </p:cNvSpPr>
          <p:nvPr>
            <p:ph type="title"/>
          </p:nvPr>
        </p:nvSpPr>
        <p:spPr/>
        <p:txBody>
          <a:bodyPr>
            <a:normAutofit/>
          </a:bodyPr>
          <a:lstStyle/>
          <a:p>
            <a:r>
              <a:rPr lang="fr-FR" sz="4800" b="1" dirty="0"/>
              <a:t>La transformation digitale</a:t>
            </a:r>
          </a:p>
        </p:txBody>
      </p:sp>
      <p:pic>
        <p:nvPicPr>
          <p:cNvPr id="2050" name="Picture 2" descr="Transformation Digitale : 5 leviers pour assurer votre réussite">
            <a:extLst>
              <a:ext uri="{FF2B5EF4-FFF2-40B4-BE49-F238E27FC236}">
                <a16:creationId xmlns:a16="http://schemas.microsoft.com/office/drawing/2014/main" id="{71E29A28-21CB-4D7F-A839-544452F343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1092" y="1905000"/>
            <a:ext cx="6737120"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793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356178" y="561860"/>
            <a:ext cx="9479643" cy="895995"/>
          </a:xfrm>
          <a:ln w="6350">
            <a:noFill/>
          </a:ln>
        </p:spPr>
        <p:txBody>
          <a:bodyPr>
            <a:normAutofit/>
          </a:bodyPr>
          <a:lstStyle/>
          <a:p>
            <a:r>
              <a:rPr lang="fr-FR" sz="4000" b="1" u="sng" dirty="0">
                <a:solidFill>
                  <a:srgbClr val="A5300F"/>
                </a:solidFill>
              </a:rPr>
              <a:t>Traitement des données manquantes</a:t>
            </a:r>
          </a:p>
        </p:txBody>
      </p:sp>
      <p:pic>
        <p:nvPicPr>
          <p:cNvPr id="6" name="Image 5">
            <a:extLst>
              <a:ext uri="{FF2B5EF4-FFF2-40B4-BE49-F238E27FC236}">
                <a16:creationId xmlns:a16="http://schemas.microsoft.com/office/drawing/2014/main" id="{C45C003B-1911-6B4E-8BC8-3A690D342A85}"/>
              </a:ext>
            </a:extLst>
          </p:cNvPr>
          <p:cNvPicPr>
            <a:picLocks noChangeAspect="1"/>
          </p:cNvPicPr>
          <p:nvPr/>
        </p:nvPicPr>
        <p:blipFill>
          <a:blip r:embed="rId2"/>
          <a:stretch>
            <a:fillRect/>
          </a:stretch>
        </p:blipFill>
        <p:spPr>
          <a:xfrm>
            <a:off x="2016017" y="2215669"/>
            <a:ext cx="9055773" cy="4015113"/>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8" name="Cadre 7">
            <a:extLst>
              <a:ext uri="{FF2B5EF4-FFF2-40B4-BE49-F238E27FC236}">
                <a16:creationId xmlns:a16="http://schemas.microsoft.com/office/drawing/2014/main" id="{A67FCE3C-B474-0D4F-B36B-5C005FFE0790}"/>
              </a:ext>
            </a:extLst>
          </p:cNvPr>
          <p:cNvSpPr/>
          <p:nvPr/>
        </p:nvSpPr>
        <p:spPr>
          <a:xfrm>
            <a:off x="4230477" y="2368627"/>
            <a:ext cx="6037243"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adre 8">
            <a:extLst>
              <a:ext uri="{FF2B5EF4-FFF2-40B4-BE49-F238E27FC236}">
                <a16:creationId xmlns:a16="http://schemas.microsoft.com/office/drawing/2014/main" id="{2BBF5CCC-892A-E645-BE8E-C0E6ABC881FC}"/>
              </a:ext>
            </a:extLst>
          </p:cNvPr>
          <p:cNvSpPr/>
          <p:nvPr/>
        </p:nvSpPr>
        <p:spPr>
          <a:xfrm>
            <a:off x="4230474" y="2730025"/>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adre 10">
            <a:extLst>
              <a:ext uri="{FF2B5EF4-FFF2-40B4-BE49-F238E27FC236}">
                <a16:creationId xmlns:a16="http://schemas.microsoft.com/office/drawing/2014/main" id="{4289C210-FE5F-9845-A2B7-274DCDEC9B2D}"/>
              </a:ext>
            </a:extLst>
          </p:cNvPr>
          <p:cNvSpPr/>
          <p:nvPr/>
        </p:nvSpPr>
        <p:spPr>
          <a:xfrm>
            <a:off x="4230474" y="3373646"/>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Cadre 11">
            <a:extLst>
              <a:ext uri="{FF2B5EF4-FFF2-40B4-BE49-F238E27FC236}">
                <a16:creationId xmlns:a16="http://schemas.microsoft.com/office/drawing/2014/main" id="{CBE0143E-F218-0441-99D3-22D47397684B}"/>
              </a:ext>
            </a:extLst>
          </p:cNvPr>
          <p:cNvSpPr/>
          <p:nvPr/>
        </p:nvSpPr>
        <p:spPr>
          <a:xfrm>
            <a:off x="4230474" y="4017267"/>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adre 12">
            <a:extLst>
              <a:ext uri="{FF2B5EF4-FFF2-40B4-BE49-F238E27FC236}">
                <a16:creationId xmlns:a16="http://schemas.microsoft.com/office/drawing/2014/main" id="{71DB94CD-02CA-854E-9F50-4AC3E7514E89}"/>
              </a:ext>
            </a:extLst>
          </p:cNvPr>
          <p:cNvSpPr/>
          <p:nvPr/>
        </p:nvSpPr>
        <p:spPr>
          <a:xfrm>
            <a:off x="4230474" y="5678103"/>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adre 13">
            <a:extLst>
              <a:ext uri="{FF2B5EF4-FFF2-40B4-BE49-F238E27FC236}">
                <a16:creationId xmlns:a16="http://schemas.microsoft.com/office/drawing/2014/main" id="{5F92CF5C-B2E0-FC46-916C-7D53BD8753CD}"/>
              </a:ext>
            </a:extLst>
          </p:cNvPr>
          <p:cNvSpPr/>
          <p:nvPr/>
        </p:nvSpPr>
        <p:spPr>
          <a:xfrm>
            <a:off x="4230474" y="5999428"/>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a:extLst>
              <a:ext uri="{FF2B5EF4-FFF2-40B4-BE49-F238E27FC236}">
                <a16:creationId xmlns:a16="http://schemas.microsoft.com/office/drawing/2014/main" id="{B207E684-054A-2843-9813-CCF50E4C4E31}"/>
              </a:ext>
            </a:extLst>
          </p:cNvPr>
          <p:cNvSpPr txBox="1"/>
          <p:nvPr/>
        </p:nvSpPr>
        <p:spPr>
          <a:xfrm>
            <a:off x="5188384" y="1608496"/>
            <a:ext cx="1815230" cy="369332"/>
          </a:xfrm>
          <a:prstGeom prst="rect">
            <a:avLst/>
          </a:prstGeom>
          <a:noFill/>
        </p:spPr>
        <p:txBody>
          <a:bodyPr wrap="square" rtlCol="0">
            <a:spAutoFit/>
          </a:bodyPr>
          <a:lstStyle/>
          <a:p>
            <a:r>
              <a:rPr lang="fr-FR" b="1" u="sng" dirty="0">
                <a:solidFill>
                  <a:srgbClr val="A5300F"/>
                </a:solidFill>
              </a:rPr>
              <a:t>Rémunération</a:t>
            </a:r>
          </a:p>
        </p:txBody>
      </p:sp>
    </p:spTree>
    <p:extLst>
      <p:ext uri="{BB962C8B-B14F-4D97-AF65-F5344CB8AC3E}">
        <p14:creationId xmlns:p14="http://schemas.microsoft.com/office/powerpoint/2010/main" val="76320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B2339-35E6-4DAA-8424-105D49381751}"/>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70EA574F-C875-47F7-9D15-3AC29EBF235B}"/>
              </a:ext>
            </a:extLst>
          </p:cNvPr>
          <p:cNvPicPr>
            <a:picLocks noGrp="1" noChangeAspect="1"/>
          </p:cNvPicPr>
          <p:nvPr>
            <p:ph idx="1"/>
          </p:nvPr>
        </p:nvPicPr>
        <p:blipFill>
          <a:blip r:embed="rId2"/>
          <a:stretch>
            <a:fillRect/>
          </a:stretch>
        </p:blipFill>
        <p:spPr>
          <a:xfrm>
            <a:off x="2815905" y="339034"/>
            <a:ext cx="6162273" cy="6179932"/>
          </a:xfrm>
        </p:spPr>
      </p:pic>
    </p:spTree>
    <p:extLst>
      <p:ext uri="{BB962C8B-B14F-4D97-AF65-F5344CB8AC3E}">
        <p14:creationId xmlns:p14="http://schemas.microsoft.com/office/powerpoint/2010/main" val="301854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735541" y="286438"/>
            <a:ext cx="2720917" cy="789275"/>
          </a:xfrm>
        </p:spPr>
        <p:txBody>
          <a:bodyPr>
            <a:normAutofit/>
          </a:bodyPr>
          <a:lstStyle/>
          <a:p>
            <a:r>
              <a:rPr lang="fr-FR" sz="4000" b="1" u="sng" dirty="0">
                <a:solidFill>
                  <a:srgbClr val="A5300F"/>
                </a:solidFill>
              </a:rPr>
              <a:t>Jointures</a:t>
            </a: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531729" y="1285033"/>
            <a:ext cx="3128541" cy="488684"/>
          </a:xfrm>
        </p:spPr>
        <p:txBody>
          <a:bodyPr/>
          <a:lstStyle/>
          <a:p>
            <a:r>
              <a:rPr lang="fr-FR" b="1" u="sng" dirty="0">
                <a:solidFill>
                  <a:srgbClr val="A5300F"/>
                </a:solidFill>
              </a:rPr>
              <a:t>Info pro + Rémunération</a:t>
            </a:r>
          </a:p>
        </p:txBody>
      </p:sp>
      <p:pic>
        <p:nvPicPr>
          <p:cNvPr id="7" name="Image 6">
            <a:extLst>
              <a:ext uri="{FF2B5EF4-FFF2-40B4-BE49-F238E27FC236}">
                <a16:creationId xmlns:a16="http://schemas.microsoft.com/office/drawing/2014/main" id="{99E405C4-A34D-7642-82B2-11F49A1B686E}"/>
              </a:ext>
            </a:extLst>
          </p:cNvPr>
          <p:cNvPicPr>
            <a:picLocks noChangeAspect="1"/>
          </p:cNvPicPr>
          <p:nvPr/>
        </p:nvPicPr>
        <p:blipFill>
          <a:blip r:embed="rId2"/>
          <a:stretch>
            <a:fillRect/>
          </a:stretch>
        </p:blipFill>
        <p:spPr>
          <a:xfrm>
            <a:off x="1861850" y="1983037"/>
            <a:ext cx="9934397" cy="4227119"/>
          </a:xfrm>
          <a:prstGeom prst="rect">
            <a:avLst/>
          </a:prstGeom>
        </p:spPr>
      </p:pic>
      <p:sp>
        <p:nvSpPr>
          <p:cNvPr id="8" name="Cadre 7">
            <a:extLst>
              <a:ext uri="{FF2B5EF4-FFF2-40B4-BE49-F238E27FC236}">
                <a16:creationId xmlns:a16="http://schemas.microsoft.com/office/drawing/2014/main" id="{02321EE2-884F-8349-B74E-AF77A6866047}"/>
              </a:ext>
            </a:extLst>
          </p:cNvPr>
          <p:cNvSpPr/>
          <p:nvPr/>
        </p:nvSpPr>
        <p:spPr>
          <a:xfrm>
            <a:off x="2688116" y="1983037"/>
            <a:ext cx="793214" cy="4227118"/>
          </a:xfrm>
          <a:prstGeom prst="frame">
            <a:avLst>
              <a:gd name="adj1" fmla="val 2020"/>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5770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735541" y="286438"/>
            <a:ext cx="2720917" cy="789275"/>
          </a:xfrm>
        </p:spPr>
        <p:txBody>
          <a:bodyPr>
            <a:normAutofit/>
          </a:bodyPr>
          <a:lstStyle/>
          <a:p>
            <a:r>
              <a:rPr lang="fr-FR" sz="4000" b="1" u="sng" dirty="0">
                <a:solidFill>
                  <a:srgbClr val="A5300F"/>
                </a:solidFill>
              </a:rPr>
              <a:t>Jointures</a:t>
            </a: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417825" y="1308856"/>
            <a:ext cx="3356348" cy="488684"/>
          </a:xfrm>
        </p:spPr>
        <p:txBody>
          <a:bodyPr>
            <a:normAutofit fontScale="85000" lnSpcReduction="10000"/>
          </a:bodyPr>
          <a:lstStyle/>
          <a:p>
            <a:r>
              <a:rPr lang="fr-FR" b="1" u="sng" dirty="0">
                <a:solidFill>
                  <a:srgbClr val="A5300F"/>
                </a:solidFill>
              </a:rPr>
              <a:t>Info pro + Rémunération + Salarié </a:t>
            </a:r>
          </a:p>
        </p:txBody>
      </p:sp>
      <p:pic>
        <p:nvPicPr>
          <p:cNvPr id="5" name="Image 4">
            <a:extLst>
              <a:ext uri="{FF2B5EF4-FFF2-40B4-BE49-F238E27FC236}">
                <a16:creationId xmlns:a16="http://schemas.microsoft.com/office/drawing/2014/main" id="{AC461271-B24D-F948-8331-220FB22A195D}"/>
              </a:ext>
            </a:extLst>
          </p:cNvPr>
          <p:cNvPicPr>
            <a:picLocks noChangeAspect="1"/>
          </p:cNvPicPr>
          <p:nvPr/>
        </p:nvPicPr>
        <p:blipFill>
          <a:blip r:embed="rId2"/>
          <a:stretch>
            <a:fillRect/>
          </a:stretch>
        </p:blipFill>
        <p:spPr>
          <a:xfrm>
            <a:off x="1773716" y="2030683"/>
            <a:ext cx="10087778" cy="4179472"/>
          </a:xfrm>
          <a:prstGeom prst="rect">
            <a:avLst/>
          </a:prstGeom>
        </p:spPr>
      </p:pic>
      <p:sp>
        <p:nvSpPr>
          <p:cNvPr id="8" name="Cadre 7">
            <a:extLst>
              <a:ext uri="{FF2B5EF4-FFF2-40B4-BE49-F238E27FC236}">
                <a16:creationId xmlns:a16="http://schemas.microsoft.com/office/drawing/2014/main" id="{02321EE2-884F-8349-B74E-AF77A6866047}"/>
              </a:ext>
            </a:extLst>
          </p:cNvPr>
          <p:cNvSpPr/>
          <p:nvPr/>
        </p:nvSpPr>
        <p:spPr>
          <a:xfrm>
            <a:off x="2787267" y="2030683"/>
            <a:ext cx="694064" cy="4179472"/>
          </a:xfrm>
          <a:prstGeom prst="frame">
            <a:avLst>
              <a:gd name="adj1" fmla="val 2020"/>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70162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normAutofit fontScale="90000"/>
          </a:bodyPr>
          <a:lstStyle/>
          <a:p>
            <a:r>
              <a:rPr lang="fr-FR" b="1" dirty="0">
                <a:solidFill>
                  <a:srgbClr val="A5300F"/>
                </a:solidFill>
              </a:rPr>
              <a:t>3-RGPD </a:t>
            </a:r>
            <a:br>
              <a:rPr lang="fr-FR" b="1" dirty="0">
                <a:solidFill>
                  <a:srgbClr val="A5300F"/>
                </a:solidFill>
              </a:rPr>
            </a:br>
            <a:r>
              <a:rPr lang="fr-FR" b="1" dirty="0">
                <a:solidFill>
                  <a:srgbClr val="FF0000"/>
                </a:solidFill>
              </a:rPr>
              <a:t>(</a:t>
            </a:r>
            <a:r>
              <a:rPr lang="fr-FR" b="0" i="0" dirty="0">
                <a:solidFill>
                  <a:srgbClr val="FF0000"/>
                </a:solidFill>
                <a:effectLst/>
                <a:latin typeface="arial" panose="020B0604020202020204" pitchFamily="34" charset="0"/>
              </a:rPr>
              <a:t>Règlement général sur la protection des données)</a:t>
            </a:r>
            <a:endParaRPr lang="fr-FR" dirty="0">
              <a:solidFill>
                <a:srgbClr val="FF0000"/>
              </a:solidFill>
            </a:endParaRPr>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927571" y="183971"/>
            <a:ext cx="2571750" cy="2571750"/>
          </a:xfrm>
          <a:prstGeom prst="rect">
            <a:avLst/>
          </a:prstGeom>
        </p:spPr>
      </p:pic>
    </p:spTree>
    <p:extLst>
      <p:ext uri="{BB962C8B-B14F-4D97-AF65-F5344CB8AC3E}">
        <p14:creationId xmlns:p14="http://schemas.microsoft.com/office/powerpoint/2010/main" val="181015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D4A47-7631-4E7B-A814-E7C1C45F0471}"/>
              </a:ext>
            </a:extLst>
          </p:cNvPr>
          <p:cNvSpPr>
            <a:spLocks noGrp="1"/>
          </p:cNvSpPr>
          <p:nvPr>
            <p:ph type="title"/>
          </p:nvPr>
        </p:nvSpPr>
        <p:spPr/>
        <p:txBody>
          <a:bodyPr/>
          <a:lstStyle/>
          <a:p>
            <a:r>
              <a:rPr lang="fr-FR" b="1" i="0" dirty="0">
                <a:solidFill>
                  <a:srgbClr val="222222"/>
                </a:solidFill>
                <a:effectLst/>
                <a:latin typeface="Marianne"/>
              </a:rPr>
              <a:t>Le champ d’application du RGPD</a:t>
            </a:r>
            <a:br>
              <a:rPr lang="fr-FR" b="1" i="0" dirty="0">
                <a:solidFill>
                  <a:srgbClr val="222222"/>
                </a:solidFill>
                <a:effectLst/>
                <a:latin typeface="Marianne"/>
              </a:rPr>
            </a:br>
            <a:endParaRPr lang="fr-FR" dirty="0"/>
          </a:p>
        </p:txBody>
      </p:sp>
      <p:sp>
        <p:nvSpPr>
          <p:cNvPr id="3" name="Espace réservé du contenu 2">
            <a:extLst>
              <a:ext uri="{FF2B5EF4-FFF2-40B4-BE49-F238E27FC236}">
                <a16:creationId xmlns:a16="http://schemas.microsoft.com/office/drawing/2014/main" id="{7F393B48-BA8A-4721-AF47-F58A54CA5DC2}"/>
              </a:ext>
            </a:extLst>
          </p:cNvPr>
          <p:cNvSpPr>
            <a:spLocks noGrp="1"/>
          </p:cNvSpPr>
          <p:nvPr>
            <p:ph idx="1"/>
          </p:nvPr>
        </p:nvSpPr>
        <p:spPr/>
        <p:txBody>
          <a:bodyPr/>
          <a:lstStyle/>
          <a:p>
            <a:r>
              <a:rPr lang="fr-FR" b="0" i="0" dirty="0">
                <a:solidFill>
                  <a:srgbClr val="222222"/>
                </a:solidFill>
                <a:effectLst/>
                <a:latin typeface="Marianne"/>
              </a:rPr>
              <a:t>Le règlement s’applique à </a:t>
            </a:r>
            <a:r>
              <a:rPr lang="fr-FR" b="1" i="0" dirty="0">
                <a:solidFill>
                  <a:srgbClr val="222222"/>
                </a:solidFill>
                <a:effectLst/>
                <a:latin typeface="Marianne"/>
              </a:rPr>
              <a:t>tous les traitements de données à caractère personnel, sauf exceptions</a:t>
            </a:r>
            <a:endParaRPr lang="fr-FR" dirty="0"/>
          </a:p>
        </p:txBody>
      </p:sp>
      <p:pic>
        <p:nvPicPr>
          <p:cNvPr id="1028" name="Picture 4" descr="Infographie : Qu’est-ce qu’une données personnelle ? Toute information relative à une particulier identifié ou identifiable, directement ou indirectement, grâce à un identifiant ou à un ou plusieurs éléments propres à son identité. Par exemple : nom, profile culturel ou social, données de localisation, données de santé, numéro de carte d’identité, identifiant en ligne, adresse, photo.  Source : Règlement général sur la protection des données (RGPD) du 27 avril 2016">
            <a:extLst>
              <a:ext uri="{FF2B5EF4-FFF2-40B4-BE49-F238E27FC236}">
                <a16:creationId xmlns:a16="http://schemas.microsoft.com/office/drawing/2014/main" id="{A6F8F731-6A39-4D60-B70B-84B020A2C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325" y="2858724"/>
            <a:ext cx="4157838" cy="387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2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914247" y="253387"/>
            <a:ext cx="8363506" cy="1008829"/>
          </a:xfrm>
        </p:spPr>
        <p:txBody>
          <a:bodyPr>
            <a:normAutofit/>
          </a:bodyPr>
          <a:lstStyle/>
          <a:p>
            <a:r>
              <a:rPr lang="fr-FR" sz="4000" b="1" u="sng" dirty="0">
                <a:solidFill>
                  <a:srgbClr val="A5300F"/>
                </a:solidFill>
              </a:rPr>
              <a:t>Respect des 5 grands principes</a:t>
            </a:r>
          </a:p>
        </p:txBody>
      </p:sp>
      <p:sp>
        <p:nvSpPr>
          <p:cNvPr id="3" name="Titre 1">
            <a:extLst>
              <a:ext uri="{FF2B5EF4-FFF2-40B4-BE49-F238E27FC236}">
                <a16:creationId xmlns:a16="http://schemas.microsoft.com/office/drawing/2014/main" id="{3C0B17D0-B846-1644-A381-30ADDF227C7A}"/>
              </a:ext>
            </a:extLst>
          </p:cNvPr>
          <p:cNvSpPr txBox="1">
            <a:spLocks/>
          </p:cNvSpPr>
          <p:nvPr/>
        </p:nvSpPr>
        <p:spPr>
          <a:xfrm>
            <a:off x="1914247" y="1334879"/>
            <a:ext cx="8363506" cy="5269734"/>
          </a:xfrm>
          <a:prstGeom prst="rect">
            <a:avLst/>
          </a:prstGeom>
        </p:spPr>
        <p:txBody>
          <a:bodyPr vert="horz" lIns="91440" tIns="45720" rIns="91440" bIns="45720" rtlCol="0" anchor="b">
            <a:normAutofit fontScale="25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8000" b="1" u="sng" dirty="0">
                <a:solidFill>
                  <a:srgbClr val="A5300F"/>
                </a:solidFill>
              </a:rPr>
              <a:t>Le principe de finalité </a:t>
            </a:r>
            <a:r>
              <a:rPr lang="fr-FR" sz="8000" dirty="0">
                <a:solidFill>
                  <a:srgbClr val="A5300F"/>
                </a:solidFill>
              </a:rPr>
              <a:t>: </a:t>
            </a:r>
            <a:r>
              <a:rPr lang="fr-FR" sz="8000" dirty="0">
                <a:solidFill>
                  <a:srgbClr val="766F54"/>
                </a:solidFill>
              </a:rPr>
              <a:t>le responsable d'un fichier ne peut enregistrer et utiliser des informations sur des personnes physiques que dans un but bien précis, légal et légitime.</a:t>
            </a:r>
          </a:p>
          <a:p>
            <a:endParaRPr lang="fr-FR" sz="8000" dirty="0">
              <a:solidFill>
                <a:srgbClr val="A5300F"/>
              </a:solidFill>
            </a:endParaRPr>
          </a:p>
          <a:p>
            <a:r>
              <a:rPr lang="fr-FR" sz="8000" b="1" u="sng" dirty="0">
                <a:solidFill>
                  <a:srgbClr val="A5300F"/>
                </a:solidFill>
              </a:rPr>
              <a:t>Le principe de proportionnalité et de pertinence </a:t>
            </a:r>
            <a:r>
              <a:rPr lang="fr-FR" sz="8000" dirty="0">
                <a:solidFill>
                  <a:srgbClr val="A5300F"/>
                </a:solidFill>
              </a:rPr>
              <a:t>: </a:t>
            </a:r>
            <a:r>
              <a:rPr lang="fr-FR" sz="8000" dirty="0">
                <a:solidFill>
                  <a:srgbClr val="766F54"/>
                </a:solidFill>
              </a:rPr>
              <a:t>les informations enregistrées doivent être pertinentes et strictement nécessaires au regard de la finalité du fichier.</a:t>
            </a:r>
          </a:p>
          <a:p>
            <a:endParaRPr lang="fr-FR" sz="8000" dirty="0">
              <a:solidFill>
                <a:srgbClr val="A5300F"/>
              </a:solidFill>
            </a:endParaRPr>
          </a:p>
          <a:p>
            <a:r>
              <a:rPr lang="fr-FR" sz="8000" b="1" u="sng" dirty="0">
                <a:solidFill>
                  <a:srgbClr val="A5300F"/>
                </a:solidFill>
              </a:rPr>
              <a:t>Le principe d'une durée de conservation limitée </a:t>
            </a:r>
            <a:r>
              <a:rPr lang="fr-FR" sz="8000" dirty="0">
                <a:solidFill>
                  <a:srgbClr val="A5300F"/>
                </a:solidFill>
              </a:rPr>
              <a:t>: </a:t>
            </a:r>
            <a:r>
              <a:rPr lang="fr-FR" sz="8000" dirty="0">
                <a:solidFill>
                  <a:srgbClr val="766F54"/>
                </a:solidFill>
              </a:rPr>
              <a:t>il n'est pas possible de conserver des informations sur des personnes physiques dans un fichier pour une durée indéfinie. Une durée de conservation précise doit être fixée, en fonction du type d'information enregistrée et de la finalité du fichier.</a:t>
            </a:r>
          </a:p>
          <a:p>
            <a:endParaRPr lang="fr-FR" sz="8000" dirty="0">
              <a:solidFill>
                <a:srgbClr val="A5300F"/>
              </a:solidFill>
            </a:endParaRPr>
          </a:p>
          <a:p>
            <a:r>
              <a:rPr lang="fr-FR" sz="8000" b="1" u="sng" dirty="0">
                <a:solidFill>
                  <a:srgbClr val="A5300F"/>
                </a:solidFill>
              </a:rPr>
              <a:t>Le principe de sécurité et de confidentialité </a:t>
            </a:r>
            <a:r>
              <a:rPr lang="fr-FR" sz="8000" dirty="0">
                <a:solidFill>
                  <a:srgbClr val="A5300F"/>
                </a:solidFill>
              </a:rPr>
              <a:t>: </a:t>
            </a:r>
            <a:r>
              <a:rPr lang="fr-FR" sz="8000" dirty="0">
                <a:solidFill>
                  <a:srgbClr val="766F54"/>
                </a:solidFill>
              </a:rPr>
              <a:t>le responsable du fichier doit garantir la sécurité et la confidentialité des informations qu'il détient. Il doit en particulier veiller à ce que seules les personnes autorisées aient accès à ces informations.</a:t>
            </a:r>
          </a:p>
          <a:p>
            <a:endParaRPr lang="fr-FR" sz="8000" dirty="0">
              <a:solidFill>
                <a:srgbClr val="A5300F"/>
              </a:solidFill>
            </a:endParaRPr>
          </a:p>
          <a:p>
            <a:r>
              <a:rPr lang="fr-FR" sz="8000" b="1" dirty="0">
                <a:solidFill>
                  <a:srgbClr val="A5300F"/>
                </a:solidFill>
                <a:hlinkClick r:id="rId2">
                  <a:extLst>
                    <a:ext uri="{A12FA001-AC4F-418D-AE19-62706E023703}">
                      <ahyp:hlinkClr xmlns:ahyp="http://schemas.microsoft.com/office/drawing/2018/hyperlinkcolor" val="tx"/>
                    </a:ext>
                  </a:extLst>
                </a:hlinkClick>
              </a:rPr>
              <a:t>Les droits des personnes</a:t>
            </a:r>
            <a:r>
              <a:rPr lang="fr-FR" sz="8000" b="1" dirty="0">
                <a:solidFill>
                  <a:srgbClr val="A5300F"/>
                </a:solidFill>
              </a:rPr>
              <a:t> </a:t>
            </a:r>
            <a:endParaRPr lang="fr-FR" sz="8000" dirty="0">
              <a:solidFill>
                <a:srgbClr val="A5300F"/>
              </a:solidFill>
            </a:endParaRPr>
          </a:p>
          <a:p>
            <a:endParaRPr lang="fr-FR" sz="4000" b="1" dirty="0">
              <a:solidFill>
                <a:srgbClr val="A5300F"/>
              </a:solidFill>
            </a:endParaRPr>
          </a:p>
        </p:txBody>
      </p:sp>
    </p:spTree>
    <p:extLst>
      <p:ext uri="{BB962C8B-B14F-4D97-AF65-F5344CB8AC3E}">
        <p14:creationId xmlns:p14="http://schemas.microsoft.com/office/powerpoint/2010/main" val="117929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ADD167-BAC8-4D98-8C92-57618EA4A4BF}"/>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EA8221B-5220-4CF3-BD0B-0C78E0BAB433}"/>
              </a:ext>
            </a:extLst>
          </p:cNvPr>
          <p:cNvPicPr>
            <a:picLocks noGrp="1" noChangeAspect="1"/>
          </p:cNvPicPr>
          <p:nvPr>
            <p:ph idx="1"/>
          </p:nvPr>
        </p:nvPicPr>
        <p:blipFill>
          <a:blip r:embed="rId2"/>
          <a:stretch>
            <a:fillRect/>
          </a:stretch>
        </p:blipFill>
        <p:spPr>
          <a:xfrm>
            <a:off x="3158716" y="1001085"/>
            <a:ext cx="5389666" cy="5311893"/>
          </a:xfrm>
        </p:spPr>
      </p:pic>
    </p:spTree>
    <p:extLst>
      <p:ext uri="{BB962C8B-B14F-4D97-AF65-F5344CB8AC3E}">
        <p14:creationId xmlns:p14="http://schemas.microsoft.com/office/powerpoint/2010/main" val="2501179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106111" y="341523"/>
            <a:ext cx="3979777" cy="821541"/>
          </a:xfrm>
        </p:spPr>
        <p:txBody>
          <a:bodyPr>
            <a:normAutofit/>
          </a:bodyPr>
          <a:lstStyle/>
          <a:p>
            <a:r>
              <a:rPr lang="fr-FR" sz="4000" b="1" u="sng" dirty="0" err="1">
                <a:solidFill>
                  <a:srgbClr val="A5300F"/>
                </a:solidFill>
              </a:rPr>
              <a:t>Anonymization</a:t>
            </a:r>
            <a:endParaRPr lang="fr-FR" sz="4000" b="1" u="sng" dirty="0">
              <a:solidFill>
                <a:srgbClr val="A5300F"/>
              </a:solidFill>
            </a:endParaRPr>
          </a:p>
        </p:txBody>
      </p:sp>
      <p:sp>
        <p:nvSpPr>
          <p:cNvPr id="3" name="Titre 1">
            <a:extLst>
              <a:ext uri="{FF2B5EF4-FFF2-40B4-BE49-F238E27FC236}">
                <a16:creationId xmlns:a16="http://schemas.microsoft.com/office/drawing/2014/main" id="{3C0B17D0-B846-1644-A381-30ADDF227C7A}"/>
              </a:ext>
            </a:extLst>
          </p:cNvPr>
          <p:cNvSpPr txBox="1">
            <a:spLocks/>
          </p:cNvSpPr>
          <p:nvPr/>
        </p:nvSpPr>
        <p:spPr>
          <a:xfrm>
            <a:off x="889677" y="1266939"/>
            <a:ext cx="4453502" cy="1399143"/>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u="sng" dirty="0">
                <a:solidFill>
                  <a:srgbClr val="A5300F"/>
                </a:solidFill>
              </a:rPr>
              <a:t>On </a:t>
            </a:r>
            <a:r>
              <a:rPr lang="fr-FR" sz="1800" b="1" u="sng" dirty="0" err="1">
                <a:solidFill>
                  <a:srgbClr val="A5300F"/>
                </a:solidFill>
              </a:rPr>
              <a:t>anomize</a:t>
            </a:r>
            <a:r>
              <a:rPr lang="fr-FR" sz="1800" b="1" u="sng" dirty="0">
                <a:solidFill>
                  <a:srgbClr val="A5300F"/>
                </a:solidFill>
              </a:rPr>
              <a:t> les colonnes suivantes:</a:t>
            </a:r>
          </a:p>
          <a:p>
            <a:r>
              <a:rPr lang="fr-FR" sz="1800" b="1" dirty="0">
                <a:solidFill>
                  <a:srgbClr val="766F54"/>
                </a:solidFill>
              </a:rPr>
              <a:t>-Nom/prénom</a:t>
            </a:r>
          </a:p>
          <a:p>
            <a:r>
              <a:rPr lang="fr-FR" sz="1800" b="1" dirty="0">
                <a:solidFill>
                  <a:srgbClr val="766F54"/>
                </a:solidFill>
              </a:rPr>
              <a:t>-Numéro de Téléphone</a:t>
            </a:r>
          </a:p>
          <a:p>
            <a:endParaRPr lang="fr-FR" sz="1800" b="1" dirty="0">
              <a:solidFill>
                <a:srgbClr val="766F54"/>
              </a:solidFill>
            </a:endParaRPr>
          </a:p>
        </p:txBody>
      </p:sp>
      <p:pic>
        <p:nvPicPr>
          <p:cNvPr id="5" name="Image 4">
            <a:extLst>
              <a:ext uri="{FF2B5EF4-FFF2-40B4-BE49-F238E27FC236}">
                <a16:creationId xmlns:a16="http://schemas.microsoft.com/office/drawing/2014/main" id="{22578907-343E-499D-9553-9E27A01CD500}"/>
              </a:ext>
            </a:extLst>
          </p:cNvPr>
          <p:cNvPicPr>
            <a:picLocks noChangeAspect="1"/>
          </p:cNvPicPr>
          <p:nvPr/>
        </p:nvPicPr>
        <p:blipFill>
          <a:blip r:embed="rId2"/>
          <a:stretch>
            <a:fillRect/>
          </a:stretch>
        </p:blipFill>
        <p:spPr>
          <a:xfrm>
            <a:off x="2707129" y="2402326"/>
            <a:ext cx="8283388" cy="3887894"/>
          </a:xfrm>
          <a:prstGeom prst="rect">
            <a:avLst/>
          </a:prstGeom>
        </p:spPr>
      </p:pic>
    </p:spTree>
    <p:extLst>
      <p:ext uri="{BB962C8B-B14F-4D97-AF65-F5344CB8AC3E}">
        <p14:creationId xmlns:p14="http://schemas.microsoft.com/office/powerpoint/2010/main" val="27973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4-Exportation des données</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16073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929681" y="3429000"/>
            <a:ext cx="8915399" cy="3142033"/>
          </a:xfrm>
        </p:spPr>
        <p:txBody>
          <a:bodyPr>
            <a:normAutofit fontScale="90000"/>
          </a:bodyPr>
          <a:lstStyle/>
          <a:p>
            <a:r>
              <a:rPr lang="fr-FR" b="1" dirty="0">
                <a:solidFill>
                  <a:srgbClr val="A5300F"/>
                </a:solidFill>
              </a:rPr>
              <a:t>Analysez des indicateurs de l'égalité femme-homme avec </a:t>
            </a:r>
            <a:r>
              <a:rPr lang="fr-FR" b="1" dirty="0" err="1">
                <a:solidFill>
                  <a:srgbClr val="A5300F"/>
                </a:solidFill>
              </a:rPr>
              <a:t>Knime</a:t>
            </a:r>
            <a:br>
              <a:rPr lang="fr-FR" b="1" dirty="0"/>
            </a:br>
            <a:endParaRPr lang="fr-FR" dirty="0"/>
          </a:p>
        </p:txBody>
      </p:sp>
      <p:pic>
        <p:nvPicPr>
          <p:cNvPr id="7" name="Image 6">
            <a:extLst>
              <a:ext uri="{FF2B5EF4-FFF2-40B4-BE49-F238E27FC236}">
                <a16:creationId xmlns:a16="http://schemas.microsoft.com/office/drawing/2014/main" id="{994A2B6A-A0E2-6345-824D-11E1FC76BE1C}"/>
              </a:ext>
            </a:extLst>
          </p:cNvPr>
          <p:cNvPicPr>
            <a:picLocks noChangeAspect="1"/>
          </p:cNvPicPr>
          <p:nvPr/>
        </p:nvPicPr>
        <p:blipFill>
          <a:blip r:embed="rId2"/>
          <a:stretch>
            <a:fillRect/>
          </a:stretch>
        </p:blipFill>
        <p:spPr>
          <a:xfrm>
            <a:off x="3581400" y="1523325"/>
            <a:ext cx="5029200" cy="1612900"/>
          </a:xfrm>
          <a:prstGeom prst="rect">
            <a:avLst/>
          </a:prstGeom>
        </p:spPr>
      </p:pic>
    </p:spTree>
    <p:extLst>
      <p:ext uri="{BB962C8B-B14F-4D97-AF65-F5344CB8AC3E}">
        <p14:creationId xmlns:p14="http://schemas.microsoft.com/office/powerpoint/2010/main" val="3614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735541" y="286438"/>
            <a:ext cx="2720917" cy="789275"/>
          </a:xfrm>
        </p:spPr>
        <p:txBody>
          <a:bodyPr>
            <a:normAutofit fontScale="90000"/>
          </a:bodyPr>
          <a:lstStyle/>
          <a:p>
            <a:r>
              <a:rPr lang="fr-FR" sz="4000" b="1" u="sng" dirty="0">
                <a:solidFill>
                  <a:srgbClr val="A5300F"/>
                </a:solidFill>
              </a:rPr>
              <a:t>Exportation</a:t>
            </a: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417825" y="1308856"/>
            <a:ext cx="3356348" cy="488684"/>
          </a:xfrm>
        </p:spPr>
        <p:txBody>
          <a:bodyPr>
            <a:normAutofit/>
          </a:bodyPr>
          <a:lstStyle/>
          <a:p>
            <a:r>
              <a:rPr lang="fr-FR" b="1" u="sng" dirty="0">
                <a:solidFill>
                  <a:srgbClr val="A5300F"/>
                </a:solidFill>
              </a:rPr>
              <a:t>Exportation au format CSV</a:t>
            </a:r>
          </a:p>
        </p:txBody>
      </p:sp>
      <p:pic>
        <p:nvPicPr>
          <p:cNvPr id="5" name="Image 4">
            <a:extLst>
              <a:ext uri="{FF2B5EF4-FFF2-40B4-BE49-F238E27FC236}">
                <a16:creationId xmlns:a16="http://schemas.microsoft.com/office/drawing/2014/main" id="{5F79C5F4-7680-42A8-B2E0-2D01778197CA}"/>
              </a:ext>
            </a:extLst>
          </p:cNvPr>
          <p:cNvPicPr>
            <a:picLocks noChangeAspect="1"/>
          </p:cNvPicPr>
          <p:nvPr/>
        </p:nvPicPr>
        <p:blipFill>
          <a:blip r:embed="rId2"/>
          <a:stretch>
            <a:fillRect/>
          </a:stretch>
        </p:blipFill>
        <p:spPr>
          <a:xfrm>
            <a:off x="4166845" y="1887099"/>
            <a:ext cx="3858310" cy="4684463"/>
          </a:xfrm>
          <a:prstGeom prst="rect">
            <a:avLst/>
          </a:prstGeom>
        </p:spPr>
      </p:pic>
    </p:spTree>
    <p:extLst>
      <p:ext uri="{BB962C8B-B14F-4D97-AF65-F5344CB8AC3E}">
        <p14:creationId xmlns:p14="http://schemas.microsoft.com/office/powerpoint/2010/main" val="588300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5182961" cy="1239524"/>
          </a:xfrm>
        </p:spPr>
        <p:txBody>
          <a:bodyPr/>
          <a:lstStyle/>
          <a:p>
            <a:r>
              <a:rPr lang="fr-FR" b="1" dirty="0">
                <a:solidFill>
                  <a:srgbClr val="A5300F"/>
                </a:solidFill>
              </a:rPr>
              <a:t>5-Visualisation</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122032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765634" y="288409"/>
            <a:ext cx="4660731" cy="789275"/>
          </a:xfrm>
        </p:spPr>
        <p:txBody>
          <a:bodyPr>
            <a:normAutofit/>
          </a:bodyPr>
          <a:lstStyle/>
          <a:p>
            <a:r>
              <a:rPr lang="fr-FR" sz="4000" b="1" u="sng" dirty="0">
                <a:solidFill>
                  <a:srgbClr val="A5300F"/>
                </a:solidFill>
              </a:rPr>
              <a:t>Sexe/ Ancienneté</a:t>
            </a:r>
          </a:p>
        </p:txBody>
      </p:sp>
      <p:pic>
        <p:nvPicPr>
          <p:cNvPr id="9" name="Image 8">
            <a:extLst>
              <a:ext uri="{FF2B5EF4-FFF2-40B4-BE49-F238E27FC236}">
                <a16:creationId xmlns:a16="http://schemas.microsoft.com/office/drawing/2014/main" id="{1BDAFF7A-8120-6042-8B21-C8A86DF86843}"/>
              </a:ext>
            </a:extLst>
          </p:cNvPr>
          <p:cNvPicPr>
            <a:picLocks noChangeAspect="1"/>
          </p:cNvPicPr>
          <p:nvPr/>
        </p:nvPicPr>
        <p:blipFill>
          <a:blip r:embed="rId2"/>
          <a:stretch>
            <a:fillRect/>
          </a:stretch>
        </p:blipFill>
        <p:spPr>
          <a:xfrm>
            <a:off x="1843043" y="2060880"/>
            <a:ext cx="5673089" cy="4237811"/>
          </a:xfrm>
          <a:prstGeom prst="rect">
            <a:avLst/>
          </a:prstGeom>
        </p:spPr>
      </p:pic>
      <p:sp>
        <p:nvSpPr>
          <p:cNvPr id="3" name="ZoneTexte 2">
            <a:extLst>
              <a:ext uri="{FF2B5EF4-FFF2-40B4-BE49-F238E27FC236}">
                <a16:creationId xmlns:a16="http://schemas.microsoft.com/office/drawing/2014/main" id="{AA4017F9-3FBD-4632-851E-BA3F57902ADB}"/>
              </a:ext>
            </a:extLst>
          </p:cNvPr>
          <p:cNvSpPr txBox="1"/>
          <p:nvPr/>
        </p:nvSpPr>
        <p:spPr>
          <a:xfrm>
            <a:off x="8128932" y="2575420"/>
            <a:ext cx="4139275" cy="646331"/>
          </a:xfrm>
          <a:prstGeom prst="rect">
            <a:avLst/>
          </a:prstGeom>
          <a:noFill/>
        </p:spPr>
        <p:txBody>
          <a:bodyPr wrap="none" rtlCol="0">
            <a:spAutoFit/>
          </a:bodyPr>
          <a:lstStyle/>
          <a:p>
            <a:r>
              <a:rPr lang="fr-FR" dirty="0"/>
              <a:t>On observe que les hommes ont le </a:t>
            </a:r>
          </a:p>
          <a:p>
            <a:r>
              <a:rPr lang="fr-FR" dirty="0"/>
              <a:t>Plus d’ancienneté dans la boite</a:t>
            </a:r>
          </a:p>
        </p:txBody>
      </p:sp>
    </p:spTree>
    <p:extLst>
      <p:ext uri="{BB962C8B-B14F-4D97-AF65-F5344CB8AC3E}">
        <p14:creationId xmlns:p14="http://schemas.microsoft.com/office/powerpoint/2010/main" val="229148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789F8-20BA-4705-9598-F7DB801146EA}"/>
              </a:ext>
            </a:extLst>
          </p:cNvPr>
          <p:cNvSpPr>
            <a:spLocks noGrp="1"/>
          </p:cNvSpPr>
          <p:nvPr>
            <p:ph type="title"/>
          </p:nvPr>
        </p:nvSpPr>
        <p:spPr/>
        <p:txBody>
          <a:bodyPr/>
          <a:lstStyle/>
          <a:p>
            <a:r>
              <a:rPr lang="fr-FR" dirty="0"/>
              <a:t>Proportion de femmes et d’hommes</a:t>
            </a:r>
          </a:p>
        </p:txBody>
      </p:sp>
      <p:pic>
        <p:nvPicPr>
          <p:cNvPr id="5" name="Espace réservé du contenu 4">
            <a:extLst>
              <a:ext uri="{FF2B5EF4-FFF2-40B4-BE49-F238E27FC236}">
                <a16:creationId xmlns:a16="http://schemas.microsoft.com/office/drawing/2014/main" id="{DC81D6BF-90A7-4096-8873-32AFC09983FE}"/>
              </a:ext>
            </a:extLst>
          </p:cNvPr>
          <p:cNvPicPr>
            <a:picLocks noGrp="1" noChangeAspect="1"/>
          </p:cNvPicPr>
          <p:nvPr>
            <p:ph idx="1"/>
          </p:nvPr>
        </p:nvPicPr>
        <p:blipFill>
          <a:blip r:embed="rId2"/>
          <a:stretch>
            <a:fillRect/>
          </a:stretch>
        </p:blipFill>
        <p:spPr>
          <a:xfrm>
            <a:off x="1443724" y="1905000"/>
            <a:ext cx="4964966" cy="3778250"/>
          </a:xfrm>
        </p:spPr>
      </p:pic>
      <p:sp>
        <p:nvSpPr>
          <p:cNvPr id="6" name="ZoneTexte 5">
            <a:extLst>
              <a:ext uri="{FF2B5EF4-FFF2-40B4-BE49-F238E27FC236}">
                <a16:creationId xmlns:a16="http://schemas.microsoft.com/office/drawing/2014/main" id="{50F0E0B4-F6BE-4534-A2C9-710DDEBD1E9C}"/>
              </a:ext>
            </a:extLst>
          </p:cNvPr>
          <p:cNvSpPr txBox="1"/>
          <p:nvPr/>
        </p:nvSpPr>
        <p:spPr>
          <a:xfrm>
            <a:off x="7147420" y="2239861"/>
            <a:ext cx="4889480" cy="923330"/>
          </a:xfrm>
          <a:prstGeom prst="rect">
            <a:avLst/>
          </a:prstGeom>
          <a:noFill/>
        </p:spPr>
        <p:txBody>
          <a:bodyPr wrap="none" rtlCol="0">
            <a:spAutoFit/>
          </a:bodyPr>
          <a:lstStyle/>
          <a:p>
            <a:r>
              <a:rPr lang="fr-FR" dirty="0"/>
              <a:t>On observe une </a:t>
            </a:r>
            <a:r>
              <a:rPr lang="fr-FR" b="1" dirty="0"/>
              <a:t>proportion</a:t>
            </a:r>
            <a:r>
              <a:rPr lang="fr-FR" dirty="0"/>
              <a:t> </a:t>
            </a:r>
            <a:r>
              <a:rPr lang="fr-FR" b="1" dirty="0"/>
              <a:t>pratiquement</a:t>
            </a:r>
            <a:r>
              <a:rPr lang="fr-FR" dirty="0"/>
              <a:t> </a:t>
            </a:r>
          </a:p>
          <a:p>
            <a:r>
              <a:rPr lang="fr-FR" b="1" dirty="0"/>
              <a:t>Égale</a:t>
            </a:r>
            <a:r>
              <a:rPr lang="fr-FR" dirty="0"/>
              <a:t> d’hommes et de femmes dans </a:t>
            </a:r>
          </a:p>
          <a:p>
            <a:r>
              <a:rPr lang="fr-FR" dirty="0"/>
              <a:t>L’entreprise</a:t>
            </a:r>
          </a:p>
        </p:txBody>
      </p:sp>
    </p:spTree>
    <p:extLst>
      <p:ext uri="{BB962C8B-B14F-4D97-AF65-F5344CB8AC3E}">
        <p14:creationId xmlns:p14="http://schemas.microsoft.com/office/powerpoint/2010/main" val="213712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575254" y="297455"/>
            <a:ext cx="7041490" cy="789275"/>
          </a:xfrm>
        </p:spPr>
        <p:txBody>
          <a:bodyPr>
            <a:normAutofit/>
          </a:bodyPr>
          <a:lstStyle/>
          <a:p>
            <a:r>
              <a:rPr lang="fr-FR" sz="4000" b="1" u="sng" dirty="0">
                <a:solidFill>
                  <a:srgbClr val="A5300F"/>
                </a:solidFill>
              </a:rPr>
              <a:t>Sexe/Durée hebdomadaire</a:t>
            </a:r>
          </a:p>
        </p:txBody>
      </p:sp>
      <p:pic>
        <p:nvPicPr>
          <p:cNvPr id="8" name="Image 7">
            <a:extLst>
              <a:ext uri="{FF2B5EF4-FFF2-40B4-BE49-F238E27FC236}">
                <a16:creationId xmlns:a16="http://schemas.microsoft.com/office/drawing/2014/main" id="{4253C55E-39A0-E843-AC79-058CF2A84F09}"/>
              </a:ext>
            </a:extLst>
          </p:cNvPr>
          <p:cNvPicPr>
            <a:picLocks noChangeAspect="1"/>
          </p:cNvPicPr>
          <p:nvPr/>
        </p:nvPicPr>
        <p:blipFill>
          <a:blip r:embed="rId2"/>
          <a:stretch>
            <a:fillRect/>
          </a:stretch>
        </p:blipFill>
        <p:spPr>
          <a:xfrm>
            <a:off x="1895143" y="1635752"/>
            <a:ext cx="5654705" cy="4145893"/>
          </a:xfrm>
          <a:prstGeom prst="rect">
            <a:avLst/>
          </a:prstGeom>
        </p:spPr>
      </p:pic>
      <p:sp>
        <p:nvSpPr>
          <p:cNvPr id="3" name="ZoneTexte 2">
            <a:extLst>
              <a:ext uri="{FF2B5EF4-FFF2-40B4-BE49-F238E27FC236}">
                <a16:creationId xmlns:a16="http://schemas.microsoft.com/office/drawing/2014/main" id="{E80E753A-A749-4FCD-807D-E3729DC398A3}"/>
              </a:ext>
            </a:extLst>
          </p:cNvPr>
          <p:cNvSpPr txBox="1"/>
          <p:nvPr/>
        </p:nvSpPr>
        <p:spPr>
          <a:xfrm>
            <a:off x="8254767" y="1988191"/>
            <a:ext cx="3956532" cy="1477328"/>
          </a:xfrm>
          <a:prstGeom prst="rect">
            <a:avLst/>
          </a:prstGeom>
          <a:noFill/>
        </p:spPr>
        <p:txBody>
          <a:bodyPr wrap="none" rtlCol="0">
            <a:spAutoFit/>
          </a:bodyPr>
          <a:lstStyle/>
          <a:p>
            <a:r>
              <a:rPr lang="fr-FR" dirty="0"/>
              <a:t>Selon le secteur d’activité,</a:t>
            </a:r>
          </a:p>
          <a:p>
            <a:r>
              <a:rPr lang="fr-FR" dirty="0"/>
              <a:t>On observe quand même une </a:t>
            </a:r>
          </a:p>
          <a:p>
            <a:r>
              <a:rPr lang="fr-FR" dirty="0"/>
              <a:t>Moyenne pratiquement</a:t>
            </a:r>
          </a:p>
          <a:p>
            <a:r>
              <a:rPr lang="fr-FR" dirty="0"/>
              <a:t>Égale selon le sexe et la durée de</a:t>
            </a:r>
          </a:p>
          <a:p>
            <a:r>
              <a:rPr lang="fr-FR" dirty="0"/>
              <a:t>travaille </a:t>
            </a:r>
            <a:r>
              <a:rPr lang="fr-FR" dirty="0" err="1"/>
              <a:t>hébdomadaire</a:t>
            </a:r>
            <a:endParaRPr lang="fr-FR" dirty="0"/>
          </a:p>
        </p:txBody>
      </p:sp>
    </p:spTree>
    <p:extLst>
      <p:ext uri="{BB962C8B-B14F-4D97-AF65-F5344CB8AC3E}">
        <p14:creationId xmlns:p14="http://schemas.microsoft.com/office/powerpoint/2010/main" val="248087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392522" y="275422"/>
            <a:ext cx="5406956" cy="789275"/>
          </a:xfrm>
        </p:spPr>
        <p:txBody>
          <a:bodyPr>
            <a:normAutofit/>
          </a:bodyPr>
          <a:lstStyle/>
          <a:p>
            <a:r>
              <a:rPr lang="fr-FR" sz="4000" b="1" u="sng" dirty="0">
                <a:solidFill>
                  <a:srgbClr val="A5300F"/>
                </a:solidFill>
              </a:rPr>
              <a:t>Sexe/ Augmentation</a:t>
            </a:r>
          </a:p>
        </p:txBody>
      </p:sp>
      <p:pic>
        <p:nvPicPr>
          <p:cNvPr id="8" name="Image 7">
            <a:extLst>
              <a:ext uri="{FF2B5EF4-FFF2-40B4-BE49-F238E27FC236}">
                <a16:creationId xmlns:a16="http://schemas.microsoft.com/office/drawing/2014/main" id="{6750A74D-6762-6C4E-BABE-651021F31142}"/>
              </a:ext>
            </a:extLst>
          </p:cNvPr>
          <p:cNvPicPr>
            <a:picLocks noChangeAspect="1"/>
          </p:cNvPicPr>
          <p:nvPr/>
        </p:nvPicPr>
        <p:blipFill>
          <a:blip r:embed="rId2"/>
          <a:stretch>
            <a:fillRect/>
          </a:stretch>
        </p:blipFill>
        <p:spPr>
          <a:xfrm>
            <a:off x="1836922" y="2178005"/>
            <a:ext cx="5528039" cy="4081941"/>
          </a:xfrm>
          <a:prstGeom prst="rect">
            <a:avLst/>
          </a:prstGeom>
        </p:spPr>
      </p:pic>
      <p:sp>
        <p:nvSpPr>
          <p:cNvPr id="3" name="ZoneTexte 2">
            <a:extLst>
              <a:ext uri="{FF2B5EF4-FFF2-40B4-BE49-F238E27FC236}">
                <a16:creationId xmlns:a16="http://schemas.microsoft.com/office/drawing/2014/main" id="{32399C1B-9A17-4551-858A-E91C6E42528C}"/>
              </a:ext>
            </a:extLst>
          </p:cNvPr>
          <p:cNvSpPr txBox="1"/>
          <p:nvPr/>
        </p:nvSpPr>
        <p:spPr>
          <a:xfrm>
            <a:off x="7642371" y="2608976"/>
            <a:ext cx="3717684" cy="923330"/>
          </a:xfrm>
          <a:prstGeom prst="rect">
            <a:avLst/>
          </a:prstGeom>
          <a:noFill/>
        </p:spPr>
        <p:txBody>
          <a:bodyPr wrap="none" rtlCol="0">
            <a:spAutoFit/>
          </a:bodyPr>
          <a:lstStyle/>
          <a:p>
            <a:r>
              <a:rPr lang="fr-FR" dirty="0"/>
              <a:t>On observe des augmentations</a:t>
            </a:r>
          </a:p>
          <a:p>
            <a:r>
              <a:rPr lang="fr-FR" dirty="0"/>
              <a:t>Assez disparate selon le secteur</a:t>
            </a:r>
          </a:p>
          <a:p>
            <a:r>
              <a:rPr lang="fr-FR" dirty="0"/>
              <a:t>Par rapport aux sexes</a:t>
            </a:r>
          </a:p>
        </p:txBody>
      </p:sp>
    </p:spTree>
    <p:extLst>
      <p:ext uri="{BB962C8B-B14F-4D97-AF65-F5344CB8AC3E}">
        <p14:creationId xmlns:p14="http://schemas.microsoft.com/office/powerpoint/2010/main" val="2069017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948873" y="286439"/>
            <a:ext cx="4294253" cy="789275"/>
          </a:xfrm>
        </p:spPr>
        <p:txBody>
          <a:bodyPr>
            <a:normAutofit/>
          </a:bodyPr>
          <a:lstStyle/>
          <a:p>
            <a:r>
              <a:rPr lang="fr-FR" sz="4000" b="1" u="sng" dirty="0">
                <a:solidFill>
                  <a:srgbClr val="A5300F"/>
                </a:solidFill>
              </a:rPr>
              <a:t>Sexe/ Promotion</a:t>
            </a:r>
          </a:p>
        </p:txBody>
      </p:sp>
      <p:pic>
        <p:nvPicPr>
          <p:cNvPr id="8" name="Image 7">
            <a:extLst>
              <a:ext uri="{FF2B5EF4-FFF2-40B4-BE49-F238E27FC236}">
                <a16:creationId xmlns:a16="http://schemas.microsoft.com/office/drawing/2014/main" id="{8128FC64-9CDB-F14C-8B36-514C25680D9D}"/>
              </a:ext>
            </a:extLst>
          </p:cNvPr>
          <p:cNvPicPr>
            <a:picLocks noChangeAspect="1"/>
          </p:cNvPicPr>
          <p:nvPr/>
        </p:nvPicPr>
        <p:blipFill>
          <a:blip r:embed="rId2"/>
          <a:stretch>
            <a:fillRect/>
          </a:stretch>
        </p:blipFill>
        <p:spPr>
          <a:xfrm>
            <a:off x="1966764" y="1917288"/>
            <a:ext cx="5563518" cy="4196213"/>
          </a:xfrm>
          <a:prstGeom prst="rect">
            <a:avLst/>
          </a:prstGeom>
        </p:spPr>
      </p:pic>
      <p:sp>
        <p:nvSpPr>
          <p:cNvPr id="3" name="ZoneTexte 2">
            <a:extLst>
              <a:ext uri="{FF2B5EF4-FFF2-40B4-BE49-F238E27FC236}">
                <a16:creationId xmlns:a16="http://schemas.microsoft.com/office/drawing/2014/main" id="{DE9046CF-630F-4B44-85CF-44C696F856AD}"/>
              </a:ext>
            </a:extLst>
          </p:cNvPr>
          <p:cNvSpPr txBox="1"/>
          <p:nvPr/>
        </p:nvSpPr>
        <p:spPr>
          <a:xfrm>
            <a:off x="7530282" y="2088859"/>
            <a:ext cx="3943692" cy="923330"/>
          </a:xfrm>
          <a:prstGeom prst="rect">
            <a:avLst/>
          </a:prstGeom>
          <a:noFill/>
        </p:spPr>
        <p:txBody>
          <a:bodyPr wrap="square" rtlCol="0">
            <a:spAutoFit/>
          </a:bodyPr>
          <a:lstStyle/>
          <a:p>
            <a:r>
              <a:rPr lang="fr-FR" dirty="0"/>
              <a:t>On observe une concordance</a:t>
            </a:r>
          </a:p>
          <a:p>
            <a:r>
              <a:rPr lang="fr-FR" dirty="0"/>
              <a:t>Entre le graphique (sexe/augmentation) et celui ci</a:t>
            </a:r>
          </a:p>
        </p:txBody>
      </p:sp>
    </p:spTree>
    <p:extLst>
      <p:ext uri="{BB962C8B-B14F-4D97-AF65-F5344CB8AC3E}">
        <p14:creationId xmlns:p14="http://schemas.microsoft.com/office/powerpoint/2010/main" val="750281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335627" y="264405"/>
            <a:ext cx="3520746" cy="789275"/>
          </a:xfrm>
        </p:spPr>
        <p:txBody>
          <a:bodyPr>
            <a:normAutofit/>
          </a:bodyPr>
          <a:lstStyle/>
          <a:p>
            <a:r>
              <a:rPr lang="fr-FR" sz="4000" b="1" u="sng" dirty="0">
                <a:solidFill>
                  <a:srgbClr val="A5300F"/>
                </a:solidFill>
              </a:rPr>
              <a:t>Sexe/Salaire</a:t>
            </a:r>
          </a:p>
        </p:txBody>
      </p:sp>
      <p:pic>
        <p:nvPicPr>
          <p:cNvPr id="4" name="Image 3">
            <a:extLst>
              <a:ext uri="{FF2B5EF4-FFF2-40B4-BE49-F238E27FC236}">
                <a16:creationId xmlns:a16="http://schemas.microsoft.com/office/drawing/2014/main" id="{42B43EBE-E45E-4545-BF0F-01AF82B9B9B8}"/>
              </a:ext>
            </a:extLst>
          </p:cNvPr>
          <p:cNvPicPr>
            <a:picLocks noChangeAspect="1"/>
          </p:cNvPicPr>
          <p:nvPr/>
        </p:nvPicPr>
        <p:blipFill>
          <a:blip r:embed="rId2"/>
          <a:stretch>
            <a:fillRect/>
          </a:stretch>
        </p:blipFill>
        <p:spPr>
          <a:xfrm>
            <a:off x="1896047" y="1593136"/>
            <a:ext cx="5673957" cy="4059363"/>
          </a:xfrm>
          <a:prstGeom prst="rect">
            <a:avLst/>
          </a:prstGeom>
        </p:spPr>
      </p:pic>
      <p:sp>
        <p:nvSpPr>
          <p:cNvPr id="3" name="ZoneTexte 2">
            <a:extLst>
              <a:ext uri="{FF2B5EF4-FFF2-40B4-BE49-F238E27FC236}">
                <a16:creationId xmlns:a16="http://schemas.microsoft.com/office/drawing/2014/main" id="{A5305E91-DBF5-471D-AEE8-6344D0C0C0E9}"/>
              </a:ext>
            </a:extLst>
          </p:cNvPr>
          <p:cNvSpPr txBox="1"/>
          <p:nvPr/>
        </p:nvSpPr>
        <p:spPr>
          <a:xfrm>
            <a:off x="8393502" y="2441275"/>
            <a:ext cx="3879588" cy="1200329"/>
          </a:xfrm>
          <a:prstGeom prst="rect">
            <a:avLst/>
          </a:prstGeom>
          <a:noFill/>
        </p:spPr>
        <p:txBody>
          <a:bodyPr wrap="none" rtlCol="0">
            <a:spAutoFit/>
          </a:bodyPr>
          <a:lstStyle/>
          <a:p>
            <a:r>
              <a:rPr lang="fr-FR" dirty="0"/>
              <a:t>On observe un salaire moyen </a:t>
            </a:r>
          </a:p>
          <a:p>
            <a:r>
              <a:rPr lang="fr-FR" dirty="0"/>
              <a:t>inférieur à celui des hommes </a:t>
            </a:r>
          </a:p>
          <a:p>
            <a:r>
              <a:rPr lang="fr-FR" dirty="0"/>
              <a:t>Pour beaucoup de secteurs mais</a:t>
            </a:r>
          </a:p>
          <a:p>
            <a:r>
              <a:rPr lang="fr-FR" dirty="0"/>
              <a:t>Aussi inversement</a:t>
            </a:r>
          </a:p>
        </p:txBody>
      </p:sp>
    </p:spTree>
    <p:extLst>
      <p:ext uri="{BB962C8B-B14F-4D97-AF65-F5344CB8AC3E}">
        <p14:creationId xmlns:p14="http://schemas.microsoft.com/office/powerpoint/2010/main" val="1311601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799377" y="264405"/>
            <a:ext cx="4593246" cy="789275"/>
          </a:xfrm>
        </p:spPr>
        <p:txBody>
          <a:bodyPr>
            <a:normAutofit/>
          </a:bodyPr>
          <a:lstStyle/>
          <a:p>
            <a:r>
              <a:rPr lang="fr-FR" sz="4000" b="1" u="sng" dirty="0">
                <a:solidFill>
                  <a:srgbClr val="A5300F"/>
                </a:solidFill>
              </a:rPr>
              <a:t>Sexe/ Satisfaction</a:t>
            </a:r>
          </a:p>
        </p:txBody>
      </p:sp>
      <p:pic>
        <p:nvPicPr>
          <p:cNvPr id="8" name="Image 7">
            <a:extLst>
              <a:ext uri="{FF2B5EF4-FFF2-40B4-BE49-F238E27FC236}">
                <a16:creationId xmlns:a16="http://schemas.microsoft.com/office/drawing/2014/main" id="{BF069BF2-95A7-D240-A499-038DA25BD0A9}"/>
              </a:ext>
            </a:extLst>
          </p:cNvPr>
          <p:cNvPicPr>
            <a:picLocks noChangeAspect="1"/>
          </p:cNvPicPr>
          <p:nvPr/>
        </p:nvPicPr>
        <p:blipFill>
          <a:blip r:embed="rId2"/>
          <a:stretch>
            <a:fillRect/>
          </a:stretch>
        </p:blipFill>
        <p:spPr>
          <a:xfrm>
            <a:off x="1844011" y="1702611"/>
            <a:ext cx="5769166" cy="4271930"/>
          </a:xfrm>
          <a:prstGeom prst="rect">
            <a:avLst/>
          </a:prstGeom>
        </p:spPr>
      </p:pic>
      <p:sp>
        <p:nvSpPr>
          <p:cNvPr id="3" name="ZoneTexte 2">
            <a:extLst>
              <a:ext uri="{FF2B5EF4-FFF2-40B4-BE49-F238E27FC236}">
                <a16:creationId xmlns:a16="http://schemas.microsoft.com/office/drawing/2014/main" id="{99E768AF-F005-4B34-B621-BBF3778383D5}"/>
              </a:ext>
            </a:extLst>
          </p:cNvPr>
          <p:cNvSpPr txBox="1"/>
          <p:nvPr/>
        </p:nvSpPr>
        <p:spPr>
          <a:xfrm>
            <a:off x="8237989" y="2223083"/>
            <a:ext cx="3339376" cy="646331"/>
          </a:xfrm>
          <a:prstGeom prst="rect">
            <a:avLst/>
          </a:prstGeom>
          <a:noFill/>
        </p:spPr>
        <p:txBody>
          <a:bodyPr wrap="none" rtlCol="0">
            <a:spAutoFit/>
          </a:bodyPr>
          <a:lstStyle/>
          <a:p>
            <a:r>
              <a:rPr lang="fr-FR" dirty="0"/>
              <a:t>On a un taux de satisfaction</a:t>
            </a:r>
          </a:p>
          <a:p>
            <a:r>
              <a:rPr lang="fr-FR" dirty="0"/>
              <a:t>Plutôt proportionné </a:t>
            </a:r>
          </a:p>
        </p:txBody>
      </p:sp>
    </p:spTree>
    <p:extLst>
      <p:ext uri="{BB962C8B-B14F-4D97-AF65-F5344CB8AC3E}">
        <p14:creationId xmlns:p14="http://schemas.microsoft.com/office/powerpoint/2010/main" val="152769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530057" y="230809"/>
            <a:ext cx="3131886" cy="1008829"/>
          </a:xfrm>
        </p:spPr>
        <p:txBody>
          <a:bodyPr>
            <a:normAutofit/>
          </a:bodyPr>
          <a:lstStyle/>
          <a:p>
            <a:r>
              <a:rPr lang="fr-FR" sz="4000" b="1" u="sng" dirty="0">
                <a:solidFill>
                  <a:srgbClr val="A5300F"/>
                </a:solidFill>
              </a:rPr>
              <a:t>Conclusion</a:t>
            </a:r>
          </a:p>
        </p:txBody>
      </p:sp>
      <p:sp>
        <p:nvSpPr>
          <p:cNvPr id="3" name="Titre 1">
            <a:extLst>
              <a:ext uri="{FF2B5EF4-FFF2-40B4-BE49-F238E27FC236}">
                <a16:creationId xmlns:a16="http://schemas.microsoft.com/office/drawing/2014/main" id="{3C0B17D0-B846-1644-A381-30ADDF227C7A}"/>
              </a:ext>
            </a:extLst>
          </p:cNvPr>
          <p:cNvSpPr txBox="1">
            <a:spLocks/>
          </p:cNvSpPr>
          <p:nvPr/>
        </p:nvSpPr>
        <p:spPr>
          <a:xfrm>
            <a:off x="1899746" y="1725060"/>
            <a:ext cx="10040686" cy="449511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b="1" dirty="0">
                <a:solidFill>
                  <a:srgbClr val="A5300F"/>
                </a:solidFill>
              </a:rPr>
              <a:t>-Pas d’inégalité général détecté</a:t>
            </a:r>
          </a:p>
          <a:p>
            <a:endParaRPr lang="fr-FR" sz="2800" b="1" dirty="0">
              <a:solidFill>
                <a:srgbClr val="A5300F"/>
              </a:solidFill>
            </a:endParaRPr>
          </a:p>
          <a:p>
            <a:r>
              <a:rPr lang="fr-FR" sz="2800" b="1" dirty="0">
                <a:solidFill>
                  <a:srgbClr val="A5300F"/>
                </a:solidFill>
              </a:rPr>
              <a:t>-Légère inégalité dans les services</a:t>
            </a:r>
          </a:p>
          <a:p>
            <a:endParaRPr lang="fr-FR" sz="2800" b="1" dirty="0">
              <a:solidFill>
                <a:srgbClr val="A5300F"/>
              </a:solidFill>
            </a:endParaRPr>
          </a:p>
          <a:p>
            <a:r>
              <a:rPr lang="fr-FR" sz="2800" b="1" dirty="0">
                <a:solidFill>
                  <a:srgbClr val="A5300F"/>
                </a:solidFill>
              </a:rPr>
              <a:t>-Salaire homme expliqué par l’ancienneté</a:t>
            </a:r>
          </a:p>
          <a:p>
            <a:endParaRPr lang="fr-FR" sz="2800" b="1" dirty="0">
              <a:solidFill>
                <a:srgbClr val="A5300F"/>
              </a:solidFill>
            </a:endParaRPr>
          </a:p>
          <a:p>
            <a:endParaRPr lang="fr-FR" sz="2800" b="1" dirty="0">
              <a:solidFill>
                <a:srgbClr val="A5300F"/>
              </a:solidFill>
            </a:endParaRPr>
          </a:p>
          <a:p>
            <a:endParaRPr lang="fr-FR" sz="2800" b="1" dirty="0">
              <a:solidFill>
                <a:srgbClr val="A5300F"/>
              </a:solidFill>
            </a:endParaRPr>
          </a:p>
        </p:txBody>
      </p:sp>
    </p:spTree>
    <p:extLst>
      <p:ext uri="{BB962C8B-B14F-4D97-AF65-F5344CB8AC3E}">
        <p14:creationId xmlns:p14="http://schemas.microsoft.com/office/powerpoint/2010/main" val="374984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FEAC5052-8BFF-BC4A-BE26-212A040232FE}"/>
              </a:ext>
            </a:extLst>
          </p:cNvPr>
          <p:cNvPicPr>
            <a:picLocks noChangeAspect="1"/>
          </p:cNvPicPr>
          <p:nvPr/>
        </p:nvPicPr>
        <p:blipFill>
          <a:blip r:embed="rId2"/>
          <a:stretch>
            <a:fillRect/>
          </a:stretch>
        </p:blipFill>
        <p:spPr>
          <a:xfrm>
            <a:off x="2342018" y="3788226"/>
            <a:ext cx="1523999" cy="1523999"/>
          </a:xfrm>
          <a:prstGeom prst="rect">
            <a:avLst/>
          </a:prstGeom>
        </p:spPr>
      </p:pic>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559525" y="217715"/>
            <a:ext cx="7391400" cy="6248400"/>
          </a:xfrm>
        </p:spPr>
        <p:txBody>
          <a:bodyPr>
            <a:normAutofit/>
          </a:bodyPr>
          <a:lstStyle/>
          <a:p>
            <a:r>
              <a:rPr lang="fr-FR" sz="4000" b="1" dirty="0">
                <a:solidFill>
                  <a:srgbClr val="A5300F"/>
                </a:solidFill>
              </a:rPr>
              <a:t>1-Exploration des données</a:t>
            </a:r>
            <a:br>
              <a:rPr lang="fr-FR" sz="4000" b="1" dirty="0">
                <a:solidFill>
                  <a:srgbClr val="A5300F"/>
                </a:solidFill>
              </a:rPr>
            </a:br>
            <a:br>
              <a:rPr lang="fr-FR" sz="4000" b="1" dirty="0">
                <a:solidFill>
                  <a:srgbClr val="A5300F"/>
                </a:solidFill>
              </a:rPr>
            </a:br>
            <a:r>
              <a:rPr lang="fr-FR" sz="4000" b="1" dirty="0">
                <a:solidFill>
                  <a:srgbClr val="A5300F"/>
                </a:solidFill>
              </a:rPr>
              <a:t>2-Préparation des données</a:t>
            </a:r>
            <a:br>
              <a:rPr lang="fr-FR" sz="4000" b="1" dirty="0">
                <a:solidFill>
                  <a:srgbClr val="A5300F"/>
                </a:solidFill>
              </a:rPr>
            </a:br>
            <a:br>
              <a:rPr lang="fr-FR" sz="4000" b="1" dirty="0">
                <a:solidFill>
                  <a:srgbClr val="A5300F"/>
                </a:solidFill>
              </a:rPr>
            </a:br>
            <a:r>
              <a:rPr lang="fr-FR" sz="4000" b="1" dirty="0">
                <a:solidFill>
                  <a:srgbClr val="A5300F"/>
                </a:solidFill>
              </a:rPr>
              <a:t>3-RGPD</a:t>
            </a:r>
            <a:br>
              <a:rPr lang="fr-FR" sz="4000" b="1" dirty="0">
                <a:solidFill>
                  <a:srgbClr val="A5300F"/>
                </a:solidFill>
              </a:rPr>
            </a:br>
            <a:br>
              <a:rPr lang="fr-FR" sz="4000" b="1" dirty="0">
                <a:solidFill>
                  <a:srgbClr val="A5300F"/>
                </a:solidFill>
              </a:rPr>
            </a:br>
            <a:r>
              <a:rPr lang="fr-FR" sz="4000" b="1" dirty="0">
                <a:solidFill>
                  <a:srgbClr val="A5300F"/>
                </a:solidFill>
              </a:rPr>
              <a:t>4-Exportation des données</a:t>
            </a:r>
            <a:br>
              <a:rPr lang="fr-FR" sz="4000" b="1" dirty="0">
                <a:solidFill>
                  <a:srgbClr val="A5300F"/>
                </a:solidFill>
              </a:rPr>
            </a:br>
            <a:br>
              <a:rPr lang="fr-FR" sz="4000" b="1" dirty="0">
                <a:solidFill>
                  <a:srgbClr val="A5300F"/>
                </a:solidFill>
              </a:rPr>
            </a:br>
            <a:r>
              <a:rPr lang="fr-FR" sz="4000" b="1" dirty="0">
                <a:solidFill>
                  <a:srgbClr val="A5300F"/>
                </a:solidFill>
              </a:rPr>
              <a:t>5-Visualisation</a:t>
            </a:r>
          </a:p>
        </p:txBody>
      </p:sp>
    </p:spTree>
    <p:extLst>
      <p:ext uri="{BB962C8B-B14F-4D97-AF65-F5344CB8AC3E}">
        <p14:creationId xmlns:p14="http://schemas.microsoft.com/office/powerpoint/2010/main" val="2680101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858449" y="154236"/>
            <a:ext cx="6475102" cy="789275"/>
          </a:xfrm>
        </p:spPr>
        <p:txBody>
          <a:bodyPr>
            <a:normAutofit fontScale="90000"/>
          </a:bodyPr>
          <a:lstStyle/>
          <a:p>
            <a:r>
              <a:rPr lang="fr-FR" sz="4000" b="1" u="sng" dirty="0" err="1">
                <a:solidFill>
                  <a:srgbClr val="A5300F"/>
                </a:solidFill>
              </a:rPr>
              <a:t>Schema</a:t>
            </a:r>
            <a:r>
              <a:rPr lang="fr-FR" sz="4000" b="1" u="sng" dirty="0">
                <a:solidFill>
                  <a:srgbClr val="A5300F"/>
                </a:solidFill>
              </a:rPr>
              <a:t> du workflow </a:t>
            </a:r>
            <a:r>
              <a:rPr lang="fr-FR" sz="4000" b="1" u="sng" dirty="0" err="1">
                <a:solidFill>
                  <a:srgbClr val="A5300F"/>
                </a:solidFill>
              </a:rPr>
              <a:t>knime</a:t>
            </a:r>
            <a:endParaRPr lang="fr-FR" sz="4000" b="1" u="sng" dirty="0">
              <a:solidFill>
                <a:srgbClr val="A5300F"/>
              </a:solidFill>
            </a:endParaRPr>
          </a:p>
        </p:txBody>
      </p:sp>
      <p:pic>
        <p:nvPicPr>
          <p:cNvPr id="4" name="Image 3">
            <a:extLst>
              <a:ext uri="{FF2B5EF4-FFF2-40B4-BE49-F238E27FC236}">
                <a16:creationId xmlns:a16="http://schemas.microsoft.com/office/drawing/2014/main" id="{33A1214A-4E39-4665-8093-92C6938C08A6}"/>
              </a:ext>
            </a:extLst>
          </p:cNvPr>
          <p:cNvPicPr>
            <a:picLocks noChangeAspect="1"/>
          </p:cNvPicPr>
          <p:nvPr/>
        </p:nvPicPr>
        <p:blipFill>
          <a:blip r:embed="rId2"/>
          <a:stretch>
            <a:fillRect/>
          </a:stretch>
        </p:blipFill>
        <p:spPr>
          <a:xfrm>
            <a:off x="1647068" y="943511"/>
            <a:ext cx="9602540" cy="5630061"/>
          </a:xfrm>
          <a:prstGeom prst="rect">
            <a:avLst/>
          </a:prstGeom>
        </p:spPr>
      </p:pic>
    </p:spTree>
    <p:extLst>
      <p:ext uri="{BB962C8B-B14F-4D97-AF65-F5344CB8AC3E}">
        <p14:creationId xmlns:p14="http://schemas.microsoft.com/office/powerpoint/2010/main" val="174505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1-Exploration des données</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281001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188153" y="554473"/>
            <a:ext cx="5815693" cy="914400"/>
          </a:xfrm>
        </p:spPr>
        <p:txBody>
          <a:bodyPr>
            <a:normAutofit/>
          </a:bodyPr>
          <a:lstStyle/>
          <a:p>
            <a:r>
              <a:rPr lang="fr-FR" b="1" u="sng" dirty="0" err="1">
                <a:solidFill>
                  <a:srgbClr val="A5300F"/>
                </a:solidFill>
              </a:rPr>
              <a:t>Dataset</a:t>
            </a:r>
            <a:r>
              <a:rPr lang="fr-FR" b="1" u="sng" dirty="0">
                <a:solidFill>
                  <a:srgbClr val="A5300F"/>
                </a:solidFill>
              </a:rPr>
              <a:t> : info pro</a:t>
            </a:r>
          </a:p>
        </p:txBody>
      </p:sp>
      <p:pic>
        <p:nvPicPr>
          <p:cNvPr id="6" name="Image 5">
            <a:extLst>
              <a:ext uri="{FF2B5EF4-FFF2-40B4-BE49-F238E27FC236}">
                <a16:creationId xmlns:a16="http://schemas.microsoft.com/office/drawing/2014/main" id="{11C708F5-208E-E84A-A220-B3170856C4C5}"/>
              </a:ext>
            </a:extLst>
          </p:cNvPr>
          <p:cNvPicPr>
            <a:picLocks noChangeAspect="1"/>
          </p:cNvPicPr>
          <p:nvPr/>
        </p:nvPicPr>
        <p:blipFill>
          <a:blip r:embed="rId2"/>
          <a:stretch>
            <a:fillRect/>
          </a:stretch>
        </p:blipFill>
        <p:spPr>
          <a:xfrm>
            <a:off x="1970314" y="3009883"/>
            <a:ext cx="9622971" cy="2836444"/>
          </a:xfrm>
          <a:prstGeom prst="rect">
            <a:avLst/>
          </a:prstGeom>
        </p:spPr>
      </p:pic>
    </p:spTree>
    <p:extLst>
      <p:ext uri="{BB962C8B-B14F-4D97-AF65-F5344CB8AC3E}">
        <p14:creationId xmlns:p14="http://schemas.microsoft.com/office/powerpoint/2010/main" val="411953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171824" y="554473"/>
            <a:ext cx="7219950" cy="914400"/>
          </a:xfrm>
        </p:spPr>
        <p:txBody>
          <a:bodyPr>
            <a:normAutofit fontScale="90000"/>
          </a:bodyPr>
          <a:lstStyle/>
          <a:p>
            <a:r>
              <a:rPr lang="fr-FR" b="1" u="sng" dirty="0" err="1">
                <a:solidFill>
                  <a:srgbClr val="A5300F"/>
                </a:solidFill>
              </a:rPr>
              <a:t>Dataset</a:t>
            </a:r>
            <a:r>
              <a:rPr lang="fr-FR" b="1" u="sng" dirty="0">
                <a:solidFill>
                  <a:srgbClr val="A5300F"/>
                </a:solidFill>
              </a:rPr>
              <a:t> : Rémunération</a:t>
            </a:r>
          </a:p>
        </p:txBody>
      </p:sp>
      <p:pic>
        <p:nvPicPr>
          <p:cNvPr id="4" name="Image 3">
            <a:extLst>
              <a:ext uri="{FF2B5EF4-FFF2-40B4-BE49-F238E27FC236}">
                <a16:creationId xmlns:a16="http://schemas.microsoft.com/office/drawing/2014/main" id="{121CB3C2-3969-6F43-8289-C2BDA819D449}"/>
              </a:ext>
            </a:extLst>
          </p:cNvPr>
          <p:cNvPicPr>
            <a:picLocks noChangeAspect="1"/>
          </p:cNvPicPr>
          <p:nvPr/>
        </p:nvPicPr>
        <p:blipFill>
          <a:blip r:embed="rId2"/>
          <a:stretch>
            <a:fillRect/>
          </a:stretch>
        </p:blipFill>
        <p:spPr>
          <a:xfrm>
            <a:off x="2079171" y="2975973"/>
            <a:ext cx="9479643" cy="2983956"/>
          </a:xfrm>
          <a:prstGeom prst="rect">
            <a:avLst/>
          </a:prstGeom>
        </p:spPr>
      </p:pic>
    </p:spTree>
    <p:extLst>
      <p:ext uri="{BB962C8B-B14F-4D97-AF65-F5344CB8AC3E}">
        <p14:creationId xmlns:p14="http://schemas.microsoft.com/office/powerpoint/2010/main" val="156993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171825" y="554473"/>
            <a:ext cx="5848350" cy="914400"/>
          </a:xfrm>
        </p:spPr>
        <p:txBody>
          <a:bodyPr>
            <a:normAutofit/>
          </a:bodyPr>
          <a:lstStyle/>
          <a:p>
            <a:r>
              <a:rPr lang="fr-FR" b="1" u="sng" dirty="0" err="1">
                <a:solidFill>
                  <a:srgbClr val="A5300F"/>
                </a:solidFill>
              </a:rPr>
              <a:t>Dataset</a:t>
            </a:r>
            <a:r>
              <a:rPr lang="fr-FR" b="1" u="sng" dirty="0">
                <a:solidFill>
                  <a:srgbClr val="A5300F"/>
                </a:solidFill>
              </a:rPr>
              <a:t> : Salarié</a:t>
            </a:r>
          </a:p>
        </p:txBody>
      </p:sp>
      <p:pic>
        <p:nvPicPr>
          <p:cNvPr id="4" name="Image 3">
            <a:extLst>
              <a:ext uri="{FF2B5EF4-FFF2-40B4-BE49-F238E27FC236}">
                <a16:creationId xmlns:a16="http://schemas.microsoft.com/office/drawing/2014/main" id="{7D3F24E7-15AE-1E4A-BAB0-FA7456E0256B}"/>
              </a:ext>
            </a:extLst>
          </p:cNvPr>
          <p:cNvPicPr>
            <a:picLocks noChangeAspect="1"/>
          </p:cNvPicPr>
          <p:nvPr/>
        </p:nvPicPr>
        <p:blipFill>
          <a:blip r:embed="rId2"/>
          <a:stretch>
            <a:fillRect/>
          </a:stretch>
        </p:blipFill>
        <p:spPr>
          <a:xfrm>
            <a:off x="2285999" y="3059638"/>
            <a:ext cx="9128579" cy="3157011"/>
          </a:xfrm>
          <a:prstGeom prst="rect">
            <a:avLst/>
          </a:prstGeom>
        </p:spPr>
      </p:pic>
    </p:spTree>
    <p:extLst>
      <p:ext uri="{BB962C8B-B14F-4D97-AF65-F5344CB8AC3E}">
        <p14:creationId xmlns:p14="http://schemas.microsoft.com/office/powerpoint/2010/main" val="394784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970316" y="1695812"/>
            <a:ext cx="9557656" cy="3466376"/>
          </a:xfrm>
        </p:spPr>
        <p:txBody>
          <a:bodyPr>
            <a:normAutofit fontScale="90000"/>
          </a:bodyPr>
          <a:lstStyle/>
          <a:p>
            <a:r>
              <a:rPr lang="fr-FR" b="1" dirty="0">
                <a:solidFill>
                  <a:srgbClr val="A5300F"/>
                </a:solidFill>
              </a:rPr>
              <a:t>-</a:t>
            </a:r>
            <a:r>
              <a:rPr lang="fr-FR" sz="4400" b="1" dirty="0">
                <a:solidFill>
                  <a:srgbClr val="A5300F"/>
                </a:solidFill>
              </a:rPr>
              <a:t>Colonne ID-salarié en commun</a:t>
            </a:r>
            <a:br>
              <a:rPr lang="fr-FR" sz="4400" b="1" dirty="0">
                <a:solidFill>
                  <a:srgbClr val="A5300F"/>
                </a:solidFill>
              </a:rPr>
            </a:br>
            <a:br>
              <a:rPr lang="fr-FR" sz="4400" b="1" dirty="0">
                <a:solidFill>
                  <a:srgbClr val="A5300F"/>
                </a:solidFill>
              </a:rPr>
            </a:br>
            <a:r>
              <a:rPr lang="fr-FR" sz="4400" b="1" dirty="0">
                <a:solidFill>
                  <a:srgbClr val="A5300F"/>
                </a:solidFill>
              </a:rPr>
              <a:t>-Présence de données manquantes</a:t>
            </a:r>
            <a:br>
              <a:rPr lang="fr-FR" sz="4400" b="1" dirty="0">
                <a:solidFill>
                  <a:srgbClr val="A5300F"/>
                </a:solidFill>
              </a:rPr>
            </a:br>
            <a:br>
              <a:rPr lang="fr-FR" sz="4400" b="1" dirty="0">
                <a:solidFill>
                  <a:srgbClr val="A5300F"/>
                </a:solidFill>
              </a:rPr>
            </a:br>
            <a:r>
              <a:rPr lang="fr-FR" sz="4400" b="1" dirty="0">
                <a:solidFill>
                  <a:srgbClr val="A5300F"/>
                </a:solidFill>
              </a:rPr>
              <a:t>-Présence de données personnelles</a:t>
            </a:r>
          </a:p>
        </p:txBody>
      </p:sp>
    </p:spTree>
    <p:extLst>
      <p:ext uri="{BB962C8B-B14F-4D97-AF65-F5344CB8AC3E}">
        <p14:creationId xmlns:p14="http://schemas.microsoft.com/office/powerpoint/2010/main" val="356337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2-Préparation des données</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515192913"/>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Brin</Template>
  <TotalTime>0</TotalTime>
  <Words>441</Words>
  <Application>Microsoft Office PowerPoint</Application>
  <PresentationFormat>Grand écran</PresentationFormat>
  <Paragraphs>72</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Marianne</vt:lpstr>
      <vt:lpstr>Arial</vt:lpstr>
      <vt:lpstr>Arial</vt:lpstr>
      <vt:lpstr>Century Gothic</vt:lpstr>
      <vt:lpstr>Wingdings 3</vt:lpstr>
      <vt:lpstr>Brin</vt:lpstr>
      <vt:lpstr>La transformation digitale</vt:lpstr>
      <vt:lpstr>Analysez des indicateurs de l'égalité femme-homme avec Knime </vt:lpstr>
      <vt:lpstr>1-Exploration des données  2-Préparation des données  3-RGPD  4-Exportation des données  5-Visualisation</vt:lpstr>
      <vt:lpstr>1-Exploration des données</vt:lpstr>
      <vt:lpstr>Dataset : info pro</vt:lpstr>
      <vt:lpstr>Dataset : Rémunération</vt:lpstr>
      <vt:lpstr>Dataset : Salarié</vt:lpstr>
      <vt:lpstr>-Colonne ID-salarié en commun  -Présence de données manquantes  -Présence de données personnelles</vt:lpstr>
      <vt:lpstr>2-Préparation des données</vt:lpstr>
      <vt:lpstr>Traitement des données manquantes</vt:lpstr>
      <vt:lpstr>Présentation PowerPoint</vt:lpstr>
      <vt:lpstr>Jointures</vt:lpstr>
      <vt:lpstr>Jointures</vt:lpstr>
      <vt:lpstr>3-RGPD  (Règlement général sur la protection des données)</vt:lpstr>
      <vt:lpstr>Le champ d’application du RGPD </vt:lpstr>
      <vt:lpstr>Respect des 5 grands principes</vt:lpstr>
      <vt:lpstr>Présentation PowerPoint</vt:lpstr>
      <vt:lpstr>Anonymization</vt:lpstr>
      <vt:lpstr>4-Exportation des données</vt:lpstr>
      <vt:lpstr>Exportation</vt:lpstr>
      <vt:lpstr>5-Visualisation</vt:lpstr>
      <vt:lpstr>Sexe/ Ancienneté</vt:lpstr>
      <vt:lpstr>Proportion de femmes et d’hommes</vt:lpstr>
      <vt:lpstr>Sexe/Durée hebdomadaire</vt:lpstr>
      <vt:lpstr>Sexe/ Augmentation</vt:lpstr>
      <vt:lpstr>Sexe/ Promotion</vt:lpstr>
      <vt:lpstr>Sexe/Salaire</vt:lpstr>
      <vt:lpstr>Sexe/ Satisfaction</vt:lpstr>
      <vt:lpstr>Conclusion</vt:lpstr>
      <vt:lpstr>Schema du workflow knime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lee-roy Mannier</cp:lastModifiedBy>
  <cp:revision>32</cp:revision>
  <dcterms:created xsi:type="dcterms:W3CDTF">2021-11-16T11:21:40Z</dcterms:created>
  <dcterms:modified xsi:type="dcterms:W3CDTF">2022-06-05T13:27:37Z</dcterms:modified>
</cp:coreProperties>
</file>