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EZJCDqfrCiAsMjHo+R1/x1/ay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88B9AF-7CB9-4BF9-ADFB-5822A94CAB2E}">
  <a:tblStyle styleId="{EC88B9AF-7CB9-4BF9-ADFB-5822A94CAB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ba5407007_2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5ba5407007_2_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ba5407007_4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5ba5407007_4_3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ba5407007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15ba5407007_4_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ba5407007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5ba5407007_2_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ba540700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5ba5407007_1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ba5407007_7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ba5407007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5ba5407007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ba5407007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5ba5407007_8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ba5407007_8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5ba5407007_8_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13" name="Google Shape;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9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9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9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3" name="Google Shape;23;p10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26" name="Google Shape;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8" name="Google Shape;2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1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1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jpg"/><Relationship Id="rId10" Type="http://schemas.openxmlformats.org/officeDocument/2006/relationships/image" Target="../media/image39.jpg"/><Relationship Id="rId13" Type="http://schemas.openxmlformats.org/officeDocument/2006/relationships/image" Target="../media/image42.jpg"/><Relationship Id="rId1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9" Type="http://schemas.openxmlformats.org/officeDocument/2006/relationships/image" Target="../media/image38.jpg"/><Relationship Id="rId14" Type="http://schemas.openxmlformats.org/officeDocument/2006/relationships/image" Target="../media/image43.jpg"/><Relationship Id="rId5" Type="http://schemas.openxmlformats.org/officeDocument/2006/relationships/image" Target="../media/image34.jpg"/><Relationship Id="rId6" Type="http://schemas.openxmlformats.org/officeDocument/2006/relationships/image" Target="../media/image36.jpg"/><Relationship Id="rId7" Type="http://schemas.openxmlformats.org/officeDocument/2006/relationships/image" Target="../media/image35.png"/><Relationship Id="rId8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5.jp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Relationship Id="rId5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006987" y="3644935"/>
            <a:ext cx="1759074" cy="342522"/>
          </a:xfrm>
          <a:prstGeom prst="rect">
            <a:avLst/>
          </a:prstGeom>
          <a:solidFill>
            <a:srgbClr val="01B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3차 미니프로젝트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클립아트이(가) 표시된 사진&#10;&#10;자동 생성된 설명"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-KR" sz="1600">
                <a:solidFill>
                  <a:schemeClr val="dk1"/>
                </a:solidFill>
              </a:rPr>
              <a:t>5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1600">
                <a:solidFill>
                  <a:schemeClr val="dk1"/>
                </a:solidFill>
              </a:rPr>
              <a:t>14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976506" y="3631352"/>
            <a:ext cx="40014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모델링 Report</a:t>
            </a:r>
            <a:r>
              <a:rPr b="1" i="0" lang="ko-KR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올레TV 코너 몰아보기</a:t>
            </a:r>
            <a:endParaRPr b="1" i="0" sz="1600" u="none" cap="none" strike="noStrike">
              <a:solidFill>
                <a:schemeClr val="lt1"/>
              </a:solidFill>
              <a:highlight>
                <a:srgbClr val="01BCB5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ba5407007_2_28"/>
          <p:cNvSpPr txBox="1"/>
          <p:nvPr>
            <p:ph type="title"/>
          </p:nvPr>
        </p:nvSpPr>
        <p:spPr>
          <a:xfrm>
            <a:off x="432620" y="510866"/>
            <a:ext cx="594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전처리 전략 #5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5ba5407007_2_28"/>
          <p:cNvSpPr/>
          <p:nvPr/>
        </p:nvSpPr>
        <p:spPr>
          <a:xfrm>
            <a:off x="174400" y="1293575"/>
            <a:ext cx="306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-KR"/>
              <a:t>코너 소제목 잘라내기 (crop)</a:t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  <p:pic>
        <p:nvPicPr>
          <p:cNvPr id="162" name="Google Shape;162;g15ba5407007_2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00" y="3845138"/>
            <a:ext cx="1428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5ba5407007_2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50" y="3059125"/>
            <a:ext cx="1428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5ba5407007_2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3100" y="3048064"/>
            <a:ext cx="1428750" cy="6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5ba5407007_2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050" y="3845150"/>
            <a:ext cx="1428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5ba5407007_2_28"/>
          <p:cNvSpPr/>
          <p:nvPr/>
        </p:nvSpPr>
        <p:spPr>
          <a:xfrm>
            <a:off x="2157050" y="2629450"/>
            <a:ext cx="2718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4AE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5ba5407007_2_28"/>
          <p:cNvSpPr/>
          <p:nvPr/>
        </p:nvSpPr>
        <p:spPr>
          <a:xfrm>
            <a:off x="5047075" y="1274113"/>
            <a:ext cx="4658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2. 	Albumentations 증강 패키지 적용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68" name="Google Shape;168;g15ba5407007_2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2352" y="1661002"/>
            <a:ext cx="3512114" cy="15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5ba5407007_2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875" y="1660988"/>
            <a:ext cx="34861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5ba5407007_2_28"/>
          <p:cNvSpPr/>
          <p:nvPr/>
        </p:nvSpPr>
        <p:spPr>
          <a:xfrm>
            <a:off x="5578150" y="3392500"/>
            <a:ext cx="353100" cy="104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4AE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5ba5407007_2_28"/>
          <p:cNvSpPr txBox="1"/>
          <p:nvPr/>
        </p:nvSpPr>
        <p:spPr>
          <a:xfrm>
            <a:off x="5931250" y="3458025"/>
            <a:ext cx="4298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option 1: 50% 확률로 좌우반전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option 2: 50% 확률로 밝기와 대비 랜덤하게 변경</a:t>
            </a:r>
            <a:endParaRPr/>
          </a:p>
        </p:txBody>
      </p:sp>
      <p:pic>
        <p:nvPicPr>
          <p:cNvPr id="172" name="Google Shape;172;g15ba5407007_2_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18975" y="4606288"/>
            <a:ext cx="1428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5ba5407007_2_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18975" y="5525913"/>
            <a:ext cx="1428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5ba5407007_2_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71350" y="4720038"/>
            <a:ext cx="1428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5ba5407007_2_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71350" y="5525913"/>
            <a:ext cx="1428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5ba5407007_2_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00150" y="4606288"/>
            <a:ext cx="1428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5ba5407007_2_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00150" y="5525913"/>
            <a:ext cx="1428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5ba5407007_2_28"/>
          <p:cNvSpPr/>
          <p:nvPr/>
        </p:nvSpPr>
        <p:spPr>
          <a:xfrm>
            <a:off x="61300" y="4696300"/>
            <a:ext cx="4771200" cy="1568100"/>
          </a:xfrm>
          <a:prstGeom prst="flowChartAlternateProcess">
            <a:avLst/>
          </a:prstGeom>
          <a:noFill/>
          <a:ln cap="flat" cmpd="sng" w="952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1)  </a:t>
            </a:r>
            <a:r>
              <a:rPr lang="ko-KR"/>
              <a:t>코너를 쉽게 구분 지을 수 있는 로고 및 소제목을 잘라내어 학습하면 성능이 좋을 것이라 판단하여 crop 옵션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2) train </a:t>
            </a:r>
            <a:r>
              <a:rPr lang="ko-KR"/>
              <a:t>데이터는</a:t>
            </a:r>
            <a:r>
              <a:rPr lang="ko-KR"/>
              <a:t> 이틀 치의 방송 분량으로, </a:t>
            </a:r>
            <a:br>
              <a:rPr lang="ko-KR"/>
            </a:br>
            <a:r>
              <a:rPr lang="ko-KR"/>
              <a:t>test set</a:t>
            </a:r>
            <a:r>
              <a:rPr lang="ko-KR"/>
              <a:t>을 구분하는 데</a:t>
            </a:r>
            <a:r>
              <a:rPr lang="ko-KR"/>
              <a:t> </a:t>
            </a:r>
            <a:r>
              <a:rPr lang="ko-KR"/>
              <a:t>있어서 </a:t>
            </a:r>
            <a:r>
              <a:rPr lang="ko-KR"/>
              <a:t>데이터가 적다고 판단하여 데이터 증강 패키지 추가 적용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 설명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432620" y="1304105"/>
            <a:ext cx="1350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i="0" lang="ko-KR" sz="1400" u="none" cap="none" strike="noStrike">
                <a:solidFill>
                  <a:srgbClr val="000000"/>
                </a:solidFill>
              </a:rPr>
              <a:t>모델 비교</a:t>
            </a:r>
            <a:endParaRPr b="1"/>
          </a:p>
        </p:txBody>
      </p:sp>
      <p:graphicFrame>
        <p:nvGraphicFramePr>
          <p:cNvPr id="185" name="Google Shape;185;p4"/>
          <p:cNvGraphicFramePr/>
          <p:nvPr/>
        </p:nvGraphicFramePr>
        <p:xfrm>
          <a:off x="662350" y="178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{EC88B9AF-7CB9-4BF9-ADFB-5822A94CAB2E}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전처리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전처리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전처리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전처리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전처리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91.03%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73.75%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45.05%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48.63%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99.89%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f1 - score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0.33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0.21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0.25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0.998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4"/>
          <p:cNvSpPr/>
          <p:nvPr/>
        </p:nvSpPr>
        <p:spPr>
          <a:xfrm>
            <a:off x="432625" y="3271950"/>
            <a:ext cx="91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620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>
                <a:solidFill>
                  <a:schemeClr val="dk1"/>
                </a:solidFill>
              </a:rPr>
              <a:t>Total parmas 비교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graphicFrame>
        <p:nvGraphicFramePr>
          <p:cNvPr id="187" name="Google Shape;187;p4"/>
          <p:cNvGraphicFramePr/>
          <p:nvPr/>
        </p:nvGraphicFramePr>
        <p:xfrm>
          <a:off x="662350" y="38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{EC88B9AF-7CB9-4BF9-ADFB-5822A94CAB2E}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모델 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모델 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모델 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모델 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모델 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Total params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272,277,060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22,482,868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26,289,948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4,054,695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5,239,204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Trainable params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272,276,164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22,482,612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26,289,804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4,012,672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5,238,564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Non-trainable params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896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256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42,023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ba5407007_4_31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 설명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5ba5407007_4_31"/>
          <p:cNvSpPr/>
          <p:nvPr/>
        </p:nvSpPr>
        <p:spPr>
          <a:xfrm>
            <a:off x="432625" y="1275900"/>
            <a:ext cx="91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20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>
                <a:solidFill>
                  <a:schemeClr val="dk1"/>
                </a:solidFill>
              </a:rPr>
              <a:t>최종 모델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94" name="Google Shape;194;g15ba5407007_4_31"/>
          <p:cNvSpPr/>
          <p:nvPr/>
        </p:nvSpPr>
        <p:spPr>
          <a:xfrm>
            <a:off x="556275" y="1767925"/>
            <a:ext cx="8443800" cy="317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5ba5407007_4_31"/>
          <p:cNvSpPr txBox="1"/>
          <p:nvPr/>
        </p:nvSpPr>
        <p:spPr>
          <a:xfrm>
            <a:off x="773425" y="2118600"/>
            <a:ext cx="250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1. input_shape = [50, 240, 3]</a:t>
            </a:r>
            <a:endParaRPr sz="1200"/>
          </a:p>
        </p:txBody>
      </p:sp>
      <p:sp>
        <p:nvSpPr>
          <p:cNvPr id="196" name="Google Shape;196;g15ba5407007_4_31"/>
          <p:cNvSpPr txBox="1"/>
          <p:nvPr/>
        </p:nvSpPr>
        <p:spPr>
          <a:xfrm>
            <a:off x="812975" y="2718775"/>
            <a:ext cx="231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2. # Step 1 - Convolution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Conv2D -&gt; filtesrs =32, kernel_size =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BatchNormalization()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7" name="Google Shape;197;g15ba5407007_4_31"/>
          <p:cNvSpPr txBox="1"/>
          <p:nvPr/>
        </p:nvSpPr>
        <p:spPr>
          <a:xfrm>
            <a:off x="812975" y="3873050"/>
            <a:ext cx="231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3. # Step 2 - Pooling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pool_size = 2, strides = 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8" name="Google Shape;198;g15ba5407007_4_31"/>
          <p:cNvSpPr txBox="1"/>
          <p:nvPr/>
        </p:nvSpPr>
        <p:spPr>
          <a:xfrm>
            <a:off x="3124175" y="2112613"/>
            <a:ext cx="231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4. # Adding convolutional layer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Conv2D -&gt; filtesrs =32, kernel_size =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pool_size = 2, strides = 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BatchNormalization()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9" name="Google Shape;199;g15ba5407007_4_31"/>
          <p:cNvSpPr txBox="1"/>
          <p:nvPr/>
        </p:nvSpPr>
        <p:spPr>
          <a:xfrm>
            <a:off x="3124175" y="3221735"/>
            <a:ext cx="2311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5. # Step 3 - Flattening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Flatten()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6. # Step 4 - Full Connection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Dense(256, activation = 'relu')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BatchNormalization()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Drouput(0.2)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0" name="Google Shape;200;g15ba5407007_4_31"/>
          <p:cNvSpPr txBox="1"/>
          <p:nvPr/>
        </p:nvSpPr>
        <p:spPr>
          <a:xfrm>
            <a:off x="5963800" y="2113238"/>
            <a:ext cx="231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7. # Step 5 - Output Layer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Dense(4, activation='softmax')</a:t>
            </a:r>
            <a:endParaRPr sz="1200"/>
          </a:p>
        </p:txBody>
      </p:sp>
      <p:sp>
        <p:nvSpPr>
          <p:cNvPr id="201" name="Google Shape;201;g15ba5407007_4_31"/>
          <p:cNvSpPr/>
          <p:nvPr/>
        </p:nvSpPr>
        <p:spPr>
          <a:xfrm>
            <a:off x="585025" y="5159975"/>
            <a:ext cx="91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20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>
                <a:solidFill>
                  <a:schemeClr val="dk1"/>
                </a:solidFill>
              </a:rPr>
              <a:t>선정 이유: Total params를 비교 했을 때 적더라도 성능이 가장 좋은 모델을 선정하였다.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202" name="Google Shape;202;g15ba5407007_4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438" y="3135391"/>
            <a:ext cx="2947925" cy="11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 적용 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643133" y="1533005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6" y="1266825"/>
            <a:ext cx="51149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/>
          <p:nvPr/>
        </p:nvSpPr>
        <p:spPr>
          <a:xfrm>
            <a:off x="5935038" y="1418850"/>
            <a:ext cx="803700" cy="5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4AE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438" y="1418850"/>
            <a:ext cx="1758872" cy="5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25" y="2593675"/>
            <a:ext cx="4993678" cy="33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/>
          <p:nvPr/>
        </p:nvSpPr>
        <p:spPr>
          <a:xfrm>
            <a:off x="1215851" y="2876900"/>
            <a:ext cx="4272900" cy="25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5807575" y="2618125"/>
            <a:ext cx="3591000" cy="101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결과 확인: </a:t>
            </a:r>
            <a:r>
              <a:rPr lang="ko-KR">
                <a:solidFill>
                  <a:schemeClr val="dk1"/>
                </a:solidFill>
              </a:rPr>
              <a:t>“결혼해 두목” 코너의 첫번째 데이터를 제외하고 다른 코너의 모든 파일을 정확히 예측</a:t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5807575" y="3746998"/>
            <a:ext cx="3591000" cy="113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이유 분석: 해당 파일은 소제목이 나오기 전 오프닝 영상의 분할 화면이므로 </a:t>
            </a:r>
            <a:br>
              <a:rPr lang="ko-KR"/>
            </a:br>
            <a:r>
              <a:rPr lang="ko-KR"/>
              <a:t>예측에 실패한 것으로 추측</a:t>
            </a:r>
            <a:endParaRPr/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6">
            <a:alphaModFix/>
          </a:blip>
          <a:srcRect b="81502" l="0" r="76148" t="0"/>
          <a:stretch/>
        </p:blipFill>
        <p:spPr>
          <a:xfrm>
            <a:off x="6565975" y="5070588"/>
            <a:ext cx="1940149" cy="8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/>
          <p:nvPr/>
        </p:nvSpPr>
        <p:spPr>
          <a:xfrm>
            <a:off x="6656612" y="5899437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결혼해두목/0.jpg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432620" y="510866"/>
            <a:ext cx="5941547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 및 학습 데이터 생성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096157" y="2816913"/>
            <a:ext cx="920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TRAIN</a:t>
            </a:r>
            <a:r>
              <a:rPr b="1" i="0" lang="ko-KR" sz="1400" u="none" cap="none" strike="noStrike">
                <a:solidFill>
                  <a:srgbClr val="000000"/>
                </a:solidFill>
              </a:rPr>
              <a:t>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211850" y="1270025"/>
            <a:ext cx="488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1800"/>
              <a:t>학습 데이터에 필요한 부분 편집</a:t>
            </a:r>
            <a:r>
              <a:rPr b="1" i="0" lang="ko-KR" sz="1800" u="none" cap="none" strike="noStrike">
                <a:solidFill>
                  <a:srgbClr val="000000"/>
                </a:solidFill>
              </a:rPr>
              <a:t> </a:t>
            </a:r>
            <a:endParaRPr b="1" sz="1800"/>
          </a:p>
        </p:txBody>
      </p:sp>
      <p:pic>
        <p:nvPicPr>
          <p:cNvPr id="60" name="Google Shape;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473" y="3887319"/>
            <a:ext cx="5375826" cy="114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450" y="5025154"/>
            <a:ext cx="6571850" cy="10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466" y="1746650"/>
            <a:ext cx="5731808" cy="214066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2862936" y="3887334"/>
            <a:ext cx="3600600" cy="11106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1096157" y="5423188"/>
            <a:ext cx="920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TEST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539730" y="3887325"/>
            <a:ext cx="1930200" cy="1110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2"/>
          <p:cNvCxnSpPr>
            <a:stCxn id="65" idx="3"/>
            <a:endCxn id="61" idx="3"/>
          </p:cNvCxnSpPr>
          <p:nvPr/>
        </p:nvCxnSpPr>
        <p:spPr>
          <a:xfrm>
            <a:off x="8469930" y="4442625"/>
            <a:ext cx="484500" cy="1110600"/>
          </a:xfrm>
          <a:prstGeom prst="curvedConnector3">
            <a:avLst>
              <a:gd fmla="val 14912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2"/>
          <p:cNvCxnSpPr>
            <a:stCxn id="63" idx="1"/>
            <a:endCxn id="62" idx="1"/>
          </p:cNvCxnSpPr>
          <p:nvPr/>
        </p:nvCxnSpPr>
        <p:spPr>
          <a:xfrm rot="10800000">
            <a:off x="2802336" y="2816934"/>
            <a:ext cx="60600" cy="1625700"/>
          </a:xfrm>
          <a:prstGeom prst="curvedConnector3">
            <a:avLst>
              <a:gd fmla="val 492731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a5407007_4_11"/>
          <p:cNvSpPr txBox="1"/>
          <p:nvPr>
            <p:ph type="title"/>
          </p:nvPr>
        </p:nvSpPr>
        <p:spPr>
          <a:xfrm>
            <a:off x="432620" y="510866"/>
            <a:ext cx="594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 및 학습 데이터 생성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5ba5407007_4_11"/>
          <p:cNvSpPr/>
          <p:nvPr/>
        </p:nvSpPr>
        <p:spPr>
          <a:xfrm>
            <a:off x="211850" y="1270025"/>
            <a:ext cx="488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1800"/>
              <a:t>1초 단위로 데이터 캡쳐</a:t>
            </a:r>
            <a:endParaRPr b="1" sz="1800"/>
          </a:p>
        </p:txBody>
      </p:sp>
      <p:pic>
        <p:nvPicPr>
          <p:cNvPr id="74" name="Google Shape;74;g15ba5407007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25" y="1971137"/>
            <a:ext cx="7341974" cy="35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5ba5407007_4_11"/>
          <p:cNvPicPr preferRelativeResize="0"/>
          <p:nvPr/>
        </p:nvPicPr>
        <p:blipFill rotWithShape="1">
          <a:blip r:embed="rId4">
            <a:alphaModFix/>
          </a:blip>
          <a:srcRect b="0" l="0" r="76082" t="0"/>
          <a:stretch/>
        </p:blipFill>
        <p:spPr>
          <a:xfrm>
            <a:off x="211850" y="3240150"/>
            <a:ext cx="1571800" cy="105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g15ba5407007_4_11"/>
          <p:cNvCxnSpPr/>
          <p:nvPr/>
        </p:nvCxnSpPr>
        <p:spPr>
          <a:xfrm>
            <a:off x="1848075" y="3690825"/>
            <a:ext cx="479400" cy="1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432620" y="510866"/>
            <a:ext cx="5941547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전처리 전략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823449" y="2199725"/>
            <a:ext cx="8181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8459" lvl="0" marL="25210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Noto Sans Symbols"/>
              <a:buChar char="✔"/>
            </a:pPr>
            <a:r>
              <a:rPr b="1" i="0" lang="ko-KR" sz="1500" u="none" cap="none" strike="noStrike">
                <a:solidFill>
                  <a:srgbClr val="000000"/>
                </a:solidFill>
              </a:rPr>
              <a:t>전처리 1 :</a:t>
            </a:r>
            <a:r>
              <a:rPr b="1" lang="ko-KR" sz="1500"/>
              <a:t> Haar Cascade를 이용한 얼굴 검출 후 crop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823449" y="2792388"/>
            <a:ext cx="8181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8459" lvl="0" marL="25210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Noto Sans Symbols"/>
              <a:buChar char="✔"/>
            </a:pPr>
            <a:r>
              <a:rPr b="1" i="0" lang="ko-KR" sz="1500" u="none" cap="none" strike="noStrike">
                <a:solidFill>
                  <a:srgbClr val="000000"/>
                </a:solidFill>
              </a:rPr>
              <a:t>전처리 2 : </a:t>
            </a:r>
            <a:r>
              <a:rPr b="1" lang="ko-KR" sz="1500"/>
              <a:t>영상 하단의 경고문을 없앤 뒤 ImageGenerator를 사용해  데이터 증강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823474" y="3385075"/>
            <a:ext cx="8181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8459" lvl="0" marL="25210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Noto Sans Symbols"/>
              <a:buChar char="✔"/>
            </a:pPr>
            <a:r>
              <a:rPr b="1" i="0" lang="ko-KR" sz="1500" u="none" cap="none" strike="noStrike">
                <a:solidFill>
                  <a:srgbClr val="000000"/>
                </a:solidFill>
              </a:rPr>
              <a:t>전처리 3 :</a:t>
            </a:r>
            <a:r>
              <a:rPr b="1" lang="ko-KR" sz="1500"/>
              <a:t> Contour 알고리즘을 이용해 </a:t>
            </a:r>
            <a:r>
              <a:rPr b="1" lang="ko-KR" sz="1500">
                <a:solidFill>
                  <a:schemeClr val="dk1"/>
                </a:solidFill>
              </a:rPr>
              <a:t>대상</a:t>
            </a:r>
            <a:r>
              <a:rPr b="1" lang="ko-KR" sz="1500">
                <a:solidFill>
                  <a:schemeClr val="dk1"/>
                </a:solidFill>
              </a:rPr>
              <a:t>의 윤곽선 검출을 통해 이미지의 영역 검출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432626" y="1277575"/>
            <a:ext cx="56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ko-KR" sz="1800"/>
              <a:t>총 5개의 전처리 전략 수립</a:t>
            </a:r>
            <a:endParaRPr b="1" sz="1800"/>
          </a:p>
        </p:txBody>
      </p:sp>
      <p:sp>
        <p:nvSpPr>
          <p:cNvPr id="86" name="Google Shape;86;p3"/>
          <p:cNvSpPr/>
          <p:nvPr/>
        </p:nvSpPr>
        <p:spPr>
          <a:xfrm>
            <a:off x="823477" y="3977750"/>
            <a:ext cx="889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845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Noto Sans Symbols"/>
              <a:buChar char="✔"/>
            </a:pPr>
            <a:r>
              <a:rPr b="1" i="0" lang="ko-KR" sz="1500" u="none" cap="none" strike="noStrike">
                <a:solidFill>
                  <a:srgbClr val="000000"/>
                </a:solidFill>
              </a:rPr>
              <a:t>전처리 </a:t>
            </a:r>
            <a:r>
              <a:rPr b="1" lang="ko-KR" sz="1500"/>
              <a:t>4 </a:t>
            </a:r>
            <a:r>
              <a:rPr b="1" i="0" lang="ko-KR" sz="1500" u="none" cap="none" strike="noStrike">
                <a:solidFill>
                  <a:srgbClr val="000000"/>
                </a:solidFill>
              </a:rPr>
              <a:t>: </a:t>
            </a:r>
            <a:r>
              <a:rPr b="1" lang="ko-KR" sz="1500"/>
              <a:t>코너 이름 Crop한 뒤 Grayscaling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823475" y="4570425"/>
            <a:ext cx="9473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845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Noto Sans Symbols"/>
              <a:buChar char="✔"/>
            </a:pPr>
            <a:r>
              <a:rPr b="1" i="0" lang="ko-KR" sz="1500" u="none" cap="none" strike="noStrike">
                <a:solidFill>
                  <a:srgbClr val="000000"/>
                </a:solidFill>
              </a:rPr>
              <a:t>전처리 </a:t>
            </a:r>
            <a:r>
              <a:rPr b="1" lang="ko-KR" sz="1500"/>
              <a:t>5</a:t>
            </a:r>
            <a:r>
              <a:rPr b="1" i="0" lang="ko-KR" sz="1500" u="none" cap="none" strike="noStrike">
                <a:solidFill>
                  <a:srgbClr val="000000"/>
                </a:solidFill>
              </a:rPr>
              <a:t> : </a:t>
            </a:r>
            <a:r>
              <a:rPr b="1" lang="ko-KR" sz="1500"/>
              <a:t> 코너별 소제목을 잘라내어 클래스 구분 후 증강 패키지를 이용하여 데이터 증강</a:t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ba5407007_2_18"/>
          <p:cNvSpPr txBox="1"/>
          <p:nvPr>
            <p:ph type="title"/>
          </p:nvPr>
        </p:nvSpPr>
        <p:spPr>
          <a:xfrm>
            <a:off x="432620" y="510866"/>
            <a:ext cx="594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전처리 전략 #1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5ba5407007_2_18"/>
          <p:cNvSpPr/>
          <p:nvPr/>
        </p:nvSpPr>
        <p:spPr>
          <a:xfrm>
            <a:off x="1081424" y="1761675"/>
            <a:ext cx="8181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0" lang="ko-KR" u="none" cap="none" strike="noStrike">
                <a:solidFill>
                  <a:srgbClr val="000000"/>
                </a:solidFill>
              </a:rPr>
              <a:t>전처리 #1-1: </a:t>
            </a:r>
            <a:r>
              <a:rPr lang="ko-KR"/>
              <a:t>Haar</a:t>
            </a:r>
            <a:r>
              <a:rPr i="0" lang="ko-KR" u="none" cap="none" strike="noStrike">
                <a:solidFill>
                  <a:srgbClr val="000000"/>
                </a:solidFill>
              </a:rPr>
              <a:t> Cascade</a:t>
            </a:r>
            <a:r>
              <a:rPr lang="ko-KR"/>
              <a:t>를 사용하여 얼굴 검출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-KR"/>
              <a:t>코너에 등장하는 인물이 달라서 전처리 데이터로 활용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전처리 #1-2: 코너 고정 픽셀 crop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-KR"/>
              <a:t>좌측 상단의 코너별 이름이 달라서 코너를 분류하는 데 도움이 될 것이라 판단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카메라 각도 및 인물의 움직임을 고려하여 rotation_range = 30, 좌우반전만 사용</a:t>
            </a:r>
            <a:endParaRPr/>
          </a:p>
        </p:txBody>
      </p:sp>
      <p:sp>
        <p:nvSpPr>
          <p:cNvPr id="94" name="Google Shape;94;g15ba5407007_2_18"/>
          <p:cNvSpPr/>
          <p:nvPr/>
        </p:nvSpPr>
        <p:spPr>
          <a:xfrm>
            <a:off x="432626" y="1277575"/>
            <a:ext cx="56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ko-KR" sz="1800">
                <a:solidFill>
                  <a:schemeClr val="dk1"/>
                </a:solidFill>
              </a:rPr>
              <a:t>Haar Cascade를 이용한 얼굴 검출 후 crop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95" name="Google Shape;95;g15ba5407007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75" y="3881450"/>
            <a:ext cx="3033725" cy="174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5ba5407007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25" y="3881450"/>
            <a:ext cx="3557101" cy="22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5ba5407007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1551" y="3881450"/>
            <a:ext cx="24193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ba5407007_1_0"/>
          <p:cNvSpPr txBox="1"/>
          <p:nvPr>
            <p:ph type="title"/>
          </p:nvPr>
        </p:nvSpPr>
        <p:spPr>
          <a:xfrm>
            <a:off x="432620" y="510866"/>
            <a:ext cx="594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전처리 전략 #2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5ba540700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97" y="1883150"/>
            <a:ext cx="2942154" cy="171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5ba5407007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00" y="4337651"/>
            <a:ext cx="2942154" cy="166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5ba540700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426" y="1907262"/>
            <a:ext cx="4071794" cy="23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ba5407007_1_0"/>
          <p:cNvSpPr/>
          <p:nvPr/>
        </p:nvSpPr>
        <p:spPr>
          <a:xfrm>
            <a:off x="1419272" y="3729453"/>
            <a:ext cx="453300" cy="48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4AE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5ba5407007_1_0"/>
          <p:cNvSpPr txBox="1"/>
          <p:nvPr/>
        </p:nvSpPr>
        <p:spPr>
          <a:xfrm>
            <a:off x="5372613" y="4211250"/>
            <a:ext cx="5010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각도 범위는 30도로 작게 지정</a:t>
            </a:r>
            <a:br>
              <a:rPr lang="ko-KR"/>
            </a:br>
            <a:r>
              <a:rPr lang="ko-KR">
                <a:solidFill>
                  <a:srgbClr val="4D5156"/>
                </a:solidFill>
                <a:highlight>
                  <a:srgbClr val="FFFFFF"/>
                </a:highlight>
              </a:rPr>
              <a:t>→</a:t>
            </a:r>
            <a:r>
              <a:rPr lang="ko-KR"/>
              <a:t> 60도까지 지정 시 성능</a:t>
            </a:r>
            <a:r>
              <a:rPr lang="ko-KR"/>
              <a:t>이 오히려 저하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카메라 움직임을 고려해 수평, 수직 이동 범위 지정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세로로는 뒤집지 않음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D5156"/>
                </a:solidFill>
                <a:highlight>
                  <a:srgbClr val="FFFFFF"/>
                </a:highlight>
              </a:rPr>
              <a:t>→</a:t>
            </a:r>
            <a:r>
              <a:rPr lang="ko-KR"/>
              <a:t> 도형이 아닌 사람이 대상이기 때문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fill_mode: 4가지 옵션 전부 시행 결과 </a:t>
            </a:r>
            <a:br>
              <a:rPr lang="ko-KR"/>
            </a:br>
            <a:r>
              <a:rPr lang="ko-KR"/>
              <a:t>‘nearest’ 옵션이 가장 좋았음</a:t>
            </a:r>
            <a:endParaRPr/>
          </a:p>
        </p:txBody>
      </p:sp>
      <p:sp>
        <p:nvSpPr>
          <p:cNvPr id="108" name="Google Shape;108;g15ba5407007_1_0"/>
          <p:cNvSpPr txBox="1"/>
          <p:nvPr/>
        </p:nvSpPr>
        <p:spPr>
          <a:xfrm>
            <a:off x="2957575" y="4497125"/>
            <a:ext cx="261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경고문이 모든 프레임에 존재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비교에 어려움이 있을 것이라 판단해 경고문을 제거</a:t>
            </a:r>
            <a:endParaRPr/>
          </a:p>
        </p:txBody>
      </p:sp>
      <p:sp>
        <p:nvSpPr>
          <p:cNvPr id="109" name="Google Shape;109;g15ba5407007_1_0"/>
          <p:cNvSpPr/>
          <p:nvPr/>
        </p:nvSpPr>
        <p:spPr>
          <a:xfrm>
            <a:off x="432625" y="1277575"/>
            <a:ext cx="90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ko-KR" sz="1800">
                <a:solidFill>
                  <a:schemeClr val="dk1"/>
                </a:solidFill>
              </a:rPr>
              <a:t>영상 하단의 경고문을 없앤 뒤 ImageGenerator를 사용해 데이터 증강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a5407007_7_0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전처리 전략 #3</a:t>
            </a:r>
            <a:endParaRPr/>
          </a:p>
        </p:txBody>
      </p:sp>
      <p:pic>
        <p:nvPicPr>
          <p:cNvPr id="116" name="Google Shape;116;g15ba5407007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13" y="4451524"/>
            <a:ext cx="2812425" cy="1580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5ba5407007_7_0"/>
          <p:cNvPicPr preferRelativeResize="0"/>
          <p:nvPr/>
        </p:nvPicPr>
        <p:blipFill rotWithShape="1">
          <a:blip r:embed="rId4">
            <a:alphaModFix/>
          </a:blip>
          <a:srcRect b="0" l="0" r="48636" t="0"/>
          <a:stretch/>
        </p:blipFill>
        <p:spPr>
          <a:xfrm>
            <a:off x="3493900" y="1811750"/>
            <a:ext cx="3149142" cy="422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5ba5407007_7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00" y="1811750"/>
            <a:ext cx="2812416" cy="15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5ba5407007_7_0"/>
          <p:cNvSpPr/>
          <p:nvPr/>
        </p:nvSpPr>
        <p:spPr>
          <a:xfrm>
            <a:off x="1628850" y="3690100"/>
            <a:ext cx="453900" cy="46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4AE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5ba5407007_7_0"/>
          <p:cNvSpPr txBox="1"/>
          <p:nvPr/>
        </p:nvSpPr>
        <p:spPr>
          <a:xfrm>
            <a:off x="6681750" y="1855925"/>
            <a:ext cx="3149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cv2의 findcontour 메소드 이용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RETR_CCOMP를 이용해서 2층 구조의 외곽선을 사용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1층 구조의 외곽선으로는 제대로된 모양 판별 불가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글자 인식이 잘되는 대신 바탕색과 비슷한 부분은 </a:t>
            </a:r>
            <a:br>
              <a:rPr lang="ko-KR"/>
            </a:br>
            <a:r>
              <a:rPr lang="ko-KR"/>
              <a:t>인식률 저하</a:t>
            </a:r>
            <a:endParaRPr/>
          </a:p>
        </p:txBody>
      </p:sp>
      <p:sp>
        <p:nvSpPr>
          <p:cNvPr id="121" name="Google Shape;121;g15ba5407007_7_0"/>
          <p:cNvSpPr/>
          <p:nvPr/>
        </p:nvSpPr>
        <p:spPr>
          <a:xfrm>
            <a:off x="432625" y="1277575"/>
            <a:ext cx="90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ko-KR" sz="1800">
                <a:solidFill>
                  <a:schemeClr val="dk1"/>
                </a:solidFill>
              </a:rPr>
              <a:t>Contour 알고리즘을 이용해 대상의 외곽선을 노출시켜 학습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ba5407007_8_0"/>
          <p:cNvSpPr txBox="1"/>
          <p:nvPr>
            <p:ph type="title"/>
          </p:nvPr>
        </p:nvSpPr>
        <p:spPr>
          <a:xfrm>
            <a:off x="432620" y="510866"/>
            <a:ext cx="594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전처리 전략 #4 (1/2)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5ba5407007_8_0"/>
          <p:cNvSpPr/>
          <p:nvPr/>
        </p:nvSpPr>
        <p:spPr>
          <a:xfrm>
            <a:off x="432625" y="1277575"/>
            <a:ext cx="80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▪"/>
            </a:pPr>
            <a:r>
              <a:rPr b="1" lang="ko-KR" sz="1800"/>
              <a:t>코너 이름 crop한 뒤 Grayscaling</a:t>
            </a:r>
            <a:endParaRPr b="1"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-KR"/>
              <a:t>매 코너마다 </a:t>
            </a:r>
            <a:r>
              <a:rPr b="1" lang="ko-KR">
                <a:solidFill>
                  <a:srgbClr val="34AEAA"/>
                </a:solidFill>
              </a:rPr>
              <a:t>공통</a:t>
            </a:r>
            <a:r>
              <a:rPr b="1" lang="ko-KR"/>
              <a:t>되는 부분(</a:t>
            </a:r>
            <a:r>
              <a:rPr b="1" lang="ko-KR">
                <a:solidFill>
                  <a:srgbClr val="34AEAA"/>
                </a:solidFill>
              </a:rPr>
              <a:t>왼쪽 상단의 코너 제목</a:t>
            </a:r>
            <a:r>
              <a:rPr b="1" lang="ko-KR"/>
              <a:t>을 표시한 로고)을 학습에 활용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-KR">
                <a:solidFill>
                  <a:srgbClr val="34AEAA"/>
                </a:solidFill>
              </a:rPr>
              <a:t>Grayscaling</a:t>
            </a:r>
            <a:r>
              <a:rPr b="1" lang="ko-KR"/>
              <a:t> 시 이미지의 특징이 조금 더 두드러지게 나타나 </a:t>
            </a:r>
            <a:br>
              <a:rPr b="1" lang="ko-KR"/>
            </a:br>
            <a:r>
              <a:rPr b="1" lang="ko-KR"/>
              <a:t>학습에 도움이 될 것이라고 판단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-KR">
                <a:solidFill>
                  <a:srgbClr val="34AEAA"/>
                </a:solidFill>
              </a:rPr>
              <a:t>Threshold</a:t>
            </a:r>
            <a:r>
              <a:rPr b="1" lang="ko-KR"/>
              <a:t> 값을 조정하여 뒷 배경이 보이지 않게 처리</a:t>
            </a:r>
            <a:endParaRPr b="1"/>
          </a:p>
        </p:txBody>
      </p:sp>
      <p:pic>
        <p:nvPicPr>
          <p:cNvPr id="128" name="Google Shape;128;g15ba5407007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163" y="3392963"/>
            <a:ext cx="2245375" cy="8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5ba5407007_8_0"/>
          <p:cNvSpPr txBox="1"/>
          <p:nvPr/>
        </p:nvSpPr>
        <p:spPr>
          <a:xfrm>
            <a:off x="1229450" y="3066963"/>
            <a:ext cx="1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GrayScale만 적용</a:t>
            </a:r>
            <a:endParaRPr b="1"/>
          </a:p>
        </p:txBody>
      </p:sp>
      <p:pic>
        <p:nvPicPr>
          <p:cNvPr id="130" name="Google Shape;130;g15ba5407007_8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150" y="3392963"/>
            <a:ext cx="2245375" cy="8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5ba5407007_8_0"/>
          <p:cNvSpPr txBox="1"/>
          <p:nvPr/>
        </p:nvSpPr>
        <p:spPr>
          <a:xfrm>
            <a:off x="3756389" y="3046013"/>
            <a:ext cx="20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Threshold 값 200 적용</a:t>
            </a:r>
            <a:endParaRPr b="1"/>
          </a:p>
        </p:txBody>
      </p:sp>
      <p:pic>
        <p:nvPicPr>
          <p:cNvPr id="132" name="Google Shape;132;g15ba5407007_8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5300" y="3392963"/>
            <a:ext cx="2245374" cy="8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5ba5407007_8_0"/>
          <p:cNvSpPr txBox="1"/>
          <p:nvPr/>
        </p:nvSpPr>
        <p:spPr>
          <a:xfrm>
            <a:off x="6320137" y="3046013"/>
            <a:ext cx="25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Adaptive Threshold 적용</a:t>
            </a:r>
            <a:endParaRPr b="1"/>
          </a:p>
        </p:txBody>
      </p:sp>
      <p:pic>
        <p:nvPicPr>
          <p:cNvPr id="134" name="Google Shape;134;g15ba5407007_8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0712" y="5112063"/>
            <a:ext cx="53435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5ba5407007_8_0"/>
          <p:cNvSpPr/>
          <p:nvPr/>
        </p:nvSpPr>
        <p:spPr>
          <a:xfrm>
            <a:off x="1229450" y="5078475"/>
            <a:ext cx="835200" cy="4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2B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5ba5407007_8_0"/>
          <p:cNvSpPr txBox="1"/>
          <p:nvPr/>
        </p:nvSpPr>
        <p:spPr>
          <a:xfrm>
            <a:off x="2283425" y="4678275"/>
            <a:ext cx="63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Test 결과 </a:t>
            </a:r>
            <a:r>
              <a:rPr b="1" lang="ko-KR">
                <a:solidFill>
                  <a:srgbClr val="34AEAA"/>
                </a:solidFill>
              </a:rPr>
              <a:t>Threshold </a:t>
            </a:r>
            <a:r>
              <a:rPr b="1" lang="ko-KR"/>
              <a:t>값을 조정한 방법이 가장 나은 성능을 가지므로 채택</a:t>
            </a:r>
            <a:endParaRPr b="1"/>
          </a:p>
        </p:txBody>
      </p:sp>
      <p:sp>
        <p:nvSpPr>
          <p:cNvPr id="137" name="Google Shape;137;g15ba5407007_8_0"/>
          <p:cNvSpPr/>
          <p:nvPr/>
        </p:nvSpPr>
        <p:spPr>
          <a:xfrm>
            <a:off x="856525" y="2972788"/>
            <a:ext cx="8019300" cy="1586100"/>
          </a:xfrm>
          <a:prstGeom prst="flowChartAlternateProcess">
            <a:avLst/>
          </a:prstGeom>
          <a:noFill/>
          <a:ln cap="flat" cmpd="sng" w="952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ba5407007_8_26"/>
          <p:cNvSpPr txBox="1"/>
          <p:nvPr>
            <p:ph type="title"/>
          </p:nvPr>
        </p:nvSpPr>
        <p:spPr>
          <a:xfrm>
            <a:off x="432620" y="510866"/>
            <a:ext cx="594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전처리 전략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 #4 (2/2)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5ba5407007_8_26"/>
          <p:cNvSpPr/>
          <p:nvPr/>
        </p:nvSpPr>
        <p:spPr>
          <a:xfrm>
            <a:off x="432625" y="1277575"/>
            <a:ext cx="80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ko-KR" sz="1800">
                <a:solidFill>
                  <a:srgbClr val="212529"/>
                </a:solidFill>
                <a:highlight>
                  <a:srgbClr val="FFFFFF"/>
                </a:highlight>
              </a:rPr>
              <a:t>모델링: EfficientNet B0</a:t>
            </a:r>
            <a:endParaRPr b="1"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-KR"/>
              <a:t>ImageNet으로 pre-trained된 </a:t>
            </a:r>
            <a:r>
              <a:rPr b="1" lang="ko-KR">
                <a:solidFill>
                  <a:srgbClr val="34AEAA"/>
                </a:solidFill>
              </a:rPr>
              <a:t>EfficientNet B0</a:t>
            </a:r>
            <a:r>
              <a:rPr b="1" lang="ko-KR"/>
              <a:t> 모델을 사용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4" name="Google Shape;144;g15ba5407007_8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101" y="2063226"/>
            <a:ext cx="5563027" cy="141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g15ba5407007_8_26"/>
          <p:cNvGrpSpPr/>
          <p:nvPr/>
        </p:nvGrpSpPr>
        <p:grpSpPr>
          <a:xfrm>
            <a:off x="5952700" y="3756150"/>
            <a:ext cx="3541950" cy="415500"/>
            <a:chOff x="-163275" y="5795575"/>
            <a:chExt cx="3541950" cy="415500"/>
          </a:xfrm>
        </p:grpSpPr>
        <p:sp>
          <p:nvSpPr>
            <p:cNvPr id="146" name="Google Shape;146;g15ba5407007_8_26"/>
            <p:cNvSpPr/>
            <p:nvPr/>
          </p:nvSpPr>
          <p:spPr>
            <a:xfrm>
              <a:off x="-163275" y="5827075"/>
              <a:ext cx="676200" cy="35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2B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15ba5407007_8_26"/>
            <p:cNvSpPr txBox="1"/>
            <p:nvPr/>
          </p:nvSpPr>
          <p:spPr>
            <a:xfrm>
              <a:off x="311775" y="5795575"/>
              <a:ext cx="3066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학습 결과 </a:t>
              </a:r>
              <a:r>
                <a:rPr b="1" lang="ko-KR" sz="1500">
                  <a:solidFill>
                    <a:srgbClr val="34AEAA"/>
                  </a:solidFill>
                </a:rPr>
                <a:t>과적합</a:t>
              </a:r>
              <a:r>
                <a:rPr b="1" lang="ko-KR" sz="1500"/>
                <a:t> 가능성? </a:t>
              </a:r>
              <a:endParaRPr b="1" sz="1500"/>
            </a:p>
          </p:txBody>
        </p:sp>
      </p:grpSp>
      <p:grpSp>
        <p:nvGrpSpPr>
          <p:cNvPr id="148" name="Google Shape;148;g15ba5407007_8_26"/>
          <p:cNvGrpSpPr/>
          <p:nvPr/>
        </p:nvGrpSpPr>
        <p:grpSpPr>
          <a:xfrm>
            <a:off x="1012193" y="4848205"/>
            <a:ext cx="1826324" cy="986523"/>
            <a:chOff x="497200" y="4951625"/>
            <a:chExt cx="1905000" cy="1000125"/>
          </a:xfrm>
        </p:grpSpPr>
        <p:pic>
          <p:nvPicPr>
            <p:cNvPr id="149" name="Google Shape;149;g15ba5407007_8_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200" y="4951625"/>
              <a:ext cx="1905000" cy="6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g15ba5407007_8_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7200" y="5570750"/>
              <a:ext cx="1905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g15ba5407007_8_26"/>
          <p:cNvSpPr txBox="1"/>
          <p:nvPr/>
        </p:nvSpPr>
        <p:spPr>
          <a:xfrm>
            <a:off x="2953538" y="4760825"/>
            <a:ext cx="61836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Test set 예측 결과 accuracy 48.63%, f1-score 0.25의 저조한 성능</a:t>
            </a:r>
            <a:endParaRPr b="1" sz="1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-KR"/>
              <a:t>데이터의 화질, 사이즈 문제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-KR"/>
              <a:t>전처리 후 글자가 뭉개지는 등의 이유로 정확한 판단이 </a:t>
            </a:r>
            <a:br>
              <a:rPr b="1" lang="ko-KR"/>
            </a:br>
            <a:r>
              <a:rPr b="1" lang="ko-KR"/>
              <a:t>어려웠던 것을 요인으로 추정</a:t>
            </a:r>
            <a:endParaRPr b="1"/>
          </a:p>
        </p:txBody>
      </p:sp>
      <p:sp>
        <p:nvSpPr>
          <p:cNvPr id="152" name="Google Shape;152;g15ba5407007_8_26"/>
          <p:cNvSpPr/>
          <p:nvPr/>
        </p:nvSpPr>
        <p:spPr>
          <a:xfrm>
            <a:off x="768875" y="4633175"/>
            <a:ext cx="8307900" cy="1416600"/>
          </a:xfrm>
          <a:prstGeom prst="flowChartAlternateProcess">
            <a:avLst/>
          </a:prstGeom>
          <a:noFill/>
          <a:ln cap="flat" cmpd="sng" w="9525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g15ba5407007_8_26"/>
          <p:cNvGrpSpPr/>
          <p:nvPr/>
        </p:nvGrpSpPr>
        <p:grpSpPr>
          <a:xfrm>
            <a:off x="1431104" y="3668689"/>
            <a:ext cx="4277475" cy="590403"/>
            <a:chOff x="273949" y="3561424"/>
            <a:chExt cx="4441362" cy="681051"/>
          </a:xfrm>
        </p:grpSpPr>
        <p:pic>
          <p:nvPicPr>
            <p:cNvPr id="154" name="Google Shape;154;g15ba5407007_8_26"/>
            <p:cNvPicPr preferRelativeResize="0"/>
            <p:nvPr/>
          </p:nvPicPr>
          <p:blipFill rotWithShape="1">
            <a:blip r:embed="rId6">
              <a:alphaModFix/>
            </a:blip>
            <a:srcRect b="-535" l="43426" r="30446" t="43004"/>
            <a:stretch/>
          </p:blipFill>
          <p:spPr>
            <a:xfrm>
              <a:off x="273949" y="3561424"/>
              <a:ext cx="3836801" cy="34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g15ba5407007_8_26"/>
            <p:cNvPicPr preferRelativeResize="0"/>
            <p:nvPr/>
          </p:nvPicPr>
          <p:blipFill rotWithShape="1">
            <a:blip r:embed="rId7">
              <a:alphaModFix/>
            </a:blip>
            <a:srcRect b="0" l="4580" r="0" t="0"/>
            <a:stretch/>
          </p:blipFill>
          <p:spPr>
            <a:xfrm>
              <a:off x="273960" y="3900350"/>
              <a:ext cx="4441351" cy="342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