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58" r:id="rId5"/>
    <p:sldId id="264" r:id="rId6"/>
    <p:sldId id="259" r:id="rId7"/>
    <p:sldId id="261" r:id="rId8"/>
    <p:sldId id="266" r:id="rId9"/>
    <p:sldId id="268" r:id="rId10"/>
    <p:sldId id="263" r:id="rId11"/>
    <p:sldId id="267" r:id="rId12"/>
    <p:sldId id="262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65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75A75-2CF1-4C45-B6A5-C91C39D7C608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E56A-A255-4594-9E44-9E24AD6F0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86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75A75-2CF1-4C45-B6A5-C91C39D7C608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E56A-A255-4594-9E44-9E24AD6F0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51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75A75-2CF1-4C45-B6A5-C91C39D7C608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E56A-A255-4594-9E44-9E24AD6F09E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3384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75A75-2CF1-4C45-B6A5-C91C39D7C608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E56A-A255-4594-9E44-9E24AD6F0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8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75A75-2CF1-4C45-B6A5-C91C39D7C608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E56A-A255-4594-9E44-9E24AD6F09E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692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75A75-2CF1-4C45-B6A5-C91C39D7C608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E56A-A255-4594-9E44-9E24AD6F0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689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75A75-2CF1-4C45-B6A5-C91C39D7C608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E56A-A255-4594-9E44-9E24AD6F0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01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75A75-2CF1-4C45-B6A5-C91C39D7C608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E56A-A255-4594-9E44-9E24AD6F0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36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75A75-2CF1-4C45-B6A5-C91C39D7C608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E56A-A255-4594-9E44-9E24AD6F0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556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75A75-2CF1-4C45-B6A5-C91C39D7C608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E56A-A255-4594-9E44-9E24AD6F0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146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75A75-2CF1-4C45-B6A5-C91C39D7C608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E56A-A255-4594-9E44-9E24AD6F0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08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75A75-2CF1-4C45-B6A5-C91C39D7C608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E56A-A255-4594-9E44-9E24AD6F0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99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75A75-2CF1-4C45-B6A5-C91C39D7C608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E56A-A255-4594-9E44-9E24AD6F0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45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75A75-2CF1-4C45-B6A5-C91C39D7C608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E56A-A255-4594-9E44-9E24AD6F0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6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75A75-2CF1-4C45-B6A5-C91C39D7C608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E56A-A255-4594-9E44-9E24AD6F0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56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75A75-2CF1-4C45-B6A5-C91C39D7C608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E56A-A255-4594-9E44-9E24AD6F0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36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75A75-2CF1-4C45-B6A5-C91C39D7C608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D03E56A-A255-4594-9E44-9E24AD6F0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104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Lee Sutton</a:t>
            </a:r>
          </a:p>
          <a:p>
            <a:r>
              <a:rPr lang="en-US" dirty="0"/>
              <a:t>Jordan Lui</a:t>
            </a:r>
          </a:p>
          <a:p>
            <a:r>
              <a:rPr lang="en-US" dirty="0"/>
              <a:t>December 6, 2016</a:t>
            </a:r>
          </a:p>
        </p:txBody>
      </p:sp>
      <p:pic>
        <p:nvPicPr>
          <p:cNvPr id="1026" name="Picture 2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684" y="4184794"/>
            <a:ext cx="3524250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3873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Regression: Overfitting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not use the highest order polynomial possible?</a:t>
            </a:r>
          </a:p>
          <a:p>
            <a:pPr lvl="1"/>
            <a:r>
              <a:rPr lang="en-US" dirty="0"/>
              <a:t>Overfitting!</a:t>
            </a:r>
          </a:p>
          <a:p>
            <a:pPr lvl="1"/>
            <a:r>
              <a:rPr lang="en-US" dirty="0"/>
              <a:t>We might fit the training data really well with a large order polynomial</a:t>
            </a:r>
          </a:p>
          <a:p>
            <a:pPr lvl="1"/>
            <a:r>
              <a:rPr lang="en-US" dirty="0"/>
              <a:t>However the model may perform poorly against its test data</a:t>
            </a:r>
          </a:p>
        </p:txBody>
      </p:sp>
      <p:pic>
        <p:nvPicPr>
          <p:cNvPr id="2050" name="Picture 2" descr="../_images/plot_underfitting_overfitting_001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1" r="7306"/>
          <a:stretch/>
        </p:blipFill>
        <p:spPr bwMode="auto">
          <a:xfrm>
            <a:off x="677334" y="3978572"/>
            <a:ext cx="7288497" cy="249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4641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Multivariate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of us look at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420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Separating points into classes</a:t>
            </a:r>
          </a:p>
          <a:p>
            <a:pPr lvl="1"/>
            <a:r>
              <a:rPr lang="en-US" dirty="0"/>
              <a:t>Is this image a cat or a dog?</a:t>
            </a:r>
          </a:p>
          <a:p>
            <a:pPr lvl="1"/>
            <a:r>
              <a:rPr lang="en-US" dirty="0"/>
              <a:t>Is this tumor sample benign or malignant?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2513" y="1727199"/>
            <a:ext cx="3761273" cy="382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771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21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  <a:p>
            <a:r>
              <a:rPr lang="en-US" dirty="0"/>
              <a:t>Types of Machine Learning</a:t>
            </a:r>
          </a:p>
          <a:p>
            <a:pPr lvl="1"/>
            <a:r>
              <a:rPr lang="en-US" dirty="0"/>
              <a:t>Regression</a:t>
            </a:r>
          </a:p>
          <a:p>
            <a:pPr lvl="1"/>
            <a:r>
              <a:rPr lang="en-US" dirty="0"/>
              <a:t>Classification</a:t>
            </a:r>
          </a:p>
          <a:p>
            <a:r>
              <a:rPr lang="en-US" dirty="0"/>
              <a:t>Considerations</a:t>
            </a:r>
          </a:p>
          <a:p>
            <a:pPr lvl="1"/>
            <a:r>
              <a:rPr lang="en-US" dirty="0"/>
              <a:t>Overfitting</a:t>
            </a:r>
          </a:p>
          <a:p>
            <a:pPr lvl="1"/>
            <a:r>
              <a:rPr lang="en-US" dirty="0"/>
              <a:t>Regularizing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882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workshop we will give you a quick demo into Machine Learning </a:t>
            </a:r>
            <a:r>
              <a:rPr lang="en-US"/>
              <a:t>using Python</a:t>
            </a:r>
          </a:p>
        </p:txBody>
      </p:sp>
    </p:spTree>
    <p:extLst>
      <p:ext uri="{BB962C8B-B14F-4D97-AF65-F5344CB8AC3E}">
        <p14:creationId xmlns:p14="http://schemas.microsoft.com/office/powerpoint/2010/main" val="4171855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Algorithms that improve performance through experience</a:t>
            </a:r>
          </a:p>
        </p:txBody>
      </p:sp>
    </p:spTree>
    <p:extLst>
      <p:ext uri="{BB962C8B-B14F-4D97-AF65-F5344CB8AC3E}">
        <p14:creationId xmlns:p14="http://schemas.microsoft.com/office/powerpoint/2010/main" val="2654504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Terminology</a:t>
            </a:r>
          </a:p>
          <a:p>
            <a:pPr lvl="1"/>
            <a:r>
              <a:rPr lang="en-US" dirty="0"/>
              <a:t>Input (x). This is the input data we feed into a ML model</a:t>
            </a:r>
          </a:p>
          <a:p>
            <a:pPr lvl="1"/>
            <a:r>
              <a:rPr lang="en-US" dirty="0"/>
              <a:t>Target (t). These represent the “answers” to training</a:t>
            </a:r>
          </a:p>
          <a:p>
            <a:pPr lvl="1"/>
            <a:r>
              <a:rPr lang="en-US" dirty="0"/>
              <a:t>Weights or parameters (w)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044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378451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fitting a </a:t>
            </a:r>
            <a:r>
              <a:rPr lang="en-US" dirty="0" err="1"/>
              <a:t>trendline</a:t>
            </a:r>
            <a:r>
              <a:rPr lang="en-US" dirty="0"/>
              <a:t> through data points in Excel</a:t>
            </a:r>
          </a:p>
          <a:p>
            <a:r>
              <a:rPr lang="en-US" dirty="0"/>
              <a:t>We start with:</a:t>
            </a:r>
          </a:p>
          <a:p>
            <a:pPr lvl="1"/>
            <a:r>
              <a:rPr lang="en-US" dirty="0"/>
              <a:t>Some existing points</a:t>
            </a:r>
          </a:p>
          <a:p>
            <a:pPr lvl="1"/>
            <a:r>
              <a:rPr lang="en-US" dirty="0"/>
              <a:t>An estimate of the model structure (polynomial, sinusoid, other)</a:t>
            </a:r>
          </a:p>
          <a:p>
            <a:pPr lvl="2"/>
            <a:r>
              <a:rPr lang="en-US" dirty="0"/>
              <a:t>I.E. y = mx + b. More generally: y = w</a:t>
            </a:r>
            <a:r>
              <a:rPr lang="en-US" baseline="-25000" dirty="0"/>
              <a:t>0</a:t>
            </a:r>
            <a:r>
              <a:rPr lang="en-US" dirty="0"/>
              <a:t> + w</a:t>
            </a:r>
            <a:r>
              <a:rPr lang="en-US" baseline="-25000" dirty="0"/>
              <a:t>1</a:t>
            </a:r>
            <a:r>
              <a:rPr lang="en-US" dirty="0"/>
              <a:t>x + w</a:t>
            </a:r>
            <a:r>
              <a:rPr lang="en-US" baseline="-25000" dirty="0"/>
              <a:t>2</a:t>
            </a:r>
            <a:r>
              <a:rPr lang="en-US" dirty="0"/>
              <a:t>x</a:t>
            </a:r>
            <a:r>
              <a:rPr lang="en-US" baseline="30000" dirty="0"/>
              <a:t>2</a:t>
            </a:r>
            <a:r>
              <a:rPr lang="en-US" dirty="0"/>
              <a:t> + w</a:t>
            </a:r>
            <a:r>
              <a:rPr lang="en-US" baseline="-25000" dirty="0"/>
              <a:t>3</a:t>
            </a:r>
            <a:r>
              <a:rPr lang="en-US" dirty="0"/>
              <a:t>x</a:t>
            </a:r>
            <a:r>
              <a:rPr lang="en-US" baseline="30000" dirty="0"/>
              <a:t>3</a:t>
            </a:r>
            <a:r>
              <a:rPr lang="en-US" dirty="0"/>
              <a:t> + … </a:t>
            </a:r>
            <a:r>
              <a:rPr lang="en-US" dirty="0" err="1"/>
              <a:t>w</a:t>
            </a:r>
            <a:r>
              <a:rPr lang="en-US" baseline="-25000" dirty="0" err="1"/>
              <a:t>n</a:t>
            </a:r>
            <a:r>
              <a:rPr lang="en-US" dirty="0" err="1"/>
              <a:t>x</a:t>
            </a:r>
            <a:r>
              <a:rPr lang="en-US" baseline="30000" dirty="0" err="1"/>
              <a:t>n</a:t>
            </a:r>
            <a:endParaRPr lang="en-US" dirty="0"/>
          </a:p>
          <a:p>
            <a:r>
              <a:rPr lang="en-US" dirty="0"/>
              <a:t>We let the ML model determine the optimal weight values to solve our system</a:t>
            </a:r>
          </a:p>
        </p:txBody>
      </p:sp>
      <p:pic>
        <p:nvPicPr>
          <p:cNvPr id="1026" name="Picture 2" descr="Linear regression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04" y="1470026"/>
            <a:ext cx="2926690" cy="1928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682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 in </a:t>
            </a:r>
            <a:r>
              <a:rPr lang="en-US" dirty="0" err="1" smtClean="0"/>
              <a:t>Scikit</a:t>
            </a:r>
            <a:r>
              <a:rPr lang="en-US" dirty="0"/>
              <a:t>-</a:t>
            </a:r>
            <a:r>
              <a:rPr lang="en-US" dirty="0" smtClean="0"/>
              <a:t>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regression in </a:t>
            </a:r>
            <a:r>
              <a:rPr lang="en-US" dirty="0" err="1" smtClean="0"/>
              <a:t>sci</a:t>
            </a:r>
            <a:r>
              <a:rPr lang="en-US" dirty="0" smtClean="0"/>
              <a:t> kit learn</a:t>
            </a:r>
          </a:p>
          <a:p>
            <a:r>
              <a:rPr lang="en-US" dirty="0" smtClean="0"/>
              <a:t>Discuss minimization of Least squared error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0035" y="2160589"/>
            <a:ext cx="2953967" cy="2042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198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Polynomial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6176227" cy="1743501"/>
          </a:xfrm>
        </p:spPr>
        <p:txBody>
          <a:bodyPr/>
          <a:lstStyle/>
          <a:p>
            <a:r>
              <a:rPr lang="en-US" dirty="0" smtClean="0"/>
              <a:t>Extend your linear model with basis functions</a:t>
            </a:r>
          </a:p>
          <a:p>
            <a:r>
              <a:rPr lang="en-US" dirty="0" smtClean="0"/>
              <a:t>Replace x with phi(x)</a:t>
            </a:r>
          </a:p>
          <a:p>
            <a:r>
              <a:rPr lang="en-US" dirty="0" smtClean="0"/>
              <a:t>Model is still linear with respect to the weights 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7533" y="1640388"/>
            <a:ext cx="3588688" cy="25321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4612" y="4440924"/>
            <a:ext cx="626167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# Create a polynomial model of the </a:t>
            </a:r>
            <a:r>
              <a:rPr lang="en-US" sz="1400" dirty="0" smtClean="0"/>
              <a:t>data</a:t>
            </a:r>
          </a:p>
          <a:p>
            <a:r>
              <a:rPr lang="en-US" sz="1400" dirty="0" smtClean="0"/>
              <a:t>from </a:t>
            </a:r>
            <a:r>
              <a:rPr lang="en-US" sz="1400" dirty="0" err="1"/>
              <a:t>sklearn.preprocessing</a:t>
            </a:r>
            <a:r>
              <a:rPr lang="en-US" sz="1400" dirty="0"/>
              <a:t> import </a:t>
            </a:r>
            <a:r>
              <a:rPr lang="en-US" sz="1400" dirty="0" err="1" smtClean="0"/>
              <a:t>PolynomialFeatures</a:t>
            </a:r>
            <a:endParaRPr lang="en-US" sz="1400" dirty="0" smtClean="0"/>
          </a:p>
          <a:p>
            <a:r>
              <a:rPr lang="en-US" sz="1400" dirty="0" smtClean="0"/>
              <a:t>poly </a:t>
            </a:r>
            <a:r>
              <a:rPr lang="en-US" sz="1400" dirty="0"/>
              <a:t>= </a:t>
            </a:r>
            <a:r>
              <a:rPr lang="en-US" sz="1400" dirty="0" err="1"/>
              <a:t>PolynomialFeatures</a:t>
            </a:r>
            <a:r>
              <a:rPr lang="en-US" sz="1400" dirty="0"/>
              <a:t>(degree=3</a:t>
            </a:r>
            <a:r>
              <a:rPr lang="en-US" sz="1400" dirty="0" smtClean="0"/>
              <a:t>)</a:t>
            </a:r>
          </a:p>
          <a:p>
            <a:r>
              <a:rPr lang="en-US" sz="1400" dirty="0" err="1"/>
              <a:t>p</a:t>
            </a:r>
            <a:r>
              <a:rPr lang="en-US" sz="1400" dirty="0" err="1" smtClean="0"/>
              <a:t>oly_training_features</a:t>
            </a:r>
            <a:r>
              <a:rPr lang="en-US" sz="1400" dirty="0" smtClean="0"/>
              <a:t> </a:t>
            </a:r>
            <a:r>
              <a:rPr lang="en-US" sz="1400" dirty="0"/>
              <a:t>= </a:t>
            </a:r>
            <a:r>
              <a:rPr lang="en-US" sz="1400" dirty="0" err="1"/>
              <a:t>poly.fit_transform</a:t>
            </a:r>
            <a:r>
              <a:rPr lang="en-US" sz="1400" dirty="0"/>
              <a:t>(</a:t>
            </a:r>
            <a:r>
              <a:rPr lang="en-US" sz="1400" dirty="0" err="1"/>
              <a:t>training_features</a:t>
            </a:r>
            <a:r>
              <a:rPr lang="en-US" sz="1400" dirty="0" smtClean="0"/>
              <a:t>)</a:t>
            </a:r>
          </a:p>
          <a:p>
            <a:endParaRPr lang="en-US" sz="1400" dirty="0"/>
          </a:p>
          <a:p>
            <a:r>
              <a:rPr lang="en-US" sz="1400" dirty="0" smtClean="0"/>
              <a:t># Fit your linear model with the basis functions</a:t>
            </a:r>
          </a:p>
          <a:p>
            <a:r>
              <a:rPr lang="en-US" sz="1400" dirty="0" err="1" smtClean="0"/>
              <a:t>reg.fit</a:t>
            </a:r>
            <a:r>
              <a:rPr lang="en-US" sz="1400" dirty="0" smtClean="0"/>
              <a:t>(</a:t>
            </a:r>
            <a:r>
              <a:rPr lang="en-US" sz="1400" dirty="0" err="1" smtClean="0"/>
              <a:t>poly_training_features</a:t>
            </a:r>
            <a:r>
              <a:rPr lang="en-US" sz="1400" dirty="0" smtClean="0"/>
              <a:t>, </a:t>
            </a:r>
            <a:r>
              <a:rPr lang="en-US" sz="1400" dirty="0" err="1"/>
              <a:t>training_target</a:t>
            </a:r>
            <a:r>
              <a:rPr lang="en-US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764993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171</TotalTime>
  <Words>301</Words>
  <Application>Microsoft Macintosh PowerPoint</Application>
  <PresentationFormat>Widescreen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Trebuchet MS</vt:lpstr>
      <vt:lpstr>Wingdings 3</vt:lpstr>
      <vt:lpstr>Arial</vt:lpstr>
      <vt:lpstr>Facet</vt:lpstr>
      <vt:lpstr>Machine Learning</vt:lpstr>
      <vt:lpstr>Topics</vt:lpstr>
      <vt:lpstr>Mission</vt:lpstr>
      <vt:lpstr>What is Machine Learning</vt:lpstr>
      <vt:lpstr>What is Machine Learning</vt:lpstr>
      <vt:lpstr>Types of Machine Learning</vt:lpstr>
      <vt:lpstr>Regression</vt:lpstr>
      <vt:lpstr>Linear Regression in Scikit-Learn</vt:lpstr>
      <vt:lpstr>Polynomial Regression</vt:lpstr>
      <vt:lpstr>Regression: Overfitting</vt:lpstr>
      <vt:lpstr>Multivariate regression</vt:lpstr>
      <vt:lpstr>Classification</vt:lpstr>
      <vt:lpstr>PowerPoint Presentation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Jordan Lui</dc:creator>
  <cp:lastModifiedBy>Lee Michael Sutton</cp:lastModifiedBy>
  <cp:revision>23</cp:revision>
  <dcterms:created xsi:type="dcterms:W3CDTF">2016-10-31T22:03:00Z</dcterms:created>
  <dcterms:modified xsi:type="dcterms:W3CDTF">2016-11-10T20:30:40Z</dcterms:modified>
</cp:coreProperties>
</file>