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70" r:id="rId6"/>
    <p:sldId id="271" r:id="rId7"/>
    <p:sldId id="272" r:id="rId8"/>
    <p:sldId id="261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5A4149-3341-47DE-A9AA-5DE588606B31}">
          <p14:sldIdLst>
            <p14:sldId id="256"/>
            <p14:sldId id="257"/>
            <p14:sldId id="264"/>
          </p14:sldIdLst>
        </p14:section>
        <p14:section name="Types of ML" id="{866E196E-7D27-4A0F-9D79-95CE7BB09723}">
          <p14:sldIdLst>
            <p14:sldId id="259"/>
            <p14:sldId id="270"/>
            <p14:sldId id="271"/>
            <p14:sldId id="272"/>
          </p14:sldIdLst>
        </p14:section>
        <p14:section name="Regression" id="{1476D29E-F1B1-4546-A04F-BE5C53170872}">
          <p14:sldIdLst>
            <p14:sldId id="261"/>
            <p14:sldId id="263"/>
            <p14:sldId id="266"/>
          </p14:sldIdLst>
        </p14:section>
        <p14:section name="Overfitting" id="{8B5E7912-EE30-447B-88CC-D5EB3373A46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sfu.ca/~mori/courses/cmpt726/" TargetMode="External"/><Relationship Id="rId4" Type="http://schemas.openxmlformats.org/officeDocument/2006/relationships/hyperlink" Target="https://www.udacity.com/course/intro-to-machine-learning--ud120" TargetMode="External"/><Relationship Id="rId5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v6UVOQ0F4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scikit-learn.org/stable/auto_examples/linear_model/plot_logistic.html#sphx-glr-auto-examples-linear-model-plot-logistic-py" TargetMode="External"/><Relationship Id="rId6" Type="http://schemas.openxmlformats.org/officeDocument/2006/relationships/hyperlink" Target="https://www.coursera.org/learn/machine-learning/lecture/68Pol/multiclass-classification-one-vs-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239"/>
          </a:xfrm>
        </p:spPr>
        <p:txBody>
          <a:bodyPr>
            <a:normAutofit/>
          </a:bodyPr>
          <a:lstStyle/>
          <a:p>
            <a:r>
              <a:rPr lang="en-US" dirty="0"/>
              <a:t>Lee Sutton</a:t>
            </a:r>
          </a:p>
          <a:p>
            <a:r>
              <a:rPr lang="en-US" dirty="0" smtClean="0"/>
              <a:t>February 21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  <a:p>
            <a:r>
              <a:rPr lang="en-US" dirty="0"/>
              <a:t>SFU </a:t>
            </a:r>
            <a:r>
              <a:rPr lang="en-US" dirty="0" err="1"/>
              <a:t>SciProg</a:t>
            </a:r>
            <a:r>
              <a:rPr lang="en-US" dirty="0"/>
              <a:t> Group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901"/>
            <a:ext cx="6714215" cy="3880773"/>
          </a:xfrm>
        </p:spPr>
        <p:txBody>
          <a:bodyPr/>
          <a:lstStyle/>
          <a:p>
            <a:r>
              <a:rPr lang="en-US" dirty="0" smtClean="0"/>
              <a:t>Instead of fitting the data with a regression model, we fit a hyperplane to separate the data</a:t>
            </a:r>
          </a:p>
          <a:p>
            <a:r>
              <a:rPr lang="en-US" dirty="0" smtClean="0"/>
              <a:t>Goal is to maximize the margin between the hyperplane and our data</a:t>
            </a:r>
          </a:p>
          <a:p>
            <a:r>
              <a:rPr lang="en-US" dirty="0" smtClean="0"/>
              <a:t>Relies on only a few data points close to the margin</a:t>
            </a:r>
          </a:p>
          <a:p>
            <a:r>
              <a:rPr lang="en-US" dirty="0" smtClean="0"/>
              <a:t>Scales up to multiple classes when we use multiple hyperplanes</a:t>
            </a:r>
          </a:p>
          <a:p>
            <a:r>
              <a:rPr lang="en-US" dirty="0" smtClean="0"/>
              <a:t>Can change the kernel to modify the shape of the boundaries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30" y="609600"/>
            <a:ext cx="2990601" cy="295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945"/>
          <a:stretch/>
        </p:blipFill>
        <p:spPr>
          <a:xfrm>
            <a:off x="7391550" y="3560326"/>
            <a:ext cx="4535562" cy="32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talked about the various types of Machine Learning problems at a high level</a:t>
            </a:r>
          </a:p>
          <a:p>
            <a:r>
              <a:rPr lang="en-US" dirty="0"/>
              <a:t>There are several resources for more learning on the topic</a:t>
            </a:r>
          </a:p>
          <a:p>
            <a:pPr lvl="1"/>
            <a:r>
              <a:rPr lang="en-US" dirty="0">
                <a:hlinkClick r:id="rId2"/>
              </a:rPr>
              <a:t>http://sciprog.ca/</a:t>
            </a:r>
          </a:p>
          <a:p>
            <a:pPr lvl="1"/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https://www2.cs.sfu.ca/~mori/courses/cmpt726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https://www.udacity.com/course/intro-to-machine-learning--</a:t>
            </a:r>
            <a:r>
              <a:rPr lang="en-US" dirty="0" smtClean="0">
                <a:hlinkClick r:id="rId4"/>
              </a:rPr>
              <a:t>ud120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www.coursera.org/learn/machine-learning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and classification</a:t>
            </a:r>
          </a:p>
          <a:p>
            <a:r>
              <a:rPr lang="en-US" dirty="0" smtClean="0"/>
              <a:t>Binary </a:t>
            </a:r>
            <a:r>
              <a:rPr lang="en-US" dirty="0"/>
              <a:t>classification using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Multi-class </a:t>
            </a:r>
            <a:r>
              <a:rPr lang="en-US" dirty="0"/>
              <a:t>classification using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err="1"/>
              <a:t>machinesWhere</a:t>
            </a:r>
            <a:r>
              <a:rPr lang="en-US" dirty="0"/>
              <a:t> to go from here</a:t>
            </a:r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features (x</a:t>
            </a:r>
            <a:r>
              <a:rPr lang="en-US" dirty="0"/>
              <a:t>). This is the input data we feed into a ML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Target (t). These represent the “answers” to training</a:t>
            </a:r>
          </a:p>
          <a:p>
            <a:r>
              <a:rPr lang="en-US" dirty="0" smtClean="0"/>
              <a:t>Types </a:t>
            </a:r>
            <a:r>
              <a:rPr lang="en-US" dirty="0"/>
              <a:t>of Data</a:t>
            </a:r>
          </a:p>
          <a:p>
            <a:pPr lvl="1"/>
            <a:r>
              <a:rPr lang="en-US" dirty="0"/>
              <a:t>Training data: To teach a ML model we feed it training data. This training data can have target data so that we can assess how well we trained the model</a:t>
            </a:r>
          </a:p>
          <a:p>
            <a:pPr lvl="1"/>
            <a:r>
              <a:rPr lang="en-US" dirty="0"/>
              <a:t>Testing Data: The best way to test a model’s true ability is to test it with data that it has not seen before</a:t>
            </a:r>
          </a:p>
          <a:p>
            <a:pPr lvl="1"/>
            <a:r>
              <a:rPr lang="en-US" dirty="0"/>
              <a:t>When we train and test a model, we use segment the data and “hide it” from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423"/>
            <a:ext cx="8596668" cy="3880773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37" y="1215869"/>
            <a:ext cx="3588688" cy="2532119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29" y="3398165"/>
            <a:ext cx="4542913" cy="339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660" y="1227376"/>
            <a:ext cx="134302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647" y="2736030"/>
            <a:ext cx="1543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641"/>
            <a:ext cx="8596668" cy="4474722"/>
          </a:xfrm>
        </p:spPr>
        <p:txBody>
          <a:bodyPr/>
          <a:lstStyle/>
          <a:p>
            <a:r>
              <a:rPr lang="en-US" dirty="0"/>
              <a:t>We have training data which includes the target data (answers)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Problems where the target data is considered continuous</a:t>
            </a:r>
          </a:p>
          <a:p>
            <a:pPr lvl="1"/>
            <a:r>
              <a:rPr lang="en-US" dirty="0"/>
              <a:t>Modeling population growth or stock prices over time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The target data is discrete</a:t>
            </a:r>
          </a:p>
          <a:p>
            <a:pPr lvl="1"/>
            <a:r>
              <a:rPr lang="en-US" dirty="0"/>
              <a:t>Classifying a tumor biopsy as malignant or benign</a:t>
            </a:r>
          </a:p>
          <a:p>
            <a:pPr lvl="1"/>
            <a:r>
              <a:rPr lang="en-US" dirty="0"/>
              <a:t>Recognizing handwriting (optical character recognition)</a:t>
            </a:r>
          </a:p>
          <a:p>
            <a:pPr lvl="1"/>
            <a:r>
              <a:rPr lang="en-US" dirty="0"/>
              <a:t>Classifying images of cats and dogs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10" y="1566640"/>
            <a:ext cx="3591829" cy="253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19" y="4443652"/>
            <a:ext cx="13430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206" y="5771488"/>
            <a:ext cx="15430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054" y="4245256"/>
            <a:ext cx="2482948" cy="25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only the input data is provided, we are doing unsupervised learning</a:t>
            </a:r>
          </a:p>
          <a:p>
            <a:r>
              <a:rPr lang="en-US" dirty="0"/>
              <a:t>Segmenting data into groups based on variance</a:t>
            </a:r>
          </a:p>
          <a:p>
            <a:r>
              <a:rPr lang="en-US" dirty="0"/>
              <a:t>Clustering photos in Picasa</a:t>
            </a:r>
          </a:p>
          <a:p>
            <a:r>
              <a:rPr lang="en-US" dirty="0"/>
              <a:t>The model is looking for similarity in the inputs and grouping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9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2794" cy="1320800"/>
          </a:xfrm>
        </p:spPr>
        <p:txBody>
          <a:bodyPr/>
          <a:lstStyle/>
          <a:p>
            <a:r>
              <a:rPr lang="en-US" dirty="0"/>
              <a:t>Types of Machine Learning: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87940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we don’t have target data to give the model… yet</a:t>
            </a:r>
          </a:p>
          <a:p>
            <a:r>
              <a:rPr lang="en-US" dirty="0"/>
              <a:t>The model does its best with the data, guesses, and we tell it whether it is right or wrong</a:t>
            </a:r>
          </a:p>
          <a:p>
            <a:r>
              <a:rPr lang="en-US" dirty="0"/>
              <a:t>The model receives negative and positive feedback and evolves over time</a:t>
            </a:r>
          </a:p>
          <a:p>
            <a:r>
              <a:rPr lang="en-US" dirty="0"/>
              <a:t>Just like how children learn</a:t>
            </a:r>
          </a:p>
          <a:p>
            <a:r>
              <a:rPr lang="en-US" dirty="0"/>
              <a:t>Related area: Genetic Algorithms</a:t>
            </a:r>
          </a:p>
          <a:p>
            <a:r>
              <a:rPr lang="en-US" dirty="0"/>
              <a:t>Example: Someone built a model to play Super Mario</a:t>
            </a:r>
          </a:p>
          <a:p>
            <a:pPr lvl="1"/>
            <a:r>
              <a:rPr lang="en-US" dirty="0"/>
              <a:t>At first it just mashed keys</a:t>
            </a:r>
          </a:p>
          <a:p>
            <a:pPr lvl="1"/>
            <a:r>
              <a:rPr lang="en-US" dirty="0"/>
              <a:t>Over time it learned to play the game</a:t>
            </a:r>
          </a:p>
          <a:p>
            <a:pPr lvl="1"/>
            <a:r>
              <a:rPr lang="en-US" dirty="0">
                <a:hlinkClick r:id="rId2"/>
              </a:rPr>
              <a:t>https://www.youtube.com/watch?v=qv6UVOQ0F44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22" y="3061735"/>
            <a:ext cx="4833265" cy="3616614"/>
          </a:xfrm>
          <a:prstGeom prst="rect">
            <a:avLst/>
          </a:prstGeom>
        </p:spPr>
      </p:pic>
      <p:pic>
        <p:nvPicPr>
          <p:cNvPr id="2050" name="Picture 2" descr="Image result for super mario s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54" y="6096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2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703389"/>
            <a:ext cx="5735992" cy="3459626"/>
          </a:xfrm>
        </p:spPr>
        <p:txBody>
          <a:bodyPr>
            <a:normAutofit/>
          </a:bodyPr>
          <a:lstStyle/>
          <a:p>
            <a:r>
              <a:rPr lang="en-US" dirty="0" smtClean="0"/>
              <a:t>Model the probability that the input data falls into class 1 or class 0 (binary classification)</a:t>
            </a:r>
          </a:p>
          <a:p>
            <a:r>
              <a:rPr lang="en-US" dirty="0" smtClean="0"/>
              <a:t>We use the logistic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we can expand this idea to fit multiple classes uses the ”one vs. all”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27" y="117396"/>
            <a:ext cx="4229315" cy="3171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74" y="2964059"/>
            <a:ext cx="1850109" cy="57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8462" y="3252436"/>
            <a:ext cx="40247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feature x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2705"/>
          <a:stretch/>
        </p:blipFill>
        <p:spPr>
          <a:xfrm>
            <a:off x="7014117" y="3771146"/>
            <a:ext cx="4962293" cy="3076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6133171"/>
            <a:ext cx="581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Images:</a:t>
            </a:r>
          </a:p>
          <a:p>
            <a:r>
              <a:rPr lang="en-US" sz="900" dirty="0">
                <a:hlinkClick r:id="rId5"/>
              </a:rPr>
              <a:t>http://scikit-learn.org/stable/auto_examples/linear_model/plot_logistic.html#sphx-glr-auto-examples-linear-model-plot-logistic-py</a:t>
            </a:r>
            <a:r>
              <a:rPr lang="en-US" sz="900" dirty="0"/>
              <a:t> </a:t>
            </a:r>
          </a:p>
          <a:p>
            <a:r>
              <a:rPr lang="en-US" sz="900" dirty="0">
                <a:hlinkClick r:id="rId6"/>
              </a:rPr>
              <a:t>https://www.coursera.org/learn/machine-learning/lecture/68Pol/multiclass-classification-one-vs-all</a:t>
            </a:r>
            <a:r>
              <a:rPr lang="en-US" sz="9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5"/>
            <a:ext cx="8596668" cy="3880773"/>
          </a:xfrm>
        </p:spPr>
        <p:txBody>
          <a:bodyPr/>
          <a:lstStyle/>
          <a:p>
            <a:r>
              <a:rPr lang="en-US" dirty="0"/>
              <a:t>Why not use the highest order polynomial possible? </a:t>
            </a:r>
          </a:p>
          <a:p>
            <a:pPr lvl="1"/>
            <a:r>
              <a:rPr lang="en-US" dirty="0"/>
              <a:t>Our training error would continue to decrease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  <a:p>
            <a:pPr lvl="1"/>
            <a:r>
              <a:rPr lang="en-US" dirty="0"/>
              <a:t>The model would fail to </a:t>
            </a:r>
            <a:r>
              <a:rPr lang="en-US" b="1" i="1" dirty="0"/>
              <a:t>generalize against new </a:t>
            </a:r>
            <a:r>
              <a:rPr lang="en-US" b="1" i="1" dirty="0" smtClean="0"/>
              <a:t>data</a:t>
            </a:r>
          </a:p>
          <a:p>
            <a:pPr lvl="1"/>
            <a:r>
              <a:rPr lang="en-US" b="1" i="1" dirty="0" smtClean="0"/>
              <a:t>Always split data into training and test data!</a:t>
            </a:r>
            <a:endParaRPr lang="en-US" b="1" i="1" dirty="0"/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4263244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3978572"/>
            <a:ext cx="4029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</TotalTime>
  <Words>565</Words>
  <Application>Microsoft Macintosh PowerPoint</Application>
  <PresentationFormat>Widescreen</PresentationFormat>
  <Paragraphs>80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Machine Learning</vt:lpstr>
      <vt:lpstr>Topics</vt:lpstr>
      <vt:lpstr>What is Machine Learning</vt:lpstr>
      <vt:lpstr>Types of Machine Learning</vt:lpstr>
      <vt:lpstr>Types of Machine Learning: Supervised</vt:lpstr>
      <vt:lpstr>Types of Machine Learning: Unsupervised</vt:lpstr>
      <vt:lpstr>Types of Machine Learning: Reinforcement</vt:lpstr>
      <vt:lpstr>Logistic Regression</vt:lpstr>
      <vt:lpstr>Overfitting</vt:lpstr>
      <vt:lpstr>Support Vector Machines</vt:lpstr>
      <vt:lpstr>Conclusion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Lee Michael Sutton</cp:lastModifiedBy>
  <cp:revision>50</cp:revision>
  <dcterms:created xsi:type="dcterms:W3CDTF">2016-10-31T22:03:00Z</dcterms:created>
  <dcterms:modified xsi:type="dcterms:W3CDTF">2017-02-21T19:29:14Z</dcterms:modified>
</cp:coreProperties>
</file>