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64" r:id="rId6"/>
    <p:sldId id="259" r:id="rId7"/>
    <p:sldId id="270" r:id="rId8"/>
    <p:sldId id="271" r:id="rId9"/>
    <p:sldId id="272" r:id="rId10"/>
    <p:sldId id="261" r:id="rId11"/>
    <p:sldId id="266" r:id="rId12"/>
    <p:sldId id="268" r:id="rId13"/>
    <p:sldId id="263" r:id="rId14"/>
    <p:sldId id="267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F5A4149-3341-47DE-A9AA-5DE588606B31}">
          <p14:sldIdLst>
            <p14:sldId id="256"/>
            <p14:sldId id="257"/>
            <p14:sldId id="265"/>
            <p14:sldId id="258"/>
            <p14:sldId id="264"/>
          </p14:sldIdLst>
        </p14:section>
        <p14:section name="Types of ML" id="{866E196E-7D27-4A0F-9D79-95CE7BB09723}">
          <p14:sldIdLst>
            <p14:sldId id="259"/>
            <p14:sldId id="270"/>
            <p14:sldId id="271"/>
            <p14:sldId id="272"/>
          </p14:sldIdLst>
        </p14:section>
        <p14:section name="Regression" id="{1476D29E-F1B1-4546-A04F-BE5C53170872}">
          <p14:sldIdLst>
            <p14:sldId id="261"/>
            <p14:sldId id="266"/>
            <p14:sldId id="268"/>
          </p14:sldIdLst>
        </p14:section>
        <p14:section name="Overfitting" id="{8B5E7912-EE30-447B-88CC-D5EB3373A469}">
          <p14:sldIdLst>
            <p14:sldId id="263"/>
            <p14:sldId id="26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8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8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5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3384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92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68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01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3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5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4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0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9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5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3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75A75-2CF1-4C45-B6A5-C91C39D7C60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0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cs.sfu.ca/~mori/courses/cmpt726/" TargetMode="External"/><Relationship Id="rId4" Type="http://schemas.openxmlformats.org/officeDocument/2006/relationships/hyperlink" Target="https://portal.cs.sfu.ca/portal/outlines/1171-CMPT-733-G100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stabl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qv6UVOQ0F4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20239"/>
          </a:xfrm>
        </p:spPr>
        <p:txBody>
          <a:bodyPr>
            <a:normAutofit/>
          </a:bodyPr>
          <a:lstStyle/>
          <a:p>
            <a:r>
              <a:rPr lang="en-US" dirty="0"/>
              <a:t>Lee Sutton</a:t>
            </a:r>
          </a:p>
          <a:p>
            <a:r>
              <a:rPr lang="en-US" dirty="0"/>
              <a:t>Jordan Lui</a:t>
            </a:r>
          </a:p>
          <a:p>
            <a:r>
              <a:rPr lang="en-US" dirty="0"/>
              <a:t>December 6, 2016</a:t>
            </a:r>
          </a:p>
          <a:p>
            <a:r>
              <a:rPr lang="en-US" dirty="0"/>
              <a:t>SFU </a:t>
            </a:r>
            <a:r>
              <a:rPr lang="en-US" dirty="0" err="1"/>
              <a:t>SciProg</a:t>
            </a:r>
            <a:r>
              <a:rPr lang="en-US" dirty="0"/>
              <a:t> Group</a:t>
            </a:r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84" y="4184794"/>
            <a:ext cx="352425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873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fitting a trendline through data points in Excel</a:t>
            </a:r>
          </a:p>
          <a:p>
            <a:r>
              <a:rPr lang="en-US" dirty="0"/>
              <a:t>We start with:</a:t>
            </a:r>
          </a:p>
          <a:p>
            <a:pPr lvl="1"/>
            <a:r>
              <a:rPr lang="en-US" dirty="0"/>
              <a:t>Some existing points</a:t>
            </a:r>
          </a:p>
          <a:p>
            <a:pPr lvl="1"/>
            <a:r>
              <a:rPr lang="en-US" dirty="0"/>
              <a:t>An estimate of the model structure (polynomial, sinusoid, other)</a:t>
            </a:r>
          </a:p>
          <a:p>
            <a:pPr lvl="2"/>
            <a:r>
              <a:rPr lang="en-US" dirty="0"/>
              <a:t>I.E. y = mx + b. More generally: y = w</a:t>
            </a:r>
            <a:r>
              <a:rPr lang="en-US" baseline="-25000" dirty="0"/>
              <a:t>0</a:t>
            </a:r>
            <a:r>
              <a:rPr lang="en-US" dirty="0"/>
              <a:t> + w</a:t>
            </a:r>
            <a:r>
              <a:rPr lang="en-US" baseline="-25000" dirty="0"/>
              <a:t>1</a:t>
            </a:r>
            <a:r>
              <a:rPr lang="en-US" dirty="0"/>
              <a:t>x + w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+ w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30000" dirty="0"/>
              <a:t>3</a:t>
            </a:r>
            <a:r>
              <a:rPr lang="en-US" dirty="0"/>
              <a:t> + …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endParaRPr lang="en-US" dirty="0"/>
          </a:p>
          <a:p>
            <a:r>
              <a:rPr lang="en-US" dirty="0"/>
              <a:t>We let the ML model determine the optimal weight values to solve our system</a:t>
            </a:r>
          </a:p>
          <a:p>
            <a:r>
              <a:rPr lang="en-US" dirty="0"/>
              <a:t>The system above is easy to do in Excel with a linear trendline, but ML is required if we have additional dimensions or if the data is non linear</a:t>
            </a:r>
          </a:p>
        </p:txBody>
      </p:sp>
      <p:pic>
        <p:nvPicPr>
          <p:cNvPr id="1026" name="Picture 2" descr="Linear regressi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04" y="1470026"/>
            <a:ext cx="2926690" cy="192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68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in </a:t>
            </a:r>
            <a:r>
              <a:rPr lang="en-US" dirty="0" err="1"/>
              <a:t>sci</a:t>
            </a:r>
            <a:r>
              <a:rPr lang="en-US" dirty="0"/>
              <a:t> kit learn</a:t>
            </a:r>
          </a:p>
          <a:p>
            <a:r>
              <a:rPr lang="en-US" dirty="0"/>
              <a:t>Discuss minimization of Least squared error</a:t>
            </a:r>
          </a:p>
          <a:p>
            <a:r>
              <a:rPr lang="en-US" dirty="0"/>
              <a:t>How can we measure how well the model is doing?</a:t>
            </a:r>
          </a:p>
          <a:p>
            <a:r>
              <a:rPr lang="en-US" dirty="0"/>
              <a:t>One method – Sum of Squared Error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035" y="2160589"/>
            <a:ext cx="2953967" cy="20427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416" y="4203382"/>
            <a:ext cx="2663034" cy="7164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396" y="4203382"/>
            <a:ext cx="3147923" cy="254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9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176227" cy="1743501"/>
          </a:xfrm>
        </p:spPr>
        <p:txBody>
          <a:bodyPr/>
          <a:lstStyle/>
          <a:p>
            <a:r>
              <a:rPr lang="en-US" dirty="0"/>
              <a:t>Extend your linear model with basis functions</a:t>
            </a:r>
          </a:p>
          <a:p>
            <a:r>
              <a:rPr lang="en-US" dirty="0"/>
              <a:t>Replace x with phi(x)</a:t>
            </a:r>
          </a:p>
          <a:p>
            <a:r>
              <a:rPr lang="en-US" dirty="0"/>
              <a:t>Model is still linear with respect to the weights </a:t>
            </a:r>
            <a:r>
              <a:rPr lang="en-US" dirty="0" smtClean="0"/>
              <a:t>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533" y="1640388"/>
            <a:ext cx="3588688" cy="2532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97" y="4134279"/>
            <a:ext cx="4467384" cy="2692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297" y="3701956"/>
            <a:ext cx="3610838" cy="22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99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use the highest order polynomial possible? </a:t>
            </a:r>
          </a:p>
          <a:p>
            <a:pPr lvl="1"/>
            <a:r>
              <a:rPr lang="en-US" dirty="0"/>
              <a:t>Our training error would continue to decrease</a:t>
            </a:r>
          </a:p>
          <a:p>
            <a:pPr lvl="1"/>
            <a:r>
              <a:rPr lang="en-US" dirty="0"/>
              <a:t>Overfitting!</a:t>
            </a:r>
          </a:p>
          <a:p>
            <a:pPr lvl="1"/>
            <a:r>
              <a:rPr lang="en-US" dirty="0"/>
              <a:t>However the model may perform poorly against its test data</a:t>
            </a:r>
          </a:p>
          <a:p>
            <a:pPr lvl="1"/>
            <a:r>
              <a:rPr lang="en-US" dirty="0"/>
              <a:t>The model would fail to </a:t>
            </a:r>
            <a:r>
              <a:rPr lang="en-US" b="1" i="1" dirty="0"/>
              <a:t>generalize against new data</a:t>
            </a:r>
          </a:p>
        </p:txBody>
      </p:sp>
      <p:pic>
        <p:nvPicPr>
          <p:cNvPr id="2050" name="Picture 2" descr="../_images/plot_underfitting_overfitting_001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1" r="7306"/>
          <a:stretch/>
        </p:blipFill>
        <p:spPr bwMode="auto">
          <a:xfrm>
            <a:off x="677334" y="4263244"/>
            <a:ext cx="7288497" cy="249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925" y="3978572"/>
            <a:ext cx="40290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4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of us look at this</a:t>
            </a:r>
          </a:p>
        </p:txBody>
      </p:sp>
    </p:spTree>
    <p:extLst>
      <p:ext uri="{BB962C8B-B14F-4D97-AF65-F5344CB8AC3E}">
        <p14:creationId xmlns:p14="http://schemas.microsoft.com/office/powerpoint/2010/main" val="1380420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talked about the various types of Machine Learning problems at a high level</a:t>
            </a:r>
          </a:p>
          <a:p>
            <a:r>
              <a:rPr lang="en-US" dirty="0"/>
              <a:t>There are several resources for more learning on the topic</a:t>
            </a:r>
          </a:p>
          <a:p>
            <a:pPr lvl="1"/>
            <a:r>
              <a:rPr lang="en-US" dirty="0">
                <a:hlinkClick r:id="rId2"/>
              </a:rPr>
              <a:t>http://sciprog.ca/</a:t>
            </a:r>
          </a:p>
          <a:p>
            <a:pPr lvl="1"/>
            <a:r>
              <a:rPr lang="en-US" dirty="0">
                <a:hlinkClick r:id="rId2"/>
              </a:rPr>
              <a:t>http://scikit-learn.org/stable/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https://www2.cs.sfu.ca/~mori/courses/cmpt726/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https://portal.cs.sfu.ca/portal/outlines/1171-CMPT-733-G100/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2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</a:t>
            </a:r>
          </a:p>
          <a:p>
            <a:r>
              <a:rPr lang="en-US" dirty="0"/>
              <a:t>Considerations</a:t>
            </a:r>
          </a:p>
          <a:p>
            <a:pPr lvl="1"/>
            <a:r>
              <a:rPr lang="en-US" dirty="0"/>
              <a:t>Overfitting</a:t>
            </a:r>
          </a:p>
          <a:p>
            <a:pPr lvl="1"/>
            <a:r>
              <a:rPr lang="en-US" dirty="0"/>
              <a:t>Regularizing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8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workshop we will give you a quick demo into Machine Learning using Python</a:t>
            </a:r>
          </a:p>
          <a:p>
            <a:r>
              <a:rPr lang="en-US" dirty="0"/>
              <a:t>Get your feet wet with a Machine Learning model</a:t>
            </a:r>
          </a:p>
          <a:p>
            <a:r>
              <a:rPr lang="en-US" dirty="0"/>
              <a:t>Understand some of the math intuition</a:t>
            </a:r>
          </a:p>
          <a:p>
            <a:r>
              <a:rPr lang="en-US" dirty="0"/>
              <a:t>Understand the different types of ML models, and know which tools to use</a:t>
            </a:r>
          </a:p>
          <a:p>
            <a:r>
              <a:rPr lang="en-US" dirty="0"/>
              <a:t>We’ll show you some of the great online resources to learn more</a:t>
            </a:r>
          </a:p>
        </p:txBody>
      </p:sp>
    </p:spTree>
    <p:extLst>
      <p:ext uri="{BB962C8B-B14F-4D97-AF65-F5344CB8AC3E}">
        <p14:creationId xmlns:p14="http://schemas.microsoft.com/office/powerpoint/2010/main" val="417185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that improve performance through experience, or as we supply more data</a:t>
            </a:r>
          </a:p>
          <a:p>
            <a:r>
              <a:rPr lang="en-US" dirty="0"/>
              <a:t>Sometimes we have to guess and set a model for the data, but we don’t know the parameters. </a:t>
            </a:r>
          </a:p>
          <a:p>
            <a:r>
              <a:rPr lang="en-US" dirty="0"/>
              <a:t>ML will help us to learn the parameters to fit the model to our data</a:t>
            </a:r>
          </a:p>
          <a:p>
            <a:r>
              <a:rPr lang="en-US" dirty="0"/>
              <a:t>Applications: Robotics, medical imaging, computer vision, weather prediction, stock market, natural language processing, </a:t>
            </a:r>
          </a:p>
        </p:txBody>
      </p:sp>
    </p:spTree>
    <p:extLst>
      <p:ext uri="{BB962C8B-B14F-4D97-AF65-F5344CB8AC3E}">
        <p14:creationId xmlns:p14="http://schemas.microsoft.com/office/powerpoint/2010/main" val="265450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Terminology</a:t>
            </a:r>
          </a:p>
          <a:p>
            <a:pPr lvl="1"/>
            <a:r>
              <a:rPr lang="en-US" dirty="0"/>
              <a:t>Input (x). This is the input data we feed into a ML model</a:t>
            </a:r>
          </a:p>
          <a:p>
            <a:pPr lvl="1"/>
            <a:r>
              <a:rPr lang="en-US" dirty="0"/>
              <a:t>Target (t). These represent the “answers” to training</a:t>
            </a:r>
          </a:p>
          <a:p>
            <a:pPr lvl="1"/>
            <a:r>
              <a:rPr lang="en-US" dirty="0"/>
              <a:t>Weights or parameters (w)</a:t>
            </a:r>
          </a:p>
          <a:p>
            <a:r>
              <a:rPr lang="en-US" dirty="0"/>
              <a:t>Types of Data</a:t>
            </a:r>
          </a:p>
          <a:p>
            <a:pPr lvl="1"/>
            <a:r>
              <a:rPr lang="en-US" dirty="0"/>
              <a:t>Training data: To teach a ML model we feed it training data. This training data can have target data so that we can assess how well we trained the model</a:t>
            </a:r>
          </a:p>
          <a:p>
            <a:pPr lvl="1"/>
            <a:r>
              <a:rPr lang="en-US" dirty="0"/>
              <a:t>Testing Data: The best way to test a model’s true ability is to test it with data that it has not seen before</a:t>
            </a:r>
          </a:p>
          <a:p>
            <a:pPr lvl="1"/>
            <a:r>
              <a:rPr lang="en-US" dirty="0"/>
              <a:t>When we train and test a model, we use segment the data and “hide it” from the 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4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r>
              <a:rPr lang="en-US" dirty="0"/>
              <a:t>Unsupervised Learning</a:t>
            </a:r>
          </a:p>
          <a:p>
            <a:r>
              <a:rPr lang="en-US" dirty="0"/>
              <a:t>Reinforcement Learning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818" y="4311491"/>
            <a:ext cx="2486025" cy="248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637" y="1215869"/>
            <a:ext cx="3588688" cy="2532119"/>
          </a:xfrm>
          <a:prstGeom prst="rect">
            <a:avLst/>
          </a:prstGeom>
        </p:spPr>
      </p:pic>
      <p:pic>
        <p:nvPicPr>
          <p:cNvPr id="1026" name="Picture 2" descr="Image result for picasa image cluster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637" y="3863083"/>
            <a:ext cx="4262957" cy="293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29" y="3398165"/>
            <a:ext cx="4542913" cy="33993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7660" y="1227376"/>
            <a:ext cx="1343025" cy="1228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7647" y="2736030"/>
            <a:ext cx="15430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Learning: Supervised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training data which includes the target data (answers)</a:t>
            </a:r>
          </a:p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Problems where the target data is considered continuous</a:t>
            </a:r>
          </a:p>
          <a:p>
            <a:pPr lvl="1"/>
            <a:r>
              <a:rPr lang="en-US" dirty="0"/>
              <a:t>Modeling population growth or stock prices over time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The target data is discrete</a:t>
            </a:r>
          </a:p>
          <a:p>
            <a:pPr lvl="1"/>
            <a:r>
              <a:rPr lang="en-US" dirty="0"/>
              <a:t>Classifying a tumor biopsy as malignant or benign</a:t>
            </a:r>
          </a:p>
          <a:p>
            <a:pPr lvl="1"/>
            <a:r>
              <a:rPr lang="en-US" dirty="0"/>
              <a:t>Recognizing handwriting (optical character recognition)</a:t>
            </a:r>
          </a:p>
          <a:p>
            <a:pPr lvl="1"/>
            <a:r>
              <a:rPr lang="en-US" dirty="0"/>
              <a:t>Classifying images of cats and dogs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610" y="1566640"/>
            <a:ext cx="3591829" cy="2534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19" y="4443652"/>
            <a:ext cx="1343025" cy="1228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0206" y="5771488"/>
            <a:ext cx="1543050" cy="1000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054" y="4245256"/>
            <a:ext cx="2482948" cy="252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6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Learning: Unsupervised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only the input data is provided, we are doing unsupervised learning</a:t>
            </a:r>
          </a:p>
          <a:p>
            <a:r>
              <a:rPr lang="en-US" dirty="0"/>
              <a:t>Segmenting data into groups based on variance</a:t>
            </a:r>
          </a:p>
          <a:p>
            <a:r>
              <a:rPr lang="en-US" dirty="0"/>
              <a:t>Clustering photos in Picasa</a:t>
            </a:r>
          </a:p>
          <a:p>
            <a:r>
              <a:rPr lang="en-US" dirty="0"/>
              <a:t>The model is looking for similarity in the inputs and grouping them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818" y="4311491"/>
            <a:ext cx="2486025" cy="2486025"/>
          </a:xfrm>
          <a:prstGeom prst="rect">
            <a:avLst/>
          </a:prstGeom>
        </p:spPr>
      </p:pic>
      <p:pic>
        <p:nvPicPr>
          <p:cNvPr id="1026" name="Picture 2" descr="Image result for picasa image cluste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637" y="3863083"/>
            <a:ext cx="4262957" cy="293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69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92794" cy="1320800"/>
          </a:xfrm>
        </p:spPr>
        <p:txBody>
          <a:bodyPr/>
          <a:lstStyle/>
          <a:p>
            <a:r>
              <a:rPr lang="en-US" dirty="0"/>
              <a:t>Types of Machine Learning: Reinforcement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879406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Sometimes we don’t have target data to give the model… yet</a:t>
            </a:r>
          </a:p>
          <a:p>
            <a:r>
              <a:rPr lang="en-US" dirty="0"/>
              <a:t>The model does its best with the data, guesses, and we tell it whether it is right or wrong</a:t>
            </a:r>
          </a:p>
          <a:p>
            <a:r>
              <a:rPr lang="en-US" dirty="0"/>
              <a:t>The model receives negative and positive feedback and evolves over time</a:t>
            </a:r>
          </a:p>
          <a:p>
            <a:r>
              <a:rPr lang="en-US" dirty="0"/>
              <a:t>Just like how children learn</a:t>
            </a:r>
          </a:p>
          <a:p>
            <a:r>
              <a:rPr lang="en-US" dirty="0"/>
              <a:t>Related area: Genetic Algorithms</a:t>
            </a:r>
          </a:p>
          <a:p>
            <a:r>
              <a:rPr lang="en-US" dirty="0"/>
              <a:t>Example: Someone built a model to play Super Mario</a:t>
            </a:r>
          </a:p>
          <a:p>
            <a:pPr lvl="1"/>
            <a:r>
              <a:rPr lang="en-US" dirty="0"/>
              <a:t>At first it just mashed keys</a:t>
            </a:r>
          </a:p>
          <a:p>
            <a:pPr lvl="1"/>
            <a:r>
              <a:rPr lang="en-US" dirty="0"/>
              <a:t>Over time it learned to play the game</a:t>
            </a:r>
          </a:p>
          <a:p>
            <a:pPr lvl="1"/>
            <a:r>
              <a:rPr lang="en-US" dirty="0">
                <a:hlinkClick r:id="rId2"/>
              </a:rPr>
              <a:t>https://www.youtube.com/watch?v=qv6UVOQ0F44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222" y="3061735"/>
            <a:ext cx="4833265" cy="3616614"/>
          </a:xfrm>
          <a:prstGeom prst="rect">
            <a:avLst/>
          </a:prstGeom>
        </p:spPr>
      </p:pic>
      <p:pic>
        <p:nvPicPr>
          <p:cNvPr id="2050" name="Picture 2" descr="Image result for super mario sn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854" y="6096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9240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1278</TotalTime>
  <Words>722</Words>
  <Application>Microsoft Macintosh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Trebuchet MS</vt:lpstr>
      <vt:lpstr>Wingdings 3</vt:lpstr>
      <vt:lpstr>Arial</vt:lpstr>
      <vt:lpstr>Facet</vt:lpstr>
      <vt:lpstr>Machine Learning</vt:lpstr>
      <vt:lpstr>Topics</vt:lpstr>
      <vt:lpstr>Mission</vt:lpstr>
      <vt:lpstr>What is Machine Learning</vt:lpstr>
      <vt:lpstr>What is Machine Learning</vt:lpstr>
      <vt:lpstr>Types of Machine Learning</vt:lpstr>
      <vt:lpstr>Types of Machine Learning: Supervised</vt:lpstr>
      <vt:lpstr>Types of Machine Learning: Unsupervised</vt:lpstr>
      <vt:lpstr>Types of Machine Learning: Reinforcement</vt:lpstr>
      <vt:lpstr>Regression</vt:lpstr>
      <vt:lpstr>Linear Regression in Scikit-Learn</vt:lpstr>
      <vt:lpstr>Polynomial Regression</vt:lpstr>
      <vt:lpstr>Regression: Overfitting</vt:lpstr>
      <vt:lpstr>Multivariate regression</vt:lpstr>
      <vt:lpstr>Conclusion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Jordan Lui</dc:creator>
  <cp:lastModifiedBy>Lee Michael Sutton</cp:lastModifiedBy>
  <cp:revision>44</cp:revision>
  <dcterms:created xsi:type="dcterms:W3CDTF">2016-10-31T22:03:00Z</dcterms:created>
  <dcterms:modified xsi:type="dcterms:W3CDTF">2016-12-06T19:41:41Z</dcterms:modified>
</cp:coreProperties>
</file>