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57" r:id="rId4"/>
    <p:sldId id="258" r:id="rId5"/>
    <p:sldId id="262" r:id="rId6"/>
    <p:sldId id="264" r:id="rId7"/>
    <p:sldId id="259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4660"/>
  </p:normalViewPr>
  <p:slideViewPr>
    <p:cSldViewPr>
      <p:cViewPr varScale="1">
        <p:scale>
          <a:sx n="86" d="100"/>
          <a:sy n="86" d="100"/>
        </p:scale>
        <p:origin x="-15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1B70D-90BF-4D37-ACDF-9F114B33E0A5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A5AE-A3D3-44D2-85C2-72FB5C5B4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2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A7CE3-E80D-43ED-8A95-EAB4D68A2C3A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5D5-04A5-422E-843A-58398746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083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365D5-04A5-422E-843A-583987460C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52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A307-E43B-43B9-BBD3-18F1152A1516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6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063F-E281-4BF6-828C-87A5BBDA5461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4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7A57-8296-4526-B3B9-5DF4C53DFAB7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0CFC-0B93-4C44-A742-1137566888B7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0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B11E-0470-4903-8BDF-3EE84681FFBF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2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ED3D-BD73-4EAB-8D38-95ED813741C6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1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8B25-3EA9-4A5B-B4C7-A39BB0EEAA3F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E4B-048B-49B2-B6C4-71D241CD6E72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1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069-81EC-460B-AE1D-30F63E72624B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9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82C0-F840-405D-9375-F4A997F311AE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7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4FA8-8E52-4B4D-B8A2-ED8CABA4922B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4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EE13-F9C5-48F9-9FAA-BBF0720E1BCD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A183-F120-435B-B99E-B032BB931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7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구름 5"/>
          <p:cNvSpPr/>
          <p:nvPr/>
        </p:nvSpPr>
        <p:spPr>
          <a:xfrm>
            <a:off x="1187624" y="908720"/>
            <a:ext cx="6840760" cy="3960440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5400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2D Programming</a:t>
            </a:r>
            <a:r>
              <a:rPr lang="en-US" altLang="ko-KR" sz="5400" dirty="0" smtClean="0">
                <a:solidFill>
                  <a:srgbClr val="FFC000"/>
                </a:solidFill>
                <a:latin typeface="a띠용" pitchFamily="18" charset="-127"/>
                <a:ea typeface="a띠용" pitchFamily="18" charset="-127"/>
              </a:rPr>
              <a:t/>
            </a:r>
            <a:br>
              <a:rPr lang="en-US" altLang="ko-KR" sz="5400" dirty="0" smtClean="0">
                <a:solidFill>
                  <a:srgbClr val="FFC000"/>
                </a:solidFill>
                <a:latin typeface="a띠용" pitchFamily="18" charset="-127"/>
                <a:ea typeface="a띠용" pitchFamily="18" charset="-127"/>
              </a:rPr>
            </a:br>
            <a:r>
              <a:rPr lang="en-US" altLang="ko-KR" sz="5400" dirty="0" smtClean="0">
                <a:solidFill>
                  <a:srgbClr val="FFC000"/>
                </a:solidFill>
                <a:latin typeface="a띠용" pitchFamily="18" charset="-127"/>
                <a:ea typeface="a띠용" pitchFamily="18" charset="-127"/>
              </a:rPr>
              <a:t/>
            </a:r>
            <a:br>
              <a:rPr lang="en-US" altLang="ko-KR" sz="5400" dirty="0" smtClean="0">
                <a:solidFill>
                  <a:srgbClr val="FFC000"/>
                </a:solidFill>
                <a:latin typeface="a띠용" pitchFamily="18" charset="-127"/>
                <a:ea typeface="a띠용" pitchFamily="18" charset="-127"/>
              </a:rPr>
            </a:br>
            <a:r>
              <a:rPr lang="en-US" altLang="ko-KR" sz="5400" dirty="0" smtClean="0">
                <a:solidFill>
                  <a:srgbClr val="FF0000"/>
                </a:solidFill>
                <a:latin typeface="a띠용" pitchFamily="18" charset="-127"/>
                <a:ea typeface="a띠용" pitchFamily="18" charset="-127"/>
              </a:rPr>
              <a:t>1</a:t>
            </a:r>
            <a:r>
              <a:rPr lang="en-US" altLang="ko-KR" sz="5400" baseline="30000" dirty="0" smtClean="0">
                <a:solidFill>
                  <a:srgbClr val="FF0000"/>
                </a:solidFill>
                <a:latin typeface="a띠용" pitchFamily="18" charset="-127"/>
                <a:ea typeface="a띠용" pitchFamily="18" charset="-127"/>
              </a:rPr>
              <a:t>st</a:t>
            </a:r>
            <a:r>
              <a:rPr lang="en-US" altLang="ko-KR" sz="5400" dirty="0" smtClean="0">
                <a:latin typeface="a띠용" pitchFamily="18" charset="-127"/>
                <a:ea typeface="a띠용" pitchFamily="18" charset="-127"/>
              </a:rPr>
              <a:t> Project</a:t>
            </a:r>
            <a:endParaRPr lang="ko-KR" altLang="en-US" sz="5400" dirty="0"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1840" y="5301208"/>
            <a:ext cx="2840360" cy="432048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띠용" pitchFamily="18" charset="-127"/>
                <a:ea typeface="a띠용" pitchFamily="18" charset="-127"/>
              </a:rPr>
              <a:t>2013180029 </a:t>
            </a:r>
            <a:r>
              <a:rPr lang="ko-KR" altLang="en-US" sz="2400" dirty="0">
                <a:solidFill>
                  <a:schemeClr val="tx1"/>
                </a:solidFill>
                <a:latin typeface="a띠용" pitchFamily="18" charset="-127"/>
                <a:ea typeface="a띠용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a띠용" pitchFamily="18" charset="-127"/>
                <a:ea typeface="a띠용" pitchFamily="18" charset="-127"/>
              </a:rPr>
              <a:t>이윤상</a:t>
            </a:r>
            <a:endParaRPr lang="ko-KR" altLang="en-US" sz="2400" dirty="0">
              <a:solidFill>
                <a:schemeClr val="tx1"/>
              </a:solidFill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050" name="Picture 2" descr="C:\Users\lg\Desktop\īī%BF%C0%C7%C1%B7%BB%C1%EE_%B6%F3%C0̾%F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81128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229600" cy="7200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자체 평가</a:t>
            </a:r>
            <a:endParaRPr lang="ko-KR" altLang="en-US" dirty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538446"/>
              </p:ext>
            </p:extLst>
          </p:nvPr>
        </p:nvGraphicFramePr>
        <p:xfrm>
          <a:off x="457200" y="1600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띠용" pitchFamily="18" charset="-127"/>
                          <a:ea typeface="a띠용" pitchFamily="18" charset="-127"/>
                        </a:rPr>
                        <a:t>평가항목</a:t>
                      </a:r>
                      <a:endParaRPr lang="ko-KR" altLang="en-US" sz="2000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띠용" pitchFamily="18" charset="-127"/>
                          <a:ea typeface="a띠용" pitchFamily="18" charset="-127"/>
                        </a:rPr>
                        <a:t>평가</a:t>
                      </a:r>
                      <a:endParaRPr lang="en-US" altLang="ko-KR" sz="1400" dirty="0" smtClean="0">
                        <a:latin typeface="a띠용" pitchFamily="18" charset="-127"/>
                        <a:ea typeface="a띠용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a띠용" pitchFamily="18" charset="-127"/>
                          <a:ea typeface="a띠용" pitchFamily="18" charset="-127"/>
                        </a:rPr>
                        <a:t>(A: </a:t>
                      </a:r>
                      <a:r>
                        <a:rPr lang="ko-KR" altLang="en-US" sz="1400" dirty="0" err="1" smtClean="0">
                          <a:latin typeface="a띠용" pitchFamily="18" charset="-127"/>
                          <a:ea typeface="a띠용" pitchFamily="18" charset="-127"/>
                        </a:rPr>
                        <a:t>매우잘함</a:t>
                      </a:r>
                      <a:r>
                        <a:rPr lang="ko-KR" altLang="en-US" sz="1400" dirty="0" smtClean="0">
                          <a:latin typeface="a띠용" pitchFamily="18" charset="-127"/>
                          <a:ea typeface="a띠용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a띠용" pitchFamily="18" charset="-127"/>
                          <a:ea typeface="a띠용" pitchFamily="18" charset="-127"/>
                        </a:rPr>
                        <a:t>B:</a:t>
                      </a:r>
                      <a:r>
                        <a:rPr lang="ko-KR" altLang="en-US" sz="1400" dirty="0" smtClean="0">
                          <a:latin typeface="a띠용" pitchFamily="18" charset="-127"/>
                          <a:ea typeface="a띠용" pitchFamily="18" charset="-127"/>
                        </a:rPr>
                        <a:t>잘함 </a:t>
                      </a:r>
                      <a:r>
                        <a:rPr lang="en-US" altLang="ko-KR" sz="1400" dirty="0" smtClean="0">
                          <a:latin typeface="a띠용" pitchFamily="18" charset="-127"/>
                          <a:ea typeface="a띠용" pitchFamily="18" charset="-127"/>
                        </a:rPr>
                        <a:t>C:</a:t>
                      </a:r>
                      <a:r>
                        <a:rPr lang="ko-KR" altLang="en-US" sz="1400" dirty="0" smtClean="0">
                          <a:latin typeface="a띠용" pitchFamily="18" charset="-127"/>
                          <a:ea typeface="a띠용" pitchFamily="18" charset="-127"/>
                        </a:rPr>
                        <a:t>보통 </a:t>
                      </a:r>
                      <a:r>
                        <a:rPr lang="en-US" altLang="ko-KR" sz="1400" dirty="0" smtClean="0">
                          <a:latin typeface="a띠용" pitchFamily="18" charset="-127"/>
                          <a:ea typeface="a띠용" pitchFamily="18" charset="-127"/>
                        </a:rPr>
                        <a:t>D:</a:t>
                      </a:r>
                      <a:r>
                        <a:rPr lang="ko-KR" altLang="en-US" sz="1400" dirty="0" smtClean="0">
                          <a:latin typeface="a띠용" pitchFamily="18" charset="-127"/>
                          <a:ea typeface="a띠용" pitchFamily="18" charset="-127"/>
                        </a:rPr>
                        <a:t>못함 </a:t>
                      </a:r>
                      <a:r>
                        <a:rPr lang="en-US" altLang="ko-KR" sz="1400" dirty="0" smtClean="0">
                          <a:latin typeface="a띠용" pitchFamily="18" charset="-127"/>
                          <a:ea typeface="a띠용" pitchFamily="18" charset="-127"/>
                        </a:rPr>
                        <a:t>E: </a:t>
                      </a:r>
                      <a:r>
                        <a:rPr lang="ko-KR" altLang="en-US" sz="1400" dirty="0" err="1" smtClean="0">
                          <a:latin typeface="a띠용" pitchFamily="18" charset="-127"/>
                          <a:ea typeface="a띠용" pitchFamily="18" charset="-127"/>
                        </a:rPr>
                        <a:t>매우못함</a:t>
                      </a:r>
                      <a:r>
                        <a:rPr lang="en-US" altLang="ko-KR" sz="1400" dirty="0" smtClean="0">
                          <a:latin typeface="a띠용" pitchFamily="18" charset="-127"/>
                          <a:ea typeface="a띠용" pitchFamily="18" charset="-127"/>
                        </a:rPr>
                        <a:t>)</a:t>
                      </a:r>
                      <a:endParaRPr lang="ko-KR" altLang="en-US" sz="1400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띠용" pitchFamily="18" charset="-127"/>
                          <a:ea typeface="a띠용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800" dirty="0" smtClean="0">
                          <a:latin typeface="a띠용" pitchFamily="18" charset="-127"/>
                          <a:ea typeface="a띠용" pitchFamily="18" charset="-127"/>
                        </a:rPr>
                        <a:t>?</a:t>
                      </a:r>
                      <a:endParaRPr lang="ko-KR" altLang="en-US" sz="1800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띠용" pitchFamily="18" charset="-127"/>
                          <a:ea typeface="a띠용" pitchFamily="18" charset="-127"/>
                        </a:rPr>
                        <a:t>게임 </a:t>
                      </a:r>
                      <a:r>
                        <a:rPr lang="ko-KR" altLang="en-US" sz="1800" dirty="0" err="1" smtClean="0">
                          <a:latin typeface="a띠용" pitchFamily="18" charset="-127"/>
                          <a:ea typeface="a띠용" pitchFamily="18" charset="-127"/>
                        </a:rPr>
                        <a:t>컨셉이</a:t>
                      </a:r>
                      <a:r>
                        <a:rPr lang="ko-KR" altLang="en-US" sz="1800" dirty="0" smtClean="0">
                          <a:latin typeface="a띠용" pitchFamily="18" charset="-127"/>
                          <a:ea typeface="a띠용" pitchFamily="18" charset="-127"/>
                        </a:rPr>
                        <a:t> 잘 표현되었는가</a:t>
                      </a:r>
                      <a:r>
                        <a:rPr lang="en-US" altLang="ko-KR" sz="1800" dirty="0" smtClean="0">
                          <a:latin typeface="a띠용" pitchFamily="18" charset="-127"/>
                          <a:ea typeface="a띠용" pitchFamily="18" charset="-127"/>
                        </a:rPr>
                        <a:t>?</a:t>
                      </a:r>
                      <a:endParaRPr lang="ko-KR" altLang="en-US" sz="1800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띠용" pitchFamily="18" charset="-127"/>
                          <a:ea typeface="a띠용" pitchFamily="18" charset="-127"/>
                        </a:rPr>
                        <a:t>게임 핵심 </a:t>
                      </a:r>
                      <a:r>
                        <a:rPr lang="ko-KR" altLang="en-US" sz="1800" dirty="0" err="1" smtClean="0">
                          <a:latin typeface="a띠용" pitchFamily="18" charset="-127"/>
                          <a:ea typeface="a띠용" pitchFamily="18" charset="-127"/>
                        </a:rPr>
                        <a:t>메카닉의</a:t>
                      </a:r>
                      <a:r>
                        <a:rPr lang="ko-KR" altLang="en-US" sz="1800" dirty="0" smtClean="0">
                          <a:latin typeface="a띠용" pitchFamily="18" charset="-127"/>
                          <a:ea typeface="a띠용" pitchFamily="18" charset="-127"/>
                        </a:rPr>
                        <a:t> 제시가 잘 되었는가</a:t>
                      </a:r>
                      <a:r>
                        <a:rPr lang="en-US" altLang="ko-KR" sz="1800" dirty="0" smtClean="0">
                          <a:latin typeface="a띠용" pitchFamily="18" charset="-127"/>
                          <a:ea typeface="a띠용" pitchFamily="18" charset="-127"/>
                        </a:rPr>
                        <a:t>?</a:t>
                      </a:r>
                      <a:endParaRPr lang="ko-KR" altLang="en-US" sz="1800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띠용" pitchFamily="18" charset="-127"/>
                          <a:ea typeface="a띠용" pitchFamily="18" charset="-127"/>
                        </a:rPr>
                        <a:t>게임 실행 흐름이 잘 표현되었는가</a:t>
                      </a:r>
                      <a:r>
                        <a:rPr lang="en-US" altLang="ko-KR" sz="1800" dirty="0" smtClean="0">
                          <a:latin typeface="a띠용" pitchFamily="18" charset="-127"/>
                          <a:ea typeface="a띠용" pitchFamily="18" charset="-127"/>
                        </a:rPr>
                        <a:t>?</a:t>
                      </a:r>
                      <a:endParaRPr lang="ko-KR" altLang="en-US" sz="1800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띠용" pitchFamily="18" charset="-127"/>
                          <a:ea typeface="a띠용" pitchFamily="18" charset="-127"/>
                        </a:rPr>
                        <a:t>개발 범위가 구체적이며</a:t>
                      </a:r>
                      <a:r>
                        <a:rPr lang="en-US" altLang="ko-KR" sz="1800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a띠용" pitchFamily="18" charset="-127"/>
                          <a:ea typeface="a띠용" pitchFamily="18" charset="-127"/>
                        </a:rPr>
                        <a:t>측정 가능한가</a:t>
                      </a:r>
                      <a:r>
                        <a:rPr lang="en-US" altLang="ko-KR" sz="1800" dirty="0" smtClean="0">
                          <a:latin typeface="a띠용" pitchFamily="18" charset="-127"/>
                          <a:ea typeface="a띠용" pitchFamily="18" charset="-127"/>
                        </a:rPr>
                        <a:t>?</a:t>
                      </a:r>
                      <a:endParaRPr lang="ko-KR" altLang="en-US" sz="1800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띠용" pitchFamily="18" charset="-127"/>
                          <a:ea typeface="a띠용" pitchFamily="18" charset="-127"/>
                        </a:rPr>
                        <a:t>개발 계획이 구체적이며 </a:t>
                      </a:r>
                      <a:r>
                        <a:rPr lang="ko-KR" altLang="en-US" sz="1800" dirty="0" err="1" smtClean="0">
                          <a:latin typeface="a띠용" pitchFamily="18" charset="-127"/>
                          <a:ea typeface="a띠용" pitchFamily="18" charset="-127"/>
                        </a:rPr>
                        <a:t>실행가능한가</a:t>
                      </a:r>
                      <a:r>
                        <a:rPr lang="en-US" altLang="ko-KR" sz="1800" dirty="0" smtClean="0">
                          <a:latin typeface="a띠용" pitchFamily="18" charset="-127"/>
                          <a:ea typeface="a띠용" pitchFamily="18" charset="-127"/>
                        </a:rPr>
                        <a:t>?</a:t>
                      </a:r>
                      <a:endParaRPr lang="ko-KR" altLang="en-US" sz="1800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1560" y="1772816"/>
            <a:ext cx="4032448" cy="3816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234480" cy="10800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목차</a:t>
            </a:r>
            <a:endParaRPr lang="ko-KR" altLang="en-US" sz="4000" dirty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6288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endParaRPr lang="en-US" altLang="ko-KR" dirty="0" smtClean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  <a:p>
            <a:pPr marL="514350" indent="-514350">
              <a:buFont typeface="+mj-lt"/>
              <a:buAutoNum type="arabicParenR"/>
            </a:pPr>
            <a:r>
              <a:rPr lang="ko-KR" altLang="en-US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게임 </a:t>
            </a:r>
            <a:r>
              <a:rPr lang="ko-KR" altLang="en-US" dirty="0" err="1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컨셉</a:t>
            </a:r>
            <a:endParaRPr lang="en-US" altLang="ko-KR" dirty="0" smtClean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  <a:p>
            <a:pPr marL="514350" indent="-514350">
              <a:buFont typeface="+mj-lt"/>
              <a:buAutoNum type="arabicParenR"/>
            </a:pPr>
            <a:r>
              <a:rPr lang="ko-KR" altLang="en-US" dirty="0" err="1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메인화면</a:t>
            </a:r>
            <a:r>
              <a:rPr lang="ko-KR" altLang="en-US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 소개</a:t>
            </a:r>
            <a:endParaRPr lang="en-US" altLang="ko-KR" dirty="0" smtClean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  <a:p>
            <a:pPr marL="514350" indent="-514350">
              <a:buFont typeface="+mj-lt"/>
              <a:buAutoNum type="arabicParenR"/>
            </a:pPr>
            <a:r>
              <a:rPr lang="ko-KR" altLang="en-US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흐름도</a:t>
            </a:r>
            <a:endParaRPr lang="en-US" altLang="ko-KR" dirty="0" smtClean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  <a:p>
            <a:pPr marL="514350" indent="-514350">
              <a:buFont typeface="+mj-lt"/>
              <a:buAutoNum type="arabicParenR"/>
            </a:pPr>
            <a:r>
              <a:rPr lang="ko-KR" altLang="en-US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개발 범위</a:t>
            </a:r>
            <a:endParaRPr lang="en-US" altLang="ko-KR" dirty="0" smtClean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  <a:p>
            <a:pPr marL="514350" indent="-514350">
              <a:buFont typeface="+mj-lt"/>
              <a:buAutoNum type="arabicParenR"/>
            </a:pPr>
            <a:r>
              <a:rPr lang="ko-KR" altLang="en-US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개발 계획</a:t>
            </a:r>
            <a:endParaRPr lang="ko-KR" altLang="en-US" dirty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146" name="Picture 2" descr="C:\Users\lg\Desktop\images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87116"/>
            <a:ext cx="2787824" cy="278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8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064896" cy="720000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오래 살아남아 최고의 플레이어가 되자</a:t>
            </a:r>
            <a:r>
              <a:rPr lang="en-US" altLang="ko-KR" sz="4000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!</a:t>
            </a:r>
            <a:endParaRPr lang="ko-KR" altLang="en-US" sz="4000" dirty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69540" y="2492896"/>
            <a:ext cx="40324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띠용" pitchFamily="18" charset="-127"/>
                <a:ea typeface="a띠용" pitchFamily="18" charset="-127"/>
              </a:rPr>
              <a:t>장애물을 피해 최대한 오래 살아 남기</a:t>
            </a:r>
            <a:endParaRPr lang="ko-KR" altLang="en-US" dirty="0"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9540" y="3225253"/>
            <a:ext cx="40324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띠용" pitchFamily="18" charset="-127"/>
                <a:ea typeface="a띠용" pitchFamily="18" charset="-127"/>
              </a:rPr>
              <a:t>‘</a:t>
            </a:r>
            <a:r>
              <a:rPr lang="ko-KR" altLang="en-US" dirty="0" err="1" smtClean="0">
                <a:latin typeface="a띠용" pitchFamily="18" charset="-127"/>
                <a:ea typeface="a띠용" pitchFamily="18" charset="-127"/>
              </a:rPr>
              <a:t>쿠키런</a:t>
            </a:r>
            <a:r>
              <a:rPr lang="en-US" altLang="ko-KR" dirty="0" smtClean="0">
                <a:latin typeface="a띠용" pitchFamily="18" charset="-127"/>
                <a:ea typeface="a띠용" pitchFamily="18" charset="-127"/>
              </a:rPr>
              <a:t>’</a:t>
            </a:r>
            <a:r>
              <a:rPr lang="ko-KR" altLang="en-US" dirty="0" smtClean="0">
                <a:latin typeface="a띠용" pitchFamily="18" charset="-127"/>
                <a:ea typeface="a띠용" pitchFamily="18" charset="-127"/>
              </a:rPr>
              <a:t> 류 </a:t>
            </a:r>
            <a:r>
              <a:rPr lang="ko-KR" altLang="en-US" dirty="0">
                <a:latin typeface="a띠용" pitchFamily="18" charset="-127"/>
                <a:ea typeface="a띠용" pitchFamily="18" charset="-127"/>
              </a:rPr>
              <a:t>러</a:t>
            </a:r>
            <a:r>
              <a:rPr lang="ko-KR" altLang="en-US" dirty="0" smtClean="0">
                <a:latin typeface="a띠용" pitchFamily="18" charset="-127"/>
                <a:ea typeface="a띠용" pitchFamily="18" charset="-127"/>
              </a:rPr>
              <a:t>닝 게임</a:t>
            </a:r>
            <a:r>
              <a:rPr lang="en-US" altLang="ko-KR" dirty="0" smtClean="0">
                <a:latin typeface="a띠용" pitchFamily="18" charset="-127"/>
                <a:ea typeface="a띠용" pitchFamily="18" charset="-127"/>
              </a:rPr>
              <a:t> </a:t>
            </a:r>
            <a:endParaRPr lang="ko-KR" altLang="en-US" dirty="0"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7150" y="3933056"/>
            <a:ext cx="40324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띠용" pitchFamily="18" charset="-127"/>
                <a:ea typeface="a띠용" pitchFamily="18" charset="-127"/>
              </a:rPr>
              <a:t>단순한 횡 이동 플레이</a:t>
            </a:r>
            <a:endParaRPr lang="ko-KR" altLang="en-US" dirty="0"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7150" y="4653136"/>
            <a:ext cx="40324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띠용" pitchFamily="18" charset="-127"/>
                <a:ea typeface="a띠용" pitchFamily="18" charset="-127"/>
              </a:rPr>
              <a:t>누구나 쉬운 조작</a:t>
            </a:r>
            <a:endParaRPr lang="ko-KR" altLang="en-US" dirty="0">
              <a:latin typeface="a띠용" pitchFamily="18" charset="-127"/>
              <a:ea typeface="a띠용" pitchFamily="18" charset="-127"/>
            </a:endParaRPr>
          </a:p>
        </p:txBody>
      </p:sp>
      <p:pic>
        <p:nvPicPr>
          <p:cNvPr id="1027" name="Picture 3" descr="C:\Users\lg\Desktop\84291e54069a4ca6afba2151147a5be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69" y="2143608"/>
            <a:ext cx="3714658" cy="287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왼쪽 대괄호 25"/>
          <p:cNvSpPr/>
          <p:nvPr/>
        </p:nvSpPr>
        <p:spPr>
          <a:xfrm>
            <a:off x="467544" y="2677562"/>
            <a:ext cx="216024" cy="7323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/>
        </p:nvSpPr>
        <p:spPr>
          <a:xfrm>
            <a:off x="467544" y="4098773"/>
            <a:ext cx="216024" cy="7323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2160240" cy="836752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메인 예시</a:t>
            </a:r>
            <a:endParaRPr lang="ko-KR" altLang="en-US" dirty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4" y="1484784"/>
            <a:ext cx="8178204" cy="4840969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36666" y="4326493"/>
            <a:ext cx="504056" cy="14401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1970948" y="4254485"/>
            <a:ext cx="1152128" cy="792088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15716" y="4488946"/>
            <a:ext cx="8280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a띠용" pitchFamily="18" charset="-127"/>
                <a:ea typeface="a띠용" pitchFamily="18" charset="-127"/>
              </a:rPr>
              <a:t>우로 이동</a:t>
            </a:r>
            <a:endParaRPr lang="ko-KR" altLang="en-US" sz="1500" dirty="0"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13" name="U자형 화살표 12"/>
          <p:cNvSpPr/>
          <p:nvPr/>
        </p:nvSpPr>
        <p:spPr>
          <a:xfrm>
            <a:off x="4716016" y="3068960"/>
            <a:ext cx="1872208" cy="1185525"/>
          </a:xfrm>
          <a:prstGeom prst="uturnArrow">
            <a:avLst>
              <a:gd name="adj1" fmla="val 12442"/>
              <a:gd name="adj2" fmla="val 25000"/>
              <a:gd name="adj3" fmla="val 22467"/>
              <a:gd name="adj4" fmla="val 43750"/>
              <a:gd name="adj5" fmla="val 75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3429000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띠용" pitchFamily="18" charset="-127"/>
                <a:ea typeface="a띠용" pitchFamily="18" charset="-127"/>
              </a:rPr>
              <a:t>점프</a:t>
            </a:r>
            <a:endParaRPr lang="ko-KR" altLang="en-US" dirty="0"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5940152" y="4488946"/>
            <a:ext cx="629673" cy="311894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30624" y="4437113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띠용" pitchFamily="18" charset="-127"/>
                <a:ea typeface="a띠용" pitchFamily="18" charset="-127"/>
              </a:rPr>
              <a:t>장애물</a:t>
            </a:r>
            <a:endParaRPr lang="ko-KR" altLang="en-US" dirty="0"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3923928" y="5301208"/>
            <a:ext cx="288032" cy="504056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3888" y="4817823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띠용" pitchFamily="18" charset="-127"/>
                <a:ea typeface="a띠용" pitchFamily="18" charset="-127"/>
              </a:rPr>
              <a:t>낭떠러지</a:t>
            </a:r>
            <a:endParaRPr lang="ko-KR" altLang="en-US" dirty="0">
              <a:latin typeface="a띠용" pitchFamily="18" charset="-127"/>
              <a:ea typeface="a띠용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656184" cy="7200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흐름도</a:t>
            </a:r>
            <a:endParaRPr lang="ko-KR" altLang="en-US" dirty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2D Programming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3074" name="Picture 2" descr="C:\Users\lg\Desktop\images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68" y="1255978"/>
            <a:ext cx="2736304" cy="156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g\Desktop\imag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68295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6538" y="2987953"/>
            <a:ext cx="102756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띠용" pitchFamily="18" charset="-127"/>
                <a:ea typeface="a띠용" pitchFamily="18" charset="-127"/>
              </a:rPr>
              <a:t>시작 화면</a:t>
            </a:r>
            <a:endParaRPr lang="ko-KR" altLang="en-US" dirty="0"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0171" y="2956332"/>
            <a:ext cx="15841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띠용" pitchFamily="18" charset="-127"/>
                <a:ea typeface="a띠용" pitchFamily="18" charset="-127"/>
              </a:rPr>
              <a:t>장애물을 만났다</a:t>
            </a:r>
            <a:r>
              <a:rPr lang="en-US" altLang="ko-KR" dirty="0" smtClean="0">
                <a:latin typeface="a띠용" pitchFamily="18" charset="-127"/>
                <a:ea typeface="a띠용" pitchFamily="18" charset="-127"/>
              </a:rPr>
              <a:t>!</a:t>
            </a:r>
            <a:endParaRPr lang="ko-KR" altLang="en-US" dirty="0"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638569" y="1702675"/>
            <a:ext cx="504056" cy="36004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C:\Users\lg\Desktop\images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82" y="4149080"/>
            <a:ext cx="2214571" cy="12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g\Desktop\mari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86" y="3768496"/>
            <a:ext cx="2845233" cy="168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228184" y="5826673"/>
            <a:ext cx="1800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띠용" pitchFamily="18" charset="-127"/>
                <a:ea typeface="a띠용" pitchFamily="18" charset="-127"/>
              </a:rPr>
              <a:t>낭떠러지를 만났다</a:t>
            </a:r>
            <a:r>
              <a:rPr lang="en-US" altLang="ko-KR" dirty="0" smtClean="0">
                <a:latin typeface="a띠용" pitchFamily="18" charset="-127"/>
                <a:ea typeface="a띠용" pitchFamily="18" charset="-127"/>
              </a:rPr>
              <a:t>!</a:t>
            </a:r>
            <a:endParaRPr lang="ko-KR" altLang="en-US" dirty="0"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4283968" y="4587996"/>
            <a:ext cx="504056" cy="36004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24256" y="5805264"/>
            <a:ext cx="11521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a띠용" pitchFamily="18" charset="-127"/>
                <a:ea typeface="a띠용" pitchFamily="18" charset="-127"/>
              </a:rPr>
              <a:t>띠용</a:t>
            </a:r>
            <a:r>
              <a:rPr lang="en-US" altLang="ko-KR" dirty="0" smtClean="0">
                <a:latin typeface="a띠용" pitchFamily="18" charset="-127"/>
                <a:ea typeface="a띠용" pitchFamily="18" charset="-127"/>
              </a:rPr>
              <a:t>~ </a:t>
            </a:r>
            <a:r>
              <a:rPr lang="ko-KR" altLang="en-US" dirty="0" smtClean="0">
                <a:latin typeface="a띠용" pitchFamily="18" charset="-127"/>
                <a:ea typeface="a띠용" pitchFamily="18" charset="-127"/>
              </a:rPr>
              <a:t>점프</a:t>
            </a:r>
            <a:r>
              <a:rPr lang="en-US" altLang="ko-KR" dirty="0" smtClean="0">
                <a:latin typeface="a띠용" pitchFamily="18" charset="-127"/>
                <a:ea typeface="a띠용" pitchFamily="18" charset="-127"/>
              </a:rPr>
              <a:t>!</a:t>
            </a:r>
            <a:endParaRPr lang="ko-KR" altLang="en-US" dirty="0">
              <a:latin typeface="a띠용" pitchFamily="18" charset="-127"/>
              <a:ea typeface="a띠용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2026568" cy="7200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흐름도 </a:t>
            </a:r>
            <a:r>
              <a:rPr lang="en-US" altLang="ko-KR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2</a:t>
            </a:r>
            <a:endParaRPr lang="ko-KR" altLang="en-US" dirty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099" name="Picture 3" descr="C:\Users\lg\Desktop\images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8578"/>
            <a:ext cx="24257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lg\Desktop\images 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1842945"/>
            <a:ext cx="3322411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4077072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띠용" pitchFamily="18" charset="-127"/>
                <a:ea typeface="a띠용" pitchFamily="18" charset="-127"/>
              </a:rPr>
              <a:t>떨어지면</a:t>
            </a:r>
            <a:r>
              <a:rPr lang="en-US" altLang="ko-KR" dirty="0" smtClean="0">
                <a:latin typeface="a띠용" pitchFamily="18" charset="-127"/>
                <a:ea typeface="a띠용" pitchFamily="18" charset="-127"/>
              </a:rPr>
              <a:t>?</a:t>
            </a:r>
            <a:endParaRPr lang="ko-KR" altLang="en-US" dirty="0"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923928" y="2489008"/>
            <a:ext cx="504056" cy="36004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27702" y="4077072"/>
            <a:ext cx="12191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띠용" pitchFamily="18" charset="-127"/>
                <a:ea typeface="a띠용" pitchFamily="18" charset="-127"/>
              </a:rPr>
              <a:t>아</a:t>
            </a:r>
            <a:r>
              <a:rPr lang="en-US" altLang="ko-KR" dirty="0" smtClean="0">
                <a:latin typeface="a띠용" pitchFamily="18" charset="-127"/>
                <a:ea typeface="a띠용" pitchFamily="18" charset="-127"/>
              </a:rPr>
              <a:t>… </a:t>
            </a:r>
            <a:r>
              <a:rPr lang="ko-KR" altLang="en-US" dirty="0" err="1" smtClean="0">
                <a:latin typeface="a띠용" pitchFamily="18" charset="-127"/>
                <a:ea typeface="a띠용" pitchFamily="18" charset="-127"/>
              </a:rPr>
              <a:t>ㅜ</a:t>
            </a:r>
            <a:r>
              <a:rPr lang="en-US" altLang="ko-KR" dirty="0" smtClean="0">
                <a:latin typeface="a띠용" pitchFamily="18" charset="-127"/>
                <a:ea typeface="a띠용" pitchFamily="18" charset="-127"/>
              </a:rPr>
              <a:t>.</a:t>
            </a:r>
            <a:r>
              <a:rPr lang="ko-KR" altLang="en-US" dirty="0" err="1" smtClean="0">
                <a:latin typeface="a띠용" pitchFamily="18" charset="-127"/>
                <a:ea typeface="a띠용" pitchFamily="18" charset="-127"/>
              </a:rPr>
              <a:t>ㅜ</a:t>
            </a:r>
            <a:endParaRPr lang="ko-KR" altLang="en-US" dirty="0"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5236405"/>
            <a:ext cx="680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atin typeface="a띠용" pitchFamily="18" charset="-127"/>
                <a:ea typeface="a띠용" pitchFamily="18" charset="-127"/>
              </a:rPr>
              <a:t>캐릭터는 </a:t>
            </a:r>
            <a:r>
              <a:rPr lang="ko-KR" altLang="en-US" sz="2400" dirty="0" err="1" smtClean="0">
                <a:latin typeface="a띠용" pitchFamily="18" charset="-127"/>
                <a:ea typeface="a띠용" pitchFamily="18" charset="-127"/>
              </a:rPr>
              <a:t>라이언</a:t>
            </a:r>
            <a:r>
              <a:rPr lang="ko-KR" altLang="en-US" sz="2400" dirty="0" smtClean="0">
                <a:latin typeface="a띠용" pitchFamily="18" charset="-127"/>
                <a:ea typeface="a띠용" pitchFamily="18" charset="-127"/>
              </a:rPr>
              <a:t> 사용</a:t>
            </a:r>
            <a:endParaRPr lang="ko-KR" altLang="en-US" sz="2400" dirty="0">
              <a:latin typeface="a띠용" pitchFamily="18" charset="-127"/>
              <a:ea typeface="a띠용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8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229600" cy="7200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개발 범위</a:t>
            </a:r>
            <a:endParaRPr lang="ko-KR" altLang="en-US" dirty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058615"/>
              </p:ext>
            </p:extLst>
          </p:nvPr>
        </p:nvGraphicFramePr>
        <p:xfrm>
          <a:off x="457200" y="1600200"/>
          <a:ext cx="8229600" cy="417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3312368"/>
                <a:gridCol w="32507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내용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최소 범위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추가 범위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캐릭터 컨트롤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우측 방향</a:t>
                      </a:r>
                      <a:r>
                        <a:rPr lang="en-US" altLang="ko-KR" baseline="0" dirty="0" smtClean="0">
                          <a:latin typeface="a띠용" pitchFamily="18" charset="-127"/>
                          <a:ea typeface="a띠용" pitchFamily="18" charset="-127"/>
                        </a:rPr>
                        <a:t> (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자동이동</a:t>
                      </a:r>
                      <a:r>
                        <a:rPr lang="en-US" altLang="ko-KR" baseline="0" dirty="0" smtClean="0">
                          <a:latin typeface="a띠용" pitchFamily="18" charset="-127"/>
                          <a:ea typeface="a띠용" pitchFamily="18" charset="-127"/>
                        </a:rPr>
                        <a:t>), 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점프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점프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 시간</a:t>
                      </a:r>
                      <a:endParaRPr lang="en-US" altLang="ko-KR" baseline="0" dirty="0" smtClean="0">
                        <a:latin typeface="a띠용" pitchFamily="18" charset="-127"/>
                        <a:ea typeface="a띠용" pitchFamily="18" charset="-127"/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a띠용" pitchFamily="18" charset="-127"/>
                          <a:ea typeface="a띠용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누르는 시간에 따라 체공시간을 다르게 </a:t>
                      </a:r>
                      <a:r>
                        <a:rPr lang="ko-KR" altLang="en-US" baseline="0" dirty="0" err="1" smtClean="0">
                          <a:latin typeface="a띠용" pitchFamily="18" charset="-127"/>
                          <a:ea typeface="a띠용" pitchFamily="18" charset="-127"/>
                        </a:rPr>
                        <a:t>만듬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키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SPACE</a:t>
                      </a:r>
                      <a:r>
                        <a:rPr lang="en-US" altLang="ko-KR" baseline="0" dirty="0" smtClean="0">
                          <a:latin typeface="a띠용" pitchFamily="18" charset="-127"/>
                          <a:ea typeface="a띠용" pitchFamily="18" charset="-127"/>
                        </a:rPr>
                        <a:t> BAR </a:t>
                      </a:r>
                      <a:r>
                        <a:rPr lang="ko-KR" altLang="en-US" baseline="0" dirty="0" err="1" smtClean="0">
                          <a:latin typeface="a띠용" pitchFamily="18" charset="-127"/>
                          <a:ea typeface="a띠용" pitchFamily="18" charset="-127"/>
                        </a:rPr>
                        <a:t>입력시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 점프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추가 사항 없음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게임 기능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한 번의 실수로 게임 오버</a:t>
                      </a:r>
                      <a:endParaRPr lang="en-US" altLang="ko-KR" dirty="0" smtClean="0">
                        <a:latin typeface="a띠용" pitchFamily="18" charset="-127"/>
                        <a:ea typeface="a띠용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a띠용" pitchFamily="18" charset="-127"/>
                          <a:ea typeface="a띠용" pitchFamily="18" charset="-127"/>
                        </a:rPr>
                        <a:t>점수판</a:t>
                      </a:r>
                      <a:endParaRPr lang="en-US" altLang="ko-KR" dirty="0" smtClean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캐릭터 선택창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장애물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사각형 장애물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낭떠러지 등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계단식 장애물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높낮이 장애물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  <a:tr h="766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난이도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시간이 지날수록 어려워짐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난이도 </a:t>
                      </a:r>
                      <a:r>
                        <a:rPr lang="ko-KR" altLang="en-US" dirty="0" err="1" smtClean="0">
                          <a:latin typeface="a띠용" pitchFamily="18" charset="-127"/>
                          <a:ea typeface="a띠용" pitchFamily="18" charset="-127"/>
                        </a:rPr>
                        <a:t>증가시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 많은 장애물 등장</a:t>
                      </a:r>
                      <a:endParaRPr lang="en-US" altLang="ko-KR" dirty="0" smtClean="0">
                        <a:latin typeface="a띠용" pitchFamily="18" charset="-127"/>
                        <a:ea typeface="a띠용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다양한 장애물 등장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사운드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점프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a띠용" pitchFamily="18" charset="-127"/>
                          <a:ea typeface="a띠용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장애물 충돌</a:t>
                      </a:r>
                      <a:r>
                        <a:rPr lang="en-US" altLang="ko-KR" baseline="0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게임오버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신규기록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달성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캐릭터 사망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애니메이션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점프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이동 등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캐릭터 사망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7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229600" cy="7200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개발 계획</a:t>
            </a:r>
            <a:endParaRPr lang="ko-KR" altLang="en-US" dirty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343604"/>
              </p:ext>
            </p:extLst>
          </p:nvPr>
        </p:nvGraphicFramePr>
        <p:xfrm>
          <a:off x="457200" y="1600200"/>
          <a:ext cx="8291264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584176"/>
                <a:gridCol w="56166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주차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수집과 좌표처리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리소스 수집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리스트 생성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좌표 지정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주차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기본 오브젝트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캐릭터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배경 화면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구현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주차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동작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점프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동작구현</a:t>
                      </a:r>
                      <a:endParaRPr lang="en-US" altLang="ko-KR" dirty="0" smtClean="0">
                        <a:latin typeface="a띠용" pitchFamily="18" charset="-127"/>
                        <a:ea typeface="a띠용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추락 동작 구현 등 기본 동작 구현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주차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오브젝트 배치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장애물 등의 오브젝트 배치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a띠용" pitchFamily="18" charset="-127"/>
                          <a:ea typeface="a띠용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지정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주차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중간 점검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게임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 진행이 초기 구상과 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들어 맞는지 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점검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6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주차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추가 오브젝트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장애물 종류의 다양화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낭떠러지 종류 다양화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7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주차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충돌체크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캐릭터가 장애물에 </a:t>
                      </a:r>
                      <a:r>
                        <a:rPr lang="ko-KR" altLang="en-US" dirty="0" err="1" smtClean="0">
                          <a:latin typeface="a띠용" pitchFamily="18" charset="-127"/>
                          <a:ea typeface="a띠용" pitchFamily="18" charset="-127"/>
                        </a:rPr>
                        <a:t>충돌시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 게임오버 여부 확인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8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주차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중간 점검 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2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전체적인 게임사항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점검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수정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9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주차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사운드 삽입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디자인 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게임 사운드를 삽입</a:t>
                      </a:r>
                      <a:endParaRPr lang="en-US" altLang="ko-KR" dirty="0" smtClean="0">
                        <a:latin typeface="a띠용" pitchFamily="18" charset="-127"/>
                        <a:ea typeface="a띠용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디자인 작업 마무리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10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주차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시작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종료 처리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밸런스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시작화면과 종료화면 최종처리</a:t>
                      </a:r>
                      <a:endParaRPr lang="en-US" altLang="ko-KR" dirty="0" smtClean="0">
                        <a:latin typeface="a띠용" pitchFamily="18" charset="-127"/>
                        <a:ea typeface="a띠용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난이도 증가 밸런스 조절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11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주차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마무리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최종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 점검</a:t>
                      </a:r>
                      <a:r>
                        <a:rPr lang="en-US" altLang="ko-KR" baseline="0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피드백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감사합니다</a:t>
            </a:r>
            <a:r>
              <a:rPr lang="en-US" altLang="ko-KR" dirty="0" smtClean="0">
                <a:solidFill>
                  <a:srgbClr val="00B0F0"/>
                </a:solidFill>
                <a:latin typeface="a띠용" pitchFamily="18" charset="-127"/>
                <a:ea typeface="a띠용" pitchFamily="18" charset="-127"/>
              </a:rPr>
              <a:t>~</a:t>
            </a:r>
            <a:endParaRPr lang="ko-KR" altLang="en-US" dirty="0">
              <a:solidFill>
                <a:srgbClr val="00B0F0"/>
              </a:solidFill>
              <a:latin typeface="a띠용" pitchFamily="18" charset="-127"/>
              <a:ea typeface="a띠용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183-F120-435B-B99E-B032BB9316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371</Words>
  <Application>Microsoft Office PowerPoint</Application>
  <PresentationFormat>화면 슬라이드 쇼(4:3)</PresentationFormat>
  <Paragraphs>132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2D Programming  1st Project</vt:lpstr>
      <vt:lpstr>목차</vt:lpstr>
      <vt:lpstr>오래 살아남아 최고의 플레이어가 되자!</vt:lpstr>
      <vt:lpstr>메인 예시</vt:lpstr>
      <vt:lpstr>흐름도</vt:lpstr>
      <vt:lpstr>흐름도 2</vt:lpstr>
      <vt:lpstr>개발 범위</vt:lpstr>
      <vt:lpstr>개발 계획</vt:lpstr>
      <vt:lpstr>감사합니다~</vt:lpstr>
      <vt:lpstr>자체 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Programming  1st Project</dc:title>
  <dc:creator>lg</dc:creator>
  <cp:lastModifiedBy>lg</cp:lastModifiedBy>
  <cp:revision>15</cp:revision>
  <dcterms:created xsi:type="dcterms:W3CDTF">2016-09-20T14:42:21Z</dcterms:created>
  <dcterms:modified xsi:type="dcterms:W3CDTF">2016-09-22T08:58:55Z</dcterms:modified>
</cp:coreProperties>
</file>