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65" r:id="rId9"/>
    <p:sldId id="281" r:id="rId10"/>
    <p:sldId id="283" r:id="rId11"/>
    <p:sldId id="284" r:id="rId12"/>
    <p:sldId id="288" r:id="rId13"/>
    <p:sldId id="26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76" y="54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66968-087A-4591-9A00-9158960E0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7BAF08-28E3-409F-A871-929D0C930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645AB3-0C72-4FD6-80DE-62E2D9F5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734E-EBC8-4762-9129-972305157BC3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E37BE-6330-427A-AF76-57407797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38A188-0CD4-4BB1-B2EB-6C2527DB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7D4D-9500-4BEF-AF69-99CAA8174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37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0863A-8176-4197-954D-5AC9D7EF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ECD97D-5F44-4EDE-A220-88B099F17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049197-EB64-4CFA-AF3C-83A293031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734E-EBC8-4762-9129-972305157BC3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03DA2-DD16-492A-AD29-9D9D558F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CE3ED-E4AF-426C-AFD2-B0E33588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7D4D-9500-4BEF-AF69-99CAA8174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3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0404B4-507E-49D3-B8B1-3C426633F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102A98-DE16-43D0-B4A7-5C4FD8FE7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C9DFE-5E30-41BE-84C3-19DF5D0B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734E-EBC8-4762-9129-972305157BC3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82A855-2352-4D98-8EF3-C42EAA16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F1B13-82DD-45A9-A1CB-85D970FB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7D4D-9500-4BEF-AF69-99CAA8174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51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74C19-A8F5-4907-B16E-C1A50CA9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A0A6E-E019-42A0-928A-46F111019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E8869-8A42-41B6-A0AF-01146354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734E-EBC8-4762-9129-972305157BC3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234D0B-C9A2-4BFB-B8E9-1E3C260C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ED3A2-0E15-4740-9B27-DF8B4326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7D4D-9500-4BEF-AF69-99CAA8174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41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B9138-2EA0-4341-A5CA-05F9D9CD6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B08E8D-0704-4586-B932-9F23DDD2B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37DF9-079D-4B5E-8F96-F689E691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734E-EBC8-4762-9129-972305157BC3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AA8A43-B5A4-475A-8C76-8D7CD553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CF50E-AD31-4885-BA0C-8659C846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7D4D-9500-4BEF-AF69-99CAA8174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68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5E5D3-AC88-46D6-9DD0-06BAE0324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0F4B9-1F6B-49CF-8E9C-07AB70E88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91B4EE-312F-4BA3-BDD3-FEDFC43E2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331C81-09ED-43B7-89EF-01E16AE4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734E-EBC8-4762-9129-972305157BC3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5D9210-BC1E-45DB-82DF-85100FC3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D70A0E-E976-4CDB-BD89-0BC23393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7D4D-9500-4BEF-AF69-99CAA8174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68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7B07F-9074-4D32-820D-C998791A4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72A193-DD39-43A8-A67C-4DF25A806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E75566-2DB9-44C6-939F-B76931FDF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BE17A6-9F54-4077-B374-D802AA0AC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8FFCB7-24C8-4412-B41A-105D2758B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5AA3D6-8C47-407D-9C98-86F39FDF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734E-EBC8-4762-9129-972305157BC3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9A15FB-4FF9-446D-9060-46AEC9C94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726006-B6C0-42B5-A31E-88004EED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7D4D-9500-4BEF-AF69-99CAA8174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68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BDDFA-588C-4B04-B546-6658687F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64F22F-9408-4D5E-A407-8405A1E5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734E-EBC8-4762-9129-972305157BC3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2440D7-D837-43D9-9E2C-F448C3B0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493279-0479-4B9D-9B64-98741E2A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7D4D-9500-4BEF-AF69-99CAA8174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20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1F2A3D-0D70-420C-9137-F5DA2C7D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734E-EBC8-4762-9129-972305157BC3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5CF898-7343-44E3-BA15-07027711B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0A08A8-0D68-4171-9950-F89D08C3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7D4D-9500-4BEF-AF69-99CAA8174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8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C8402-2F4A-402B-8AB1-3081D5BE8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C9055-7804-4BB1-B706-8DADA6E64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1FC1C1-6FE9-44FB-ABDB-6205D6E99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7D5836-3C31-4466-8520-A816C584E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734E-EBC8-4762-9129-972305157BC3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8AA809-FB97-4CEA-9639-D609C84D0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F2B4C9-A54C-40A7-982A-44F1287A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7D4D-9500-4BEF-AF69-99CAA8174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88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454F4-AC60-40A2-8C5E-5A6919F1D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5A030E-072C-4842-BF2B-80ED99FF8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163D53-A3B7-4B5E-A277-F24B75850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F163BC-ADC4-43FD-AC72-9AFA16EE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734E-EBC8-4762-9129-972305157BC3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5494B2-83C5-4F00-9062-BA3A8A64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D93572-2B6E-4DBE-A7EB-40F0A73F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7D4D-9500-4BEF-AF69-99CAA8174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7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07E488-8A91-499E-AB13-A10494BB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D4F181-80E6-4E9B-8586-FA5868168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122BEE-4C82-4166-AB7F-352A43D56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9734E-EBC8-4762-9129-972305157BC3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4E9E2-BC2C-4212-AE81-473CEB9C1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A114F-064E-41B5-9D58-51AAD02DD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D7D4D-9500-4BEF-AF69-99CAA8174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12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0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40"/>
          <p:cNvSpPr/>
          <p:nvPr/>
        </p:nvSpPr>
        <p:spPr>
          <a:xfrm>
            <a:off x="3527023" y="656271"/>
            <a:ext cx="5137953" cy="5545454"/>
          </a:xfrm>
          <a:prstGeom prst="roundRect">
            <a:avLst>
              <a:gd name="adj" fmla="val 3319"/>
            </a:avLst>
          </a:prstGeom>
          <a:blipFill rotWithShape="1">
            <a:blip r:embed="rId2"/>
            <a:stretch>
              <a:fillRect l="-25060" r="-25060"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사각형: 둥근 모서리 23"/>
          <p:cNvSpPr/>
          <p:nvPr/>
        </p:nvSpPr>
        <p:spPr>
          <a:xfrm>
            <a:off x="3527023" y="656271"/>
            <a:ext cx="5137953" cy="5545454"/>
          </a:xfrm>
          <a:prstGeom prst="roundRect">
            <a:avLst>
              <a:gd name="adj" fmla="val 3319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3692851" y="924029"/>
            <a:ext cx="163047" cy="163047"/>
          </a:xfrm>
          <a:prstGeom prst="ellipse">
            <a:avLst/>
          </a:prstGeom>
          <a:solidFill>
            <a:srgbClr val="FC6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963027" y="924029"/>
            <a:ext cx="163047" cy="163047"/>
          </a:xfrm>
          <a:prstGeom prst="ellipse">
            <a:avLst/>
          </a:prstGeom>
          <a:solidFill>
            <a:srgbClr val="FEBD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233203" y="924029"/>
            <a:ext cx="163047" cy="163047"/>
          </a:xfrm>
          <a:prstGeom prst="ellipse">
            <a:avLst/>
          </a:prstGeom>
          <a:solidFill>
            <a:srgbClr val="18C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사각형: 둥근 모서리 16"/>
          <p:cNvSpPr/>
          <p:nvPr/>
        </p:nvSpPr>
        <p:spPr>
          <a:xfrm>
            <a:off x="3697023" y="1405274"/>
            <a:ext cx="4797954" cy="612212"/>
          </a:xfrm>
          <a:prstGeom prst="roundRect">
            <a:avLst>
              <a:gd name="adj" fmla="val 25810"/>
            </a:avLst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400">
                <a:solidFill>
                  <a:schemeClr val="tx1"/>
                </a:solidFill>
                <a:latin typeface="+mj-ea"/>
                <a:ea typeface="+mj-ea"/>
              </a:rPr>
              <a:t>       </a:t>
            </a:r>
            <a:r>
              <a:rPr lang="ko-KR" altLang="en-US" sz="2400">
                <a:solidFill>
                  <a:schemeClr val="tx1"/>
                </a:solidFill>
                <a:latin typeface="Noto Sans KR"/>
                <a:ea typeface="Noto Sans KR"/>
              </a:rPr>
              <a:t>팀원 소개</a:t>
            </a:r>
          </a:p>
        </p:txBody>
      </p:sp>
      <p:pic>
        <p:nvPicPr>
          <p:cNvPr id="2050" name="Picture 2" descr="Search, strong"/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</a:blip>
          <a:srcRect/>
          <a:stretch>
            <a:fillRect/>
          </a:stretch>
        </p:blipFill>
        <p:spPr>
          <a:xfrm>
            <a:off x="3833144" y="1513380"/>
            <a:ext cx="396000" cy="396000"/>
          </a:xfrm>
          <a:prstGeom prst="rect">
            <a:avLst/>
          </a:prstGeom>
          <a:noFill/>
        </p:spPr>
      </p:pic>
      <p:sp>
        <p:nvSpPr>
          <p:cNvPr id="42" name="타원 41"/>
          <p:cNvSpPr/>
          <p:nvPr/>
        </p:nvSpPr>
        <p:spPr>
          <a:xfrm>
            <a:off x="4042218" y="3034529"/>
            <a:ext cx="1260000" cy="12600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884575" y="3007139"/>
            <a:ext cx="1260000" cy="12600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23360" y="4463278"/>
            <a:ext cx="1335405" cy="6402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latin typeface="Noto Sans KR"/>
                <a:ea typeface="Noto Sans KR"/>
              </a:rPr>
              <a:t>한그믐</a:t>
            </a:r>
          </a:p>
          <a:p>
            <a:pPr algn="ctr">
              <a:defRPr/>
            </a:pPr>
            <a:r>
              <a:rPr lang="en-US" altLang="ko-KR">
                <a:latin typeface="Noto Sans KR"/>
                <a:ea typeface="Noto Sans KR"/>
              </a:rPr>
              <a:t>201921080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52285" y="4453946"/>
            <a:ext cx="1335405" cy="6400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latin typeface="Noto Sans KR"/>
                <a:ea typeface="Noto Sans KR"/>
              </a:rPr>
              <a:t>이영재</a:t>
            </a:r>
          </a:p>
          <a:p>
            <a:pPr algn="ctr">
              <a:defRPr/>
            </a:pPr>
            <a:r>
              <a:rPr lang="en-US" altLang="ko-KR">
                <a:latin typeface="Noto Sans KR"/>
                <a:ea typeface="Noto Sans KR"/>
              </a:rPr>
              <a:t>201924208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0" y="-7329"/>
            <a:ext cx="12192000" cy="238382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200"/>
              <a:t>Hazero</a:t>
            </a:r>
            <a:r>
              <a:rPr lang="ko-KR" altLang="en-US" sz="1200"/>
              <a:t> </a:t>
            </a:r>
            <a:r>
              <a:rPr lang="en-US" altLang="ko-KR" sz="1200"/>
              <a:t>PPT Template</a:t>
            </a:r>
            <a:endParaRPr lang="ko-KR" altLang="en-US" sz="1200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44349" y="778786"/>
            <a:ext cx="684772" cy="485967"/>
          </a:xfrm>
          <a:prstGeom prst="rect">
            <a:avLst/>
          </a:prstGeom>
        </p:spPr>
      </p:pic>
      <p:pic>
        <p:nvPicPr>
          <p:cNvPr id="2053" name="Picture 4" descr="모바일] 카톡 프로필 사진 :: 고화질 기본 프사 응용 : 네이버 블로그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174093" y="3091957"/>
            <a:ext cx="993227" cy="1013919"/>
          </a:xfrm>
          <a:prstGeom prst="ellipse">
            <a:avLst/>
          </a:prstGeom>
          <a:noFill/>
        </p:spPr>
      </p:pic>
      <p:pic>
        <p:nvPicPr>
          <p:cNvPr id="2055" name="Picture 4" descr="모바일] 카톡 프로필 사진 :: 고화질 기본 프사 응용 : 네이버 블로그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013409" y="3063093"/>
            <a:ext cx="993227" cy="1013919"/>
          </a:xfrm>
          <a:prstGeom prst="ellipse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>
            <a:extLst>
              <a:ext uri="{FF2B5EF4-FFF2-40B4-BE49-F238E27FC236}">
                <a16:creationId xmlns:a16="http://schemas.microsoft.com/office/drawing/2014/main" id="{48955B69-5338-47BD-8185-846E38474CB5}"/>
              </a:ext>
            </a:extLst>
          </p:cNvPr>
          <p:cNvGrpSpPr/>
          <p:nvPr/>
        </p:nvGrpSpPr>
        <p:grpSpPr>
          <a:xfrm>
            <a:off x="1942255" y="641864"/>
            <a:ext cx="8307488" cy="4402887"/>
            <a:chOff x="1939547" y="896764"/>
            <a:chExt cx="8307489" cy="4401322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6197262-7728-41CF-9C71-3C3F9E39F6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1939547" y="896764"/>
              <a:ext cx="8307489" cy="54282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76299AA4-7B6E-4842-A784-DFB7B2FCF8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1939547" y="1439589"/>
              <a:ext cx="8307489" cy="385849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8DDFA673-146B-466B-9312-9120A153AE6D}"/>
              </a:ext>
            </a:extLst>
          </p:cNvPr>
          <p:cNvSpPr/>
          <p:nvPr/>
        </p:nvSpPr>
        <p:spPr>
          <a:xfrm>
            <a:off x="2220059" y="835495"/>
            <a:ext cx="163489" cy="163489"/>
          </a:xfrm>
          <a:prstGeom prst="ellipse">
            <a:avLst/>
          </a:prstGeom>
          <a:solidFill>
            <a:srgbClr val="FC6053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4C9CDA8-E49E-4E2C-B174-A2F69F593BD5}"/>
              </a:ext>
            </a:extLst>
          </p:cNvPr>
          <p:cNvSpPr/>
          <p:nvPr/>
        </p:nvSpPr>
        <p:spPr>
          <a:xfrm>
            <a:off x="2491443" y="835495"/>
            <a:ext cx="161926" cy="163489"/>
          </a:xfrm>
          <a:prstGeom prst="ellipse">
            <a:avLst/>
          </a:prstGeom>
          <a:solidFill>
            <a:srgbClr val="FEBD05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DA3DF8E-359D-4E32-B5CF-381688A2D686}"/>
              </a:ext>
            </a:extLst>
          </p:cNvPr>
          <p:cNvSpPr/>
          <p:nvPr/>
        </p:nvSpPr>
        <p:spPr>
          <a:xfrm>
            <a:off x="2761265" y="835495"/>
            <a:ext cx="161926" cy="163489"/>
          </a:xfrm>
          <a:prstGeom prst="ellipse">
            <a:avLst/>
          </a:prstGeom>
          <a:solidFill>
            <a:srgbClr val="18CC35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506661-9314-49C1-950C-C688492C99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3050177" y="695839"/>
            <a:ext cx="684043" cy="4856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EFC982D-E941-40AC-A1DA-F252BA7630D9}"/>
              </a:ext>
            </a:extLst>
          </p:cNvPr>
          <p:cNvSpPr/>
          <p:nvPr/>
        </p:nvSpPr>
        <p:spPr>
          <a:xfrm>
            <a:off x="3835808" y="756122"/>
            <a:ext cx="5090167" cy="346012"/>
          </a:xfrm>
          <a:prstGeom prst="roundRect">
            <a:avLst>
              <a:gd name="adj" fmla="val 48958"/>
            </a:avLst>
          </a:prstGeom>
          <a:solidFill>
            <a:srgbClr val="F2F2F2">
              <a:alpha val="9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58846884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262626">
                    <a:alpha val="100000"/>
                  </a:srgbClr>
                </a:solidFill>
                <a:latin typeface="Noto Sans KR"/>
                <a:ea typeface="Noto Sans KR"/>
              </a:rPr>
              <a:t>벤치마킹 분석 결과</a:t>
            </a:r>
            <a:endParaRPr kumimoji="1" lang="ko-KR" altLang="en-US" sz="1800" b="0" i="0">
              <a:solidFill>
                <a:srgbClr val="262626">
                  <a:alpha val="100000"/>
                </a:srgbClr>
              </a:solidFill>
              <a:latin typeface="Noto Sans KR"/>
              <a:ea typeface="Noto Sans KR"/>
            </a:endParaRPr>
          </a:p>
        </p:txBody>
      </p:sp>
      <p:grpSp>
        <p:nvGrpSpPr>
          <p:cNvPr id="10" name="Group 2">
            <a:extLst>
              <a:ext uri="{FF2B5EF4-FFF2-40B4-BE49-F238E27FC236}">
                <a16:creationId xmlns:a16="http://schemas.microsoft.com/office/drawing/2014/main" id="{03F25BA1-E7FB-4B4C-9F50-0412FAC52567}"/>
              </a:ext>
            </a:extLst>
          </p:cNvPr>
          <p:cNvGrpSpPr/>
          <p:nvPr/>
        </p:nvGrpSpPr>
        <p:grpSpPr>
          <a:xfrm>
            <a:off x="2599395" y="1527521"/>
            <a:ext cx="7002755" cy="3166471"/>
            <a:chOff x="2596687" y="1780858"/>
            <a:chExt cx="7002754" cy="316647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CDB880-6000-4F46-94A4-FC8F6A14ADD5}"/>
                </a:ext>
              </a:extLst>
            </p:cNvPr>
            <p:cNvSpPr txBox="1"/>
            <p:nvPr/>
          </p:nvSpPr>
          <p:spPr>
            <a:xfrm>
              <a:off x="2691911" y="1904661"/>
              <a:ext cx="6812305" cy="2891905"/>
            </a:xfrm>
            <a:prstGeom prst="rect">
              <a:avLst/>
            </a:prstGeom>
            <a:noFill/>
            <a:ln w="28634" cap="flat" cmpd="sng" algn="ctr">
              <a:solidFill>
                <a:srgbClr val="D9D9D9"/>
              </a:solidFill>
              <a:prstDash val="sysDot"/>
              <a:miter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2DA67EF-AC54-4C6B-ACC7-0FD459D7138F}"/>
                </a:ext>
              </a:extLst>
            </p:cNvPr>
            <p:cNvSpPr/>
            <p:nvPr/>
          </p:nvSpPr>
          <p:spPr>
            <a:xfrm>
              <a:off x="2596687" y="1780858"/>
              <a:ext cx="192068" cy="247606"/>
            </a:xfrm>
            <a:prstGeom prst="ellipse">
              <a:avLst/>
            </a:prstGeom>
            <a:solidFill>
              <a:srgbClr val="BFBFBF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4300498-6471-4468-BC08-3569E1480F48}"/>
                </a:ext>
              </a:extLst>
            </p:cNvPr>
            <p:cNvSpPr/>
            <p:nvPr/>
          </p:nvSpPr>
          <p:spPr>
            <a:xfrm>
              <a:off x="2596687" y="4701342"/>
              <a:ext cx="192068" cy="245987"/>
            </a:xfrm>
            <a:prstGeom prst="ellipse">
              <a:avLst/>
            </a:prstGeom>
            <a:solidFill>
              <a:srgbClr val="BFBFBF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BB035A9-1EE8-444A-A911-99089A357E3D}"/>
                </a:ext>
              </a:extLst>
            </p:cNvPr>
            <p:cNvSpPr/>
            <p:nvPr/>
          </p:nvSpPr>
          <p:spPr>
            <a:xfrm>
              <a:off x="9408992" y="1780858"/>
              <a:ext cx="190449" cy="247606"/>
            </a:xfrm>
            <a:prstGeom prst="ellipse">
              <a:avLst/>
            </a:prstGeom>
            <a:solidFill>
              <a:srgbClr val="BFBFBF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07D5352-D859-45B2-B204-ADCB2C252DC8}"/>
                </a:ext>
              </a:extLst>
            </p:cNvPr>
            <p:cNvSpPr/>
            <p:nvPr/>
          </p:nvSpPr>
          <p:spPr>
            <a:xfrm>
              <a:off x="9408992" y="4701342"/>
              <a:ext cx="190449" cy="245987"/>
            </a:xfrm>
            <a:prstGeom prst="ellipse">
              <a:avLst/>
            </a:prstGeom>
            <a:solidFill>
              <a:srgbClr val="BFBFBF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115B343-205B-45E2-97C3-108B8EB0AC13}"/>
                </a:ext>
              </a:extLst>
            </p:cNvPr>
            <p:cNvSpPr/>
            <p:nvPr/>
          </p:nvSpPr>
          <p:spPr>
            <a:xfrm>
              <a:off x="6002839" y="1780858"/>
              <a:ext cx="192068" cy="247606"/>
            </a:xfrm>
            <a:prstGeom prst="ellipse">
              <a:avLst/>
            </a:prstGeom>
            <a:solidFill>
              <a:srgbClr val="BFBFBF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66AAF82-3F00-42BE-BED9-2FA1EB7BE951}"/>
                </a:ext>
              </a:extLst>
            </p:cNvPr>
            <p:cNvSpPr/>
            <p:nvPr/>
          </p:nvSpPr>
          <p:spPr>
            <a:xfrm>
              <a:off x="6002839" y="4701342"/>
              <a:ext cx="192068" cy="245987"/>
            </a:xfrm>
            <a:prstGeom prst="ellipse">
              <a:avLst/>
            </a:prstGeom>
            <a:solidFill>
              <a:srgbClr val="BFBFBF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5E5C694E-C932-49E2-852C-391918CD4CC1}"/>
                </a:ext>
              </a:extLst>
            </p:cNvPr>
            <p:cNvSpPr/>
            <p:nvPr/>
          </p:nvSpPr>
          <p:spPr>
            <a:xfrm>
              <a:off x="2596687" y="3237918"/>
              <a:ext cx="192068" cy="247606"/>
            </a:xfrm>
            <a:prstGeom prst="ellipse">
              <a:avLst/>
            </a:prstGeom>
            <a:solidFill>
              <a:srgbClr val="BFBFBF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A546F7E-E514-4F2D-970E-BEC6DE7DDD18}"/>
                </a:ext>
              </a:extLst>
            </p:cNvPr>
            <p:cNvSpPr/>
            <p:nvPr/>
          </p:nvSpPr>
          <p:spPr>
            <a:xfrm>
              <a:off x="9408992" y="3233174"/>
              <a:ext cx="190449" cy="247550"/>
            </a:xfrm>
            <a:prstGeom prst="ellipse">
              <a:avLst/>
            </a:prstGeom>
            <a:solidFill>
              <a:srgbClr val="BFBFBF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105F4B7-C6CF-4663-8B79-BC11AE928D75}"/>
                </a:ext>
              </a:extLst>
            </p:cNvPr>
            <p:cNvSpPr txBox="1"/>
            <p:nvPr/>
          </p:nvSpPr>
          <p:spPr>
            <a:xfrm>
              <a:off x="5867928" y="2483991"/>
              <a:ext cx="449163" cy="113962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D59DD95-9677-4591-A3FD-55DD680E3B89}"/>
                </a:ext>
              </a:extLst>
            </p:cNvPr>
            <p:cNvSpPr txBox="1"/>
            <p:nvPr/>
          </p:nvSpPr>
          <p:spPr>
            <a:xfrm>
              <a:off x="5961534" y="4234652"/>
              <a:ext cx="215902" cy="60634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69F118A-35B1-4496-A1BC-A8CE4CB8C3F3}"/>
              </a:ext>
            </a:extLst>
          </p:cNvPr>
          <p:cNvSpPr/>
          <p:nvPr/>
        </p:nvSpPr>
        <p:spPr>
          <a:xfrm rot="21600000">
            <a:off x="1602605" y="5301902"/>
            <a:ext cx="8986789" cy="914235"/>
          </a:xfrm>
          <a:prstGeom prst="roundRect">
            <a:avLst>
              <a:gd name="adj" fmla="val 18750"/>
            </a:avLst>
          </a:prstGeom>
          <a:solidFill>
            <a:srgbClr val="FFFFFF">
              <a:alpha val="7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457200" algn="br">
              <a:schemeClr val="tx1">
                <a:alpha val="32000"/>
              </a:scheme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grpSp>
        <p:nvGrpSpPr>
          <p:cNvPr id="12" name="Group 3">
            <a:extLst>
              <a:ext uri="{FF2B5EF4-FFF2-40B4-BE49-F238E27FC236}">
                <a16:creationId xmlns:a16="http://schemas.microsoft.com/office/drawing/2014/main" id="{3DC1357D-3F7B-441D-8DFF-7C04E817D4BA}"/>
              </a:ext>
            </a:extLst>
          </p:cNvPr>
          <p:cNvGrpSpPr/>
          <p:nvPr/>
        </p:nvGrpSpPr>
        <p:grpSpPr>
          <a:xfrm>
            <a:off x="1707375" y="5403490"/>
            <a:ext cx="8777249" cy="720604"/>
            <a:chOff x="1704667" y="5656827"/>
            <a:chExt cx="8777249" cy="72060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F4F0C86-96F5-4068-A495-EBCB9D8BBA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lum/>
            </a:blip>
            <a:stretch>
              <a:fillRect/>
            </a:stretch>
          </p:blipFill>
          <p:spPr>
            <a:xfrm>
              <a:off x="1704667" y="5656827"/>
              <a:ext cx="718985" cy="72060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pic>
          <p:nvPicPr>
            <p:cNvPr id="15" name="그림 14" descr="Apple, note, document, notebook, notes, paper, write">
              <a:extLst>
                <a:ext uri="{FF2B5EF4-FFF2-40B4-BE49-F238E27FC236}">
                  <a16:creationId xmlns:a16="http://schemas.microsoft.com/office/drawing/2014/main" id="{0F704A1E-89BB-42B5-8715-3AC682C32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lum/>
            </a:blip>
            <a:stretch>
              <a:fillRect/>
            </a:stretch>
          </p:blipFill>
          <p:spPr>
            <a:xfrm>
              <a:off x="3429986" y="5656827"/>
              <a:ext cx="718985" cy="72060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pic>
          <p:nvPicPr>
            <p:cNvPr id="16" name="그림 15" descr="Apple, health, care, fitness, gym, healthcare, medical">
              <a:extLst>
                <a:ext uri="{FF2B5EF4-FFF2-40B4-BE49-F238E27FC236}">
                  <a16:creationId xmlns:a16="http://schemas.microsoft.com/office/drawing/2014/main" id="{FAF03D5E-F581-4EC4-8EA6-910D9FC791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lum/>
            </a:blip>
            <a:stretch>
              <a:fillRect/>
            </a:stretch>
          </p:blipFill>
          <p:spPr>
            <a:xfrm>
              <a:off x="2566545" y="5656827"/>
              <a:ext cx="720548" cy="72060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pic>
          <p:nvPicPr>
            <p:cNvPr id="17" name="그림 16" descr="Apple, stock, finance, market, stock market">
              <a:extLst>
                <a:ext uri="{FF2B5EF4-FFF2-40B4-BE49-F238E27FC236}">
                  <a16:creationId xmlns:a16="http://schemas.microsoft.com/office/drawing/2014/main" id="{48A9EC58-F908-4E6B-BAF9-493973659E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lum/>
            </a:blip>
            <a:stretch>
              <a:fillRect/>
            </a:stretch>
          </p:blipFill>
          <p:spPr>
            <a:xfrm>
              <a:off x="4291809" y="5656827"/>
              <a:ext cx="720604" cy="72060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pic>
          <p:nvPicPr>
            <p:cNvPr id="18" name="그림 17" descr="Reading, book, education, apple, books, knowledge, learning">
              <a:extLst>
                <a:ext uri="{FF2B5EF4-FFF2-40B4-BE49-F238E27FC236}">
                  <a16:creationId xmlns:a16="http://schemas.microsoft.com/office/drawing/2014/main" id="{316BBB65-7276-45B7-931A-94A7B538BB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lum/>
            </a:blip>
            <a:stretch>
              <a:fillRect/>
            </a:stretch>
          </p:blipFill>
          <p:spPr>
            <a:xfrm>
              <a:off x="5155250" y="5656827"/>
              <a:ext cx="719041" cy="72060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pic>
          <p:nvPicPr>
            <p:cNvPr id="19" name="그림 18" descr="Apple, messages, bubble, communication, conversation, imessage, message">
              <a:extLst>
                <a:ext uri="{FF2B5EF4-FFF2-40B4-BE49-F238E27FC236}">
                  <a16:creationId xmlns:a16="http://schemas.microsoft.com/office/drawing/2014/main" id="{B437EA82-4DB3-4636-9F75-D0AF8645F9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lum/>
            </a:blip>
            <a:stretch>
              <a:fillRect/>
            </a:stretch>
          </p:blipFill>
          <p:spPr>
            <a:xfrm>
              <a:off x="6017129" y="5656827"/>
              <a:ext cx="720604" cy="72060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pic>
          <p:nvPicPr>
            <p:cNvPr id="20" name="그림 19" descr="Apple, itunes, album, artists, movies, music, songs">
              <a:extLst>
                <a:ext uri="{FF2B5EF4-FFF2-40B4-BE49-F238E27FC236}">
                  <a16:creationId xmlns:a16="http://schemas.microsoft.com/office/drawing/2014/main" id="{DE3FDF20-8CD6-4D85-8C89-975B460678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lum/>
            </a:blip>
            <a:stretch>
              <a:fillRect/>
            </a:stretch>
          </p:blipFill>
          <p:spPr>
            <a:xfrm>
              <a:off x="7742392" y="5656827"/>
              <a:ext cx="719041" cy="72060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pic>
          <p:nvPicPr>
            <p:cNvPr id="21" name="그림 20" descr="Apple, photos, gallery, photo, photography, picture, pictures">
              <a:extLst>
                <a:ext uri="{FF2B5EF4-FFF2-40B4-BE49-F238E27FC236}">
                  <a16:creationId xmlns:a16="http://schemas.microsoft.com/office/drawing/2014/main" id="{F95A18B4-7C1E-496B-9DEC-789654745D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lum/>
            </a:blip>
            <a:stretch>
              <a:fillRect/>
            </a:stretch>
          </p:blipFill>
          <p:spPr>
            <a:xfrm>
              <a:off x="6880570" y="5656827"/>
              <a:ext cx="718985" cy="72060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C0AB243-CDEF-476A-AC06-24166A790A2A}"/>
                </a:ext>
              </a:extLst>
            </p:cNvPr>
            <p:cNvCxnSpPr/>
            <p:nvPr/>
          </p:nvCxnSpPr>
          <p:spPr>
            <a:xfrm>
              <a:off x="8667735" y="5656827"/>
              <a:ext cx="0" cy="720604"/>
            </a:xfrm>
            <a:prstGeom prst="line">
              <a:avLst/>
            </a:prstGeom>
            <a:ln w="6363" cap="flat" cmpd="sng" algn="ctr">
              <a:solidFill>
                <a:srgbClr val="808080"/>
              </a:solidFill>
              <a:prstDash val="solid"/>
              <a:miter/>
              <a:headEnd w="med" len="med"/>
              <a:tailEnd w="med" len="med"/>
            </a:ln>
          </p:spPr>
        </p:cxnSp>
        <p:pic>
          <p:nvPicPr>
            <p:cNvPr id="23" name="그림 22" descr="Folder">
              <a:extLst>
                <a:ext uri="{FF2B5EF4-FFF2-40B4-BE49-F238E27FC236}">
                  <a16:creationId xmlns:a16="http://schemas.microsoft.com/office/drawing/2014/main" id="{CD249A77-82C3-4667-985B-3382B9FA33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lum/>
            </a:blip>
            <a:stretch>
              <a:fillRect/>
            </a:stretch>
          </p:blipFill>
          <p:spPr>
            <a:xfrm>
              <a:off x="8923268" y="5688587"/>
              <a:ext cx="647594" cy="6475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pic>
          <p:nvPicPr>
            <p:cNvPr id="24" name="그림 23" descr="Apple, note, document, notebook, notes, paper, write">
              <a:extLst>
                <a:ext uri="{FF2B5EF4-FFF2-40B4-BE49-F238E27FC236}">
                  <a16:creationId xmlns:a16="http://schemas.microsoft.com/office/drawing/2014/main" id="{A081823F-23F9-497B-833C-FD846F706F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lum/>
            </a:blip>
            <a:stretch>
              <a:fillRect/>
            </a:stretch>
          </p:blipFill>
          <p:spPr>
            <a:xfrm>
              <a:off x="9762931" y="5656827"/>
              <a:ext cx="718985" cy="72060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2102C62-0D02-4C1C-B186-BA1259E15450}"/>
              </a:ext>
            </a:extLst>
          </p:cNvPr>
          <p:cNvSpPr txBox="1"/>
          <p:nvPr/>
        </p:nvSpPr>
        <p:spPr>
          <a:xfrm>
            <a:off x="3412042" y="1914783"/>
            <a:ext cx="5367915" cy="22856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just" defTabSz="58846884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Noto Sans KR Black"/>
                <a:ea typeface="Noto Sans KR Black"/>
              </a:rPr>
              <a:t>오늘의 기분과 함께 운동 일기를 기록 할 수 있도록 한다.</a:t>
            </a:r>
          </a:p>
          <a:p>
            <a:pPr marL="0" lvl="0" indent="0" algn="just" defTabSz="58846884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800" b="0" i="0" baseline="0">
              <a:solidFill>
                <a:srgbClr val="000000">
                  <a:alpha val="100000"/>
                </a:srgbClr>
              </a:solidFill>
              <a:latin typeface="Noto Sans KR Black"/>
              <a:ea typeface="Noto Sans KR Black"/>
            </a:endParaRPr>
          </a:p>
          <a:p>
            <a:pPr marL="0" lvl="0" indent="0" algn="just" defTabSz="58846884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Noto Sans KR Black"/>
                <a:ea typeface="Noto Sans KR Black"/>
              </a:rPr>
              <a:t>그룹화 하여 친구와 데이터를 공유 할 수 있도록 한다.</a:t>
            </a:r>
          </a:p>
          <a:p>
            <a:pPr marL="0" lvl="0" indent="0" algn="just" defTabSz="58846884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800" b="0" i="0" baseline="0">
              <a:solidFill>
                <a:srgbClr val="000000">
                  <a:alpha val="100000"/>
                </a:srgbClr>
              </a:solidFill>
              <a:latin typeface="Noto Sans KR Black"/>
              <a:ea typeface="Noto Sans KR Black"/>
            </a:endParaRPr>
          </a:p>
          <a:p>
            <a:pPr marL="0" lvl="0" indent="0" algn="just" defTabSz="58846884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Noto Sans KR Black"/>
                <a:ea typeface="Noto Sans KR Black"/>
              </a:rPr>
              <a:t>각 운동 별 소모 칼로리를 표시해 주도록 한다.</a:t>
            </a:r>
          </a:p>
          <a:p>
            <a:pPr marL="0" lvl="0" indent="0" algn="just" defTabSz="58846884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800" b="0" i="0" baseline="0">
              <a:solidFill>
                <a:srgbClr val="000000">
                  <a:alpha val="100000"/>
                </a:srgbClr>
              </a:solidFill>
              <a:latin typeface="Noto Sans KR Black"/>
              <a:ea typeface="Noto Sans KR Black"/>
            </a:endParaRPr>
          </a:p>
          <a:p>
            <a:pPr marL="0" lvl="0" indent="0" algn="just" defTabSz="58846884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Noto Sans KR Black"/>
                <a:ea typeface="Noto Sans KR Black"/>
              </a:rPr>
              <a:t>체중과 일일 소모 칼로리를 그래프화 하여 한눈에 비교 할 수 있도록 한다.</a:t>
            </a:r>
            <a:endParaRPr kumimoji="1" lang="ko-KR" altLang="en-US" sz="1800" b="0" i="0">
              <a:solidFill>
                <a:srgbClr val="000000">
                  <a:alpha val="100000"/>
                </a:srgbClr>
              </a:solidFill>
              <a:latin typeface="Noto Sans KR Black"/>
              <a:ea typeface="Noto Sans KR Black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80A3A0-929D-401A-839D-9E1EC7A7776C}"/>
              </a:ext>
            </a:extLst>
          </p:cNvPr>
          <p:cNvSpPr txBox="1"/>
          <p:nvPr/>
        </p:nvSpPr>
        <p:spPr>
          <a:xfrm>
            <a:off x="1925" y="15691"/>
            <a:ext cx="12186584" cy="236443"/>
          </a:xfrm>
          <a:prstGeom prst="rect">
            <a:avLst/>
          </a:prstGeom>
          <a:solidFill>
            <a:srgbClr val="000000">
              <a:alpha val="48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58846884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rgbClr val="FFFFFF">
                    <a:alpha val="100000"/>
                  </a:srgbClr>
                </a:solidFill>
                <a:latin typeface="HelveticaNeueLT Pro 65 Md"/>
              </a:rPr>
              <a:t>Graduation work</a:t>
            </a:r>
            <a:endParaRPr kumimoji="1" lang="ko-KR" altLang="en-US" sz="1200" b="0" i="0">
              <a:solidFill>
                <a:srgbClr val="FFFFFF">
                  <a:alpha val="100000"/>
                </a:srgbClr>
              </a:solidFill>
              <a:latin typeface="HelveticaNeueLT Pro 65 Md"/>
            </a:endParaRPr>
          </a:p>
        </p:txBody>
      </p:sp>
    </p:spTree>
    <p:extLst>
      <p:ext uri="{BB962C8B-B14F-4D97-AF65-F5344CB8AC3E}">
        <p14:creationId xmlns:p14="http://schemas.microsoft.com/office/powerpoint/2010/main" val="614909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6CBB8A4-CF5B-451B-B1AD-5F8C78881E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771706" y="656934"/>
            <a:ext cx="10648588" cy="9745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F09D5E8-01B6-4E0D-9181-2E2977804B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771706" y="1631453"/>
            <a:ext cx="10648588" cy="45696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pSp>
        <p:nvGrpSpPr>
          <p:cNvPr id="9" name="Group 1">
            <a:extLst>
              <a:ext uri="{FF2B5EF4-FFF2-40B4-BE49-F238E27FC236}">
                <a16:creationId xmlns:a16="http://schemas.microsoft.com/office/drawing/2014/main" id="{E14D62F2-9084-4286-A569-5A9D6B296071}"/>
              </a:ext>
            </a:extLst>
          </p:cNvPr>
          <p:cNvGrpSpPr/>
          <p:nvPr/>
        </p:nvGrpSpPr>
        <p:grpSpPr>
          <a:xfrm>
            <a:off x="1146298" y="893433"/>
            <a:ext cx="1565011" cy="501576"/>
            <a:chOff x="1191983" y="892019"/>
            <a:chExt cx="1565011" cy="501576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4F5425E-12E8-4784-9A30-0C0E21A59DB2}"/>
                </a:ext>
              </a:extLst>
            </p:cNvPr>
            <p:cNvSpPr/>
            <p:nvPr/>
          </p:nvSpPr>
          <p:spPr>
            <a:xfrm>
              <a:off x="1191983" y="1036475"/>
              <a:ext cx="168234" cy="169796"/>
            </a:xfrm>
            <a:prstGeom prst="ellipse">
              <a:avLst/>
            </a:prstGeom>
            <a:solidFill>
              <a:srgbClr val="FC6053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FC61606-3C4E-4B8F-A2D1-1CE1E87621FD}"/>
                </a:ext>
              </a:extLst>
            </p:cNvPr>
            <p:cNvSpPr/>
            <p:nvPr/>
          </p:nvSpPr>
          <p:spPr>
            <a:xfrm>
              <a:off x="1471349" y="1036475"/>
              <a:ext cx="168234" cy="169796"/>
            </a:xfrm>
            <a:prstGeom prst="ellipse">
              <a:avLst/>
            </a:prstGeom>
            <a:solidFill>
              <a:srgbClr val="FEBD05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06FA5B4-19FE-4D87-988D-AEEFDA8D4964}"/>
                </a:ext>
              </a:extLst>
            </p:cNvPr>
            <p:cNvSpPr/>
            <p:nvPr/>
          </p:nvSpPr>
          <p:spPr>
            <a:xfrm>
              <a:off x="1750716" y="1036475"/>
              <a:ext cx="168234" cy="169796"/>
            </a:xfrm>
            <a:prstGeom prst="ellipse">
              <a:avLst/>
            </a:prstGeom>
            <a:solidFill>
              <a:srgbClr val="18CC35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82634BE-F25B-4F33-9FF9-03D99722EC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2049061" y="892019"/>
              <a:ext cx="707933" cy="50157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B069DEB-8ED5-4D52-9DAB-14E638F86048}"/>
              </a:ext>
            </a:extLst>
          </p:cNvPr>
          <p:cNvSpPr/>
          <p:nvPr/>
        </p:nvSpPr>
        <p:spPr>
          <a:xfrm>
            <a:off x="3085901" y="793408"/>
            <a:ext cx="5923467" cy="701570"/>
          </a:xfrm>
          <a:prstGeom prst="roundRect">
            <a:avLst>
              <a:gd name="adj" fmla="val 50000"/>
            </a:avLst>
          </a:prstGeom>
          <a:solidFill>
            <a:srgbClr val="F2F2F2">
              <a:alpha val="8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58846884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800" b="1" i="0" baseline="0">
                <a:solidFill>
                  <a:srgbClr val="404040">
                    <a:alpha val="100000"/>
                  </a:srgbClr>
                </a:solidFill>
                <a:latin typeface="Noto Sans KR Black"/>
                <a:ea typeface="Noto Sans KR Black"/>
              </a:rPr>
              <a:t>요구사항 분석</a:t>
            </a:r>
            <a:endParaRPr kumimoji="0" lang="ko-KR" altLang="en-US" sz="2800" b="1" i="0">
              <a:solidFill>
                <a:srgbClr val="404040">
                  <a:alpha val="100000"/>
                </a:srgbClr>
              </a:solidFill>
              <a:latin typeface="Noto Sans KR Black"/>
              <a:ea typeface="Noto Sans KR Black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32F2B1A-0CC2-4EEF-A29C-F82E58D3F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11345"/>
              </p:ext>
            </p:extLst>
          </p:nvPr>
        </p:nvGraphicFramePr>
        <p:xfrm>
          <a:off x="926827" y="1644978"/>
          <a:ext cx="10208911" cy="4724400"/>
        </p:xfrm>
        <a:graphic>
          <a:graphicData uri="http://schemas.openxmlformats.org/drawingml/2006/table">
            <a:tbl>
              <a:tblPr firstRow="1" bandRow="1"/>
              <a:tblGrid>
                <a:gridCol w="2731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9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8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727">
                <a:tc rowSpan="3">
                  <a:txBody>
                    <a:bodyPr/>
                    <a:lstStyle/>
                    <a:p>
                      <a:pPr marL="0" lvl="0" indent="0" algn="ctr" defTabSz="58846884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5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Noto Sans KR Black"/>
                          <a:ea typeface="Noto Sans KR Black"/>
                        </a:rPr>
                        <a:t>로그인</a:t>
                      </a:r>
                      <a:endParaRPr kumimoji="0" lang="ko-KR" altLang="en-US" sz="5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Noto Sans KR Black"/>
                        <a:ea typeface="Noto Sans KR Black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5A5A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4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Noto Sans KR"/>
                          <a:ea typeface="Noto Sans KR"/>
                        </a:rPr>
                        <a:t>회원가입</a:t>
                      </a:r>
                      <a:endParaRPr kumimoji="1" lang="ko-KR" altLang="en-US" sz="1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Noto Sans KR"/>
                        <a:ea typeface="Noto Sans KR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5A5A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4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Noto Sans KR"/>
                          <a:ea typeface="Noto Sans KR"/>
                        </a:rPr>
                        <a:t>Email, 닉네임 , 비밀번호, 비밀번호 확인 후 user DB에 정보 등록</a:t>
                      </a:r>
                      <a:endParaRPr kumimoji="1" lang="ko-KR" altLang="en-US" sz="1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Noto Sans KR"/>
                        <a:ea typeface="Noto Sans KR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5A5A5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575">
                <a:tc vMerge="1">
                  <a:txBody>
                    <a:bodyPr/>
                    <a:lstStyle/>
                    <a:p>
                      <a:pPr marL="0" lvl="0" indent="0" algn="ctr" defTabSz="58846884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Noto Sans KR"/>
                          <a:ea typeface="Noto Sans KR"/>
                        </a:rPr>
                        <a:t>글쓰기 / 운동 기록 공유 / 댓글 달기</a:t>
                      </a:r>
                      <a:endParaRPr kumimoji="1" lang="ko-KR" altLang="en-US" sz="1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Noto Sans KR"/>
                        <a:ea typeface="Noto Sans KR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4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Noto Sans KR"/>
                          <a:ea typeface="Noto Sans KR"/>
                        </a:rPr>
                        <a:t>로그인</a:t>
                      </a:r>
                      <a:endParaRPr kumimoji="1" lang="ko-KR" altLang="en-US" sz="1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Noto Sans KR"/>
                        <a:ea typeface="Noto Sans KR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4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Noto Sans KR"/>
                          <a:ea typeface="Noto Sans KR"/>
                        </a:rPr>
                        <a:t>Email, PW 입력 후 로그인</a:t>
                      </a:r>
                      <a:endParaRPr kumimoji="1" lang="ko-KR" altLang="en-US" sz="1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Noto Sans KR"/>
                        <a:ea typeface="Noto Sans KR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575">
                <a:tc vMerge="1">
                  <a:txBody>
                    <a:bodyPr/>
                    <a:lstStyle/>
                    <a:p>
                      <a:pPr marL="0" lvl="0" indent="0" algn="ctr" defTabSz="58846884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Noto Sans KR"/>
                          <a:ea typeface="Noto Sans KR"/>
                        </a:rPr>
                        <a:t>글쓰기 / 운동 기록 공유 / 댓글 달기</a:t>
                      </a:r>
                      <a:endParaRPr kumimoji="1" lang="ko-KR" altLang="en-US" sz="1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Noto Sans KR"/>
                        <a:ea typeface="Noto Sans KR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4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Noto Sans KR"/>
                          <a:ea typeface="Noto Sans KR"/>
                        </a:rPr>
                        <a:t>소셜로그인(카카오)</a:t>
                      </a:r>
                      <a:endParaRPr kumimoji="1" lang="ko-KR" altLang="en-US" sz="1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Noto Sans KR"/>
                        <a:ea typeface="Noto Sans KR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4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Noto Sans KR"/>
                          <a:ea typeface="Noto Sans KR"/>
                        </a:rPr>
                        <a:t>카카오 로그인 페이지로 이동</a:t>
                      </a:r>
                      <a:endParaRPr kumimoji="1" lang="ko-KR" altLang="en-US" sz="1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Noto Sans KR"/>
                        <a:ea typeface="Noto Sans KR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6E6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575">
                <a:tc rowSpan="3">
                  <a:txBody>
                    <a:bodyPr/>
                    <a:lstStyle/>
                    <a:p>
                      <a:pPr marL="0" lvl="0" indent="0" algn="ctr" defTabSz="58846884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4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Noto Sans KR Black"/>
                          <a:ea typeface="Noto Sans KR Black"/>
                        </a:rPr>
                        <a:t>기록입력</a:t>
                      </a:r>
                      <a:endParaRPr kumimoji="1" lang="ko-KR" altLang="en-US" sz="4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Noto Sans KR Black"/>
                        <a:ea typeface="Noto Sans KR Black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4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Noto Sans KR"/>
                          <a:ea typeface="Noto Sans KR"/>
                        </a:rPr>
                        <a:t>체중</a:t>
                      </a:r>
                      <a:endParaRPr kumimoji="1" lang="ko-KR" altLang="en-US" sz="1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Noto Sans KR"/>
                        <a:ea typeface="Noto Sans KR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defTabSz="58846884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Noto Sans KR"/>
                          <a:ea typeface="Noto Sans KR"/>
                        </a:rPr>
                        <a:t>캘린더를 통해 날짜 별 건강정보 입력</a:t>
                      </a:r>
                      <a:endParaRPr kumimoji="1" lang="ko-KR" altLang="en-US" sz="1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Noto Sans KR"/>
                        <a:ea typeface="Noto Sans KR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575">
                <a:tc vMerge="1">
                  <a:txBody>
                    <a:bodyPr/>
                    <a:lstStyle/>
                    <a:p>
                      <a:pPr marL="0" lvl="0" indent="0" algn="ctr" defTabSz="58846884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Noto Sans KR"/>
                          <a:ea typeface="Noto Sans KR"/>
                        </a:rPr>
                        <a:t>글쓰기 / 운동 기록 공유 / 댓글 달기</a:t>
                      </a:r>
                      <a:endParaRPr kumimoji="1" lang="ko-KR" altLang="en-US" sz="1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Noto Sans KR"/>
                        <a:ea typeface="Noto Sans KR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4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Noto Sans KR"/>
                          <a:ea typeface="Noto Sans KR"/>
                        </a:rPr>
                        <a:t>운동</a:t>
                      </a:r>
                      <a:endParaRPr kumimoji="1" lang="ko-KR" altLang="en-US" sz="1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Noto Sans KR"/>
                        <a:ea typeface="Noto Sans KR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6E6E6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58846884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Noto Sans KR"/>
                          <a:ea typeface="Noto Sans KR"/>
                        </a:rPr>
                        <a:t>글쓰기 / 운동 기록 공유 / 댓글 달기</a:t>
                      </a:r>
                      <a:endParaRPr kumimoji="1" lang="ko-KR" altLang="en-US" sz="1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Noto Sans KR"/>
                        <a:ea typeface="Noto Sans KR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575">
                <a:tc vMerge="1">
                  <a:txBody>
                    <a:bodyPr/>
                    <a:lstStyle/>
                    <a:p>
                      <a:pPr marL="0" lvl="0" indent="0" algn="ctr" defTabSz="58846884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Noto Sans KR"/>
                          <a:ea typeface="Noto Sans KR"/>
                        </a:rPr>
                        <a:t>글쓰기 / 운동 기록 공유 / 댓글 달기</a:t>
                      </a:r>
                      <a:endParaRPr kumimoji="1" lang="ko-KR" altLang="en-US" sz="1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Noto Sans KR"/>
                        <a:ea typeface="Noto Sans KR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4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Noto Sans KR"/>
                          <a:ea typeface="Noto Sans KR"/>
                        </a:rPr>
                        <a:t>식단</a:t>
                      </a:r>
                      <a:endParaRPr kumimoji="1" lang="ko-KR" altLang="en-US" sz="1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Noto Sans KR"/>
                        <a:ea typeface="Noto Sans KR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58846884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Noto Sans KR"/>
                          <a:ea typeface="Noto Sans KR"/>
                        </a:rPr>
                        <a:t>글쓰기 / 운동 기록 공유 / 댓글 달기</a:t>
                      </a:r>
                      <a:endParaRPr kumimoji="1" lang="ko-KR" altLang="en-US" sz="1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Noto Sans KR"/>
                        <a:ea typeface="Noto Sans KR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575">
                <a:tc rowSpan="2">
                  <a:txBody>
                    <a:bodyPr/>
                    <a:lstStyle/>
                    <a:p>
                      <a:pPr marL="0" lvl="0" indent="0" algn="ctr" defTabSz="58846884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3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Noto Sans KR Black"/>
                          <a:ea typeface="Noto Sans KR Black"/>
                        </a:rPr>
                        <a:t>마이페이지</a:t>
                      </a:r>
                      <a:endParaRPr kumimoji="1" lang="ko-KR" altLang="en-US" sz="3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Noto Sans KR Black"/>
                        <a:ea typeface="Noto Sans KR Black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4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Noto Sans KR"/>
                          <a:ea typeface="Noto Sans KR"/>
                        </a:rPr>
                        <a:t>체중 그래프</a:t>
                      </a:r>
                      <a:endParaRPr kumimoji="1" lang="ko-KR" altLang="en-US" sz="1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Noto Sans KR"/>
                        <a:ea typeface="Noto Sans KR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6E6E6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defTabSz="58846884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Noto Sans KR"/>
                          <a:ea typeface="Noto Sans KR"/>
                        </a:rPr>
                        <a:t>체중과 운동 데이터를 그래프로 시각화</a:t>
                      </a:r>
                      <a:endParaRPr kumimoji="1" lang="ko-KR" altLang="en-US" sz="1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Noto Sans KR"/>
                        <a:ea typeface="Noto Sans KR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6E6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575">
                <a:tc vMerge="1">
                  <a:txBody>
                    <a:bodyPr/>
                    <a:lstStyle/>
                    <a:p>
                      <a:pPr marL="0" lvl="0" indent="0" algn="ctr" defTabSz="58846884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Noto Sans KR"/>
                          <a:ea typeface="Noto Sans KR"/>
                        </a:rPr>
                        <a:t>글쓰기 / 운동 기록 공유 / 댓글 달기</a:t>
                      </a:r>
                      <a:endParaRPr kumimoji="1" lang="ko-KR" altLang="en-US" sz="1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Noto Sans KR"/>
                        <a:ea typeface="Noto Sans KR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4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Noto Sans KR"/>
                          <a:ea typeface="Noto Sans KR"/>
                        </a:rPr>
                        <a:t>운동 그래프</a:t>
                      </a:r>
                      <a:endParaRPr kumimoji="1" lang="ko-KR" altLang="en-US" sz="1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Noto Sans KR"/>
                        <a:ea typeface="Noto Sans KR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58846884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Noto Sans KR"/>
                          <a:ea typeface="Noto Sans KR"/>
                        </a:rPr>
                        <a:t>글쓰기 / 운동 기록 공유 / 댓글 달기</a:t>
                      </a:r>
                      <a:endParaRPr kumimoji="1" lang="ko-KR" altLang="en-US" sz="1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Noto Sans KR"/>
                        <a:ea typeface="Noto Sans KR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575">
                <a:tc rowSpan="4">
                  <a:txBody>
                    <a:bodyPr/>
                    <a:lstStyle/>
                    <a:p>
                      <a:pPr marL="0" lvl="0" indent="0" algn="ctr" defTabSz="58846884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6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Noto Sans KR Black"/>
                          <a:ea typeface="Noto Sans KR Black"/>
                        </a:rPr>
                        <a:t>그룹화</a:t>
                      </a:r>
                      <a:endParaRPr kumimoji="1" lang="ko-KR" altLang="en-US" sz="6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Noto Sans KR Black"/>
                        <a:ea typeface="Noto Sans KR Black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4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Noto Sans KR"/>
                          <a:ea typeface="Noto Sans KR"/>
                        </a:rPr>
                        <a:t>그룹 만들기</a:t>
                      </a:r>
                      <a:endParaRPr kumimoji="1" lang="ko-KR" altLang="en-US" sz="17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Noto Sans KR"/>
                        <a:ea typeface="Noto Sans KR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4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Noto Sans KR"/>
                          <a:ea typeface="Noto Sans KR"/>
                        </a:rPr>
                        <a:t>그룹 기본 정보</a:t>
                      </a:r>
                      <a:r>
                        <a:rPr kumimoji="1" lang="en-US" altLang="ko-KR" sz="1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Noto Sans KR"/>
                          <a:ea typeface="Noto Sans KR"/>
                        </a:rPr>
                        <a:t>(</a:t>
                      </a:r>
                      <a:r>
                        <a:rPr kumimoji="1" lang="ko-KR" altLang="en-US" sz="1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Noto Sans KR"/>
                          <a:ea typeface="Noto Sans KR"/>
                        </a:rPr>
                        <a:t>다이어트 규칙</a:t>
                      </a:r>
                      <a:r>
                        <a:rPr kumimoji="1" lang="en-US" altLang="ko-KR" sz="1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Noto Sans KR"/>
                          <a:ea typeface="Noto Sans KR"/>
                        </a:rPr>
                        <a:t>, </a:t>
                      </a:r>
                      <a:r>
                        <a:rPr kumimoji="1" lang="ko-KR" altLang="en-US" sz="1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Noto Sans KR"/>
                          <a:ea typeface="Noto Sans KR"/>
                        </a:rPr>
                        <a:t>그룹 공개 여부</a:t>
                      </a:r>
                      <a:r>
                        <a:rPr kumimoji="1" lang="en-US" altLang="ko-KR" sz="1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Noto Sans KR"/>
                          <a:ea typeface="Noto Sans KR"/>
                        </a:rPr>
                        <a:t>)</a:t>
                      </a:r>
                      <a:r>
                        <a:rPr kumimoji="1" lang="ko-KR" altLang="en-US" sz="1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Noto Sans KR"/>
                          <a:ea typeface="Noto Sans KR"/>
                        </a:rPr>
                        <a:t>를 입력하고 그룹 생성</a:t>
                      </a:r>
                      <a:endParaRPr kumimoji="1" lang="ko-KR" altLang="en-US" sz="17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Noto Sans KR"/>
                        <a:ea typeface="Noto Sans KR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6E6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575">
                <a:tc vMerge="1">
                  <a:txBody>
                    <a:bodyPr/>
                    <a:lstStyle/>
                    <a:p>
                      <a:pPr marL="0" lvl="0" indent="0" algn="ctr" defTabSz="58846884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Noto Sans KR"/>
                          <a:ea typeface="Noto Sans KR"/>
                        </a:rPr>
                        <a:t>글쓰기 / 운동 기록 공유 / 댓글 달기</a:t>
                      </a:r>
                      <a:endParaRPr kumimoji="1" lang="ko-KR" altLang="en-US" sz="1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Noto Sans KR"/>
                        <a:ea typeface="Noto Sans KR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4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Noto Sans KR"/>
                          <a:ea typeface="Noto Sans KR"/>
                        </a:rPr>
                        <a:t>그룹 탈퇴</a:t>
                      </a:r>
                      <a:endParaRPr kumimoji="1" lang="ko-KR" altLang="en-US" sz="1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Noto Sans KR"/>
                        <a:ea typeface="Noto Sans KR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4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Noto Sans KR"/>
                          <a:ea typeface="Noto Sans KR"/>
                        </a:rPr>
                        <a:t>그룹 탈퇴 기능</a:t>
                      </a:r>
                      <a:endParaRPr kumimoji="1" lang="ko-KR" altLang="en-US" sz="1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Noto Sans KR"/>
                        <a:ea typeface="Noto Sans KR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575">
                <a:tc vMerge="1">
                  <a:txBody>
                    <a:bodyPr/>
                    <a:lstStyle/>
                    <a:p>
                      <a:pPr marL="0" lvl="0" indent="0" algn="ctr" defTabSz="58846884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Noto Sans KR"/>
                          <a:ea typeface="Noto Sans KR"/>
                        </a:rPr>
                        <a:t>글쓰기 / 운동 기록 공유 / 댓글 달기</a:t>
                      </a:r>
                      <a:endParaRPr kumimoji="1" lang="ko-KR" altLang="en-US" sz="1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Noto Sans KR"/>
                        <a:ea typeface="Noto Sans KR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4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Noto Sans KR"/>
                          <a:ea typeface="Noto Sans KR"/>
                        </a:rPr>
                        <a:t>친구 초대</a:t>
                      </a:r>
                      <a:endParaRPr kumimoji="1" lang="ko-KR" altLang="en-US" sz="1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Noto Sans KR"/>
                        <a:ea typeface="Noto Sans KR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4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Noto Sans KR"/>
                          <a:ea typeface="Noto Sans KR"/>
                        </a:rPr>
                        <a:t>친구 초대 기능</a:t>
                      </a:r>
                      <a:endParaRPr kumimoji="1" lang="ko-KR" altLang="en-US" sz="1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Noto Sans KR"/>
                        <a:ea typeface="Noto Sans KR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6E6E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7575">
                <a:tc vMerge="1">
                  <a:txBody>
                    <a:bodyPr/>
                    <a:lstStyle/>
                    <a:p>
                      <a:pPr marL="0" lvl="0" indent="0" algn="ctr" defTabSz="58846884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Noto Sans KR"/>
                          <a:ea typeface="Noto Sans KR"/>
                        </a:rPr>
                        <a:t>글쓰기 / 운동 기록 공유 / 댓글 달기</a:t>
                      </a:r>
                      <a:endParaRPr kumimoji="1" lang="ko-KR" altLang="en-US" sz="1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Noto Sans KR"/>
                        <a:ea typeface="Noto Sans KR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4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Noto Sans KR"/>
                          <a:ea typeface="Noto Sans KR"/>
                        </a:rPr>
                        <a:t>그룹 소셜 기능</a:t>
                      </a:r>
                      <a:endParaRPr kumimoji="1" lang="ko-KR" altLang="en-US" sz="17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Noto Sans KR"/>
                        <a:ea typeface="Noto Sans KR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4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Noto Sans KR"/>
                          <a:ea typeface="Noto Sans KR"/>
                        </a:rPr>
                        <a:t>글쓰기 / 운동 기록 공유 / 댓글 달기</a:t>
                      </a:r>
                      <a:endParaRPr kumimoji="1" lang="ko-KR" altLang="en-US" sz="17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Noto Sans KR"/>
                        <a:ea typeface="Noto Sans KR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7A2B6F9-E5D1-46DB-948E-0495F7FA96AA}"/>
              </a:ext>
            </a:extLst>
          </p:cNvPr>
          <p:cNvSpPr txBox="1"/>
          <p:nvPr/>
        </p:nvSpPr>
        <p:spPr>
          <a:xfrm>
            <a:off x="2708" y="-3276"/>
            <a:ext cx="12186584" cy="236443"/>
          </a:xfrm>
          <a:prstGeom prst="rect">
            <a:avLst/>
          </a:prstGeom>
          <a:solidFill>
            <a:srgbClr val="000000">
              <a:alpha val="48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58846884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 dirty="0" err="1">
                <a:solidFill>
                  <a:srgbClr val="FFFFFF">
                    <a:alpha val="100000"/>
                  </a:srgbClr>
                </a:solidFill>
                <a:latin typeface="HelveticaNeueLT Pro 65 Md"/>
              </a:rPr>
              <a:t>Graduation</a:t>
            </a:r>
            <a:r>
              <a:rPr kumimoji="1" lang="ko-KR" altLang="en-US" sz="1200" b="0" i="0" baseline="0" dirty="0">
                <a:solidFill>
                  <a:srgbClr val="FFFFFF">
                    <a:alpha val="100000"/>
                  </a:srgbClr>
                </a:solidFill>
                <a:latin typeface="HelveticaNeueLT Pro 65 Md"/>
              </a:rPr>
              <a:t> </a:t>
            </a:r>
            <a:r>
              <a:rPr kumimoji="1" lang="ko-KR" altLang="en-US" sz="1200" b="0" i="0" baseline="0" dirty="0" err="1">
                <a:solidFill>
                  <a:srgbClr val="FFFFFF">
                    <a:alpha val="100000"/>
                  </a:srgbClr>
                </a:solidFill>
                <a:latin typeface="HelveticaNeueLT Pro 65 Md"/>
              </a:rPr>
              <a:t>work</a:t>
            </a:r>
            <a:endParaRPr kumimoji="1" lang="ko-KR" altLang="en-US" sz="1200" b="0" i="0" dirty="0">
              <a:solidFill>
                <a:srgbClr val="FFFFFF">
                  <a:alpha val="100000"/>
                </a:srgbClr>
              </a:solidFill>
              <a:latin typeface="HelveticaNeueLT Pro 65 Md"/>
            </a:endParaRPr>
          </a:p>
        </p:txBody>
      </p:sp>
    </p:spTree>
    <p:extLst>
      <p:ext uri="{BB962C8B-B14F-4D97-AF65-F5344CB8AC3E}">
        <p14:creationId xmlns:p14="http://schemas.microsoft.com/office/powerpoint/2010/main" val="1526335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F31159-E278-40EA-897E-8625A4D86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3" y="0"/>
            <a:ext cx="57591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25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941224" y="896903"/>
            <a:ext cx="8309552" cy="4403815"/>
            <a:chOff x="1509239" y="998153"/>
            <a:chExt cx="9173520" cy="4861693"/>
          </a:xfrm>
          <a:effectLst>
            <a:outerShdw blurRad="355600" sx="102000" sy="102000" algn="ctr" rotWithShape="0">
              <a:prstClr val="black">
                <a:alpha val="14000"/>
              </a:prstClr>
            </a:outerShdw>
          </a:effectLst>
        </p:grpSpPr>
        <p:sp>
          <p:nvSpPr>
            <p:cNvPr id="4" name="사각형: 둥근 위쪽 모서리 3"/>
            <p:cNvSpPr/>
            <p:nvPr/>
          </p:nvSpPr>
          <p:spPr>
            <a:xfrm>
              <a:off x="1509240" y="998153"/>
              <a:ext cx="9173519" cy="600511"/>
            </a:xfrm>
            <a:prstGeom prst="round2SameRect">
              <a:avLst>
                <a:gd name="adj1" fmla="val 39119"/>
                <a:gd name="adj2" fmla="val 0"/>
              </a:avLst>
            </a:prstGeom>
            <a:solidFill>
              <a:srgbClr val="FFFFF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7F9F4"/>
                </a:solidFill>
              </a:endParaRPr>
            </a:p>
          </p:txBody>
        </p:sp>
        <p:sp>
          <p:nvSpPr>
            <p:cNvPr id="5" name="사각형: 둥근 위쪽 모서리 4"/>
            <p:cNvSpPr/>
            <p:nvPr/>
          </p:nvSpPr>
          <p:spPr>
            <a:xfrm>
              <a:off x="1509239" y="1598662"/>
              <a:ext cx="9173519" cy="4261184"/>
            </a:xfrm>
            <a:prstGeom prst="round2SameRect">
              <a:avLst>
                <a:gd name="adj1" fmla="val 0"/>
                <a:gd name="adj2" fmla="val 5643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타원 5"/>
          <p:cNvSpPr/>
          <p:nvPr/>
        </p:nvSpPr>
        <p:spPr>
          <a:xfrm>
            <a:off x="2219496" y="1090518"/>
            <a:ext cx="163047" cy="163047"/>
          </a:xfrm>
          <a:prstGeom prst="ellipse">
            <a:avLst/>
          </a:prstGeom>
          <a:solidFill>
            <a:srgbClr val="FC6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489672" y="1090518"/>
            <a:ext cx="163047" cy="163047"/>
          </a:xfrm>
          <a:prstGeom prst="ellipse">
            <a:avLst/>
          </a:prstGeom>
          <a:solidFill>
            <a:srgbClr val="FEBD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759848" y="1090518"/>
            <a:ext cx="163047" cy="163047"/>
          </a:xfrm>
          <a:prstGeom prst="ellipse">
            <a:avLst/>
          </a:prstGeom>
          <a:solidFill>
            <a:srgbClr val="18C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48680" y="949696"/>
            <a:ext cx="684772" cy="485967"/>
          </a:xfrm>
          <a:prstGeom prst="rect">
            <a:avLst/>
          </a:prstGeom>
        </p:spPr>
      </p:pic>
      <p:sp>
        <p:nvSpPr>
          <p:cNvPr id="24" name="사각형: 둥근 모서리 23"/>
          <p:cNvSpPr/>
          <p:nvPr/>
        </p:nvSpPr>
        <p:spPr>
          <a:xfrm>
            <a:off x="3835224" y="1010149"/>
            <a:ext cx="5091228" cy="34698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KR"/>
                <a:ea typeface="Noto Sans KR"/>
              </a:rPr>
              <a:t>이상 졸업작품 주제 제출 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Noto Sans KR"/>
                <a:ea typeface="Noto Sans KR"/>
              </a:rPr>
              <a:t>PPT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KR"/>
                <a:ea typeface="Noto Sans KR"/>
              </a:rPr>
              <a:t> 였습니다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Noto Sans KR"/>
                <a:ea typeface="Noto Sans KR"/>
              </a:rPr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111429" y="2106707"/>
            <a:ext cx="5969140" cy="2090059"/>
            <a:chOff x="3111430" y="1994116"/>
            <a:chExt cx="5969140" cy="2090059"/>
          </a:xfrm>
        </p:grpSpPr>
        <p:sp>
          <p:nvSpPr>
            <p:cNvPr id="10" name="직사각형 9"/>
            <p:cNvSpPr/>
            <p:nvPr/>
          </p:nvSpPr>
          <p:spPr>
            <a:xfrm>
              <a:off x="3192955" y="2075640"/>
              <a:ext cx="5806091" cy="1908892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111430" y="1994116"/>
              <a:ext cx="163047" cy="16304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3111430" y="3921128"/>
              <a:ext cx="163047" cy="16304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8917523" y="1994116"/>
              <a:ext cx="163047" cy="16304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8917523" y="3921128"/>
              <a:ext cx="163047" cy="16304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6014476" y="1994116"/>
              <a:ext cx="163047" cy="16304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6014476" y="3921128"/>
              <a:ext cx="163047" cy="16304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3111430" y="2955629"/>
              <a:ext cx="163047" cy="16304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8917523" y="2952508"/>
              <a:ext cx="163047" cy="16304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09161" y="2458129"/>
              <a:ext cx="2764154" cy="1180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4400">
                  <a:latin typeface="Noto Sans KR Black"/>
                  <a:ea typeface="Noto Sans KR Black"/>
                </a:rPr>
                <a:t>감사합니다</a:t>
              </a:r>
            </a:p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2800" b="0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Noto Sans KR Black"/>
                  <a:ea typeface="Noto Sans KR Black"/>
                </a:rPr>
                <a:t>Thank you</a:t>
              </a:r>
              <a:endPara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Noto Sans KR Black"/>
                <a:ea typeface="Noto Sans KR Black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78630" y="3613054"/>
              <a:ext cx="184731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ko-KR" altLang="en-US" sz="2000"/>
            </a:p>
          </p:txBody>
        </p:sp>
      </p:grpSp>
      <p:sp>
        <p:nvSpPr>
          <p:cNvPr id="28" name="사각형: 둥근 모서리 27"/>
          <p:cNvSpPr/>
          <p:nvPr/>
        </p:nvSpPr>
        <p:spPr>
          <a:xfrm>
            <a:off x="1601924" y="5558381"/>
            <a:ext cx="8988152" cy="914400"/>
          </a:xfrm>
          <a:prstGeom prst="roundRect">
            <a:avLst>
              <a:gd name="adj" fmla="val 18421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57200" sx="102000" sy="102000" algn="ctr" rotWithShape="0">
              <a:schemeClr val="tx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0" y="-7329"/>
            <a:ext cx="12192000" cy="238382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200"/>
              <a:t>Graduation work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1705901" y="5659581"/>
            <a:ext cx="8780198" cy="720000"/>
            <a:chOff x="1581495" y="5659581"/>
            <a:chExt cx="8780198" cy="720000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581495" y="5659581"/>
              <a:ext cx="720000" cy="720000"/>
            </a:xfrm>
            <a:prstGeom prst="rect">
              <a:avLst/>
            </a:prstGeom>
          </p:spPr>
        </p:pic>
        <p:pic>
          <p:nvPicPr>
            <p:cNvPr id="1032" name="Picture 8" descr="Apple, note, document, notebook, notes, paper, write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3307119" y="5659581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34" name="Picture 10" descr="Apple, health, care, fitness, gym, healthcare, medical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2444307" y="5659581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36" name="Picture 12" descr="Apple, stock, finance, market, stock market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4169931" y="5659581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38" name="Picture 14" descr="Reading, book, education, apple, books, knowledge, learning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5032743" y="5659581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40" name="Picture 16" descr="Apple, messages, bubble, communication, conversation, imessage, message"/>
            <p:cNvPicPr>
              <a:picLocks noChangeAspect="1" noChangeArrowheads="1"/>
            </p:cNvPicPr>
            <p:nvPr/>
          </p:nvPicPr>
          <p:blipFill rotWithShape="1">
            <a:blip r:embed="rId8"/>
            <a:srcRect/>
            <a:stretch>
              <a:fillRect/>
            </a:stretch>
          </p:blipFill>
          <p:spPr>
            <a:xfrm>
              <a:off x="5895555" y="5659581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42" name="Picture 18" descr="Apple, itunes, album, artists, movies, music, songs"/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7621177" y="5659581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44" name="Picture 20" descr="Apple, photos, gallery, photo, photography, picture, pictures"/>
            <p:cNvPicPr>
              <a:picLocks noChangeAspect="1" noChangeArrowheads="1"/>
            </p:cNvPicPr>
            <p:nvPr/>
          </p:nvPicPr>
          <p:blipFill rotWithShape="1">
            <a:blip r:embed="rId10"/>
            <a:srcRect/>
            <a:stretch>
              <a:fillRect/>
            </a:stretch>
          </p:blipFill>
          <p:spPr>
            <a:xfrm>
              <a:off x="6758367" y="5659581"/>
              <a:ext cx="720000" cy="720000"/>
            </a:xfrm>
            <a:prstGeom prst="rect">
              <a:avLst/>
            </a:prstGeom>
            <a:noFill/>
          </p:spPr>
        </p:pic>
        <p:cxnSp>
          <p:nvCxnSpPr>
            <p:cNvPr id="33" name="직선 연결선 32"/>
            <p:cNvCxnSpPr/>
            <p:nvPr/>
          </p:nvCxnSpPr>
          <p:spPr>
            <a:xfrm>
              <a:off x="8547274" y="5659581"/>
              <a:ext cx="0" cy="720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6" name="Picture 22" descr="Folder"/>
            <p:cNvPicPr>
              <a:picLocks noChangeAspect="1" noChangeArrowheads="1"/>
            </p:cNvPicPr>
            <p:nvPr/>
          </p:nvPicPr>
          <p:blipFill rotWithShape="1">
            <a:blip r:embed="rId11"/>
            <a:srcRect/>
            <a:stretch>
              <a:fillRect/>
            </a:stretch>
          </p:blipFill>
          <p:spPr>
            <a:xfrm>
              <a:off x="8802046" y="5691581"/>
              <a:ext cx="648000" cy="648000"/>
            </a:xfrm>
            <a:prstGeom prst="rect">
              <a:avLst/>
            </a:prstGeom>
            <a:noFill/>
          </p:spPr>
        </p:pic>
        <p:pic>
          <p:nvPicPr>
            <p:cNvPr id="45" name="Picture 8" descr="Apple, note, document, notebook, notes, paper, write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9641693" y="5659581"/>
              <a:ext cx="720000" cy="720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941224" y="896903"/>
            <a:ext cx="8309552" cy="4403815"/>
            <a:chOff x="1509239" y="998153"/>
            <a:chExt cx="9173520" cy="4861693"/>
          </a:xfrm>
          <a:effectLst>
            <a:outerShdw blurRad="355600" sx="102000" sy="102000" algn="ctr" rotWithShape="0">
              <a:prstClr val="black">
                <a:alpha val="14000"/>
              </a:prstClr>
            </a:outerShdw>
          </a:effectLst>
        </p:grpSpPr>
        <p:sp>
          <p:nvSpPr>
            <p:cNvPr id="4" name="사각형: 둥근 위쪽 모서리 3"/>
            <p:cNvSpPr/>
            <p:nvPr/>
          </p:nvSpPr>
          <p:spPr>
            <a:xfrm>
              <a:off x="1509240" y="998153"/>
              <a:ext cx="9173519" cy="600511"/>
            </a:xfrm>
            <a:prstGeom prst="round2SameRect">
              <a:avLst>
                <a:gd name="adj1" fmla="val 39119"/>
                <a:gd name="adj2" fmla="val 0"/>
              </a:avLst>
            </a:prstGeom>
            <a:solidFill>
              <a:srgbClr val="FFFFF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7F9F4"/>
                </a:solidFill>
              </a:endParaRPr>
            </a:p>
          </p:txBody>
        </p:sp>
        <p:sp>
          <p:nvSpPr>
            <p:cNvPr id="5" name="사각형: 둥근 위쪽 모서리 4"/>
            <p:cNvSpPr/>
            <p:nvPr/>
          </p:nvSpPr>
          <p:spPr>
            <a:xfrm>
              <a:off x="1509239" y="1598662"/>
              <a:ext cx="9173519" cy="4261184"/>
            </a:xfrm>
            <a:prstGeom prst="round2SameRect">
              <a:avLst>
                <a:gd name="adj1" fmla="val 0"/>
                <a:gd name="adj2" fmla="val 6082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타원 5"/>
          <p:cNvSpPr/>
          <p:nvPr/>
        </p:nvSpPr>
        <p:spPr>
          <a:xfrm>
            <a:off x="2219496" y="1090518"/>
            <a:ext cx="163047" cy="163047"/>
          </a:xfrm>
          <a:prstGeom prst="ellipse">
            <a:avLst/>
          </a:prstGeom>
          <a:solidFill>
            <a:srgbClr val="FC6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489672" y="1090518"/>
            <a:ext cx="163047" cy="163047"/>
          </a:xfrm>
          <a:prstGeom prst="ellipse">
            <a:avLst/>
          </a:prstGeom>
          <a:solidFill>
            <a:srgbClr val="FEBD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759848" y="1090518"/>
            <a:ext cx="163047" cy="163047"/>
          </a:xfrm>
          <a:prstGeom prst="ellipse">
            <a:avLst/>
          </a:prstGeom>
          <a:solidFill>
            <a:srgbClr val="18C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92955" y="2075640"/>
            <a:ext cx="5806091" cy="1449492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111430" y="1994116"/>
            <a:ext cx="163047" cy="16304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111430" y="3443608"/>
            <a:ext cx="163047" cy="16304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917523" y="1994116"/>
            <a:ext cx="163047" cy="16304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8917523" y="3443608"/>
            <a:ext cx="163047" cy="16304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014476" y="1994116"/>
            <a:ext cx="163047" cy="16304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014476" y="3443608"/>
            <a:ext cx="163047" cy="16304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111430" y="2710422"/>
            <a:ext cx="163047" cy="16304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917523" y="2707301"/>
            <a:ext cx="163047" cy="16304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48680" y="949696"/>
            <a:ext cx="684772" cy="485967"/>
          </a:xfrm>
          <a:prstGeom prst="rect">
            <a:avLst/>
          </a:prstGeom>
        </p:spPr>
      </p:pic>
      <p:sp>
        <p:nvSpPr>
          <p:cNvPr id="24" name="사각형: 둥근 모서리 23"/>
          <p:cNvSpPr/>
          <p:nvPr/>
        </p:nvSpPr>
        <p:spPr>
          <a:xfrm>
            <a:off x="3835224" y="1010149"/>
            <a:ext cx="4521550" cy="30815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KR"/>
                <a:ea typeface="Noto Sans KR"/>
              </a:rPr>
              <a:t>졸업작품 주제 제출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09160" y="2458129"/>
            <a:ext cx="2735580" cy="7498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>
                <a:latin typeface="Noto Sans KR Black"/>
                <a:ea typeface="Noto Sans KR Black"/>
              </a:rPr>
              <a:t>POST101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61610" y="3688180"/>
            <a:ext cx="1649730" cy="3961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Noto Sans KR"/>
                <a:ea typeface="Noto Sans KR"/>
              </a:rPr>
              <a:t>건강 다이어리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1601924" y="5558381"/>
            <a:ext cx="8988152" cy="914400"/>
          </a:xfrm>
          <a:prstGeom prst="roundRect">
            <a:avLst>
              <a:gd name="adj" fmla="val 18421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57200" sx="102000" sy="102000" algn="ctr" rotWithShape="0">
              <a:schemeClr val="tx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0" y="-7329"/>
            <a:ext cx="12192000" cy="238382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200"/>
              <a:t>Graduation work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1705901" y="5659581"/>
            <a:ext cx="8780198" cy="720000"/>
            <a:chOff x="1581495" y="5659581"/>
            <a:chExt cx="8780198" cy="720000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581495" y="5659581"/>
              <a:ext cx="720000" cy="720000"/>
            </a:xfrm>
            <a:prstGeom prst="rect">
              <a:avLst/>
            </a:prstGeom>
          </p:spPr>
        </p:pic>
        <p:pic>
          <p:nvPicPr>
            <p:cNvPr id="1032" name="Picture 8" descr="Apple, note, document, notebook, notes, paper, write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3307119" y="5659581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34" name="Picture 10" descr="Apple, health, care, fitness, gym, healthcare, medical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2444307" y="5659581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36" name="Picture 12" descr="Apple, stock, finance, market, stock market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4169931" y="5659581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38" name="Picture 14" descr="Reading, book, education, apple, books, knowledge, learning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5032743" y="5659581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40" name="Picture 16" descr="Apple, messages, bubble, communication, conversation, imessage, message"/>
            <p:cNvPicPr>
              <a:picLocks noChangeAspect="1" noChangeArrowheads="1"/>
            </p:cNvPicPr>
            <p:nvPr/>
          </p:nvPicPr>
          <p:blipFill rotWithShape="1">
            <a:blip r:embed="rId8"/>
            <a:srcRect/>
            <a:stretch>
              <a:fillRect/>
            </a:stretch>
          </p:blipFill>
          <p:spPr>
            <a:xfrm>
              <a:off x="5895555" y="5659581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42" name="Picture 18" descr="Apple, itunes, album, artists, movies, music, songs"/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7621177" y="5659581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44" name="Picture 20" descr="Apple, photos, gallery, photo, photography, picture, pictures"/>
            <p:cNvPicPr>
              <a:picLocks noChangeAspect="1" noChangeArrowheads="1"/>
            </p:cNvPicPr>
            <p:nvPr/>
          </p:nvPicPr>
          <p:blipFill rotWithShape="1">
            <a:blip r:embed="rId10"/>
            <a:srcRect/>
            <a:stretch>
              <a:fillRect/>
            </a:stretch>
          </p:blipFill>
          <p:spPr>
            <a:xfrm>
              <a:off x="6758367" y="5659581"/>
              <a:ext cx="720000" cy="720000"/>
            </a:xfrm>
            <a:prstGeom prst="rect">
              <a:avLst/>
            </a:prstGeom>
            <a:noFill/>
          </p:spPr>
        </p:pic>
        <p:cxnSp>
          <p:nvCxnSpPr>
            <p:cNvPr id="33" name="직선 연결선 32"/>
            <p:cNvCxnSpPr/>
            <p:nvPr/>
          </p:nvCxnSpPr>
          <p:spPr>
            <a:xfrm>
              <a:off x="8547274" y="5659581"/>
              <a:ext cx="0" cy="720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6" name="Picture 22" descr="Folder"/>
            <p:cNvPicPr>
              <a:picLocks noChangeAspect="1" noChangeArrowheads="1"/>
            </p:cNvPicPr>
            <p:nvPr/>
          </p:nvPicPr>
          <p:blipFill rotWithShape="1">
            <a:blip r:embed="rId11"/>
            <a:srcRect/>
            <a:stretch>
              <a:fillRect/>
            </a:stretch>
          </p:blipFill>
          <p:spPr>
            <a:xfrm>
              <a:off x="8802046" y="5691581"/>
              <a:ext cx="648000" cy="648000"/>
            </a:xfrm>
            <a:prstGeom prst="rect">
              <a:avLst/>
            </a:prstGeom>
            <a:noFill/>
          </p:spPr>
        </p:pic>
        <p:pic>
          <p:nvPicPr>
            <p:cNvPr id="45" name="Picture 8" descr="Apple, note, document, notebook, notes, paper, write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9641693" y="5659581"/>
              <a:ext cx="720000" cy="720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위쪽 모서리 26"/>
          <p:cNvSpPr/>
          <p:nvPr/>
        </p:nvSpPr>
        <p:spPr>
          <a:xfrm>
            <a:off x="2232658" y="977865"/>
            <a:ext cx="7722873" cy="543954"/>
          </a:xfrm>
          <a:prstGeom prst="round2SameRect">
            <a:avLst>
              <a:gd name="adj1" fmla="val 39119"/>
              <a:gd name="adj2" fmla="val 0"/>
            </a:avLst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7F9F4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589134" y="1153497"/>
            <a:ext cx="788723" cy="182825"/>
            <a:chOff x="2515561" y="924029"/>
            <a:chExt cx="703399" cy="163047"/>
          </a:xfrm>
        </p:grpSpPr>
        <p:sp>
          <p:nvSpPr>
            <p:cNvPr id="4" name="타원 3"/>
            <p:cNvSpPr/>
            <p:nvPr/>
          </p:nvSpPr>
          <p:spPr>
            <a:xfrm>
              <a:off x="2515561" y="924029"/>
              <a:ext cx="163047" cy="163047"/>
            </a:xfrm>
            <a:prstGeom prst="ellipse">
              <a:avLst/>
            </a:prstGeom>
            <a:solidFill>
              <a:srgbClr val="FC60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2785737" y="924029"/>
              <a:ext cx="163047" cy="163047"/>
            </a:xfrm>
            <a:prstGeom prst="ellipse">
              <a:avLst/>
            </a:prstGeom>
            <a:solidFill>
              <a:srgbClr val="FEBD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3055913" y="924029"/>
              <a:ext cx="163047" cy="163047"/>
            </a:xfrm>
            <a:prstGeom prst="ellipse">
              <a:avLst/>
            </a:prstGeom>
            <a:solidFill>
              <a:srgbClr val="18CC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8" name="타원 17"/>
          <p:cNvSpPr/>
          <p:nvPr/>
        </p:nvSpPr>
        <p:spPr>
          <a:xfrm>
            <a:off x="5052720" y="2075637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사각형: 둥근 위쪽 모서리 24"/>
          <p:cNvSpPr/>
          <p:nvPr/>
        </p:nvSpPr>
        <p:spPr>
          <a:xfrm>
            <a:off x="2232658" y="1511954"/>
            <a:ext cx="7722874" cy="4689771"/>
          </a:xfrm>
          <a:prstGeom prst="round2SameRect">
            <a:avLst>
              <a:gd name="adj1" fmla="val 0"/>
              <a:gd name="adj2" fmla="val 608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97981" y="1025987"/>
            <a:ext cx="684772" cy="48596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668122" y="1727150"/>
            <a:ext cx="890418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>
                <a:latin typeface="Noto Sans KR Black"/>
                <a:ea typeface="Noto Sans KR Black"/>
              </a:rPr>
              <a:t>목차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68122" y="3397904"/>
            <a:ext cx="540000" cy="540000"/>
          </a:xfrm>
          <a:prstGeom prst="rect">
            <a:avLst/>
          </a:prstGeom>
          <a:effectLst>
            <a:outerShdw blurRad="203200" sx="102000" sy="102000" algn="ctr" rotWithShape="0">
              <a:prstClr val="black">
                <a:alpha val="13000"/>
              </a:prstClr>
            </a:outerShdw>
          </a:effectLst>
        </p:spPr>
      </p:pic>
      <p:pic>
        <p:nvPicPr>
          <p:cNvPr id="31" name="Picture 8" descr="Apple, note, document, notebook, notes, paper, write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68122" y="4219198"/>
            <a:ext cx="540000" cy="540000"/>
          </a:xfrm>
          <a:prstGeom prst="rect">
            <a:avLst/>
          </a:prstGeom>
          <a:noFill/>
          <a:effectLst>
            <a:outerShdw blurRad="203200" sx="102000" sy="102000" algn="ctr" rotWithShape="0">
              <a:prstClr val="black">
                <a:alpha val="13000"/>
              </a:prstClr>
            </a:outerShdw>
          </a:effectLst>
        </p:spPr>
      </p:pic>
      <p:pic>
        <p:nvPicPr>
          <p:cNvPr id="32" name="Picture 18" descr="Apple, itunes, album, artists, movies, music, songs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668122" y="2576610"/>
            <a:ext cx="540000" cy="540000"/>
          </a:xfrm>
          <a:prstGeom prst="rect">
            <a:avLst/>
          </a:prstGeom>
          <a:noFill/>
          <a:effectLst>
            <a:outerShdw blurRad="203200" sx="102000" sy="102000" algn="ctr" rotWithShape="0">
              <a:prstClr val="black">
                <a:alpha val="13000"/>
              </a:prstClr>
            </a:outerShdw>
          </a:effectLst>
        </p:spPr>
      </p:pic>
      <p:sp>
        <p:nvSpPr>
          <p:cNvPr id="34" name="TextBox 33"/>
          <p:cNvSpPr txBox="1"/>
          <p:nvPr/>
        </p:nvSpPr>
        <p:spPr>
          <a:xfrm>
            <a:off x="3230389" y="2611587"/>
            <a:ext cx="1375901" cy="44403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Noto Sans KR"/>
                <a:ea typeface="Noto Sans KR"/>
              </a:rPr>
              <a:t>개발 목표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30389" y="3437071"/>
            <a:ext cx="1375901" cy="4472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Noto Sans KR"/>
                <a:ea typeface="Noto Sans KR"/>
              </a:rPr>
              <a:t>개발 동기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30389" y="4252023"/>
            <a:ext cx="1375901" cy="4514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Noto Sans KR"/>
                <a:ea typeface="Noto Sans KR"/>
              </a:rPr>
              <a:t>개발 환경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위쪽 모서리 19"/>
          <p:cNvSpPr/>
          <p:nvPr/>
        </p:nvSpPr>
        <p:spPr>
          <a:xfrm>
            <a:off x="818277" y="656272"/>
            <a:ext cx="10651829" cy="975064"/>
          </a:xfrm>
          <a:prstGeom prst="round2SameRect">
            <a:avLst>
              <a:gd name="adj1" fmla="val 29701"/>
              <a:gd name="adj2" fmla="val 0"/>
            </a:avLst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7F9F4"/>
              </a:solidFill>
            </a:endParaRPr>
          </a:p>
        </p:txBody>
      </p:sp>
      <p:sp>
        <p:nvSpPr>
          <p:cNvPr id="21" name="사각형: 둥근 위쪽 모서리 20"/>
          <p:cNvSpPr/>
          <p:nvPr/>
        </p:nvSpPr>
        <p:spPr>
          <a:xfrm>
            <a:off x="818276" y="1631336"/>
            <a:ext cx="10651829" cy="4570392"/>
          </a:xfrm>
          <a:prstGeom prst="round2SameRect">
            <a:avLst>
              <a:gd name="adj1" fmla="val 0"/>
              <a:gd name="adj2" fmla="val 613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192793" y="892566"/>
            <a:ext cx="1565384" cy="502476"/>
            <a:chOff x="1096548" y="783207"/>
            <a:chExt cx="1513956" cy="485967"/>
          </a:xfrm>
        </p:grpSpPr>
        <p:sp>
          <p:nvSpPr>
            <p:cNvPr id="4" name="타원 3"/>
            <p:cNvSpPr/>
            <p:nvPr/>
          </p:nvSpPr>
          <p:spPr>
            <a:xfrm>
              <a:off x="1096548" y="924029"/>
              <a:ext cx="163047" cy="163047"/>
            </a:xfrm>
            <a:prstGeom prst="ellipse">
              <a:avLst/>
            </a:prstGeom>
            <a:solidFill>
              <a:srgbClr val="FC60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366724" y="924029"/>
              <a:ext cx="163047" cy="163047"/>
            </a:xfrm>
            <a:prstGeom prst="ellipse">
              <a:avLst/>
            </a:prstGeom>
            <a:solidFill>
              <a:srgbClr val="FEBD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1636900" y="924029"/>
              <a:ext cx="163047" cy="163047"/>
            </a:xfrm>
            <a:prstGeom prst="ellipse">
              <a:avLst/>
            </a:prstGeom>
            <a:solidFill>
              <a:srgbClr val="18CC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925732" y="783207"/>
              <a:ext cx="684772" cy="485967"/>
            </a:xfrm>
            <a:prstGeom prst="rect">
              <a:avLst/>
            </a:prstGeom>
          </p:spPr>
        </p:pic>
      </p:grpSp>
      <p:sp>
        <p:nvSpPr>
          <p:cNvPr id="17" name="사각형: 둥근 모서리 16"/>
          <p:cNvSpPr/>
          <p:nvPr/>
        </p:nvSpPr>
        <p:spPr>
          <a:xfrm>
            <a:off x="3132693" y="793568"/>
            <a:ext cx="5926613" cy="70047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/>
                <a:ea typeface="Noto Sans KR Black"/>
              </a:rPr>
              <a:t>개발 목표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0" y="-7329"/>
            <a:ext cx="12192000" cy="238382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200"/>
              <a:t>Graduation 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76962" y="2327489"/>
            <a:ext cx="7043466" cy="2976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건강 다이어리 </a:t>
            </a:r>
            <a:r>
              <a:rPr lang="en-US" altLang="ko-KR">
                <a:latin typeface="Noto Sans KR"/>
                <a:ea typeface="Noto Sans KR"/>
              </a:rPr>
              <a:t>“POST101”</a:t>
            </a:r>
            <a:r>
              <a:rPr lang="ko-KR" altLang="en-US">
                <a:latin typeface="Noto Sans KR"/>
                <a:ea typeface="Noto Sans KR"/>
              </a:rPr>
              <a:t>은 자칫하면 쉽게 놓칠 수 있는 나의 건강 상태를 체크</a:t>
            </a:r>
            <a:r>
              <a:rPr lang="en-US" altLang="ko-KR">
                <a:latin typeface="Noto Sans KR"/>
                <a:ea typeface="Noto Sans KR"/>
              </a:rPr>
              <a:t>,</a:t>
            </a:r>
            <a:r>
              <a:rPr lang="ko-KR" altLang="en-US">
                <a:latin typeface="Noto Sans KR"/>
                <a:ea typeface="Noto Sans KR"/>
              </a:rPr>
              <a:t> 입력 할 수 있도록 만든 웹 사이트 입니다</a:t>
            </a:r>
            <a:r>
              <a:rPr lang="en-US" altLang="ko-KR">
                <a:latin typeface="Noto Sans KR"/>
                <a:ea typeface="Noto Sans KR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몸 건강 뿐 아니라 정신 건강까지 기록 할 수 있으며</a:t>
            </a:r>
            <a:r>
              <a:rPr lang="en-US" altLang="ko-KR">
                <a:latin typeface="Noto Sans KR"/>
                <a:ea typeface="Noto Sans KR"/>
              </a:rPr>
              <a:t>,</a:t>
            </a:r>
            <a:r>
              <a:rPr lang="ko-KR" altLang="en-US">
                <a:latin typeface="Noto Sans KR"/>
                <a:ea typeface="Noto Sans KR"/>
              </a:rPr>
              <a:t> 이를 눈으로 확인하기 쉽도록 그래프화하여 제작 할 예정 입니다</a:t>
            </a:r>
            <a:r>
              <a:rPr lang="en-US" altLang="ko-KR">
                <a:latin typeface="Noto Sans KR"/>
                <a:ea typeface="Noto Sans KR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정신 건강까지 기록 할 수 있는 웹 이니 만큼 그 날의 기분</a:t>
            </a:r>
            <a:r>
              <a:rPr lang="en-US" altLang="ko-KR">
                <a:latin typeface="Noto Sans KR"/>
                <a:ea typeface="Noto Sans KR"/>
              </a:rPr>
              <a:t>,</a:t>
            </a:r>
            <a:r>
              <a:rPr lang="ko-KR" altLang="en-US">
                <a:latin typeface="Noto Sans KR"/>
                <a:ea typeface="Noto Sans KR"/>
              </a:rPr>
              <a:t> 일기를 적을 수 있는 페이지와 하루 음주량</a:t>
            </a:r>
            <a:r>
              <a:rPr lang="en-US" altLang="ko-KR">
                <a:latin typeface="Noto Sans KR"/>
                <a:ea typeface="Noto Sans KR"/>
              </a:rPr>
              <a:t>,</a:t>
            </a:r>
            <a:r>
              <a:rPr lang="ko-KR" altLang="en-US">
                <a:latin typeface="Noto Sans KR"/>
                <a:ea typeface="Noto Sans KR"/>
              </a:rPr>
              <a:t> 몸무게와 같은 기본 건강 체크도 포함 할 수 있도록 만들겠습니다</a:t>
            </a:r>
            <a:r>
              <a:rPr lang="en-US" altLang="ko-KR">
                <a:latin typeface="Noto Sans KR"/>
                <a:ea typeface="Noto Sans KR"/>
              </a:rPr>
              <a:t>.</a:t>
            </a:r>
          </a:p>
        </p:txBody>
      </p:sp>
      <p:pic>
        <p:nvPicPr>
          <p:cNvPr id="3078" name="그림 307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05976" y="2524771"/>
            <a:ext cx="2887195" cy="25239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위쪽 모서리 19"/>
          <p:cNvSpPr/>
          <p:nvPr/>
        </p:nvSpPr>
        <p:spPr>
          <a:xfrm>
            <a:off x="818277" y="656272"/>
            <a:ext cx="10651829" cy="975064"/>
          </a:xfrm>
          <a:prstGeom prst="round2SameRect">
            <a:avLst>
              <a:gd name="adj1" fmla="val 29701"/>
              <a:gd name="adj2" fmla="val 0"/>
            </a:avLst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7F9F4"/>
              </a:solidFill>
            </a:endParaRPr>
          </a:p>
        </p:txBody>
      </p:sp>
      <p:sp>
        <p:nvSpPr>
          <p:cNvPr id="21" name="사각형: 둥근 위쪽 모서리 20"/>
          <p:cNvSpPr/>
          <p:nvPr/>
        </p:nvSpPr>
        <p:spPr>
          <a:xfrm>
            <a:off x="818276" y="1631336"/>
            <a:ext cx="10651829" cy="4570392"/>
          </a:xfrm>
          <a:prstGeom prst="round2SameRect">
            <a:avLst>
              <a:gd name="adj1" fmla="val 0"/>
              <a:gd name="adj2" fmla="val 613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192793" y="892566"/>
            <a:ext cx="1565384" cy="502476"/>
            <a:chOff x="1096548" y="783207"/>
            <a:chExt cx="1513956" cy="485967"/>
          </a:xfrm>
        </p:grpSpPr>
        <p:sp>
          <p:nvSpPr>
            <p:cNvPr id="4" name="타원 3"/>
            <p:cNvSpPr/>
            <p:nvPr/>
          </p:nvSpPr>
          <p:spPr>
            <a:xfrm>
              <a:off x="1096548" y="924029"/>
              <a:ext cx="163047" cy="163047"/>
            </a:xfrm>
            <a:prstGeom prst="ellipse">
              <a:avLst/>
            </a:prstGeom>
            <a:solidFill>
              <a:srgbClr val="FC60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366724" y="924029"/>
              <a:ext cx="163047" cy="163047"/>
            </a:xfrm>
            <a:prstGeom prst="ellipse">
              <a:avLst/>
            </a:prstGeom>
            <a:solidFill>
              <a:srgbClr val="FEBD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1636900" y="924029"/>
              <a:ext cx="163047" cy="163047"/>
            </a:xfrm>
            <a:prstGeom prst="ellipse">
              <a:avLst/>
            </a:prstGeom>
            <a:solidFill>
              <a:srgbClr val="18CC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925732" y="783207"/>
              <a:ext cx="684772" cy="485967"/>
            </a:xfrm>
            <a:prstGeom prst="rect">
              <a:avLst/>
            </a:prstGeom>
          </p:spPr>
        </p:pic>
      </p:grpSp>
      <p:sp>
        <p:nvSpPr>
          <p:cNvPr id="17" name="사각형: 둥근 모서리 16"/>
          <p:cNvSpPr/>
          <p:nvPr/>
        </p:nvSpPr>
        <p:spPr>
          <a:xfrm>
            <a:off x="3132693" y="793568"/>
            <a:ext cx="5926613" cy="70047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/>
                <a:ea typeface="Noto Sans KR Black"/>
              </a:rPr>
              <a:t>개발 동기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0" y="-7329"/>
            <a:ext cx="12192000" cy="238382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200"/>
              <a:t>Graduation 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75109" y="2560302"/>
            <a:ext cx="7043466" cy="1737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몸과 정신건강을 기록할 수 있는 플랫폼이 있다면 좋을 것 같다는 취지에서 선정하게 되었습니다. 또한 웹 프론트엔드 개발자 취업을 목표로 하고 있기 때문에 관련된 좋은 포트폴리오를 만들고 싶어  졸업작품의 주제로 웹 개발을 선정하게 되었습니다.</a:t>
            </a:r>
          </a:p>
        </p:txBody>
      </p:sp>
      <p:sp>
        <p:nvSpPr>
          <p:cNvPr id="3075" name="TextBox 3074"/>
          <p:cNvSpPr txBox="1"/>
          <p:nvPr/>
        </p:nvSpPr>
        <p:spPr>
          <a:xfrm>
            <a:off x="3896589" y="1955398"/>
            <a:ext cx="6879167" cy="366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>
              <a:latin typeface="Noto Sans KR"/>
              <a:ea typeface="Noto Sans KR"/>
            </a:endParaRPr>
          </a:p>
        </p:txBody>
      </p:sp>
      <p:pic>
        <p:nvPicPr>
          <p:cNvPr id="3077" name="그림 307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12877" y="2428893"/>
            <a:ext cx="1988819" cy="2385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위쪽 모서리 19"/>
          <p:cNvSpPr/>
          <p:nvPr/>
        </p:nvSpPr>
        <p:spPr>
          <a:xfrm>
            <a:off x="818277" y="656272"/>
            <a:ext cx="10651829" cy="975064"/>
          </a:xfrm>
          <a:prstGeom prst="round2SameRect">
            <a:avLst>
              <a:gd name="adj1" fmla="val 29701"/>
              <a:gd name="adj2" fmla="val 0"/>
            </a:avLst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7F9F4"/>
              </a:solidFill>
            </a:endParaRPr>
          </a:p>
        </p:txBody>
      </p:sp>
      <p:sp>
        <p:nvSpPr>
          <p:cNvPr id="21" name="사각형: 둥근 위쪽 모서리 20"/>
          <p:cNvSpPr/>
          <p:nvPr/>
        </p:nvSpPr>
        <p:spPr>
          <a:xfrm>
            <a:off x="818276" y="1631336"/>
            <a:ext cx="10651829" cy="4570392"/>
          </a:xfrm>
          <a:prstGeom prst="round2SameRect">
            <a:avLst>
              <a:gd name="adj1" fmla="val 0"/>
              <a:gd name="adj2" fmla="val 613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192793" y="892566"/>
            <a:ext cx="1565384" cy="502476"/>
            <a:chOff x="1096548" y="783207"/>
            <a:chExt cx="1513956" cy="485967"/>
          </a:xfrm>
        </p:grpSpPr>
        <p:sp>
          <p:nvSpPr>
            <p:cNvPr id="4" name="타원 3"/>
            <p:cNvSpPr/>
            <p:nvPr/>
          </p:nvSpPr>
          <p:spPr>
            <a:xfrm>
              <a:off x="1096548" y="924029"/>
              <a:ext cx="163047" cy="163047"/>
            </a:xfrm>
            <a:prstGeom prst="ellipse">
              <a:avLst/>
            </a:prstGeom>
            <a:solidFill>
              <a:srgbClr val="FC60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366724" y="924029"/>
              <a:ext cx="163047" cy="163047"/>
            </a:xfrm>
            <a:prstGeom prst="ellipse">
              <a:avLst/>
            </a:prstGeom>
            <a:solidFill>
              <a:srgbClr val="FEBD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1636900" y="924029"/>
              <a:ext cx="163047" cy="163047"/>
            </a:xfrm>
            <a:prstGeom prst="ellipse">
              <a:avLst/>
            </a:prstGeom>
            <a:solidFill>
              <a:srgbClr val="18CC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925732" y="783207"/>
              <a:ext cx="684772" cy="485967"/>
            </a:xfrm>
            <a:prstGeom prst="rect">
              <a:avLst/>
            </a:prstGeom>
          </p:spPr>
        </p:pic>
      </p:grpSp>
      <p:sp>
        <p:nvSpPr>
          <p:cNvPr id="17" name="사각형: 둥근 모서리 16"/>
          <p:cNvSpPr/>
          <p:nvPr/>
        </p:nvSpPr>
        <p:spPr>
          <a:xfrm>
            <a:off x="3132693" y="793568"/>
            <a:ext cx="5926613" cy="70047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/>
                <a:ea typeface="Noto Sans KR Black"/>
              </a:rPr>
              <a:t>개발 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0" y="-7329"/>
            <a:ext cx="12192000" cy="238382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200"/>
              <a:t>Graduation work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72000" y="2741723"/>
            <a:ext cx="3924001" cy="648000"/>
            <a:chOff x="1213223" y="1416845"/>
            <a:chExt cx="2245630" cy="411955"/>
          </a:xfrm>
          <a:solidFill>
            <a:srgbClr val="DFDFE1"/>
          </a:solidFill>
          <a:effectLst/>
        </p:grpSpPr>
        <p:sp>
          <p:nvSpPr>
            <p:cNvPr id="14" name="자유형: 도형 13"/>
            <p:cNvSpPr/>
            <p:nvPr/>
          </p:nvSpPr>
          <p:spPr>
            <a:xfrm flipH="1">
              <a:off x="1213223" y="1416845"/>
              <a:ext cx="227106" cy="380999"/>
            </a:xfrm>
            <a:custGeom>
              <a:avLst/>
              <a:gdLst>
                <a:gd name="connsiteX0" fmla="*/ 452639 w 452639"/>
                <a:gd name="connsiteY0" fmla="*/ 0 h 411954"/>
                <a:gd name="connsiteX1" fmla="*/ 4728 w 452639"/>
                <a:gd name="connsiteY1" fmla="*/ 365058 h 411954"/>
                <a:gd name="connsiteX2" fmla="*/ 0 w 452639"/>
                <a:gd name="connsiteY2" fmla="*/ 411954 h 411954"/>
                <a:gd name="connsiteX3" fmla="*/ 257324 w 452639"/>
                <a:gd name="connsiteY3" fmla="*/ 411954 h 411954"/>
                <a:gd name="connsiteX4" fmla="*/ 265941 w 452639"/>
                <a:gd name="connsiteY4" fmla="*/ 329086 h 411954"/>
                <a:gd name="connsiteX5" fmla="*/ 452639 w 452639"/>
                <a:gd name="connsiteY5" fmla="*/ 0 h 41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2639" h="411954">
                  <a:moveTo>
                    <a:pt x="452639" y="0"/>
                  </a:moveTo>
                  <a:cubicBezTo>
                    <a:pt x="231697" y="0"/>
                    <a:pt x="47360" y="156720"/>
                    <a:pt x="4728" y="365058"/>
                  </a:cubicBezTo>
                  <a:lnTo>
                    <a:pt x="0" y="411954"/>
                  </a:lnTo>
                  <a:lnTo>
                    <a:pt x="257324" y="411954"/>
                  </a:lnTo>
                  <a:lnTo>
                    <a:pt x="265941" y="329086"/>
                  </a:lnTo>
                  <a:cubicBezTo>
                    <a:pt x="292311" y="203701"/>
                    <a:pt x="357005" y="88379"/>
                    <a:pt x="45263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24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사각형: 둥근 모서리 14"/>
            <p:cNvSpPr/>
            <p:nvPr/>
          </p:nvSpPr>
          <p:spPr>
            <a:xfrm>
              <a:off x="1255059" y="1416845"/>
              <a:ext cx="2203794" cy="411955"/>
            </a:xfrm>
            <a:prstGeom prst="roundRect">
              <a:avLst>
                <a:gd name="adj" fmla="val 3458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>
                  <a:solidFill>
                    <a:schemeClr val="tx1"/>
                  </a:solidFill>
                  <a:latin typeface="Noto Sans KR"/>
                  <a:ea typeface="Noto Sans KR"/>
                </a:rPr>
                <a:t>VSCODE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096000" y="3554191"/>
            <a:ext cx="3924000" cy="648000"/>
            <a:chOff x="1255059" y="1416845"/>
            <a:chExt cx="2245630" cy="411955"/>
          </a:xfrm>
          <a:solidFill>
            <a:srgbClr val="1289FE"/>
          </a:solidFill>
          <a:effectLst/>
        </p:grpSpPr>
        <p:sp>
          <p:nvSpPr>
            <p:cNvPr id="19" name="자유형: 도형 18"/>
            <p:cNvSpPr/>
            <p:nvPr/>
          </p:nvSpPr>
          <p:spPr>
            <a:xfrm>
              <a:off x="3273583" y="1416845"/>
              <a:ext cx="227106" cy="380999"/>
            </a:xfrm>
            <a:custGeom>
              <a:avLst/>
              <a:gdLst>
                <a:gd name="connsiteX0" fmla="*/ 452639 w 452639"/>
                <a:gd name="connsiteY0" fmla="*/ 0 h 411954"/>
                <a:gd name="connsiteX1" fmla="*/ 4728 w 452639"/>
                <a:gd name="connsiteY1" fmla="*/ 365058 h 411954"/>
                <a:gd name="connsiteX2" fmla="*/ 0 w 452639"/>
                <a:gd name="connsiteY2" fmla="*/ 411954 h 411954"/>
                <a:gd name="connsiteX3" fmla="*/ 257324 w 452639"/>
                <a:gd name="connsiteY3" fmla="*/ 411954 h 411954"/>
                <a:gd name="connsiteX4" fmla="*/ 265941 w 452639"/>
                <a:gd name="connsiteY4" fmla="*/ 329086 h 411954"/>
                <a:gd name="connsiteX5" fmla="*/ 452639 w 452639"/>
                <a:gd name="connsiteY5" fmla="*/ 0 h 41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2639" h="411954">
                  <a:moveTo>
                    <a:pt x="452639" y="0"/>
                  </a:moveTo>
                  <a:cubicBezTo>
                    <a:pt x="231697" y="0"/>
                    <a:pt x="47360" y="156720"/>
                    <a:pt x="4728" y="365058"/>
                  </a:cubicBezTo>
                  <a:lnTo>
                    <a:pt x="0" y="411954"/>
                  </a:lnTo>
                  <a:lnTo>
                    <a:pt x="257324" y="411954"/>
                  </a:lnTo>
                  <a:lnTo>
                    <a:pt x="265941" y="329086"/>
                  </a:lnTo>
                  <a:cubicBezTo>
                    <a:pt x="292311" y="203701"/>
                    <a:pt x="357005" y="88379"/>
                    <a:pt x="45263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24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사각형: 둥근 모서리 21"/>
            <p:cNvSpPr/>
            <p:nvPr/>
          </p:nvSpPr>
          <p:spPr>
            <a:xfrm>
              <a:off x="1255059" y="1416845"/>
              <a:ext cx="2203794" cy="411955"/>
            </a:xfrm>
            <a:prstGeom prst="roundRect">
              <a:avLst>
                <a:gd name="adj" fmla="val 3458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>
                  <a:solidFill>
                    <a:schemeClr val="bg1"/>
                  </a:solidFill>
                  <a:latin typeface="Noto Sans KR"/>
                  <a:ea typeface="Noto Sans KR"/>
                </a:rPr>
                <a:t>VSCODE,BRAKETS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171999" y="4366659"/>
            <a:ext cx="3924000" cy="648000"/>
            <a:chOff x="1213223" y="1416845"/>
            <a:chExt cx="2245630" cy="411955"/>
          </a:xfrm>
          <a:solidFill>
            <a:srgbClr val="DFDFE1"/>
          </a:solidFill>
          <a:effectLst/>
        </p:grpSpPr>
        <p:sp>
          <p:nvSpPr>
            <p:cNvPr id="28" name="자유형: 도형 27"/>
            <p:cNvSpPr/>
            <p:nvPr/>
          </p:nvSpPr>
          <p:spPr>
            <a:xfrm flipH="1">
              <a:off x="1213223" y="1416845"/>
              <a:ext cx="227106" cy="380999"/>
            </a:xfrm>
            <a:custGeom>
              <a:avLst/>
              <a:gdLst>
                <a:gd name="connsiteX0" fmla="*/ 452639 w 452639"/>
                <a:gd name="connsiteY0" fmla="*/ 0 h 411954"/>
                <a:gd name="connsiteX1" fmla="*/ 4728 w 452639"/>
                <a:gd name="connsiteY1" fmla="*/ 365058 h 411954"/>
                <a:gd name="connsiteX2" fmla="*/ 0 w 452639"/>
                <a:gd name="connsiteY2" fmla="*/ 411954 h 411954"/>
                <a:gd name="connsiteX3" fmla="*/ 257324 w 452639"/>
                <a:gd name="connsiteY3" fmla="*/ 411954 h 411954"/>
                <a:gd name="connsiteX4" fmla="*/ 265941 w 452639"/>
                <a:gd name="connsiteY4" fmla="*/ 329086 h 411954"/>
                <a:gd name="connsiteX5" fmla="*/ 452639 w 452639"/>
                <a:gd name="connsiteY5" fmla="*/ 0 h 41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2639" h="411954">
                  <a:moveTo>
                    <a:pt x="452639" y="0"/>
                  </a:moveTo>
                  <a:cubicBezTo>
                    <a:pt x="231697" y="0"/>
                    <a:pt x="47360" y="156720"/>
                    <a:pt x="4728" y="365058"/>
                  </a:cubicBezTo>
                  <a:lnTo>
                    <a:pt x="0" y="411954"/>
                  </a:lnTo>
                  <a:lnTo>
                    <a:pt x="257324" y="411954"/>
                  </a:lnTo>
                  <a:lnTo>
                    <a:pt x="265941" y="329086"/>
                  </a:lnTo>
                  <a:cubicBezTo>
                    <a:pt x="292311" y="203701"/>
                    <a:pt x="357005" y="88379"/>
                    <a:pt x="45263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24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사각형: 둥근 모서리 28"/>
            <p:cNvSpPr/>
            <p:nvPr/>
          </p:nvSpPr>
          <p:spPr>
            <a:xfrm>
              <a:off x="1255059" y="1416845"/>
              <a:ext cx="2203794" cy="411955"/>
            </a:xfrm>
            <a:prstGeom prst="roundRect">
              <a:avLst>
                <a:gd name="adj" fmla="val 3458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solidFill>
                  <a:schemeClr val="tx1"/>
                </a:solidFill>
                <a:latin typeface="Noto Sans KR"/>
                <a:ea typeface="Noto Sans KR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096000" y="5179127"/>
            <a:ext cx="3924000" cy="648001"/>
            <a:chOff x="1255059" y="1416845"/>
            <a:chExt cx="2245630" cy="411956"/>
          </a:xfrm>
          <a:solidFill>
            <a:srgbClr val="1289FE"/>
          </a:solidFill>
          <a:effectLst/>
        </p:grpSpPr>
        <p:sp>
          <p:nvSpPr>
            <p:cNvPr id="26" name="자유형: 도형 25"/>
            <p:cNvSpPr/>
            <p:nvPr/>
          </p:nvSpPr>
          <p:spPr>
            <a:xfrm>
              <a:off x="3273583" y="1416845"/>
              <a:ext cx="227106" cy="380999"/>
            </a:xfrm>
            <a:custGeom>
              <a:avLst/>
              <a:gdLst>
                <a:gd name="connsiteX0" fmla="*/ 452639 w 452639"/>
                <a:gd name="connsiteY0" fmla="*/ 0 h 411954"/>
                <a:gd name="connsiteX1" fmla="*/ 4728 w 452639"/>
                <a:gd name="connsiteY1" fmla="*/ 365058 h 411954"/>
                <a:gd name="connsiteX2" fmla="*/ 0 w 452639"/>
                <a:gd name="connsiteY2" fmla="*/ 411954 h 411954"/>
                <a:gd name="connsiteX3" fmla="*/ 257324 w 452639"/>
                <a:gd name="connsiteY3" fmla="*/ 411954 h 411954"/>
                <a:gd name="connsiteX4" fmla="*/ 265941 w 452639"/>
                <a:gd name="connsiteY4" fmla="*/ 329086 h 411954"/>
                <a:gd name="connsiteX5" fmla="*/ 452639 w 452639"/>
                <a:gd name="connsiteY5" fmla="*/ 0 h 41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2639" h="411954">
                  <a:moveTo>
                    <a:pt x="452639" y="0"/>
                  </a:moveTo>
                  <a:cubicBezTo>
                    <a:pt x="231697" y="0"/>
                    <a:pt x="47360" y="156720"/>
                    <a:pt x="4728" y="365058"/>
                  </a:cubicBezTo>
                  <a:lnTo>
                    <a:pt x="0" y="411954"/>
                  </a:lnTo>
                  <a:lnTo>
                    <a:pt x="257324" y="411954"/>
                  </a:lnTo>
                  <a:lnTo>
                    <a:pt x="265941" y="329086"/>
                  </a:lnTo>
                  <a:cubicBezTo>
                    <a:pt x="292311" y="203701"/>
                    <a:pt x="357005" y="88379"/>
                    <a:pt x="45263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24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사각형: 둥근 모서리 26"/>
            <p:cNvSpPr/>
            <p:nvPr/>
          </p:nvSpPr>
          <p:spPr>
            <a:xfrm>
              <a:off x="1255059" y="1416846"/>
              <a:ext cx="2203794" cy="411955"/>
            </a:xfrm>
            <a:prstGeom prst="roundRect">
              <a:avLst>
                <a:gd name="adj" fmla="val 3458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>
                  <a:solidFill>
                    <a:schemeClr val="bg1"/>
                  </a:solidFill>
                  <a:latin typeface="Noto Sans KR"/>
                  <a:ea typeface="Noto Sans KR"/>
                </a:rPr>
                <a:t>HTML, JS, CSS 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056917" y="2225759"/>
            <a:ext cx="993227" cy="1434879"/>
            <a:chOff x="1056917" y="1953140"/>
            <a:chExt cx="993227" cy="1434879"/>
          </a:xfrm>
        </p:grpSpPr>
        <p:grpSp>
          <p:nvGrpSpPr>
            <p:cNvPr id="32" name="그룹 31"/>
            <p:cNvGrpSpPr/>
            <p:nvPr/>
          </p:nvGrpSpPr>
          <p:grpSpPr>
            <a:xfrm>
              <a:off x="1056917" y="1953140"/>
              <a:ext cx="993227" cy="1031927"/>
              <a:chOff x="964325" y="1560556"/>
              <a:chExt cx="993227" cy="103192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03739" y="1678083"/>
                <a:ext cx="914400" cy="914400"/>
              </a:xfrm>
              <a:prstGeom prst="ellipse">
                <a:avLst/>
              </a:prstGeom>
              <a:solidFill>
                <a:srgbClr val="C3C3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>
                  <a:latin typeface="에스코어 드림 4 Regular"/>
                  <a:ea typeface="에스코어 드림 4 Regular"/>
                </a:endParaRPr>
              </a:p>
            </p:txBody>
          </p:sp>
          <p:pic>
            <p:nvPicPr>
              <p:cNvPr id="34" name="Picture 4" descr="모바일] 카톡 프로필 사진 :: 고화질 기본 프사 응용 : 네이버 블로그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964325" y="1560556"/>
                <a:ext cx="993227" cy="1013919"/>
              </a:xfrm>
              <a:prstGeom prst="ellipse">
                <a:avLst/>
              </a:prstGeom>
              <a:noFill/>
            </p:spPr>
          </p:pic>
        </p:grpSp>
        <p:sp>
          <p:nvSpPr>
            <p:cNvPr id="35" name="TextBox 34"/>
            <p:cNvSpPr txBox="1"/>
            <p:nvPr/>
          </p:nvSpPr>
          <p:spPr>
            <a:xfrm>
              <a:off x="1137285" y="3018687"/>
              <a:ext cx="82105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>
                  <a:solidFill>
                    <a:srgbClr val="1E1E1E"/>
                  </a:solidFill>
                  <a:latin typeface="Noto Sans KR"/>
                  <a:ea typeface="Noto Sans KR"/>
                </a:rPr>
                <a:t>이영재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091852" y="3702730"/>
            <a:ext cx="993227" cy="1434879"/>
            <a:chOff x="1056917" y="1953140"/>
            <a:chExt cx="993227" cy="1434879"/>
          </a:xfrm>
        </p:grpSpPr>
        <p:grpSp>
          <p:nvGrpSpPr>
            <p:cNvPr id="37" name="그룹 36"/>
            <p:cNvGrpSpPr/>
            <p:nvPr/>
          </p:nvGrpSpPr>
          <p:grpSpPr>
            <a:xfrm>
              <a:off x="1056917" y="1953140"/>
              <a:ext cx="993227" cy="1031927"/>
              <a:chOff x="964325" y="1560556"/>
              <a:chExt cx="993227" cy="103192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03739" y="1678083"/>
                <a:ext cx="914400" cy="914400"/>
              </a:xfrm>
              <a:prstGeom prst="ellipse">
                <a:avLst/>
              </a:prstGeom>
              <a:solidFill>
                <a:srgbClr val="C3C3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>
                  <a:latin typeface="에스코어 드림 4 Regular"/>
                  <a:ea typeface="에스코어 드림 4 Regular"/>
                </a:endParaRPr>
              </a:p>
            </p:txBody>
          </p:sp>
          <p:pic>
            <p:nvPicPr>
              <p:cNvPr id="40" name="Picture 4" descr="모바일] 카톡 프로필 사진 :: 고화질 기본 프사 응용 : 네이버 블로그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964325" y="1560556"/>
                <a:ext cx="993227" cy="1013919"/>
              </a:xfrm>
              <a:prstGeom prst="ellipse">
                <a:avLst/>
              </a:prstGeom>
              <a:noFill/>
            </p:spPr>
          </p:pic>
        </p:grpSp>
        <p:sp>
          <p:nvSpPr>
            <p:cNvPr id="38" name="TextBox 37"/>
            <p:cNvSpPr txBox="1"/>
            <p:nvPr/>
          </p:nvSpPr>
          <p:spPr>
            <a:xfrm>
              <a:off x="1140450" y="3018687"/>
              <a:ext cx="82105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>
                  <a:solidFill>
                    <a:srgbClr val="1E1E1E"/>
                  </a:solidFill>
                  <a:latin typeface="Noto Sans KR"/>
                  <a:ea typeface="Noto Sans KR"/>
                </a:rPr>
                <a:t>이영재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0122932" y="2866584"/>
            <a:ext cx="993227" cy="1434879"/>
            <a:chOff x="1056916" y="1953140"/>
            <a:chExt cx="993227" cy="1434879"/>
          </a:xfrm>
        </p:grpSpPr>
        <p:grpSp>
          <p:nvGrpSpPr>
            <p:cNvPr id="42" name="그룹 41"/>
            <p:cNvGrpSpPr/>
            <p:nvPr/>
          </p:nvGrpSpPr>
          <p:grpSpPr>
            <a:xfrm>
              <a:off x="1056916" y="1953140"/>
              <a:ext cx="993227" cy="1031927"/>
              <a:chOff x="964325" y="1560556"/>
              <a:chExt cx="993227" cy="1031927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1003739" y="1678083"/>
                <a:ext cx="914400" cy="914400"/>
              </a:xfrm>
              <a:prstGeom prst="ellipse">
                <a:avLst/>
              </a:prstGeom>
              <a:solidFill>
                <a:srgbClr val="C3C3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>
                  <a:latin typeface="에스코어 드림 4 Regular"/>
                  <a:ea typeface="에스코어 드림 4 Regular"/>
                </a:endParaRPr>
              </a:p>
            </p:txBody>
          </p:sp>
          <p:pic>
            <p:nvPicPr>
              <p:cNvPr id="45" name="Picture 4" descr="모바일] 카톡 프로필 사진 :: 고화질 기본 프사 응용 : 네이버 블로그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964325" y="1560556"/>
                <a:ext cx="993227" cy="1013919"/>
              </a:xfrm>
              <a:prstGeom prst="ellipse">
                <a:avLst/>
              </a:prstGeom>
              <a:noFill/>
            </p:spPr>
          </p:pic>
        </p:grpSp>
        <p:sp>
          <p:nvSpPr>
            <p:cNvPr id="43" name="TextBox 42"/>
            <p:cNvSpPr txBox="1"/>
            <p:nvPr/>
          </p:nvSpPr>
          <p:spPr>
            <a:xfrm>
              <a:off x="1110494" y="3018687"/>
              <a:ext cx="82105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>
                  <a:solidFill>
                    <a:srgbClr val="1E1E1E"/>
                  </a:solidFill>
                  <a:latin typeface="Noto Sans KR"/>
                  <a:ea typeface="Noto Sans KR"/>
                </a:rPr>
                <a:t>한그믐</a:t>
              </a: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0157866" y="4343555"/>
            <a:ext cx="993227" cy="1434879"/>
            <a:chOff x="1056917" y="1953140"/>
            <a:chExt cx="993227" cy="1434879"/>
          </a:xfrm>
        </p:grpSpPr>
        <p:grpSp>
          <p:nvGrpSpPr>
            <p:cNvPr id="47" name="그룹 46"/>
            <p:cNvGrpSpPr/>
            <p:nvPr/>
          </p:nvGrpSpPr>
          <p:grpSpPr>
            <a:xfrm>
              <a:off x="1056917" y="1953140"/>
              <a:ext cx="993227" cy="1031927"/>
              <a:chOff x="964325" y="1560556"/>
              <a:chExt cx="993227" cy="1031927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1003739" y="1678083"/>
                <a:ext cx="914400" cy="914400"/>
              </a:xfrm>
              <a:prstGeom prst="ellipse">
                <a:avLst/>
              </a:prstGeom>
              <a:solidFill>
                <a:srgbClr val="C3C3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>
                  <a:latin typeface="에스코어 드림 4 Regular"/>
                  <a:ea typeface="에스코어 드림 4 Regular"/>
                </a:endParaRPr>
              </a:p>
            </p:txBody>
          </p:sp>
          <p:pic>
            <p:nvPicPr>
              <p:cNvPr id="50" name="Picture 4" descr="모바일] 카톡 프로필 사진 :: 고화질 기본 프사 응용 : 네이버 블로그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964325" y="1560556"/>
                <a:ext cx="993227" cy="1013919"/>
              </a:xfrm>
              <a:prstGeom prst="ellipse">
                <a:avLst/>
              </a:prstGeom>
              <a:noFill/>
            </p:spPr>
          </p:pic>
        </p:grpSp>
        <p:sp>
          <p:nvSpPr>
            <p:cNvPr id="48" name="TextBox 47"/>
            <p:cNvSpPr txBox="1"/>
            <p:nvPr/>
          </p:nvSpPr>
          <p:spPr>
            <a:xfrm>
              <a:off x="1132711" y="3018687"/>
              <a:ext cx="82105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>
                  <a:solidFill>
                    <a:srgbClr val="1E1E1E"/>
                  </a:solidFill>
                  <a:latin typeface="Noto Sans KR"/>
                  <a:ea typeface="Noto Sans KR"/>
                </a:rPr>
                <a:t>한그믐</a:t>
              </a:r>
            </a:p>
          </p:txBody>
        </p:sp>
      </p:grpSp>
      <p:cxnSp>
        <p:nvCxnSpPr>
          <p:cNvPr id="51" name="직선 연결선 50"/>
          <p:cNvCxnSpPr/>
          <p:nvPr/>
        </p:nvCxnSpPr>
        <p:spPr>
          <a:xfrm>
            <a:off x="1236000" y="2023038"/>
            <a:ext cx="9720000" cy="0"/>
          </a:xfrm>
          <a:prstGeom prst="line">
            <a:avLst/>
          </a:prstGeom>
          <a:ln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942849" y="1860421"/>
            <a:ext cx="4306300" cy="3665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Noto Sans KR"/>
                <a:ea typeface="Noto Sans KR"/>
              </a:rPr>
              <a:t>2022-03-10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338195" y="4388898"/>
            <a:ext cx="3710180" cy="638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Noto Sans KR"/>
                <a:ea typeface="Noto Sans KR"/>
              </a:rPr>
              <a:t>mysql 8.0, Node.js 16.13.1.,React 17.0.2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BD903-1655-4278-89A0-0F5250F0BF49}"/>
              </a:ext>
            </a:extLst>
          </p:cNvPr>
          <p:cNvSpPr txBox="1"/>
          <p:nvPr/>
        </p:nvSpPr>
        <p:spPr>
          <a:xfrm>
            <a:off x="5416" y="36000"/>
            <a:ext cx="12186584" cy="236443"/>
          </a:xfrm>
          <a:prstGeom prst="rect">
            <a:avLst/>
          </a:prstGeom>
          <a:solidFill>
            <a:srgbClr val="000000">
              <a:alpha val="48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58846884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rgbClr val="FFFFFF">
                    <a:alpha val="100000"/>
                  </a:srgbClr>
                </a:solidFill>
                <a:latin typeface="HelveticaNeueLT Pro 65 Md"/>
              </a:rPr>
              <a:t>Graduation work</a:t>
            </a:r>
            <a:endParaRPr kumimoji="1" lang="ko-KR" altLang="en-US" sz="1200" b="0" i="0">
              <a:solidFill>
                <a:srgbClr val="FFFFFF">
                  <a:alpha val="100000"/>
                </a:srgbClr>
              </a:solidFill>
              <a:latin typeface="HelveticaNeueLT Pro 65 Md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4CC340B-26C4-4BEF-A7C1-5881E5F317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771706" y="656934"/>
            <a:ext cx="10648588" cy="9745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3AE18AC-3614-4916-B8BF-6C46F00453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771706" y="1631453"/>
            <a:ext cx="10648588" cy="45696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pSp>
        <p:nvGrpSpPr>
          <p:cNvPr id="14" name="Group 1">
            <a:extLst>
              <a:ext uri="{FF2B5EF4-FFF2-40B4-BE49-F238E27FC236}">
                <a16:creationId xmlns:a16="http://schemas.microsoft.com/office/drawing/2014/main" id="{2F6E95BF-B907-4DC4-8682-9E37C9743D3A}"/>
              </a:ext>
            </a:extLst>
          </p:cNvPr>
          <p:cNvGrpSpPr/>
          <p:nvPr/>
        </p:nvGrpSpPr>
        <p:grpSpPr>
          <a:xfrm>
            <a:off x="1146298" y="893433"/>
            <a:ext cx="1565011" cy="501576"/>
            <a:chOff x="1191983" y="892019"/>
            <a:chExt cx="1565011" cy="501576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E2C9877-D510-4A34-A13A-80C3DBE2D7D4}"/>
                </a:ext>
              </a:extLst>
            </p:cNvPr>
            <p:cNvSpPr/>
            <p:nvPr/>
          </p:nvSpPr>
          <p:spPr>
            <a:xfrm>
              <a:off x="1191983" y="1036475"/>
              <a:ext cx="168234" cy="169796"/>
            </a:xfrm>
            <a:prstGeom prst="ellipse">
              <a:avLst/>
            </a:prstGeom>
            <a:solidFill>
              <a:srgbClr val="FC6053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36BC8F9-6FE2-4928-9873-4EBF11E68F48}"/>
                </a:ext>
              </a:extLst>
            </p:cNvPr>
            <p:cNvSpPr/>
            <p:nvPr/>
          </p:nvSpPr>
          <p:spPr>
            <a:xfrm>
              <a:off x="1471349" y="1036475"/>
              <a:ext cx="168234" cy="169796"/>
            </a:xfrm>
            <a:prstGeom prst="ellipse">
              <a:avLst/>
            </a:prstGeom>
            <a:solidFill>
              <a:srgbClr val="FEBD05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76660B2-25ED-46DF-A370-B0C70803719C}"/>
                </a:ext>
              </a:extLst>
            </p:cNvPr>
            <p:cNvSpPr/>
            <p:nvPr/>
          </p:nvSpPr>
          <p:spPr>
            <a:xfrm>
              <a:off x="1750716" y="1036475"/>
              <a:ext cx="168234" cy="169796"/>
            </a:xfrm>
            <a:prstGeom prst="ellipse">
              <a:avLst/>
            </a:prstGeom>
            <a:solidFill>
              <a:srgbClr val="18CC35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0D4E053E-8E2E-4E8D-BB21-60D7E0E34F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2049061" y="892019"/>
              <a:ext cx="707933" cy="50157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AC10DAB-7773-4A16-94C0-3B5C8A333C84}"/>
              </a:ext>
            </a:extLst>
          </p:cNvPr>
          <p:cNvSpPr/>
          <p:nvPr/>
        </p:nvSpPr>
        <p:spPr>
          <a:xfrm>
            <a:off x="3085901" y="793408"/>
            <a:ext cx="5923467" cy="701570"/>
          </a:xfrm>
          <a:prstGeom prst="roundRect">
            <a:avLst>
              <a:gd name="adj" fmla="val 50000"/>
            </a:avLst>
          </a:prstGeom>
          <a:solidFill>
            <a:srgbClr val="F2F2F2">
              <a:alpha val="8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58846884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200" b="1" i="0" baseline="0">
                <a:solidFill>
                  <a:srgbClr val="404040">
                    <a:alpha val="100000"/>
                  </a:srgbClr>
                </a:solidFill>
                <a:latin typeface="Noto Sans KR Black"/>
                <a:ea typeface="Noto Sans KR Black"/>
              </a:rPr>
              <a:t>벤치마킹.1 건국대학교 2021졸업작품 감기</a:t>
            </a:r>
            <a:endParaRPr kumimoji="0" lang="ko-KR" altLang="en-US" sz="2200" b="1" i="0">
              <a:solidFill>
                <a:srgbClr val="404040">
                  <a:alpha val="100000"/>
                </a:srgbClr>
              </a:solidFill>
              <a:latin typeface="Noto Sans KR Black"/>
              <a:ea typeface="Noto Sans KR Black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969B04-CF9E-498D-99A6-EFC459B7A4AA}"/>
              </a:ext>
            </a:extLst>
          </p:cNvPr>
          <p:cNvSpPr txBox="1"/>
          <p:nvPr/>
        </p:nvSpPr>
        <p:spPr>
          <a:xfrm>
            <a:off x="4317570" y="2942495"/>
            <a:ext cx="7040822" cy="17379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just" defTabSz="58846884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Noto Sans KR"/>
                <a:ea typeface="Noto Sans KR"/>
              </a:rPr>
              <a:t>장점 :</a:t>
            </a:r>
          </a:p>
          <a:p>
            <a:pPr marL="0" lvl="0" indent="0" algn="just" defTabSz="58846884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Noto Sans KR"/>
                <a:ea typeface="Noto Sans KR"/>
              </a:rPr>
              <a:t>오늘의 기분과 함께 기록하는 일기</a:t>
            </a:r>
          </a:p>
          <a:p>
            <a:pPr marL="0" lvl="0" indent="0" algn="just" defTabSz="58846884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Noto Sans KR"/>
                <a:ea typeface="Noto Sans KR"/>
              </a:rPr>
              <a:t>자가진단 항목 제공</a:t>
            </a:r>
          </a:p>
          <a:p>
            <a:pPr marL="0" lvl="0" indent="0" algn="just" defTabSz="58846884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800" b="0" i="0" baseline="0">
              <a:solidFill>
                <a:srgbClr val="000000">
                  <a:alpha val="100000"/>
                </a:srgbClr>
              </a:solidFill>
              <a:latin typeface="Noto Sans KR"/>
              <a:ea typeface="Noto Sans KR"/>
            </a:endParaRPr>
          </a:p>
          <a:p>
            <a:pPr marL="0" lvl="0" indent="0" algn="just" defTabSz="58846884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Noto Sans KR"/>
                <a:ea typeface="Noto Sans KR"/>
              </a:rPr>
              <a:t>단점:</a:t>
            </a:r>
          </a:p>
          <a:p>
            <a:pPr marL="0" lvl="0" indent="0" algn="just" defTabSz="58846884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Noto Sans KR"/>
                <a:ea typeface="Noto Sans KR"/>
              </a:rPr>
              <a:t>기능이 제한적임</a:t>
            </a:r>
            <a:endParaRPr kumimoji="1" lang="ko-KR" altLang="en-US" sz="1800" b="0" i="0">
              <a:solidFill>
                <a:srgbClr val="000000">
                  <a:alpha val="100000"/>
                </a:srgbClr>
              </a:solidFill>
              <a:latin typeface="Noto Sans KR"/>
              <a:ea typeface="Noto Sans KR"/>
            </a:endParaRPr>
          </a:p>
        </p:txBody>
      </p:sp>
      <p:grpSp>
        <p:nvGrpSpPr>
          <p:cNvPr id="17" name="Group 2">
            <a:extLst>
              <a:ext uri="{FF2B5EF4-FFF2-40B4-BE49-F238E27FC236}">
                <a16:creationId xmlns:a16="http://schemas.microsoft.com/office/drawing/2014/main" id="{47B5FCE0-1E30-43E7-ACC9-08D81E3158F9}"/>
              </a:ext>
            </a:extLst>
          </p:cNvPr>
          <p:cNvGrpSpPr/>
          <p:nvPr/>
        </p:nvGrpSpPr>
        <p:grpSpPr>
          <a:xfrm>
            <a:off x="895510" y="2726648"/>
            <a:ext cx="3301438" cy="1949092"/>
            <a:chOff x="941195" y="2725234"/>
            <a:chExt cx="3301438" cy="1949092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C2A1411-11A7-40D8-B60C-6760793081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lum/>
            </a:blip>
            <a:stretch>
              <a:fillRect/>
            </a:stretch>
          </p:blipFill>
          <p:spPr>
            <a:xfrm>
              <a:off x="941195" y="2725234"/>
              <a:ext cx="3096644" cy="114598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pic>
          <p:nvPicPr>
            <p:cNvPr id="19" name="그림 18" descr="테이블이(가) 표시된 사진  자동 생성된 설명">
              <a:extLst>
                <a:ext uri="{FF2B5EF4-FFF2-40B4-BE49-F238E27FC236}">
                  <a16:creationId xmlns:a16="http://schemas.microsoft.com/office/drawing/2014/main" id="{8BC654BF-909B-4915-9D94-8D11927310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lum/>
            </a:blip>
            <a:stretch>
              <a:fillRect/>
            </a:stretch>
          </p:blipFill>
          <p:spPr>
            <a:xfrm>
              <a:off x="1484020" y="3698190"/>
              <a:ext cx="2758613" cy="97613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</p:spTree>
    <p:extLst>
      <p:ext uri="{BB962C8B-B14F-4D97-AF65-F5344CB8AC3E}">
        <p14:creationId xmlns:p14="http://schemas.microsoft.com/office/powerpoint/2010/main" val="782705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89F8B41-211B-49D9-A3AF-8847A4DEC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20099" y="987847"/>
            <a:ext cx="10648588" cy="9745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0C411C0-72B2-4840-B98B-6228022D5B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20099" y="1962366"/>
            <a:ext cx="10648588" cy="45696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pSp>
        <p:nvGrpSpPr>
          <p:cNvPr id="12" name="Group 1">
            <a:extLst>
              <a:ext uri="{FF2B5EF4-FFF2-40B4-BE49-F238E27FC236}">
                <a16:creationId xmlns:a16="http://schemas.microsoft.com/office/drawing/2014/main" id="{022336FF-1480-47C7-A8C4-40F46DB041BD}"/>
              </a:ext>
            </a:extLst>
          </p:cNvPr>
          <p:cNvGrpSpPr/>
          <p:nvPr/>
        </p:nvGrpSpPr>
        <p:grpSpPr>
          <a:xfrm>
            <a:off x="1194691" y="1224346"/>
            <a:ext cx="1565011" cy="501576"/>
            <a:chOff x="1191983" y="892019"/>
            <a:chExt cx="1565011" cy="501576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A9EDDB1-4A6C-4A4E-9D30-B37252DEAAA7}"/>
                </a:ext>
              </a:extLst>
            </p:cNvPr>
            <p:cNvSpPr/>
            <p:nvPr/>
          </p:nvSpPr>
          <p:spPr>
            <a:xfrm>
              <a:off x="1191983" y="1036475"/>
              <a:ext cx="168234" cy="169796"/>
            </a:xfrm>
            <a:prstGeom prst="ellipse">
              <a:avLst/>
            </a:prstGeom>
            <a:solidFill>
              <a:srgbClr val="FC6053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2D26184-1E99-43E4-ABE6-5F3A3E910E73}"/>
                </a:ext>
              </a:extLst>
            </p:cNvPr>
            <p:cNvSpPr/>
            <p:nvPr/>
          </p:nvSpPr>
          <p:spPr>
            <a:xfrm>
              <a:off x="1471349" y="1036475"/>
              <a:ext cx="168234" cy="169796"/>
            </a:xfrm>
            <a:prstGeom prst="ellipse">
              <a:avLst/>
            </a:prstGeom>
            <a:solidFill>
              <a:srgbClr val="FEBD05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DE6BA25-971D-4A21-8624-F26B136C3A69}"/>
                </a:ext>
              </a:extLst>
            </p:cNvPr>
            <p:cNvSpPr/>
            <p:nvPr/>
          </p:nvSpPr>
          <p:spPr>
            <a:xfrm>
              <a:off x="1750716" y="1036475"/>
              <a:ext cx="168234" cy="169796"/>
            </a:xfrm>
            <a:prstGeom prst="ellipse">
              <a:avLst/>
            </a:prstGeom>
            <a:solidFill>
              <a:srgbClr val="18CC35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193AC1A-B2AC-4E65-90F7-E817A61CD7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2049061" y="892019"/>
              <a:ext cx="707933" cy="50157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4104D11-F670-487B-B1E6-272863C841ED}"/>
              </a:ext>
            </a:extLst>
          </p:cNvPr>
          <p:cNvSpPr/>
          <p:nvPr/>
        </p:nvSpPr>
        <p:spPr>
          <a:xfrm>
            <a:off x="3134294" y="1124321"/>
            <a:ext cx="5923467" cy="701570"/>
          </a:xfrm>
          <a:prstGeom prst="roundRect">
            <a:avLst>
              <a:gd name="adj" fmla="val 50000"/>
            </a:avLst>
          </a:prstGeom>
          <a:solidFill>
            <a:srgbClr val="F2F2F2">
              <a:alpha val="8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58846884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800" b="1" i="0" baseline="0">
                <a:solidFill>
                  <a:srgbClr val="404040">
                    <a:alpha val="100000"/>
                  </a:srgbClr>
                </a:solidFill>
                <a:latin typeface="Noto Sans KR Black"/>
                <a:ea typeface="Noto Sans KR Black"/>
              </a:rPr>
              <a:t>벤치마킹.2 밀리그램</a:t>
            </a:r>
            <a:endParaRPr kumimoji="0" lang="ko-KR" altLang="en-US" sz="2800" b="1" i="0">
              <a:solidFill>
                <a:srgbClr val="404040">
                  <a:alpha val="100000"/>
                </a:srgbClr>
              </a:solidFill>
              <a:latin typeface="Noto Sans KR Black"/>
              <a:ea typeface="Noto Sans KR Black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93EA01-04FD-4E46-95F8-16D48595382D}"/>
              </a:ext>
            </a:extLst>
          </p:cNvPr>
          <p:cNvSpPr txBox="1"/>
          <p:nvPr/>
        </p:nvSpPr>
        <p:spPr>
          <a:xfrm>
            <a:off x="0" y="57762"/>
            <a:ext cx="12186584" cy="236443"/>
          </a:xfrm>
          <a:prstGeom prst="rect">
            <a:avLst/>
          </a:prstGeom>
          <a:solidFill>
            <a:srgbClr val="000000">
              <a:alpha val="48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58846884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rgbClr val="FFFFFF">
                    <a:alpha val="100000"/>
                  </a:srgbClr>
                </a:solidFill>
                <a:latin typeface="HelveticaNeueLT Pro 65 Md"/>
              </a:rPr>
              <a:t>Graduation work</a:t>
            </a:r>
            <a:endParaRPr kumimoji="1" lang="ko-KR" altLang="en-US" sz="1200" b="0" i="0">
              <a:solidFill>
                <a:srgbClr val="FFFFFF">
                  <a:alpha val="100000"/>
                </a:srgbClr>
              </a:solidFill>
              <a:latin typeface="HelveticaNeueLT Pro 65 M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2B33BE-386A-46B4-B5E2-2AE9AADE3E3E}"/>
              </a:ext>
            </a:extLst>
          </p:cNvPr>
          <p:cNvSpPr txBox="1"/>
          <p:nvPr/>
        </p:nvSpPr>
        <p:spPr>
          <a:xfrm>
            <a:off x="4365963" y="3273408"/>
            <a:ext cx="7040822" cy="3603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8E61C8BB-5246-4DCC-8261-A968771878EC}"/>
              </a:ext>
            </a:extLst>
          </p:cNvPr>
          <p:cNvGrpSpPr/>
          <p:nvPr/>
        </p:nvGrpSpPr>
        <p:grpSpPr>
          <a:xfrm>
            <a:off x="1128045" y="2322668"/>
            <a:ext cx="3333142" cy="3677593"/>
            <a:chOff x="1125337" y="1990341"/>
            <a:chExt cx="3333142" cy="3677593"/>
          </a:xfrm>
        </p:grpSpPr>
        <p:pic>
          <p:nvPicPr>
            <p:cNvPr id="18" name="그림 17" descr="텍스트, 모니터, 화면, 전자기기이(가) 표시된 사진  자동 생성된 설명">
              <a:extLst>
                <a:ext uri="{FF2B5EF4-FFF2-40B4-BE49-F238E27FC236}">
                  <a16:creationId xmlns:a16="http://schemas.microsoft.com/office/drawing/2014/main" id="{46EA11EA-289A-421C-86EE-ECE43B9133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lum/>
            </a:blip>
            <a:stretch>
              <a:fillRect/>
            </a:stretch>
          </p:blipFill>
          <p:spPr>
            <a:xfrm>
              <a:off x="1125337" y="1990341"/>
              <a:ext cx="1666543" cy="367759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pic>
          <p:nvPicPr>
            <p:cNvPr id="19" name="그림 18" descr="텍스트, 모니터, 화면, 검은색이(가) 표시된 사진  자동 생성된 설명">
              <a:extLst>
                <a:ext uri="{FF2B5EF4-FFF2-40B4-BE49-F238E27FC236}">
                  <a16:creationId xmlns:a16="http://schemas.microsoft.com/office/drawing/2014/main" id="{B41AEDBA-31CE-411F-A41F-E40D352615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lum/>
            </a:blip>
            <a:stretch>
              <a:fillRect/>
            </a:stretch>
          </p:blipFill>
          <p:spPr>
            <a:xfrm>
              <a:off x="2791880" y="1990341"/>
              <a:ext cx="1666599" cy="367759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5B2116B-C001-4F66-AF75-383CA7E1CABA}"/>
              </a:ext>
            </a:extLst>
          </p:cNvPr>
          <p:cNvSpPr txBox="1"/>
          <p:nvPr/>
        </p:nvSpPr>
        <p:spPr>
          <a:xfrm>
            <a:off x="4642149" y="2744871"/>
            <a:ext cx="6005965" cy="2557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just" defTabSz="58846884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Noto Sans KR"/>
                <a:ea typeface="Noto Sans KR"/>
              </a:rPr>
              <a:t>장점 :</a:t>
            </a:r>
          </a:p>
          <a:p>
            <a:pPr marL="0" lvl="0" indent="0" algn="just" defTabSz="58846884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Noto Sans KR"/>
                <a:ea typeface="Noto Sans KR"/>
              </a:rPr>
              <a:t>어플리케이션으로 만들어져 접근성이 좋다.</a:t>
            </a:r>
          </a:p>
          <a:p>
            <a:pPr marL="0" lvl="0" indent="0" algn="just" defTabSz="58846884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Noto Sans KR"/>
                <a:ea typeface="Noto Sans KR"/>
              </a:rPr>
              <a:t>그룹을 만들어 친구와 식단과 운동 기록 공유 가능</a:t>
            </a:r>
          </a:p>
          <a:p>
            <a:pPr marL="0" lvl="0" indent="0" algn="just" defTabSz="58846884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Noto Sans KR"/>
                <a:ea typeface="Noto Sans KR"/>
              </a:rPr>
              <a:t>동기부여에 도움이 되는 미션을 준다.</a:t>
            </a:r>
          </a:p>
          <a:p>
            <a:pPr marL="0" lvl="0" indent="0" algn="just" defTabSz="58846884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Noto Sans KR"/>
                <a:ea typeface="Noto Sans KR"/>
              </a:rPr>
              <a:t>추천 운동 동영상을 보여준다.</a:t>
            </a:r>
          </a:p>
          <a:p>
            <a:pPr marL="0" lvl="0" indent="0" algn="just" defTabSz="58846884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800" b="0" i="0" baseline="0">
              <a:solidFill>
                <a:srgbClr val="000000">
                  <a:alpha val="100000"/>
                </a:srgbClr>
              </a:solidFill>
              <a:latin typeface="Noto Sans KR"/>
              <a:ea typeface="Noto Sans KR"/>
            </a:endParaRPr>
          </a:p>
          <a:p>
            <a:pPr marL="0" lvl="0" indent="0" algn="just" defTabSz="58846884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Noto Sans KR"/>
                <a:ea typeface="Noto Sans KR"/>
              </a:rPr>
              <a:t>단점:</a:t>
            </a:r>
          </a:p>
          <a:p>
            <a:pPr marL="0" lvl="0" indent="0" algn="just" defTabSz="58846884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Noto Sans KR"/>
                <a:ea typeface="Noto Sans KR"/>
              </a:rPr>
              <a:t>운동을 할 때 소모된 칼로리를 보여주지 않는다.</a:t>
            </a:r>
          </a:p>
          <a:p>
            <a:pPr marL="0" lvl="0" indent="0" algn="just" defTabSz="58846884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Noto Sans KR"/>
                <a:ea typeface="Noto Sans KR"/>
              </a:rPr>
              <a:t>화면이 조금 버벅이는 경향이 있음</a:t>
            </a:r>
            <a:endParaRPr kumimoji="1" lang="ko-KR" altLang="en-US" sz="1800" b="0" i="0">
              <a:solidFill>
                <a:srgbClr val="000000">
                  <a:alpha val="100000"/>
                </a:srgb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19853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40F68BF-DD3D-4AC1-86D2-0E3525BFD9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771706" y="656934"/>
            <a:ext cx="10648588" cy="9745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1F083DE-73BA-4206-AD67-A80ACC2594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771706" y="1631453"/>
            <a:ext cx="10648588" cy="45696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pSp>
        <p:nvGrpSpPr>
          <p:cNvPr id="13" name="Group 1">
            <a:extLst>
              <a:ext uri="{FF2B5EF4-FFF2-40B4-BE49-F238E27FC236}">
                <a16:creationId xmlns:a16="http://schemas.microsoft.com/office/drawing/2014/main" id="{527CF9AE-46A7-4F00-B912-217A0AF1C0B1}"/>
              </a:ext>
            </a:extLst>
          </p:cNvPr>
          <p:cNvGrpSpPr/>
          <p:nvPr/>
        </p:nvGrpSpPr>
        <p:grpSpPr>
          <a:xfrm>
            <a:off x="1146298" y="893433"/>
            <a:ext cx="1565011" cy="501576"/>
            <a:chOff x="1191983" y="892019"/>
            <a:chExt cx="1565011" cy="501576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A7A50E6-FC20-4CA2-95A7-F3DBA13E4F84}"/>
                </a:ext>
              </a:extLst>
            </p:cNvPr>
            <p:cNvSpPr/>
            <p:nvPr/>
          </p:nvSpPr>
          <p:spPr>
            <a:xfrm>
              <a:off x="1191983" y="1036475"/>
              <a:ext cx="168234" cy="169796"/>
            </a:xfrm>
            <a:prstGeom prst="ellipse">
              <a:avLst/>
            </a:prstGeom>
            <a:solidFill>
              <a:srgbClr val="FC6053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66D2863-D16B-4580-9BD2-177111C1F537}"/>
                </a:ext>
              </a:extLst>
            </p:cNvPr>
            <p:cNvSpPr/>
            <p:nvPr/>
          </p:nvSpPr>
          <p:spPr>
            <a:xfrm>
              <a:off x="1471349" y="1036475"/>
              <a:ext cx="168234" cy="169796"/>
            </a:xfrm>
            <a:prstGeom prst="ellipse">
              <a:avLst/>
            </a:prstGeom>
            <a:solidFill>
              <a:srgbClr val="FEBD05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C3BF761-B08A-4B3F-BFE3-357E1E46CD96}"/>
                </a:ext>
              </a:extLst>
            </p:cNvPr>
            <p:cNvSpPr/>
            <p:nvPr/>
          </p:nvSpPr>
          <p:spPr>
            <a:xfrm>
              <a:off x="1750716" y="1036475"/>
              <a:ext cx="168234" cy="169796"/>
            </a:xfrm>
            <a:prstGeom prst="ellipse">
              <a:avLst/>
            </a:prstGeom>
            <a:solidFill>
              <a:srgbClr val="18CC35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46C74246-5645-4675-B1BE-151FA55FA2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2049061" y="892019"/>
              <a:ext cx="707933" cy="50157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A7870CA-7E1B-4E7D-AB20-6F9C6FC6EB36}"/>
              </a:ext>
            </a:extLst>
          </p:cNvPr>
          <p:cNvSpPr/>
          <p:nvPr/>
        </p:nvSpPr>
        <p:spPr>
          <a:xfrm>
            <a:off x="3085901" y="793408"/>
            <a:ext cx="5923467" cy="701570"/>
          </a:xfrm>
          <a:prstGeom prst="roundRect">
            <a:avLst>
              <a:gd name="adj" fmla="val 50000"/>
            </a:avLst>
          </a:prstGeom>
          <a:solidFill>
            <a:srgbClr val="F2F2F2">
              <a:alpha val="8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58846884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800" b="1" i="0" baseline="0">
                <a:solidFill>
                  <a:srgbClr val="404040">
                    <a:alpha val="100000"/>
                  </a:srgbClr>
                </a:solidFill>
                <a:latin typeface="Noto Sans KR Black"/>
                <a:ea typeface="Noto Sans KR Black"/>
              </a:rPr>
              <a:t>벤치마킹.3 밸런스 프렌즈</a:t>
            </a:r>
            <a:endParaRPr kumimoji="0" lang="ko-KR" altLang="en-US" sz="2800" b="1" i="0">
              <a:solidFill>
                <a:srgbClr val="404040">
                  <a:alpha val="100000"/>
                </a:srgbClr>
              </a:solidFill>
              <a:latin typeface="Noto Sans KR Black"/>
              <a:ea typeface="Noto Sans KR Black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5B633F-A6F6-4180-8389-E4B453FFB0BB}"/>
              </a:ext>
            </a:extLst>
          </p:cNvPr>
          <p:cNvSpPr txBox="1"/>
          <p:nvPr/>
        </p:nvSpPr>
        <p:spPr>
          <a:xfrm>
            <a:off x="4317570" y="2942495"/>
            <a:ext cx="7040822" cy="3603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D26279-04FB-403E-BBE2-F3A472F2F92C}"/>
              </a:ext>
            </a:extLst>
          </p:cNvPr>
          <p:cNvSpPr txBox="1"/>
          <p:nvPr/>
        </p:nvSpPr>
        <p:spPr>
          <a:xfrm>
            <a:off x="4928605" y="2518728"/>
            <a:ext cx="6006021" cy="28315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just" defTabSz="58846884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Noto Sans KR"/>
                <a:ea typeface="Noto Sans KR"/>
              </a:rPr>
              <a:t>장점 :</a:t>
            </a:r>
          </a:p>
          <a:p>
            <a:pPr marL="0" lvl="0" indent="0" algn="just" defTabSz="58846884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Noto Sans KR"/>
                <a:ea typeface="Noto Sans KR"/>
              </a:rPr>
              <a:t>매일매일 알림이 와 리마인드가 된다.</a:t>
            </a:r>
          </a:p>
          <a:p>
            <a:pPr marL="0" lvl="0" indent="0" algn="just" defTabSz="58846884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Noto Sans KR"/>
                <a:ea typeface="Noto Sans KR"/>
              </a:rPr>
              <a:t>성격에 맞는 코치를 선택할 수 있다.</a:t>
            </a:r>
          </a:p>
          <a:p>
            <a:pPr marL="0" lvl="0" indent="0" algn="just" defTabSz="58846884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Noto Sans KR"/>
                <a:ea typeface="Noto Sans KR"/>
              </a:rPr>
              <a:t>각 운동 항목별 소모된 칼로리를 표시해준다.</a:t>
            </a:r>
          </a:p>
          <a:p>
            <a:pPr marL="0" lvl="0" indent="0" algn="just" defTabSz="58846884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Noto Sans KR"/>
                <a:ea typeface="Noto Sans KR"/>
              </a:rPr>
              <a:t>체중 그래프를 제공하여 한눈에 비교 가능</a:t>
            </a:r>
          </a:p>
          <a:p>
            <a:pPr marL="0" lvl="0" indent="0" algn="just" defTabSz="58846884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Noto Sans KR"/>
                <a:ea typeface="Noto Sans KR"/>
              </a:rPr>
              <a:t>오늘 운동량에 따라 식단을 추천해주는 기능</a:t>
            </a:r>
          </a:p>
          <a:p>
            <a:pPr marL="0" lvl="0" indent="0" algn="just" defTabSz="58846884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800" b="0" i="0" baseline="0">
              <a:solidFill>
                <a:srgbClr val="000000">
                  <a:alpha val="100000"/>
                </a:srgbClr>
              </a:solidFill>
              <a:latin typeface="Noto Sans KR"/>
              <a:ea typeface="Noto Sans KR"/>
            </a:endParaRPr>
          </a:p>
          <a:p>
            <a:pPr marL="0" lvl="0" indent="0" algn="just" defTabSz="58846884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Noto Sans KR"/>
                <a:ea typeface="Noto Sans KR"/>
              </a:rPr>
              <a:t>단점:</a:t>
            </a:r>
          </a:p>
          <a:p>
            <a:pPr marL="0" lvl="0" indent="0" algn="just" defTabSz="58846884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Noto Sans KR"/>
                <a:ea typeface="Noto Sans KR"/>
              </a:rPr>
              <a:t>그룹화가 없어 다른 사람과의 운동량을 비교할 수 없다.</a:t>
            </a:r>
          </a:p>
          <a:p>
            <a:pPr marL="0" lvl="0" indent="0" algn="just" defTabSz="58846884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Noto Sans KR"/>
                <a:ea typeface="Noto Sans KR"/>
              </a:rPr>
              <a:t>운동을 추천해주지 않는다.</a:t>
            </a:r>
            <a:endParaRPr kumimoji="1" lang="ko-KR" altLang="en-US" sz="1800" b="0" i="0">
              <a:solidFill>
                <a:srgbClr val="000000">
                  <a:alpha val="100000"/>
                </a:srgbClr>
              </a:solidFill>
              <a:latin typeface="Noto Sans KR"/>
              <a:ea typeface="Noto Sans KR"/>
            </a:endParaRPr>
          </a:p>
        </p:txBody>
      </p:sp>
      <p:grpSp>
        <p:nvGrpSpPr>
          <p:cNvPr id="17" name="Group 2">
            <a:extLst>
              <a:ext uri="{FF2B5EF4-FFF2-40B4-BE49-F238E27FC236}">
                <a16:creationId xmlns:a16="http://schemas.microsoft.com/office/drawing/2014/main" id="{927C2F5C-990A-41C6-89EF-94B947EB8281}"/>
              </a:ext>
            </a:extLst>
          </p:cNvPr>
          <p:cNvGrpSpPr/>
          <p:nvPr/>
        </p:nvGrpSpPr>
        <p:grpSpPr>
          <a:xfrm>
            <a:off x="993916" y="1955250"/>
            <a:ext cx="3599839" cy="3893439"/>
            <a:chOff x="1039601" y="1953836"/>
            <a:chExt cx="3599839" cy="3893439"/>
          </a:xfrm>
        </p:grpSpPr>
        <p:pic>
          <p:nvPicPr>
            <p:cNvPr id="18" name="그림 17" descr="테이블이(가) 표시된 사진  자동 생성된 설명">
              <a:extLst>
                <a:ext uri="{FF2B5EF4-FFF2-40B4-BE49-F238E27FC236}">
                  <a16:creationId xmlns:a16="http://schemas.microsoft.com/office/drawing/2014/main" id="{D88F1DE8-9303-42D6-A923-9915F91A48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lum/>
            </a:blip>
            <a:stretch>
              <a:fillRect/>
            </a:stretch>
          </p:blipFill>
          <p:spPr>
            <a:xfrm>
              <a:off x="1039601" y="1953836"/>
              <a:ext cx="1799891" cy="38934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pic>
          <p:nvPicPr>
            <p:cNvPr id="19" name="그림 18" descr="텍스트이(가) 표시된 사진  자동 생성된 설명">
              <a:extLst>
                <a:ext uri="{FF2B5EF4-FFF2-40B4-BE49-F238E27FC236}">
                  <a16:creationId xmlns:a16="http://schemas.microsoft.com/office/drawing/2014/main" id="{C4671D82-E2CF-444A-A429-5F2011C910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lum/>
            </a:blip>
            <a:stretch>
              <a:fillRect/>
            </a:stretch>
          </p:blipFill>
          <p:spPr>
            <a:xfrm>
              <a:off x="2839493" y="1953836"/>
              <a:ext cx="1799947" cy="38934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01FF5D2-82F4-4E6D-81D6-7C55EF236C93}"/>
              </a:ext>
            </a:extLst>
          </p:cNvPr>
          <p:cNvSpPr txBox="1"/>
          <p:nvPr/>
        </p:nvSpPr>
        <p:spPr>
          <a:xfrm>
            <a:off x="5416" y="61936"/>
            <a:ext cx="12186584" cy="236443"/>
          </a:xfrm>
          <a:prstGeom prst="rect">
            <a:avLst/>
          </a:prstGeom>
          <a:solidFill>
            <a:srgbClr val="000000">
              <a:alpha val="48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58846884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rgbClr val="FFFFFF">
                    <a:alpha val="100000"/>
                  </a:srgbClr>
                </a:solidFill>
                <a:latin typeface="HelveticaNeueLT Pro 65 Md"/>
              </a:rPr>
              <a:t>Graduation work</a:t>
            </a:r>
            <a:endParaRPr kumimoji="1" lang="ko-KR" altLang="en-US" sz="1200" b="0" i="0">
              <a:solidFill>
                <a:srgbClr val="FFFFFF">
                  <a:alpha val="100000"/>
                </a:srgbClr>
              </a:solidFill>
              <a:latin typeface="HelveticaNeueLT Pro 65 Md"/>
            </a:endParaRPr>
          </a:p>
        </p:txBody>
      </p:sp>
    </p:spTree>
    <p:extLst>
      <p:ext uri="{BB962C8B-B14F-4D97-AF65-F5344CB8AC3E}">
        <p14:creationId xmlns:p14="http://schemas.microsoft.com/office/powerpoint/2010/main" val="3748967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경동나비엔">
      <a:majorFont>
        <a:latin typeface="HelveticaNeueLT Pro 65 Md"/>
        <a:ea typeface="Noto Sans CJK KR Bold"/>
        <a:cs typeface=""/>
      </a:majorFont>
      <a:minorFont>
        <a:latin typeface="HelveticaNeueLT Pro 65 Md"/>
        <a:ea typeface="Noto Sans CJK KR Demi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454</Words>
  <Application>Microsoft Office PowerPoint</Application>
  <PresentationFormat>와이드스크린</PresentationFormat>
  <Paragraphs>104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HelveticaNeueLT Pro 65 Md</vt:lpstr>
      <vt:lpstr>Noto Sans CJK KR Bold</vt:lpstr>
      <vt:lpstr>Noto Sans KR</vt:lpstr>
      <vt:lpstr>Noto Sans KR Black</vt:lpstr>
      <vt:lpstr>에스코어 드림 4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하제로</dc:creator>
  <cp:lastModifiedBy>이영재</cp:lastModifiedBy>
  <cp:revision>24</cp:revision>
  <dcterms:created xsi:type="dcterms:W3CDTF">2022-01-05T16:43:54Z</dcterms:created>
  <dcterms:modified xsi:type="dcterms:W3CDTF">2022-04-26T11:14:11Z</dcterms:modified>
  <cp:version>1000.0000.01</cp:version>
</cp:coreProperties>
</file>