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301" r:id="rId6"/>
    <p:sldId id="260" r:id="rId7"/>
    <p:sldId id="261" r:id="rId8"/>
    <p:sldId id="262" r:id="rId9"/>
    <p:sldId id="263" r:id="rId10"/>
    <p:sldId id="265" r:id="rId11"/>
    <p:sldId id="266" r:id="rId12"/>
    <p:sldId id="264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4" r:id="rId25"/>
    <p:sldId id="278" r:id="rId26"/>
    <p:sldId id="279" r:id="rId27"/>
    <p:sldId id="280" r:id="rId28"/>
    <p:sldId id="281" r:id="rId29"/>
    <p:sldId id="282" r:id="rId30"/>
    <p:sldId id="283" r:id="rId31"/>
    <p:sldId id="288" r:id="rId32"/>
    <p:sldId id="289" r:id="rId33"/>
    <p:sldId id="290" r:id="rId34"/>
    <p:sldId id="294" r:id="rId35"/>
    <p:sldId id="295" r:id="rId36"/>
    <p:sldId id="291" r:id="rId37"/>
    <p:sldId id="258" r:id="rId38"/>
    <p:sldId id="292" r:id="rId39"/>
    <p:sldId id="293" r:id="rId40"/>
    <p:sldId id="296" r:id="rId41"/>
    <p:sldId id="297" r:id="rId42"/>
    <p:sldId id="299" r:id="rId43"/>
    <p:sldId id="300" r:id="rId44"/>
    <p:sldId id="298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4741A2-84B0-8E0F-2973-18C81FC9E9BC}" v="5478" dt="2022-08-31T12:24:08.393"/>
    <p1510:client id="{D1B195C7-996E-8E45-AECC-C1DCFBB7C773}" v="6594" dt="2022-08-31T12:25:12.0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31T02:34:05.1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23363 2769 16383 0 0,'6'0'0'0'0,"8"0"0"0"0,7 0 0 0 0,10 0 0 0 0,8 0 0 0 0,7 0 0 0 0,7 0 0 0 0,25-3 0 0 0,16-1 0 0 0,30 0 0 0 0,4 1 0 0 0,0 1 0 0 0,7 1 0 0 0,-4 0 0 0 0,-1 1 0 0 0,-13 0 0 0 0,-17 0 0 0 0,-11 0 0 0 0,-12 0 0 0 0,-3 0 0 0 0,-12 0 0 0 0,-10 0 0 0 0,0 0 0 0 0,-1 0 0 0 0,1 0 0 0 0,-1 0 0 0 0,-4 0 0 0 0,0 0 0 0 0,-6 0 0 0 0,-1 0 0 0 0,0 0 0 0 0,-5 0 0 0 0,-6 0 0 0 0,-3 0 0 0 0,-5 0 0 0 0,-1 0 0 0 0,-6 0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31T02:34:05.1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23230 3580 16383 0 0,'0'-3'0'0'0,"3"-1"0"0"0,7 1 0 0 0,5-1 0 0 0,15 2 0 0 0,14 1 0 0 0,12 0 0 0 0,29-2 0 0 0,12-1 0 0 0,20 0 0 0 0,8 1 0 0 0,-3 1 0 0 0,3 1 0 0 0,-9 0 0 0 0,1 1 0 0 0,-9 0 0 0 0,-9 0 0 0 0,4 1 0 0 0,-2-1 0 0 0,1 0 0 0 0,-6 0 0 0 0,-14 0 0 0 0,-10 0 0 0 0,-10 0 0 0 0,-4 3 0 0 0,-5 1 0 0 0,-7 0 0 0 0,-1-1 0 0 0,-6-1 0 0 0,-6-1 0 0 0,-3 0 0 0 0,-1-1 0 0 0,4 0 0 0 0,0 0 0 0 0,-1 0 0 0 0,1 0 0 0 0,-2 0 0 0 0,-4 0 0 0 0,-6 0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31T02:34:05.1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26591 4524 16383 0 0,'3'0'0'0'0,"4"0"0"0"0,3 0 0 0 0,4 0 0 0 0,5 0 0 0 0,6 0 0 0 0,22 0 0 0 0,18 0 0 0 0,40 0 0 0 0,17 0 0 0 0,6 0 0 0 0,27 0 0 0 0,7 3 0 0 0,9 1 0 0 0,-9 0 0 0 0,-24 2 0 0 0,-10 0 0 0 0,-16 0 0 0 0,-8-3 0 0 0,-17 0 0 0 0,-13-2 0 0 0,-8 0 0 0 0,-9-1 0 0 0,-5 0 0 0 0,-5-1 0 0 0,-8 1 0 0 0,-2 0 0 0 0,-1 0 0 0 0,3 0 0 0 0,-3 0 0 0 0,-4 0 0 0 0,1 0 0 0 0,2 0 0 0 0,3 0 0 0 0,-2 0 0 0 0,-1 0 0 0 0,3 0 0 0 0,-2 0 0 0 0,-5 0 0 0 0,-4 0 0 0 0,-6 0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13DC6-39A8-D024-DBBE-538212CA3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ACD405-008B-D09F-E37C-258BC3DD4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5CE498-EDA2-F97F-3773-32C6B39ED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9BC8-0CDA-4D04-B58A-65F1613B9CBE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5E233-901E-ED56-14AA-30BD948E9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5A95A1-524D-7E46-173D-DA1258C5F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FE87-94D8-4E5D-ACA3-B14D4B629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677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76E01E-36A2-8C22-F1B7-2346B2F33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052BB2-EE3E-5EEE-0264-5014E88D2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2882C2-2B83-3E54-DE11-02ABA5B7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9BC8-0CDA-4D04-B58A-65F1613B9CBE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D3D64B-0F86-CDEF-4F0E-42A9CB9B8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2A6DE3-E424-D296-13DF-4D281C24D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FE87-94D8-4E5D-ACA3-B14D4B629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744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80E7BC-71F8-FEFD-9671-5F42903A9D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F63074-38F5-5016-AFCC-8827F9401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0A5D44-A1C7-BE84-A2D6-838AB2E9B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9BC8-0CDA-4D04-B58A-65F1613B9CBE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B3F286-D07E-58D7-082C-6F06663E6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031BAA-5E52-B22E-ACC3-40324DF2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FE87-94D8-4E5D-ACA3-B14D4B629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99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191D4-2D1E-0A4F-1404-92AC6AA0A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A5FE56-5F69-0010-49EB-92A22B0BB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6A4DEE-DFFE-D6A9-82AA-46599FF3E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9BC8-0CDA-4D04-B58A-65F1613B9CBE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599538-43DA-D57D-C864-521EB5BE4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E5A52-AC16-CA62-19A8-775B5C724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FE87-94D8-4E5D-ACA3-B14D4B629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52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B3EFD-5ADB-DAF5-F3B4-18EA46E9D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A6C27A-4E65-2104-930D-2DF5E3519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AC578E-08D8-7DEB-71FB-C2CE839B2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9BC8-0CDA-4D04-B58A-65F1613B9CBE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38D29A-1F32-94ED-4581-DDBB464FD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BF2902-6390-23C5-194C-DE97C40CC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FE87-94D8-4E5D-ACA3-B14D4B629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346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10CB2A-D455-34BC-C224-0009775C4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546BD1-FE21-E391-9E7F-3CC7397BF1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ED3EE7-C965-90F4-7233-6DC7B74BA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AE4982-0A3D-ABD0-C451-1375564B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9BC8-0CDA-4D04-B58A-65F1613B9CBE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3FB56E-9823-9B50-BD31-3963CA0DD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C64175-4B25-0550-0E86-2338A0029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FE87-94D8-4E5D-ACA3-B14D4B629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510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97210-DC9B-C344-A5F3-5A211022F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30922F-7294-A281-0BED-62CFD3144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6174E-CEEA-2BFC-126A-57D47DF4F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E271E9-48E2-9069-710E-E4342787F8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685FBB-AD1A-7853-AF27-8CDD63496E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FEA60E-EBE8-1FC5-E4C2-0603767ED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9BC8-0CDA-4D04-B58A-65F1613B9CBE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5D702E-6191-5089-2178-A74176CD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6F7B2D-8360-0B80-24D4-E6A191C1A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FE87-94D8-4E5D-ACA3-B14D4B629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737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18743-C56A-7F2B-221D-E3405E9C8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E88A3F-1EBD-82CD-4D40-AB619355C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9BC8-0CDA-4D04-B58A-65F1613B9CBE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060E8B-6E7F-02A4-5A7C-1C39160C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7F1850-D67C-B330-3883-322A0770E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FE87-94D8-4E5D-ACA3-B14D4B629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367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A59AC2-BA64-9CEE-5E84-B7FEA6A6E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9BC8-0CDA-4D04-B58A-65F1613B9CBE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BC4F75-7F35-FC51-05C0-C9148AD2E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693158-810B-4A1A-BFFF-547B72062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FE87-94D8-4E5D-ACA3-B14D4B629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378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8D27-18AF-7527-2CC0-0448D5C64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7A3938-37BB-B420-D2D7-C00A6781C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A0F011-3F3B-7C7B-8AC9-E9E5BA2E9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733E19-B190-74C7-81D2-0D419CE92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9BC8-0CDA-4D04-B58A-65F1613B9CBE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294546-8411-7C44-3DE9-F6D50EF81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84AC8-8A8B-A48F-112A-F7873454A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FE87-94D8-4E5D-ACA3-B14D4B629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818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3A0950-3C2D-824B-9063-B149B1D3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CD03013-A1E5-E972-4271-49F78FE39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F1DD44-2778-0681-3DF6-1145A1CCC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B20B3B-C9AC-8E1D-360D-D74A0538A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9BC8-0CDA-4D04-B58A-65F1613B9CBE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1CCB78-C9CE-D841-8A46-37AB72486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016523-AAFE-45C8-E5E9-184C593AD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FE87-94D8-4E5D-ACA3-B14D4B629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58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BB9A6AB-2714-77A1-8BC5-DA111E67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04222D-2785-1506-706F-56A3E18B2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B4BCCD-5117-C3F6-12FA-A0BC01A7C4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79BC8-0CDA-4D04-B58A-65F1613B9CBE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137BA3-D459-CE58-48A6-4B61F7A1A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8885C6-5091-4D3B-A62B-5EAA3D7F34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0FE87-94D8-4E5D-ACA3-B14D4B629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753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customXml" Target="../ink/ink2.xml"/><Relationship Id="rId4" Type="http://schemas.openxmlformats.org/officeDocument/2006/relationships/image" Target="../media/image23.png"/><Relationship Id="rId9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9B6F7E-8719-13AF-5B7F-164D73CBB20F}"/>
              </a:ext>
            </a:extLst>
          </p:cNvPr>
          <p:cNvSpPr txBox="1"/>
          <p:nvPr/>
        </p:nvSpPr>
        <p:spPr>
          <a:xfrm>
            <a:off x="1339893" y="2200168"/>
            <a:ext cx="9408739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sz="3600">
                <a:ea typeface="+mn-lt"/>
                <a:cs typeface="+mn-lt"/>
              </a:rPr>
              <a:t>강화학습 실습</a:t>
            </a:r>
            <a:endParaRPr lang="ko-KR" sz="3600">
              <a:ea typeface="맑은 고딕"/>
            </a:endParaRPr>
          </a:p>
          <a:p>
            <a:pPr algn="ctr"/>
            <a:r>
              <a:rPr lang="ko-KR" sz="3600" b="1">
                <a:ea typeface="+mn-lt"/>
                <a:cs typeface="+mn-lt"/>
              </a:rPr>
              <a:t>토폴로지3</a:t>
            </a:r>
            <a:r>
              <a:rPr lang="ko-KR" altLang="en-US" sz="3600" b="1">
                <a:ea typeface="+mn-lt"/>
                <a:cs typeface="+mn-lt"/>
              </a:rPr>
              <a:t> </a:t>
            </a:r>
            <a:r>
              <a:rPr lang="ko-KR" sz="3600" b="1" err="1">
                <a:ea typeface="+mn-lt"/>
                <a:cs typeface="+mn-lt"/>
              </a:rPr>
              <a:t>Qlearning</a:t>
            </a:r>
            <a:r>
              <a:rPr lang="en-US" altLang="ko-KR" sz="3600" b="1">
                <a:ea typeface="+mn-lt"/>
                <a:cs typeface="+mn-lt"/>
              </a:rPr>
              <a:t>&amp;DQN</a:t>
            </a:r>
            <a:r>
              <a:rPr lang="ko-KR" altLang="en-US" sz="3600" b="1">
                <a:ea typeface="+mn-lt"/>
                <a:cs typeface="+mn-lt"/>
              </a:rPr>
              <a:t> </a:t>
            </a:r>
            <a:r>
              <a:rPr lang="ko-KR" sz="3600" b="1">
                <a:ea typeface="+mn-lt"/>
                <a:cs typeface="+mn-lt"/>
              </a:rPr>
              <a:t>구현</a:t>
            </a:r>
            <a:endParaRPr lang="ko-KR" sz="3600"/>
          </a:p>
          <a:p>
            <a:pPr algn="ctr"/>
            <a:endParaRPr lang="ko-KR" altLang="en-US">
              <a:ea typeface="+mn-lt"/>
              <a:cs typeface="+mn-lt"/>
            </a:endParaRPr>
          </a:p>
          <a:p>
            <a:pPr algn="ctr"/>
            <a:endParaRPr lang="ko-KR" altLang="en-US">
              <a:ea typeface="+mn-lt"/>
              <a:cs typeface="+mn-lt"/>
            </a:endParaRPr>
          </a:p>
          <a:p>
            <a:pPr algn="ctr"/>
            <a:r>
              <a:rPr lang="ko-KR">
                <a:ea typeface="+mn-lt"/>
                <a:cs typeface="+mn-lt"/>
              </a:rPr>
              <a:t>김은아</a:t>
            </a:r>
            <a:endParaRPr lang="ko-KR">
              <a:ea typeface="맑은 고딕"/>
            </a:endParaRPr>
          </a:p>
          <a:p>
            <a:pPr algn="ctr"/>
            <a:r>
              <a:rPr lang="ko-KR" altLang="en-US" err="1">
                <a:ea typeface="+mn-lt"/>
                <a:cs typeface="+mn-lt"/>
              </a:rPr>
              <a:t>노희재</a:t>
            </a:r>
            <a:endParaRPr lang="en-US" altLang="ko-KR" err="1">
              <a:ea typeface="+mn-lt"/>
              <a:cs typeface="+mn-lt"/>
            </a:endParaRPr>
          </a:p>
          <a:p>
            <a:pPr algn="ctr"/>
            <a:r>
              <a:rPr lang="ko-KR" altLang="en-US" err="1">
                <a:ea typeface="+mn-lt"/>
                <a:cs typeface="+mn-lt"/>
              </a:rPr>
              <a:t>이환수</a:t>
            </a:r>
            <a:br>
              <a:rPr lang="en-US" altLang="ko-KR">
                <a:ea typeface="+mn-lt"/>
                <a:cs typeface="+mn-lt"/>
              </a:rPr>
            </a:br>
            <a:endParaRPr lang="en-US" altLang="ko-KR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4563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DB4D23-E986-9645-90E7-248D79971DE0}"/>
              </a:ext>
            </a:extLst>
          </p:cNvPr>
          <p:cNvSpPr txBox="1"/>
          <p:nvPr/>
        </p:nvSpPr>
        <p:spPr>
          <a:xfrm>
            <a:off x="500605" y="429597"/>
            <a:ext cx="474783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b="1">
                <a:ea typeface="+mn-lt"/>
                <a:cs typeface="+mn-lt"/>
              </a:rPr>
              <a:t> 1.</a:t>
            </a:r>
            <a:r>
              <a:rPr lang="ko-KR" altLang="en-US" b="1">
                <a:ea typeface="+mn-lt"/>
                <a:cs typeface="+mn-lt"/>
              </a:rPr>
              <a:t> </a:t>
            </a:r>
            <a:r>
              <a:rPr lang="en-US" altLang="ko-KR" b="1" err="1">
                <a:ea typeface="+mn-lt"/>
                <a:cs typeface="+mn-lt"/>
              </a:rPr>
              <a:t>Q_learning</a:t>
            </a:r>
            <a:r>
              <a:rPr lang="en-US" altLang="ko-KR" b="1">
                <a:ea typeface="+mn-lt"/>
                <a:cs typeface="+mn-lt"/>
              </a:rPr>
              <a:t> </a:t>
            </a:r>
            <a:r>
              <a:rPr lang="ko-KR" altLang="en-US" b="1">
                <a:ea typeface="+mn-lt"/>
                <a:cs typeface="+mn-lt"/>
              </a:rPr>
              <a:t>구현 코드</a:t>
            </a:r>
            <a:endParaRPr lang="ko-KR" altLang="en-US" b="1">
              <a:ea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C2676A-9EF0-AA4E-B778-A762B54AAC21}"/>
              </a:ext>
            </a:extLst>
          </p:cNvPr>
          <p:cNvSpPr txBox="1"/>
          <p:nvPr/>
        </p:nvSpPr>
        <p:spPr>
          <a:xfrm>
            <a:off x="652639" y="798929"/>
            <a:ext cx="474783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b="1">
                <a:solidFill>
                  <a:srgbClr val="0070C0"/>
                </a:solidFill>
                <a:ea typeface="+mn-lt"/>
                <a:cs typeface="+mn-lt"/>
              </a:rPr>
              <a:t> 3)</a:t>
            </a:r>
            <a:r>
              <a:rPr lang="ko-KR" altLang="en-US" b="1">
                <a:solidFill>
                  <a:srgbClr val="0070C0"/>
                </a:solidFill>
                <a:ea typeface="+mn-lt"/>
                <a:cs typeface="+mn-lt"/>
              </a:rPr>
              <a:t> 코드</a:t>
            </a:r>
            <a:endParaRPr lang="ko-KR" altLang="en-US" b="1">
              <a:solidFill>
                <a:srgbClr val="0070C0"/>
              </a:solidFill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962AC2-CE1B-7E42-B03D-20625F051412}"/>
              </a:ext>
            </a:extLst>
          </p:cNvPr>
          <p:cNvSpPr txBox="1"/>
          <p:nvPr/>
        </p:nvSpPr>
        <p:spPr>
          <a:xfrm>
            <a:off x="937616" y="1201559"/>
            <a:ext cx="6094070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b="1">
                <a:solidFill>
                  <a:schemeClr val="accent2"/>
                </a:solidFill>
                <a:ea typeface="맑은 고딕"/>
              </a:rPr>
              <a:t>(3)</a:t>
            </a:r>
            <a:r>
              <a:rPr lang="ko-KR" altLang="en-US" b="1">
                <a:solidFill>
                  <a:schemeClr val="accent2"/>
                </a:solidFill>
                <a:ea typeface="맑은 고딕"/>
              </a:rPr>
              <a:t> </a:t>
            </a:r>
            <a:r>
              <a:rPr lang="ko-KR" altLang="ko-Kore-KR" b="1">
                <a:solidFill>
                  <a:schemeClr val="accent2"/>
                </a:solidFill>
                <a:ea typeface="맑은 고딕"/>
              </a:rPr>
              <a:t>Topology3_RL(환경</a:t>
            </a:r>
            <a:r>
              <a:rPr lang="en-US" altLang="ko-KR" b="1">
                <a:solidFill>
                  <a:schemeClr val="accent2"/>
                </a:solidFill>
                <a:ea typeface="맑은 고딕"/>
              </a:rPr>
              <a:t>)_1</a:t>
            </a:r>
            <a:endParaRPr lang="ko-KR" altLang="en-US" b="1">
              <a:solidFill>
                <a:schemeClr val="accent2"/>
              </a:solidFill>
              <a:ea typeface="맑은 고딕"/>
              <a:cs typeface="Calibri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073FEA-E87C-7545-AA03-BC5CCF364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388" y="1705247"/>
            <a:ext cx="7530612" cy="4823529"/>
          </a:xfrm>
          <a:prstGeom prst="rect">
            <a:avLst/>
          </a:prstGeom>
        </p:spPr>
      </p:pic>
      <p:pic>
        <p:nvPicPr>
          <p:cNvPr id="6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448EA42-B4CC-1143-A00D-AF55104AD3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95" t="35120" r="59747" b="27179"/>
          <a:stretch/>
        </p:blipFill>
        <p:spPr>
          <a:xfrm>
            <a:off x="937616" y="2157046"/>
            <a:ext cx="2808473" cy="2543907"/>
          </a:xfrm>
          <a:prstGeom prst="rect">
            <a:avLst/>
          </a:prstGeom>
        </p:spPr>
      </p:pic>
      <p:sp>
        <p:nvSpPr>
          <p:cNvPr id="7" name="화살표: 오른쪽 47">
            <a:extLst>
              <a:ext uri="{FF2B5EF4-FFF2-40B4-BE49-F238E27FC236}">
                <a16:creationId xmlns:a16="http://schemas.microsoft.com/office/drawing/2014/main" id="{D8B1ECBB-AF3F-4748-8DCD-731CD359D579}"/>
              </a:ext>
            </a:extLst>
          </p:cNvPr>
          <p:cNvSpPr/>
          <p:nvPr/>
        </p:nvSpPr>
        <p:spPr>
          <a:xfrm>
            <a:off x="4028439" y="3297671"/>
            <a:ext cx="350599" cy="26265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47B2F9-FB3D-0D4C-B6BD-AD6D7088D760}"/>
              </a:ext>
            </a:extLst>
          </p:cNvPr>
          <p:cNvSpPr/>
          <p:nvPr/>
        </p:nvSpPr>
        <p:spPr>
          <a:xfrm>
            <a:off x="4747065" y="2825262"/>
            <a:ext cx="2284621" cy="134815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2FEFEA-4724-2C49-B99A-C9D67E0742D6}"/>
              </a:ext>
            </a:extLst>
          </p:cNvPr>
          <p:cNvSpPr txBox="1"/>
          <p:nvPr/>
        </p:nvSpPr>
        <p:spPr>
          <a:xfrm>
            <a:off x="7117363" y="2825262"/>
            <a:ext cx="2998775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ko-KR" altLang="en-US" sz="1400" b="1">
                <a:solidFill>
                  <a:srgbClr val="FF0000"/>
                </a:solidFill>
                <a:ea typeface="맑은 고딕"/>
                <a:cs typeface="Calibri"/>
              </a:rPr>
              <a:t>고정된 패킷시나리오를 사용하고</a:t>
            </a:r>
            <a:r>
              <a:rPr lang="en-US" altLang="ko-KR" sz="1400" b="1">
                <a:solidFill>
                  <a:srgbClr val="FF0000"/>
                </a:solidFill>
                <a:ea typeface="맑은 고딕"/>
                <a:cs typeface="Calibri"/>
              </a:rPr>
              <a:t>,</a:t>
            </a:r>
            <a:r>
              <a:rPr lang="ko-KR" altLang="en-US" sz="1400" b="1">
                <a:solidFill>
                  <a:srgbClr val="FF0000"/>
                </a:solidFill>
                <a:ea typeface="맑은 고딕"/>
                <a:cs typeface="Calibri"/>
              </a:rPr>
              <a:t> </a:t>
            </a:r>
            <a:r>
              <a:rPr lang="en-US" altLang="ko-KR" sz="1400" b="1">
                <a:solidFill>
                  <a:srgbClr val="FF0000"/>
                </a:solidFill>
                <a:ea typeface="맑은 고딕"/>
                <a:cs typeface="Calibri"/>
              </a:rPr>
              <a:t>delay </a:t>
            </a:r>
            <a:r>
              <a:rPr lang="ko-KR" altLang="en-US" sz="1400" b="1">
                <a:solidFill>
                  <a:srgbClr val="FF0000"/>
                </a:solidFill>
                <a:ea typeface="맑은 고딕"/>
                <a:cs typeface="Calibri"/>
              </a:rPr>
              <a:t>정수로 수정했다</a:t>
            </a:r>
            <a:r>
              <a:rPr lang="en-US" altLang="ko-KR" sz="1400" b="1">
                <a:solidFill>
                  <a:srgbClr val="FF0000"/>
                </a:solidFill>
                <a:ea typeface="맑은 고딕"/>
                <a:cs typeface="Calibri"/>
              </a:rPr>
              <a:t>.</a:t>
            </a:r>
            <a:endParaRPr lang="ko-KR" altLang="en-US" sz="1400" b="1">
              <a:solidFill>
                <a:srgbClr val="FF0000"/>
              </a:solidFill>
              <a:ea typeface="맑은 고딕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B8E5B2-17DF-3E46-A132-E1DDAFCE0C27}"/>
              </a:ext>
            </a:extLst>
          </p:cNvPr>
          <p:cNvSpPr txBox="1"/>
          <p:nvPr/>
        </p:nvSpPr>
        <p:spPr>
          <a:xfrm>
            <a:off x="6342185" y="2087920"/>
            <a:ext cx="5849815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>
                <a:ea typeface="맑은 고딕"/>
                <a:cs typeface="Calibri"/>
              </a:rPr>
              <a:t>토폴로지3환경 구현 </a:t>
            </a:r>
            <a:r>
              <a:rPr lang="en-US" altLang="ko-KR" sz="1400" b="1">
                <a:ea typeface="맑은 고딕"/>
                <a:cs typeface="Calibri"/>
              </a:rPr>
              <a:t>-&gt;</a:t>
            </a:r>
            <a:r>
              <a:rPr lang="ko-KR" altLang="en-US" sz="1400" b="1">
                <a:ea typeface="맑은 고딕"/>
                <a:cs typeface="Calibri"/>
              </a:rPr>
              <a:t> </a:t>
            </a:r>
            <a:r>
              <a:rPr lang="en-US" altLang="ko-KR" sz="1400" b="1">
                <a:ea typeface="맑은 고딕"/>
                <a:cs typeface="Calibri"/>
              </a:rPr>
              <a:t>input queue 2</a:t>
            </a:r>
            <a:r>
              <a:rPr lang="ko-KR" altLang="en-US" sz="1400" b="1">
                <a:ea typeface="맑은 고딕"/>
                <a:cs typeface="Calibri"/>
              </a:rPr>
              <a:t>개</a:t>
            </a:r>
            <a:r>
              <a:rPr lang="en-US" altLang="ko-KR" sz="1400" b="1">
                <a:ea typeface="맑은 고딕"/>
                <a:cs typeface="Calibri"/>
              </a:rPr>
              <a:t>(0,1),</a:t>
            </a:r>
            <a:r>
              <a:rPr lang="ko-KR" altLang="en-US" sz="1400" b="1">
                <a:ea typeface="맑은 고딕"/>
                <a:cs typeface="Calibri"/>
              </a:rPr>
              <a:t> </a:t>
            </a:r>
            <a:r>
              <a:rPr lang="en-US" altLang="ko-KR" sz="1400" b="1">
                <a:ea typeface="맑은 고딕"/>
                <a:cs typeface="Calibri"/>
              </a:rPr>
              <a:t>output queue 1</a:t>
            </a:r>
            <a:r>
              <a:rPr lang="ko-KR" altLang="en-US" sz="1400" b="1">
                <a:ea typeface="맑은 고딕"/>
                <a:cs typeface="Calibri"/>
              </a:rPr>
              <a:t>개</a:t>
            </a:r>
            <a:r>
              <a:rPr lang="en-US" altLang="ko-KR" sz="1400" b="1">
                <a:ea typeface="맑은 고딕"/>
                <a:cs typeface="Calibri"/>
              </a:rPr>
              <a:t>(0)</a:t>
            </a:r>
            <a:endParaRPr lang="ko-KR" altLang="en-US" sz="1400" b="1">
              <a:ea typeface="맑은 고딕"/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CB8A08-D249-5A44-9843-46B44C9DBF33}"/>
              </a:ext>
            </a:extLst>
          </p:cNvPr>
          <p:cNvSpPr txBox="1"/>
          <p:nvPr/>
        </p:nvSpPr>
        <p:spPr>
          <a:xfrm>
            <a:off x="6342185" y="2440793"/>
            <a:ext cx="4640884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>
                <a:ea typeface="맑은 고딕"/>
                <a:cs typeface="Calibri"/>
              </a:rPr>
              <a:t>Index : </a:t>
            </a:r>
            <a:r>
              <a:rPr lang="ko-KR" altLang="en-US" sz="1400" b="1">
                <a:ea typeface="맑은 고딕"/>
                <a:cs typeface="Calibri"/>
              </a:rPr>
              <a:t>시나리오 데이터 리스트에서 수신하는 </a:t>
            </a:r>
            <a:r>
              <a:rPr lang="en-US" altLang="ko-KR" sz="1400" b="1">
                <a:ea typeface="맑은 고딕"/>
                <a:cs typeface="Calibri"/>
              </a:rPr>
              <a:t>index</a:t>
            </a:r>
            <a:endParaRPr lang="ko-KR" altLang="en-US" sz="1400" b="1">
              <a:ea typeface="맑은 고딕"/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F7D7B4-02AE-2D4B-A36A-60D18AF3A966}"/>
              </a:ext>
            </a:extLst>
          </p:cNvPr>
          <p:cNvSpPr txBox="1"/>
          <p:nvPr/>
        </p:nvSpPr>
        <p:spPr>
          <a:xfrm>
            <a:off x="7372628" y="4462304"/>
            <a:ext cx="3788927" cy="116955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>
                <a:ea typeface="맑은 고딕"/>
                <a:cs typeface="Calibri"/>
              </a:rPr>
              <a:t>State</a:t>
            </a:r>
          </a:p>
          <a:p>
            <a:pPr marL="342900" indent="-342900">
              <a:buAutoNum type="arabicPeriod"/>
            </a:pPr>
            <a:r>
              <a:rPr lang="ko-KR" altLang="en-US" sz="1400" b="1">
                <a:ea typeface="맑은 고딕"/>
                <a:cs typeface="Calibri"/>
              </a:rPr>
              <a:t>첫 번째 패킷의 현재까지의 지연 시간</a:t>
            </a:r>
            <a:endParaRPr lang="en-US" altLang="ko-KR" sz="1400" b="1">
              <a:ea typeface="맑은 고딕"/>
              <a:cs typeface="Calibri"/>
            </a:endParaRPr>
          </a:p>
          <a:p>
            <a:pPr marL="342900" indent="-342900">
              <a:buAutoNum type="arabicPeriod"/>
            </a:pPr>
            <a:r>
              <a:rPr lang="ko-KR" altLang="en-US" sz="1400" b="1">
                <a:ea typeface="맑은 고딕"/>
                <a:cs typeface="Calibri"/>
              </a:rPr>
              <a:t>큐 길이</a:t>
            </a:r>
            <a:endParaRPr lang="en-US" altLang="ko-KR" sz="1400" b="1">
              <a:ea typeface="맑은 고딕"/>
              <a:cs typeface="Calibri"/>
            </a:endParaRPr>
          </a:p>
          <a:p>
            <a:pPr marL="342900" indent="-342900">
              <a:buAutoNum type="arabicPeriod"/>
            </a:pPr>
            <a:r>
              <a:rPr lang="ko-KR" altLang="en-US" sz="1400" b="1">
                <a:ea typeface="맑은 고딕"/>
                <a:cs typeface="Calibri"/>
              </a:rPr>
              <a:t>큐에 있는 패킷들의 최대 추정 지연 시간</a:t>
            </a:r>
            <a:r>
              <a:rPr lang="en-US" altLang="ko-KR" sz="1400" b="1">
                <a:ea typeface="맑은 고딕"/>
                <a:cs typeface="Calibri"/>
              </a:rPr>
              <a:t>(</a:t>
            </a:r>
            <a:r>
              <a:rPr lang="ko-KR" altLang="en-US" sz="1400" b="1">
                <a:ea typeface="맑은 고딕"/>
                <a:cs typeface="Calibri"/>
              </a:rPr>
              <a:t>최대 단대단시간과 가장 유사한 값</a:t>
            </a:r>
            <a:r>
              <a:rPr lang="en-US" altLang="ko-KR" sz="1400" b="1">
                <a:ea typeface="맑은 고딕"/>
                <a:cs typeface="Calibri"/>
              </a:rPr>
              <a:t>)</a:t>
            </a:r>
            <a:endParaRPr lang="ko-KR" altLang="en-US" sz="1400" b="1">
              <a:ea typeface="맑은 고딕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FCF4E2-C163-FE44-897A-FDB5BF541E40}"/>
              </a:ext>
            </a:extLst>
          </p:cNvPr>
          <p:cNvSpPr txBox="1"/>
          <p:nvPr/>
        </p:nvSpPr>
        <p:spPr>
          <a:xfrm>
            <a:off x="7946985" y="3746846"/>
            <a:ext cx="4125612" cy="95410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>
                <a:solidFill>
                  <a:srgbClr val="00B0F0"/>
                </a:solidFill>
                <a:ea typeface="맑은 고딕"/>
                <a:cs typeface="Calibri"/>
              </a:rPr>
              <a:t>*첫 번째 패킷의 남은 </a:t>
            </a:r>
            <a:r>
              <a:rPr lang="ko-KR" altLang="en-US" sz="1400" b="1" err="1">
                <a:solidFill>
                  <a:srgbClr val="00B0F0"/>
                </a:solidFill>
                <a:ea typeface="맑은 고딕"/>
                <a:cs typeface="Calibri"/>
              </a:rPr>
              <a:t>홉수는</a:t>
            </a:r>
            <a:r>
              <a:rPr lang="ko-KR" altLang="en-US" sz="1400" b="1">
                <a:solidFill>
                  <a:srgbClr val="00B0F0"/>
                </a:solidFill>
                <a:ea typeface="맑은 고딕"/>
                <a:cs typeface="Calibri"/>
              </a:rPr>
              <a:t> </a:t>
            </a:r>
            <a:r>
              <a:rPr lang="ko-KR" altLang="en-US" sz="1400" b="1" err="1">
                <a:solidFill>
                  <a:srgbClr val="00B0F0"/>
                </a:solidFill>
                <a:ea typeface="맑은 고딕"/>
                <a:cs typeface="Calibri"/>
              </a:rPr>
              <a:t>포톨로지</a:t>
            </a:r>
            <a:r>
              <a:rPr lang="en-US" altLang="ko-KR" sz="1400" b="1">
                <a:solidFill>
                  <a:srgbClr val="00B0F0"/>
                </a:solidFill>
                <a:ea typeface="맑은 고딕"/>
                <a:cs typeface="Calibri"/>
              </a:rPr>
              <a:t>3</a:t>
            </a:r>
            <a:r>
              <a:rPr lang="ko-KR" altLang="en-US" sz="1400" b="1">
                <a:solidFill>
                  <a:srgbClr val="00B0F0"/>
                </a:solidFill>
                <a:ea typeface="맑은 고딕"/>
                <a:cs typeface="Calibri"/>
              </a:rPr>
              <a:t>의 특성</a:t>
            </a:r>
            <a:r>
              <a:rPr lang="en-US" altLang="ko-KR" sz="1400" b="1">
                <a:solidFill>
                  <a:srgbClr val="00B0F0"/>
                </a:solidFill>
                <a:ea typeface="맑은 고딕"/>
                <a:cs typeface="Calibri"/>
              </a:rPr>
              <a:t>(</a:t>
            </a:r>
            <a:r>
              <a:rPr lang="ko-KR" altLang="en-US" sz="1400" b="1">
                <a:solidFill>
                  <a:srgbClr val="00B0F0"/>
                </a:solidFill>
                <a:ea typeface="맑은 고딕"/>
                <a:cs typeface="Calibri"/>
              </a:rPr>
              <a:t>노드</a:t>
            </a:r>
            <a:r>
              <a:rPr lang="en-US" altLang="ko-KR" sz="1400" b="1">
                <a:solidFill>
                  <a:srgbClr val="00B0F0"/>
                </a:solidFill>
                <a:ea typeface="맑은 고딕"/>
                <a:cs typeface="Calibri"/>
              </a:rPr>
              <a:t>1</a:t>
            </a:r>
            <a:r>
              <a:rPr lang="ko-KR" altLang="en-US" sz="1400" b="1">
                <a:solidFill>
                  <a:srgbClr val="00B0F0"/>
                </a:solidFill>
                <a:ea typeface="맑은 고딕"/>
                <a:cs typeface="Calibri"/>
              </a:rPr>
              <a:t>개</a:t>
            </a:r>
            <a:r>
              <a:rPr lang="en-US" altLang="ko-KR" sz="1400" b="1">
                <a:solidFill>
                  <a:srgbClr val="00B0F0"/>
                </a:solidFill>
                <a:ea typeface="맑은 고딕"/>
                <a:cs typeface="Calibri"/>
              </a:rPr>
              <a:t>)</a:t>
            </a:r>
            <a:r>
              <a:rPr lang="ko-KR" altLang="en-US" sz="1400" b="1">
                <a:solidFill>
                  <a:srgbClr val="00B0F0"/>
                </a:solidFill>
                <a:ea typeface="맑은 고딕"/>
                <a:cs typeface="Calibri"/>
              </a:rPr>
              <a:t>상 </a:t>
            </a:r>
            <a:r>
              <a:rPr lang="en-US" altLang="ko-KR" sz="1400" b="1">
                <a:solidFill>
                  <a:srgbClr val="00B0F0"/>
                </a:solidFill>
                <a:ea typeface="맑은 고딕"/>
                <a:cs typeface="Calibri"/>
              </a:rPr>
              <a:t>state</a:t>
            </a:r>
            <a:r>
              <a:rPr lang="ko-KR" altLang="en-US" sz="1400" b="1">
                <a:solidFill>
                  <a:srgbClr val="00B0F0"/>
                </a:solidFill>
                <a:ea typeface="맑은 고딕"/>
                <a:cs typeface="Calibri"/>
              </a:rPr>
              <a:t>구성 요소에서 제외하였다</a:t>
            </a:r>
            <a:r>
              <a:rPr lang="en-US" altLang="ko-KR" sz="1400" b="1">
                <a:solidFill>
                  <a:srgbClr val="00B0F0"/>
                </a:solidFill>
                <a:ea typeface="맑은 고딕"/>
                <a:cs typeface="Calibri"/>
              </a:rPr>
              <a:t>.</a:t>
            </a:r>
          </a:p>
          <a:p>
            <a:endParaRPr lang="en-US" altLang="ko-KR" sz="1400" b="1">
              <a:solidFill>
                <a:srgbClr val="00B0F0"/>
              </a:solidFill>
              <a:ea typeface="맑은 고딕"/>
              <a:cs typeface="Calibri"/>
            </a:endParaRPr>
          </a:p>
          <a:p>
            <a:r>
              <a:rPr lang="ko-KR" altLang="en-US" sz="1400" b="1">
                <a:solidFill>
                  <a:srgbClr val="00B0F0"/>
                </a:solidFill>
                <a:ea typeface="맑은 고딕"/>
                <a:cs typeface="Calibri"/>
              </a:rPr>
              <a:t>*</a:t>
            </a:r>
            <a:r>
              <a:rPr lang="ko-KR" altLang="en-US" sz="1400" b="1" err="1">
                <a:solidFill>
                  <a:srgbClr val="00B0F0"/>
                </a:solidFill>
                <a:ea typeface="맑은 고딕"/>
                <a:cs typeface="Calibri"/>
              </a:rPr>
              <a:t>초기화값은</a:t>
            </a:r>
            <a:r>
              <a:rPr lang="ko-KR" altLang="en-US" sz="1400" b="1">
                <a:solidFill>
                  <a:srgbClr val="00B0F0"/>
                </a:solidFill>
                <a:ea typeface="맑은 고딕"/>
                <a:cs typeface="Calibri"/>
              </a:rPr>
              <a:t> 시간은 </a:t>
            </a:r>
            <a:r>
              <a:rPr lang="en-US" altLang="ko-KR" sz="1400" b="1">
                <a:solidFill>
                  <a:srgbClr val="00B0F0"/>
                </a:solidFill>
                <a:ea typeface="맑은 고딕"/>
                <a:cs typeface="Calibri"/>
              </a:rPr>
              <a:t>-1, </a:t>
            </a:r>
            <a:r>
              <a:rPr lang="ko-KR" altLang="en-US" sz="1400" b="1">
                <a:solidFill>
                  <a:srgbClr val="00B0F0"/>
                </a:solidFill>
                <a:ea typeface="맑은 고딕"/>
                <a:cs typeface="Calibri"/>
              </a:rPr>
              <a:t>길이는 </a:t>
            </a:r>
            <a:r>
              <a:rPr lang="en-US" altLang="ko-KR" sz="1400" b="1">
                <a:solidFill>
                  <a:srgbClr val="00B0F0"/>
                </a:solidFill>
                <a:ea typeface="맑은 고딕"/>
                <a:cs typeface="Calibri"/>
              </a:rPr>
              <a:t>0 </a:t>
            </a:r>
            <a:r>
              <a:rPr lang="ko-KR" altLang="en-US" sz="1400" b="1" err="1">
                <a:solidFill>
                  <a:srgbClr val="00B0F0"/>
                </a:solidFill>
                <a:ea typeface="맑은 고딕"/>
                <a:cs typeface="Calibri"/>
              </a:rPr>
              <a:t>으로</a:t>
            </a:r>
            <a:r>
              <a:rPr lang="ko-KR" altLang="en-US" sz="1400" b="1">
                <a:solidFill>
                  <a:srgbClr val="00B0F0"/>
                </a:solidFill>
                <a:ea typeface="맑은 고딕"/>
                <a:cs typeface="Calibri"/>
              </a:rPr>
              <a:t> 설정했다</a:t>
            </a:r>
            <a:r>
              <a:rPr lang="en-US" altLang="ko-KR" sz="1400" b="1">
                <a:solidFill>
                  <a:srgbClr val="00B0F0"/>
                </a:solidFill>
                <a:ea typeface="맑은 고딕"/>
                <a:cs typeface="Calibri"/>
              </a:rPr>
              <a:t>.</a:t>
            </a:r>
            <a:endParaRPr lang="ko-KR" altLang="en-US" sz="1400" b="1">
              <a:solidFill>
                <a:srgbClr val="00B0F0"/>
              </a:solidFill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697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2186B0-0EA0-9C40-B197-FEF5F4C81C68}"/>
              </a:ext>
            </a:extLst>
          </p:cNvPr>
          <p:cNvSpPr txBox="1"/>
          <p:nvPr/>
        </p:nvSpPr>
        <p:spPr>
          <a:xfrm>
            <a:off x="500605" y="429597"/>
            <a:ext cx="474783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b="1">
                <a:ea typeface="+mn-lt"/>
                <a:cs typeface="+mn-lt"/>
              </a:rPr>
              <a:t> 1.</a:t>
            </a:r>
            <a:r>
              <a:rPr lang="ko-KR" altLang="en-US" b="1">
                <a:ea typeface="+mn-lt"/>
                <a:cs typeface="+mn-lt"/>
              </a:rPr>
              <a:t> </a:t>
            </a:r>
            <a:r>
              <a:rPr lang="en-US" altLang="ko-KR" b="1" err="1">
                <a:ea typeface="+mn-lt"/>
                <a:cs typeface="+mn-lt"/>
              </a:rPr>
              <a:t>Q_learning</a:t>
            </a:r>
            <a:r>
              <a:rPr lang="en-US" altLang="ko-KR" b="1">
                <a:ea typeface="+mn-lt"/>
                <a:cs typeface="+mn-lt"/>
              </a:rPr>
              <a:t> </a:t>
            </a:r>
            <a:r>
              <a:rPr lang="ko-KR" altLang="en-US" b="1">
                <a:ea typeface="+mn-lt"/>
                <a:cs typeface="+mn-lt"/>
              </a:rPr>
              <a:t>구현 코드</a:t>
            </a:r>
            <a:endParaRPr lang="ko-KR" altLang="en-US" b="1">
              <a:ea typeface="맑은 고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364815-E941-0945-87F8-D21CE695F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04" y="1788855"/>
            <a:ext cx="5334839" cy="45437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16594A-4114-BF4C-BDD3-BAA5588630FA}"/>
              </a:ext>
            </a:extLst>
          </p:cNvPr>
          <p:cNvSpPr txBox="1"/>
          <p:nvPr/>
        </p:nvSpPr>
        <p:spPr>
          <a:xfrm>
            <a:off x="652639" y="798929"/>
            <a:ext cx="474783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b="1">
                <a:solidFill>
                  <a:srgbClr val="0070C0"/>
                </a:solidFill>
                <a:ea typeface="+mn-lt"/>
                <a:cs typeface="+mn-lt"/>
              </a:rPr>
              <a:t> 3)</a:t>
            </a:r>
            <a:r>
              <a:rPr lang="ko-KR" altLang="en-US" b="1">
                <a:solidFill>
                  <a:srgbClr val="0070C0"/>
                </a:solidFill>
                <a:ea typeface="+mn-lt"/>
                <a:cs typeface="+mn-lt"/>
              </a:rPr>
              <a:t> 코드</a:t>
            </a:r>
            <a:endParaRPr lang="ko-KR" altLang="en-US" b="1">
              <a:solidFill>
                <a:srgbClr val="0070C0"/>
              </a:solidFill>
              <a:ea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7866A8-D527-0949-8D0D-A9FC057EC968}"/>
              </a:ext>
            </a:extLst>
          </p:cNvPr>
          <p:cNvSpPr txBox="1"/>
          <p:nvPr/>
        </p:nvSpPr>
        <p:spPr>
          <a:xfrm>
            <a:off x="937616" y="1201559"/>
            <a:ext cx="6094070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b="1">
                <a:solidFill>
                  <a:schemeClr val="accent2"/>
                </a:solidFill>
                <a:ea typeface="맑은 고딕"/>
              </a:rPr>
              <a:t>(3)</a:t>
            </a:r>
            <a:r>
              <a:rPr lang="ko-KR" altLang="en-US" b="1">
                <a:solidFill>
                  <a:schemeClr val="accent2"/>
                </a:solidFill>
                <a:ea typeface="맑은 고딕"/>
              </a:rPr>
              <a:t> </a:t>
            </a:r>
            <a:r>
              <a:rPr lang="ko-KR" altLang="ko-Kore-KR" b="1">
                <a:solidFill>
                  <a:schemeClr val="accent2"/>
                </a:solidFill>
                <a:ea typeface="맑은 고딕"/>
              </a:rPr>
              <a:t>Topology3_RL(환경</a:t>
            </a:r>
            <a:r>
              <a:rPr lang="en-US" altLang="ko-KR" b="1">
                <a:solidFill>
                  <a:schemeClr val="accent2"/>
                </a:solidFill>
                <a:ea typeface="맑은 고딕"/>
              </a:rPr>
              <a:t>)_2</a:t>
            </a:r>
            <a:endParaRPr lang="ko-KR" altLang="en-US" b="1">
              <a:solidFill>
                <a:schemeClr val="accent2"/>
              </a:solidFill>
              <a:ea typeface="맑은 고딕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E7E4EB-D00D-384F-AF05-79B11D536F1C}"/>
              </a:ext>
            </a:extLst>
          </p:cNvPr>
          <p:cNvSpPr txBox="1"/>
          <p:nvPr/>
        </p:nvSpPr>
        <p:spPr>
          <a:xfrm>
            <a:off x="3148063" y="460375"/>
            <a:ext cx="9173005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>
                <a:solidFill>
                  <a:srgbClr val="00B0F0"/>
                </a:solidFill>
                <a:ea typeface="맑은 고딕"/>
                <a:cs typeface="Calibri"/>
              </a:rPr>
              <a:t>*</a:t>
            </a:r>
            <a:r>
              <a:rPr lang="en-US" altLang="ko-KR" sz="1400" b="1">
                <a:solidFill>
                  <a:srgbClr val="00B0F0"/>
                </a:solidFill>
                <a:ea typeface="맑은 고딕"/>
                <a:cs typeface="Calibri"/>
              </a:rPr>
              <a:t>Condition : </a:t>
            </a:r>
            <a:r>
              <a:rPr lang="ko-KR" altLang="en-US" sz="1400" b="1">
                <a:solidFill>
                  <a:srgbClr val="00B0F0"/>
                </a:solidFill>
                <a:ea typeface="맑은 고딕"/>
                <a:cs typeface="Calibri"/>
              </a:rPr>
              <a:t>액션 </a:t>
            </a:r>
            <a:r>
              <a:rPr lang="ko-KR" altLang="en-US" sz="1400" b="1" err="1">
                <a:solidFill>
                  <a:srgbClr val="00B0F0"/>
                </a:solidFill>
                <a:ea typeface="맑은 고딕"/>
                <a:cs typeface="Calibri"/>
              </a:rPr>
              <a:t>선택했을때</a:t>
            </a:r>
            <a:r>
              <a:rPr lang="ko-KR" altLang="en-US" sz="1400" b="1">
                <a:solidFill>
                  <a:srgbClr val="00B0F0"/>
                </a:solidFill>
                <a:ea typeface="맑은 고딕"/>
                <a:cs typeface="Calibri"/>
              </a:rPr>
              <a:t> 해당 </a:t>
            </a:r>
            <a:r>
              <a:rPr lang="ko-KR" altLang="en-US" sz="1400" b="1" err="1">
                <a:solidFill>
                  <a:srgbClr val="00B0F0"/>
                </a:solidFill>
                <a:ea typeface="맑은 고딕"/>
                <a:cs typeface="Calibri"/>
              </a:rPr>
              <a:t>인풋포트의</a:t>
            </a:r>
            <a:r>
              <a:rPr lang="ko-KR" altLang="en-US" sz="1400" b="1">
                <a:solidFill>
                  <a:srgbClr val="00B0F0"/>
                </a:solidFill>
                <a:ea typeface="맑은 고딕"/>
                <a:cs typeface="Calibri"/>
              </a:rPr>
              <a:t> 큐가 </a:t>
            </a:r>
            <a:r>
              <a:rPr lang="ko-KR" altLang="en-US" sz="1400" b="1" err="1">
                <a:solidFill>
                  <a:srgbClr val="00B0F0"/>
                </a:solidFill>
                <a:ea typeface="맑은 고딕"/>
                <a:cs typeface="Calibri"/>
              </a:rPr>
              <a:t>비어있을경우에</a:t>
            </a:r>
            <a:r>
              <a:rPr lang="ko-KR" altLang="en-US" sz="1400" b="1">
                <a:solidFill>
                  <a:srgbClr val="00B0F0"/>
                </a:solidFill>
                <a:ea typeface="맑은 고딕"/>
                <a:cs typeface="Calibri"/>
              </a:rPr>
              <a:t> </a:t>
            </a:r>
            <a:r>
              <a:rPr lang="en-US" altLang="ko-KR" sz="1400" b="1">
                <a:solidFill>
                  <a:srgbClr val="00B0F0"/>
                </a:solidFill>
                <a:ea typeface="맑은 고딕"/>
                <a:cs typeface="Calibri"/>
              </a:rPr>
              <a:t>-1</a:t>
            </a:r>
            <a:r>
              <a:rPr lang="ko-KR" altLang="en-US" sz="1400" b="1">
                <a:solidFill>
                  <a:srgbClr val="00B0F0"/>
                </a:solidFill>
                <a:ea typeface="맑은 고딕"/>
                <a:cs typeface="Calibri"/>
              </a:rPr>
              <a:t>로 설정 </a:t>
            </a:r>
            <a:r>
              <a:rPr lang="en-US" altLang="ko-KR" sz="1400" b="1">
                <a:solidFill>
                  <a:srgbClr val="00B0F0"/>
                </a:solidFill>
                <a:ea typeface="맑은 고딕"/>
                <a:cs typeface="Calibri"/>
              </a:rPr>
              <a:t>(</a:t>
            </a:r>
            <a:r>
              <a:rPr lang="ko-KR" altLang="en-US" sz="1400" b="1">
                <a:solidFill>
                  <a:srgbClr val="00B0F0"/>
                </a:solidFill>
                <a:ea typeface="맑은 고딕"/>
                <a:cs typeface="Calibri"/>
              </a:rPr>
              <a:t>연결이 </a:t>
            </a:r>
            <a:r>
              <a:rPr lang="ko-KR" altLang="en-US" sz="1400" b="1" err="1">
                <a:solidFill>
                  <a:srgbClr val="00B0F0"/>
                </a:solidFill>
                <a:ea typeface="맑은 고딕"/>
                <a:cs typeface="Calibri"/>
              </a:rPr>
              <a:t>안된상태를</a:t>
            </a:r>
            <a:r>
              <a:rPr lang="ko-KR" altLang="en-US" sz="1400" b="1">
                <a:solidFill>
                  <a:srgbClr val="00B0F0"/>
                </a:solidFill>
                <a:ea typeface="맑은 고딕"/>
                <a:cs typeface="Calibri"/>
              </a:rPr>
              <a:t> 나타냄</a:t>
            </a:r>
            <a:r>
              <a:rPr lang="en-US" altLang="ko-KR" sz="1400" b="1">
                <a:solidFill>
                  <a:srgbClr val="00B0F0"/>
                </a:solidFill>
                <a:ea typeface="맑은 고딕"/>
                <a:cs typeface="Calibri"/>
              </a:rPr>
              <a:t>)</a:t>
            </a:r>
          </a:p>
          <a:p>
            <a:r>
              <a:rPr lang="en-US" altLang="ko-KR" sz="1400" b="1">
                <a:solidFill>
                  <a:srgbClr val="00B0F0"/>
                </a:solidFill>
                <a:ea typeface="맑은 고딕"/>
                <a:cs typeface="Calibri"/>
              </a:rPr>
              <a:t>  </a:t>
            </a:r>
            <a:r>
              <a:rPr lang="en-US" altLang="ko-KR" sz="1400" b="1" err="1">
                <a:solidFill>
                  <a:srgbClr val="00B0F0"/>
                </a:solidFill>
                <a:ea typeface="맑은 고딕"/>
                <a:cs typeface="Calibri"/>
              </a:rPr>
              <a:t>estimated_delay_of_the_transmitted_packet</a:t>
            </a:r>
            <a:r>
              <a:rPr lang="en-US" altLang="ko-KR" sz="1400" b="1">
                <a:solidFill>
                  <a:srgbClr val="00B0F0"/>
                </a:solidFill>
                <a:ea typeface="맑은 고딕"/>
                <a:cs typeface="Calibri"/>
              </a:rPr>
              <a:t> : </a:t>
            </a:r>
            <a:r>
              <a:rPr lang="ko-KR" altLang="en-US" sz="1400" b="1">
                <a:solidFill>
                  <a:srgbClr val="00B0F0"/>
                </a:solidFill>
                <a:ea typeface="맑은 고딕"/>
                <a:cs typeface="Calibri"/>
              </a:rPr>
              <a:t>현재 전송한 패킷의 추정지연시간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38610C-53B9-534A-B52C-742D649CA932}"/>
              </a:ext>
            </a:extLst>
          </p:cNvPr>
          <p:cNvSpPr txBox="1"/>
          <p:nvPr/>
        </p:nvSpPr>
        <p:spPr>
          <a:xfrm>
            <a:off x="3148063" y="91470"/>
            <a:ext cx="9173005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>
                <a:solidFill>
                  <a:srgbClr val="FFC000"/>
                </a:solidFill>
                <a:ea typeface="맑은 고딕"/>
                <a:cs typeface="Calibri"/>
              </a:rPr>
              <a:t>Send_queue0() : Queue0 -&gt; output</a:t>
            </a:r>
            <a:r>
              <a:rPr lang="ko-KR" altLang="en-US" sz="1400" b="1" err="1">
                <a:solidFill>
                  <a:srgbClr val="FFC000"/>
                </a:solidFill>
                <a:ea typeface="맑은 고딕"/>
                <a:cs typeface="Calibri"/>
              </a:rPr>
              <a:t>으로</a:t>
            </a:r>
            <a:r>
              <a:rPr lang="ko-KR" altLang="en-US" sz="1400" b="1">
                <a:solidFill>
                  <a:srgbClr val="FFC000"/>
                </a:solidFill>
                <a:ea typeface="맑은 고딕"/>
                <a:cs typeface="Calibri"/>
              </a:rPr>
              <a:t> 송신하고 </a:t>
            </a:r>
            <a:r>
              <a:rPr lang="en-US" altLang="ko-KR" sz="1400" b="1">
                <a:solidFill>
                  <a:srgbClr val="FFC000"/>
                </a:solidFill>
                <a:ea typeface="맑은 고딕"/>
                <a:cs typeface="Calibri"/>
              </a:rPr>
              <a:t>state</a:t>
            </a:r>
            <a:r>
              <a:rPr lang="ko-KR" altLang="en-US" sz="1400" b="1">
                <a:solidFill>
                  <a:srgbClr val="FFC000"/>
                </a:solidFill>
                <a:ea typeface="맑은 고딕"/>
                <a:cs typeface="Calibri"/>
              </a:rPr>
              <a:t>변화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5105750-9DF3-D740-A04A-A1C2791E0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478" y="1788855"/>
            <a:ext cx="6791156" cy="4017563"/>
          </a:xfrm>
          <a:prstGeom prst="rect">
            <a:avLst/>
          </a:prstGeom>
        </p:spPr>
      </p:pic>
      <p:sp>
        <p:nvSpPr>
          <p:cNvPr id="11" name="사각형: 둥근 모서리 49">
            <a:extLst>
              <a:ext uri="{FF2B5EF4-FFF2-40B4-BE49-F238E27FC236}">
                <a16:creationId xmlns:a16="http://schemas.microsoft.com/office/drawing/2014/main" id="{06A5E373-0543-AD4C-997E-CBEEADA6ABD9}"/>
              </a:ext>
            </a:extLst>
          </p:cNvPr>
          <p:cNvSpPr/>
          <p:nvPr/>
        </p:nvSpPr>
        <p:spPr>
          <a:xfrm>
            <a:off x="5400478" y="2002829"/>
            <a:ext cx="2723614" cy="170752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49">
            <a:extLst>
              <a:ext uri="{FF2B5EF4-FFF2-40B4-BE49-F238E27FC236}">
                <a16:creationId xmlns:a16="http://schemas.microsoft.com/office/drawing/2014/main" id="{6B178B37-E2F0-F845-8D8C-02A687CC1C61}"/>
              </a:ext>
            </a:extLst>
          </p:cNvPr>
          <p:cNvSpPr/>
          <p:nvPr/>
        </p:nvSpPr>
        <p:spPr>
          <a:xfrm>
            <a:off x="5400478" y="3797636"/>
            <a:ext cx="2723614" cy="170752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ABA928-076F-C343-9473-7C8663E5D9EF}"/>
              </a:ext>
            </a:extLst>
          </p:cNvPr>
          <p:cNvSpPr txBox="1"/>
          <p:nvPr/>
        </p:nvSpPr>
        <p:spPr>
          <a:xfrm>
            <a:off x="8249234" y="2641147"/>
            <a:ext cx="2240921" cy="43088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>
                <a:ea typeface="맑은 고딕"/>
                <a:cs typeface="Calibri"/>
              </a:rPr>
              <a:t>Queue0</a:t>
            </a:r>
            <a:r>
              <a:rPr lang="ko-KR" altLang="en-US" sz="1100" b="1">
                <a:ea typeface="맑은 고딕"/>
                <a:cs typeface="Calibri"/>
              </a:rPr>
              <a:t>에 있는 패킷들의 최대 추정 지연시간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57950E-0D29-ED46-8517-9662E839BD61}"/>
              </a:ext>
            </a:extLst>
          </p:cNvPr>
          <p:cNvSpPr txBox="1"/>
          <p:nvPr/>
        </p:nvSpPr>
        <p:spPr>
          <a:xfrm>
            <a:off x="8249234" y="4223782"/>
            <a:ext cx="2240921" cy="43088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>
                <a:ea typeface="맑은 고딕"/>
                <a:cs typeface="Calibri"/>
              </a:rPr>
              <a:t>Queue1</a:t>
            </a:r>
            <a:r>
              <a:rPr lang="ko-KR" altLang="en-US" sz="1100" b="1">
                <a:ea typeface="맑은 고딕"/>
                <a:cs typeface="Calibri"/>
              </a:rPr>
              <a:t>에 있는 패킷들의 최대 추정 지연시간</a:t>
            </a:r>
          </a:p>
        </p:txBody>
      </p:sp>
    </p:spTree>
    <p:extLst>
      <p:ext uri="{BB962C8B-B14F-4D97-AF65-F5344CB8AC3E}">
        <p14:creationId xmlns:p14="http://schemas.microsoft.com/office/powerpoint/2010/main" val="2613792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C7579D-5B17-9249-868A-534357BAFC0B}"/>
              </a:ext>
            </a:extLst>
          </p:cNvPr>
          <p:cNvSpPr txBox="1"/>
          <p:nvPr/>
        </p:nvSpPr>
        <p:spPr>
          <a:xfrm>
            <a:off x="5845697" y="263022"/>
            <a:ext cx="9173005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>
                <a:solidFill>
                  <a:srgbClr val="FFC000"/>
                </a:solidFill>
                <a:ea typeface="맑은 고딕"/>
                <a:cs typeface="Calibri"/>
              </a:rPr>
              <a:t>Send_queue1() : Queue1 -&gt; output</a:t>
            </a:r>
            <a:r>
              <a:rPr lang="ko-KR" altLang="en-US" sz="1400" b="1" err="1">
                <a:solidFill>
                  <a:srgbClr val="FFC000"/>
                </a:solidFill>
                <a:ea typeface="맑은 고딕"/>
                <a:cs typeface="Calibri"/>
              </a:rPr>
              <a:t>으로</a:t>
            </a:r>
            <a:r>
              <a:rPr lang="ko-KR" altLang="en-US" sz="1400" b="1">
                <a:solidFill>
                  <a:srgbClr val="FFC000"/>
                </a:solidFill>
                <a:ea typeface="맑은 고딕"/>
                <a:cs typeface="Calibri"/>
              </a:rPr>
              <a:t> 송신하고 </a:t>
            </a:r>
            <a:r>
              <a:rPr lang="en-US" altLang="ko-KR" sz="1400" b="1">
                <a:solidFill>
                  <a:srgbClr val="FFC000"/>
                </a:solidFill>
                <a:ea typeface="맑은 고딕"/>
                <a:cs typeface="Calibri"/>
              </a:rPr>
              <a:t>state</a:t>
            </a:r>
            <a:r>
              <a:rPr lang="ko-KR" altLang="en-US" sz="1400" b="1">
                <a:solidFill>
                  <a:srgbClr val="FFC000"/>
                </a:solidFill>
                <a:ea typeface="맑은 고딕"/>
                <a:cs typeface="Calibri"/>
              </a:rPr>
              <a:t>변화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AF820B-FE3C-D74F-B56F-8DF13CFBBB06}"/>
              </a:ext>
            </a:extLst>
          </p:cNvPr>
          <p:cNvSpPr txBox="1"/>
          <p:nvPr/>
        </p:nvSpPr>
        <p:spPr>
          <a:xfrm>
            <a:off x="5845697" y="583018"/>
            <a:ext cx="3788927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>
                <a:solidFill>
                  <a:srgbClr val="00B0F0"/>
                </a:solidFill>
                <a:ea typeface="맑은 고딕"/>
                <a:cs typeface="Calibri"/>
              </a:rPr>
              <a:t>Queue1</a:t>
            </a:r>
            <a:r>
              <a:rPr lang="ko-KR" altLang="en-US" sz="1400" b="1">
                <a:solidFill>
                  <a:srgbClr val="00B0F0"/>
                </a:solidFill>
                <a:ea typeface="맑은 고딕"/>
                <a:cs typeface="Calibri"/>
              </a:rPr>
              <a:t>도 </a:t>
            </a:r>
            <a:r>
              <a:rPr lang="ko-KR" altLang="en-US" sz="1400" b="1" err="1">
                <a:solidFill>
                  <a:srgbClr val="00B0F0"/>
                </a:solidFill>
                <a:ea typeface="맑은 고딕"/>
                <a:cs typeface="Calibri"/>
              </a:rPr>
              <a:t>Q</a:t>
            </a:r>
            <a:r>
              <a:rPr lang="en-US" altLang="ko-KR" sz="1400" b="1">
                <a:solidFill>
                  <a:srgbClr val="00B0F0"/>
                </a:solidFill>
                <a:ea typeface="맑은 고딕"/>
                <a:cs typeface="Calibri"/>
              </a:rPr>
              <a:t>ueue0</a:t>
            </a:r>
            <a:r>
              <a:rPr lang="ko-KR" altLang="en-US" sz="1400" b="1">
                <a:solidFill>
                  <a:srgbClr val="00B0F0"/>
                </a:solidFill>
                <a:ea typeface="맑은 고딕"/>
                <a:cs typeface="Calibri"/>
              </a:rPr>
              <a:t>과 동일하게 함수 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BA381E-9E4A-6C4C-8D84-F701F0C6C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58" y="2063262"/>
            <a:ext cx="4616439" cy="43900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F1B7E04-2AA0-A747-BAFC-EDE53FD7D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315" y="2075481"/>
            <a:ext cx="7292895" cy="43656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9C285C-EC2D-0C45-BDF8-9EDBC518164D}"/>
              </a:ext>
            </a:extLst>
          </p:cNvPr>
          <p:cNvSpPr txBox="1"/>
          <p:nvPr/>
        </p:nvSpPr>
        <p:spPr>
          <a:xfrm>
            <a:off x="500605" y="429597"/>
            <a:ext cx="474783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b="1">
                <a:ea typeface="+mn-lt"/>
                <a:cs typeface="+mn-lt"/>
              </a:rPr>
              <a:t> 1.</a:t>
            </a:r>
            <a:r>
              <a:rPr lang="ko-KR" altLang="en-US" b="1">
                <a:ea typeface="+mn-lt"/>
                <a:cs typeface="+mn-lt"/>
              </a:rPr>
              <a:t> </a:t>
            </a:r>
            <a:r>
              <a:rPr lang="en-US" altLang="ko-KR" b="1" err="1">
                <a:ea typeface="+mn-lt"/>
                <a:cs typeface="+mn-lt"/>
              </a:rPr>
              <a:t>Q_learning</a:t>
            </a:r>
            <a:r>
              <a:rPr lang="en-US" altLang="ko-KR" b="1">
                <a:ea typeface="+mn-lt"/>
                <a:cs typeface="+mn-lt"/>
              </a:rPr>
              <a:t> </a:t>
            </a:r>
            <a:r>
              <a:rPr lang="ko-KR" altLang="en-US" b="1">
                <a:ea typeface="+mn-lt"/>
                <a:cs typeface="+mn-lt"/>
              </a:rPr>
              <a:t>구현 코드</a:t>
            </a:r>
            <a:endParaRPr lang="ko-KR" altLang="en-US" b="1">
              <a:ea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A514E8-E63D-3744-8895-2E53BE746CC1}"/>
              </a:ext>
            </a:extLst>
          </p:cNvPr>
          <p:cNvSpPr txBox="1"/>
          <p:nvPr/>
        </p:nvSpPr>
        <p:spPr>
          <a:xfrm>
            <a:off x="652639" y="798929"/>
            <a:ext cx="474783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b="1">
                <a:solidFill>
                  <a:srgbClr val="0070C0"/>
                </a:solidFill>
                <a:ea typeface="+mn-lt"/>
                <a:cs typeface="+mn-lt"/>
              </a:rPr>
              <a:t> 3)</a:t>
            </a:r>
            <a:r>
              <a:rPr lang="ko-KR" altLang="en-US" b="1">
                <a:solidFill>
                  <a:srgbClr val="0070C0"/>
                </a:solidFill>
                <a:ea typeface="+mn-lt"/>
                <a:cs typeface="+mn-lt"/>
              </a:rPr>
              <a:t> 코드</a:t>
            </a:r>
            <a:endParaRPr lang="ko-KR" altLang="en-US" b="1">
              <a:solidFill>
                <a:srgbClr val="0070C0"/>
              </a:solidFill>
              <a:ea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5103E9-F388-354C-9031-201A4F25B45B}"/>
              </a:ext>
            </a:extLst>
          </p:cNvPr>
          <p:cNvSpPr txBox="1"/>
          <p:nvPr/>
        </p:nvSpPr>
        <p:spPr>
          <a:xfrm>
            <a:off x="937616" y="1201559"/>
            <a:ext cx="6094070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b="1">
                <a:solidFill>
                  <a:schemeClr val="accent2"/>
                </a:solidFill>
                <a:ea typeface="맑은 고딕"/>
              </a:rPr>
              <a:t>(3)</a:t>
            </a:r>
            <a:r>
              <a:rPr lang="ko-KR" altLang="en-US" b="1">
                <a:solidFill>
                  <a:schemeClr val="accent2"/>
                </a:solidFill>
                <a:ea typeface="맑은 고딕"/>
              </a:rPr>
              <a:t> </a:t>
            </a:r>
            <a:r>
              <a:rPr lang="ko-KR" altLang="ko-Kore-KR" b="1">
                <a:solidFill>
                  <a:schemeClr val="accent2"/>
                </a:solidFill>
                <a:ea typeface="맑은 고딕"/>
              </a:rPr>
              <a:t>Topology3_RL(환경</a:t>
            </a:r>
            <a:r>
              <a:rPr lang="en-US" altLang="ko-KR" b="1">
                <a:solidFill>
                  <a:schemeClr val="accent2"/>
                </a:solidFill>
                <a:ea typeface="맑은 고딕"/>
              </a:rPr>
              <a:t>)_3</a:t>
            </a:r>
            <a:endParaRPr lang="ko-KR" altLang="en-US" b="1">
              <a:solidFill>
                <a:schemeClr val="accent2"/>
              </a:solidFill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6077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556C3A-11CD-F847-A5B9-993061D59507}"/>
              </a:ext>
            </a:extLst>
          </p:cNvPr>
          <p:cNvSpPr txBox="1"/>
          <p:nvPr/>
        </p:nvSpPr>
        <p:spPr>
          <a:xfrm>
            <a:off x="500605" y="429597"/>
            <a:ext cx="474783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b="1">
                <a:ea typeface="+mn-lt"/>
                <a:cs typeface="+mn-lt"/>
              </a:rPr>
              <a:t> 1.</a:t>
            </a:r>
            <a:r>
              <a:rPr lang="ko-KR" altLang="en-US" b="1">
                <a:ea typeface="+mn-lt"/>
                <a:cs typeface="+mn-lt"/>
              </a:rPr>
              <a:t> </a:t>
            </a:r>
            <a:r>
              <a:rPr lang="en-US" altLang="ko-KR" b="1" err="1">
                <a:ea typeface="+mn-lt"/>
                <a:cs typeface="+mn-lt"/>
              </a:rPr>
              <a:t>Q_learning</a:t>
            </a:r>
            <a:r>
              <a:rPr lang="en-US" altLang="ko-KR" b="1">
                <a:ea typeface="+mn-lt"/>
                <a:cs typeface="+mn-lt"/>
              </a:rPr>
              <a:t> </a:t>
            </a:r>
            <a:r>
              <a:rPr lang="ko-KR" altLang="en-US" b="1">
                <a:ea typeface="+mn-lt"/>
                <a:cs typeface="+mn-lt"/>
              </a:rPr>
              <a:t>구현 코드</a:t>
            </a:r>
            <a:endParaRPr lang="ko-KR" altLang="en-US" b="1"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1280FE-85F4-D74C-B4C6-DE87E3E65CA3}"/>
              </a:ext>
            </a:extLst>
          </p:cNvPr>
          <p:cNvSpPr txBox="1"/>
          <p:nvPr/>
        </p:nvSpPr>
        <p:spPr>
          <a:xfrm>
            <a:off x="652639" y="798929"/>
            <a:ext cx="474783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b="1">
                <a:solidFill>
                  <a:srgbClr val="0070C0"/>
                </a:solidFill>
                <a:ea typeface="+mn-lt"/>
                <a:cs typeface="+mn-lt"/>
              </a:rPr>
              <a:t> 3)</a:t>
            </a:r>
            <a:r>
              <a:rPr lang="ko-KR" altLang="en-US" b="1">
                <a:solidFill>
                  <a:srgbClr val="0070C0"/>
                </a:solidFill>
                <a:ea typeface="+mn-lt"/>
                <a:cs typeface="+mn-lt"/>
              </a:rPr>
              <a:t> 코드</a:t>
            </a:r>
            <a:endParaRPr lang="ko-KR" altLang="en-US" b="1">
              <a:solidFill>
                <a:srgbClr val="0070C0"/>
              </a:solidFill>
              <a:ea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C29ABA-555B-8F45-BDCC-ED6680914877}"/>
              </a:ext>
            </a:extLst>
          </p:cNvPr>
          <p:cNvSpPr txBox="1"/>
          <p:nvPr/>
        </p:nvSpPr>
        <p:spPr>
          <a:xfrm>
            <a:off x="937616" y="1201559"/>
            <a:ext cx="6094070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b="1">
                <a:solidFill>
                  <a:schemeClr val="accent2"/>
                </a:solidFill>
                <a:ea typeface="맑은 고딕"/>
              </a:rPr>
              <a:t>(3)</a:t>
            </a:r>
            <a:r>
              <a:rPr lang="ko-KR" altLang="en-US" b="1">
                <a:solidFill>
                  <a:schemeClr val="accent2"/>
                </a:solidFill>
                <a:ea typeface="맑은 고딕"/>
              </a:rPr>
              <a:t> </a:t>
            </a:r>
            <a:r>
              <a:rPr lang="ko-KR" altLang="ko-Kore-KR" b="1">
                <a:solidFill>
                  <a:schemeClr val="accent2"/>
                </a:solidFill>
                <a:ea typeface="맑은 고딕"/>
              </a:rPr>
              <a:t>Topology3_RL(환경</a:t>
            </a:r>
            <a:r>
              <a:rPr lang="en-US" altLang="ko-KR" b="1">
                <a:solidFill>
                  <a:schemeClr val="accent2"/>
                </a:solidFill>
                <a:ea typeface="맑은 고딕"/>
              </a:rPr>
              <a:t>)_4</a:t>
            </a:r>
            <a:endParaRPr lang="ko-KR" altLang="en-US" b="1">
              <a:solidFill>
                <a:schemeClr val="accent2"/>
              </a:solidFill>
              <a:ea typeface="맑은 고딕"/>
              <a:cs typeface="Calibri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DB0153-7177-3941-B2B5-B5A5E8A37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908" y="369332"/>
            <a:ext cx="5838092" cy="58380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D2D03B-0EFA-C648-BC1D-DF13D9015F5E}"/>
              </a:ext>
            </a:extLst>
          </p:cNvPr>
          <p:cNvSpPr txBox="1"/>
          <p:nvPr/>
        </p:nvSpPr>
        <p:spPr>
          <a:xfrm>
            <a:off x="4623783" y="5287109"/>
            <a:ext cx="1553390" cy="73866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ore-KR" altLang="en-US" sz="1400" b="1">
                <a:ea typeface="맑은 고딕"/>
                <a:cs typeface="Calibri"/>
              </a:rPr>
              <a:t>액션에 따라 </a:t>
            </a:r>
            <a:endParaRPr lang="en-US" altLang="ko-Kore-KR" sz="1400" b="1">
              <a:ea typeface="맑은 고딕"/>
              <a:cs typeface="Calibri"/>
            </a:endParaRPr>
          </a:p>
          <a:p>
            <a:r>
              <a:rPr lang="ko-Kore-KR" altLang="en-US" sz="1400" b="1">
                <a:ea typeface="맑은 고딕"/>
                <a:cs typeface="Calibri"/>
              </a:rPr>
              <a:t>송신할 </a:t>
            </a:r>
            <a:r>
              <a:rPr lang="en-US" altLang="ko-Kore-KR" sz="1400" b="1">
                <a:ea typeface="맑은 고딕"/>
                <a:cs typeface="Calibri"/>
              </a:rPr>
              <a:t>queue</a:t>
            </a:r>
            <a:r>
              <a:rPr lang="ko-KR" altLang="en-US" sz="1400" b="1" err="1">
                <a:ea typeface="맑은 고딕"/>
                <a:cs typeface="Calibri"/>
              </a:rPr>
              <a:t>를</a:t>
            </a:r>
            <a:r>
              <a:rPr lang="en-US" altLang="ko-Kore-KR" sz="1400" b="1">
                <a:ea typeface="맑은 고딕"/>
                <a:cs typeface="Calibri"/>
              </a:rPr>
              <a:t> </a:t>
            </a:r>
            <a:r>
              <a:rPr lang="ko-Kore-KR" altLang="en-US" sz="1400" b="1">
                <a:ea typeface="맑은 고딕"/>
                <a:cs typeface="Calibri"/>
              </a:rPr>
              <a:t>선택한다</a:t>
            </a:r>
            <a:r>
              <a:rPr lang="en-US" altLang="ko-Kore-KR" sz="1400" b="1">
                <a:ea typeface="맑은 고딕"/>
                <a:cs typeface="Calibri"/>
              </a:rPr>
              <a:t>.</a:t>
            </a:r>
            <a:endParaRPr lang="ko-KR" altLang="en-US" sz="1400" b="1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5037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D4A3AB-F678-414D-A531-F7D9FE372EEF}"/>
              </a:ext>
            </a:extLst>
          </p:cNvPr>
          <p:cNvSpPr txBox="1"/>
          <p:nvPr/>
        </p:nvSpPr>
        <p:spPr>
          <a:xfrm>
            <a:off x="500605" y="429597"/>
            <a:ext cx="474783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b="1">
                <a:ea typeface="+mn-lt"/>
                <a:cs typeface="+mn-lt"/>
              </a:rPr>
              <a:t> 1.</a:t>
            </a:r>
            <a:r>
              <a:rPr lang="ko-KR" altLang="en-US" b="1">
                <a:ea typeface="+mn-lt"/>
                <a:cs typeface="+mn-lt"/>
              </a:rPr>
              <a:t> </a:t>
            </a:r>
            <a:r>
              <a:rPr lang="en-US" altLang="ko-KR" b="1" err="1">
                <a:ea typeface="+mn-lt"/>
                <a:cs typeface="+mn-lt"/>
              </a:rPr>
              <a:t>Q_learning</a:t>
            </a:r>
            <a:r>
              <a:rPr lang="en-US" altLang="ko-KR" b="1">
                <a:ea typeface="+mn-lt"/>
                <a:cs typeface="+mn-lt"/>
              </a:rPr>
              <a:t> </a:t>
            </a:r>
            <a:r>
              <a:rPr lang="ko-KR" altLang="en-US" b="1">
                <a:ea typeface="+mn-lt"/>
                <a:cs typeface="+mn-lt"/>
              </a:rPr>
              <a:t>구현 코드</a:t>
            </a:r>
            <a:endParaRPr lang="ko-KR" altLang="en-US" b="1">
              <a:ea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DC350B-EFB6-E142-BA41-6CB40884C6B2}"/>
              </a:ext>
            </a:extLst>
          </p:cNvPr>
          <p:cNvSpPr txBox="1"/>
          <p:nvPr/>
        </p:nvSpPr>
        <p:spPr>
          <a:xfrm>
            <a:off x="652639" y="798929"/>
            <a:ext cx="474783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b="1">
                <a:solidFill>
                  <a:srgbClr val="0070C0"/>
                </a:solidFill>
                <a:ea typeface="+mn-lt"/>
                <a:cs typeface="+mn-lt"/>
              </a:rPr>
              <a:t> 3)</a:t>
            </a:r>
            <a:r>
              <a:rPr lang="ko-KR" altLang="en-US" b="1">
                <a:solidFill>
                  <a:srgbClr val="0070C0"/>
                </a:solidFill>
                <a:ea typeface="+mn-lt"/>
                <a:cs typeface="+mn-lt"/>
              </a:rPr>
              <a:t> 코드</a:t>
            </a:r>
            <a:endParaRPr lang="ko-KR" altLang="en-US" b="1">
              <a:solidFill>
                <a:srgbClr val="0070C0"/>
              </a:solidFill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2BA457-637F-DA4E-B2A8-9A9BF867AFF0}"/>
              </a:ext>
            </a:extLst>
          </p:cNvPr>
          <p:cNvSpPr txBox="1"/>
          <p:nvPr/>
        </p:nvSpPr>
        <p:spPr>
          <a:xfrm>
            <a:off x="937616" y="1201559"/>
            <a:ext cx="6094070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b="1">
                <a:solidFill>
                  <a:schemeClr val="accent2"/>
                </a:solidFill>
                <a:ea typeface="맑은 고딕"/>
              </a:rPr>
              <a:t>(3)</a:t>
            </a:r>
            <a:r>
              <a:rPr lang="ko-KR" altLang="en-US" b="1">
                <a:solidFill>
                  <a:schemeClr val="accent2"/>
                </a:solidFill>
                <a:ea typeface="맑은 고딕"/>
              </a:rPr>
              <a:t> </a:t>
            </a:r>
            <a:r>
              <a:rPr lang="ko-KR" altLang="ko-Kore-KR" b="1">
                <a:solidFill>
                  <a:schemeClr val="accent2"/>
                </a:solidFill>
                <a:ea typeface="맑은 고딕"/>
              </a:rPr>
              <a:t>Topology3_RL(환경</a:t>
            </a:r>
            <a:r>
              <a:rPr lang="en-US" altLang="ko-KR" b="1">
                <a:solidFill>
                  <a:schemeClr val="accent2"/>
                </a:solidFill>
                <a:ea typeface="맑은 고딕"/>
              </a:rPr>
              <a:t>)_5</a:t>
            </a:r>
            <a:endParaRPr lang="ko-KR" altLang="en-US" b="1">
              <a:solidFill>
                <a:schemeClr val="accent2"/>
              </a:solidFill>
              <a:ea typeface="맑은 고딕"/>
              <a:cs typeface="Calibri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299D0CE-1835-7B49-8836-F37A62B5A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444" y="50386"/>
            <a:ext cx="6943556" cy="68076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570DFE-5431-854F-B942-CEB624EC09A5}"/>
              </a:ext>
            </a:extLst>
          </p:cNvPr>
          <p:cNvSpPr txBox="1"/>
          <p:nvPr/>
        </p:nvSpPr>
        <p:spPr>
          <a:xfrm>
            <a:off x="1157821" y="2165545"/>
            <a:ext cx="4242657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1400" b="1">
                <a:solidFill>
                  <a:srgbClr val="FF0000"/>
                </a:solidFill>
                <a:ea typeface="맑은 고딕"/>
                <a:cs typeface="Calibri"/>
              </a:rPr>
              <a:t>Reward </a:t>
            </a:r>
            <a:r>
              <a:rPr lang="ko-KR" altLang="en-US" sz="1400" b="1">
                <a:solidFill>
                  <a:srgbClr val="FF0000"/>
                </a:solidFill>
                <a:ea typeface="맑은 고딕"/>
                <a:cs typeface="Calibri"/>
              </a:rPr>
              <a:t>계산 </a:t>
            </a:r>
            <a:r>
              <a:rPr lang="en-US" altLang="ko-KR" sz="1400" b="1">
                <a:solidFill>
                  <a:srgbClr val="FF0000"/>
                </a:solidFill>
                <a:ea typeface="맑은 고딕"/>
                <a:cs typeface="Calibri"/>
              </a:rPr>
              <a:t>:</a:t>
            </a:r>
            <a:r>
              <a:rPr lang="ko-KR" altLang="en-US" sz="1400" b="1">
                <a:solidFill>
                  <a:srgbClr val="FF0000"/>
                </a:solidFill>
                <a:ea typeface="맑은 고딕"/>
                <a:cs typeface="Calibri"/>
              </a:rPr>
              <a:t> 논문 기반한 코드로 변경했다</a:t>
            </a:r>
            <a:r>
              <a:rPr lang="en-US" altLang="ko-KR" sz="1400" b="1">
                <a:solidFill>
                  <a:srgbClr val="FF0000"/>
                </a:solidFill>
                <a:ea typeface="맑은 고딕"/>
                <a:cs typeface="Calibri"/>
              </a:rPr>
              <a:t>.</a:t>
            </a:r>
            <a:endParaRPr lang="ko-KR" altLang="en-US" sz="1400" b="1">
              <a:solidFill>
                <a:srgbClr val="FF0000"/>
              </a:solidFill>
              <a:ea typeface="맑은 고딕"/>
              <a:cs typeface="Calibri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3F187E6-4FCC-314C-90BD-85E67C329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655" y="2414682"/>
            <a:ext cx="3256643" cy="37125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66C8CE-EB3D-C049-B750-9B73384B3A70}"/>
              </a:ext>
            </a:extLst>
          </p:cNvPr>
          <p:cNvSpPr txBox="1"/>
          <p:nvPr/>
        </p:nvSpPr>
        <p:spPr>
          <a:xfrm>
            <a:off x="1220655" y="6127255"/>
            <a:ext cx="3601603" cy="60016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>
                <a:ea typeface="맑은 고딕"/>
                <a:cs typeface="Calibri"/>
              </a:rPr>
              <a:t>*출처</a:t>
            </a:r>
            <a:r>
              <a:rPr lang="en-US" altLang="ko-KR" sz="1100">
                <a:ea typeface="맑은 고딕"/>
                <a:cs typeface="Calibri"/>
              </a:rPr>
              <a:t>) </a:t>
            </a:r>
            <a:r>
              <a:rPr lang="ko-KR" altLang="en-US" sz="1100" err="1">
                <a:ea typeface="맑은 고딕"/>
                <a:cs typeface="Calibri"/>
              </a:rPr>
              <a:t>권주혁</a:t>
            </a:r>
            <a:r>
              <a:rPr lang="en-US" altLang="ko-KR" sz="1100">
                <a:ea typeface="맑은 고딕"/>
                <a:cs typeface="Calibri"/>
              </a:rPr>
              <a:t>,</a:t>
            </a:r>
            <a:r>
              <a:rPr lang="ko-KR" altLang="en-US" sz="1100">
                <a:ea typeface="맑은 고딕"/>
                <a:cs typeface="Calibri"/>
              </a:rPr>
              <a:t>류지혜</a:t>
            </a:r>
            <a:r>
              <a:rPr lang="en-US" altLang="ko-KR" sz="1100">
                <a:ea typeface="맑은 고딕"/>
                <a:cs typeface="Calibri"/>
              </a:rPr>
              <a:t>, </a:t>
            </a:r>
            <a:r>
              <a:rPr lang="ko-KR" altLang="en-US" sz="1100">
                <a:ea typeface="맑은 고딕"/>
                <a:cs typeface="Calibri"/>
              </a:rPr>
              <a:t>정진우</a:t>
            </a:r>
            <a:r>
              <a:rPr lang="en-US" altLang="ko-KR" sz="1100">
                <a:ea typeface="맑은 고딕"/>
                <a:cs typeface="Calibri"/>
              </a:rPr>
              <a:t>,”</a:t>
            </a:r>
            <a:r>
              <a:rPr lang="ko-KR" altLang="en-US" sz="1100">
                <a:ea typeface="맑은 고딕"/>
                <a:cs typeface="Calibri"/>
              </a:rPr>
              <a:t>네트워크 최대 </a:t>
            </a:r>
            <a:r>
              <a:rPr lang="ko-KR" altLang="en-US" sz="1100" err="1">
                <a:ea typeface="맑은 고딕"/>
                <a:cs typeface="Calibri"/>
              </a:rPr>
              <a:t>단대단</a:t>
            </a:r>
            <a:r>
              <a:rPr lang="ko-KR" altLang="en-US" sz="1100">
                <a:ea typeface="맑은 고딕"/>
                <a:cs typeface="Calibri"/>
              </a:rPr>
              <a:t> 지연 시간의 최소화를 위한 </a:t>
            </a:r>
            <a:r>
              <a:rPr lang="ko-KR" altLang="en-US" sz="1100" err="1">
                <a:ea typeface="맑은 고딕"/>
                <a:cs typeface="Calibri"/>
              </a:rPr>
              <a:t>강화학습</a:t>
            </a:r>
            <a:r>
              <a:rPr lang="ko-KR" altLang="en-US" sz="1100">
                <a:ea typeface="맑은 고딕"/>
                <a:cs typeface="Calibri"/>
              </a:rPr>
              <a:t> 기반 스케줄러</a:t>
            </a:r>
            <a:r>
              <a:rPr lang="en-US" altLang="ko-KR" sz="1100">
                <a:ea typeface="맑은 고딕"/>
                <a:cs typeface="Calibri"/>
              </a:rPr>
              <a:t>”, 270p</a:t>
            </a:r>
            <a:endParaRPr lang="ko-KR" altLang="en-US" sz="1100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7526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E3A4AB-4115-A34A-A9A5-37008EDC6BEA}"/>
              </a:ext>
            </a:extLst>
          </p:cNvPr>
          <p:cNvSpPr txBox="1"/>
          <p:nvPr/>
        </p:nvSpPr>
        <p:spPr>
          <a:xfrm>
            <a:off x="500605" y="429597"/>
            <a:ext cx="474783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b="1">
                <a:ea typeface="+mn-lt"/>
                <a:cs typeface="+mn-lt"/>
              </a:rPr>
              <a:t> 1.</a:t>
            </a:r>
            <a:r>
              <a:rPr lang="ko-KR" altLang="en-US" b="1">
                <a:ea typeface="+mn-lt"/>
                <a:cs typeface="+mn-lt"/>
              </a:rPr>
              <a:t> </a:t>
            </a:r>
            <a:r>
              <a:rPr lang="en-US" altLang="ko-KR" b="1" err="1">
                <a:ea typeface="+mn-lt"/>
                <a:cs typeface="+mn-lt"/>
              </a:rPr>
              <a:t>Q_learning</a:t>
            </a:r>
            <a:r>
              <a:rPr lang="en-US" altLang="ko-KR" b="1">
                <a:ea typeface="+mn-lt"/>
                <a:cs typeface="+mn-lt"/>
              </a:rPr>
              <a:t> </a:t>
            </a:r>
            <a:r>
              <a:rPr lang="ko-KR" altLang="en-US" b="1">
                <a:ea typeface="+mn-lt"/>
                <a:cs typeface="+mn-lt"/>
              </a:rPr>
              <a:t>구현 코드</a:t>
            </a:r>
            <a:endParaRPr lang="ko-KR" altLang="en-US" b="1">
              <a:ea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3E88D1-A1C5-DF4C-85CA-1837C006B2B2}"/>
              </a:ext>
            </a:extLst>
          </p:cNvPr>
          <p:cNvSpPr txBox="1"/>
          <p:nvPr/>
        </p:nvSpPr>
        <p:spPr>
          <a:xfrm>
            <a:off x="652639" y="798929"/>
            <a:ext cx="474783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b="1">
                <a:solidFill>
                  <a:srgbClr val="0070C0"/>
                </a:solidFill>
                <a:ea typeface="+mn-lt"/>
                <a:cs typeface="+mn-lt"/>
              </a:rPr>
              <a:t> 3)</a:t>
            </a:r>
            <a:r>
              <a:rPr lang="ko-KR" altLang="en-US" b="1">
                <a:solidFill>
                  <a:srgbClr val="0070C0"/>
                </a:solidFill>
                <a:ea typeface="+mn-lt"/>
                <a:cs typeface="+mn-lt"/>
              </a:rPr>
              <a:t> 코드</a:t>
            </a:r>
            <a:endParaRPr lang="ko-KR" altLang="en-US" b="1">
              <a:solidFill>
                <a:srgbClr val="0070C0"/>
              </a:solidFill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593041-1006-4144-95A2-BCDAE860616B}"/>
              </a:ext>
            </a:extLst>
          </p:cNvPr>
          <p:cNvSpPr txBox="1"/>
          <p:nvPr/>
        </p:nvSpPr>
        <p:spPr>
          <a:xfrm>
            <a:off x="937616" y="1201559"/>
            <a:ext cx="6094070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b="1">
                <a:solidFill>
                  <a:schemeClr val="accent2"/>
                </a:solidFill>
                <a:ea typeface="맑은 고딕"/>
              </a:rPr>
              <a:t>(3)</a:t>
            </a:r>
            <a:r>
              <a:rPr lang="ko-KR" altLang="en-US" b="1">
                <a:solidFill>
                  <a:schemeClr val="accent2"/>
                </a:solidFill>
                <a:ea typeface="맑은 고딕"/>
              </a:rPr>
              <a:t> </a:t>
            </a:r>
            <a:r>
              <a:rPr lang="ko-KR" altLang="ko-Kore-KR" b="1">
                <a:solidFill>
                  <a:schemeClr val="accent2"/>
                </a:solidFill>
                <a:ea typeface="맑은 고딕"/>
              </a:rPr>
              <a:t>Topology3_RL(환경</a:t>
            </a:r>
            <a:r>
              <a:rPr lang="en-US" altLang="ko-KR" b="1">
                <a:solidFill>
                  <a:schemeClr val="accent2"/>
                </a:solidFill>
                <a:ea typeface="맑은 고딕"/>
              </a:rPr>
              <a:t>)_6</a:t>
            </a:r>
            <a:endParaRPr lang="ko-KR" altLang="en-US" b="1">
              <a:solidFill>
                <a:schemeClr val="accent2"/>
              </a:solidFill>
              <a:ea typeface="맑은 고딕"/>
              <a:cs typeface="Calibri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F771E27-AD84-444D-BBDC-053047527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616" y="2691322"/>
            <a:ext cx="4539434" cy="11773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2FAC0EA-F1D5-0445-BF39-F309CA9B9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9338" y="2511627"/>
            <a:ext cx="3810000" cy="15367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5EF944B-E2F5-2E40-A254-6E3CCB433220}"/>
              </a:ext>
            </a:extLst>
          </p:cNvPr>
          <p:cNvSpPr/>
          <p:nvPr/>
        </p:nvSpPr>
        <p:spPr>
          <a:xfrm>
            <a:off x="7326922" y="2511627"/>
            <a:ext cx="3810000" cy="153669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47">
            <a:extLst>
              <a:ext uri="{FF2B5EF4-FFF2-40B4-BE49-F238E27FC236}">
                <a16:creationId xmlns:a16="http://schemas.microsoft.com/office/drawing/2014/main" id="{53B3665E-EAB5-2947-8C66-A4FC10326187}"/>
              </a:ext>
            </a:extLst>
          </p:cNvPr>
          <p:cNvSpPr/>
          <p:nvPr/>
        </p:nvSpPr>
        <p:spPr>
          <a:xfrm>
            <a:off x="6154615" y="3024185"/>
            <a:ext cx="350599" cy="26265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A99CF6-97A3-5C43-90B6-AEBB0F026D7F}"/>
              </a:ext>
            </a:extLst>
          </p:cNvPr>
          <p:cNvSpPr txBox="1"/>
          <p:nvPr/>
        </p:nvSpPr>
        <p:spPr>
          <a:xfrm>
            <a:off x="1157820" y="3894437"/>
            <a:ext cx="3433407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ko-KR" altLang="en-US" sz="1400" b="1">
                <a:solidFill>
                  <a:srgbClr val="FF0000"/>
                </a:solidFill>
                <a:ea typeface="맑은 고딕"/>
                <a:cs typeface="Calibri"/>
              </a:rPr>
              <a:t>종료조건 </a:t>
            </a:r>
            <a:r>
              <a:rPr lang="en-US" altLang="ko-KR" sz="1400" b="1">
                <a:solidFill>
                  <a:srgbClr val="FF0000"/>
                </a:solidFill>
                <a:ea typeface="맑은 고딕"/>
                <a:cs typeface="Calibri"/>
              </a:rPr>
              <a:t>:</a:t>
            </a:r>
            <a:r>
              <a:rPr lang="ko-KR" altLang="en-US" sz="1400" b="1">
                <a:solidFill>
                  <a:srgbClr val="FF0000"/>
                </a:solidFill>
                <a:ea typeface="맑은 고딕"/>
                <a:cs typeface="Calibri"/>
              </a:rPr>
              <a:t> </a:t>
            </a:r>
            <a:r>
              <a:rPr lang="en-US" altLang="ko-KR" sz="1400" b="1">
                <a:solidFill>
                  <a:srgbClr val="FF0000"/>
                </a:solidFill>
                <a:ea typeface="맑은 고딕"/>
                <a:cs typeface="Calibri"/>
              </a:rPr>
              <a:t>action</a:t>
            </a:r>
            <a:r>
              <a:rPr lang="ko-KR" altLang="en-US" sz="1400" b="1">
                <a:solidFill>
                  <a:srgbClr val="FF0000"/>
                </a:solidFill>
                <a:ea typeface="맑은 고딕"/>
                <a:cs typeface="Calibri"/>
              </a:rPr>
              <a:t> 횟수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E711EE-6A3F-DF4F-A39A-599B059CE510}"/>
              </a:ext>
            </a:extLst>
          </p:cNvPr>
          <p:cNvSpPr txBox="1"/>
          <p:nvPr/>
        </p:nvSpPr>
        <p:spPr>
          <a:xfrm>
            <a:off x="7183481" y="4202214"/>
            <a:ext cx="3433407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ko-KR" altLang="en-US" sz="1400" b="1">
                <a:solidFill>
                  <a:srgbClr val="FF0000"/>
                </a:solidFill>
                <a:ea typeface="맑은 고딕"/>
                <a:cs typeface="Calibri"/>
              </a:rPr>
              <a:t>종료조건 </a:t>
            </a:r>
            <a:r>
              <a:rPr lang="en-US" altLang="ko-KR" sz="1400" b="1">
                <a:solidFill>
                  <a:srgbClr val="FF0000"/>
                </a:solidFill>
                <a:ea typeface="맑은 고딕"/>
                <a:cs typeface="Calibri"/>
              </a:rPr>
              <a:t>:</a:t>
            </a:r>
            <a:r>
              <a:rPr lang="ko-KR" altLang="en-US" sz="1400" b="1">
                <a:solidFill>
                  <a:srgbClr val="FF0000"/>
                </a:solidFill>
                <a:ea typeface="맑은 고딕"/>
                <a:cs typeface="Calibri"/>
              </a:rPr>
              <a:t> 패킷 개수</a:t>
            </a:r>
          </a:p>
        </p:txBody>
      </p:sp>
    </p:spTree>
    <p:extLst>
      <p:ext uri="{BB962C8B-B14F-4D97-AF65-F5344CB8AC3E}">
        <p14:creationId xmlns:p14="http://schemas.microsoft.com/office/powerpoint/2010/main" val="378591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31D2DEF-5B6D-FE4B-836C-36BC668BE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704" y="571500"/>
            <a:ext cx="8046296" cy="6286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738CF3-E20F-5746-AF76-980F80905230}"/>
              </a:ext>
            </a:extLst>
          </p:cNvPr>
          <p:cNvSpPr txBox="1"/>
          <p:nvPr/>
        </p:nvSpPr>
        <p:spPr>
          <a:xfrm>
            <a:off x="500605" y="429597"/>
            <a:ext cx="474783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b="1">
                <a:ea typeface="+mn-lt"/>
                <a:cs typeface="+mn-lt"/>
              </a:rPr>
              <a:t> 1.</a:t>
            </a:r>
            <a:r>
              <a:rPr lang="ko-KR" altLang="en-US" b="1">
                <a:ea typeface="+mn-lt"/>
                <a:cs typeface="+mn-lt"/>
              </a:rPr>
              <a:t> </a:t>
            </a:r>
            <a:r>
              <a:rPr lang="en-US" altLang="ko-KR" b="1" err="1">
                <a:ea typeface="+mn-lt"/>
                <a:cs typeface="+mn-lt"/>
              </a:rPr>
              <a:t>Q_learning</a:t>
            </a:r>
            <a:r>
              <a:rPr lang="en-US" altLang="ko-KR" b="1">
                <a:ea typeface="+mn-lt"/>
                <a:cs typeface="+mn-lt"/>
              </a:rPr>
              <a:t> </a:t>
            </a:r>
            <a:r>
              <a:rPr lang="ko-KR" altLang="en-US" b="1">
                <a:ea typeface="+mn-lt"/>
                <a:cs typeface="+mn-lt"/>
              </a:rPr>
              <a:t>구현 코드</a:t>
            </a:r>
            <a:endParaRPr lang="ko-KR" altLang="en-US" b="1"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8FC81E-60E5-ED4E-B031-4658B4921315}"/>
              </a:ext>
            </a:extLst>
          </p:cNvPr>
          <p:cNvSpPr txBox="1"/>
          <p:nvPr/>
        </p:nvSpPr>
        <p:spPr>
          <a:xfrm>
            <a:off x="652639" y="798929"/>
            <a:ext cx="474783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b="1">
                <a:solidFill>
                  <a:srgbClr val="0070C0"/>
                </a:solidFill>
                <a:ea typeface="+mn-lt"/>
                <a:cs typeface="+mn-lt"/>
              </a:rPr>
              <a:t> 3)</a:t>
            </a:r>
            <a:r>
              <a:rPr lang="ko-KR" altLang="en-US" b="1">
                <a:solidFill>
                  <a:srgbClr val="0070C0"/>
                </a:solidFill>
                <a:ea typeface="+mn-lt"/>
                <a:cs typeface="+mn-lt"/>
              </a:rPr>
              <a:t> 코드</a:t>
            </a:r>
            <a:endParaRPr lang="ko-KR" altLang="en-US" b="1">
              <a:solidFill>
                <a:srgbClr val="0070C0"/>
              </a:solidFill>
              <a:ea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1FC99D-FB4D-6744-A8F6-F40A955FCE84}"/>
              </a:ext>
            </a:extLst>
          </p:cNvPr>
          <p:cNvSpPr txBox="1"/>
          <p:nvPr/>
        </p:nvSpPr>
        <p:spPr>
          <a:xfrm>
            <a:off x="937616" y="1201559"/>
            <a:ext cx="6094070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b="1">
                <a:solidFill>
                  <a:schemeClr val="accent2"/>
                </a:solidFill>
                <a:ea typeface="맑은 고딕"/>
              </a:rPr>
              <a:t>(3)</a:t>
            </a:r>
            <a:r>
              <a:rPr lang="ko-KR" altLang="en-US" b="1">
                <a:solidFill>
                  <a:schemeClr val="accent2"/>
                </a:solidFill>
                <a:ea typeface="맑은 고딕"/>
              </a:rPr>
              <a:t> </a:t>
            </a:r>
            <a:r>
              <a:rPr lang="ko-KR" altLang="ko-Kore-KR" b="1">
                <a:solidFill>
                  <a:schemeClr val="accent2"/>
                </a:solidFill>
                <a:ea typeface="맑은 고딕"/>
              </a:rPr>
              <a:t>Topology3_RL(환경</a:t>
            </a:r>
            <a:r>
              <a:rPr lang="en-US" altLang="ko-KR" b="1">
                <a:solidFill>
                  <a:schemeClr val="accent2"/>
                </a:solidFill>
                <a:ea typeface="맑은 고딕"/>
              </a:rPr>
              <a:t>)_7</a:t>
            </a:r>
            <a:endParaRPr lang="ko-KR" altLang="en-US" b="1">
              <a:solidFill>
                <a:schemeClr val="accent2"/>
              </a:solidFill>
              <a:ea typeface="맑은 고딕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7B4EF0-660E-544A-9ED7-BADBC383BAD2}"/>
              </a:ext>
            </a:extLst>
          </p:cNvPr>
          <p:cNvSpPr txBox="1"/>
          <p:nvPr/>
        </p:nvSpPr>
        <p:spPr>
          <a:xfrm>
            <a:off x="7031686" y="1893173"/>
            <a:ext cx="4125612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>
                <a:ea typeface="맑은 고딕"/>
                <a:cs typeface="Calibri"/>
              </a:rPr>
              <a:t>처음 설정해주었던 값과 같이 초기화 해주는 역할을 한다</a:t>
            </a:r>
            <a:r>
              <a:rPr lang="en-US" altLang="ko-KR" sz="1400" b="1">
                <a:ea typeface="맑은 고딕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9713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B71F93-18F2-F44D-B0F7-10FAC8B38E59}"/>
              </a:ext>
            </a:extLst>
          </p:cNvPr>
          <p:cNvSpPr txBox="1"/>
          <p:nvPr/>
        </p:nvSpPr>
        <p:spPr>
          <a:xfrm>
            <a:off x="500605" y="429597"/>
            <a:ext cx="474783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b="1">
                <a:ea typeface="+mn-lt"/>
                <a:cs typeface="+mn-lt"/>
              </a:rPr>
              <a:t> 1.</a:t>
            </a:r>
            <a:r>
              <a:rPr lang="ko-KR" altLang="en-US" b="1">
                <a:ea typeface="+mn-lt"/>
                <a:cs typeface="+mn-lt"/>
              </a:rPr>
              <a:t> </a:t>
            </a:r>
            <a:r>
              <a:rPr lang="en-US" altLang="ko-KR" b="1" err="1">
                <a:ea typeface="+mn-lt"/>
                <a:cs typeface="+mn-lt"/>
              </a:rPr>
              <a:t>Q_learning</a:t>
            </a:r>
            <a:r>
              <a:rPr lang="en-US" altLang="ko-KR" b="1">
                <a:ea typeface="+mn-lt"/>
                <a:cs typeface="+mn-lt"/>
              </a:rPr>
              <a:t> </a:t>
            </a:r>
            <a:r>
              <a:rPr lang="ko-KR" altLang="en-US" b="1">
                <a:ea typeface="+mn-lt"/>
                <a:cs typeface="+mn-lt"/>
              </a:rPr>
              <a:t>구현 코드</a:t>
            </a:r>
            <a:endParaRPr lang="ko-KR" altLang="en-US" b="1">
              <a:ea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FAD51D-EE70-1A41-9896-FE1FD3C2AB54}"/>
              </a:ext>
            </a:extLst>
          </p:cNvPr>
          <p:cNvSpPr txBox="1"/>
          <p:nvPr/>
        </p:nvSpPr>
        <p:spPr>
          <a:xfrm>
            <a:off x="652639" y="798929"/>
            <a:ext cx="474783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b="1">
                <a:solidFill>
                  <a:srgbClr val="0070C0"/>
                </a:solidFill>
                <a:ea typeface="+mn-lt"/>
                <a:cs typeface="+mn-lt"/>
              </a:rPr>
              <a:t> 3)</a:t>
            </a:r>
            <a:r>
              <a:rPr lang="ko-KR" altLang="en-US" b="1">
                <a:solidFill>
                  <a:srgbClr val="0070C0"/>
                </a:solidFill>
                <a:ea typeface="+mn-lt"/>
                <a:cs typeface="+mn-lt"/>
              </a:rPr>
              <a:t> 코드</a:t>
            </a:r>
            <a:endParaRPr lang="ko-KR" altLang="en-US" b="1">
              <a:solidFill>
                <a:srgbClr val="0070C0"/>
              </a:solidFill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D19255-E233-4642-81F2-5341F3F333E0}"/>
              </a:ext>
            </a:extLst>
          </p:cNvPr>
          <p:cNvSpPr txBox="1"/>
          <p:nvPr/>
        </p:nvSpPr>
        <p:spPr>
          <a:xfrm>
            <a:off x="937616" y="1201559"/>
            <a:ext cx="6094070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b="1">
                <a:solidFill>
                  <a:schemeClr val="accent2"/>
                </a:solidFill>
                <a:ea typeface="맑은 고딕"/>
              </a:rPr>
              <a:t>(4) agent_1</a:t>
            </a:r>
            <a:endParaRPr lang="ko-KR" altLang="en-US" b="1">
              <a:solidFill>
                <a:schemeClr val="accent2"/>
              </a:solidFill>
              <a:ea typeface="맑은 고딕"/>
              <a:cs typeface="Calibri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19A039-A249-5F49-83A6-FD27D022A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616" y="1660215"/>
            <a:ext cx="8579043" cy="51977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1964C5-311E-E144-99E3-EF05CA398A61}"/>
              </a:ext>
            </a:extLst>
          </p:cNvPr>
          <p:cNvSpPr txBox="1"/>
          <p:nvPr/>
        </p:nvSpPr>
        <p:spPr>
          <a:xfrm>
            <a:off x="5766011" y="4271446"/>
            <a:ext cx="3433407" cy="138499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1400" b="1">
                <a:solidFill>
                  <a:srgbClr val="002060"/>
                </a:solidFill>
                <a:ea typeface="맑은 고딕"/>
                <a:cs typeface="Calibri"/>
              </a:rPr>
              <a:t>Q-table</a:t>
            </a:r>
            <a:r>
              <a:rPr lang="ko-KR" altLang="en-US" sz="1400" b="1">
                <a:solidFill>
                  <a:srgbClr val="002060"/>
                </a:solidFill>
                <a:ea typeface="맑은 고딕"/>
                <a:cs typeface="Calibri"/>
              </a:rPr>
              <a:t>을 </a:t>
            </a:r>
            <a:r>
              <a:rPr lang="en-US" altLang="ko-KR" sz="1400" b="1" err="1">
                <a:solidFill>
                  <a:srgbClr val="002060"/>
                </a:solidFill>
                <a:ea typeface="맑은 고딕"/>
                <a:cs typeface="Calibri"/>
              </a:rPr>
              <a:t>dataframe</a:t>
            </a:r>
            <a:r>
              <a:rPr lang="ko-KR" altLang="en-US" sz="1400" b="1" err="1">
                <a:solidFill>
                  <a:srgbClr val="002060"/>
                </a:solidFill>
                <a:ea typeface="맑은 고딕"/>
                <a:cs typeface="Calibri"/>
              </a:rPr>
              <a:t>으로</a:t>
            </a:r>
            <a:r>
              <a:rPr lang="ko-KR" altLang="en-US" sz="1400" b="1">
                <a:solidFill>
                  <a:srgbClr val="002060"/>
                </a:solidFill>
                <a:ea typeface="맑은 고딕"/>
                <a:cs typeface="Calibri"/>
              </a:rPr>
              <a:t> 변경하였다</a:t>
            </a:r>
            <a:r>
              <a:rPr lang="en-US" altLang="ko-KR" sz="1400" b="1">
                <a:solidFill>
                  <a:srgbClr val="002060"/>
                </a:solidFill>
                <a:ea typeface="맑은 고딕"/>
                <a:cs typeface="Calibri"/>
              </a:rPr>
              <a:t>.</a:t>
            </a:r>
          </a:p>
          <a:p>
            <a:r>
              <a:rPr lang="en-US" altLang="ko-KR" sz="1400" b="1">
                <a:solidFill>
                  <a:srgbClr val="FF0000"/>
                </a:solidFill>
                <a:ea typeface="맑은 고딕"/>
                <a:cs typeface="Calibri"/>
              </a:rPr>
              <a:t>-&gt;state</a:t>
            </a:r>
            <a:r>
              <a:rPr lang="ko-KR" altLang="en-US" sz="1400" b="1" err="1">
                <a:solidFill>
                  <a:srgbClr val="FF0000"/>
                </a:solidFill>
                <a:ea typeface="맑은 고딕"/>
                <a:cs typeface="Calibri"/>
              </a:rPr>
              <a:t>를</a:t>
            </a:r>
            <a:r>
              <a:rPr lang="ko-KR" altLang="en-US" sz="1400" b="1">
                <a:solidFill>
                  <a:srgbClr val="FF0000"/>
                </a:solidFill>
                <a:ea typeface="맑은 고딕"/>
                <a:cs typeface="Calibri"/>
              </a:rPr>
              <a:t> </a:t>
            </a:r>
            <a:r>
              <a:rPr lang="en-US" altLang="ko-KR" sz="1400" b="1">
                <a:solidFill>
                  <a:srgbClr val="FF0000"/>
                </a:solidFill>
                <a:ea typeface="맑은 고딕"/>
                <a:cs typeface="Calibri"/>
              </a:rPr>
              <a:t>key</a:t>
            </a:r>
            <a:r>
              <a:rPr lang="ko-KR" altLang="en-US" sz="1400" b="1">
                <a:solidFill>
                  <a:srgbClr val="FF0000"/>
                </a:solidFill>
                <a:ea typeface="맑은 고딕"/>
                <a:cs typeface="Calibri"/>
              </a:rPr>
              <a:t>값으로 사용하기 위해 </a:t>
            </a:r>
            <a:r>
              <a:rPr lang="en-US" altLang="ko-KR" sz="1400" b="1">
                <a:solidFill>
                  <a:srgbClr val="FF0000"/>
                </a:solidFill>
                <a:ea typeface="맑은 고딕"/>
                <a:cs typeface="Calibri"/>
              </a:rPr>
              <a:t>state</a:t>
            </a:r>
            <a:r>
              <a:rPr lang="ko-KR" altLang="en-US" sz="1400" b="1">
                <a:solidFill>
                  <a:srgbClr val="FF0000"/>
                </a:solidFill>
                <a:ea typeface="맑은 고딕"/>
                <a:cs typeface="Calibri"/>
              </a:rPr>
              <a:t>저장용 </a:t>
            </a:r>
            <a:r>
              <a:rPr lang="ko-KR" altLang="en-US" sz="1400" b="1" err="1">
                <a:solidFill>
                  <a:srgbClr val="FF0000"/>
                </a:solidFill>
                <a:ea typeface="맑은 고딕"/>
                <a:cs typeface="Calibri"/>
              </a:rPr>
              <a:t>딕셔너리</a:t>
            </a:r>
            <a:r>
              <a:rPr lang="ko-KR" altLang="en-US" sz="1400" b="1">
                <a:solidFill>
                  <a:srgbClr val="FF0000"/>
                </a:solidFill>
                <a:ea typeface="맑은 고딕"/>
                <a:cs typeface="Calibri"/>
              </a:rPr>
              <a:t> 생성했다</a:t>
            </a:r>
            <a:r>
              <a:rPr lang="en-US" altLang="ko-KR" sz="1400" b="1">
                <a:solidFill>
                  <a:srgbClr val="FF0000"/>
                </a:solidFill>
                <a:ea typeface="맑은 고딕"/>
                <a:cs typeface="Calibri"/>
              </a:rPr>
              <a:t>.</a:t>
            </a:r>
          </a:p>
          <a:p>
            <a:endParaRPr lang="en-US" altLang="ko-KR" sz="1400" b="1">
              <a:solidFill>
                <a:srgbClr val="FF0000"/>
              </a:solidFill>
              <a:ea typeface="맑은 고딕"/>
              <a:cs typeface="Calibri"/>
            </a:endParaRPr>
          </a:p>
          <a:p>
            <a:r>
              <a:rPr lang="en-US" altLang="ko-KR" sz="1400" b="1">
                <a:solidFill>
                  <a:srgbClr val="FF0000"/>
                </a:solidFill>
                <a:ea typeface="맑은 고딕"/>
                <a:cs typeface="Calibri"/>
              </a:rPr>
              <a:t>-&gt;</a:t>
            </a:r>
            <a:r>
              <a:rPr lang="ko-KR" altLang="en-US" sz="1400" b="1" err="1">
                <a:solidFill>
                  <a:srgbClr val="FF0000"/>
                </a:solidFill>
                <a:ea typeface="맑은 고딕"/>
                <a:cs typeface="Calibri"/>
              </a:rPr>
              <a:t>딕셔너리</a:t>
            </a:r>
            <a:r>
              <a:rPr lang="ko-KR" altLang="en-US" sz="1400" b="1">
                <a:solidFill>
                  <a:srgbClr val="FF0000"/>
                </a:solidFill>
                <a:ea typeface="맑은 고딕"/>
                <a:cs typeface="Calibri"/>
              </a:rPr>
              <a:t> 내에 </a:t>
            </a:r>
            <a:r>
              <a:rPr lang="en-US" altLang="ko-KR" sz="1400" b="1">
                <a:solidFill>
                  <a:srgbClr val="FF0000"/>
                </a:solidFill>
                <a:ea typeface="맑은 고딕"/>
                <a:cs typeface="Calibri"/>
              </a:rPr>
              <a:t>state</a:t>
            </a:r>
            <a:r>
              <a:rPr lang="ko-KR" altLang="en-US" sz="1400" b="1">
                <a:solidFill>
                  <a:srgbClr val="FF0000"/>
                </a:solidFill>
                <a:ea typeface="맑은 고딕"/>
                <a:cs typeface="Calibri"/>
              </a:rPr>
              <a:t>가 있는지 확인하고 없을 경우 새로운 </a:t>
            </a:r>
            <a:r>
              <a:rPr lang="en-US" altLang="ko-KR" sz="1400" b="1">
                <a:solidFill>
                  <a:srgbClr val="FF0000"/>
                </a:solidFill>
                <a:ea typeface="맑은 고딕"/>
                <a:cs typeface="Calibri"/>
              </a:rPr>
              <a:t>state </a:t>
            </a:r>
            <a:r>
              <a:rPr lang="ko-KR" altLang="en-US" sz="1400" b="1">
                <a:solidFill>
                  <a:srgbClr val="FF0000"/>
                </a:solidFill>
                <a:ea typeface="맑은 고딕"/>
                <a:cs typeface="Calibri"/>
              </a:rPr>
              <a:t>생성했다</a:t>
            </a:r>
            <a:r>
              <a:rPr lang="en-US" altLang="ko-KR" sz="1400" b="1">
                <a:solidFill>
                  <a:srgbClr val="FF0000"/>
                </a:solidFill>
                <a:ea typeface="맑은 고딕"/>
                <a:cs typeface="Calibri"/>
              </a:rPr>
              <a:t>.</a:t>
            </a:r>
            <a:endParaRPr lang="ko-KR" altLang="en-US" sz="1400" b="1">
              <a:solidFill>
                <a:srgbClr val="FF0000"/>
              </a:solidFill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4852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7433774-1025-224D-ABE5-4780DEE0E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3789"/>
            <a:ext cx="12192000" cy="33762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C5E3FC-9938-3646-BECE-C16FE28506A9}"/>
              </a:ext>
            </a:extLst>
          </p:cNvPr>
          <p:cNvSpPr txBox="1"/>
          <p:nvPr/>
        </p:nvSpPr>
        <p:spPr>
          <a:xfrm>
            <a:off x="500605" y="429597"/>
            <a:ext cx="474783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b="1">
                <a:ea typeface="+mn-lt"/>
                <a:cs typeface="+mn-lt"/>
              </a:rPr>
              <a:t> 1.</a:t>
            </a:r>
            <a:r>
              <a:rPr lang="ko-KR" altLang="en-US" b="1">
                <a:ea typeface="+mn-lt"/>
                <a:cs typeface="+mn-lt"/>
              </a:rPr>
              <a:t> </a:t>
            </a:r>
            <a:r>
              <a:rPr lang="en-US" altLang="ko-KR" b="1" err="1">
                <a:ea typeface="+mn-lt"/>
                <a:cs typeface="+mn-lt"/>
              </a:rPr>
              <a:t>Q_learning</a:t>
            </a:r>
            <a:r>
              <a:rPr lang="en-US" altLang="ko-KR" b="1">
                <a:ea typeface="+mn-lt"/>
                <a:cs typeface="+mn-lt"/>
              </a:rPr>
              <a:t> </a:t>
            </a:r>
            <a:r>
              <a:rPr lang="ko-KR" altLang="en-US" b="1">
                <a:ea typeface="+mn-lt"/>
                <a:cs typeface="+mn-lt"/>
              </a:rPr>
              <a:t>구현 코드</a:t>
            </a:r>
            <a:endParaRPr lang="ko-KR" altLang="en-US" b="1"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673A26-A289-144F-AED4-32B14FB96A82}"/>
              </a:ext>
            </a:extLst>
          </p:cNvPr>
          <p:cNvSpPr txBox="1"/>
          <p:nvPr/>
        </p:nvSpPr>
        <p:spPr>
          <a:xfrm>
            <a:off x="652639" y="798929"/>
            <a:ext cx="474783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b="1">
                <a:solidFill>
                  <a:srgbClr val="0070C0"/>
                </a:solidFill>
                <a:ea typeface="+mn-lt"/>
                <a:cs typeface="+mn-lt"/>
              </a:rPr>
              <a:t> 3)</a:t>
            </a:r>
            <a:r>
              <a:rPr lang="ko-KR" altLang="en-US" b="1">
                <a:solidFill>
                  <a:srgbClr val="0070C0"/>
                </a:solidFill>
                <a:ea typeface="+mn-lt"/>
                <a:cs typeface="+mn-lt"/>
              </a:rPr>
              <a:t> 코드</a:t>
            </a:r>
            <a:endParaRPr lang="ko-KR" altLang="en-US" b="1">
              <a:solidFill>
                <a:srgbClr val="0070C0"/>
              </a:solidFill>
              <a:ea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42FD37-0AD4-F74F-A8B0-1A94B94C9CB2}"/>
              </a:ext>
            </a:extLst>
          </p:cNvPr>
          <p:cNvSpPr txBox="1"/>
          <p:nvPr/>
        </p:nvSpPr>
        <p:spPr>
          <a:xfrm>
            <a:off x="937616" y="1201559"/>
            <a:ext cx="6094070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b="1">
                <a:solidFill>
                  <a:schemeClr val="accent2"/>
                </a:solidFill>
                <a:ea typeface="맑은 고딕"/>
              </a:rPr>
              <a:t>(4) agent_2</a:t>
            </a:r>
            <a:endParaRPr lang="ko-KR" altLang="en-US" b="1">
              <a:solidFill>
                <a:schemeClr val="accent2"/>
              </a:solidFill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985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AF76595-AB08-944B-9E0F-DDB217D64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168" y="0"/>
            <a:ext cx="334784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1D37FD-FAB9-DF47-98DB-69722CC71EB9}"/>
              </a:ext>
            </a:extLst>
          </p:cNvPr>
          <p:cNvSpPr txBox="1"/>
          <p:nvPr/>
        </p:nvSpPr>
        <p:spPr>
          <a:xfrm>
            <a:off x="500605" y="429597"/>
            <a:ext cx="474783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b="1">
                <a:ea typeface="+mn-lt"/>
                <a:cs typeface="+mn-lt"/>
              </a:rPr>
              <a:t> 1.</a:t>
            </a:r>
            <a:r>
              <a:rPr lang="ko-KR" altLang="en-US" b="1">
                <a:ea typeface="+mn-lt"/>
                <a:cs typeface="+mn-lt"/>
              </a:rPr>
              <a:t> </a:t>
            </a:r>
            <a:r>
              <a:rPr lang="en-US" altLang="ko-KR" b="1" err="1">
                <a:ea typeface="+mn-lt"/>
                <a:cs typeface="+mn-lt"/>
              </a:rPr>
              <a:t>Q_learning</a:t>
            </a:r>
            <a:r>
              <a:rPr lang="en-US" altLang="ko-KR" b="1">
                <a:ea typeface="+mn-lt"/>
                <a:cs typeface="+mn-lt"/>
              </a:rPr>
              <a:t> </a:t>
            </a:r>
            <a:r>
              <a:rPr lang="ko-KR" altLang="en-US" b="1">
                <a:ea typeface="+mn-lt"/>
                <a:cs typeface="+mn-lt"/>
              </a:rPr>
              <a:t>구현 코드</a:t>
            </a:r>
            <a:endParaRPr lang="ko-KR" altLang="en-US" b="1"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F5D259-8116-8842-8FF6-4AFFA0531545}"/>
              </a:ext>
            </a:extLst>
          </p:cNvPr>
          <p:cNvSpPr txBox="1"/>
          <p:nvPr/>
        </p:nvSpPr>
        <p:spPr>
          <a:xfrm>
            <a:off x="652639" y="798929"/>
            <a:ext cx="474783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b="1">
                <a:solidFill>
                  <a:srgbClr val="0070C0"/>
                </a:solidFill>
                <a:ea typeface="+mn-lt"/>
                <a:cs typeface="+mn-lt"/>
              </a:rPr>
              <a:t> 3)</a:t>
            </a:r>
            <a:r>
              <a:rPr lang="ko-KR" altLang="en-US" b="1">
                <a:solidFill>
                  <a:srgbClr val="0070C0"/>
                </a:solidFill>
                <a:ea typeface="+mn-lt"/>
                <a:cs typeface="+mn-lt"/>
              </a:rPr>
              <a:t> 코드</a:t>
            </a:r>
            <a:endParaRPr lang="ko-KR" altLang="en-US" b="1">
              <a:solidFill>
                <a:srgbClr val="0070C0"/>
              </a:solidFill>
              <a:ea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B04787-6CC7-834A-9259-4DB2207D5308}"/>
              </a:ext>
            </a:extLst>
          </p:cNvPr>
          <p:cNvSpPr txBox="1"/>
          <p:nvPr/>
        </p:nvSpPr>
        <p:spPr>
          <a:xfrm>
            <a:off x="937616" y="1201559"/>
            <a:ext cx="6094070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b="1">
                <a:solidFill>
                  <a:schemeClr val="accent2"/>
                </a:solidFill>
                <a:ea typeface="맑은 고딕"/>
              </a:rPr>
              <a:t>(5)</a:t>
            </a:r>
            <a:r>
              <a:rPr lang="ko-KR" altLang="en-US" b="1">
                <a:solidFill>
                  <a:schemeClr val="accent2"/>
                </a:solidFill>
                <a:ea typeface="맑은 고딕"/>
              </a:rPr>
              <a:t> </a:t>
            </a:r>
            <a:r>
              <a:rPr lang="en-US" altLang="ko-KR" b="1">
                <a:solidFill>
                  <a:schemeClr val="accent2"/>
                </a:solidFill>
                <a:ea typeface="맑은 고딕"/>
              </a:rPr>
              <a:t>main </a:t>
            </a:r>
            <a:endParaRPr lang="ko-KR" altLang="en-US" b="1">
              <a:solidFill>
                <a:schemeClr val="accent2"/>
              </a:solidFill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5958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A7E738-AC24-CB46-A5C4-CBCF09258CC0}"/>
              </a:ext>
            </a:extLst>
          </p:cNvPr>
          <p:cNvSpPr txBox="1"/>
          <p:nvPr/>
        </p:nvSpPr>
        <p:spPr>
          <a:xfrm>
            <a:off x="500605" y="429597"/>
            <a:ext cx="474783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b="1">
                <a:ea typeface="+mn-lt"/>
                <a:cs typeface="+mn-lt"/>
              </a:rPr>
              <a:t>진행 방법 및 팀원 역할</a:t>
            </a:r>
            <a:endParaRPr lang="ko-KR"/>
          </a:p>
          <a:p>
            <a:endParaRPr lang="ko-KR" altLang="en-US" b="1">
              <a:ea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F8718E-07D3-9A4C-8C5E-3C8B6DA0E240}"/>
              </a:ext>
            </a:extLst>
          </p:cNvPr>
          <p:cNvSpPr txBox="1"/>
          <p:nvPr/>
        </p:nvSpPr>
        <p:spPr>
          <a:xfrm>
            <a:off x="433930" y="1593284"/>
            <a:ext cx="11399051" cy="182043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ko-Kore-KR" altLang="en-US" b="1" dirty="0"/>
              <a:t>회의와</a:t>
            </a:r>
            <a:r>
              <a:rPr lang="ko-KR" altLang="en-US" b="1" dirty="0">
                <a:ea typeface="맑은 고딕"/>
              </a:rPr>
              <a:t> </a:t>
            </a:r>
            <a:r>
              <a:rPr lang="ko-KR" altLang="en-US" b="1" dirty="0" err="1">
                <a:ea typeface="맑은 고딕"/>
              </a:rPr>
              <a:t>노션을</a:t>
            </a:r>
            <a:r>
              <a:rPr lang="ko-KR" altLang="en-US" b="1" dirty="0">
                <a:ea typeface="맑은 고딕"/>
              </a:rPr>
              <a:t> 통해 정보공유를 하면서, 더 좋은 정보를 기본 틀로 잡고 구현했습니다</a:t>
            </a:r>
            <a:r>
              <a:rPr lang="en-US" altLang="ko-KR" b="1" dirty="0">
                <a:ea typeface="맑은 고딕"/>
              </a:rPr>
              <a:t>.</a:t>
            </a:r>
            <a:endParaRPr lang="ko-KR" dirty="0"/>
          </a:p>
          <a:p>
            <a:endParaRPr lang="ko-KR" altLang="en-US" b="1">
              <a:latin typeface="Malgun Gothic"/>
              <a:ea typeface="Malgun Gothic"/>
            </a:endParaRPr>
          </a:p>
          <a:p>
            <a:endParaRPr lang="ko-KR" sz="1600" b="1">
              <a:latin typeface="Malgun Gothic"/>
              <a:ea typeface="Malgun Gothic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Malgun Gothic"/>
                <a:ea typeface="Malgun Gothic"/>
              </a:rPr>
              <a:t>김은아 - </a:t>
            </a:r>
            <a:r>
              <a:rPr lang="ko-KR" altLang="en-US" sz="1400" b="1" dirty="0" err="1">
                <a:latin typeface="Malgun Gothic"/>
                <a:ea typeface="Malgun Gothic"/>
              </a:rPr>
              <a:t>Q-learning과</a:t>
            </a:r>
            <a:r>
              <a:rPr lang="ko-KR" altLang="en-US" sz="1400" b="1" dirty="0">
                <a:latin typeface="Malgun Gothic"/>
                <a:ea typeface="Malgun Gothic"/>
              </a:rPr>
              <a:t> DQN 알고리즘 발견, PPT 제작, </a:t>
            </a:r>
            <a:r>
              <a:rPr lang="ko-KR" altLang="en-US" sz="1400" b="1" dirty="0" err="1">
                <a:latin typeface="Malgun Gothic"/>
                <a:ea typeface="Malgun Gothic"/>
              </a:rPr>
              <a:t>Q-learning의</a:t>
            </a:r>
            <a:r>
              <a:rPr lang="ko-KR" altLang="en-US" sz="1400" b="1" dirty="0">
                <a:latin typeface="Malgun Gothic"/>
                <a:ea typeface="Malgun Gothic"/>
              </a:rPr>
              <a:t> </a:t>
            </a:r>
            <a:r>
              <a:rPr lang="ko-KR" altLang="en-US" sz="1400" b="1" dirty="0" err="1">
                <a:latin typeface="Malgun Gothic"/>
                <a:ea typeface="Malgun Gothic"/>
              </a:rPr>
              <a:t>Q-Table</a:t>
            </a:r>
            <a:r>
              <a:rPr lang="ko-KR" altLang="en-US" sz="1400" b="1" dirty="0">
                <a:latin typeface="Malgun Gothic"/>
                <a:ea typeface="Malgun Gothic"/>
              </a:rPr>
              <a:t> </a:t>
            </a:r>
            <a:r>
              <a:rPr lang="ko-KR" altLang="en-US" sz="1400" b="1" dirty="0" err="1">
                <a:latin typeface="Malgun Gothic"/>
                <a:ea typeface="Malgun Gothic"/>
              </a:rPr>
              <a:t>DataFrame화</a:t>
            </a:r>
            <a:r>
              <a:rPr lang="ko-KR" altLang="en-US" sz="1400" b="1" dirty="0">
                <a:latin typeface="Malgun Gothic"/>
                <a:ea typeface="Malgun Gothic"/>
              </a:rPr>
              <a:t>, DQN </a:t>
            </a:r>
            <a:r>
              <a:rPr lang="ko-KR" altLang="en-US" sz="1400" b="1" dirty="0" err="1">
                <a:latin typeface="Malgun Gothic"/>
                <a:ea typeface="Malgun Gothic"/>
              </a:rPr>
              <a:t>하이퍼</a:t>
            </a:r>
            <a:r>
              <a:rPr lang="ko-KR" altLang="en-US" sz="1400" b="1" dirty="0">
                <a:latin typeface="Malgun Gothic"/>
                <a:ea typeface="Malgun Gothic"/>
              </a:rPr>
              <a:t> 파라미터 및 </a:t>
            </a:r>
            <a:r>
              <a:rPr lang="ko-KR" sz="1400" b="1" dirty="0" err="1">
                <a:latin typeface="Malgun Gothic"/>
                <a:ea typeface="Malgun Gothic"/>
              </a:rPr>
              <a:t>epsilon</a:t>
            </a:r>
            <a:r>
              <a:rPr lang="ko-KR" sz="1400" b="1" dirty="0">
                <a:latin typeface="Malgun Gothic"/>
                <a:ea typeface="Malgun Gothic"/>
                <a:cs typeface="+mn-lt"/>
              </a:rPr>
              <a:t> </a:t>
            </a:r>
            <a:r>
              <a:rPr lang="en-US" altLang="ko-KR" sz="1400" b="1" dirty="0">
                <a:latin typeface="Malgun Gothic"/>
                <a:ea typeface="+mn-lt"/>
                <a:cs typeface="+mn-lt"/>
              </a:rPr>
              <a:t>decay </a:t>
            </a:r>
            <a:r>
              <a:rPr lang="en-US" altLang="ko-KR" sz="1400" b="1" dirty="0" err="1">
                <a:latin typeface="Malgun Gothic"/>
                <a:ea typeface="+mn-lt"/>
                <a:cs typeface="+mn-lt"/>
              </a:rPr>
              <a:t>구현</a:t>
            </a:r>
            <a:endParaRPr lang="ko-KR" altLang="en-US" sz="1400" b="1" dirty="0">
              <a:latin typeface="Malgun Gothic"/>
              <a:ea typeface="Malgun Gothic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err="1">
                <a:latin typeface="Malgun Gothic"/>
                <a:ea typeface="Malgun Gothic"/>
              </a:rPr>
              <a:t>노희재</a:t>
            </a:r>
            <a:r>
              <a:rPr lang="ko-KR" altLang="en-US" sz="1400" b="1" dirty="0">
                <a:latin typeface="Malgun Gothic"/>
                <a:ea typeface="Malgun Gothic"/>
              </a:rPr>
              <a:t> </a:t>
            </a:r>
            <a:r>
              <a:rPr lang="ko-KR" sz="1400" b="1" dirty="0">
                <a:latin typeface="Malgun Gothic"/>
                <a:ea typeface="Malgun Gothic"/>
              </a:rPr>
              <a:t>- </a:t>
            </a:r>
            <a:r>
              <a:rPr lang="ko-KR" sz="1400" b="1" dirty="0" err="1">
                <a:latin typeface="Malgun Gothic"/>
                <a:ea typeface="Malgun Gothic"/>
              </a:rPr>
              <a:t>Q-learning과</a:t>
            </a:r>
            <a:r>
              <a:rPr lang="ko-KR" sz="1400" b="1" dirty="0">
                <a:latin typeface="Malgun Gothic"/>
                <a:ea typeface="Malgun Gothic"/>
              </a:rPr>
              <a:t> DQN 알고리즘 </a:t>
            </a:r>
            <a:r>
              <a:rPr lang="ko-KR" altLang="en-US" sz="1400" b="1" dirty="0">
                <a:latin typeface="Malgun Gothic"/>
                <a:ea typeface="Malgun Gothic"/>
              </a:rPr>
              <a:t>발견</a:t>
            </a:r>
          </a:p>
          <a:p>
            <a:pPr>
              <a:lnSpc>
                <a:spcPct val="150000"/>
              </a:lnSpc>
            </a:pPr>
            <a:r>
              <a:rPr lang="ko-KR" sz="1400" b="1" dirty="0" err="1">
                <a:latin typeface="Malgun Gothic"/>
                <a:ea typeface="Malgun Gothic"/>
              </a:rPr>
              <a:t>이환수</a:t>
            </a:r>
            <a:r>
              <a:rPr lang="ko-KR" sz="1400" b="1" dirty="0">
                <a:latin typeface="Malgun Gothic"/>
                <a:ea typeface="Malgun Gothic"/>
              </a:rPr>
              <a:t> - 토폴로지 3 환경 구현, </a:t>
            </a:r>
            <a:r>
              <a:rPr lang="ko-KR" sz="1400" b="1" dirty="0" err="1">
                <a:latin typeface="Malgun Gothic"/>
                <a:ea typeface="Malgun Gothic"/>
              </a:rPr>
              <a:t>Q-learning</a:t>
            </a:r>
            <a:r>
              <a:rPr lang="ko-KR" sz="1400" b="1" dirty="0">
                <a:latin typeface="Malgun Gothic"/>
                <a:ea typeface="Malgun Gothic"/>
              </a:rPr>
              <a:t> 알고리즘 환경에 맞춰 수정, DQN 레이어 추가</a:t>
            </a:r>
          </a:p>
        </p:txBody>
      </p:sp>
    </p:spTree>
    <p:extLst>
      <p:ext uri="{BB962C8B-B14F-4D97-AF65-F5344CB8AC3E}">
        <p14:creationId xmlns:p14="http://schemas.microsoft.com/office/powerpoint/2010/main" val="2306093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650950-50B6-854A-B797-6F2C0BCD6321}"/>
              </a:ext>
            </a:extLst>
          </p:cNvPr>
          <p:cNvSpPr txBox="1"/>
          <p:nvPr/>
        </p:nvSpPr>
        <p:spPr>
          <a:xfrm>
            <a:off x="500605" y="429597"/>
            <a:ext cx="474783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b="1">
                <a:ea typeface="+mn-lt"/>
                <a:cs typeface="+mn-lt"/>
              </a:rPr>
              <a:t> 2.</a:t>
            </a:r>
            <a:r>
              <a:rPr lang="ko-KR" altLang="en-US" b="1">
                <a:ea typeface="+mn-lt"/>
                <a:cs typeface="+mn-lt"/>
              </a:rPr>
              <a:t> </a:t>
            </a:r>
            <a:r>
              <a:rPr lang="en-US" altLang="ko-KR" b="1" err="1">
                <a:ea typeface="+mn-lt"/>
                <a:cs typeface="+mn-lt"/>
              </a:rPr>
              <a:t>Q_learning</a:t>
            </a:r>
            <a:r>
              <a:rPr lang="en-US" altLang="ko-KR" b="1">
                <a:ea typeface="+mn-lt"/>
                <a:cs typeface="+mn-lt"/>
              </a:rPr>
              <a:t> </a:t>
            </a:r>
            <a:r>
              <a:rPr lang="ko-KR" altLang="en-US" b="1">
                <a:ea typeface="+mn-lt"/>
                <a:cs typeface="+mn-lt"/>
              </a:rPr>
              <a:t>구현 결과</a:t>
            </a:r>
            <a:endParaRPr lang="ko-KR" altLang="en-US" b="1">
              <a:ea typeface="맑은 고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659B69-3EC4-3947-8428-F22634580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422" y="1103729"/>
            <a:ext cx="4827216" cy="332966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A810727-5A59-6B49-B6B6-B0EC7D330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547" y="1712706"/>
            <a:ext cx="38735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22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650950-50B6-854A-B797-6F2C0BCD6321}"/>
              </a:ext>
            </a:extLst>
          </p:cNvPr>
          <p:cNvSpPr txBox="1"/>
          <p:nvPr/>
        </p:nvSpPr>
        <p:spPr>
          <a:xfrm>
            <a:off x="500605" y="429597"/>
            <a:ext cx="474783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b="1">
                <a:ea typeface="+mn-lt"/>
                <a:cs typeface="+mn-lt"/>
              </a:rPr>
              <a:t> 2.</a:t>
            </a:r>
            <a:r>
              <a:rPr lang="ko-KR" altLang="en-US" b="1">
                <a:ea typeface="+mn-lt"/>
                <a:cs typeface="+mn-lt"/>
              </a:rPr>
              <a:t> </a:t>
            </a:r>
            <a:r>
              <a:rPr lang="en-US" altLang="ko-KR" b="1" err="1">
                <a:ea typeface="+mn-lt"/>
                <a:cs typeface="+mn-lt"/>
              </a:rPr>
              <a:t>Q_learning</a:t>
            </a:r>
            <a:r>
              <a:rPr lang="en-US" altLang="ko-KR" b="1">
                <a:ea typeface="+mn-lt"/>
                <a:cs typeface="+mn-lt"/>
              </a:rPr>
              <a:t> </a:t>
            </a:r>
            <a:r>
              <a:rPr lang="ko-KR" altLang="en-US" b="1">
                <a:ea typeface="+mn-lt"/>
                <a:cs typeface="+mn-lt"/>
              </a:rPr>
              <a:t>구현 결과</a:t>
            </a:r>
            <a:endParaRPr lang="ko-KR" altLang="en-US" b="1">
              <a:ea typeface="맑은 고딕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55344F-D31B-D84A-B460-6984D7D5C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1945243"/>
            <a:ext cx="3860800" cy="4102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AACC43-8104-FF23-8BCC-73E346A361C3}"/>
              </a:ext>
            </a:extLst>
          </p:cNvPr>
          <p:cNvSpPr txBox="1"/>
          <p:nvPr/>
        </p:nvSpPr>
        <p:spPr>
          <a:xfrm>
            <a:off x="4720771" y="2310039"/>
            <a:ext cx="7276191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>
                <a:latin typeface="Malgun Gothic"/>
                <a:ea typeface="Malgun Gothic"/>
              </a:rPr>
              <a:t>시작 </a:t>
            </a:r>
            <a:r>
              <a:rPr lang="ko-KR" altLang="en-US" sz="1400" b="1" err="1">
                <a:latin typeface="Malgun Gothic"/>
                <a:ea typeface="Malgun Gothic"/>
              </a:rPr>
              <a:t>state인</a:t>
            </a:r>
            <a:r>
              <a:rPr lang="ko-KR" altLang="en-US" sz="1400" b="1">
                <a:latin typeface="Malgun Gothic"/>
                <a:ea typeface="Malgun Gothic"/>
              </a:rPr>
              <a:t> </a:t>
            </a:r>
            <a:r>
              <a:rPr lang="ko-KR" altLang="en-US" sz="1400" b="1">
                <a:solidFill>
                  <a:schemeClr val="accent6">
                    <a:lumMod val="75000"/>
                  </a:schemeClr>
                </a:solidFill>
                <a:latin typeface="Malgun Gothic"/>
                <a:ea typeface="Malgun Gothic"/>
              </a:rPr>
              <a:t>(-1,-1,-1,-1,-1,-1) </a:t>
            </a:r>
            <a:r>
              <a:rPr lang="ko-KR" altLang="en-US" sz="1400" b="1">
                <a:latin typeface="Malgun Gothic"/>
                <a:ea typeface="Malgun Gothic"/>
              </a:rPr>
              <a:t>: 0번 액션이 더 </a:t>
            </a:r>
            <a:r>
              <a:rPr lang="ko-KR" altLang="en-US" sz="1400" b="1" err="1">
                <a:latin typeface="Malgun Gothic"/>
                <a:ea typeface="Malgun Gothic"/>
              </a:rPr>
              <a:t>value가</a:t>
            </a:r>
            <a:r>
              <a:rPr lang="ko-KR" altLang="en-US" sz="1400" b="1">
                <a:latin typeface="Malgun Gothic"/>
                <a:ea typeface="Malgun Gothic"/>
              </a:rPr>
              <a:t> 높다</a:t>
            </a:r>
            <a:endParaRPr lang="ko-KR" sz="1400" b="1">
              <a:latin typeface="Malgun Gothic"/>
              <a:ea typeface="Malgun Gothic"/>
            </a:endParaRPr>
          </a:p>
          <a:p>
            <a:r>
              <a:rPr lang="en-US" altLang="ko-KR" sz="1400" b="1">
                <a:latin typeface="Malgun Gothic"/>
                <a:ea typeface="Malgun Gothic"/>
              </a:rPr>
              <a:t>-</a:t>
            </a:r>
            <a:r>
              <a:rPr lang="ko-KR" altLang="en-US" sz="1400" b="1">
                <a:latin typeface="Malgun Gothic"/>
                <a:ea typeface="Malgun Gothic"/>
              </a:rPr>
              <a:t>&gt; </a:t>
            </a:r>
            <a:r>
              <a:rPr lang="ko-KR" sz="1400" b="1" err="1">
                <a:latin typeface="Malgun Gothic"/>
                <a:ea typeface="Malgun Gothic"/>
              </a:rPr>
              <a:t>delay</a:t>
            </a:r>
            <a:r>
              <a:rPr lang="ko-KR" sz="1400" b="1">
                <a:latin typeface="Malgun Gothic"/>
                <a:ea typeface="Malgun Gothic"/>
              </a:rPr>
              <a:t> 1</a:t>
            </a:r>
            <a:r>
              <a:rPr lang="ko-KR" altLang="en-US" sz="1400" b="1">
                <a:latin typeface="Malgun Gothic"/>
                <a:ea typeface="Malgun Gothic"/>
              </a:rPr>
              <a:t>인</a:t>
            </a:r>
            <a:r>
              <a:rPr lang="ko-KR" sz="1400" b="1">
                <a:latin typeface="Malgun Gothic"/>
                <a:ea typeface="Malgun Gothic"/>
              </a:rPr>
              <a:t> 패킷을 고르는 게 </a:t>
            </a:r>
            <a:r>
              <a:rPr lang="ko-KR" altLang="en-US" sz="1400" b="1">
                <a:latin typeface="Malgun Gothic"/>
                <a:ea typeface="Malgun Gothic"/>
              </a:rPr>
              <a:t>된다</a:t>
            </a:r>
          </a:p>
          <a:p>
            <a:endParaRPr lang="ko-KR" altLang="en-US" sz="1400" b="1">
              <a:latin typeface="Malgun Gothic"/>
              <a:ea typeface="Malgun Gothic"/>
            </a:endParaRPr>
          </a:p>
          <a:p>
            <a:r>
              <a:rPr lang="ko-KR" altLang="en-US" sz="1400" b="1">
                <a:latin typeface="Malgun Gothic"/>
                <a:ea typeface="Malgun Gothic"/>
              </a:rPr>
              <a:t>시작 </a:t>
            </a:r>
            <a:r>
              <a:rPr lang="ko-KR" altLang="en-US" sz="1400" b="1" err="1">
                <a:latin typeface="Malgun Gothic"/>
                <a:ea typeface="Malgun Gothic"/>
              </a:rPr>
              <a:t>state</a:t>
            </a:r>
            <a:r>
              <a:rPr lang="ko-KR" altLang="en-US" sz="1400" b="1">
                <a:latin typeface="Malgun Gothic"/>
                <a:ea typeface="Malgun Gothic"/>
              </a:rPr>
              <a:t> -&gt; 0번 액션을 취한 </a:t>
            </a:r>
            <a:r>
              <a:rPr lang="ko-KR" altLang="en-US" sz="1400" b="1" err="1">
                <a:latin typeface="Malgun Gothic"/>
                <a:ea typeface="Malgun Gothic"/>
              </a:rPr>
              <a:t>state</a:t>
            </a:r>
            <a:r>
              <a:rPr lang="ko-KR" altLang="en-US" sz="1400" b="1">
                <a:latin typeface="Malgun Gothic"/>
                <a:ea typeface="Malgun Gothic"/>
              </a:rPr>
              <a:t> </a:t>
            </a:r>
            <a:r>
              <a:rPr lang="ko-KR" altLang="en-US" sz="1400" b="1">
                <a:solidFill>
                  <a:schemeClr val="accent6">
                    <a:lumMod val="75000"/>
                  </a:schemeClr>
                </a:solidFill>
                <a:latin typeface="Malgun Gothic"/>
                <a:ea typeface="Malgun Gothic"/>
              </a:rPr>
              <a:t>(0,3,0,1,0,3) :</a:t>
            </a:r>
            <a:r>
              <a:rPr lang="ko-KR" altLang="en-US" sz="1400" b="1">
                <a:latin typeface="Malgun Gothic"/>
                <a:ea typeface="Malgun Gothic"/>
              </a:rPr>
              <a:t> 에서는 0번 액션이 더 </a:t>
            </a:r>
            <a:r>
              <a:rPr lang="ko-KR" altLang="en-US" sz="1400" b="1" err="1">
                <a:latin typeface="Malgun Gothic"/>
                <a:ea typeface="Malgun Gothic"/>
              </a:rPr>
              <a:t>value가</a:t>
            </a:r>
            <a:r>
              <a:rPr lang="ko-KR" altLang="en-US" sz="1400" b="1">
                <a:latin typeface="Malgun Gothic"/>
                <a:ea typeface="Malgun Gothic"/>
              </a:rPr>
              <a:t> 높다</a:t>
            </a:r>
            <a:br>
              <a:rPr lang="ko-KR" altLang="en-US" sz="1400" b="1">
                <a:latin typeface="Malgun Gothic"/>
                <a:ea typeface="Malgun Gothic"/>
              </a:rPr>
            </a:br>
            <a:r>
              <a:rPr lang="en-US" altLang="ko-KR" sz="1400" b="1">
                <a:latin typeface="Malgun Gothic"/>
                <a:ea typeface="Malgun Gothic"/>
              </a:rPr>
              <a:t>-&gt; </a:t>
            </a:r>
            <a:r>
              <a:rPr lang="ko-KR" sz="1400" b="1" err="1">
                <a:latin typeface="Malgun Gothic"/>
                <a:ea typeface="Malgun Gothic"/>
              </a:rPr>
              <a:t>delay</a:t>
            </a:r>
            <a:r>
              <a:rPr lang="ko-KR" sz="1400" b="1">
                <a:latin typeface="Malgun Gothic"/>
                <a:ea typeface="Malgun Gothic"/>
              </a:rPr>
              <a:t> 8</a:t>
            </a:r>
            <a:r>
              <a:rPr lang="ko-KR" altLang="en-US" sz="1400" b="1">
                <a:latin typeface="Malgun Gothic"/>
                <a:ea typeface="Malgun Gothic"/>
              </a:rPr>
              <a:t>인</a:t>
            </a:r>
            <a:r>
              <a:rPr lang="ko-KR" sz="1400" b="1">
                <a:latin typeface="Malgun Gothic"/>
                <a:ea typeface="Malgun Gothic"/>
              </a:rPr>
              <a:t> 패킷을 고르게 된다</a:t>
            </a:r>
          </a:p>
          <a:p>
            <a:endParaRPr lang="ko-KR" sz="1400" b="1">
              <a:latin typeface="Malgun Gothic"/>
              <a:ea typeface="Malgun Gothic"/>
            </a:endParaRPr>
          </a:p>
          <a:p>
            <a:r>
              <a:rPr lang="ko-KR" altLang="en-US" sz="1400" b="1">
                <a:latin typeface="Malgun Gothic"/>
                <a:ea typeface="Malgun Gothic"/>
              </a:rPr>
              <a:t>시작 -&gt; 0 -&gt; 0 의 </a:t>
            </a:r>
            <a:r>
              <a:rPr lang="ko-KR" altLang="en-US" sz="1400" b="1" err="1">
                <a:latin typeface="Malgun Gothic"/>
                <a:ea typeface="Malgun Gothic"/>
              </a:rPr>
              <a:t>state</a:t>
            </a:r>
            <a:r>
              <a:rPr lang="ko-KR" altLang="en-US" sz="1400" b="1">
                <a:latin typeface="Malgun Gothic"/>
                <a:ea typeface="Malgun Gothic"/>
              </a:rPr>
              <a:t> </a:t>
            </a:r>
            <a:r>
              <a:rPr lang="ko-KR" altLang="en-US" sz="1400" b="1">
                <a:solidFill>
                  <a:schemeClr val="accent6">
                    <a:lumMod val="75000"/>
                  </a:schemeClr>
                </a:solidFill>
                <a:latin typeface="Malgun Gothic"/>
                <a:ea typeface="Malgun Gothic"/>
              </a:rPr>
              <a:t>(0,4,0,1,0,4)</a:t>
            </a:r>
            <a:r>
              <a:rPr lang="ko-KR" altLang="en-US" sz="1400" b="1">
                <a:latin typeface="Malgun Gothic"/>
                <a:ea typeface="Malgun Gothic"/>
              </a:rPr>
              <a:t> : 1번 액션이 </a:t>
            </a:r>
            <a:r>
              <a:rPr lang="ko-KR" altLang="en-US" sz="1400" b="1" err="1">
                <a:latin typeface="Malgun Gothic"/>
                <a:ea typeface="Malgun Gothic"/>
              </a:rPr>
              <a:t>value가</a:t>
            </a:r>
            <a:r>
              <a:rPr lang="ko-KR" altLang="en-US" sz="1400" b="1">
                <a:latin typeface="Malgun Gothic"/>
                <a:ea typeface="Malgun Gothic"/>
              </a:rPr>
              <a:t> 높게 학습이 된다.</a:t>
            </a:r>
          </a:p>
          <a:p>
            <a:r>
              <a:rPr lang="en-US" altLang="ko-KR" sz="1400" b="1">
                <a:ea typeface="+mn-lt"/>
                <a:cs typeface="+mn-lt"/>
              </a:rPr>
              <a:t>-&gt;</a:t>
            </a:r>
            <a:r>
              <a:rPr lang="ko-KR" altLang="en-US" sz="1400" b="1">
                <a:ea typeface="+mn-lt"/>
                <a:cs typeface="+mn-lt"/>
              </a:rPr>
              <a:t> </a:t>
            </a:r>
            <a:r>
              <a:rPr lang="ko-KR" sz="1400" b="1" err="1">
                <a:ea typeface="+mn-lt"/>
                <a:cs typeface="+mn-lt"/>
              </a:rPr>
              <a:t>delay</a:t>
            </a:r>
            <a:r>
              <a:rPr lang="ko-KR" sz="1400" b="1">
                <a:ea typeface="+mn-lt"/>
                <a:cs typeface="+mn-lt"/>
              </a:rPr>
              <a:t> 5 패킷을 고르게 된다</a:t>
            </a:r>
            <a:endParaRPr lang="ko-KR" sz="1400">
              <a:ea typeface="맑은 고딕"/>
            </a:endParaRPr>
          </a:p>
          <a:p>
            <a:endParaRPr lang="ko-KR" altLang="en-US" sz="1400" b="1">
              <a:latin typeface="Malgun Gothic"/>
              <a:ea typeface="Malgun Gothic"/>
            </a:endParaRPr>
          </a:p>
          <a:p>
            <a:r>
              <a:rPr lang="ko-KR" altLang="en-US" sz="1400" b="1">
                <a:latin typeface="Malgun Gothic"/>
                <a:ea typeface="Malgun Gothic"/>
              </a:rPr>
              <a:t>학습이 잘 상태에서 최적의 경로를 사용하면 최대 </a:t>
            </a:r>
            <a:r>
              <a:rPr lang="ko-KR" altLang="en-US" sz="1400" b="1" err="1">
                <a:latin typeface="Malgun Gothic"/>
                <a:ea typeface="Malgun Gothic"/>
              </a:rPr>
              <a:t>단대단</a:t>
            </a:r>
            <a:r>
              <a:rPr lang="ko-KR" altLang="en-US" sz="1400" b="1">
                <a:latin typeface="Malgun Gothic"/>
                <a:ea typeface="Malgun Gothic"/>
              </a:rPr>
              <a:t> 지연시간은 8이 나오게 된다.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F63FE3C3-9434-FE76-0FC7-FFF38A3DC9BD}"/>
                  </a:ext>
                </a:extLst>
              </p14:cNvPr>
              <p14:cNvContentPartPr/>
              <p14:nvPr/>
            </p14:nvContentPartPr>
            <p14:xfrm>
              <a:off x="1015999" y="2371447"/>
              <a:ext cx="828675" cy="9525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F63FE3C3-9434-FE76-0FC7-FFF38A3DC9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7953" y="2346381"/>
                <a:ext cx="864406" cy="591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FD5E2887-B1EF-5192-392D-591E0E3294FD}"/>
                  </a:ext>
                </a:extLst>
              </p14:cNvPr>
              <p14:cNvContentPartPr/>
              <p14:nvPr/>
            </p14:nvContentPartPr>
            <p14:xfrm>
              <a:off x="984250" y="2561947"/>
              <a:ext cx="876300" cy="9525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FD5E2887-B1EF-5192-392D-591E0E3294F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6227" y="2549075"/>
                <a:ext cx="911986" cy="35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6B4B0FA1-6500-66F9-CCBE-6315B4A36B22}"/>
                  </a:ext>
                </a:extLst>
              </p14:cNvPr>
              <p14:cNvContentPartPr/>
              <p14:nvPr/>
            </p14:nvContentPartPr>
            <p14:xfrm>
              <a:off x="1790699" y="2797174"/>
              <a:ext cx="942975" cy="9525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6B4B0FA1-6500-66F9-CCBE-6315B4A36B2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72634" y="2784641"/>
                <a:ext cx="978743" cy="3434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126EB81B-8A5D-EB4A-B6E0-DE582EE1F8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5800" y="1107508"/>
            <a:ext cx="38481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308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97C8CD-C000-2547-B843-311863816426}"/>
              </a:ext>
            </a:extLst>
          </p:cNvPr>
          <p:cNvSpPr txBox="1"/>
          <p:nvPr/>
        </p:nvSpPr>
        <p:spPr>
          <a:xfrm>
            <a:off x="4324712" y="2760606"/>
            <a:ext cx="3370500" cy="98488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4000" b="1">
                <a:ea typeface="+mn-lt"/>
                <a:cs typeface="+mn-lt"/>
              </a:rPr>
              <a:t>2.</a:t>
            </a:r>
            <a:r>
              <a:rPr lang="ko-KR" altLang="en-US" sz="4000" b="1">
                <a:ea typeface="+mn-lt"/>
                <a:cs typeface="+mn-lt"/>
              </a:rPr>
              <a:t> </a:t>
            </a:r>
            <a:r>
              <a:rPr lang="en-US" altLang="ko-KR" sz="4000" b="1">
                <a:ea typeface="+mn-lt"/>
                <a:cs typeface="+mn-lt"/>
              </a:rPr>
              <a:t>DQN </a:t>
            </a:r>
            <a:r>
              <a:rPr lang="ko-KR" altLang="en-US" sz="4000" b="1">
                <a:ea typeface="+mn-lt"/>
                <a:cs typeface="+mn-lt"/>
              </a:rPr>
              <a:t>구현</a:t>
            </a:r>
            <a:br>
              <a:rPr lang="en-US" altLang="ko-KR">
                <a:ea typeface="+mn-lt"/>
                <a:cs typeface="+mn-lt"/>
              </a:rPr>
            </a:br>
            <a:endParaRPr lang="en-US" altLang="ko-KR">
              <a:ea typeface="+mn-lt"/>
              <a:cs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4F5910-4BCF-B34B-BFF1-27E00D696F19}"/>
              </a:ext>
            </a:extLst>
          </p:cNvPr>
          <p:cNvSpPr txBox="1"/>
          <p:nvPr/>
        </p:nvSpPr>
        <p:spPr>
          <a:xfrm>
            <a:off x="4443212" y="3745491"/>
            <a:ext cx="474783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b="1">
                <a:solidFill>
                  <a:srgbClr val="0070C0"/>
                </a:solidFill>
                <a:ea typeface="+mn-lt"/>
                <a:cs typeface="+mn-lt"/>
              </a:rPr>
              <a:t>1)</a:t>
            </a:r>
            <a:r>
              <a:rPr lang="ko-KR" altLang="en-US" b="1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en-US" altLang="ko-KR" b="1">
                <a:solidFill>
                  <a:srgbClr val="0070C0"/>
                </a:solidFill>
                <a:ea typeface="+mn-lt"/>
                <a:cs typeface="+mn-lt"/>
              </a:rPr>
              <a:t>DQN </a:t>
            </a:r>
            <a:r>
              <a:rPr lang="ko-KR" altLang="en-US" b="1">
                <a:solidFill>
                  <a:srgbClr val="0070C0"/>
                </a:solidFill>
                <a:ea typeface="+mn-lt"/>
                <a:cs typeface="+mn-lt"/>
              </a:rPr>
              <a:t>구현 코드</a:t>
            </a:r>
            <a:endParaRPr lang="en-US" altLang="ko-KR" b="1">
              <a:solidFill>
                <a:srgbClr val="0070C0"/>
              </a:solidFill>
              <a:ea typeface="+mn-lt"/>
              <a:cs typeface="+mn-lt"/>
            </a:endParaRPr>
          </a:p>
          <a:p>
            <a:r>
              <a:rPr lang="en-US" altLang="ko-KR" b="1">
                <a:solidFill>
                  <a:srgbClr val="0070C0"/>
                </a:solidFill>
                <a:ea typeface="맑은 고딕"/>
              </a:rPr>
              <a:t>2) </a:t>
            </a:r>
            <a:r>
              <a:rPr lang="ko-KR" altLang="en-US" b="1" err="1">
                <a:solidFill>
                  <a:srgbClr val="0070C0"/>
                </a:solidFill>
                <a:ea typeface="맑은 고딕"/>
              </a:rPr>
              <a:t>하이퍼파라미터</a:t>
            </a:r>
            <a:r>
              <a:rPr lang="ko-KR" altLang="en-US" b="1">
                <a:solidFill>
                  <a:srgbClr val="0070C0"/>
                </a:solidFill>
                <a:ea typeface="맑은 고딕"/>
              </a:rPr>
              <a:t> 시행착오 과정</a:t>
            </a:r>
          </a:p>
        </p:txBody>
      </p:sp>
    </p:spTree>
    <p:extLst>
      <p:ext uri="{BB962C8B-B14F-4D97-AF65-F5344CB8AC3E}">
        <p14:creationId xmlns:p14="http://schemas.microsoft.com/office/powerpoint/2010/main" val="3154344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76CC59-ADC0-B443-983D-7DC05072CA05}"/>
              </a:ext>
            </a:extLst>
          </p:cNvPr>
          <p:cNvSpPr txBox="1"/>
          <p:nvPr/>
        </p:nvSpPr>
        <p:spPr>
          <a:xfrm>
            <a:off x="500605" y="429597"/>
            <a:ext cx="474783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b="1">
                <a:ea typeface="+mn-lt"/>
                <a:cs typeface="+mn-lt"/>
              </a:rPr>
              <a:t> 1)</a:t>
            </a:r>
            <a:r>
              <a:rPr lang="ko-KR" altLang="en-US" b="1">
                <a:ea typeface="+mn-lt"/>
                <a:cs typeface="+mn-lt"/>
              </a:rPr>
              <a:t> </a:t>
            </a:r>
            <a:r>
              <a:rPr lang="en-US" altLang="ko-KR" b="1">
                <a:ea typeface="+mn-lt"/>
                <a:cs typeface="+mn-lt"/>
              </a:rPr>
              <a:t>DQN </a:t>
            </a:r>
            <a:r>
              <a:rPr lang="ko-KR" altLang="en-US" b="1">
                <a:ea typeface="+mn-lt"/>
                <a:cs typeface="+mn-lt"/>
              </a:rPr>
              <a:t>구현 코드</a:t>
            </a:r>
            <a:endParaRPr lang="ko-KR" altLang="en-US" b="1">
              <a:ea typeface="맑은 고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F6CDB0-3127-9848-BAA8-A45020CE3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439" y="0"/>
            <a:ext cx="4747839" cy="69124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D55BDC-5C6D-3A4F-B96E-E0442D7FF530}"/>
              </a:ext>
            </a:extLst>
          </p:cNvPr>
          <p:cNvSpPr txBox="1"/>
          <p:nvPr/>
        </p:nvSpPr>
        <p:spPr>
          <a:xfrm>
            <a:off x="607760" y="1417594"/>
            <a:ext cx="3178525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>
                <a:solidFill>
                  <a:srgbClr val="00B0F0"/>
                </a:solidFill>
                <a:ea typeface="맑은 고딕"/>
                <a:cs typeface="Calibri"/>
              </a:rPr>
              <a:t>*</a:t>
            </a:r>
            <a:r>
              <a:rPr lang="ko-KR" altLang="en-US" sz="1400" b="1" err="1">
                <a:solidFill>
                  <a:srgbClr val="00B0F0"/>
                </a:solidFill>
                <a:ea typeface="맑은 고딕"/>
                <a:cs typeface="Calibri"/>
              </a:rPr>
              <a:t>하이퍼파라미터</a:t>
            </a:r>
            <a:r>
              <a:rPr lang="ko-KR" altLang="en-US" sz="1400" b="1">
                <a:solidFill>
                  <a:srgbClr val="00B0F0"/>
                </a:solidFill>
                <a:ea typeface="맑은 고딕"/>
                <a:cs typeface="Calibri"/>
              </a:rPr>
              <a:t> 초기값을</a:t>
            </a:r>
            <a:endParaRPr lang="en-US" altLang="ko-KR" sz="1400" b="1">
              <a:solidFill>
                <a:srgbClr val="00B0F0"/>
              </a:solidFill>
              <a:ea typeface="맑은 고딕"/>
              <a:cs typeface="Calibri"/>
            </a:endParaRPr>
          </a:p>
          <a:p>
            <a:r>
              <a:rPr lang="ko-KR" altLang="en-US" sz="1400" b="1">
                <a:solidFill>
                  <a:srgbClr val="00B0F0"/>
                </a:solidFill>
                <a:ea typeface="맑은 고딕"/>
                <a:cs typeface="Calibri"/>
              </a:rPr>
              <a:t> 임의로 설정했다</a:t>
            </a:r>
            <a:r>
              <a:rPr lang="en-US" altLang="ko-KR" sz="1400" b="1">
                <a:solidFill>
                  <a:srgbClr val="00B0F0"/>
                </a:solidFill>
                <a:ea typeface="맑은 고딕"/>
                <a:cs typeface="Calibri"/>
              </a:rPr>
              <a:t>.</a:t>
            </a:r>
            <a:endParaRPr lang="ko-KR" altLang="en-US" sz="1400" b="1">
              <a:solidFill>
                <a:srgbClr val="00B0F0"/>
              </a:solidFill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9864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12D352-8A68-4C42-87C1-5ACEB207F254}"/>
              </a:ext>
            </a:extLst>
          </p:cNvPr>
          <p:cNvSpPr txBox="1"/>
          <p:nvPr/>
        </p:nvSpPr>
        <p:spPr>
          <a:xfrm>
            <a:off x="500605" y="429597"/>
            <a:ext cx="474783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b="1">
                <a:ea typeface="+mn-lt"/>
                <a:cs typeface="+mn-lt"/>
              </a:rPr>
              <a:t> 1)</a:t>
            </a:r>
            <a:r>
              <a:rPr lang="ko-KR" altLang="en-US" b="1">
                <a:ea typeface="+mn-lt"/>
                <a:cs typeface="+mn-lt"/>
              </a:rPr>
              <a:t> </a:t>
            </a:r>
            <a:r>
              <a:rPr lang="en-US" altLang="ko-KR" b="1">
                <a:ea typeface="+mn-lt"/>
                <a:cs typeface="+mn-lt"/>
              </a:rPr>
              <a:t>DQN </a:t>
            </a:r>
            <a:r>
              <a:rPr lang="ko-KR" altLang="en-US" b="1">
                <a:ea typeface="+mn-lt"/>
                <a:cs typeface="+mn-lt"/>
              </a:rPr>
              <a:t>구현 코드</a:t>
            </a:r>
            <a:endParaRPr lang="ko-KR" altLang="en-US" b="1">
              <a:ea typeface="맑은 고딕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DE6A40-547E-A544-AC1C-3929AF301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542" y="798929"/>
            <a:ext cx="4375562" cy="544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343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B869F99-5701-CA41-AD5D-48A6A411A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789" y="1579417"/>
            <a:ext cx="5438074" cy="35304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EAD81D-7967-514F-AAAC-629B5B3491C1}"/>
              </a:ext>
            </a:extLst>
          </p:cNvPr>
          <p:cNvSpPr txBox="1"/>
          <p:nvPr/>
        </p:nvSpPr>
        <p:spPr>
          <a:xfrm>
            <a:off x="500605" y="429597"/>
            <a:ext cx="474783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b="1">
                <a:ea typeface="+mn-lt"/>
                <a:cs typeface="+mn-lt"/>
              </a:rPr>
              <a:t> 1)</a:t>
            </a:r>
            <a:r>
              <a:rPr lang="ko-KR" altLang="en-US" b="1">
                <a:ea typeface="+mn-lt"/>
                <a:cs typeface="+mn-lt"/>
              </a:rPr>
              <a:t> </a:t>
            </a:r>
            <a:r>
              <a:rPr lang="en-US" altLang="ko-KR" b="1">
                <a:ea typeface="+mn-lt"/>
                <a:cs typeface="+mn-lt"/>
              </a:rPr>
              <a:t>DQN </a:t>
            </a:r>
            <a:r>
              <a:rPr lang="ko-KR" altLang="en-US" b="1">
                <a:ea typeface="+mn-lt"/>
                <a:cs typeface="+mn-lt"/>
              </a:rPr>
              <a:t>구현 코드</a:t>
            </a:r>
            <a:endParaRPr lang="ko-KR" altLang="en-US" b="1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231024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E6B34BC-EAAD-DF4E-AFBA-4052BE163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860" y="0"/>
            <a:ext cx="548004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3BC69C-1485-434D-9A1A-73573F67DCA2}"/>
              </a:ext>
            </a:extLst>
          </p:cNvPr>
          <p:cNvSpPr txBox="1"/>
          <p:nvPr/>
        </p:nvSpPr>
        <p:spPr>
          <a:xfrm>
            <a:off x="500605" y="429597"/>
            <a:ext cx="474783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b="1">
                <a:ea typeface="+mn-lt"/>
                <a:cs typeface="+mn-lt"/>
              </a:rPr>
              <a:t> 1)</a:t>
            </a:r>
            <a:r>
              <a:rPr lang="ko-KR" altLang="en-US" b="1">
                <a:ea typeface="+mn-lt"/>
                <a:cs typeface="+mn-lt"/>
              </a:rPr>
              <a:t> </a:t>
            </a:r>
            <a:r>
              <a:rPr lang="en-US" altLang="ko-KR" b="1">
                <a:ea typeface="+mn-lt"/>
                <a:cs typeface="+mn-lt"/>
              </a:rPr>
              <a:t>DQN </a:t>
            </a:r>
            <a:r>
              <a:rPr lang="ko-KR" altLang="en-US" b="1">
                <a:ea typeface="+mn-lt"/>
                <a:cs typeface="+mn-lt"/>
              </a:rPr>
              <a:t>구현 코드</a:t>
            </a:r>
            <a:endParaRPr lang="ko-KR" altLang="en-US" b="1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444387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9BDD64D-7896-024E-8B04-6E0D3B58C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477" y="1327645"/>
            <a:ext cx="9893300" cy="3822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CD54CD-FD29-714B-9E4C-9079345A49C9}"/>
              </a:ext>
            </a:extLst>
          </p:cNvPr>
          <p:cNvSpPr txBox="1"/>
          <p:nvPr/>
        </p:nvSpPr>
        <p:spPr>
          <a:xfrm>
            <a:off x="500605" y="429597"/>
            <a:ext cx="474783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b="1">
                <a:ea typeface="+mn-lt"/>
                <a:cs typeface="+mn-lt"/>
              </a:rPr>
              <a:t> 1)</a:t>
            </a:r>
            <a:r>
              <a:rPr lang="ko-KR" altLang="en-US" b="1">
                <a:ea typeface="+mn-lt"/>
                <a:cs typeface="+mn-lt"/>
              </a:rPr>
              <a:t> </a:t>
            </a:r>
            <a:r>
              <a:rPr lang="en-US" altLang="ko-KR" b="1">
                <a:ea typeface="+mn-lt"/>
                <a:cs typeface="+mn-lt"/>
              </a:rPr>
              <a:t>DQN </a:t>
            </a:r>
            <a:r>
              <a:rPr lang="ko-KR" altLang="en-US" b="1">
                <a:ea typeface="+mn-lt"/>
                <a:cs typeface="+mn-lt"/>
              </a:rPr>
              <a:t>구현 코드</a:t>
            </a:r>
            <a:endParaRPr lang="ko-KR" altLang="en-US" b="1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71703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FC7872-307A-7047-AAFC-849260992380}"/>
              </a:ext>
            </a:extLst>
          </p:cNvPr>
          <p:cNvSpPr txBox="1"/>
          <p:nvPr/>
        </p:nvSpPr>
        <p:spPr>
          <a:xfrm>
            <a:off x="500605" y="429597"/>
            <a:ext cx="474783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b="1">
                <a:ea typeface="+mn-lt"/>
                <a:cs typeface="+mn-lt"/>
              </a:rPr>
              <a:t> 1)</a:t>
            </a:r>
            <a:r>
              <a:rPr lang="ko-KR" altLang="en-US" b="1">
                <a:ea typeface="+mn-lt"/>
                <a:cs typeface="+mn-lt"/>
              </a:rPr>
              <a:t> </a:t>
            </a:r>
            <a:r>
              <a:rPr lang="en-US" altLang="ko-KR" b="1">
                <a:ea typeface="+mn-lt"/>
                <a:cs typeface="+mn-lt"/>
              </a:rPr>
              <a:t>DQN </a:t>
            </a:r>
            <a:r>
              <a:rPr lang="ko-KR" altLang="en-US" b="1">
                <a:ea typeface="+mn-lt"/>
                <a:cs typeface="+mn-lt"/>
              </a:rPr>
              <a:t>구현 코드</a:t>
            </a:r>
            <a:endParaRPr lang="ko-KR" altLang="en-US" b="1">
              <a:ea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012D5B-1C56-FE47-873B-CCD5195D41C3}"/>
              </a:ext>
            </a:extLst>
          </p:cNvPr>
          <p:cNvSpPr txBox="1"/>
          <p:nvPr/>
        </p:nvSpPr>
        <p:spPr>
          <a:xfrm>
            <a:off x="652639" y="798929"/>
            <a:ext cx="474783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b="1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ko-KR" altLang="en-US" b="1" err="1">
                <a:solidFill>
                  <a:srgbClr val="0070C0"/>
                </a:solidFill>
                <a:ea typeface="+mn-lt"/>
                <a:cs typeface="+mn-lt"/>
              </a:rPr>
              <a:t>하이퍼파라미터</a:t>
            </a:r>
            <a:r>
              <a:rPr lang="ko-KR" altLang="en-US" b="1">
                <a:solidFill>
                  <a:srgbClr val="0070C0"/>
                </a:solidFill>
                <a:ea typeface="+mn-lt"/>
                <a:cs typeface="+mn-lt"/>
              </a:rPr>
              <a:t> 초기설정 결과</a:t>
            </a:r>
            <a:r>
              <a:rPr lang="en-US" altLang="ko-KR" b="1">
                <a:solidFill>
                  <a:srgbClr val="0070C0"/>
                </a:solidFill>
                <a:ea typeface="+mn-lt"/>
                <a:cs typeface="+mn-lt"/>
              </a:rPr>
              <a:t>1</a:t>
            </a:r>
            <a:r>
              <a:rPr lang="ko-KR" altLang="en-US" b="1">
                <a:solidFill>
                  <a:srgbClr val="0070C0"/>
                </a:solidFill>
                <a:ea typeface="+mn-lt"/>
                <a:cs typeface="+mn-lt"/>
              </a:rPr>
              <a:t> </a:t>
            </a:r>
            <a:endParaRPr lang="ko-KR" altLang="en-US" b="1">
              <a:solidFill>
                <a:srgbClr val="0070C0"/>
              </a:solidFill>
              <a:ea typeface="맑은 고딕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F079BC-C776-8F49-AE40-3A9533D94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24" y="1346694"/>
            <a:ext cx="4394200" cy="3784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7BFFBCD-E0CC-5243-86AF-1B5B17C81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68261"/>
            <a:ext cx="4394200" cy="2501900"/>
          </a:xfrm>
          <a:prstGeom prst="rect">
            <a:avLst/>
          </a:prstGeom>
        </p:spPr>
      </p:pic>
      <p:sp>
        <p:nvSpPr>
          <p:cNvPr id="8" name="화살표: 오른쪽 17">
            <a:extLst>
              <a:ext uri="{FF2B5EF4-FFF2-40B4-BE49-F238E27FC236}">
                <a16:creationId xmlns:a16="http://schemas.microsoft.com/office/drawing/2014/main" id="{FB66A02C-C5EA-6849-ACF1-ACA7EB36B735}"/>
              </a:ext>
            </a:extLst>
          </p:cNvPr>
          <p:cNvSpPr/>
          <p:nvPr/>
        </p:nvSpPr>
        <p:spPr>
          <a:xfrm>
            <a:off x="677424" y="5309727"/>
            <a:ext cx="434098" cy="305763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996FC7-9941-7B48-BF5B-7BF7B85DE2A7}"/>
              </a:ext>
            </a:extLst>
          </p:cNvPr>
          <p:cNvSpPr txBox="1"/>
          <p:nvPr/>
        </p:nvSpPr>
        <p:spPr>
          <a:xfrm>
            <a:off x="1111522" y="5277942"/>
            <a:ext cx="498447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b="1">
                <a:solidFill>
                  <a:srgbClr val="0070C0"/>
                </a:solidFill>
                <a:ea typeface="+mn-lt"/>
                <a:cs typeface="+mn-lt"/>
              </a:rPr>
              <a:t>최대 단대단지연시간 </a:t>
            </a:r>
            <a:r>
              <a:rPr lang="en-US" altLang="ko-KR" b="1">
                <a:solidFill>
                  <a:srgbClr val="0070C0"/>
                </a:solidFill>
                <a:ea typeface="+mn-lt"/>
                <a:cs typeface="+mn-lt"/>
              </a:rPr>
              <a:t>12T</a:t>
            </a:r>
            <a:r>
              <a:rPr lang="ko-KR" altLang="en-US" b="1">
                <a:solidFill>
                  <a:srgbClr val="0070C0"/>
                </a:solidFill>
                <a:ea typeface="+mn-lt"/>
                <a:cs typeface="+mn-lt"/>
              </a:rPr>
              <a:t>로 학습을 반복했다</a:t>
            </a:r>
            <a:r>
              <a:rPr lang="en-US" altLang="ko-KR" b="1">
                <a:solidFill>
                  <a:srgbClr val="0070C0"/>
                </a:solidFill>
                <a:ea typeface="+mn-lt"/>
                <a:cs typeface="+mn-lt"/>
              </a:rPr>
              <a:t>.</a:t>
            </a:r>
            <a:endParaRPr lang="ko-KR" altLang="en-US" b="1">
              <a:solidFill>
                <a:srgbClr val="0070C0"/>
              </a:solidFill>
              <a:ea typeface="맑은 고딕"/>
            </a:endParaRPr>
          </a:p>
        </p:txBody>
      </p:sp>
      <p:sp>
        <p:nvSpPr>
          <p:cNvPr id="10" name="화살표: 오른쪽 17">
            <a:extLst>
              <a:ext uri="{FF2B5EF4-FFF2-40B4-BE49-F238E27FC236}">
                <a16:creationId xmlns:a16="http://schemas.microsoft.com/office/drawing/2014/main" id="{31DCA3E9-9A35-8B43-A154-977D2BD2E8AC}"/>
              </a:ext>
            </a:extLst>
          </p:cNvPr>
          <p:cNvSpPr/>
          <p:nvPr/>
        </p:nvSpPr>
        <p:spPr>
          <a:xfrm>
            <a:off x="6096000" y="3811457"/>
            <a:ext cx="434098" cy="305763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81D352-5417-2D43-B0F3-08040BF04686}"/>
              </a:ext>
            </a:extLst>
          </p:cNvPr>
          <p:cNvSpPr txBox="1"/>
          <p:nvPr/>
        </p:nvSpPr>
        <p:spPr>
          <a:xfrm>
            <a:off x="6530098" y="3779672"/>
            <a:ext cx="554710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b="1">
                <a:solidFill>
                  <a:srgbClr val="0070C0"/>
                </a:solidFill>
                <a:ea typeface="+mn-lt"/>
                <a:cs typeface="+mn-lt"/>
              </a:rPr>
              <a:t>한 번 </a:t>
            </a:r>
            <a:r>
              <a:rPr lang="en-US" altLang="ko-KR" b="1">
                <a:solidFill>
                  <a:srgbClr val="0070C0"/>
                </a:solidFill>
                <a:ea typeface="+mn-lt"/>
                <a:cs typeface="+mn-lt"/>
              </a:rPr>
              <a:t>8T</a:t>
            </a:r>
            <a:r>
              <a:rPr lang="ko-KR" altLang="en-US" b="1">
                <a:solidFill>
                  <a:srgbClr val="0070C0"/>
                </a:solidFill>
                <a:ea typeface="+mn-lt"/>
                <a:cs typeface="+mn-lt"/>
              </a:rPr>
              <a:t>로 학습한 뒤에 다시 </a:t>
            </a:r>
            <a:r>
              <a:rPr lang="en-US" altLang="ko-KR" b="1">
                <a:solidFill>
                  <a:srgbClr val="0070C0"/>
                </a:solidFill>
                <a:ea typeface="+mn-lt"/>
                <a:cs typeface="+mn-lt"/>
              </a:rPr>
              <a:t>12T</a:t>
            </a:r>
            <a:r>
              <a:rPr lang="ko-KR" altLang="en-US" b="1">
                <a:solidFill>
                  <a:srgbClr val="0070C0"/>
                </a:solidFill>
                <a:ea typeface="+mn-lt"/>
                <a:cs typeface="+mn-lt"/>
              </a:rPr>
              <a:t>로 학습 반복했다</a:t>
            </a:r>
            <a:r>
              <a:rPr lang="en-US" altLang="ko-KR" b="1">
                <a:solidFill>
                  <a:srgbClr val="0070C0"/>
                </a:solidFill>
                <a:ea typeface="+mn-lt"/>
                <a:cs typeface="+mn-lt"/>
              </a:rPr>
              <a:t>.</a:t>
            </a:r>
          </a:p>
          <a:p>
            <a:r>
              <a:rPr lang="en-US" altLang="ko-KR" b="1">
                <a:solidFill>
                  <a:srgbClr val="0070C0"/>
                </a:solidFill>
                <a:ea typeface="+mn-lt"/>
                <a:cs typeface="+mn-lt"/>
              </a:rPr>
              <a:t>-&gt;</a:t>
            </a:r>
            <a:r>
              <a:rPr lang="ko-KR" altLang="en-US" b="1">
                <a:solidFill>
                  <a:srgbClr val="0070C0"/>
                </a:solidFill>
                <a:ea typeface="+mn-lt"/>
                <a:cs typeface="+mn-lt"/>
              </a:rPr>
              <a:t> 이 에피소드는 우연으로 추정한다</a:t>
            </a:r>
            <a:r>
              <a:rPr lang="en-US" altLang="ko-KR" b="1">
                <a:solidFill>
                  <a:srgbClr val="0070C0"/>
                </a:solidFill>
                <a:ea typeface="+mn-lt"/>
                <a:cs typeface="+mn-lt"/>
              </a:rPr>
              <a:t>.</a:t>
            </a:r>
            <a:endParaRPr lang="ko-KR" altLang="en-US" b="1">
              <a:solidFill>
                <a:srgbClr val="0070C0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02803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BB5D51-A0E2-324A-9966-951BA150EE8E}"/>
              </a:ext>
            </a:extLst>
          </p:cNvPr>
          <p:cNvSpPr txBox="1"/>
          <p:nvPr/>
        </p:nvSpPr>
        <p:spPr>
          <a:xfrm>
            <a:off x="652639" y="798929"/>
            <a:ext cx="474783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b="1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ko-KR" altLang="en-US" b="1" err="1">
                <a:solidFill>
                  <a:srgbClr val="0070C0"/>
                </a:solidFill>
                <a:ea typeface="+mn-lt"/>
                <a:cs typeface="+mn-lt"/>
              </a:rPr>
              <a:t>하이퍼파라미터</a:t>
            </a:r>
            <a:r>
              <a:rPr lang="ko-KR" altLang="en-US" b="1">
                <a:solidFill>
                  <a:srgbClr val="0070C0"/>
                </a:solidFill>
                <a:ea typeface="+mn-lt"/>
                <a:cs typeface="+mn-lt"/>
              </a:rPr>
              <a:t> 초기설정 결과</a:t>
            </a:r>
            <a:r>
              <a:rPr lang="en-US" altLang="ko-KR" b="1">
                <a:solidFill>
                  <a:srgbClr val="0070C0"/>
                </a:solidFill>
                <a:ea typeface="+mn-lt"/>
                <a:cs typeface="+mn-lt"/>
              </a:rPr>
              <a:t>2</a:t>
            </a:r>
            <a:r>
              <a:rPr lang="ko-KR" altLang="en-US" b="1">
                <a:solidFill>
                  <a:srgbClr val="0070C0"/>
                </a:solidFill>
                <a:ea typeface="+mn-lt"/>
                <a:cs typeface="+mn-lt"/>
              </a:rPr>
              <a:t> </a:t>
            </a:r>
            <a:endParaRPr lang="ko-KR" altLang="en-US" b="1">
              <a:solidFill>
                <a:srgbClr val="0070C0"/>
              </a:solidFill>
              <a:ea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68CA67-8FE5-B547-9309-A548671B0F44}"/>
              </a:ext>
            </a:extLst>
          </p:cNvPr>
          <p:cNvSpPr txBox="1"/>
          <p:nvPr/>
        </p:nvSpPr>
        <p:spPr>
          <a:xfrm>
            <a:off x="500605" y="429597"/>
            <a:ext cx="474783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b="1">
                <a:ea typeface="+mn-lt"/>
                <a:cs typeface="+mn-lt"/>
              </a:rPr>
              <a:t> 1)</a:t>
            </a:r>
            <a:r>
              <a:rPr lang="ko-KR" altLang="en-US" b="1">
                <a:ea typeface="+mn-lt"/>
                <a:cs typeface="+mn-lt"/>
              </a:rPr>
              <a:t> </a:t>
            </a:r>
            <a:r>
              <a:rPr lang="en-US" altLang="ko-KR" b="1">
                <a:ea typeface="+mn-lt"/>
                <a:cs typeface="+mn-lt"/>
              </a:rPr>
              <a:t>DQN </a:t>
            </a:r>
            <a:r>
              <a:rPr lang="ko-KR" altLang="en-US" b="1">
                <a:ea typeface="+mn-lt"/>
                <a:cs typeface="+mn-lt"/>
              </a:rPr>
              <a:t>구현 코드</a:t>
            </a:r>
            <a:endParaRPr lang="ko-KR" altLang="en-US" b="1">
              <a:ea typeface="맑은 고딕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1AAA9F-4993-5B43-866D-0CFDE0B1A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480" y="1625600"/>
            <a:ext cx="5245100" cy="36068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1006E8E-A4BD-F548-9F17-A2565075B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682" y="1625600"/>
            <a:ext cx="3519336" cy="3129410"/>
          </a:xfrm>
          <a:prstGeom prst="rect">
            <a:avLst/>
          </a:prstGeom>
        </p:spPr>
      </p:pic>
      <p:sp>
        <p:nvSpPr>
          <p:cNvPr id="6" name="화살표: 오른쪽 17">
            <a:extLst>
              <a:ext uri="{FF2B5EF4-FFF2-40B4-BE49-F238E27FC236}">
                <a16:creationId xmlns:a16="http://schemas.microsoft.com/office/drawing/2014/main" id="{DE42E1E8-6935-2549-9832-15C84F862F14}"/>
              </a:ext>
            </a:extLst>
          </p:cNvPr>
          <p:cNvSpPr/>
          <p:nvPr/>
        </p:nvSpPr>
        <p:spPr>
          <a:xfrm>
            <a:off x="283556" y="4926637"/>
            <a:ext cx="434098" cy="305763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EA4DF8-72A7-9B4D-B51E-34DA6222A519}"/>
              </a:ext>
            </a:extLst>
          </p:cNvPr>
          <p:cNvSpPr txBox="1"/>
          <p:nvPr/>
        </p:nvSpPr>
        <p:spPr>
          <a:xfrm>
            <a:off x="775682" y="4894852"/>
            <a:ext cx="4747839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  <a:ea typeface="+mn-lt"/>
                <a:cs typeface="+mn-lt"/>
              </a:rPr>
              <a:t>학습이 진행되다가 </a:t>
            </a:r>
            <a:r>
              <a:rPr lang="ko-KR" altLang="en-US" b="1" dirty="0" err="1">
                <a:solidFill>
                  <a:srgbClr val="0070C0"/>
                </a:solidFill>
                <a:ea typeface="+mn-lt"/>
                <a:cs typeface="+mn-lt"/>
              </a:rPr>
              <a:t>최대단대단</a:t>
            </a:r>
            <a:r>
              <a:rPr lang="ko-KR" altLang="en-US" b="1" dirty="0">
                <a:solidFill>
                  <a:srgbClr val="0070C0"/>
                </a:solidFill>
                <a:ea typeface="+mn-lt"/>
                <a:cs typeface="+mn-lt"/>
              </a:rPr>
              <a:t> 지연시간 </a:t>
            </a:r>
            <a:r>
              <a:rPr lang="en-US" altLang="ko-KR" b="1">
                <a:solidFill>
                  <a:srgbClr val="0070C0"/>
                </a:solidFill>
                <a:ea typeface="+mn-lt"/>
                <a:cs typeface="+mn-lt"/>
              </a:rPr>
              <a:t>8T</a:t>
            </a:r>
            <a:r>
              <a:rPr lang="ko-KR" altLang="en-US" b="1" err="1">
                <a:solidFill>
                  <a:srgbClr val="0070C0"/>
                </a:solidFill>
                <a:ea typeface="+mn-lt"/>
                <a:cs typeface="+mn-lt"/>
              </a:rPr>
              <a:t>를</a:t>
            </a:r>
            <a:r>
              <a:rPr lang="ko-KR" altLang="en-US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ko-KR" altLang="en-US" b="1">
                <a:solidFill>
                  <a:srgbClr val="0070C0"/>
                </a:solidFill>
                <a:ea typeface="+mn-lt"/>
                <a:cs typeface="+mn-lt"/>
              </a:rPr>
              <a:t>반복했다</a:t>
            </a:r>
            <a:r>
              <a:rPr lang="en-US" altLang="ko-KR" b="1">
                <a:solidFill>
                  <a:srgbClr val="0070C0"/>
                </a:solidFill>
                <a:ea typeface="+mn-lt"/>
                <a:cs typeface="+mn-lt"/>
              </a:rPr>
              <a:t>.(</a:t>
            </a:r>
            <a:r>
              <a:rPr lang="ko-KR" altLang="en-US" b="1" dirty="0">
                <a:solidFill>
                  <a:srgbClr val="0070C0"/>
                </a:solidFill>
                <a:ea typeface="+mn-lt"/>
                <a:cs typeface="+mn-lt"/>
              </a:rPr>
              <a:t>바로 송신하지 않고 </a:t>
            </a:r>
            <a:r>
              <a:rPr lang="en-US" altLang="ko-KR" b="1" dirty="0">
                <a:solidFill>
                  <a:srgbClr val="0070C0"/>
                </a:solidFill>
                <a:ea typeface="+mn-lt"/>
                <a:cs typeface="+mn-lt"/>
              </a:rPr>
              <a:t>delay</a:t>
            </a:r>
            <a:r>
              <a:rPr lang="ko-KR" altLang="en-US" b="1" dirty="0">
                <a:solidFill>
                  <a:srgbClr val="0070C0"/>
                </a:solidFill>
                <a:ea typeface="+mn-lt"/>
                <a:cs typeface="+mn-lt"/>
              </a:rPr>
              <a:t>하는 </a:t>
            </a:r>
            <a:r>
              <a:rPr lang="ko-KR" altLang="en-US" b="1">
                <a:solidFill>
                  <a:srgbClr val="0070C0"/>
                </a:solidFill>
                <a:ea typeface="+mn-lt"/>
                <a:cs typeface="+mn-lt"/>
              </a:rPr>
              <a:t>문제를 발견했다</a:t>
            </a:r>
            <a:r>
              <a:rPr lang="en-US" altLang="ko-KR" b="1">
                <a:solidFill>
                  <a:srgbClr val="0070C0"/>
                </a:solidFill>
                <a:ea typeface="+mn-lt"/>
                <a:cs typeface="+mn-lt"/>
              </a:rPr>
              <a:t>.)</a:t>
            </a:r>
            <a:endParaRPr lang="ko-KR" altLang="en-US" b="1" dirty="0">
              <a:solidFill>
                <a:srgbClr val="0070C0"/>
              </a:solidFill>
              <a:ea typeface="맑은 고딕"/>
            </a:endParaRPr>
          </a:p>
        </p:txBody>
      </p:sp>
      <p:sp>
        <p:nvSpPr>
          <p:cNvPr id="8" name="화살표: 오른쪽 17">
            <a:extLst>
              <a:ext uri="{FF2B5EF4-FFF2-40B4-BE49-F238E27FC236}">
                <a16:creationId xmlns:a16="http://schemas.microsoft.com/office/drawing/2014/main" id="{13FAEE7A-4FD5-6943-8941-5C52A5625F2B}"/>
              </a:ext>
            </a:extLst>
          </p:cNvPr>
          <p:cNvSpPr/>
          <p:nvPr/>
        </p:nvSpPr>
        <p:spPr>
          <a:xfrm>
            <a:off x="243159" y="6169223"/>
            <a:ext cx="434098" cy="305763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39C8E0-AAAA-8248-822F-974395C345BE}"/>
              </a:ext>
            </a:extLst>
          </p:cNvPr>
          <p:cNvSpPr txBox="1"/>
          <p:nvPr/>
        </p:nvSpPr>
        <p:spPr>
          <a:xfrm>
            <a:off x="775682" y="6169223"/>
            <a:ext cx="742436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  <a:ea typeface="맑은 고딕"/>
              </a:rPr>
              <a:t>마지막에 다시 </a:t>
            </a:r>
            <a:r>
              <a:rPr lang="en-US" altLang="ko-KR" b="1" dirty="0">
                <a:solidFill>
                  <a:srgbClr val="0070C0"/>
                </a:solidFill>
                <a:ea typeface="맑은 고딕"/>
              </a:rPr>
              <a:t>12</a:t>
            </a:r>
            <a:r>
              <a:rPr lang="ko-KR" altLang="en-US" b="1" dirty="0">
                <a:solidFill>
                  <a:srgbClr val="0070C0"/>
                </a:solidFill>
                <a:ea typeface="맑은 고딕"/>
              </a:rPr>
              <a:t>로 학습이 끝난다</a:t>
            </a:r>
            <a:r>
              <a:rPr lang="en-US" altLang="ko-KR" b="1" dirty="0">
                <a:solidFill>
                  <a:srgbClr val="0070C0"/>
                </a:solidFill>
                <a:ea typeface="맑은 고딕"/>
              </a:rPr>
              <a:t>. (</a:t>
            </a:r>
            <a:r>
              <a:rPr lang="en-US" altLang="ko-KR" b="1" dirty="0" err="1">
                <a:solidFill>
                  <a:srgbClr val="0070C0"/>
                </a:solidFill>
                <a:ea typeface="맑은 고딕"/>
              </a:rPr>
              <a:t>학습이</a:t>
            </a:r>
            <a:r>
              <a:rPr lang="en-US" altLang="ko-KR" b="1" dirty="0">
                <a:solidFill>
                  <a:srgbClr val="0070C0"/>
                </a:solidFill>
                <a:ea typeface="맑은 고딕"/>
              </a:rPr>
              <a:t> </a:t>
            </a:r>
            <a:r>
              <a:rPr lang="en-US" altLang="ko-KR" b="1" err="1">
                <a:solidFill>
                  <a:srgbClr val="0070C0"/>
                </a:solidFill>
                <a:ea typeface="맑은 고딕"/>
              </a:rPr>
              <a:t>잘</a:t>
            </a:r>
            <a:r>
              <a:rPr lang="en-US" altLang="ko-KR" b="1" dirty="0">
                <a:solidFill>
                  <a:srgbClr val="0070C0"/>
                </a:solidFill>
                <a:ea typeface="맑은 고딕"/>
              </a:rPr>
              <a:t> </a:t>
            </a:r>
            <a:r>
              <a:rPr lang="en-US" altLang="ko-KR" b="1" err="1">
                <a:solidFill>
                  <a:srgbClr val="0070C0"/>
                </a:solidFill>
                <a:ea typeface="맑은 고딕"/>
              </a:rPr>
              <a:t>이루어지지</a:t>
            </a:r>
            <a:r>
              <a:rPr lang="en-US" altLang="ko-KR" b="1" dirty="0">
                <a:solidFill>
                  <a:srgbClr val="0070C0"/>
                </a:solidFill>
                <a:ea typeface="맑은 고딕"/>
              </a:rPr>
              <a:t> </a:t>
            </a:r>
            <a:r>
              <a:rPr lang="en-US" altLang="ko-KR" b="1" dirty="0" err="1">
                <a:solidFill>
                  <a:srgbClr val="0070C0"/>
                </a:solidFill>
                <a:ea typeface="맑은 고딕"/>
              </a:rPr>
              <a:t>않았다</a:t>
            </a:r>
            <a:r>
              <a:rPr lang="en-US" altLang="ko-KR" b="1" dirty="0">
                <a:solidFill>
                  <a:srgbClr val="0070C0"/>
                </a:solidFill>
                <a:ea typeface="맑은 고딕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9970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620DD0-6EF1-7B1A-9110-77D0BADEC0D1}"/>
              </a:ext>
            </a:extLst>
          </p:cNvPr>
          <p:cNvSpPr txBox="1"/>
          <p:nvPr/>
        </p:nvSpPr>
        <p:spPr>
          <a:xfrm>
            <a:off x="500605" y="429597"/>
            <a:ext cx="474783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b="1">
                <a:ea typeface="+mn-lt"/>
                <a:cs typeface="+mn-lt"/>
              </a:rPr>
              <a:t>목표 : 최대 </a:t>
            </a:r>
            <a:r>
              <a:rPr lang="ko-KR" b="1" err="1">
                <a:ea typeface="+mn-lt"/>
                <a:cs typeface="+mn-lt"/>
              </a:rPr>
              <a:t>단대단</a:t>
            </a:r>
            <a:r>
              <a:rPr lang="ko-KR" b="1">
                <a:ea typeface="+mn-lt"/>
                <a:cs typeface="+mn-lt"/>
              </a:rPr>
              <a:t> 지연 시간 최소화</a:t>
            </a:r>
            <a:endParaRPr lang="ko-KR"/>
          </a:p>
          <a:p>
            <a:endParaRPr lang="ko-KR" altLang="en-US" b="1"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BABA81-6AA7-9F4E-819D-F620212FDC4F}"/>
              </a:ext>
            </a:extLst>
          </p:cNvPr>
          <p:cNvSpPr txBox="1"/>
          <p:nvPr/>
        </p:nvSpPr>
        <p:spPr>
          <a:xfrm>
            <a:off x="500605" y="1583759"/>
            <a:ext cx="6474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/>
              <a:t>구현 토폴로지</a:t>
            </a:r>
            <a:r>
              <a:rPr lang="en-US" altLang="ko-KR" b="1"/>
              <a:t>3</a:t>
            </a:r>
            <a:r>
              <a:rPr lang="ko-KR" altLang="en-US" b="1"/>
              <a:t> </a:t>
            </a:r>
            <a:r>
              <a:rPr lang="en-US" altLang="ko-KR" b="1"/>
              <a:t>: inputport2</a:t>
            </a:r>
            <a:r>
              <a:rPr lang="ko-KR" altLang="en-US" b="1"/>
              <a:t>개</a:t>
            </a:r>
            <a:r>
              <a:rPr lang="en-US" altLang="ko-KR" b="1"/>
              <a:t>(queue2</a:t>
            </a:r>
            <a:r>
              <a:rPr lang="ko-KR" altLang="en-US" b="1"/>
              <a:t>개</a:t>
            </a:r>
            <a:r>
              <a:rPr lang="en-US" altLang="ko-KR" b="1"/>
              <a:t>), outputport1</a:t>
            </a:r>
            <a:r>
              <a:rPr lang="ko-KR" altLang="en-US" b="1"/>
              <a:t>개</a:t>
            </a:r>
            <a:endParaRPr lang="ko-Kore-KR" altLang="en-US" b="1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C74236-F0E5-7A42-B529-8702BA479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757" y="1953091"/>
            <a:ext cx="5466802" cy="2570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54F429-82B1-9F42-A9C5-6ADEFBE058AC}"/>
              </a:ext>
            </a:extLst>
          </p:cNvPr>
          <p:cNvSpPr txBox="1"/>
          <p:nvPr/>
        </p:nvSpPr>
        <p:spPr>
          <a:xfrm>
            <a:off x="500605" y="5274241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/>
              <a:t>구현한 강화학습 </a:t>
            </a:r>
            <a:r>
              <a:rPr lang="en-US" altLang="ko-KR" b="1"/>
              <a:t>: </a:t>
            </a:r>
            <a:r>
              <a:rPr lang="en-US" altLang="ko-KR" b="1" err="1"/>
              <a:t>Qlearning</a:t>
            </a:r>
            <a:r>
              <a:rPr lang="ko-KR" altLang="en-US" b="1"/>
              <a:t> </a:t>
            </a:r>
            <a:r>
              <a:rPr lang="en-US" altLang="ko-KR" b="1"/>
              <a:t>&amp;</a:t>
            </a:r>
            <a:r>
              <a:rPr lang="ko-KR" altLang="en-US" b="1"/>
              <a:t> </a:t>
            </a:r>
            <a:r>
              <a:rPr lang="en-US" altLang="ko-KR" b="1"/>
              <a:t>DQN</a:t>
            </a:r>
            <a:endParaRPr lang="ko-Kore-KR" altLang="en-US" b="1"/>
          </a:p>
        </p:txBody>
      </p:sp>
    </p:spTree>
    <p:extLst>
      <p:ext uri="{BB962C8B-B14F-4D97-AF65-F5344CB8AC3E}">
        <p14:creationId xmlns:p14="http://schemas.microsoft.com/office/powerpoint/2010/main" val="5286615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D18411-7B37-854D-BBE6-613EF05EE19D}"/>
              </a:ext>
            </a:extLst>
          </p:cNvPr>
          <p:cNvSpPr txBox="1"/>
          <p:nvPr/>
        </p:nvSpPr>
        <p:spPr>
          <a:xfrm>
            <a:off x="2649167" y="3666605"/>
            <a:ext cx="7741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처음 </a:t>
            </a:r>
            <a:r>
              <a:rPr lang="ko-KR" altLang="en-US" b="1" err="1"/>
              <a:t>설정값</a:t>
            </a:r>
            <a:r>
              <a:rPr lang="ko-KR" altLang="en-US" b="1"/>
              <a:t> 바탕으로 </a:t>
            </a:r>
            <a:r>
              <a:rPr lang="ko-KR" altLang="en-US" b="1" err="1"/>
              <a:t>하이퍼파라미터를</a:t>
            </a:r>
            <a:r>
              <a:rPr lang="ko-KR" altLang="en-US" b="1"/>
              <a:t> 바꾸면서 시행착오를 했다</a:t>
            </a:r>
            <a:r>
              <a:rPr lang="en-US" altLang="ko-KR" b="1"/>
              <a:t>.</a:t>
            </a:r>
            <a:endParaRPr lang="ko-KR" altLang="en-US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13D213-4A06-C942-92D4-26EDF73E9775}"/>
              </a:ext>
            </a:extLst>
          </p:cNvPr>
          <p:cNvSpPr txBox="1"/>
          <p:nvPr/>
        </p:nvSpPr>
        <p:spPr>
          <a:xfrm>
            <a:off x="2649167" y="2567226"/>
            <a:ext cx="6576836" cy="8617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3200" b="1">
                <a:ea typeface="+mn-lt"/>
                <a:cs typeface="+mn-lt"/>
              </a:rPr>
              <a:t>2)</a:t>
            </a:r>
            <a:r>
              <a:rPr lang="ko-KR" altLang="en-US" sz="3200" b="1">
                <a:ea typeface="+mn-lt"/>
                <a:cs typeface="+mn-lt"/>
              </a:rPr>
              <a:t> </a:t>
            </a:r>
            <a:r>
              <a:rPr lang="ko-KR" altLang="en-US" sz="3200" b="1" err="1">
                <a:ea typeface="+mn-lt"/>
                <a:cs typeface="+mn-lt"/>
              </a:rPr>
              <a:t>하이퍼파라미터</a:t>
            </a:r>
            <a:r>
              <a:rPr lang="ko-KR" altLang="en-US" sz="3200" b="1">
                <a:ea typeface="+mn-lt"/>
                <a:cs typeface="+mn-lt"/>
              </a:rPr>
              <a:t> 시행착오 과정</a:t>
            </a:r>
            <a:br>
              <a:rPr lang="en-US" altLang="ko-KR">
                <a:ea typeface="+mn-lt"/>
                <a:cs typeface="+mn-lt"/>
              </a:rPr>
            </a:br>
            <a:endParaRPr lang="en-US" altLang="ko-KR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318882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61392E-7DC8-1D4D-ABBA-EA3D3EEB7B19}"/>
              </a:ext>
            </a:extLst>
          </p:cNvPr>
          <p:cNvSpPr txBox="1"/>
          <p:nvPr/>
        </p:nvSpPr>
        <p:spPr>
          <a:xfrm>
            <a:off x="519545" y="424980"/>
            <a:ext cx="8600703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b="1">
                <a:ea typeface="맑은 고딕"/>
              </a:rPr>
              <a:t>(</a:t>
            </a:r>
            <a:r>
              <a:rPr lang="en-US" altLang="ko-KR" b="1" dirty="0">
                <a:ea typeface="맑은 고딕"/>
              </a:rPr>
              <a:t>1)</a:t>
            </a:r>
            <a:r>
              <a:rPr lang="ko-KR" altLang="en-US" b="1" dirty="0">
                <a:ea typeface="맑은 고딕"/>
              </a:rPr>
              <a:t> </a:t>
            </a:r>
            <a:r>
              <a:rPr lang="en-US" altLang="ko-KR" b="1" dirty="0">
                <a:ea typeface="맑은 고딕"/>
              </a:rPr>
              <a:t>layer</a:t>
            </a:r>
            <a:r>
              <a:rPr lang="ko-KR" altLang="en-US" b="1" dirty="0">
                <a:ea typeface="맑은 고딕"/>
              </a:rPr>
              <a:t>와 </a:t>
            </a:r>
            <a:r>
              <a:rPr lang="en-US" altLang="ko-KR" b="1" dirty="0">
                <a:ea typeface="맑은 고딕"/>
              </a:rPr>
              <a:t>batch size</a:t>
            </a:r>
            <a:r>
              <a:rPr lang="ko-KR" altLang="en-US" b="1" dirty="0">
                <a:ea typeface="맑은 고딕"/>
              </a:rPr>
              <a:t>바꿔보기</a:t>
            </a:r>
            <a:endParaRPr lang="en-US" altLang="ko-KR" b="1" dirty="0">
              <a:ea typeface="맑은 고딕"/>
            </a:endParaRPr>
          </a:p>
          <a:p>
            <a:r>
              <a:rPr lang="en-US" altLang="ko-KR" b="1" dirty="0">
                <a:solidFill>
                  <a:schemeClr val="accent1"/>
                </a:solidFill>
                <a:ea typeface="맑은 고딕"/>
              </a:rPr>
              <a:t>-&gt; </a:t>
            </a:r>
            <a:r>
              <a:rPr lang="ko-KR" altLang="en-US" b="1" dirty="0">
                <a:solidFill>
                  <a:schemeClr val="accent1"/>
                </a:solidFill>
                <a:ea typeface="맑은 고딕"/>
              </a:rPr>
              <a:t>두 개의 영향을 알아보기 위해 처음 값에서 </a:t>
            </a:r>
            <a:r>
              <a:rPr lang="en-US" altLang="ko-KR" b="1" dirty="0">
                <a:solidFill>
                  <a:schemeClr val="accent1"/>
                </a:solidFill>
                <a:ea typeface="맑은 고딕"/>
              </a:rPr>
              <a:t>layer</a:t>
            </a:r>
            <a:r>
              <a:rPr lang="ko-KR" altLang="en-US" b="1" dirty="0">
                <a:solidFill>
                  <a:schemeClr val="accent1"/>
                </a:solidFill>
                <a:ea typeface="맑은 고딕"/>
              </a:rPr>
              <a:t>와 </a:t>
            </a:r>
            <a:r>
              <a:rPr lang="en-US" altLang="ko-KR" b="1" dirty="0">
                <a:solidFill>
                  <a:schemeClr val="accent1"/>
                </a:solidFill>
                <a:ea typeface="맑은 고딕"/>
              </a:rPr>
              <a:t>batch size</a:t>
            </a:r>
            <a:r>
              <a:rPr lang="ko-KR" altLang="en-US" b="1" dirty="0">
                <a:solidFill>
                  <a:schemeClr val="accent1"/>
                </a:solidFill>
                <a:ea typeface="맑은 고딕"/>
              </a:rPr>
              <a:t>만 </a:t>
            </a:r>
            <a:r>
              <a:rPr lang="ko-KR" altLang="en-US" b="1">
                <a:solidFill>
                  <a:schemeClr val="accent1"/>
                </a:solidFill>
                <a:ea typeface="맑은 고딕"/>
              </a:rPr>
              <a:t>변경했다</a:t>
            </a:r>
            <a:r>
              <a:rPr lang="en-US" altLang="ko-KR" b="1">
                <a:solidFill>
                  <a:schemeClr val="accent1"/>
                </a:solidFill>
                <a:ea typeface="맑은 고딕"/>
              </a:rPr>
              <a:t>.</a:t>
            </a:r>
            <a:r>
              <a:rPr lang="ko-KR" altLang="en-US" b="1">
                <a:solidFill>
                  <a:schemeClr val="accent1"/>
                </a:solidFill>
                <a:ea typeface="맑은 고딕"/>
              </a:rPr>
              <a:t> </a:t>
            </a:r>
            <a:endParaRPr lang="ko-KR" altLang="en-US" b="1" dirty="0">
              <a:solidFill>
                <a:schemeClr val="accent1"/>
              </a:solidFill>
              <a:ea typeface="맑은 고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54B154-DFBF-6748-8BAC-B1F8335E5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128" y="1617944"/>
            <a:ext cx="3255820" cy="206503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BA06219-35A5-FA49-8D5E-24E24B814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878" y="2650461"/>
            <a:ext cx="1625600" cy="317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0CF1D3-6C1F-9E44-98FE-1A92CBD3623A}"/>
              </a:ext>
            </a:extLst>
          </p:cNvPr>
          <p:cNvSpPr txBox="1"/>
          <p:nvPr/>
        </p:nvSpPr>
        <p:spPr>
          <a:xfrm>
            <a:off x="1521128" y="3765748"/>
            <a:ext cx="442573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  <a:ea typeface="맑은 고딕"/>
              </a:rPr>
              <a:t>(1)</a:t>
            </a:r>
            <a:r>
              <a:rPr lang="ko-KR" altLang="en-US" b="1">
                <a:solidFill>
                  <a:srgbClr val="FF0000"/>
                </a:solidFill>
                <a:ea typeface="맑은 고딕"/>
              </a:rPr>
              <a:t>더 많은 </a:t>
            </a:r>
            <a:r>
              <a:rPr lang="en-US" altLang="ko-KR" b="1">
                <a:solidFill>
                  <a:srgbClr val="FF0000"/>
                </a:solidFill>
                <a:ea typeface="맑은 고딕"/>
              </a:rPr>
              <a:t>layer</a:t>
            </a:r>
            <a:r>
              <a:rPr lang="ko-KR" altLang="en-US" b="1" err="1">
                <a:solidFill>
                  <a:srgbClr val="FF0000"/>
                </a:solidFill>
                <a:ea typeface="맑은 고딕"/>
              </a:rPr>
              <a:t>를</a:t>
            </a:r>
            <a:r>
              <a:rPr lang="en-US" altLang="ko-KR" b="1">
                <a:solidFill>
                  <a:srgbClr val="FF0000"/>
                </a:solidFill>
                <a:ea typeface="맑은 고딕"/>
              </a:rPr>
              <a:t> </a:t>
            </a:r>
            <a:r>
              <a:rPr lang="ko-KR" altLang="en-US" b="1">
                <a:solidFill>
                  <a:srgbClr val="FF0000"/>
                </a:solidFill>
                <a:ea typeface="맑은 고딕"/>
              </a:rPr>
              <a:t>생성했다</a:t>
            </a:r>
            <a:r>
              <a:rPr lang="en-US" altLang="ko-KR" b="1">
                <a:solidFill>
                  <a:srgbClr val="FF0000"/>
                </a:solidFill>
                <a:ea typeface="맑은 고딕"/>
              </a:rPr>
              <a:t>.</a:t>
            </a:r>
            <a:endParaRPr lang="ko-KR" altLang="en-US" b="1">
              <a:solidFill>
                <a:srgbClr val="FF0000"/>
              </a:solidFill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EAAF27-A32A-5446-B9E6-DCDC3B9DF9D5}"/>
              </a:ext>
            </a:extLst>
          </p:cNvPr>
          <p:cNvSpPr txBox="1"/>
          <p:nvPr/>
        </p:nvSpPr>
        <p:spPr>
          <a:xfrm>
            <a:off x="6657833" y="3765748"/>
            <a:ext cx="442573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  <a:ea typeface="맑은 고딕"/>
              </a:rPr>
              <a:t>(2)Batch</a:t>
            </a:r>
            <a:r>
              <a:rPr lang="ko-KR" altLang="en-US" b="1">
                <a:solidFill>
                  <a:srgbClr val="FF0000"/>
                </a:solidFill>
                <a:ea typeface="맑은 고딕"/>
              </a:rPr>
              <a:t> </a:t>
            </a:r>
            <a:r>
              <a:rPr lang="en-US" altLang="ko-KR" b="1">
                <a:solidFill>
                  <a:srgbClr val="FF0000"/>
                </a:solidFill>
                <a:ea typeface="맑은 고딕"/>
              </a:rPr>
              <a:t>size</a:t>
            </a:r>
            <a:r>
              <a:rPr lang="ko-KR" altLang="en-US" b="1">
                <a:solidFill>
                  <a:srgbClr val="FF0000"/>
                </a:solidFill>
                <a:ea typeface="맑은 고딕"/>
              </a:rPr>
              <a:t> </a:t>
            </a:r>
            <a:r>
              <a:rPr lang="en-US" altLang="ko-KR" b="1">
                <a:solidFill>
                  <a:srgbClr val="FF0000"/>
                </a:solidFill>
                <a:ea typeface="맑은 고딕"/>
              </a:rPr>
              <a:t>32</a:t>
            </a:r>
            <a:r>
              <a:rPr lang="ko-KR" altLang="en-US" b="1">
                <a:solidFill>
                  <a:srgbClr val="FF0000"/>
                </a:solidFill>
                <a:ea typeface="맑은 고딕"/>
              </a:rPr>
              <a:t> </a:t>
            </a:r>
            <a:r>
              <a:rPr lang="en-US" altLang="ko-KR" b="1">
                <a:solidFill>
                  <a:srgbClr val="FF0000"/>
                </a:solidFill>
                <a:ea typeface="맑은 고딕"/>
              </a:rPr>
              <a:t>-&gt;</a:t>
            </a:r>
            <a:r>
              <a:rPr lang="ko-KR" altLang="en-US" b="1">
                <a:solidFill>
                  <a:srgbClr val="FF0000"/>
                </a:solidFill>
                <a:ea typeface="맑은 고딕"/>
              </a:rPr>
              <a:t>  </a:t>
            </a:r>
            <a:r>
              <a:rPr lang="en-US" altLang="ko-KR" b="1">
                <a:solidFill>
                  <a:srgbClr val="FF0000"/>
                </a:solidFill>
                <a:ea typeface="맑은 고딕"/>
              </a:rPr>
              <a:t>64</a:t>
            </a:r>
            <a:endParaRPr lang="ko-KR" altLang="en-US" b="1">
              <a:solidFill>
                <a:srgbClr val="FF0000"/>
              </a:solidFill>
              <a:ea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8437B5-D455-F649-84E1-1E03A3C4D500}"/>
              </a:ext>
            </a:extLst>
          </p:cNvPr>
          <p:cNvSpPr txBox="1"/>
          <p:nvPr/>
        </p:nvSpPr>
        <p:spPr>
          <a:xfrm>
            <a:off x="3321297" y="4932867"/>
            <a:ext cx="5549405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b="1">
                <a:ea typeface="맑은 고딕"/>
              </a:rPr>
              <a:t>예상</a:t>
            </a:r>
            <a:r>
              <a:rPr lang="en-US" altLang="ko-KR" b="1">
                <a:ea typeface="맑은 고딕"/>
              </a:rPr>
              <a:t>)</a:t>
            </a:r>
            <a:r>
              <a:rPr lang="ko-KR" altLang="en-US" b="1">
                <a:ea typeface="맑은 고딕"/>
              </a:rPr>
              <a:t> 메모리에 있던 샘플 개수</a:t>
            </a:r>
            <a:r>
              <a:rPr lang="en-US" altLang="ko-KR" b="1">
                <a:ea typeface="맑은 고딕"/>
              </a:rPr>
              <a:t>(</a:t>
            </a:r>
            <a:r>
              <a:rPr lang="ko-KR" altLang="en-US" b="1" err="1">
                <a:ea typeface="맑은 고딕"/>
              </a:rPr>
              <a:t>배치사이즈</a:t>
            </a:r>
            <a:r>
              <a:rPr lang="en-US" altLang="ko-KR" b="1">
                <a:ea typeface="맑은 고딕"/>
              </a:rPr>
              <a:t>)</a:t>
            </a:r>
            <a:r>
              <a:rPr lang="ko-KR" altLang="en-US" b="1" err="1">
                <a:ea typeface="맑은 고딕"/>
              </a:rPr>
              <a:t>를</a:t>
            </a:r>
            <a:r>
              <a:rPr lang="ko-KR" altLang="en-US" b="1">
                <a:ea typeface="맑은 고딕"/>
              </a:rPr>
              <a:t> </a:t>
            </a:r>
            <a:r>
              <a:rPr lang="ko-KR" altLang="en-US" b="1" err="1">
                <a:ea typeface="맑은 고딕"/>
              </a:rPr>
              <a:t>여러개</a:t>
            </a:r>
            <a:r>
              <a:rPr lang="ko-KR" altLang="en-US" b="1">
                <a:ea typeface="맑은 고딕"/>
              </a:rPr>
              <a:t> 가져와서 그걸로 학습하므로 점점 커질 수록 메모리를 많이 차지하고 </a:t>
            </a:r>
            <a:r>
              <a:rPr lang="ko-KR" altLang="en-US" b="1" err="1">
                <a:ea typeface="맑은 고딕"/>
              </a:rPr>
              <a:t>학습률도</a:t>
            </a:r>
            <a:r>
              <a:rPr lang="ko-KR" altLang="en-US" b="1">
                <a:ea typeface="맑은 고딕"/>
              </a:rPr>
              <a:t> 올라갈 것이다</a:t>
            </a:r>
            <a:r>
              <a:rPr lang="en-US" altLang="ko-KR" b="1">
                <a:ea typeface="맑은 고딕"/>
              </a:rPr>
              <a:t>.</a:t>
            </a:r>
            <a:endParaRPr lang="ko-KR" altLang="en-US" b="1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695707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4E3ECE-0707-FB4C-9A7F-4DB6D67CEDF9}"/>
              </a:ext>
            </a:extLst>
          </p:cNvPr>
          <p:cNvSpPr txBox="1"/>
          <p:nvPr/>
        </p:nvSpPr>
        <p:spPr>
          <a:xfrm>
            <a:off x="395846" y="416544"/>
            <a:ext cx="77130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b="1">
                <a:solidFill>
                  <a:srgbClr val="0070C0"/>
                </a:solidFill>
                <a:ea typeface="맑은 고딕"/>
              </a:rPr>
              <a:t>결과</a:t>
            </a:r>
            <a:r>
              <a:rPr lang="en-US" altLang="ko-KR" b="1">
                <a:solidFill>
                  <a:srgbClr val="0070C0"/>
                </a:solidFill>
                <a:ea typeface="맑은 고딕"/>
              </a:rPr>
              <a:t>)</a:t>
            </a:r>
            <a:endParaRPr lang="ko-KR" altLang="en-US" b="1">
              <a:solidFill>
                <a:srgbClr val="0070C0"/>
              </a:solidFill>
              <a:ea typeface="맑은 고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A71336-5E4C-1142-90D0-5BA31D887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6042" y="3889911"/>
            <a:ext cx="3981781" cy="27295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4BA00C-2DEF-CB40-B562-496947045EC1}"/>
              </a:ext>
            </a:extLst>
          </p:cNvPr>
          <p:cNvSpPr txBox="1"/>
          <p:nvPr/>
        </p:nvSpPr>
        <p:spPr>
          <a:xfrm>
            <a:off x="1587499" y="416544"/>
            <a:ext cx="625854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b="1">
                <a:ea typeface="맑은 고딕"/>
              </a:rPr>
              <a:t>* </a:t>
            </a:r>
            <a:r>
              <a:rPr lang="en-US" altLang="ko-KR" b="1">
                <a:ea typeface="맑은 고딕"/>
              </a:rPr>
              <a:t>Initial epsilon</a:t>
            </a:r>
            <a:r>
              <a:rPr lang="ko-KR" altLang="en-US" b="1">
                <a:ea typeface="맑은 고딕"/>
              </a:rPr>
              <a:t>이 작아</a:t>
            </a:r>
            <a:r>
              <a:rPr lang="en-US" altLang="ko-KR" b="1">
                <a:ea typeface="맑은 고딕"/>
              </a:rPr>
              <a:t>,</a:t>
            </a:r>
            <a:r>
              <a:rPr lang="ko-KR" altLang="en-US" b="1">
                <a:ea typeface="맑은 고딕"/>
              </a:rPr>
              <a:t> 처음에 탐험을 많이 하지 않았다</a:t>
            </a:r>
            <a:r>
              <a:rPr lang="en-US" altLang="ko-KR" b="1">
                <a:ea typeface="맑은 고딕"/>
              </a:rPr>
              <a:t>.</a:t>
            </a:r>
            <a:r>
              <a:rPr lang="ko-KR" altLang="en-US" b="1">
                <a:ea typeface="맑은 고딕"/>
              </a:rPr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8F2DAE-017B-6E44-8145-597DFE739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85" y="1123290"/>
            <a:ext cx="4533900" cy="38989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18FB263-E857-FE4C-BE66-F025A6C1BE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0530" y="1123290"/>
            <a:ext cx="3925003" cy="27666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B62E62-8FCE-9C40-8B77-131BB8323510}"/>
              </a:ext>
            </a:extLst>
          </p:cNvPr>
          <p:cNvSpPr txBox="1"/>
          <p:nvPr/>
        </p:nvSpPr>
        <p:spPr>
          <a:xfrm>
            <a:off x="623618" y="5174938"/>
            <a:ext cx="6258543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b="1">
                <a:ea typeface="맑은 고딕"/>
              </a:rPr>
              <a:t>* 초반엔 </a:t>
            </a:r>
            <a:r>
              <a:rPr lang="ko-KR" altLang="en-US" b="1" err="1">
                <a:ea typeface="맑은 고딕"/>
              </a:rPr>
              <a:t>최대단대단</a:t>
            </a:r>
            <a:r>
              <a:rPr lang="ko-KR" altLang="en-US" b="1">
                <a:ea typeface="맑은 고딕"/>
              </a:rPr>
              <a:t> 지연시간 </a:t>
            </a:r>
            <a:r>
              <a:rPr lang="en-US" altLang="ko-KR" b="1">
                <a:ea typeface="맑은 고딕"/>
              </a:rPr>
              <a:t>12T</a:t>
            </a:r>
            <a:r>
              <a:rPr lang="ko-KR" altLang="en-US" b="1" err="1">
                <a:ea typeface="맑은 고딕"/>
              </a:rPr>
              <a:t>를</a:t>
            </a:r>
            <a:r>
              <a:rPr lang="ko-KR" altLang="en-US" b="1">
                <a:ea typeface="맑은 고딕"/>
              </a:rPr>
              <a:t> 유지하다가 중간에 </a:t>
            </a:r>
            <a:r>
              <a:rPr lang="en-US" altLang="ko-KR" b="1">
                <a:ea typeface="맑은 고딕"/>
              </a:rPr>
              <a:t>8T</a:t>
            </a:r>
            <a:r>
              <a:rPr lang="ko-KR" altLang="en-US" b="1">
                <a:ea typeface="맑은 고딕"/>
              </a:rPr>
              <a:t>로 학습 후 마지막까지 </a:t>
            </a:r>
            <a:r>
              <a:rPr lang="en-US" altLang="ko-KR" b="1">
                <a:ea typeface="맑은 고딕"/>
              </a:rPr>
              <a:t>8T</a:t>
            </a:r>
            <a:r>
              <a:rPr lang="ko-KR" altLang="en-US" b="1" err="1">
                <a:ea typeface="맑은 고딕"/>
              </a:rPr>
              <a:t>를</a:t>
            </a:r>
            <a:r>
              <a:rPr lang="ko-KR" altLang="en-US" b="1">
                <a:ea typeface="맑은 고딕"/>
              </a:rPr>
              <a:t> 유지했다</a:t>
            </a:r>
            <a:r>
              <a:rPr lang="en-US" altLang="ko-KR" b="1">
                <a:ea typeface="맑은 고딕"/>
              </a:rPr>
              <a:t>.</a:t>
            </a:r>
            <a:endParaRPr lang="ko-KR" altLang="en-US" b="1">
              <a:ea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044AB8-CDCC-2646-960C-6B90A8F18D6F}"/>
              </a:ext>
            </a:extLst>
          </p:cNvPr>
          <p:cNvSpPr txBox="1"/>
          <p:nvPr/>
        </p:nvSpPr>
        <p:spPr>
          <a:xfrm>
            <a:off x="619165" y="5821269"/>
            <a:ext cx="752536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accent1"/>
                </a:solidFill>
                <a:ea typeface="맑은 고딕"/>
              </a:rPr>
              <a:t>다시 돌려도 정답으로 수렴하는 것을 확인했다</a:t>
            </a:r>
            <a:r>
              <a:rPr lang="en-US" altLang="ko-KR" b="1" dirty="0">
                <a:solidFill>
                  <a:schemeClr val="accent1"/>
                </a:solidFill>
                <a:ea typeface="맑은 고딕"/>
              </a:rPr>
              <a:t>. </a:t>
            </a:r>
            <a:endParaRPr lang="en-US" altLang="ko-KR" b="1">
              <a:solidFill>
                <a:schemeClr val="accent1"/>
              </a:solidFill>
              <a:ea typeface="맑은 고딕"/>
            </a:endParaRPr>
          </a:p>
          <a:p>
            <a:r>
              <a:rPr lang="en-US" altLang="ko-KR" b="1" dirty="0">
                <a:solidFill>
                  <a:schemeClr val="accent1"/>
                </a:solidFill>
                <a:ea typeface="맑은 고딕"/>
              </a:rPr>
              <a:t>-&gt; </a:t>
            </a:r>
            <a:r>
              <a:rPr lang="en-US" altLang="ko-KR" b="1" dirty="0" err="1">
                <a:solidFill>
                  <a:schemeClr val="accent1"/>
                </a:solidFill>
                <a:ea typeface="맑은 고딕"/>
              </a:rPr>
              <a:t>학습이</a:t>
            </a:r>
            <a:r>
              <a:rPr lang="en-US" altLang="ko-KR" b="1" dirty="0">
                <a:solidFill>
                  <a:schemeClr val="accent1"/>
                </a:solidFill>
                <a:ea typeface="맑은 고딕"/>
              </a:rPr>
              <a:t> </a:t>
            </a:r>
            <a:r>
              <a:rPr lang="en-US" altLang="ko-KR" b="1" err="1">
                <a:solidFill>
                  <a:schemeClr val="accent1"/>
                </a:solidFill>
                <a:ea typeface="맑은 고딕"/>
              </a:rPr>
              <a:t>잘</a:t>
            </a:r>
            <a:r>
              <a:rPr lang="en-US" altLang="ko-KR" b="1" dirty="0">
                <a:solidFill>
                  <a:schemeClr val="accent1"/>
                </a:solidFill>
                <a:ea typeface="맑은 고딕"/>
              </a:rPr>
              <a:t> </a:t>
            </a:r>
            <a:r>
              <a:rPr lang="en-US" altLang="ko-KR" b="1" dirty="0" err="1">
                <a:solidFill>
                  <a:schemeClr val="accent1"/>
                </a:solidFill>
                <a:ea typeface="맑은 고딕"/>
              </a:rPr>
              <a:t>되었다</a:t>
            </a:r>
            <a:r>
              <a:rPr lang="ko-KR" altLang="en-US" b="1">
                <a:solidFill>
                  <a:schemeClr val="accent1"/>
                </a:solidFill>
                <a:ea typeface="맑은 고딕"/>
              </a:rPr>
              <a:t>고 판단했다</a:t>
            </a:r>
            <a:r>
              <a:rPr lang="en-US" altLang="ko-KR" b="1" dirty="0">
                <a:solidFill>
                  <a:schemeClr val="accent1"/>
                </a:solidFill>
                <a:ea typeface="맑은 고딕"/>
              </a:rPr>
              <a:t>.</a:t>
            </a:r>
            <a:endParaRPr lang="ko-KR" altLang="en-US" b="1">
              <a:solidFill>
                <a:schemeClr val="accent1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346296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6E7D79-AB7A-E749-A158-20A85FC9D0E9}"/>
              </a:ext>
            </a:extLst>
          </p:cNvPr>
          <p:cNvSpPr txBox="1"/>
          <p:nvPr/>
        </p:nvSpPr>
        <p:spPr>
          <a:xfrm>
            <a:off x="519546" y="424980"/>
            <a:ext cx="6097978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b="1">
                <a:ea typeface="맑은 고딕"/>
              </a:rPr>
              <a:t>(</a:t>
            </a:r>
            <a:r>
              <a:rPr lang="en-US" altLang="ko-KR" b="1" dirty="0">
                <a:ea typeface="맑은 고딕"/>
              </a:rPr>
              <a:t>2)</a:t>
            </a:r>
            <a:r>
              <a:rPr lang="ko-KR" altLang="en-US" b="1" dirty="0">
                <a:ea typeface="맑은 고딕"/>
              </a:rPr>
              <a:t> </a:t>
            </a:r>
            <a:r>
              <a:rPr lang="en-US" altLang="ko-KR" b="1" dirty="0">
                <a:ea typeface="맑은 고딕"/>
              </a:rPr>
              <a:t>Action</a:t>
            </a:r>
            <a:r>
              <a:rPr lang="ko-KR" altLang="en-US" b="1" dirty="0">
                <a:ea typeface="맑은 고딕"/>
              </a:rPr>
              <a:t>을 하나만 취하는 경향이 있다 </a:t>
            </a:r>
            <a:endParaRPr lang="en-US" altLang="ko-KR" b="1" dirty="0">
              <a:ea typeface="맑은 고딕"/>
            </a:endParaRPr>
          </a:p>
          <a:p>
            <a:r>
              <a:rPr lang="en-US" altLang="ko-KR" b="1" dirty="0">
                <a:solidFill>
                  <a:schemeClr val="accent1"/>
                </a:solidFill>
                <a:ea typeface="맑은 고딕"/>
              </a:rPr>
              <a:t>-&gt;</a:t>
            </a:r>
            <a:r>
              <a:rPr lang="ko-KR" altLang="en-US" b="1" dirty="0">
                <a:solidFill>
                  <a:schemeClr val="accent1"/>
                </a:solidFill>
                <a:ea typeface="맑은 고딕"/>
              </a:rPr>
              <a:t> </a:t>
            </a:r>
            <a:r>
              <a:rPr lang="en-US" altLang="ko-KR" b="1" dirty="0">
                <a:solidFill>
                  <a:schemeClr val="accent1"/>
                </a:solidFill>
                <a:ea typeface="맑은 고딕"/>
              </a:rPr>
              <a:t>initial epsilon </a:t>
            </a:r>
            <a:r>
              <a:rPr lang="ko-KR" altLang="en-US" b="1" dirty="0">
                <a:solidFill>
                  <a:schemeClr val="accent1"/>
                </a:solidFill>
                <a:ea typeface="맑은 고딕"/>
              </a:rPr>
              <a:t>값 </a:t>
            </a:r>
            <a:r>
              <a:rPr lang="en-US" altLang="ko-KR" b="1" dirty="0">
                <a:solidFill>
                  <a:schemeClr val="accent1"/>
                </a:solidFill>
                <a:ea typeface="맑은 고딕"/>
              </a:rPr>
              <a:t>0.08</a:t>
            </a:r>
            <a:r>
              <a:rPr lang="ko-KR" altLang="en-US" b="1" dirty="0">
                <a:solidFill>
                  <a:schemeClr val="accent1"/>
                </a:solidFill>
                <a:ea typeface="맑은 고딕"/>
              </a:rPr>
              <a:t>이기 때문으로 </a:t>
            </a:r>
            <a:r>
              <a:rPr lang="ko-KR" altLang="en-US" b="1">
                <a:solidFill>
                  <a:schemeClr val="accent1"/>
                </a:solidFill>
                <a:ea typeface="맑은 고딕"/>
              </a:rPr>
              <a:t>추정했다</a:t>
            </a:r>
            <a:r>
              <a:rPr lang="en-US" altLang="ko-KR" b="1">
                <a:solidFill>
                  <a:schemeClr val="accent1"/>
                </a:solidFill>
                <a:ea typeface="맑은 고딕"/>
              </a:rPr>
              <a:t>.</a:t>
            </a:r>
            <a:endParaRPr lang="ko-KR" altLang="en-US" b="1" dirty="0">
              <a:solidFill>
                <a:schemeClr val="accent1"/>
              </a:solidFill>
              <a:ea typeface="맑은 고딕"/>
            </a:endParaRPr>
          </a:p>
        </p:txBody>
      </p:sp>
      <p:sp>
        <p:nvSpPr>
          <p:cNvPr id="4" name="화살표: 오른쪽 17">
            <a:extLst>
              <a:ext uri="{FF2B5EF4-FFF2-40B4-BE49-F238E27FC236}">
                <a16:creationId xmlns:a16="http://schemas.microsoft.com/office/drawing/2014/main" id="{2C68AF61-0CE4-DE41-8DDB-9037ABBC852F}"/>
              </a:ext>
            </a:extLst>
          </p:cNvPr>
          <p:cNvSpPr/>
          <p:nvPr/>
        </p:nvSpPr>
        <p:spPr>
          <a:xfrm>
            <a:off x="841696" y="1257162"/>
            <a:ext cx="434098" cy="305763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4D960B-2D2A-F24E-9937-45E23669AF34}"/>
              </a:ext>
            </a:extLst>
          </p:cNvPr>
          <p:cNvSpPr txBox="1"/>
          <p:nvPr/>
        </p:nvSpPr>
        <p:spPr>
          <a:xfrm>
            <a:off x="1546990" y="1257162"/>
            <a:ext cx="649260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b="1">
                <a:ea typeface="맑은 고딕"/>
              </a:rPr>
              <a:t>처음에 탐험을 많이 해봐야한다고 판단하여 </a:t>
            </a:r>
            <a:r>
              <a:rPr lang="en-US" altLang="ko-KR" b="1">
                <a:ea typeface="맑은 고딕"/>
              </a:rPr>
              <a:t>initial epsilon</a:t>
            </a:r>
            <a:r>
              <a:rPr lang="ko-KR" altLang="en-US" b="1">
                <a:ea typeface="맑은 고딕"/>
              </a:rPr>
              <a:t>을 논문에서의 초기값인 </a:t>
            </a:r>
            <a:r>
              <a:rPr lang="en-US" altLang="ko-KR" b="1">
                <a:ea typeface="맑은 고딕"/>
              </a:rPr>
              <a:t>1</a:t>
            </a:r>
            <a:r>
              <a:rPr lang="ko-KR" altLang="en-US" b="1">
                <a:ea typeface="맑은 고딕"/>
              </a:rPr>
              <a:t>로 변경했다</a:t>
            </a:r>
            <a:r>
              <a:rPr lang="en-US" altLang="ko-KR" b="1">
                <a:ea typeface="맑은 고딕"/>
              </a:rPr>
              <a:t>.</a:t>
            </a:r>
            <a:endParaRPr lang="ko-KR" altLang="en-US" b="1"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4ECEDE-960A-354C-AC41-674565A36D4C}"/>
              </a:ext>
            </a:extLst>
          </p:cNvPr>
          <p:cNvSpPr txBox="1"/>
          <p:nvPr/>
        </p:nvSpPr>
        <p:spPr>
          <a:xfrm>
            <a:off x="1546990" y="2089344"/>
            <a:ext cx="442573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  <a:ea typeface="맑은 고딕"/>
              </a:rPr>
              <a:t>Initial Epsilon 0.08 -&gt; 1</a:t>
            </a:r>
            <a:r>
              <a:rPr lang="ko-KR" altLang="en-US" b="1">
                <a:solidFill>
                  <a:srgbClr val="FF0000"/>
                </a:solidFill>
                <a:ea typeface="맑은 고딕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A39656-CC3F-8F4A-A050-5D86F72C4F5F}"/>
              </a:ext>
            </a:extLst>
          </p:cNvPr>
          <p:cNvSpPr txBox="1"/>
          <p:nvPr/>
        </p:nvSpPr>
        <p:spPr>
          <a:xfrm>
            <a:off x="841696" y="3429000"/>
            <a:ext cx="6164690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b="1" dirty="0">
                <a:ea typeface="맑은 고딕"/>
              </a:rPr>
              <a:t>*번갈아 가면서 </a:t>
            </a:r>
            <a:r>
              <a:rPr lang="en-US" altLang="ko-KR" b="1" dirty="0">
                <a:ea typeface="맑은 고딕"/>
              </a:rPr>
              <a:t>Action </a:t>
            </a:r>
            <a:r>
              <a:rPr lang="ko-KR" altLang="en-US" b="1" dirty="0">
                <a:ea typeface="맑은 고딕"/>
              </a:rPr>
              <a:t>수행하는 것을 확인했다</a:t>
            </a:r>
            <a:r>
              <a:rPr lang="en-US" altLang="ko-KR" b="1" dirty="0">
                <a:ea typeface="맑은 고딕"/>
              </a:rPr>
              <a:t>.</a:t>
            </a:r>
            <a:r>
              <a:rPr lang="ko-KR" altLang="en-US" b="1" dirty="0">
                <a:ea typeface="맑은 고딕"/>
              </a:rPr>
              <a:t> 하지만 끝까지 </a:t>
            </a:r>
            <a:r>
              <a:rPr lang="ko-KR" altLang="en-US" b="1" err="1">
                <a:ea typeface="맑은 고딕"/>
              </a:rPr>
              <a:t>번갈아가면서</a:t>
            </a:r>
            <a:r>
              <a:rPr lang="ko-KR" altLang="en-US" b="1" dirty="0">
                <a:ea typeface="맑은 고딕"/>
              </a:rPr>
              <a:t> </a:t>
            </a:r>
            <a:r>
              <a:rPr lang="en-US" altLang="ko-KR" b="1" dirty="0">
                <a:ea typeface="맑은 고딕"/>
              </a:rPr>
              <a:t>action</a:t>
            </a:r>
            <a:r>
              <a:rPr lang="ko-KR" altLang="en-US" b="1" dirty="0">
                <a:ea typeface="맑은 고딕"/>
              </a:rPr>
              <a:t>을 수행하고 </a:t>
            </a:r>
            <a:r>
              <a:rPr lang="ko-KR" altLang="en-US" b="1" dirty="0">
                <a:solidFill>
                  <a:srgbClr val="FF0000"/>
                </a:solidFill>
                <a:ea typeface="맑은 고딕"/>
              </a:rPr>
              <a:t>수렴하는 패턴</a:t>
            </a:r>
            <a:r>
              <a:rPr lang="ko-KR" altLang="en-US" b="1" dirty="0">
                <a:ea typeface="맑은 고딕"/>
              </a:rPr>
              <a:t>을 보이지 않았다</a:t>
            </a:r>
            <a:r>
              <a:rPr lang="en-US" altLang="ko-KR" b="1" dirty="0">
                <a:ea typeface="맑은 고딕"/>
              </a:rPr>
              <a:t>.</a:t>
            </a:r>
            <a:endParaRPr lang="ko-KR" altLang="en-US" b="1" dirty="0">
              <a:ea typeface="맑은 고딕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EE69E34-B078-C442-BF4E-FF892DD8D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049" y="2274010"/>
            <a:ext cx="4511942" cy="310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7887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DD0B2FB-23E9-4048-984F-9EA089284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674" y="3125489"/>
            <a:ext cx="4073987" cy="29310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FBC437-C314-EC49-B13C-A4559B261A37}"/>
              </a:ext>
            </a:extLst>
          </p:cNvPr>
          <p:cNvSpPr txBox="1"/>
          <p:nvPr/>
        </p:nvSpPr>
        <p:spPr>
          <a:xfrm>
            <a:off x="510020" y="424980"/>
            <a:ext cx="9584005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b="1">
                <a:ea typeface="맑은 고딕"/>
              </a:rPr>
              <a:t>(</a:t>
            </a:r>
            <a:r>
              <a:rPr lang="en-US" altLang="ko-KR" b="1" dirty="0">
                <a:ea typeface="맑은 고딕"/>
              </a:rPr>
              <a:t>3)</a:t>
            </a:r>
            <a:r>
              <a:rPr lang="ko-KR" altLang="en-US" b="1" dirty="0">
                <a:ea typeface="맑은 고딕"/>
              </a:rPr>
              <a:t> 수렴하는 패턴을 보이지 않는다</a:t>
            </a:r>
            <a:endParaRPr lang="en-US" altLang="ko-KR" b="1" dirty="0">
              <a:ea typeface="맑은 고딕"/>
            </a:endParaRPr>
          </a:p>
          <a:p>
            <a:r>
              <a:rPr lang="en-US" altLang="ko-KR" b="1" dirty="0">
                <a:solidFill>
                  <a:schemeClr val="accent1"/>
                </a:solidFill>
                <a:ea typeface="맑은 고딕"/>
              </a:rPr>
              <a:t>-&gt;</a:t>
            </a:r>
            <a:r>
              <a:rPr lang="ko-KR" altLang="en-US" b="1" dirty="0">
                <a:solidFill>
                  <a:schemeClr val="accent1"/>
                </a:solidFill>
                <a:ea typeface="맑은 고딕"/>
              </a:rPr>
              <a:t> </a:t>
            </a:r>
            <a:r>
              <a:rPr lang="en-US" altLang="ko-KR" b="1" dirty="0">
                <a:solidFill>
                  <a:schemeClr val="accent1"/>
                </a:solidFill>
                <a:ea typeface="맑은 고딕"/>
              </a:rPr>
              <a:t>initial epsilon </a:t>
            </a:r>
            <a:r>
              <a:rPr lang="ko-KR" altLang="en-US" b="1" dirty="0">
                <a:solidFill>
                  <a:schemeClr val="accent1"/>
                </a:solidFill>
                <a:ea typeface="맑은 고딕"/>
              </a:rPr>
              <a:t>값에 비해 </a:t>
            </a:r>
            <a:r>
              <a:rPr lang="en-US" altLang="ko-KR" b="1" dirty="0">
                <a:solidFill>
                  <a:schemeClr val="accent1"/>
                </a:solidFill>
                <a:ea typeface="맑은 고딕"/>
              </a:rPr>
              <a:t>epsilon decay</a:t>
            </a:r>
            <a:r>
              <a:rPr lang="ko-KR" altLang="en-US" b="1" dirty="0">
                <a:solidFill>
                  <a:schemeClr val="accent1"/>
                </a:solidFill>
                <a:ea typeface="맑은 고딕"/>
              </a:rPr>
              <a:t>값이 작기 때문으로 </a:t>
            </a:r>
            <a:r>
              <a:rPr lang="ko-KR" altLang="en-US" b="1">
                <a:solidFill>
                  <a:schemeClr val="accent1"/>
                </a:solidFill>
                <a:ea typeface="맑은 고딕"/>
              </a:rPr>
              <a:t>추정했다</a:t>
            </a:r>
            <a:r>
              <a:rPr lang="en-US" altLang="ko-KR" b="1">
                <a:solidFill>
                  <a:schemeClr val="accent1"/>
                </a:solidFill>
                <a:ea typeface="맑은 고딕"/>
              </a:rPr>
              <a:t>.</a:t>
            </a:r>
            <a:endParaRPr lang="ko-KR" altLang="en-US" b="1" dirty="0">
              <a:solidFill>
                <a:schemeClr val="accent1"/>
              </a:solidFill>
              <a:ea typeface="맑은 고딕"/>
            </a:endParaRPr>
          </a:p>
        </p:txBody>
      </p:sp>
      <p:sp>
        <p:nvSpPr>
          <p:cNvPr id="8" name="화살표: 오른쪽 17">
            <a:extLst>
              <a:ext uri="{FF2B5EF4-FFF2-40B4-BE49-F238E27FC236}">
                <a16:creationId xmlns:a16="http://schemas.microsoft.com/office/drawing/2014/main" id="{B6C7C22B-C6E2-6744-A730-978B15F849D1}"/>
              </a:ext>
            </a:extLst>
          </p:cNvPr>
          <p:cNvSpPr/>
          <p:nvPr/>
        </p:nvSpPr>
        <p:spPr>
          <a:xfrm>
            <a:off x="1043576" y="1538139"/>
            <a:ext cx="434098" cy="305763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19180F-1A28-3842-9664-FC892E74C681}"/>
              </a:ext>
            </a:extLst>
          </p:cNvPr>
          <p:cNvSpPr txBox="1"/>
          <p:nvPr/>
        </p:nvSpPr>
        <p:spPr>
          <a:xfrm>
            <a:off x="1570741" y="1504543"/>
            <a:ext cx="649260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b="1">
                <a:ea typeface="맑은 고딕"/>
              </a:rPr>
              <a:t>논문에서의 </a:t>
            </a:r>
            <a:r>
              <a:rPr lang="ko-KR" altLang="en-US" b="1" err="1">
                <a:ea typeface="맑은 고딕"/>
              </a:rPr>
              <a:t>설정값인</a:t>
            </a:r>
            <a:r>
              <a:rPr lang="ko-KR" altLang="en-US" b="1">
                <a:ea typeface="맑은 고딕"/>
              </a:rPr>
              <a:t> </a:t>
            </a:r>
            <a:r>
              <a:rPr lang="en-US" altLang="ko-KR" b="1">
                <a:ea typeface="맑은 고딕"/>
              </a:rPr>
              <a:t>0.997</a:t>
            </a:r>
            <a:r>
              <a:rPr lang="ko-KR" altLang="en-US" b="1">
                <a:ea typeface="맑은 고딕"/>
              </a:rPr>
              <a:t>로 변경했다</a:t>
            </a:r>
            <a:r>
              <a:rPr lang="en-US" altLang="ko-KR" b="1">
                <a:ea typeface="맑은 고딕"/>
              </a:rPr>
              <a:t>.</a:t>
            </a:r>
            <a:endParaRPr lang="ko-KR" altLang="en-US" b="1">
              <a:ea typeface="맑은 고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9152E5-10D7-3E4A-9DEB-2FE4629E6000}"/>
              </a:ext>
            </a:extLst>
          </p:cNvPr>
          <p:cNvSpPr txBox="1"/>
          <p:nvPr/>
        </p:nvSpPr>
        <p:spPr>
          <a:xfrm>
            <a:off x="1546990" y="2089344"/>
            <a:ext cx="442573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  <a:ea typeface="맑은 고딕"/>
              </a:rPr>
              <a:t>Epsilon</a:t>
            </a:r>
            <a:r>
              <a:rPr lang="ko-KR" altLang="en-US" b="1">
                <a:solidFill>
                  <a:srgbClr val="FF0000"/>
                </a:solidFill>
                <a:ea typeface="맑은 고딕"/>
              </a:rPr>
              <a:t> </a:t>
            </a:r>
            <a:r>
              <a:rPr lang="en-US" altLang="ko-KR" b="1">
                <a:solidFill>
                  <a:srgbClr val="FF0000"/>
                </a:solidFill>
                <a:ea typeface="맑은 고딕"/>
              </a:rPr>
              <a:t>decay 0.01 -&gt; 0.997</a:t>
            </a:r>
            <a:r>
              <a:rPr lang="ko-KR" altLang="en-US" b="1">
                <a:solidFill>
                  <a:srgbClr val="FF0000"/>
                </a:solidFill>
                <a:ea typeface="맑은 고딕"/>
              </a:rPr>
              <a:t>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70062DE-8035-E24B-9E89-2DA7F49FB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365" y="3125489"/>
            <a:ext cx="3501528" cy="27438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92FA40E-67EE-D146-BDCD-9524384FAF92}"/>
              </a:ext>
            </a:extLst>
          </p:cNvPr>
          <p:cNvSpPr txBox="1"/>
          <p:nvPr/>
        </p:nvSpPr>
        <p:spPr>
          <a:xfrm>
            <a:off x="3726146" y="6166857"/>
            <a:ext cx="473970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b="1">
                <a:ea typeface="맑은 고딕"/>
              </a:rPr>
              <a:t>*초반에 여러가지 </a:t>
            </a:r>
            <a:r>
              <a:rPr lang="en-US" altLang="ko-KR" b="1">
                <a:ea typeface="맑은 고딕"/>
              </a:rPr>
              <a:t>action</a:t>
            </a:r>
            <a:r>
              <a:rPr lang="ko-KR" altLang="en-US" b="1">
                <a:ea typeface="맑은 고딕"/>
              </a:rPr>
              <a:t>을 수행했다</a:t>
            </a:r>
            <a:r>
              <a:rPr lang="en-US" altLang="ko-KR" b="1">
                <a:ea typeface="맑은 고딕"/>
              </a:rPr>
              <a:t>.</a:t>
            </a:r>
            <a:endParaRPr lang="ko-KR" altLang="en-US" b="1">
              <a:ea typeface="맑은 고딕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1A5519-1466-B74A-B8CC-B37369E2B01D}"/>
              </a:ext>
            </a:extLst>
          </p:cNvPr>
          <p:cNvSpPr txBox="1"/>
          <p:nvPr/>
        </p:nvSpPr>
        <p:spPr>
          <a:xfrm>
            <a:off x="1477674" y="2756157"/>
            <a:ext cx="77130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b="1">
                <a:solidFill>
                  <a:srgbClr val="0070C0"/>
                </a:solidFill>
                <a:ea typeface="맑은 고딕"/>
              </a:rPr>
              <a:t>초반</a:t>
            </a:r>
            <a:r>
              <a:rPr lang="en-US" altLang="ko-KR" b="1">
                <a:solidFill>
                  <a:srgbClr val="0070C0"/>
                </a:solidFill>
                <a:ea typeface="맑은 고딕"/>
              </a:rPr>
              <a:t>)</a:t>
            </a:r>
            <a:endParaRPr lang="ko-KR" altLang="en-US" b="1">
              <a:solidFill>
                <a:srgbClr val="0070C0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946529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EB04540-B0D1-D14B-90DC-B79B484CD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495" y="1354694"/>
            <a:ext cx="4483100" cy="37211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3773928-64CB-C047-A4FD-12DC476E9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823" y="1354694"/>
            <a:ext cx="4330700" cy="248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E36534-2D20-8E47-A305-D4E58B522FB7}"/>
              </a:ext>
            </a:extLst>
          </p:cNvPr>
          <p:cNvSpPr txBox="1"/>
          <p:nvPr/>
        </p:nvSpPr>
        <p:spPr>
          <a:xfrm>
            <a:off x="6096000" y="4710134"/>
            <a:ext cx="495992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b="1">
                <a:ea typeface="맑은 고딕"/>
              </a:rPr>
              <a:t>*중간엔 점점 하나의 패턴으로 수렴하여 학습하는 현상을 보였다</a:t>
            </a:r>
            <a:r>
              <a:rPr lang="en-US" altLang="ko-KR" b="1">
                <a:ea typeface="맑은 고딕"/>
              </a:rPr>
              <a:t>.</a:t>
            </a:r>
            <a:r>
              <a:rPr lang="ko-KR" altLang="en-US" b="1">
                <a:ea typeface="맑은 고딕"/>
              </a:rPr>
              <a:t> </a:t>
            </a:r>
            <a:endParaRPr lang="en-US" altLang="ko-KR" b="1">
              <a:ea typeface="맑은 고딕"/>
            </a:endParaRPr>
          </a:p>
          <a:p>
            <a:r>
              <a:rPr lang="en-US" altLang="ko-KR" b="1">
                <a:ea typeface="맑은 고딕"/>
              </a:rPr>
              <a:t>-&gt;</a:t>
            </a:r>
            <a:r>
              <a:rPr lang="ko-KR" altLang="en-US" b="1">
                <a:ea typeface="맑은 고딕"/>
              </a:rPr>
              <a:t>비교적 잘 학습하고 있는 것으로 보였다</a:t>
            </a:r>
            <a:r>
              <a:rPr lang="en-US" altLang="ko-KR" b="1">
                <a:ea typeface="맑은 고딕"/>
              </a:rPr>
              <a:t>.</a:t>
            </a:r>
            <a:endParaRPr lang="ko-KR" altLang="en-US" b="1">
              <a:ea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8BCC22-AA93-A84A-AAD3-7A134B4910F4}"/>
              </a:ext>
            </a:extLst>
          </p:cNvPr>
          <p:cNvSpPr txBox="1"/>
          <p:nvPr/>
        </p:nvSpPr>
        <p:spPr>
          <a:xfrm>
            <a:off x="897495" y="985362"/>
            <a:ext cx="77130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b="1">
                <a:solidFill>
                  <a:srgbClr val="0070C0"/>
                </a:solidFill>
                <a:ea typeface="맑은 고딕"/>
              </a:rPr>
              <a:t>중반</a:t>
            </a:r>
            <a:r>
              <a:rPr lang="en-US" altLang="ko-KR" b="1">
                <a:solidFill>
                  <a:srgbClr val="0070C0"/>
                </a:solidFill>
                <a:ea typeface="맑은 고딕"/>
              </a:rPr>
              <a:t>)</a:t>
            </a:r>
            <a:endParaRPr lang="ko-KR" altLang="en-US" b="1">
              <a:solidFill>
                <a:srgbClr val="0070C0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230388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5CC794-211C-4E4E-A3B4-F5F6898EC727}"/>
              </a:ext>
            </a:extLst>
          </p:cNvPr>
          <p:cNvSpPr txBox="1"/>
          <p:nvPr/>
        </p:nvSpPr>
        <p:spPr>
          <a:xfrm>
            <a:off x="1155866" y="913058"/>
            <a:ext cx="77130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b="1">
                <a:solidFill>
                  <a:srgbClr val="0070C0"/>
                </a:solidFill>
                <a:ea typeface="맑은 고딕"/>
              </a:rPr>
              <a:t>후반</a:t>
            </a:r>
            <a:r>
              <a:rPr lang="en-US" altLang="ko-KR" b="1">
                <a:solidFill>
                  <a:srgbClr val="0070C0"/>
                </a:solidFill>
                <a:ea typeface="맑은 고딕"/>
              </a:rPr>
              <a:t>)</a:t>
            </a:r>
            <a:endParaRPr lang="ko-KR" altLang="en-US" b="1">
              <a:solidFill>
                <a:srgbClr val="0070C0"/>
              </a:solidFill>
              <a:ea typeface="맑은 고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B3C792-BFFB-104D-B896-7318CC25E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031" y="1354694"/>
            <a:ext cx="4622800" cy="41529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A4C0526-534E-AC4C-9873-7D7BC97E5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610" y="1663700"/>
            <a:ext cx="5321300" cy="3530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FD02DE-B142-024F-90C2-08C27B8482CB}"/>
              </a:ext>
            </a:extLst>
          </p:cNvPr>
          <p:cNvSpPr txBox="1"/>
          <p:nvPr/>
        </p:nvSpPr>
        <p:spPr>
          <a:xfrm>
            <a:off x="1267031" y="5764564"/>
            <a:ext cx="1017855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b="1" dirty="0">
                <a:ea typeface="맑은 고딕"/>
              </a:rPr>
              <a:t>*후반에 갑자기 최대 </a:t>
            </a:r>
            <a:r>
              <a:rPr lang="ko-KR" altLang="en-US" b="1" dirty="0" err="1">
                <a:ea typeface="맑은 고딕"/>
              </a:rPr>
              <a:t>단대단</a:t>
            </a:r>
            <a:r>
              <a:rPr lang="ko-KR" altLang="en-US" b="1" dirty="0">
                <a:ea typeface="맑은 고딕"/>
              </a:rPr>
              <a:t> 시간 </a:t>
            </a:r>
            <a:r>
              <a:rPr lang="en-US" altLang="ko-KR" b="1" dirty="0">
                <a:ea typeface="맑은 고딕"/>
              </a:rPr>
              <a:t>12</a:t>
            </a:r>
            <a:r>
              <a:rPr lang="ko-KR" altLang="en-US" b="1" dirty="0">
                <a:ea typeface="맑은 고딕"/>
              </a:rPr>
              <a:t>로 학습이 됐다 -&gt; 학습이 잘 안되었다고 생각하였다.</a:t>
            </a:r>
            <a:endParaRPr lang="ko-KR" altLang="en-US" b="1" dirty="0"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970834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F36FB4-FCDE-684C-A1F6-40B87261DA9C}"/>
              </a:ext>
            </a:extLst>
          </p:cNvPr>
          <p:cNvSpPr txBox="1"/>
          <p:nvPr/>
        </p:nvSpPr>
        <p:spPr>
          <a:xfrm>
            <a:off x="519546" y="424980"/>
            <a:ext cx="9990116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b="1">
                <a:ea typeface="맑은 고딕"/>
              </a:rPr>
              <a:t>(4)</a:t>
            </a:r>
            <a:r>
              <a:rPr lang="ko-KR" altLang="en-US" b="1">
                <a:ea typeface="맑은 고딕"/>
              </a:rPr>
              <a:t> </a:t>
            </a:r>
            <a:r>
              <a:rPr lang="en-US" altLang="ko-KR" b="1">
                <a:ea typeface="맑은 고딕"/>
              </a:rPr>
              <a:t>Layer</a:t>
            </a:r>
            <a:r>
              <a:rPr lang="ko-KR" altLang="en-US" b="1">
                <a:ea typeface="맑은 고딕"/>
              </a:rPr>
              <a:t>증가</a:t>
            </a:r>
            <a:r>
              <a:rPr lang="en-US" altLang="ko-KR" b="1">
                <a:ea typeface="맑은 고딕"/>
              </a:rPr>
              <a:t> + batch size</a:t>
            </a:r>
            <a:r>
              <a:rPr lang="ko-KR" altLang="en-US" b="1">
                <a:ea typeface="맑은 고딕"/>
              </a:rPr>
              <a:t>증가</a:t>
            </a:r>
            <a:r>
              <a:rPr lang="en-US" altLang="ko-KR" b="1">
                <a:ea typeface="맑은 고딕"/>
              </a:rPr>
              <a:t> + initial epsilon</a:t>
            </a:r>
            <a:r>
              <a:rPr lang="ko-KR" altLang="en-US" b="1">
                <a:ea typeface="맑은 고딕"/>
              </a:rPr>
              <a:t>설정 </a:t>
            </a:r>
            <a:r>
              <a:rPr lang="en-US" altLang="ko-KR" b="1">
                <a:ea typeface="맑은 고딕"/>
              </a:rPr>
              <a:t>+</a:t>
            </a:r>
            <a:r>
              <a:rPr lang="ko-KR" altLang="en-US" b="1">
                <a:ea typeface="맑은 고딕"/>
              </a:rPr>
              <a:t> </a:t>
            </a:r>
            <a:r>
              <a:rPr lang="en-US" altLang="ko-KR" b="1">
                <a:ea typeface="맑은 고딕"/>
              </a:rPr>
              <a:t>epsilon decay </a:t>
            </a:r>
            <a:r>
              <a:rPr lang="ko-KR" altLang="en-US" b="1">
                <a:ea typeface="맑은 고딕"/>
              </a:rPr>
              <a:t>설정</a:t>
            </a:r>
            <a:r>
              <a:rPr lang="en-US" altLang="ko-KR" b="1">
                <a:ea typeface="맑은 고딕"/>
              </a:rPr>
              <a:t> </a:t>
            </a:r>
            <a:endParaRPr lang="ko-KR" altLang="en-US" b="1">
              <a:solidFill>
                <a:schemeClr val="accent1"/>
              </a:solidFill>
              <a:ea typeface="맑은 고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0947AA-BD72-8743-9E0C-CEC6B13C0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748" y="2396483"/>
            <a:ext cx="3255820" cy="20650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D76DD8-3A07-4A47-BF18-FAC2F9F0B032}"/>
              </a:ext>
            </a:extLst>
          </p:cNvPr>
          <p:cNvSpPr txBox="1"/>
          <p:nvPr/>
        </p:nvSpPr>
        <p:spPr>
          <a:xfrm>
            <a:off x="2021775" y="2396483"/>
            <a:ext cx="954973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b="1">
                <a:ea typeface="맑은 고딕"/>
              </a:rPr>
              <a:t>Layer:</a:t>
            </a:r>
            <a:endParaRPr lang="ko-KR" altLang="en-US" b="1">
              <a:solidFill>
                <a:schemeClr val="accent1"/>
              </a:solidFill>
              <a:ea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743CC-19AC-FF48-8C78-006088F81811}"/>
              </a:ext>
            </a:extLst>
          </p:cNvPr>
          <p:cNvSpPr txBox="1"/>
          <p:nvPr/>
        </p:nvSpPr>
        <p:spPr>
          <a:xfrm>
            <a:off x="6675912" y="2619676"/>
            <a:ext cx="2539340" cy="120032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b="1">
                <a:ea typeface="맑은 고딕"/>
              </a:rPr>
              <a:t>Batch size: 64</a:t>
            </a:r>
          </a:p>
          <a:p>
            <a:r>
              <a:rPr lang="en-US" altLang="ko-KR" b="1">
                <a:ea typeface="맑은 고딕"/>
              </a:rPr>
              <a:t>Initial epsilon : 1</a:t>
            </a:r>
          </a:p>
          <a:p>
            <a:r>
              <a:rPr lang="en-US" altLang="ko-KR" b="1">
                <a:ea typeface="맑은 고딕"/>
              </a:rPr>
              <a:t>Epsilon decay : 0.997</a:t>
            </a:r>
          </a:p>
          <a:p>
            <a:endParaRPr lang="ko-KR" altLang="en-US" b="1">
              <a:solidFill>
                <a:schemeClr val="accent1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243973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F5F0CE-6530-CD46-ADE5-F8BE2B3AEB67}"/>
              </a:ext>
            </a:extLst>
          </p:cNvPr>
          <p:cNvSpPr txBox="1"/>
          <p:nvPr/>
        </p:nvSpPr>
        <p:spPr>
          <a:xfrm>
            <a:off x="1079729" y="416544"/>
            <a:ext cx="77130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b="1">
                <a:solidFill>
                  <a:srgbClr val="0070C0"/>
                </a:solidFill>
                <a:ea typeface="맑은 고딕"/>
              </a:rPr>
              <a:t>결과</a:t>
            </a:r>
            <a:r>
              <a:rPr lang="en-US" altLang="ko-KR" b="1">
                <a:solidFill>
                  <a:srgbClr val="0070C0"/>
                </a:solidFill>
                <a:ea typeface="맑은 고딕"/>
              </a:rPr>
              <a:t>)</a:t>
            </a:r>
            <a:endParaRPr lang="ko-KR" altLang="en-US" b="1">
              <a:solidFill>
                <a:srgbClr val="0070C0"/>
              </a:solidFill>
              <a:ea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D075B6-F416-454E-8667-AA31C8079C03}"/>
              </a:ext>
            </a:extLst>
          </p:cNvPr>
          <p:cNvSpPr txBox="1"/>
          <p:nvPr/>
        </p:nvSpPr>
        <p:spPr>
          <a:xfrm>
            <a:off x="1851036" y="438700"/>
            <a:ext cx="8405751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ko-KR" altLang="en-US" b="1">
                <a:ea typeface="맑은 고딕"/>
              </a:rPr>
              <a:t>처음엔 탐험을 많이 하다가 일정 에피소드가 지난 뒤에 정답으로 수렴했다</a:t>
            </a:r>
            <a:r>
              <a:rPr lang="en-US" altLang="ko-KR" b="1">
                <a:ea typeface="맑은 고딕"/>
              </a:rPr>
              <a:t>.</a:t>
            </a:r>
            <a:r>
              <a:rPr lang="ko-KR" altLang="en-US" b="1">
                <a:ea typeface="맑은 고딕"/>
              </a:rPr>
              <a:t>  </a:t>
            </a:r>
            <a:endParaRPr lang="en-US" altLang="ko-KR" b="1">
              <a:ea typeface="맑은 고딕"/>
            </a:endParaRPr>
          </a:p>
          <a:p>
            <a:endParaRPr lang="ko-KR" altLang="en-US" b="1">
              <a:solidFill>
                <a:schemeClr val="accent1"/>
              </a:solidFill>
              <a:ea typeface="맑은 고딕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DE7B39-2B26-3441-B4D7-53E8B7AD8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153" y="2260970"/>
            <a:ext cx="3159981" cy="27908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487F6C7-09B6-394A-BD5E-BD8969B91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558" y="2260970"/>
            <a:ext cx="3729983" cy="25604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BA04152-E580-D14B-8B42-15B7226E1F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408" y="2145743"/>
            <a:ext cx="3041439" cy="27908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BC4255-5498-AC4E-9DC5-B4D8D95E879C}"/>
              </a:ext>
            </a:extLst>
          </p:cNvPr>
          <p:cNvSpPr txBox="1"/>
          <p:nvPr/>
        </p:nvSpPr>
        <p:spPr>
          <a:xfrm>
            <a:off x="1079729" y="1891638"/>
            <a:ext cx="77130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b="1">
                <a:solidFill>
                  <a:srgbClr val="0070C0"/>
                </a:solidFill>
                <a:ea typeface="맑은 고딕"/>
              </a:rPr>
              <a:t>초반</a:t>
            </a:r>
            <a:r>
              <a:rPr lang="en-US" altLang="ko-KR" b="1">
                <a:solidFill>
                  <a:srgbClr val="0070C0"/>
                </a:solidFill>
                <a:ea typeface="맑은 고딕"/>
              </a:rPr>
              <a:t>)</a:t>
            </a:r>
            <a:endParaRPr lang="ko-KR" altLang="en-US" b="1">
              <a:solidFill>
                <a:srgbClr val="0070C0"/>
              </a:solidFill>
              <a:ea typeface="맑은 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DF3DFC-CF92-DB47-AA76-2AD8A1EF0BE6}"/>
              </a:ext>
            </a:extLst>
          </p:cNvPr>
          <p:cNvSpPr txBox="1"/>
          <p:nvPr/>
        </p:nvSpPr>
        <p:spPr>
          <a:xfrm>
            <a:off x="3208246" y="5581444"/>
            <a:ext cx="6142606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ko-KR" altLang="en-US" b="1">
                <a:ea typeface="맑은 고딕"/>
              </a:rPr>
              <a:t>*</a:t>
            </a:r>
            <a:r>
              <a:rPr lang="en-US" altLang="ko-KR" b="1">
                <a:ea typeface="맑은 고딕"/>
              </a:rPr>
              <a:t>Initial epsilon</a:t>
            </a:r>
            <a:r>
              <a:rPr lang="ko-KR" altLang="en-US" b="1">
                <a:ea typeface="맑은 고딕"/>
              </a:rPr>
              <a:t>값이 커서</a:t>
            </a:r>
            <a:r>
              <a:rPr lang="en-US" altLang="ko-KR" b="1">
                <a:ea typeface="맑은 고딕"/>
              </a:rPr>
              <a:t>,</a:t>
            </a:r>
            <a:r>
              <a:rPr lang="ko-KR" altLang="en-US" b="1">
                <a:ea typeface="맑은 고딕"/>
              </a:rPr>
              <a:t> 다양한 경우의 수가 발생했다</a:t>
            </a:r>
            <a:r>
              <a:rPr lang="en-US" altLang="ko-KR" b="1">
                <a:ea typeface="맑은 고딕"/>
              </a:rPr>
              <a:t>.</a:t>
            </a:r>
          </a:p>
          <a:p>
            <a:endParaRPr lang="ko-KR" altLang="en-US" b="1">
              <a:solidFill>
                <a:schemeClr val="accent1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597929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8E30B4-1D71-B64B-8090-DB52795BE618}"/>
              </a:ext>
            </a:extLst>
          </p:cNvPr>
          <p:cNvSpPr txBox="1"/>
          <p:nvPr/>
        </p:nvSpPr>
        <p:spPr>
          <a:xfrm>
            <a:off x="1107776" y="1081562"/>
            <a:ext cx="77130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b="1">
                <a:solidFill>
                  <a:srgbClr val="0070C0"/>
                </a:solidFill>
                <a:ea typeface="맑은 고딕"/>
              </a:rPr>
              <a:t>중반</a:t>
            </a:r>
            <a:r>
              <a:rPr lang="en-US" altLang="ko-KR" b="1">
                <a:solidFill>
                  <a:srgbClr val="0070C0"/>
                </a:solidFill>
                <a:ea typeface="맑은 고딕"/>
              </a:rPr>
              <a:t>)</a:t>
            </a:r>
            <a:endParaRPr lang="ko-KR" altLang="en-US" b="1">
              <a:solidFill>
                <a:srgbClr val="0070C0"/>
              </a:solidFill>
              <a:ea typeface="맑은 고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E011B9-7ACB-6A42-89EA-A4C58CDD5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776" y="1564452"/>
            <a:ext cx="3889924" cy="34481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5800AE-88C1-6044-99A8-0103E251B014}"/>
              </a:ext>
            </a:extLst>
          </p:cNvPr>
          <p:cNvSpPr txBox="1"/>
          <p:nvPr/>
        </p:nvSpPr>
        <p:spPr>
          <a:xfrm>
            <a:off x="4997700" y="3105834"/>
            <a:ext cx="7055754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ko-KR" altLang="en-US" b="1" dirty="0">
                <a:ea typeface="맑은 고딕"/>
              </a:rPr>
              <a:t>*송신을 안 해서 최대 </a:t>
            </a:r>
            <a:r>
              <a:rPr lang="ko-KR" altLang="en-US" b="1" dirty="0" err="1">
                <a:ea typeface="맑은 고딕"/>
              </a:rPr>
              <a:t>단대단</a:t>
            </a:r>
            <a:r>
              <a:rPr lang="ko-KR" altLang="en-US" b="1" dirty="0">
                <a:ea typeface="맑은 고딕"/>
              </a:rPr>
              <a:t> 지연 시간이 길어진 </a:t>
            </a:r>
            <a:r>
              <a:rPr lang="ko-KR" altLang="en-US" b="1">
                <a:ea typeface="맑은 고딕"/>
              </a:rPr>
              <a:t>현상이</a:t>
            </a:r>
            <a:r>
              <a:rPr lang="ko-KR" altLang="en-US" b="1" dirty="0">
                <a:ea typeface="맑은 고딕"/>
              </a:rPr>
              <a:t> </a:t>
            </a:r>
            <a:r>
              <a:rPr lang="ko-KR" altLang="en-US" b="1">
                <a:ea typeface="맑은 고딕"/>
              </a:rPr>
              <a:t>발생했다</a:t>
            </a:r>
            <a:r>
              <a:rPr lang="en-US" altLang="ko-KR" b="1">
                <a:ea typeface="맑은 고딕"/>
              </a:rPr>
              <a:t>.</a:t>
            </a:r>
            <a:endParaRPr lang="en-US" altLang="ko-KR" b="1" dirty="0">
              <a:ea typeface="맑은 고딕"/>
            </a:endParaRPr>
          </a:p>
          <a:p>
            <a:r>
              <a:rPr lang="en-US" altLang="ko-KR" b="1" dirty="0">
                <a:ea typeface="맑은 고딕"/>
              </a:rPr>
              <a:t>-&gt;</a:t>
            </a:r>
            <a:r>
              <a:rPr lang="ko-KR" altLang="en-US" b="1" dirty="0">
                <a:ea typeface="맑은 고딕"/>
              </a:rPr>
              <a:t> </a:t>
            </a:r>
            <a:r>
              <a:rPr lang="ko-KR" altLang="en-US" b="1">
                <a:ea typeface="맑은 고딕"/>
              </a:rPr>
              <a:t>에피소드가 진행되면서 송신을 안하는 경우는 점차 줄어들었다</a:t>
            </a:r>
            <a:r>
              <a:rPr lang="en-US" altLang="ko-KR" b="1">
                <a:ea typeface="맑은 고딕"/>
              </a:rPr>
              <a:t>.</a:t>
            </a:r>
            <a:endParaRPr lang="ko-KR" altLang="en-US" b="1">
              <a:solidFill>
                <a:schemeClr val="accent1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87434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76E1E7-01BA-A44B-BBAB-9208022D5227}"/>
              </a:ext>
            </a:extLst>
          </p:cNvPr>
          <p:cNvSpPr txBox="1"/>
          <p:nvPr/>
        </p:nvSpPr>
        <p:spPr>
          <a:xfrm>
            <a:off x="730293" y="460268"/>
            <a:ext cx="4747839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b="1" dirty="0">
                <a:ea typeface="+mn-lt"/>
                <a:cs typeface="+mn-lt"/>
              </a:rPr>
              <a:t>Contents</a:t>
            </a:r>
          </a:p>
          <a:p>
            <a:endParaRPr lang="en-US" altLang="ko-KR" b="1">
              <a:ea typeface="+mn-lt"/>
              <a:cs typeface="+mn-lt"/>
            </a:endParaRPr>
          </a:p>
          <a:p>
            <a:endParaRPr lang="en-US" altLang="ko-KR" b="1">
              <a:ea typeface="+mn-lt"/>
              <a:cs typeface="+mn-lt"/>
            </a:endParaRPr>
          </a:p>
          <a:p>
            <a:endParaRPr lang="en-US" altLang="ko-KR" b="1" dirty="0">
              <a:latin typeface="Malgun Gothic"/>
              <a:ea typeface="+mn-lt"/>
              <a:cs typeface="+mn-lt"/>
            </a:endParaRPr>
          </a:p>
          <a:p>
            <a:r>
              <a:rPr lang="en-US" altLang="ko-KR" b="1" dirty="0">
                <a:latin typeface="Malgun Gothic"/>
                <a:ea typeface="+mn-lt"/>
                <a:cs typeface="+mn-lt"/>
              </a:rPr>
              <a:t>1. </a:t>
            </a:r>
            <a:r>
              <a:rPr lang="en-US" altLang="ko-KR" b="1" dirty="0" err="1">
                <a:latin typeface="Malgun Gothic"/>
                <a:ea typeface="+mn-lt"/>
                <a:cs typeface="+mn-lt"/>
              </a:rPr>
              <a:t>Q_learning</a:t>
            </a:r>
            <a:r>
              <a:rPr lang="en-US" altLang="ko-KR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b="1" dirty="0">
                <a:latin typeface="Malgun Gothic"/>
                <a:ea typeface="Malgun Gothic"/>
                <a:cs typeface="+mn-lt"/>
              </a:rPr>
              <a:t>구현</a:t>
            </a:r>
            <a:endParaRPr lang="en-US" altLang="ko-KR" b="1" dirty="0">
              <a:latin typeface="Malgun Gothic"/>
              <a:ea typeface="+mn-lt"/>
              <a:cs typeface="+mn-lt"/>
            </a:endParaRPr>
          </a:p>
          <a:p>
            <a:endParaRPr lang="en-US" altLang="ko-KR" b="1" dirty="0">
              <a:latin typeface="Malgun Gothic"/>
              <a:ea typeface="+mn-lt"/>
              <a:cs typeface="+mn-lt"/>
            </a:endParaRPr>
          </a:p>
          <a:p>
            <a:r>
              <a:rPr lang="en-US" altLang="ko-KR" b="1" dirty="0">
                <a:latin typeface="Malgun Gothic"/>
                <a:ea typeface="+mn-lt"/>
                <a:cs typeface="+mn-lt"/>
              </a:rPr>
              <a:t>2. DQN </a:t>
            </a:r>
            <a:r>
              <a:rPr lang="ko-KR" altLang="en-US" b="1" dirty="0">
                <a:latin typeface="Malgun Gothic"/>
                <a:ea typeface="Malgun Gothic"/>
                <a:cs typeface="+mn-lt"/>
              </a:rPr>
              <a:t>구현 </a:t>
            </a:r>
            <a:endParaRPr lang="en-US" altLang="ko-KR" b="1" dirty="0">
              <a:latin typeface="Malgun Gothic"/>
              <a:ea typeface="+mn-lt"/>
              <a:cs typeface="+mn-lt"/>
            </a:endParaRPr>
          </a:p>
          <a:p>
            <a:pPr marL="342900" indent="-342900">
              <a:buAutoNum type="arabicPeriod"/>
            </a:pPr>
            <a:endParaRPr lang="en-US" altLang="ko-KR" b="1" dirty="0">
              <a:latin typeface="Malgun Gothic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04260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8E95F8-2EED-444F-A4F7-BDA828CD277C}"/>
              </a:ext>
            </a:extLst>
          </p:cNvPr>
          <p:cNvSpPr txBox="1"/>
          <p:nvPr/>
        </p:nvSpPr>
        <p:spPr>
          <a:xfrm>
            <a:off x="1852055" y="1271566"/>
            <a:ext cx="77130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b="1">
                <a:solidFill>
                  <a:srgbClr val="0070C0"/>
                </a:solidFill>
                <a:ea typeface="맑은 고딕"/>
              </a:rPr>
              <a:t>후반</a:t>
            </a:r>
            <a:r>
              <a:rPr lang="en-US" altLang="ko-KR" b="1">
                <a:solidFill>
                  <a:srgbClr val="0070C0"/>
                </a:solidFill>
                <a:ea typeface="맑은 고딕"/>
              </a:rPr>
              <a:t>)</a:t>
            </a:r>
            <a:endParaRPr lang="ko-KR" altLang="en-US" b="1">
              <a:solidFill>
                <a:srgbClr val="0070C0"/>
              </a:solidFill>
              <a:ea typeface="맑은 고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5864F0-8B44-BE46-BA32-849E896FA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055" y="1724026"/>
            <a:ext cx="4457700" cy="3086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FB8C29-50C6-364A-A332-09BED61623C8}"/>
              </a:ext>
            </a:extLst>
          </p:cNvPr>
          <p:cNvSpPr txBox="1"/>
          <p:nvPr/>
        </p:nvSpPr>
        <p:spPr>
          <a:xfrm>
            <a:off x="7300261" y="2991085"/>
            <a:ext cx="3684413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ko-KR" altLang="en-US" b="1">
                <a:ea typeface="맑은 고딕"/>
              </a:rPr>
              <a:t>*정답에 수렴한 것을 확인했다</a:t>
            </a:r>
            <a:r>
              <a:rPr lang="en-US" altLang="ko-KR" b="1">
                <a:ea typeface="맑은 고딕"/>
              </a:rPr>
              <a:t>.</a:t>
            </a:r>
          </a:p>
          <a:p>
            <a:endParaRPr lang="ko-KR" altLang="en-US" b="1">
              <a:solidFill>
                <a:schemeClr val="accent1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952652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4893F5A-C5C0-FB45-A3CF-41343ADB4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044" y="1651000"/>
            <a:ext cx="5422900" cy="3556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F40A889-4460-5345-86EB-EFAD8D4017A8}"/>
              </a:ext>
            </a:extLst>
          </p:cNvPr>
          <p:cNvSpPr/>
          <p:nvPr/>
        </p:nvSpPr>
        <p:spPr>
          <a:xfrm>
            <a:off x="4037457" y="2048490"/>
            <a:ext cx="1009556" cy="261851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6FC24D-E195-1245-9A26-4005069A5316}"/>
              </a:ext>
            </a:extLst>
          </p:cNvPr>
          <p:cNvSpPr txBox="1"/>
          <p:nvPr/>
        </p:nvSpPr>
        <p:spPr>
          <a:xfrm>
            <a:off x="3918822" y="1508493"/>
            <a:ext cx="124682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b="1" err="1">
                <a:solidFill>
                  <a:srgbClr val="FF0000"/>
                </a:solidFill>
                <a:ea typeface="맑은 고딕"/>
              </a:rPr>
              <a:t>탐험구간</a:t>
            </a:r>
            <a:r>
              <a:rPr lang="ko-KR" altLang="en-US" b="1">
                <a:solidFill>
                  <a:srgbClr val="FF0000"/>
                </a:solidFill>
                <a:ea typeface="맑은 고딕"/>
              </a:rPr>
              <a:t>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A35E9A9-5B1D-B142-82DC-F5270EB9532E}"/>
              </a:ext>
            </a:extLst>
          </p:cNvPr>
          <p:cNvSpPr/>
          <p:nvPr/>
        </p:nvSpPr>
        <p:spPr>
          <a:xfrm>
            <a:off x="7221189" y="2048490"/>
            <a:ext cx="923831" cy="261851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C5B68B-B5E1-9649-BCD3-C0E728D11F03}"/>
              </a:ext>
            </a:extLst>
          </p:cNvPr>
          <p:cNvSpPr txBox="1"/>
          <p:nvPr/>
        </p:nvSpPr>
        <p:spPr>
          <a:xfrm>
            <a:off x="6986688" y="1508493"/>
            <a:ext cx="180900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  <a:ea typeface="맑은 고딕"/>
              </a:rPr>
              <a:t>정답수렴구간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69CC17-F2A0-DC49-A9B9-ADE7C9B29641}"/>
              </a:ext>
            </a:extLst>
          </p:cNvPr>
          <p:cNvSpPr txBox="1"/>
          <p:nvPr/>
        </p:nvSpPr>
        <p:spPr>
          <a:xfrm>
            <a:off x="2306453" y="5615533"/>
            <a:ext cx="8808851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ko-KR" altLang="en-US" b="1">
                <a:ea typeface="맑은 고딕"/>
              </a:rPr>
              <a:t>*</a:t>
            </a:r>
            <a:r>
              <a:rPr lang="en-US" altLang="ko-KR" b="1">
                <a:ea typeface="맑은 고딕"/>
              </a:rPr>
              <a:t> step</a:t>
            </a:r>
            <a:r>
              <a:rPr lang="ko-KR" altLang="en-US" b="1">
                <a:ea typeface="맑은 고딕"/>
              </a:rPr>
              <a:t>수 </a:t>
            </a:r>
            <a:r>
              <a:rPr lang="en-US" altLang="ko-KR" b="1">
                <a:ea typeface="맑은 고딕"/>
              </a:rPr>
              <a:t>1000</a:t>
            </a:r>
            <a:r>
              <a:rPr lang="ko-KR" altLang="en-US" b="1">
                <a:ea typeface="맑은 고딕"/>
              </a:rPr>
              <a:t>이내로 탐험을 마치고 </a:t>
            </a:r>
            <a:r>
              <a:rPr lang="en-US" altLang="ko-KR" b="1">
                <a:ea typeface="맑은 고딕"/>
              </a:rPr>
              <a:t>4000</a:t>
            </a:r>
            <a:r>
              <a:rPr lang="ko-KR" altLang="en-US" b="1">
                <a:ea typeface="맑은 고딕"/>
              </a:rPr>
              <a:t>이후에 정답에 수렴하는 경향을 보였다</a:t>
            </a:r>
            <a:r>
              <a:rPr lang="en-US" altLang="ko-KR" b="1">
                <a:ea typeface="맑은 고딕"/>
              </a:rPr>
              <a:t>.</a:t>
            </a:r>
            <a:endParaRPr lang="ko-KR" altLang="en-US" b="1">
              <a:solidFill>
                <a:schemeClr val="accent1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77904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F5A031-29F5-AE48-9A10-7478CF5248E7}"/>
              </a:ext>
            </a:extLst>
          </p:cNvPr>
          <p:cNvSpPr txBox="1"/>
          <p:nvPr/>
        </p:nvSpPr>
        <p:spPr>
          <a:xfrm>
            <a:off x="4214807" y="2998113"/>
            <a:ext cx="3762386" cy="8617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3200" b="1">
                <a:ea typeface="+mn-lt"/>
                <a:cs typeface="+mn-lt"/>
              </a:rPr>
              <a:t> </a:t>
            </a:r>
            <a:r>
              <a:rPr lang="en-US" altLang="ko-KR" sz="3200" b="1" err="1">
                <a:ea typeface="+mn-lt"/>
                <a:cs typeface="+mn-lt"/>
              </a:rPr>
              <a:t>Q_learning</a:t>
            </a:r>
            <a:r>
              <a:rPr lang="en-US" altLang="ko-KR" sz="3200" b="1">
                <a:ea typeface="+mn-lt"/>
                <a:cs typeface="+mn-lt"/>
              </a:rPr>
              <a:t> </a:t>
            </a:r>
            <a:r>
              <a:rPr lang="ko-KR" altLang="en-US" sz="3200" b="1">
                <a:ea typeface="+mn-lt"/>
                <a:cs typeface="+mn-lt"/>
              </a:rPr>
              <a:t>구현</a:t>
            </a:r>
            <a:br>
              <a:rPr lang="en-US" altLang="ko-KR">
                <a:ea typeface="+mn-lt"/>
                <a:cs typeface="+mn-lt"/>
              </a:rPr>
            </a:br>
            <a:endParaRPr lang="en-US" altLang="ko-KR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73923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154443-32C0-9E4A-9BD9-A65DACF588AF}"/>
              </a:ext>
            </a:extLst>
          </p:cNvPr>
          <p:cNvSpPr txBox="1"/>
          <p:nvPr/>
        </p:nvSpPr>
        <p:spPr>
          <a:xfrm>
            <a:off x="805039" y="1997839"/>
            <a:ext cx="6094070" cy="286232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endParaRPr lang="ko-KR" altLang="en-US">
              <a:ea typeface="맑은 고딕"/>
              <a:cs typeface="Calibri"/>
            </a:endParaRPr>
          </a:p>
          <a:p>
            <a:r>
              <a:rPr lang="ko-KR" altLang="en-US">
                <a:ea typeface="맑은 고딕"/>
                <a:cs typeface="Calibri"/>
              </a:rPr>
              <a:t>   </a:t>
            </a:r>
            <a:r>
              <a:rPr lang="en-US" altLang="ko-KR">
                <a:ea typeface="맑은 고딕"/>
                <a:cs typeface="Calibri"/>
              </a:rPr>
              <a:t>(1)</a:t>
            </a:r>
            <a:r>
              <a:rPr lang="ko-KR" altLang="en-US">
                <a:ea typeface="맑은 고딕"/>
                <a:cs typeface="Calibri"/>
              </a:rPr>
              <a:t> </a:t>
            </a:r>
            <a:r>
              <a:rPr lang="ko-KR" altLang="en-US" err="1">
                <a:ea typeface="맑은 고딕"/>
                <a:cs typeface="Calibri"/>
              </a:rPr>
              <a:t>Queue</a:t>
            </a:r>
            <a:r>
              <a:rPr lang="ko-KR" altLang="en-US">
                <a:ea typeface="맑은 고딕"/>
                <a:cs typeface="Calibri"/>
              </a:rPr>
              <a:t> : </a:t>
            </a:r>
            <a:r>
              <a:rPr lang="ko-KR" altLang="en-US" err="1">
                <a:ea typeface="맑은 고딕"/>
                <a:cs typeface="Calibri"/>
              </a:rPr>
              <a:t>Queue구현</a:t>
            </a:r>
            <a:endParaRPr lang="ko-KR" altLang="en-US">
              <a:ea typeface="맑은 고딕"/>
              <a:cs typeface="Calibri"/>
            </a:endParaRPr>
          </a:p>
          <a:p>
            <a:endParaRPr lang="ko-KR" altLang="en-US">
              <a:ea typeface="맑은 고딕"/>
              <a:cs typeface="Calibri"/>
            </a:endParaRPr>
          </a:p>
          <a:p>
            <a:r>
              <a:rPr lang="ko-KR" altLang="en-US">
                <a:ea typeface="맑은 고딕"/>
                <a:cs typeface="Calibri"/>
              </a:rPr>
              <a:t>   </a:t>
            </a:r>
            <a:r>
              <a:rPr lang="en-US" altLang="ko-KR">
                <a:ea typeface="맑은 고딕"/>
                <a:cs typeface="Calibri"/>
              </a:rPr>
              <a:t>(</a:t>
            </a:r>
            <a:r>
              <a:rPr lang="ko-KR" altLang="en-US">
                <a:ea typeface="맑은 고딕"/>
                <a:cs typeface="Calibri"/>
              </a:rPr>
              <a:t>2</a:t>
            </a:r>
            <a:r>
              <a:rPr lang="en-US" altLang="ko-KR">
                <a:ea typeface="맑은 고딕"/>
                <a:cs typeface="Calibri"/>
              </a:rPr>
              <a:t>)</a:t>
            </a:r>
            <a:r>
              <a:rPr lang="ko-KR" altLang="en-US">
                <a:ea typeface="맑은 고딕"/>
                <a:cs typeface="Calibri"/>
              </a:rPr>
              <a:t> </a:t>
            </a:r>
            <a:r>
              <a:rPr lang="ko-KR" altLang="en-US" err="1">
                <a:ea typeface="맑은 고딕"/>
                <a:cs typeface="Calibri"/>
              </a:rPr>
              <a:t>Node</a:t>
            </a:r>
            <a:r>
              <a:rPr lang="ko-KR" altLang="en-US">
                <a:ea typeface="맑은 고딕"/>
                <a:cs typeface="Calibri"/>
              </a:rPr>
              <a:t> : </a:t>
            </a:r>
            <a:r>
              <a:rPr lang="ko-KR" altLang="en-US" err="1">
                <a:ea typeface="맑은 고딕"/>
                <a:cs typeface="Calibri"/>
              </a:rPr>
              <a:t>node구현</a:t>
            </a:r>
            <a:r>
              <a:rPr lang="ko-KR" altLang="en-US">
                <a:ea typeface="맑은 고딕"/>
                <a:cs typeface="Calibri"/>
              </a:rPr>
              <a:t> -&gt; </a:t>
            </a:r>
            <a:r>
              <a:rPr lang="ko-KR" altLang="en-US" err="1">
                <a:ea typeface="맑은 고딕"/>
                <a:cs typeface="Calibri"/>
              </a:rPr>
              <a:t>packet수신</a:t>
            </a:r>
            <a:r>
              <a:rPr lang="ko-KR" altLang="en-US">
                <a:ea typeface="맑은 고딕"/>
                <a:cs typeface="Calibri"/>
              </a:rPr>
              <a:t>, 송신</a:t>
            </a:r>
          </a:p>
          <a:p>
            <a:endParaRPr lang="ko-KR" altLang="en-US">
              <a:ea typeface="맑은 고딕"/>
              <a:cs typeface="Calibri"/>
            </a:endParaRPr>
          </a:p>
          <a:p>
            <a:r>
              <a:rPr lang="ko-KR" altLang="en-US">
                <a:ea typeface="맑은 고딕"/>
                <a:cs typeface="Calibri"/>
              </a:rPr>
              <a:t>   </a:t>
            </a:r>
            <a:r>
              <a:rPr lang="en-US" altLang="ko-KR">
                <a:ea typeface="맑은 고딕"/>
                <a:cs typeface="Calibri"/>
              </a:rPr>
              <a:t>(</a:t>
            </a:r>
            <a:r>
              <a:rPr lang="ko-KR" altLang="en-US">
                <a:ea typeface="맑은 고딕"/>
                <a:cs typeface="Calibri"/>
              </a:rPr>
              <a:t>3</a:t>
            </a:r>
            <a:r>
              <a:rPr lang="en-US" altLang="ko-KR">
                <a:ea typeface="맑은 고딕"/>
                <a:cs typeface="Calibri"/>
              </a:rPr>
              <a:t>)</a:t>
            </a:r>
            <a:r>
              <a:rPr lang="ko-KR" altLang="en-US">
                <a:ea typeface="맑은 고딕"/>
                <a:cs typeface="Calibri"/>
              </a:rPr>
              <a:t> </a:t>
            </a:r>
            <a:r>
              <a:rPr lang="ko-KR">
                <a:ea typeface="+mn-lt"/>
                <a:cs typeface="+mn-lt"/>
              </a:rPr>
              <a:t>Topology3_RL</a:t>
            </a:r>
            <a:r>
              <a:rPr lang="ko-KR" altLang="en-US">
                <a:ea typeface="+mn-lt"/>
                <a:cs typeface="+mn-lt"/>
              </a:rPr>
              <a:t> : </a:t>
            </a:r>
            <a:r>
              <a:rPr lang="ko-KR" altLang="en-US" err="1">
                <a:ea typeface="+mn-lt"/>
                <a:cs typeface="+mn-lt"/>
              </a:rPr>
              <a:t>환경구현</a:t>
            </a:r>
            <a:endParaRPr lang="ko-KR">
              <a:ea typeface="+mn-lt"/>
              <a:cs typeface="+mn-lt"/>
            </a:endParaRPr>
          </a:p>
          <a:p>
            <a:endParaRPr lang="ko-KR">
              <a:ea typeface="맑은 고딕"/>
              <a:cs typeface="Calibri"/>
            </a:endParaRPr>
          </a:p>
          <a:p>
            <a:r>
              <a:rPr lang="ko-KR" altLang="en-US">
                <a:ea typeface="+mn-lt"/>
                <a:cs typeface="+mn-lt"/>
              </a:rPr>
              <a:t>   </a:t>
            </a:r>
            <a:r>
              <a:rPr lang="en-US" altLang="ko-KR">
                <a:ea typeface="+mn-lt"/>
                <a:cs typeface="+mn-lt"/>
              </a:rPr>
              <a:t>(4) </a:t>
            </a:r>
            <a:r>
              <a:rPr lang="en-US" altLang="ko-KR" err="1">
                <a:ea typeface="+mn-lt"/>
                <a:cs typeface="+mn-lt"/>
              </a:rPr>
              <a:t>QAgent</a:t>
            </a:r>
            <a:r>
              <a:rPr lang="en-US" altLang="ko-KR">
                <a:ea typeface="+mn-lt"/>
                <a:cs typeface="+mn-lt"/>
              </a:rPr>
              <a:t> : </a:t>
            </a:r>
            <a:r>
              <a:rPr lang="en-US" altLang="ko-KR" err="1">
                <a:ea typeface="+mn-lt"/>
                <a:cs typeface="+mn-lt"/>
              </a:rPr>
              <a:t>에이전트</a:t>
            </a:r>
            <a:r>
              <a:rPr lang="en-US" altLang="ko-KR">
                <a:ea typeface="+mn-lt"/>
                <a:cs typeface="+mn-lt"/>
              </a:rPr>
              <a:t> </a:t>
            </a:r>
            <a:r>
              <a:rPr lang="en-US" altLang="ko-KR" err="1">
                <a:ea typeface="+mn-lt"/>
                <a:cs typeface="+mn-lt"/>
              </a:rPr>
              <a:t>구현</a:t>
            </a:r>
            <a:endParaRPr lang="en-US" altLang="ko-KR">
              <a:ea typeface="+mn-lt"/>
              <a:cs typeface="+mn-lt"/>
            </a:endParaRPr>
          </a:p>
          <a:p>
            <a:endParaRPr lang="en-US" altLang="ko-KR">
              <a:ea typeface="맑은 고딕"/>
              <a:cs typeface="Calibri"/>
            </a:endParaRPr>
          </a:p>
          <a:p>
            <a:r>
              <a:rPr lang="ko-KR" altLang="en-US">
                <a:ea typeface="맑은 고딕"/>
                <a:cs typeface="Calibri"/>
              </a:rPr>
              <a:t>   </a:t>
            </a:r>
            <a:r>
              <a:rPr lang="en-US" altLang="ko-KR">
                <a:ea typeface="맑은 고딕"/>
                <a:cs typeface="Calibri"/>
              </a:rPr>
              <a:t>(5) </a:t>
            </a:r>
            <a:r>
              <a:rPr lang="en-US">
                <a:ea typeface="+mn-lt"/>
                <a:cs typeface="+mn-lt"/>
              </a:rPr>
              <a:t>Main : </a:t>
            </a:r>
            <a:r>
              <a:rPr lang="ko-KR" altLang="en-US">
                <a:ea typeface="+mn-lt"/>
                <a:cs typeface="+mn-lt"/>
              </a:rPr>
              <a:t>학습</a:t>
            </a:r>
            <a:endParaRPr lang="ko-KR" altLang="en-US">
              <a:ea typeface="맑은 고딕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694EE3-E159-2A44-9A0D-DFB2DB9BFE02}"/>
              </a:ext>
            </a:extLst>
          </p:cNvPr>
          <p:cNvSpPr txBox="1"/>
          <p:nvPr/>
        </p:nvSpPr>
        <p:spPr>
          <a:xfrm>
            <a:off x="500605" y="429597"/>
            <a:ext cx="474783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b="1">
                <a:ea typeface="+mn-lt"/>
                <a:cs typeface="+mn-lt"/>
              </a:rPr>
              <a:t> 1.</a:t>
            </a:r>
            <a:r>
              <a:rPr lang="ko-KR" altLang="en-US" b="1">
                <a:ea typeface="+mn-lt"/>
                <a:cs typeface="+mn-lt"/>
              </a:rPr>
              <a:t> </a:t>
            </a:r>
            <a:r>
              <a:rPr lang="en-US" altLang="ko-KR" b="1" err="1">
                <a:ea typeface="+mn-lt"/>
                <a:cs typeface="+mn-lt"/>
              </a:rPr>
              <a:t>Q_learning</a:t>
            </a:r>
            <a:r>
              <a:rPr lang="en-US" altLang="ko-KR" b="1">
                <a:ea typeface="+mn-lt"/>
                <a:cs typeface="+mn-lt"/>
              </a:rPr>
              <a:t> </a:t>
            </a:r>
            <a:r>
              <a:rPr lang="ko-KR" altLang="en-US" b="1">
                <a:ea typeface="+mn-lt"/>
                <a:cs typeface="+mn-lt"/>
              </a:rPr>
              <a:t>구현 코드</a:t>
            </a:r>
            <a:endParaRPr lang="ko-KR" altLang="en-US" b="1"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72FDC0-78EA-F04F-9140-E977A722E766}"/>
              </a:ext>
            </a:extLst>
          </p:cNvPr>
          <p:cNvSpPr txBox="1"/>
          <p:nvPr/>
        </p:nvSpPr>
        <p:spPr>
          <a:xfrm>
            <a:off x="805039" y="959802"/>
            <a:ext cx="474783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b="1">
                <a:solidFill>
                  <a:srgbClr val="0070C0"/>
                </a:solidFill>
                <a:ea typeface="+mn-lt"/>
                <a:cs typeface="+mn-lt"/>
              </a:rPr>
              <a:t> 1)</a:t>
            </a:r>
            <a:r>
              <a:rPr lang="ko-KR" altLang="en-US" b="1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en-US" altLang="ko-KR" b="1">
                <a:solidFill>
                  <a:srgbClr val="0070C0"/>
                </a:solidFill>
                <a:ea typeface="+mn-lt"/>
                <a:cs typeface="+mn-lt"/>
              </a:rPr>
              <a:t>Class </a:t>
            </a:r>
            <a:r>
              <a:rPr lang="ko-KR" altLang="en-US" b="1">
                <a:solidFill>
                  <a:srgbClr val="0070C0"/>
                </a:solidFill>
                <a:ea typeface="+mn-lt"/>
                <a:cs typeface="+mn-lt"/>
              </a:rPr>
              <a:t>구성</a:t>
            </a:r>
            <a:endParaRPr lang="ko-KR" altLang="en-US" b="1">
              <a:solidFill>
                <a:srgbClr val="0070C0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19127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00090E-B151-1C47-BD61-7AE8D62948DA}"/>
              </a:ext>
            </a:extLst>
          </p:cNvPr>
          <p:cNvSpPr txBox="1"/>
          <p:nvPr/>
        </p:nvSpPr>
        <p:spPr>
          <a:xfrm>
            <a:off x="500605" y="429597"/>
            <a:ext cx="474783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b="1">
                <a:ea typeface="+mn-lt"/>
                <a:cs typeface="+mn-lt"/>
              </a:rPr>
              <a:t> 1.</a:t>
            </a:r>
            <a:r>
              <a:rPr lang="ko-KR" altLang="en-US" b="1">
                <a:ea typeface="+mn-lt"/>
                <a:cs typeface="+mn-lt"/>
              </a:rPr>
              <a:t> </a:t>
            </a:r>
            <a:r>
              <a:rPr lang="en-US" altLang="ko-KR" b="1" err="1">
                <a:ea typeface="+mn-lt"/>
                <a:cs typeface="+mn-lt"/>
              </a:rPr>
              <a:t>Q_learning</a:t>
            </a:r>
            <a:r>
              <a:rPr lang="en-US" altLang="ko-KR" b="1">
                <a:ea typeface="+mn-lt"/>
                <a:cs typeface="+mn-lt"/>
              </a:rPr>
              <a:t> </a:t>
            </a:r>
            <a:r>
              <a:rPr lang="ko-KR" altLang="en-US" b="1">
                <a:ea typeface="+mn-lt"/>
                <a:cs typeface="+mn-lt"/>
              </a:rPr>
              <a:t>구현 코드</a:t>
            </a:r>
            <a:endParaRPr lang="ko-KR" altLang="en-US" b="1"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2923C7-3A21-9440-8DD8-BDB9F76E9527}"/>
              </a:ext>
            </a:extLst>
          </p:cNvPr>
          <p:cNvSpPr txBox="1"/>
          <p:nvPr/>
        </p:nvSpPr>
        <p:spPr>
          <a:xfrm>
            <a:off x="805039" y="959802"/>
            <a:ext cx="474783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b="1">
                <a:solidFill>
                  <a:srgbClr val="0070C0"/>
                </a:solidFill>
                <a:ea typeface="+mn-lt"/>
                <a:cs typeface="+mn-lt"/>
              </a:rPr>
              <a:t> 2)</a:t>
            </a:r>
            <a:r>
              <a:rPr lang="ko-KR" altLang="en-US" b="1">
                <a:solidFill>
                  <a:srgbClr val="0070C0"/>
                </a:solidFill>
                <a:ea typeface="+mn-lt"/>
                <a:cs typeface="+mn-lt"/>
              </a:rPr>
              <a:t> 피드백 반영</a:t>
            </a:r>
            <a:r>
              <a:rPr lang="en-US" altLang="ko-KR" b="1">
                <a:solidFill>
                  <a:srgbClr val="0070C0"/>
                </a:solidFill>
                <a:ea typeface="+mn-lt"/>
                <a:cs typeface="+mn-lt"/>
              </a:rPr>
              <a:t>,</a:t>
            </a:r>
            <a:r>
              <a:rPr lang="ko-KR" altLang="en-US" b="1">
                <a:solidFill>
                  <a:srgbClr val="0070C0"/>
                </a:solidFill>
                <a:ea typeface="+mn-lt"/>
                <a:cs typeface="+mn-lt"/>
              </a:rPr>
              <a:t> 수정</a:t>
            </a:r>
            <a:endParaRPr lang="ko-KR" altLang="en-US" b="1">
              <a:solidFill>
                <a:srgbClr val="0070C0"/>
              </a:solidFill>
              <a:ea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B01169-CF25-8343-9C42-A6FEAFFE6747}"/>
              </a:ext>
            </a:extLst>
          </p:cNvPr>
          <p:cNvSpPr txBox="1"/>
          <p:nvPr/>
        </p:nvSpPr>
        <p:spPr>
          <a:xfrm>
            <a:off x="922270" y="2098354"/>
            <a:ext cx="5537146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AutoNum type="arabicParenBoth"/>
            </a:pPr>
            <a:r>
              <a:rPr lang="ko-KR" altLang="en-US">
                <a:ea typeface="맑은 고딕"/>
              </a:rPr>
              <a:t>고정된 패킷 시나리오 사용</a:t>
            </a:r>
            <a:endParaRPr lang="en-US" altLang="ko-KR">
              <a:ea typeface="맑은 고딕"/>
            </a:endParaRPr>
          </a:p>
          <a:p>
            <a:pPr marL="342900" indent="-342900">
              <a:buAutoNum type="arabicParenBoth"/>
            </a:pPr>
            <a:endParaRPr lang="en-US" altLang="ko-KR">
              <a:ea typeface="맑은 고딕"/>
            </a:endParaRPr>
          </a:p>
          <a:p>
            <a:pPr marL="342900" indent="-342900">
              <a:buAutoNum type="arabicParenBoth"/>
            </a:pPr>
            <a:r>
              <a:rPr lang="ko-KR" altLang="en-US">
                <a:ea typeface="맑은 고딕"/>
              </a:rPr>
              <a:t>지연시간 정수로 변경</a:t>
            </a:r>
            <a:r>
              <a:rPr lang="en-US" altLang="ko-KR">
                <a:ea typeface="맑은 고딕"/>
              </a:rPr>
              <a:t>,</a:t>
            </a:r>
            <a:r>
              <a:rPr lang="ko-KR" altLang="en-US">
                <a:ea typeface="맑은 고딕"/>
              </a:rPr>
              <a:t> </a:t>
            </a:r>
            <a:r>
              <a:rPr lang="en-US" altLang="ko-KR">
                <a:ea typeface="맑은 고딕"/>
              </a:rPr>
              <a:t>step</a:t>
            </a:r>
            <a:r>
              <a:rPr lang="ko-KR" altLang="en-US">
                <a:ea typeface="맑은 고딕"/>
              </a:rPr>
              <a:t>마다 증가하도록 변경</a:t>
            </a:r>
            <a:endParaRPr lang="en-US" altLang="ko-KR">
              <a:ea typeface="맑은 고딕"/>
            </a:endParaRPr>
          </a:p>
          <a:p>
            <a:pPr marL="342900" indent="-342900">
              <a:buAutoNum type="arabicParenBoth"/>
            </a:pPr>
            <a:endParaRPr lang="en-US" altLang="ko-KR">
              <a:ea typeface="맑은 고딕"/>
            </a:endParaRPr>
          </a:p>
          <a:p>
            <a:pPr marL="342900" indent="-342900">
              <a:buAutoNum type="arabicParenBoth"/>
            </a:pPr>
            <a:r>
              <a:rPr lang="ko-KR" altLang="en-US">
                <a:ea typeface="맑은 고딕"/>
              </a:rPr>
              <a:t>종료조건 수정</a:t>
            </a:r>
            <a:endParaRPr lang="en-US" altLang="ko-KR">
              <a:ea typeface="맑은 고딕"/>
            </a:endParaRPr>
          </a:p>
          <a:p>
            <a:pPr marL="342900" indent="-342900">
              <a:buAutoNum type="arabicParenBoth"/>
            </a:pPr>
            <a:endParaRPr lang="en-US" altLang="ko-KR">
              <a:ea typeface="맑은 고딕"/>
            </a:endParaRPr>
          </a:p>
          <a:p>
            <a:pPr marL="342900" indent="-342900">
              <a:buAutoNum type="arabicParenBoth"/>
            </a:pPr>
            <a:r>
              <a:rPr lang="en-US" altLang="ko-KR">
                <a:ea typeface="맑은 고딕"/>
              </a:rPr>
              <a:t>Q-table </a:t>
            </a:r>
            <a:r>
              <a:rPr lang="en-US" altLang="ko-KR" err="1">
                <a:ea typeface="맑은 고딕"/>
              </a:rPr>
              <a:t>dataframe</a:t>
            </a:r>
            <a:r>
              <a:rPr lang="ko-KR" altLang="en-US" err="1">
                <a:ea typeface="맑은 고딕"/>
              </a:rPr>
              <a:t>으로</a:t>
            </a:r>
            <a:r>
              <a:rPr lang="ko-KR" altLang="en-US">
                <a:ea typeface="맑은 고딕"/>
              </a:rPr>
              <a:t> 변경</a:t>
            </a:r>
            <a:endParaRPr lang="en-US" altLang="ko-KR">
              <a:ea typeface="맑은 고딕"/>
            </a:endParaRPr>
          </a:p>
          <a:p>
            <a:pPr marL="342900" indent="-342900">
              <a:buAutoNum type="arabicParenBoth"/>
            </a:pPr>
            <a:endParaRPr lang="en-US" altLang="ko-KR">
              <a:ea typeface="맑은 고딕"/>
            </a:endParaRPr>
          </a:p>
          <a:p>
            <a:r>
              <a:rPr lang="en-US" altLang="ko-KR">
                <a:ea typeface="맑은 고딕"/>
              </a:rPr>
              <a:t>(5)</a:t>
            </a:r>
            <a:r>
              <a:rPr lang="ko-KR" altLang="en-US">
                <a:ea typeface="맑은 고딕"/>
              </a:rPr>
              <a:t> 일정 </a:t>
            </a:r>
            <a:r>
              <a:rPr lang="en-US" altLang="ko-KR">
                <a:ea typeface="맑은 고딕"/>
              </a:rPr>
              <a:t>step</a:t>
            </a:r>
            <a:r>
              <a:rPr lang="ko-KR" altLang="en-US">
                <a:ea typeface="맑은 고딕"/>
              </a:rPr>
              <a:t>이상 지나면 에피소드가 끝나도록 변경</a:t>
            </a:r>
          </a:p>
        </p:txBody>
      </p:sp>
    </p:spTree>
    <p:extLst>
      <p:ext uri="{BB962C8B-B14F-4D97-AF65-F5344CB8AC3E}">
        <p14:creationId xmlns:p14="http://schemas.microsoft.com/office/powerpoint/2010/main" val="515136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7220F0-3547-734A-A7E8-A55D576A63FB}"/>
              </a:ext>
            </a:extLst>
          </p:cNvPr>
          <p:cNvSpPr txBox="1"/>
          <p:nvPr/>
        </p:nvSpPr>
        <p:spPr>
          <a:xfrm>
            <a:off x="500605" y="429597"/>
            <a:ext cx="474783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b="1">
                <a:ea typeface="+mn-lt"/>
                <a:cs typeface="+mn-lt"/>
              </a:rPr>
              <a:t> 1.</a:t>
            </a:r>
            <a:r>
              <a:rPr lang="ko-KR" altLang="en-US" b="1">
                <a:ea typeface="+mn-lt"/>
                <a:cs typeface="+mn-lt"/>
              </a:rPr>
              <a:t> </a:t>
            </a:r>
            <a:r>
              <a:rPr lang="en-US" altLang="ko-KR" b="1" err="1">
                <a:ea typeface="+mn-lt"/>
                <a:cs typeface="+mn-lt"/>
              </a:rPr>
              <a:t>Q_learning</a:t>
            </a:r>
            <a:r>
              <a:rPr lang="en-US" altLang="ko-KR" b="1">
                <a:ea typeface="+mn-lt"/>
                <a:cs typeface="+mn-lt"/>
              </a:rPr>
              <a:t> </a:t>
            </a:r>
            <a:r>
              <a:rPr lang="ko-KR" altLang="en-US" b="1">
                <a:ea typeface="+mn-lt"/>
                <a:cs typeface="+mn-lt"/>
              </a:rPr>
              <a:t>구현 코드</a:t>
            </a:r>
            <a:endParaRPr lang="ko-KR" altLang="en-US" b="1">
              <a:ea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A88F7A-38C5-D14E-8666-42156DE529CF}"/>
              </a:ext>
            </a:extLst>
          </p:cNvPr>
          <p:cNvSpPr txBox="1"/>
          <p:nvPr/>
        </p:nvSpPr>
        <p:spPr>
          <a:xfrm>
            <a:off x="652639" y="798929"/>
            <a:ext cx="474783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b="1">
                <a:solidFill>
                  <a:srgbClr val="0070C0"/>
                </a:solidFill>
                <a:ea typeface="+mn-lt"/>
                <a:cs typeface="+mn-lt"/>
              </a:rPr>
              <a:t> 3)</a:t>
            </a:r>
            <a:r>
              <a:rPr lang="ko-KR" altLang="en-US" b="1">
                <a:solidFill>
                  <a:srgbClr val="0070C0"/>
                </a:solidFill>
                <a:ea typeface="+mn-lt"/>
                <a:cs typeface="+mn-lt"/>
              </a:rPr>
              <a:t> 코드</a:t>
            </a:r>
            <a:endParaRPr lang="ko-KR" altLang="en-US" b="1">
              <a:solidFill>
                <a:srgbClr val="0070C0"/>
              </a:solidFill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93640D-2CED-034D-94F8-0357393D12A4}"/>
              </a:ext>
            </a:extLst>
          </p:cNvPr>
          <p:cNvSpPr txBox="1"/>
          <p:nvPr/>
        </p:nvSpPr>
        <p:spPr>
          <a:xfrm>
            <a:off x="901990" y="1202213"/>
            <a:ext cx="6094070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b="1">
                <a:solidFill>
                  <a:schemeClr val="accent2"/>
                </a:solidFill>
                <a:ea typeface="맑은 고딕"/>
              </a:rPr>
              <a:t>(</a:t>
            </a:r>
            <a:r>
              <a:rPr lang="ko-KR" altLang="en-US" b="1">
                <a:solidFill>
                  <a:schemeClr val="accent2"/>
                </a:solidFill>
                <a:ea typeface="맑은 고딕"/>
              </a:rPr>
              <a:t>1</a:t>
            </a:r>
            <a:r>
              <a:rPr lang="en-US" altLang="ko-KR" b="1">
                <a:solidFill>
                  <a:schemeClr val="accent2"/>
                </a:solidFill>
                <a:ea typeface="맑은 고딕"/>
              </a:rPr>
              <a:t>)</a:t>
            </a:r>
            <a:r>
              <a:rPr lang="ko-KR" altLang="en-US" b="1">
                <a:solidFill>
                  <a:schemeClr val="accent2"/>
                </a:solidFill>
                <a:ea typeface="맑은 고딕"/>
              </a:rPr>
              <a:t> </a:t>
            </a:r>
            <a:r>
              <a:rPr lang="ko-KR" altLang="en-US" b="1" err="1">
                <a:solidFill>
                  <a:schemeClr val="accent2"/>
                </a:solidFill>
                <a:ea typeface="맑은 고딕"/>
              </a:rPr>
              <a:t>Queue</a:t>
            </a:r>
            <a:endParaRPr lang="ko-KR" altLang="en-US" b="1">
              <a:solidFill>
                <a:schemeClr val="accent2"/>
              </a:solidFill>
              <a:ea typeface="맑은 고딕"/>
              <a:cs typeface="Calibri"/>
            </a:endParaRP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978C4075-2577-A246-A776-7134FE98A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31" y="1626362"/>
            <a:ext cx="3497385" cy="501336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06E1E98-4CD7-8E42-AB22-C97B7153F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436" y="1756212"/>
            <a:ext cx="5346700" cy="15494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DD06DEB-754A-A14A-9443-E6EF7C77AB09}"/>
              </a:ext>
            </a:extLst>
          </p:cNvPr>
          <p:cNvSpPr/>
          <p:nvPr/>
        </p:nvSpPr>
        <p:spPr>
          <a:xfrm>
            <a:off x="4895436" y="1756211"/>
            <a:ext cx="5346700" cy="154940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FD0F16-6AF5-C649-9F7D-5FA45EB09EA2}"/>
              </a:ext>
            </a:extLst>
          </p:cNvPr>
          <p:cNvSpPr txBox="1"/>
          <p:nvPr/>
        </p:nvSpPr>
        <p:spPr>
          <a:xfrm>
            <a:off x="4895436" y="3429000"/>
            <a:ext cx="4898144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1400" b="1">
                <a:solidFill>
                  <a:srgbClr val="FF0000"/>
                </a:solidFill>
                <a:ea typeface="맑은 고딕"/>
                <a:cs typeface="Calibri"/>
              </a:rPr>
              <a:t>Step</a:t>
            </a:r>
            <a:r>
              <a:rPr lang="ko-KR" altLang="en-US" sz="1400" b="1">
                <a:solidFill>
                  <a:srgbClr val="FF0000"/>
                </a:solidFill>
                <a:ea typeface="맑은 고딕"/>
                <a:cs typeface="Calibri"/>
              </a:rPr>
              <a:t>마다 </a:t>
            </a:r>
            <a:r>
              <a:rPr lang="en-US" altLang="ko-KR" sz="1400" b="1">
                <a:solidFill>
                  <a:srgbClr val="FF0000"/>
                </a:solidFill>
                <a:ea typeface="맑은 고딕"/>
                <a:cs typeface="Calibri"/>
              </a:rPr>
              <a:t>delay </a:t>
            </a:r>
            <a:r>
              <a:rPr lang="ko-KR" altLang="en-US" sz="1400" b="1">
                <a:solidFill>
                  <a:srgbClr val="FF0000"/>
                </a:solidFill>
                <a:ea typeface="맑은 고딕"/>
                <a:cs typeface="Calibri"/>
              </a:rPr>
              <a:t>증가하게 하는 함수 추가했다</a:t>
            </a:r>
            <a:r>
              <a:rPr lang="en-US" altLang="ko-KR" sz="1400" b="1">
                <a:solidFill>
                  <a:srgbClr val="FF0000"/>
                </a:solidFill>
                <a:ea typeface="맑은 고딕"/>
                <a:cs typeface="Calibri"/>
              </a:rPr>
              <a:t>.</a:t>
            </a:r>
            <a:endParaRPr lang="ko-KR" altLang="en-US" sz="1400" b="1">
              <a:solidFill>
                <a:srgbClr val="FF0000"/>
              </a:solidFill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6157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70C5C04-1268-634E-A717-7FECB67A5CA5}"/>
              </a:ext>
            </a:extLst>
          </p:cNvPr>
          <p:cNvSpPr txBox="1"/>
          <p:nvPr/>
        </p:nvSpPr>
        <p:spPr>
          <a:xfrm>
            <a:off x="500605" y="429597"/>
            <a:ext cx="474783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b="1">
                <a:ea typeface="+mn-lt"/>
                <a:cs typeface="+mn-lt"/>
              </a:rPr>
              <a:t> 1.</a:t>
            </a:r>
            <a:r>
              <a:rPr lang="ko-KR" altLang="en-US" b="1">
                <a:ea typeface="+mn-lt"/>
                <a:cs typeface="+mn-lt"/>
              </a:rPr>
              <a:t> </a:t>
            </a:r>
            <a:r>
              <a:rPr lang="en-US" altLang="ko-KR" b="1" err="1">
                <a:ea typeface="+mn-lt"/>
                <a:cs typeface="+mn-lt"/>
              </a:rPr>
              <a:t>Q_learning</a:t>
            </a:r>
            <a:r>
              <a:rPr lang="en-US" altLang="ko-KR" b="1">
                <a:ea typeface="+mn-lt"/>
                <a:cs typeface="+mn-lt"/>
              </a:rPr>
              <a:t> </a:t>
            </a:r>
            <a:r>
              <a:rPr lang="ko-KR" altLang="en-US" b="1">
                <a:ea typeface="+mn-lt"/>
                <a:cs typeface="+mn-lt"/>
              </a:rPr>
              <a:t>구현 코드</a:t>
            </a:r>
            <a:endParaRPr lang="ko-KR" altLang="en-US" b="1">
              <a:ea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60DF04-080F-054C-8C90-1E3EFEE6A1C5}"/>
              </a:ext>
            </a:extLst>
          </p:cNvPr>
          <p:cNvSpPr txBox="1"/>
          <p:nvPr/>
        </p:nvSpPr>
        <p:spPr>
          <a:xfrm>
            <a:off x="652639" y="798929"/>
            <a:ext cx="474783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b="1">
                <a:solidFill>
                  <a:srgbClr val="0070C0"/>
                </a:solidFill>
                <a:ea typeface="+mn-lt"/>
                <a:cs typeface="+mn-lt"/>
              </a:rPr>
              <a:t> 3)</a:t>
            </a:r>
            <a:r>
              <a:rPr lang="ko-KR" altLang="en-US" b="1">
                <a:solidFill>
                  <a:srgbClr val="0070C0"/>
                </a:solidFill>
                <a:ea typeface="+mn-lt"/>
                <a:cs typeface="+mn-lt"/>
              </a:rPr>
              <a:t> 코드</a:t>
            </a:r>
            <a:endParaRPr lang="ko-KR" altLang="en-US" b="1">
              <a:solidFill>
                <a:srgbClr val="0070C0"/>
              </a:solidFill>
              <a:ea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ACF2C7-A520-6040-8053-A84DDE3BE3C8}"/>
              </a:ext>
            </a:extLst>
          </p:cNvPr>
          <p:cNvSpPr txBox="1"/>
          <p:nvPr/>
        </p:nvSpPr>
        <p:spPr>
          <a:xfrm>
            <a:off x="937616" y="1201559"/>
            <a:ext cx="6094070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b="1">
                <a:solidFill>
                  <a:schemeClr val="accent2"/>
                </a:solidFill>
                <a:ea typeface="맑은 고딕"/>
              </a:rPr>
              <a:t>(2)</a:t>
            </a:r>
            <a:r>
              <a:rPr lang="ko-KR" altLang="en-US" b="1">
                <a:solidFill>
                  <a:schemeClr val="accent2"/>
                </a:solidFill>
                <a:ea typeface="맑은 고딕"/>
              </a:rPr>
              <a:t> </a:t>
            </a:r>
            <a:r>
              <a:rPr lang="en-US" altLang="ko-KR" b="1">
                <a:solidFill>
                  <a:schemeClr val="accent2"/>
                </a:solidFill>
                <a:ea typeface="맑은 고딕"/>
              </a:rPr>
              <a:t>Node</a:t>
            </a:r>
            <a:endParaRPr lang="ko-KR" altLang="en-US" b="1">
              <a:solidFill>
                <a:schemeClr val="accent2"/>
              </a:solidFill>
              <a:ea typeface="맑은 고딕"/>
              <a:cs typeface="Calibri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A55049F-3C0D-EE43-8279-57017970B4BB}"/>
              </a:ext>
            </a:extLst>
          </p:cNvPr>
          <p:cNvGrpSpPr/>
          <p:nvPr/>
        </p:nvGrpSpPr>
        <p:grpSpPr>
          <a:xfrm>
            <a:off x="937616" y="1604188"/>
            <a:ext cx="10902692" cy="5054519"/>
            <a:chOff x="184229" y="694084"/>
            <a:chExt cx="11749405" cy="5899626"/>
          </a:xfrm>
        </p:grpSpPr>
        <p:pic>
          <p:nvPicPr>
            <p:cNvPr id="11" name="그림 2" descr="텍스트이(가) 표시된 사진&#10;&#10;자동 생성된 설명">
              <a:extLst>
                <a:ext uri="{FF2B5EF4-FFF2-40B4-BE49-F238E27FC236}">
                  <a16:creationId xmlns:a16="http://schemas.microsoft.com/office/drawing/2014/main" id="{CBAD9E1A-A588-6A46-BFA0-AB8FE2A09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6265" y="694084"/>
              <a:ext cx="7179733" cy="5898310"/>
            </a:xfrm>
            <a:prstGeom prst="rect">
              <a:avLst/>
            </a:prstGeom>
          </p:spPr>
        </p:pic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96878D0-8114-184D-965F-5A9C20EF84E6}"/>
                </a:ext>
              </a:extLst>
            </p:cNvPr>
            <p:cNvGrpSpPr/>
            <p:nvPr/>
          </p:nvGrpSpPr>
          <p:grpSpPr>
            <a:xfrm>
              <a:off x="7446380" y="723166"/>
              <a:ext cx="4352217" cy="1214711"/>
              <a:chOff x="3433822" y="723167"/>
              <a:chExt cx="4352217" cy="1214711"/>
            </a:xfrm>
          </p:grpSpPr>
          <p:sp>
            <p:nvSpPr>
              <p:cNvPr id="36" name="양쪽 대괄호 35">
                <a:extLst>
                  <a:ext uri="{FF2B5EF4-FFF2-40B4-BE49-F238E27FC236}">
                    <a16:creationId xmlns:a16="http://schemas.microsoft.com/office/drawing/2014/main" id="{B0F2756E-BDC0-2445-924B-241D5D92021D}"/>
                  </a:ext>
                </a:extLst>
              </p:cNvPr>
              <p:cNvSpPr/>
              <p:nvPr/>
            </p:nvSpPr>
            <p:spPr>
              <a:xfrm>
                <a:off x="3500097" y="1341973"/>
                <a:ext cx="1961360" cy="220935"/>
              </a:xfrm>
              <a:prstGeom prst="bracketPair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7056852-6F0B-0342-929D-52E1B1BAB7B4}"/>
                  </a:ext>
                </a:extLst>
              </p:cNvPr>
              <p:cNvSpPr txBox="1"/>
              <p:nvPr/>
            </p:nvSpPr>
            <p:spPr>
              <a:xfrm>
                <a:off x="3433822" y="723167"/>
                <a:ext cx="1388961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ko-KR" altLang="en-US" sz="1400" b="1" err="1">
                    <a:ea typeface="맑은 고딕"/>
                    <a:cs typeface="Calibri"/>
                  </a:rPr>
                  <a:t>Input</a:t>
                </a:r>
                <a:r>
                  <a:rPr lang="ko-KR" altLang="en-US" sz="1400" b="1">
                    <a:ea typeface="맑은 고딕"/>
                    <a:cs typeface="Calibri"/>
                  </a:rPr>
                  <a:t> </a:t>
                </a:r>
                <a:r>
                  <a:rPr lang="ko-KR" altLang="en-US" sz="1400" b="1" err="1">
                    <a:ea typeface="맑은 고딕"/>
                    <a:cs typeface="Calibri"/>
                  </a:rPr>
                  <a:t>port</a:t>
                </a:r>
                <a:r>
                  <a:rPr lang="ko-KR" altLang="en-US">
                    <a:ea typeface="맑은 고딕"/>
                    <a:cs typeface="Calibri"/>
                  </a:rPr>
                  <a:t> </a:t>
                </a:r>
                <a:endParaRPr lang="ko-KR" alt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D83D049-27E6-5444-A0F4-7E2E78DC669D}"/>
                  </a:ext>
                </a:extLst>
              </p:cNvPr>
              <p:cNvSpPr txBox="1"/>
              <p:nvPr/>
            </p:nvSpPr>
            <p:spPr>
              <a:xfrm>
                <a:off x="5763226" y="723167"/>
                <a:ext cx="1388961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ko-KR" altLang="en-US" sz="1400" b="1" err="1">
                    <a:ea typeface="맑은 고딕"/>
                    <a:cs typeface="Calibri"/>
                  </a:rPr>
                  <a:t>Output</a:t>
                </a:r>
                <a:r>
                  <a:rPr lang="ko-KR" altLang="en-US" sz="1400" b="1">
                    <a:ea typeface="맑은 고딕"/>
                    <a:cs typeface="Calibri"/>
                  </a:rPr>
                  <a:t> </a:t>
                </a:r>
                <a:r>
                  <a:rPr lang="ko-KR" altLang="en-US" sz="1400" b="1" err="1">
                    <a:ea typeface="맑은 고딕"/>
                    <a:cs typeface="Calibri"/>
                  </a:rPr>
                  <a:t>port</a:t>
                </a:r>
                <a:r>
                  <a:rPr lang="ko-KR" altLang="en-US">
                    <a:ea typeface="맑은 고딕"/>
                    <a:cs typeface="Calibri"/>
                  </a:rPr>
                  <a:t> </a:t>
                </a:r>
                <a:endParaRPr lang="ko-KR" altLang="en-US"/>
              </a:p>
            </p:txBody>
          </p:sp>
          <p:sp>
            <p:nvSpPr>
              <p:cNvPr id="39" name="양쪽 대괄호 38">
                <a:extLst>
                  <a:ext uri="{FF2B5EF4-FFF2-40B4-BE49-F238E27FC236}">
                    <a16:creationId xmlns:a16="http://schemas.microsoft.com/office/drawing/2014/main" id="{7DFDE79F-49A5-3B44-AF7D-DC2E74A4EA21}"/>
                  </a:ext>
                </a:extLst>
              </p:cNvPr>
              <p:cNvSpPr/>
              <p:nvPr/>
            </p:nvSpPr>
            <p:spPr>
              <a:xfrm>
                <a:off x="5824679" y="1341972"/>
                <a:ext cx="1961360" cy="220935"/>
              </a:xfrm>
              <a:prstGeom prst="bracketPair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28301102-B566-FB48-8A11-B6BB764251BE}"/>
                  </a:ext>
                </a:extLst>
              </p:cNvPr>
              <p:cNvSpPr/>
              <p:nvPr/>
            </p:nvSpPr>
            <p:spPr>
              <a:xfrm>
                <a:off x="3675323" y="1273576"/>
                <a:ext cx="337595" cy="35688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822CD06C-BF8D-BF42-8F4F-7D938008BCFE}"/>
                  </a:ext>
                </a:extLst>
              </p:cNvPr>
              <p:cNvSpPr/>
              <p:nvPr/>
            </p:nvSpPr>
            <p:spPr>
              <a:xfrm>
                <a:off x="6019196" y="1273576"/>
                <a:ext cx="337595" cy="35688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E922391-6B76-1149-A8D5-0D201E75F0EC}"/>
                  </a:ext>
                </a:extLst>
              </p:cNvPr>
              <p:cNvSpPr txBox="1"/>
              <p:nvPr/>
            </p:nvSpPr>
            <p:spPr>
              <a:xfrm>
                <a:off x="3559215" y="1630101"/>
                <a:ext cx="1138177" cy="30777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ko-KR" altLang="en-US" sz="1400" b="1" err="1">
                    <a:solidFill>
                      <a:srgbClr val="00B0F0"/>
                    </a:solidFill>
                    <a:ea typeface="맑은 고딕"/>
                    <a:cs typeface="Calibri"/>
                  </a:rPr>
                  <a:t>Queue</a:t>
                </a:r>
                <a:endParaRPr lang="ko-KR" altLang="en-US" err="1">
                  <a:solidFill>
                    <a:srgbClr val="000000"/>
                  </a:solidFill>
                  <a:ea typeface="맑은 고딕" panose="020B0503020000020004" pitchFamily="34" charset="-127"/>
                  <a:cs typeface="Calibri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E7910C9-5AC1-C14C-92D3-B99052943969}"/>
                  </a:ext>
                </a:extLst>
              </p:cNvPr>
              <p:cNvSpPr txBox="1"/>
              <p:nvPr/>
            </p:nvSpPr>
            <p:spPr>
              <a:xfrm>
                <a:off x="5893442" y="1630100"/>
                <a:ext cx="1138177" cy="30777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ko-KR" altLang="en-US" sz="1400" b="1" err="1">
                    <a:solidFill>
                      <a:srgbClr val="00B0F0"/>
                    </a:solidFill>
                    <a:ea typeface="맑은 고딕"/>
                    <a:cs typeface="Calibri"/>
                  </a:rPr>
                  <a:t>Queue</a:t>
                </a:r>
                <a:endParaRPr lang="ko-KR" altLang="en-US" err="1">
                  <a:solidFill>
                    <a:srgbClr val="000000"/>
                  </a:solidFill>
                  <a:ea typeface="맑은 고딕" panose="020B0503020000020004" pitchFamily="34" charset="-127"/>
                  <a:cs typeface="Calibri"/>
                </a:endParaRPr>
              </a:p>
            </p:txBody>
          </p:sp>
        </p:grpSp>
        <p:sp>
          <p:nvSpPr>
            <p:cNvPr id="13" name="화살표: 오른쪽 17">
              <a:extLst>
                <a:ext uri="{FF2B5EF4-FFF2-40B4-BE49-F238E27FC236}">
                  <a16:creationId xmlns:a16="http://schemas.microsoft.com/office/drawing/2014/main" id="{2AD4092B-C58F-7C4C-AAB1-9A7E9B83B3A3}"/>
                </a:ext>
              </a:extLst>
            </p:cNvPr>
            <p:cNvSpPr/>
            <p:nvPr/>
          </p:nvSpPr>
          <p:spPr>
            <a:xfrm>
              <a:off x="6737738" y="1240691"/>
              <a:ext cx="467810" cy="356886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092117B-0DC1-AB4F-AE7E-A91E60AC584E}"/>
                </a:ext>
              </a:extLst>
            </p:cNvPr>
            <p:cNvSpPr txBox="1"/>
            <p:nvPr/>
          </p:nvSpPr>
          <p:spPr>
            <a:xfrm>
              <a:off x="4537746" y="921185"/>
              <a:ext cx="2112379" cy="161656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400" b="1" err="1">
                  <a:ea typeface="맑은 고딕"/>
                  <a:cs typeface="Calibri"/>
                </a:rPr>
                <a:t>Inputport</a:t>
              </a:r>
              <a:r>
                <a:rPr lang="ko-KR" altLang="en-US" sz="1400" b="1">
                  <a:ea typeface="맑은 고딕"/>
                  <a:cs typeface="Calibri"/>
                </a:rPr>
                <a:t>, </a:t>
              </a:r>
              <a:r>
                <a:rPr lang="ko-KR" altLang="en-US" sz="1400" b="1" err="1">
                  <a:ea typeface="맑은 고딕"/>
                  <a:cs typeface="Calibri"/>
                </a:rPr>
                <a:t>outputport</a:t>
              </a:r>
              <a:r>
                <a:rPr lang="ko-KR" altLang="en-US" sz="1400" b="1">
                  <a:ea typeface="맑은 고딕"/>
                  <a:cs typeface="Calibri"/>
                </a:rPr>
                <a:t> 리스트로 구현하고,</a:t>
              </a:r>
            </a:p>
            <a:p>
              <a:r>
                <a:rPr lang="ko-KR" altLang="en-US" sz="1400" b="1">
                  <a:ea typeface="맑은 고딕"/>
                  <a:cs typeface="Calibri"/>
                </a:rPr>
                <a:t> </a:t>
              </a:r>
              <a:r>
                <a:rPr lang="ko-KR" altLang="en-US" sz="1400" b="1" err="1">
                  <a:ea typeface="맑은 고딕"/>
                  <a:cs typeface="Calibri"/>
                </a:rPr>
                <a:t>inputnum</a:t>
              </a:r>
              <a:r>
                <a:rPr lang="ko-KR" altLang="en-US" sz="1400" b="1">
                  <a:ea typeface="맑은 고딕"/>
                  <a:cs typeface="Calibri"/>
                </a:rPr>
                <a:t>, </a:t>
              </a:r>
              <a:r>
                <a:rPr lang="ko-KR" altLang="en-US" sz="1400" b="1" err="1">
                  <a:ea typeface="맑은 고딕"/>
                  <a:cs typeface="Calibri"/>
                </a:rPr>
                <a:t>outputnum만큼</a:t>
              </a:r>
              <a:r>
                <a:rPr lang="ko-KR" altLang="en-US" sz="1400" b="1">
                  <a:ea typeface="맑은 고딕"/>
                  <a:cs typeface="Calibri"/>
                </a:rPr>
                <a:t> 안에 </a:t>
              </a:r>
              <a:r>
                <a:rPr lang="ko-KR" altLang="en-US" sz="1400" b="1" err="1">
                  <a:ea typeface="맑은 고딕"/>
                  <a:cs typeface="Calibri"/>
                </a:rPr>
                <a:t>queue생성했다</a:t>
              </a:r>
              <a:endParaRPr lang="ko-KR" altLang="en-US" sz="1400" b="1">
                <a:ea typeface="맑은 고딕"/>
                <a:cs typeface="Calibri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8CAAEA8C-EE33-8F4B-A183-84A48503905B}"/>
                </a:ext>
              </a:extLst>
            </p:cNvPr>
            <p:cNvSpPr/>
            <p:nvPr/>
          </p:nvSpPr>
          <p:spPr>
            <a:xfrm>
              <a:off x="7650504" y="2818073"/>
              <a:ext cx="356887" cy="37617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">
              <a:extLst>
                <a:ext uri="{FF2B5EF4-FFF2-40B4-BE49-F238E27FC236}">
                  <a16:creationId xmlns:a16="http://schemas.microsoft.com/office/drawing/2014/main" id="{A7411389-D16B-D343-B1F9-D498C3591CEB}"/>
                </a:ext>
              </a:extLst>
            </p:cNvPr>
            <p:cNvSpPr txBox="1"/>
            <p:nvPr/>
          </p:nvSpPr>
          <p:spPr>
            <a:xfrm>
              <a:off x="7524750" y="3155305"/>
              <a:ext cx="978177" cy="35923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400" b="1" err="1">
                  <a:solidFill>
                    <a:srgbClr val="00B0F0"/>
                  </a:solidFill>
                  <a:ea typeface="맑은 고딕"/>
                  <a:cs typeface="Calibri"/>
                </a:rPr>
                <a:t>Source</a:t>
              </a:r>
              <a:endParaRPr lang="ko-KR" altLang="en-US" sz="1400" b="1">
                <a:solidFill>
                  <a:srgbClr val="00B0F0"/>
                </a:solidFill>
                <a:ea typeface="맑은 고딕"/>
                <a:cs typeface="Calibri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F3CD72C-5D94-D543-8246-D9FFBF6E97BE}"/>
                </a:ext>
              </a:extLst>
            </p:cNvPr>
            <p:cNvSpPr txBox="1"/>
            <p:nvPr/>
          </p:nvSpPr>
          <p:spPr>
            <a:xfrm>
              <a:off x="7581415" y="2454794"/>
              <a:ext cx="4036380" cy="35923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400" b="1" err="1">
                  <a:ea typeface="맑은 고딕"/>
                  <a:cs typeface="Calibri"/>
                </a:rPr>
                <a:t>Packet</a:t>
              </a:r>
              <a:r>
                <a:rPr lang="ko-KR" altLang="en-US" sz="1400" b="1">
                  <a:ea typeface="맑은 고딕"/>
                  <a:cs typeface="Calibri"/>
                </a:rPr>
                <a:t> 수신- </a:t>
              </a:r>
              <a:r>
                <a:rPr lang="ko-KR" altLang="en-US" sz="1400" b="1" err="1">
                  <a:ea typeface="맑은 고딕"/>
                  <a:cs typeface="Calibri"/>
                </a:rPr>
                <a:t>input</a:t>
              </a:r>
              <a:r>
                <a:rPr lang="ko-KR" altLang="en-US" sz="1400" b="1">
                  <a:ea typeface="맑은 고딕"/>
                  <a:cs typeface="Calibri"/>
                </a:rPr>
                <a:t> </a:t>
              </a:r>
              <a:r>
                <a:rPr lang="ko-KR" altLang="en-US" sz="1400" b="1" err="1">
                  <a:ea typeface="맑은 고딕"/>
                  <a:cs typeface="Calibri"/>
                </a:rPr>
                <a:t>port에</a:t>
              </a:r>
              <a:r>
                <a:rPr lang="ko-KR" altLang="en-US" sz="1400" b="1">
                  <a:ea typeface="맑은 고딕"/>
                  <a:cs typeface="Calibri"/>
                </a:rPr>
                <a:t> </a:t>
              </a:r>
              <a:r>
                <a:rPr lang="ko-KR" altLang="en-US" sz="1400" b="1" err="1">
                  <a:ea typeface="맑은 고딕"/>
                  <a:cs typeface="Calibri"/>
                </a:rPr>
                <a:t>source</a:t>
              </a:r>
              <a:r>
                <a:rPr lang="ko-KR" altLang="en-US" sz="1400" b="1">
                  <a:ea typeface="맑은 고딕"/>
                  <a:cs typeface="Calibri"/>
                </a:rPr>
                <a:t> 추가</a:t>
              </a:r>
            </a:p>
          </p:txBody>
        </p:sp>
        <p:sp>
          <p:nvSpPr>
            <p:cNvPr id="18" name="TextBox 1">
              <a:extLst>
                <a:ext uri="{FF2B5EF4-FFF2-40B4-BE49-F238E27FC236}">
                  <a16:creationId xmlns:a16="http://schemas.microsoft.com/office/drawing/2014/main" id="{1AA26184-BC05-944B-BD58-061C2703CA3D}"/>
                </a:ext>
              </a:extLst>
            </p:cNvPr>
            <p:cNvSpPr txBox="1"/>
            <p:nvPr/>
          </p:nvSpPr>
          <p:spPr>
            <a:xfrm>
              <a:off x="8345074" y="2820685"/>
              <a:ext cx="2613948" cy="523220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400" b="1">
                  <a:solidFill>
                    <a:srgbClr val="00B0F0"/>
                  </a:solidFill>
                  <a:ea typeface="맑은 고딕"/>
                  <a:cs typeface="Calibri"/>
                </a:rPr>
                <a:t>Data : </a:t>
              </a:r>
              <a:r>
                <a:rPr lang="ko-KR" altLang="en-US" sz="1400" b="1" err="1">
                  <a:solidFill>
                    <a:srgbClr val="00B0F0"/>
                  </a:solidFill>
                  <a:ea typeface="맑은 고딕"/>
                  <a:cs typeface="Calibri"/>
                </a:rPr>
                <a:t>data</a:t>
              </a:r>
              <a:endParaRPr lang="ko-KR" altLang="en-US" sz="1400" b="1">
                <a:solidFill>
                  <a:srgbClr val="00B0F0"/>
                </a:solidFill>
                <a:ea typeface="맑은 고딕"/>
                <a:cs typeface="Calibri"/>
              </a:endParaRPr>
            </a:p>
            <a:p>
              <a:r>
                <a:rPr lang="ko-KR" altLang="en-US" sz="1400" b="1" err="1">
                  <a:solidFill>
                    <a:srgbClr val="00B0F0"/>
                  </a:solidFill>
                  <a:ea typeface="맑은 고딕"/>
                  <a:cs typeface="Calibri"/>
                </a:rPr>
                <a:t>Delay</a:t>
              </a:r>
              <a:r>
                <a:rPr lang="ko-KR" altLang="en-US" sz="1400" b="1">
                  <a:solidFill>
                    <a:srgbClr val="00B0F0"/>
                  </a:solidFill>
                  <a:ea typeface="맑은 고딕"/>
                  <a:cs typeface="Calibri"/>
                </a:rPr>
                <a:t> : </a:t>
              </a:r>
              <a:r>
                <a:rPr lang="ko-KR" altLang="en-US" sz="1400" b="1" err="1">
                  <a:solidFill>
                    <a:srgbClr val="00B0F0"/>
                  </a:solidFill>
                  <a:ea typeface="맑은 고딕"/>
                  <a:cs typeface="Calibri"/>
                </a:rPr>
                <a:t>dalay</a:t>
              </a:r>
              <a:r>
                <a:rPr lang="ko-KR" altLang="en-US" sz="1400" b="1">
                  <a:solidFill>
                    <a:srgbClr val="00B0F0"/>
                  </a:solidFill>
                  <a:ea typeface="맑은 고딕"/>
                  <a:cs typeface="Calibri"/>
                </a:rPr>
                <a:t>(지연된 시간)</a:t>
              </a:r>
              <a:endParaRPr lang="ko-KR" altLang="en-US" sz="1400" b="1">
                <a:solidFill>
                  <a:srgbClr val="00B0F0"/>
                </a:solidFill>
                <a:ea typeface="맑은 고딕" panose="020B0503020000020004" pitchFamily="34" charset="-127"/>
                <a:cs typeface="Calibri"/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E5C9797D-8C89-904C-92ED-109A04CB1459}"/>
                </a:ext>
              </a:extLst>
            </p:cNvPr>
            <p:cNvGrpSpPr/>
            <p:nvPr/>
          </p:nvGrpSpPr>
          <p:grpSpPr>
            <a:xfrm>
              <a:off x="7568942" y="3664495"/>
              <a:ext cx="4364692" cy="1244217"/>
              <a:chOff x="3421347" y="693661"/>
              <a:chExt cx="4364692" cy="1244217"/>
            </a:xfrm>
          </p:grpSpPr>
          <p:sp>
            <p:nvSpPr>
              <p:cNvPr id="28" name="양쪽 대괄호 27">
                <a:extLst>
                  <a:ext uri="{FF2B5EF4-FFF2-40B4-BE49-F238E27FC236}">
                    <a16:creationId xmlns:a16="http://schemas.microsoft.com/office/drawing/2014/main" id="{54BE5509-C814-6045-875C-F179AA1E879B}"/>
                  </a:ext>
                </a:extLst>
              </p:cNvPr>
              <p:cNvSpPr/>
              <p:nvPr/>
            </p:nvSpPr>
            <p:spPr>
              <a:xfrm>
                <a:off x="3500097" y="1341973"/>
                <a:ext cx="1961360" cy="220935"/>
              </a:xfrm>
              <a:prstGeom prst="bracketPair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A967CF7-CB1D-3E44-B6AE-5F35269987C7}"/>
                  </a:ext>
                </a:extLst>
              </p:cNvPr>
              <p:cNvSpPr txBox="1"/>
              <p:nvPr/>
            </p:nvSpPr>
            <p:spPr>
              <a:xfrm>
                <a:off x="3421347" y="693661"/>
                <a:ext cx="1388961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ko-KR" altLang="en-US" sz="1400" b="1" err="1">
                    <a:ea typeface="맑은 고딕"/>
                    <a:cs typeface="Calibri"/>
                  </a:rPr>
                  <a:t>Input</a:t>
                </a:r>
                <a:r>
                  <a:rPr lang="ko-KR" altLang="en-US" sz="1400" b="1">
                    <a:ea typeface="맑은 고딕"/>
                    <a:cs typeface="Calibri"/>
                  </a:rPr>
                  <a:t> </a:t>
                </a:r>
                <a:r>
                  <a:rPr lang="ko-KR" altLang="en-US" sz="1400" b="1" err="1">
                    <a:ea typeface="맑은 고딕"/>
                    <a:cs typeface="Calibri"/>
                  </a:rPr>
                  <a:t>port</a:t>
                </a:r>
                <a:r>
                  <a:rPr lang="ko-KR" altLang="en-US">
                    <a:ea typeface="맑은 고딕"/>
                    <a:cs typeface="Calibri"/>
                  </a:rPr>
                  <a:t> </a:t>
                </a:r>
                <a:endParaRPr lang="ko-KR" alt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715B3FD-EFDF-4D44-8FCB-8F244A04E4B7}"/>
                  </a:ext>
                </a:extLst>
              </p:cNvPr>
              <p:cNvSpPr txBox="1"/>
              <p:nvPr/>
            </p:nvSpPr>
            <p:spPr>
              <a:xfrm>
                <a:off x="5722266" y="693661"/>
                <a:ext cx="1388961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ko-KR" altLang="en-US" sz="1400" b="1" err="1">
                    <a:ea typeface="맑은 고딕"/>
                    <a:cs typeface="Calibri"/>
                  </a:rPr>
                  <a:t>Output</a:t>
                </a:r>
                <a:r>
                  <a:rPr lang="ko-KR" altLang="en-US" sz="1400" b="1">
                    <a:ea typeface="맑은 고딕"/>
                    <a:cs typeface="Calibri"/>
                  </a:rPr>
                  <a:t> </a:t>
                </a:r>
                <a:r>
                  <a:rPr lang="ko-KR" altLang="en-US" sz="1400" b="1" err="1">
                    <a:ea typeface="맑은 고딕"/>
                    <a:cs typeface="Calibri"/>
                  </a:rPr>
                  <a:t>port</a:t>
                </a:r>
                <a:r>
                  <a:rPr lang="ko-KR" altLang="en-US">
                    <a:ea typeface="맑은 고딕"/>
                    <a:cs typeface="Calibri"/>
                  </a:rPr>
                  <a:t> </a:t>
                </a:r>
                <a:endParaRPr lang="ko-KR" altLang="en-US"/>
              </a:p>
            </p:txBody>
          </p:sp>
          <p:sp>
            <p:nvSpPr>
              <p:cNvPr id="31" name="양쪽 대괄호 30">
                <a:extLst>
                  <a:ext uri="{FF2B5EF4-FFF2-40B4-BE49-F238E27FC236}">
                    <a16:creationId xmlns:a16="http://schemas.microsoft.com/office/drawing/2014/main" id="{C8BF1424-CDE8-184E-94A1-AEE295D3A05B}"/>
                  </a:ext>
                </a:extLst>
              </p:cNvPr>
              <p:cNvSpPr/>
              <p:nvPr/>
            </p:nvSpPr>
            <p:spPr>
              <a:xfrm>
                <a:off x="5824679" y="1341972"/>
                <a:ext cx="1961360" cy="220935"/>
              </a:xfrm>
              <a:prstGeom prst="bracketPair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40BD26F8-66F0-A942-94F7-09A482915F48}"/>
                  </a:ext>
                </a:extLst>
              </p:cNvPr>
              <p:cNvSpPr/>
              <p:nvPr/>
            </p:nvSpPr>
            <p:spPr>
              <a:xfrm>
                <a:off x="3675323" y="1273576"/>
                <a:ext cx="337595" cy="35688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A42164D8-E1A6-774F-917E-421C57ECEE7C}"/>
                  </a:ext>
                </a:extLst>
              </p:cNvPr>
              <p:cNvSpPr/>
              <p:nvPr/>
            </p:nvSpPr>
            <p:spPr>
              <a:xfrm>
                <a:off x="6019196" y="1273576"/>
                <a:ext cx="337595" cy="35688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5169730-F215-8045-8BDC-D9BCC6AC34B5}"/>
                  </a:ext>
                </a:extLst>
              </p:cNvPr>
              <p:cNvSpPr txBox="1"/>
              <p:nvPr/>
            </p:nvSpPr>
            <p:spPr>
              <a:xfrm>
                <a:off x="3559215" y="1630101"/>
                <a:ext cx="1138177" cy="30777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ko-KR" altLang="en-US" sz="1400" b="1" err="1">
                    <a:solidFill>
                      <a:srgbClr val="00B0F0"/>
                    </a:solidFill>
                    <a:ea typeface="맑은 고딕"/>
                    <a:cs typeface="Calibri"/>
                  </a:rPr>
                  <a:t>Queue</a:t>
                </a:r>
                <a:endParaRPr lang="ko-KR" altLang="en-US" err="1">
                  <a:solidFill>
                    <a:srgbClr val="000000"/>
                  </a:solidFill>
                  <a:ea typeface="맑은 고딕" panose="020B0503020000020004" pitchFamily="34" charset="-127"/>
                  <a:cs typeface="Calibri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9775BF9-29E3-7E46-98DC-A7DF084FC7BD}"/>
                  </a:ext>
                </a:extLst>
              </p:cNvPr>
              <p:cNvSpPr txBox="1"/>
              <p:nvPr/>
            </p:nvSpPr>
            <p:spPr>
              <a:xfrm>
                <a:off x="5893442" y="1630100"/>
                <a:ext cx="1138177" cy="30777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ko-KR" altLang="en-US" sz="1400" b="1" err="1">
                    <a:solidFill>
                      <a:srgbClr val="00B0F0"/>
                    </a:solidFill>
                    <a:ea typeface="맑은 고딕"/>
                    <a:cs typeface="Calibri"/>
                  </a:rPr>
                  <a:t>Queue</a:t>
                </a:r>
                <a:endParaRPr lang="ko-KR" altLang="en-US" err="1">
                  <a:solidFill>
                    <a:srgbClr val="000000"/>
                  </a:solidFill>
                  <a:ea typeface="맑은 고딕" panose="020B0503020000020004" pitchFamily="34" charset="-127"/>
                  <a:cs typeface="Calibri"/>
                </a:endParaRPr>
              </a:p>
            </p:txBody>
          </p:sp>
        </p:grpSp>
        <p:sp>
          <p:nvSpPr>
            <p:cNvPr id="20" name="TextBox 1">
              <a:extLst>
                <a:ext uri="{FF2B5EF4-FFF2-40B4-BE49-F238E27FC236}">
                  <a16:creationId xmlns:a16="http://schemas.microsoft.com/office/drawing/2014/main" id="{0515B6DF-527A-404D-B6A3-4F8332E4DEEA}"/>
                </a:ext>
              </a:extLst>
            </p:cNvPr>
            <p:cNvSpPr txBox="1"/>
            <p:nvPr/>
          </p:nvSpPr>
          <p:spPr>
            <a:xfrm>
              <a:off x="5653960" y="5941026"/>
              <a:ext cx="935619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400" b="1">
                  <a:ea typeface="맑은 고딕"/>
                  <a:cs typeface="Calibri"/>
                </a:rPr>
                <a:t>출력</a:t>
              </a:r>
            </a:p>
          </p:txBody>
        </p:sp>
        <p:sp>
          <p:nvSpPr>
            <p:cNvPr id="21" name="사각형: 둥근 모서리 44">
              <a:extLst>
                <a:ext uri="{FF2B5EF4-FFF2-40B4-BE49-F238E27FC236}">
                  <a16:creationId xmlns:a16="http://schemas.microsoft.com/office/drawing/2014/main" id="{69673417-83AD-2644-AA8E-CDE45D50CFE2}"/>
                </a:ext>
              </a:extLst>
            </p:cNvPr>
            <p:cNvSpPr/>
            <p:nvPr/>
          </p:nvSpPr>
          <p:spPr>
            <a:xfrm>
              <a:off x="217989" y="2610090"/>
              <a:ext cx="6771190" cy="1032076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화살표: 오른쪽 46">
              <a:extLst>
                <a:ext uri="{FF2B5EF4-FFF2-40B4-BE49-F238E27FC236}">
                  <a16:creationId xmlns:a16="http://schemas.microsoft.com/office/drawing/2014/main" id="{A3FAF498-DC8C-1146-A02E-14F4DB31868B}"/>
                </a:ext>
              </a:extLst>
            </p:cNvPr>
            <p:cNvSpPr/>
            <p:nvPr/>
          </p:nvSpPr>
          <p:spPr>
            <a:xfrm>
              <a:off x="7056041" y="2904551"/>
              <a:ext cx="467810" cy="356886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화살표: 오른쪽 47">
              <a:extLst>
                <a:ext uri="{FF2B5EF4-FFF2-40B4-BE49-F238E27FC236}">
                  <a16:creationId xmlns:a16="http://schemas.microsoft.com/office/drawing/2014/main" id="{DD1F6CC3-8CFE-EE44-BF58-B468DE77469C}"/>
                </a:ext>
              </a:extLst>
            </p:cNvPr>
            <p:cNvSpPr/>
            <p:nvPr/>
          </p:nvSpPr>
          <p:spPr>
            <a:xfrm>
              <a:off x="7056042" y="4259754"/>
              <a:ext cx="467810" cy="356886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화살표: 오른쪽 48">
              <a:extLst>
                <a:ext uri="{FF2B5EF4-FFF2-40B4-BE49-F238E27FC236}">
                  <a16:creationId xmlns:a16="http://schemas.microsoft.com/office/drawing/2014/main" id="{D7800A5F-CD9D-7A4E-AE67-1A033FE5C6ED}"/>
                </a:ext>
              </a:extLst>
            </p:cNvPr>
            <p:cNvSpPr/>
            <p:nvPr/>
          </p:nvSpPr>
          <p:spPr>
            <a:xfrm>
              <a:off x="5126927" y="5918792"/>
              <a:ext cx="467810" cy="356886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49">
              <a:extLst>
                <a:ext uri="{FF2B5EF4-FFF2-40B4-BE49-F238E27FC236}">
                  <a16:creationId xmlns:a16="http://schemas.microsoft.com/office/drawing/2014/main" id="{049A9F4E-FAE0-0E44-9E12-23C3BCE47825}"/>
                </a:ext>
              </a:extLst>
            </p:cNvPr>
            <p:cNvSpPr/>
            <p:nvPr/>
          </p:nvSpPr>
          <p:spPr>
            <a:xfrm>
              <a:off x="189052" y="3786849"/>
              <a:ext cx="6795304" cy="1475771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사각형: 둥근 모서리 50">
              <a:extLst>
                <a:ext uri="{FF2B5EF4-FFF2-40B4-BE49-F238E27FC236}">
                  <a16:creationId xmlns:a16="http://schemas.microsoft.com/office/drawing/2014/main" id="{C2277114-66C2-8C40-8DA3-2060D0B9FD4E}"/>
                </a:ext>
              </a:extLst>
            </p:cNvPr>
            <p:cNvSpPr/>
            <p:nvPr/>
          </p:nvSpPr>
          <p:spPr>
            <a:xfrm>
              <a:off x="184229" y="5320494"/>
              <a:ext cx="4798672" cy="1273216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사각형: 둥근 모서리 51">
              <a:extLst>
                <a:ext uri="{FF2B5EF4-FFF2-40B4-BE49-F238E27FC236}">
                  <a16:creationId xmlns:a16="http://schemas.microsoft.com/office/drawing/2014/main" id="{84853261-164C-6D40-A313-64AB484B69B0}"/>
                </a:ext>
              </a:extLst>
            </p:cNvPr>
            <p:cNvSpPr/>
            <p:nvPr/>
          </p:nvSpPr>
          <p:spPr>
            <a:xfrm>
              <a:off x="217988" y="951051"/>
              <a:ext cx="4248875" cy="1610810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3809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5DD25F194C3A840B7C1905034650566" ma:contentTypeVersion="4" ma:contentTypeDescription="새 문서를 만듭니다." ma:contentTypeScope="" ma:versionID="cfd1d6e4f39a31ad383d7e1c5f93b9c1">
  <xsd:schema xmlns:xsd="http://www.w3.org/2001/XMLSchema" xmlns:xs="http://www.w3.org/2001/XMLSchema" xmlns:p="http://schemas.microsoft.com/office/2006/metadata/properties" xmlns:ns3="3454ab06-9fa0-4a6a-bd0c-b199bd7d8909" targetNamespace="http://schemas.microsoft.com/office/2006/metadata/properties" ma:root="true" ma:fieldsID="c0c9695f254feaf9e993b2b5e7d00221" ns3:_="">
    <xsd:import namespace="3454ab06-9fa0-4a6a-bd0c-b199bd7d890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4ab06-9fa0-4a6a-bd0c-b199bd7d89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E612A2D-D21D-4C81-B99D-805213D63E59}">
  <ds:schemaRefs>
    <ds:schemaRef ds:uri="3454ab06-9fa0-4a6a-bd0c-b199bd7d890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A2C662A-0836-4357-B4EF-4B5227FDB90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54F55A-E219-4A01-9D05-25AD6A935A9A}">
  <ds:schemaRefs>
    <ds:schemaRef ds:uri="3454ab06-9fa0-4a6a-bd0c-b199bd7d890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41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김은아</dc:creator>
  <cp:revision>1183</cp:revision>
  <dcterms:created xsi:type="dcterms:W3CDTF">2022-08-30T16:45:29Z</dcterms:created>
  <dcterms:modified xsi:type="dcterms:W3CDTF">2022-08-31T12:29:03Z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0x010100D5DD25F194C3A840B7C1905034650566</vt:lpwstr>
  </property>
</Properties>
</file>