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4" r:id="rId11"/>
    <p:sldId id="272" r:id="rId12"/>
    <p:sldId id="269" r:id="rId13"/>
    <p:sldId id="270" r:id="rId14"/>
    <p:sldId id="263" r:id="rId15"/>
    <p:sldId id="265" r:id="rId16"/>
    <p:sldId id="271" r:id="rId17"/>
    <p:sldId id="266" r:id="rId18"/>
    <p:sldId id="274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FD57E-8318-F489-5BF4-01CB2340C026}" v="2637" dt="2022-08-21T17:48:30.684"/>
    <p1510:client id="{782C99C5-AC17-524C-BCD7-24CF7DB323D3}" v="7348" dt="2022-08-21T17:47:45.435"/>
    <p1510:client id="{940E4963-7DB4-C969-A10E-4D2686080BDB}" v="2652" dt="2022-08-21T17:00:22.787"/>
    <p1510:client id="{DEFCA310-1BC9-4822-B1A6-8D79990A9120}" v="1423" dt="2022-08-21T13:26:36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B50E-6616-9640-A27D-9F9A8B7EC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2CD437-84B0-EC40-A58B-383CD6596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832C9-41A8-CA4B-99BB-9B3E0CD1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6B62B-C95E-1E49-ABFF-2D863E37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471B6-DB6D-AB4B-B94C-6519CFA2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7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702E7-4C19-0A42-8BE3-6467C8CD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A675C-477F-C74C-9514-7E241D70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3A423-EFF5-2049-BBC5-1702D9D4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3CEC6-D043-CE44-8B0C-38D6502E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C5A19-B1B5-B646-BFD6-AB0E46ED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4568-F5CE-AE43-BAAB-3F85F39E3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3382B1-3010-A04D-87E9-660B5A0E5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445ED-EB69-534F-8E5E-1383174A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FAAC8-4D1C-E040-83B7-C7D78F4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68F68-3661-2E4E-9152-01FB5E17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708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1936-256A-4844-AE01-7D1297D4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33CB7-8EC9-6042-94E8-A91A770E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D25EC-B339-ED42-8428-E8D02548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9BDB2-DFBD-2544-B774-F70816A3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F6C61-2B6E-9240-A55C-0AA1E80D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3C93-436E-754E-9FA9-3C8A68DC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B8129-8D22-654D-B9B0-B75C3B0B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B5FED-6241-6F4F-ACA6-1D6961E3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7D70-78CE-D449-8766-D4CEF605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BBE-03B6-8740-8A0F-FCBB8E37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85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F43B-DDE4-B141-BE83-E9A45F5B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6F16C-A582-7049-8A61-DF741B1DD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9405F-5465-0E45-BE62-0EDE37BD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F6577D-B87F-C64B-89F1-E5337048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1D947-4C02-104D-97D3-5E3EF4B7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5B6FB-CC23-0E4E-99F6-7CFE17AA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2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960F9-2A21-954A-B395-B1C49384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A1D16-78DD-9F4C-91E3-EE40B98E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9F684-18FF-1843-B7E9-C77C6048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F7482A-CF26-8D4E-B6BE-9626B74E6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9B86AE-5700-5941-912E-2F332EBB7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6AAE0E-76EB-FA4B-A608-EAF2243E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072DBB-BE39-654C-B414-6368C89B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FD73C-97FA-A642-BB15-19004D0E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24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B9B70-7BD4-0345-A8E7-20CBDBBA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5A8E-8087-0D41-924D-BD453615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4983-F5F1-7345-AFEB-83FB3E1A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26E74-67C6-4646-A85B-2A5408B3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75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157C9F-E30E-7E4E-94FD-422976FF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05718E-84E5-CE4D-8274-60ACDA55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C71FA-93F0-D54C-BCF0-5908938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73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B1BE8-A3B5-5540-8B51-4D066816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8F17-79AB-7D44-85A2-006CE664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52AA82-CB14-0E41-8C17-1A1D41D4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E6992-DDF3-1B45-9AA5-059479E2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8DC78-CAFC-0642-94BF-D9268544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35ED8-9970-B047-9FF9-0DF52238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75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1FA5-88D7-B742-9DB9-5F9B30B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63AF14-5F41-4D42-916F-A4A8A7B58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4063D-D7A8-9840-B112-92DFFE6A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0F5D5-210E-AD4D-A391-FB1EA8A0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911C1-B3F6-AA49-911E-8D5CC68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0E7CE-BAA6-A746-8C5B-0EB111A8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273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3C371-B34C-B442-9864-53E20805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61732-C7B9-D14A-8A45-AF753979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A6ABE-E374-1C47-806B-5A5D832A0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3A272-09EF-7F4F-BC93-BB66F7B9C842}" type="datetimeFigureOut">
              <a:rPr kumimoji="1" lang="ko-Kore-KR" altLang="en-US" smtClean="0"/>
              <a:t>08/22/2022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0EE15-61EA-B645-ACC7-B23C21F2F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1B14B-8C10-7D46-AEE9-229918911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2771-39F0-0740-8A0A-7424F59CEE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04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980D581-BDA1-5141-8BD4-0E72219C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805" y="1773238"/>
            <a:ext cx="9144000" cy="3308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ore-KR" altLang="en-US"/>
              <a:t>강화학습</a:t>
            </a:r>
            <a:r>
              <a:rPr kumimoji="1" lang="ko-KR" altLang="en-US"/>
              <a:t> 실습</a:t>
            </a:r>
            <a:endParaRPr kumimoji="1" lang="en-US" altLang="ko-KR"/>
          </a:p>
          <a:p>
            <a:r>
              <a:rPr kumimoji="1" lang="en-US" altLang="ko-KR" sz="2800" b="1">
                <a:ea typeface="맑은 고딕"/>
              </a:rPr>
              <a:t>&lt;</a:t>
            </a:r>
            <a:r>
              <a:rPr kumimoji="1" lang="ko-KR" altLang="en-US" sz="2800" b="1">
                <a:ea typeface="맑은 고딕"/>
              </a:rPr>
              <a:t>토폴로지</a:t>
            </a:r>
            <a:r>
              <a:rPr kumimoji="1" lang="en-US" altLang="ko-KR" sz="2800" b="1">
                <a:ea typeface="맑은 고딕"/>
              </a:rPr>
              <a:t>3&amp;Qlearning</a:t>
            </a:r>
            <a:r>
              <a:rPr kumimoji="1" lang="ko-KR" altLang="en-US" sz="2800" b="1">
                <a:ea typeface="맑은 고딕"/>
              </a:rPr>
              <a:t> 구현</a:t>
            </a:r>
            <a:r>
              <a:rPr kumimoji="1" lang="en-US" altLang="ko-KR" sz="2800" b="1">
                <a:ea typeface="맑은 고딕"/>
              </a:rPr>
              <a:t>&gt;</a:t>
            </a:r>
            <a:endParaRPr lang="en-US" altLang="ko-KR" sz="2800" b="1">
              <a:ea typeface="맑은 고딕"/>
              <a:cs typeface="Calibri"/>
            </a:endParaRPr>
          </a:p>
          <a:p>
            <a:endParaRPr kumimoji="1" lang="en-US" altLang="ko-Kore-KR"/>
          </a:p>
          <a:p>
            <a:endParaRPr kumimoji="1" lang="en-US" altLang="ko-Kore-KR"/>
          </a:p>
          <a:p>
            <a:r>
              <a:rPr kumimoji="1" lang="ko-Kore-KR" altLang="en-US"/>
              <a:t>김은아</a:t>
            </a:r>
            <a:endParaRPr kumimoji="1" lang="en-US" altLang="ko-Kore-KR"/>
          </a:p>
          <a:p>
            <a:r>
              <a:rPr kumimoji="1" lang="ko-Kore-KR" altLang="en-US"/>
              <a:t>노희재</a:t>
            </a:r>
            <a:endParaRPr kumimoji="1" lang="en-US" altLang="ko-Kore-KR"/>
          </a:p>
          <a:p>
            <a:r>
              <a:rPr kumimoji="1" lang="ko-Kore-KR" altLang="en-US"/>
              <a:t>이환수</a:t>
            </a:r>
          </a:p>
        </p:txBody>
      </p:sp>
    </p:spTree>
    <p:extLst>
      <p:ext uri="{BB962C8B-B14F-4D97-AF65-F5344CB8AC3E}">
        <p14:creationId xmlns:p14="http://schemas.microsoft.com/office/powerpoint/2010/main" val="276722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4D4DD-FDBD-E735-CB91-660A923E2E81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)_5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7D5FF4-8872-4D46-8B44-480F9848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8" y="825599"/>
            <a:ext cx="6646416" cy="5917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204ACC-F56F-5C4A-9FEB-5647AA4CF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30" y="3429000"/>
            <a:ext cx="5178755" cy="1890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812B94-707C-5D47-AB54-5685AAF40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291" y="5033918"/>
            <a:ext cx="9122885" cy="175095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738A123-A51F-6345-84CA-F4712E57E61B}"/>
              </a:ext>
            </a:extLst>
          </p:cNvPr>
          <p:cNvSpPr/>
          <p:nvPr/>
        </p:nvSpPr>
        <p:spPr>
          <a:xfrm>
            <a:off x="3722291" y="1419292"/>
            <a:ext cx="1148385" cy="189680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사각형: 둥근 모서리 49">
            <a:extLst>
              <a:ext uri="{FF2B5EF4-FFF2-40B4-BE49-F238E27FC236}">
                <a16:creationId xmlns:a16="http://schemas.microsoft.com/office/drawing/2014/main" id="{8128E6A0-93C3-824E-B43C-CC922F3A86B6}"/>
              </a:ext>
            </a:extLst>
          </p:cNvPr>
          <p:cNvSpPr/>
          <p:nvPr/>
        </p:nvSpPr>
        <p:spPr>
          <a:xfrm>
            <a:off x="187338" y="2301545"/>
            <a:ext cx="12004662" cy="44418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2BF64-D9BA-8347-A309-C3A554A2F36B}"/>
              </a:ext>
            </a:extLst>
          </p:cNvPr>
          <p:cNvSpPr txBox="1"/>
          <p:nvPr/>
        </p:nvSpPr>
        <p:spPr>
          <a:xfrm>
            <a:off x="8232775" y="1169502"/>
            <a:ext cx="41256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Reward(</a:t>
            </a:r>
            <a:r>
              <a:rPr lang="ko-KR" altLang="en-US" sz="1400" b="1">
                <a:ea typeface="맑은 고딕"/>
                <a:cs typeface="Calibri"/>
              </a:rPr>
              <a:t>최대 추정 지연시간</a:t>
            </a:r>
            <a:r>
              <a:rPr lang="en-US" altLang="ko-KR" sz="1400" b="1">
                <a:ea typeface="맑은 고딕"/>
                <a:cs typeface="Calibri"/>
              </a:rPr>
              <a:t>) </a:t>
            </a:r>
            <a:r>
              <a:rPr lang="ko-KR" altLang="en-US" sz="1400" b="1">
                <a:ea typeface="맑은 고딕"/>
                <a:cs typeface="Calibri"/>
              </a:rPr>
              <a:t>계산 후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solidFill>
                  <a:srgbClr val="00B050"/>
                </a:solidFill>
                <a:ea typeface="맑은 고딕"/>
                <a:cs typeface="Calibri"/>
              </a:rPr>
              <a:t>Return</a:t>
            </a:r>
            <a:r>
              <a:rPr lang="en-US" altLang="ko-KR" sz="1400" b="1">
                <a:ea typeface="맑은 고딕"/>
                <a:cs typeface="Calibri"/>
              </a:rPr>
              <a:t> (</a:t>
            </a:r>
            <a:r>
              <a:rPr lang="en-US" altLang="ko-KR" sz="1400" b="1" err="1">
                <a:ea typeface="맑은 고딕"/>
                <a:cs typeface="Calibri"/>
              </a:rPr>
              <a:t>S_prime</a:t>
            </a:r>
            <a:r>
              <a:rPr lang="en-US" altLang="ko-KR" sz="1400" b="1">
                <a:ea typeface="맑은 고딕"/>
                <a:cs typeface="Calibri"/>
              </a:rPr>
              <a:t>), r, done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134F4E-D733-624B-9F3E-33B359F4ACD8}"/>
              </a:ext>
            </a:extLst>
          </p:cNvPr>
          <p:cNvSpPr/>
          <p:nvPr/>
        </p:nvSpPr>
        <p:spPr>
          <a:xfrm>
            <a:off x="4257920" y="6327818"/>
            <a:ext cx="7811434" cy="119173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BDA76B-77C9-384A-A155-8F24F14BF6DF}"/>
              </a:ext>
            </a:extLst>
          </p:cNvPr>
          <p:cNvSpPr/>
          <p:nvPr/>
        </p:nvSpPr>
        <p:spPr>
          <a:xfrm>
            <a:off x="4126939" y="6513662"/>
            <a:ext cx="1969061" cy="158239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8741B-F685-2C49-9D0A-2A77FFB9DD0F}"/>
              </a:ext>
            </a:extLst>
          </p:cNvPr>
          <p:cNvSpPr txBox="1"/>
          <p:nvPr/>
        </p:nvSpPr>
        <p:spPr>
          <a:xfrm>
            <a:off x="8163637" y="4517993"/>
            <a:ext cx="3788927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err="1">
                <a:ea typeface="맑은 고딕"/>
                <a:cs typeface="Calibri"/>
              </a:rPr>
              <a:t>S_prime</a:t>
            </a:r>
            <a:r>
              <a:rPr lang="en-US" altLang="ko-KR" sz="1400" b="1">
                <a:ea typeface="맑은 고딕"/>
                <a:cs typeface="Calibri"/>
              </a:rPr>
              <a:t>(0,1)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action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후 변화된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state</a:t>
            </a: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첫 번째 패킷의 현재까지의 지연 시간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 길이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큐에 있는 패킷들의 최대 추정 지연 시간</a:t>
            </a:r>
          </a:p>
        </p:txBody>
      </p:sp>
      <p:sp>
        <p:nvSpPr>
          <p:cNvPr id="17" name="화살표: 오른쪽 47">
            <a:extLst>
              <a:ext uri="{FF2B5EF4-FFF2-40B4-BE49-F238E27FC236}">
                <a16:creationId xmlns:a16="http://schemas.microsoft.com/office/drawing/2014/main" id="{FF3B3245-4C67-9B40-AE72-9D71760C54B1}"/>
              </a:ext>
            </a:extLst>
          </p:cNvPr>
          <p:cNvSpPr/>
          <p:nvPr/>
        </p:nvSpPr>
        <p:spPr>
          <a:xfrm rot="17535417">
            <a:off x="7738978" y="5704132"/>
            <a:ext cx="987594" cy="262656"/>
          </a:xfrm>
          <a:prstGeom prst="rightArrow">
            <a:avLst/>
          </a:prstGeom>
          <a:solidFill>
            <a:srgbClr val="FFC000">
              <a:alpha val="4185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47">
            <a:extLst>
              <a:ext uri="{FF2B5EF4-FFF2-40B4-BE49-F238E27FC236}">
                <a16:creationId xmlns:a16="http://schemas.microsoft.com/office/drawing/2014/main" id="{0D3B857C-3D9A-2345-B476-CFC655AAAD3D}"/>
              </a:ext>
            </a:extLst>
          </p:cNvPr>
          <p:cNvSpPr/>
          <p:nvPr/>
        </p:nvSpPr>
        <p:spPr>
          <a:xfrm rot="18215465">
            <a:off x="8489102" y="1846750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0D718-234F-764B-A511-026F7D5BF188}"/>
              </a:ext>
            </a:extLst>
          </p:cNvPr>
          <p:cNvSpPr txBox="1"/>
          <p:nvPr/>
        </p:nvSpPr>
        <p:spPr>
          <a:xfrm>
            <a:off x="5218401" y="5062514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Done : </a:t>
            </a:r>
            <a:r>
              <a:rPr lang="ko-KR" altLang="en-US" sz="1400" b="1">
                <a:ea typeface="맑은 고딕"/>
                <a:cs typeface="Calibri"/>
              </a:rPr>
              <a:t>에피소드 끝낼지 여부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3650C-A604-6C46-B4D8-E443CE71153B}"/>
              </a:ext>
            </a:extLst>
          </p:cNvPr>
          <p:cNvSpPr txBox="1"/>
          <p:nvPr/>
        </p:nvSpPr>
        <p:spPr>
          <a:xfrm>
            <a:off x="6902299" y="2383770"/>
            <a:ext cx="412561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Reward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최대 추정 지연시간</a:t>
            </a:r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) 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계산</a:t>
            </a:r>
            <a:endParaRPr lang="en-US" altLang="ko-Kore-KR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: queue0,1</a:t>
            </a:r>
            <a:r>
              <a:rPr lang="ko-KR" altLang="en-US" sz="1400" b="1">
                <a:ea typeface="맑은 고딕"/>
                <a:cs typeface="Calibri"/>
              </a:rPr>
              <a:t>에서 </a:t>
            </a:r>
            <a:r>
              <a:rPr lang="ko-KR" altLang="en-US" sz="1400" b="1" err="1">
                <a:ea typeface="맑은 고딕"/>
                <a:cs typeface="Calibri"/>
              </a:rPr>
              <a:t>최대추정</a:t>
            </a:r>
            <a:r>
              <a:rPr lang="ko-KR" altLang="en-US" sz="1400" b="1">
                <a:ea typeface="맑은 고딕"/>
                <a:cs typeface="Calibri"/>
              </a:rPr>
              <a:t> 지연시간 구하기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-&gt;</a:t>
            </a:r>
            <a:r>
              <a:rPr lang="ko-KR" altLang="en-US" sz="1400" b="1">
                <a:ea typeface="맑은 고딕"/>
                <a:cs typeface="Calibri"/>
              </a:rPr>
              <a:t> 전송한 패킷의 추정지연시간과 비교해서 최댓값 사용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09E068-EE31-964C-95EA-88B46E2A84A3}"/>
              </a:ext>
            </a:extLst>
          </p:cNvPr>
          <p:cNvSpPr txBox="1"/>
          <p:nvPr/>
        </p:nvSpPr>
        <p:spPr>
          <a:xfrm>
            <a:off x="5022457" y="1293263"/>
            <a:ext cx="181129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1400" b="1">
                <a:ea typeface="맑은 고딕"/>
                <a:cs typeface="Calibri"/>
              </a:rPr>
              <a:t>액션에 따라 </a:t>
            </a:r>
            <a:endParaRPr lang="en-US" altLang="ko-Kore-KR" sz="1400" b="1">
              <a:ea typeface="맑은 고딕"/>
              <a:cs typeface="Calibri"/>
            </a:endParaRPr>
          </a:p>
          <a:p>
            <a:r>
              <a:rPr lang="ko-Kore-KR" altLang="en-US" sz="1400" b="1">
                <a:ea typeface="맑은 고딕"/>
                <a:cs typeface="Calibri"/>
              </a:rPr>
              <a:t>송신할 </a:t>
            </a:r>
            <a:r>
              <a:rPr lang="en-US" altLang="ko-Kore-KR" sz="1400" b="1">
                <a:ea typeface="맑은 고딕"/>
                <a:cs typeface="Calibri"/>
              </a:rPr>
              <a:t>queue </a:t>
            </a:r>
            <a:r>
              <a:rPr lang="ko-Kore-KR" altLang="en-US" sz="1400" b="1">
                <a:ea typeface="맑은 고딕"/>
                <a:cs typeface="Calibri"/>
              </a:rPr>
              <a:t>선택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CA09E-D48C-8745-80FD-BA498BF0EC1B}"/>
              </a:ext>
            </a:extLst>
          </p:cNvPr>
          <p:cNvSpPr txBox="1"/>
          <p:nvPr/>
        </p:nvSpPr>
        <p:spPr>
          <a:xfrm>
            <a:off x="1222631" y="2737714"/>
            <a:ext cx="2425213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Max</a:t>
            </a:r>
            <a:r>
              <a:rPr lang="ko-Kore-KR" altLang="en-US" sz="1000" b="1">
                <a:ea typeface="맑은 고딕"/>
                <a:cs typeface="Calibri"/>
              </a:rPr>
              <a:t>값 초기 설정</a:t>
            </a:r>
            <a:endParaRPr lang="ko-KR" altLang="en-US" sz="1000" b="1">
              <a:ea typeface="맑은 고딕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953C7-AE1B-6B47-96CE-5835AB0C4B29}"/>
              </a:ext>
            </a:extLst>
          </p:cNvPr>
          <p:cNvSpPr txBox="1"/>
          <p:nvPr/>
        </p:nvSpPr>
        <p:spPr>
          <a:xfrm>
            <a:off x="1701726" y="4575901"/>
            <a:ext cx="211765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1.</a:t>
            </a:r>
            <a:r>
              <a:rPr lang="ko-KR" altLang="en-US" sz="1000" b="1">
                <a:ea typeface="맑은 고딕"/>
                <a:cs typeface="Calibri"/>
              </a:rPr>
              <a:t> </a:t>
            </a:r>
            <a:r>
              <a:rPr lang="en-US" altLang="ko-KR" sz="1000" b="1">
                <a:ea typeface="맑은 고딕"/>
                <a:cs typeface="Calibri"/>
              </a:rPr>
              <a:t>Queue0 </a:t>
            </a:r>
            <a:r>
              <a:rPr lang="ko-KR" altLang="en-US" sz="1000" b="1">
                <a:ea typeface="맑은 고딕"/>
                <a:cs typeface="Calibri"/>
              </a:rPr>
              <a:t>에서 최대 추정지연시간</a:t>
            </a:r>
            <a:endParaRPr lang="en-US" altLang="ko-KR" sz="1000" b="1">
              <a:ea typeface="맑은 고딕"/>
              <a:cs typeface="Calibri"/>
            </a:endParaRPr>
          </a:p>
          <a:p>
            <a:r>
              <a:rPr lang="ko-KR" altLang="en-US" sz="1000" b="1">
                <a:ea typeface="맑은 고딕"/>
                <a:cs typeface="Calibri"/>
              </a:rPr>
              <a:t> </a:t>
            </a:r>
            <a:r>
              <a:rPr lang="en-US" altLang="ko-KR" sz="1000" b="1">
                <a:ea typeface="맑은 고딕"/>
                <a:cs typeface="Calibri"/>
              </a:rPr>
              <a:t>max</a:t>
            </a:r>
            <a:r>
              <a:rPr lang="ko-KR" altLang="en-US" sz="1000" b="1">
                <a:ea typeface="맑은 고딕"/>
                <a:cs typeface="Calibri"/>
              </a:rPr>
              <a:t>에 저장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FF8887-04DE-C742-9C63-8298443BF9A8}"/>
              </a:ext>
            </a:extLst>
          </p:cNvPr>
          <p:cNvSpPr txBox="1"/>
          <p:nvPr/>
        </p:nvSpPr>
        <p:spPr>
          <a:xfrm>
            <a:off x="5449612" y="3505253"/>
            <a:ext cx="219627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2. Queue1</a:t>
            </a:r>
            <a:r>
              <a:rPr lang="ko-KR" altLang="en-US" sz="1000" b="1">
                <a:ea typeface="맑은 고딕"/>
                <a:cs typeface="Calibri"/>
              </a:rPr>
              <a:t>과 비교하여 모든 </a:t>
            </a:r>
            <a:r>
              <a:rPr lang="en-US" altLang="ko-KR" sz="1000" b="1">
                <a:ea typeface="맑은 고딕"/>
                <a:cs typeface="Calibri"/>
              </a:rPr>
              <a:t>queue</a:t>
            </a:r>
            <a:r>
              <a:rPr lang="ko-KR" altLang="en-US" sz="1000" b="1">
                <a:ea typeface="맑은 고딕"/>
                <a:cs typeface="Calibri"/>
              </a:rPr>
              <a:t>에서 최대 추정지연시간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A725D-8657-C946-91A3-1216729B91A9}"/>
              </a:ext>
            </a:extLst>
          </p:cNvPr>
          <p:cNvSpPr txBox="1"/>
          <p:nvPr/>
        </p:nvSpPr>
        <p:spPr>
          <a:xfrm>
            <a:off x="5469764" y="4603055"/>
            <a:ext cx="219627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3. </a:t>
            </a:r>
            <a:r>
              <a:rPr lang="ko-KR" altLang="en-US" sz="1000" b="1">
                <a:ea typeface="맑은 고딕"/>
                <a:cs typeface="Calibri"/>
              </a:rPr>
              <a:t>전송한 패킷의 추정지연시간과 비교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635A95-AC96-F54C-B26C-BAC512767116}"/>
              </a:ext>
            </a:extLst>
          </p:cNvPr>
          <p:cNvSpPr/>
          <p:nvPr/>
        </p:nvSpPr>
        <p:spPr>
          <a:xfrm>
            <a:off x="3722291" y="1923342"/>
            <a:ext cx="1148385" cy="153293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5DE314-A01C-6945-8868-163A2D5139C7}"/>
              </a:ext>
            </a:extLst>
          </p:cNvPr>
          <p:cNvSpPr/>
          <p:nvPr/>
        </p:nvSpPr>
        <p:spPr>
          <a:xfrm>
            <a:off x="1773142" y="4575901"/>
            <a:ext cx="1905579" cy="400110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A40145-16EE-9E41-B635-B41C4B210D35}"/>
              </a:ext>
            </a:extLst>
          </p:cNvPr>
          <p:cNvSpPr/>
          <p:nvPr/>
        </p:nvSpPr>
        <p:spPr>
          <a:xfrm>
            <a:off x="5503828" y="3498749"/>
            <a:ext cx="1994868" cy="400110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18C6D2-B7F0-AE40-96E2-B5BAFD0720C1}"/>
              </a:ext>
            </a:extLst>
          </p:cNvPr>
          <p:cNvSpPr/>
          <p:nvPr/>
        </p:nvSpPr>
        <p:spPr>
          <a:xfrm>
            <a:off x="5515593" y="4653229"/>
            <a:ext cx="1983103" cy="322782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199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136FD1-282C-AA4E-AC0A-991481CA702C}"/>
              </a:ext>
            </a:extLst>
          </p:cNvPr>
          <p:cNvSpPr txBox="1"/>
          <p:nvPr/>
        </p:nvSpPr>
        <p:spPr>
          <a:xfrm>
            <a:off x="238777" y="427873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Reward</a:t>
            </a:r>
            <a:r>
              <a:rPr lang="ko-Kore-KR" altLang="en-US" sz="1400" b="1">
                <a:solidFill>
                  <a:srgbClr val="00B0F0"/>
                </a:solidFill>
                <a:ea typeface="맑은 고딕"/>
                <a:cs typeface="Calibri"/>
              </a:rPr>
              <a:t> 계산방법</a:t>
            </a:r>
            <a:r>
              <a:rPr lang="en-US" altLang="ko-Kore-KR" sz="1400" b="1">
                <a:solidFill>
                  <a:srgbClr val="00B0F0"/>
                </a:solidFill>
                <a:ea typeface="맑은 고딕"/>
                <a:cs typeface="Calibri"/>
              </a:rPr>
              <a:t>2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_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논문기반</a:t>
            </a:r>
            <a:endParaRPr lang="en-US" altLang="ko-Kore-KR" sz="1400" b="1">
              <a:solidFill>
                <a:srgbClr val="00B0F0"/>
              </a:solidFill>
              <a:ea typeface="맑은 고딕"/>
              <a:cs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D4275-67F0-2B40-96CD-6945C5F5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70" y="239486"/>
            <a:ext cx="3256643" cy="3712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D1E9BB-F645-C349-BDB8-BB84BE6E8B2F}"/>
              </a:ext>
            </a:extLst>
          </p:cNvPr>
          <p:cNvSpPr txBox="1"/>
          <p:nvPr/>
        </p:nvSpPr>
        <p:spPr>
          <a:xfrm>
            <a:off x="8470654" y="3952059"/>
            <a:ext cx="3601603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ea typeface="맑은 고딕"/>
                <a:cs typeface="Calibri"/>
              </a:rPr>
              <a:t>*출처</a:t>
            </a:r>
            <a:r>
              <a:rPr lang="en-US" altLang="ko-KR" sz="1100">
                <a:ea typeface="맑은 고딕"/>
                <a:cs typeface="Calibri"/>
              </a:rPr>
              <a:t>) </a:t>
            </a:r>
            <a:r>
              <a:rPr lang="ko-KR" altLang="en-US" sz="1100" err="1">
                <a:ea typeface="맑은 고딕"/>
                <a:cs typeface="Calibri"/>
              </a:rPr>
              <a:t>권주혁</a:t>
            </a:r>
            <a:r>
              <a:rPr lang="en-US" altLang="ko-KR" sz="1100">
                <a:ea typeface="맑은 고딕"/>
                <a:cs typeface="Calibri"/>
              </a:rPr>
              <a:t>,</a:t>
            </a:r>
            <a:r>
              <a:rPr lang="ko-KR" altLang="en-US" sz="1100">
                <a:ea typeface="맑은 고딕"/>
                <a:cs typeface="Calibri"/>
              </a:rPr>
              <a:t>류지혜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ko-KR" altLang="en-US" sz="1100">
                <a:ea typeface="맑은 고딕"/>
                <a:cs typeface="Calibri"/>
              </a:rPr>
              <a:t>정진우</a:t>
            </a:r>
            <a:r>
              <a:rPr lang="en-US" altLang="ko-KR" sz="1100">
                <a:ea typeface="맑은 고딕"/>
                <a:cs typeface="Calibri"/>
              </a:rPr>
              <a:t>,”</a:t>
            </a:r>
            <a:r>
              <a:rPr lang="ko-KR" altLang="en-US" sz="1100">
                <a:ea typeface="맑은 고딕"/>
                <a:cs typeface="Calibri"/>
              </a:rPr>
              <a:t>네트워크 최대 </a:t>
            </a:r>
            <a:r>
              <a:rPr lang="ko-KR" altLang="en-US" sz="1100" err="1">
                <a:ea typeface="맑은 고딕"/>
                <a:cs typeface="Calibri"/>
              </a:rPr>
              <a:t>단대단</a:t>
            </a:r>
            <a:r>
              <a:rPr lang="ko-KR" altLang="en-US" sz="1100">
                <a:ea typeface="맑은 고딕"/>
                <a:cs typeface="Calibri"/>
              </a:rPr>
              <a:t> 지연 시간의 최소화를 위한 </a:t>
            </a:r>
            <a:r>
              <a:rPr lang="ko-KR" altLang="en-US" sz="1100" err="1">
                <a:ea typeface="맑은 고딕"/>
                <a:cs typeface="Calibri"/>
              </a:rPr>
              <a:t>강화학습</a:t>
            </a:r>
            <a:r>
              <a:rPr lang="ko-KR" altLang="en-US" sz="1100">
                <a:ea typeface="맑은 고딕"/>
                <a:cs typeface="Calibri"/>
              </a:rPr>
              <a:t> 기반 스케줄러</a:t>
            </a:r>
            <a:r>
              <a:rPr lang="en-US" altLang="ko-KR" sz="1100">
                <a:ea typeface="맑은 고딕"/>
                <a:cs typeface="Calibri"/>
              </a:rPr>
              <a:t>”, 270p</a:t>
            </a:r>
            <a:endParaRPr lang="ko-KR" altLang="en-US" sz="1100">
              <a:ea typeface="맑은 고딕"/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42589-D8BF-E04F-9E39-C15EEB7C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7" y="867496"/>
            <a:ext cx="4848564" cy="59905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1D0668-70AF-AE47-BA77-84D13B922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14" y="5015011"/>
            <a:ext cx="7478486" cy="18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E18D34-2FD6-CE47-92DB-449FE687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0" y="2264104"/>
            <a:ext cx="5092700" cy="132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74B28-FAC1-094B-824A-2E5AE4B693B7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)_6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E2EF9-C37C-484D-A8C5-712B42637AEB}"/>
              </a:ext>
            </a:extLst>
          </p:cNvPr>
          <p:cNvSpPr txBox="1"/>
          <p:nvPr/>
        </p:nvSpPr>
        <p:spPr>
          <a:xfrm>
            <a:off x="6281408" y="2555172"/>
            <a:ext cx="412561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Queue0</a:t>
            </a:r>
            <a:r>
              <a:rPr lang="ko-KR" altLang="en-US" sz="1400" b="1">
                <a:ea typeface="맑은 고딕"/>
                <a:cs typeface="Calibri"/>
              </a:rPr>
              <a:t>의 최대 길이는 </a:t>
            </a:r>
            <a:r>
              <a:rPr lang="en-US" altLang="ko-KR" sz="1400" b="1">
                <a:ea typeface="맑은 고딕"/>
                <a:cs typeface="Calibri"/>
              </a:rPr>
              <a:t>10,</a:t>
            </a:r>
          </a:p>
          <a:p>
            <a:r>
              <a:rPr lang="en-US" altLang="ko-KR" sz="1400" b="1">
                <a:ea typeface="맑은 고딕"/>
                <a:cs typeface="Calibri"/>
              </a:rPr>
              <a:t>Queue1</a:t>
            </a:r>
            <a:r>
              <a:rPr lang="ko-KR" altLang="en-US" sz="1400" b="1">
                <a:ea typeface="맑은 고딕"/>
                <a:cs typeface="Calibri"/>
              </a:rPr>
              <a:t>의 최대 길이는 </a:t>
            </a:r>
            <a:r>
              <a:rPr lang="en-US" altLang="ko-KR" sz="1400" b="1">
                <a:ea typeface="맑은 고딕"/>
                <a:cs typeface="Calibri"/>
              </a:rPr>
              <a:t>5</a:t>
            </a:r>
            <a:r>
              <a:rPr lang="ko-KR" altLang="en-US" sz="1400" b="1">
                <a:ea typeface="맑은 고딕"/>
                <a:cs typeface="Calibri"/>
              </a:rPr>
              <a:t>이므로 각 </a:t>
            </a:r>
            <a:r>
              <a:rPr lang="en-US" altLang="ko-KR" sz="1400" b="1">
                <a:ea typeface="맑은 고딕"/>
                <a:cs typeface="Calibri"/>
              </a:rPr>
              <a:t>action</a:t>
            </a:r>
            <a:r>
              <a:rPr lang="ko-KR" altLang="en-US" sz="1400" b="1">
                <a:ea typeface="맑은 고딕"/>
                <a:cs typeface="Calibri"/>
              </a:rPr>
              <a:t>은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10</a:t>
            </a:r>
            <a:r>
              <a:rPr lang="ko-KR" altLang="en-US" sz="1400" b="1">
                <a:ea typeface="맑은 고딕"/>
                <a:cs typeface="Calibri"/>
              </a:rPr>
              <a:t>번</a:t>
            </a:r>
            <a:r>
              <a:rPr lang="en-US" altLang="ko-KR" sz="1400" b="1">
                <a:ea typeface="맑은 고딕"/>
                <a:cs typeface="Calibri"/>
              </a:rPr>
              <a:t>, 5</a:t>
            </a:r>
            <a:r>
              <a:rPr lang="ko-KR" altLang="en-US" sz="1400" b="1">
                <a:ea typeface="맑은 고딕"/>
                <a:cs typeface="Calibri"/>
              </a:rPr>
              <a:t>번 실행되면 한 에피소드가 끝이 난다</a:t>
            </a:r>
            <a:r>
              <a:rPr lang="en-US" altLang="ko-KR" sz="1400" b="1">
                <a:ea typeface="맑은 고딕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52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349F29-94BA-7049-A6C8-398FF842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" y="641131"/>
            <a:ext cx="3759720" cy="5864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D4D46-749F-D14A-BA66-8AC0986FFF3F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)_7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F3D4-5DF7-0340-A665-67B6F3F26677}"/>
              </a:ext>
            </a:extLst>
          </p:cNvPr>
          <p:cNvSpPr txBox="1"/>
          <p:nvPr/>
        </p:nvSpPr>
        <p:spPr>
          <a:xfrm>
            <a:off x="6096000" y="3012372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처음 설정해주었던 값과 같이 초기화 해주는 함수</a:t>
            </a:r>
            <a:r>
              <a:rPr lang="en-US" altLang="ko-KR" sz="1400" b="1">
                <a:ea typeface="맑은 고딕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1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CA95DB-B69D-7E60-C8A6-58DEC4B4F79A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4. </a:t>
            </a:r>
            <a:r>
              <a:rPr lang="ko-KR" altLang="en-US" b="1" err="1">
                <a:ea typeface="맑은 고딕"/>
              </a:rPr>
              <a:t>Agent</a:t>
            </a:r>
            <a:endParaRPr lang="ko-KR" altLang="en-US" b="1" err="1">
              <a:ea typeface="맑은 고딕"/>
              <a:cs typeface="Calibri"/>
            </a:endParaRPr>
          </a:p>
        </p:txBody>
      </p:sp>
      <p:pic>
        <p:nvPicPr>
          <p:cNvPr id="33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42A69379-B991-DA81-31C7-8D2297DE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9" y="689884"/>
            <a:ext cx="8113485" cy="5287734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309415E-2288-C991-E64F-252B1463164B}"/>
              </a:ext>
            </a:extLst>
          </p:cNvPr>
          <p:cNvSpPr/>
          <p:nvPr/>
        </p:nvSpPr>
        <p:spPr>
          <a:xfrm>
            <a:off x="268515" y="685801"/>
            <a:ext cx="4345212" cy="934356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22AE540-B072-E0FD-2A02-8E439B77EC94}"/>
              </a:ext>
            </a:extLst>
          </p:cNvPr>
          <p:cNvSpPr/>
          <p:nvPr/>
        </p:nvSpPr>
        <p:spPr>
          <a:xfrm>
            <a:off x="5176157" y="2745014"/>
            <a:ext cx="916214" cy="9162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D1FACE-81D6-803F-7919-3E72CD468651}"/>
              </a:ext>
            </a:extLst>
          </p:cNvPr>
          <p:cNvSpPr/>
          <p:nvPr/>
        </p:nvSpPr>
        <p:spPr>
          <a:xfrm>
            <a:off x="268514" y="1647372"/>
            <a:ext cx="4345212" cy="1859641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38A28-1688-E6AC-3714-6AE563CECA7A}"/>
              </a:ext>
            </a:extLst>
          </p:cNvPr>
          <p:cNvSpPr/>
          <p:nvPr/>
        </p:nvSpPr>
        <p:spPr>
          <a:xfrm>
            <a:off x="268514" y="3552372"/>
            <a:ext cx="7991926" cy="1569355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AF4409A-595A-16B1-A2AD-5B557C96ED4F}"/>
              </a:ext>
            </a:extLst>
          </p:cNvPr>
          <p:cNvSpPr/>
          <p:nvPr/>
        </p:nvSpPr>
        <p:spPr>
          <a:xfrm>
            <a:off x="295729" y="5167085"/>
            <a:ext cx="4317998" cy="807357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6E3D13FC-52A8-A9EC-C68F-DEA752E8B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11032"/>
              </p:ext>
            </p:extLst>
          </p:nvPr>
        </p:nvGraphicFramePr>
        <p:xfrm>
          <a:off x="4789714" y="662214"/>
          <a:ext cx="7497343" cy="97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343">
                  <a:extLst>
                    <a:ext uri="{9D8B030D-6E8A-4147-A177-3AD203B41FA5}">
                      <a16:colId xmlns:a16="http://schemas.microsoft.com/office/drawing/2014/main" val="3481276618"/>
                    </a:ext>
                  </a:extLst>
                </a:gridCol>
              </a:tblGrid>
              <a:tr h="970280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lang="ko-KR" altLang="en-US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#Q 테이블을 0으로 초기화, 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(첫 번째 패킷의 현재까지의 지연시간)*(큐길이)*(큐에 있는 패킷들                                                    의 최대 추정 지연시간)*(입력포트수)*(출력포트수)</a:t>
                      </a:r>
                    </a:p>
                    <a:p>
                      <a:pPr marL="0" lvl="0" algn="l">
                        <a:buNone/>
                      </a:pPr>
                      <a:r>
                        <a:rPr lang="en-US" altLang="ko-KR" sz="1400" b="1" i="0" u="none" strike="noStrike" kern="1200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#범위를 벗어나는 경우를 대비하여 각 항목의 크기를 충분히 크게 하였다.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7282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1624CB8-73DF-89A1-58A1-58C6759BBD55}"/>
              </a:ext>
            </a:extLst>
          </p:cNvPr>
          <p:cNvSpPr txBox="1"/>
          <p:nvPr/>
        </p:nvSpPr>
        <p:spPr>
          <a:xfrm>
            <a:off x="4760686" y="1767114"/>
            <a:ext cx="69976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>
                <a:ea typeface="맑은 고딕"/>
              </a:rPr>
              <a:t>eps-</a:t>
            </a:r>
            <a:r>
              <a:rPr lang="en-US" altLang="ko-KR" sz="1400" b="1" err="1">
                <a:ea typeface="맑은 고딕"/>
              </a:rPr>
              <a:t>greedy로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액션을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선택해준다</a:t>
            </a:r>
            <a:r>
              <a:rPr lang="en-US" altLang="ko-KR" sz="1400" b="1">
                <a:ea typeface="맑은 고딕"/>
              </a:rPr>
              <a:t>.</a:t>
            </a:r>
          </a:p>
          <a:p>
            <a:r>
              <a:rPr lang="en-US" altLang="ko-KR" sz="1400" b="1">
                <a:ea typeface="맑은 고딕"/>
                <a:cs typeface="Calibri"/>
              </a:rPr>
              <a:t>#eps </a:t>
            </a:r>
            <a:r>
              <a:rPr lang="en-US" altLang="ko-KR" sz="1400" b="1" err="1">
                <a:ea typeface="맑은 고딕"/>
                <a:cs typeface="Calibri"/>
              </a:rPr>
              <a:t>보다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작다면</a:t>
            </a:r>
            <a:r>
              <a:rPr lang="en-US" altLang="ko-KR" sz="1400" b="1">
                <a:ea typeface="맑은 고딕"/>
                <a:cs typeface="Calibri"/>
              </a:rPr>
              <a:t> exploration(</a:t>
            </a:r>
            <a:r>
              <a:rPr lang="en-US" altLang="ko-KR" sz="1400" b="1" err="1">
                <a:ea typeface="맑은 고딕"/>
                <a:cs typeface="Calibri"/>
              </a:rPr>
              <a:t>액션</a:t>
            </a:r>
            <a:r>
              <a:rPr lang="en-US" altLang="ko-KR" sz="1400" b="1">
                <a:ea typeface="맑은 고딕"/>
                <a:cs typeface="Calibri"/>
              </a:rPr>
              <a:t> 0,1 중 </a:t>
            </a:r>
            <a:r>
              <a:rPr lang="en-US" altLang="ko-KR" sz="1400" b="1" err="1">
                <a:ea typeface="맑은 고딕"/>
                <a:cs typeface="Calibri"/>
              </a:rPr>
              <a:t>무작위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선택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r>
              <a:rPr lang="en-US" altLang="ko-KR" sz="1400" b="1">
                <a:ea typeface="맑은 고딕"/>
                <a:cs typeface="Calibri"/>
              </a:rPr>
              <a:t>#eps </a:t>
            </a:r>
            <a:r>
              <a:rPr lang="en-US" altLang="ko-KR" sz="1400" b="1" err="1">
                <a:ea typeface="맑은 고딕"/>
                <a:cs typeface="Calibri"/>
              </a:rPr>
              <a:t>보다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크다면</a:t>
            </a:r>
            <a:r>
              <a:rPr lang="en-US" altLang="ko-KR" sz="1400" b="1">
                <a:ea typeface="맑은 고딕"/>
                <a:cs typeface="Calibri"/>
              </a:rPr>
              <a:t> exploitation(</a:t>
            </a:r>
            <a:r>
              <a:rPr lang="en-US" altLang="ko-KR" sz="1400" b="1" err="1">
                <a:ea typeface="맑은 고딕"/>
                <a:cs typeface="Calibri"/>
              </a:rPr>
              <a:t>가장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가치가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높은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액션을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선택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7F3A1-20D4-BDA8-1FD0-8982E1681BB7}"/>
              </a:ext>
            </a:extLst>
          </p:cNvPr>
          <p:cNvSpPr txBox="1"/>
          <p:nvPr/>
        </p:nvSpPr>
        <p:spPr>
          <a:xfrm>
            <a:off x="4434114" y="3753756"/>
            <a:ext cx="69976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sz="1400" b="1">
              <a:ea typeface="맑은 고딕"/>
              <a:cs typeface="Calibri"/>
            </a:endParaRPr>
          </a:p>
          <a:p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#S' </a:t>
            </a:r>
            <a:r>
              <a:rPr lang="en-US" altLang="ko-KR" sz="1400" b="1" err="1">
                <a:ea typeface="맑은 고딕"/>
                <a:cs typeface="Calibri"/>
              </a:rPr>
              <a:t>에서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선택할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액션</a:t>
            </a:r>
            <a:r>
              <a:rPr lang="en-US" altLang="ko-KR" sz="1400" b="1">
                <a:ea typeface="맑은 고딕"/>
                <a:cs typeface="Calibri"/>
              </a:rPr>
              <a:t> (</a:t>
            </a:r>
            <a:r>
              <a:rPr lang="en-US" altLang="ko-KR" sz="1400" b="1" err="1">
                <a:ea typeface="맑은 고딕"/>
                <a:cs typeface="Calibri"/>
              </a:rPr>
              <a:t>실제로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취한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액션이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아님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r>
              <a:rPr lang="en-US" altLang="ko-KR" sz="1400" b="1">
                <a:ea typeface="맑은 고딕"/>
                <a:cs typeface="Calibri"/>
              </a:rPr>
              <a:t>#Q러닝 </a:t>
            </a:r>
            <a:r>
              <a:rPr lang="en-US" altLang="ko-KR" sz="1400" b="1" err="1">
                <a:ea typeface="맑은 고딕"/>
                <a:cs typeface="Calibri"/>
              </a:rPr>
              <a:t>업데이트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식을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이용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FBB9A-0CCB-9544-2DA9-6E77912EB02E}"/>
              </a:ext>
            </a:extLst>
          </p:cNvPr>
          <p:cNvSpPr txBox="1"/>
          <p:nvPr/>
        </p:nvSpPr>
        <p:spPr>
          <a:xfrm>
            <a:off x="4688114" y="5214257"/>
            <a:ext cx="6997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eps을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천천히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줄어들게</a:t>
            </a:r>
            <a:r>
              <a:rPr lang="en-US" altLang="ko-KR" sz="1400" b="1">
                <a:ea typeface="맑은 고딕"/>
              </a:rPr>
              <a:t> 함.</a:t>
            </a:r>
          </a:p>
          <a:p>
            <a:r>
              <a:rPr lang="en-US" altLang="ko-KR" sz="1400" b="1">
                <a:ea typeface="맑은 고딕"/>
                <a:cs typeface="Calibri"/>
              </a:rPr>
              <a:t>#0.2 </a:t>
            </a:r>
            <a:r>
              <a:rPr lang="en-US" altLang="ko-KR" sz="1400" b="1" err="1">
                <a:ea typeface="맑은 고딕"/>
                <a:cs typeface="Calibri"/>
              </a:rPr>
              <a:t>아래로는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떨어지지</a:t>
            </a:r>
            <a:r>
              <a:rPr lang="en-US" altLang="ko-KR" sz="1400" b="1">
                <a:ea typeface="맑은 고딕"/>
                <a:cs typeface="Calibri"/>
              </a:rPr>
              <a:t> </a:t>
            </a:r>
            <a:r>
              <a:rPr lang="en-US" altLang="ko-KR" sz="1400" b="1" err="1">
                <a:ea typeface="맑은 고딕"/>
                <a:cs typeface="Calibri"/>
              </a:rPr>
              <a:t>않게</a:t>
            </a:r>
            <a:r>
              <a:rPr lang="en-US" altLang="ko-KR" sz="1400" b="1">
                <a:ea typeface="맑은 고딕"/>
                <a:cs typeface="Calibri"/>
              </a:rPr>
              <a:t> 함.</a:t>
            </a:r>
          </a:p>
        </p:txBody>
      </p:sp>
    </p:spTree>
    <p:extLst>
      <p:ext uri="{BB962C8B-B14F-4D97-AF65-F5344CB8AC3E}">
        <p14:creationId xmlns:p14="http://schemas.microsoft.com/office/powerpoint/2010/main" val="161807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72C4E-ECB4-B191-7916-765C5F096F3D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5. </a:t>
            </a:r>
            <a:r>
              <a:rPr lang="ko-KR" altLang="en-US" b="1" err="1">
                <a:ea typeface="맑은 고딕"/>
              </a:rPr>
              <a:t>Main</a:t>
            </a:r>
            <a:endParaRPr lang="ko-KR" altLang="en-US" b="1" err="1">
              <a:ea typeface="맑은 고딕"/>
              <a:cs typeface="Calibri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28133BC-ED50-6A21-FCF4-8A57FEBD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9" y="664661"/>
            <a:ext cx="8031840" cy="5519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2F4C4-4B8A-5140-8FA7-4F08B4D3BF67}"/>
              </a:ext>
            </a:extLst>
          </p:cNvPr>
          <p:cNvSpPr txBox="1"/>
          <p:nvPr/>
        </p:nvSpPr>
        <p:spPr>
          <a:xfrm>
            <a:off x="3126015" y="1556657"/>
            <a:ext cx="6997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r_list</a:t>
            </a:r>
            <a:r>
              <a:rPr lang="en-US" altLang="ko-KR" sz="1400" b="1">
                <a:ea typeface="맑은 고딕"/>
              </a:rPr>
              <a:t> </a:t>
            </a:r>
            <a:r>
              <a:rPr lang="en-US" altLang="ko-KR" sz="1400" b="1" err="1">
                <a:ea typeface="맑은 고딕"/>
              </a:rPr>
              <a:t>는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reward를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저장하기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위한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리스트</a:t>
            </a:r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BABD8-AFEF-7A6B-144E-446C245E4A44}"/>
              </a:ext>
            </a:extLst>
          </p:cNvPr>
          <p:cNvSpPr txBox="1"/>
          <p:nvPr/>
        </p:nvSpPr>
        <p:spPr>
          <a:xfrm>
            <a:off x="3126014" y="2663370"/>
            <a:ext cx="6997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action을</a:t>
            </a:r>
            <a:r>
              <a:rPr lang="en-US" altLang="ko-KR" sz="1400" b="1">
                <a:ea typeface="맑은 고딕"/>
              </a:rPr>
              <a:t> </a:t>
            </a:r>
            <a:r>
              <a:rPr lang="en-US" altLang="ko-KR" sz="1400" b="1" err="1">
                <a:ea typeface="맑은 고딕"/>
              </a:rPr>
              <a:t>선택하고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env와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상호작용한다</a:t>
            </a:r>
            <a:r>
              <a:rPr lang="en-US" altLang="ko-KR" sz="1400" b="1">
                <a:ea typeface="맑은 고딕"/>
              </a:rPr>
              <a:t>.</a:t>
            </a:r>
            <a:endParaRPr lang="en-US" altLang="ko-KR" sz="1400" b="1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149C6-2456-4BE2-ACC2-1A5F904217C0}"/>
              </a:ext>
            </a:extLst>
          </p:cNvPr>
          <p:cNvSpPr txBox="1"/>
          <p:nvPr/>
        </p:nvSpPr>
        <p:spPr>
          <a:xfrm>
            <a:off x="3516086" y="3579585"/>
            <a:ext cx="69976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>
                <a:ea typeface="맑은 고딕"/>
              </a:rPr>
              <a:t>#</a:t>
            </a:r>
            <a:r>
              <a:rPr lang="en-US" altLang="ko-KR" sz="1400" b="1" err="1">
                <a:ea typeface="맑은 고딕"/>
              </a:rPr>
              <a:t>env로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부터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받은</a:t>
            </a:r>
            <a:r>
              <a:rPr lang="en-US" altLang="ko-KR" sz="1400" b="1">
                <a:ea typeface="맑은 고딕"/>
              </a:rPr>
              <a:t> </a:t>
            </a:r>
            <a:r>
              <a:rPr lang="en-US" altLang="ko-KR" sz="1400" b="1" err="1">
                <a:ea typeface="맑은 고딕"/>
              </a:rPr>
              <a:t>state와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reward를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통해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Q테이블을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업데이트한다</a:t>
            </a:r>
            <a:r>
              <a:rPr lang="en-US" altLang="ko-KR" sz="1400" b="1">
                <a:ea typeface="맑은 고딕"/>
              </a:rPr>
              <a:t>. </a:t>
            </a:r>
            <a:endParaRPr lang="ko-KR" altLang="en-US" sz="1400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83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A4D815-74F3-D042-8BA0-1CE86A08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4" y="1428750"/>
            <a:ext cx="3873500" cy="415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F1D242-7526-8A46-A518-A657E11B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664" y="1428750"/>
            <a:ext cx="3771900" cy="4127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FE5C13-EB37-9B4B-9123-A5CB0593A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564" y="1428750"/>
            <a:ext cx="35433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132E6-6E02-FF43-9B13-9BE11E341E94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5. </a:t>
            </a:r>
            <a:r>
              <a:rPr lang="ko-KR" altLang="en-US" b="1" err="1">
                <a:ea typeface="맑은 고딕"/>
              </a:rPr>
              <a:t>Main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출력결과</a:t>
            </a:r>
            <a:r>
              <a:rPr lang="en-US" altLang="ko-KR" b="1">
                <a:ea typeface="맑은 고딕"/>
              </a:rPr>
              <a:t>_1</a:t>
            </a:r>
            <a:endParaRPr lang="ko-KR" altLang="en-US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88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B0B72F-D7AA-7C4C-A070-BD649AE5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4" y="2007076"/>
            <a:ext cx="5095240" cy="3743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D9D33-3778-BBA6-530B-B5C273BB49A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5. </a:t>
            </a:r>
            <a:r>
              <a:rPr lang="ko-KR" altLang="en-US" b="1" err="1">
                <a:ea typeface="맑은 고딕"/>
              </a:rPr>
              <a:t>Main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출력결과</a:t>
            </a:r>
            <a:r>
              <a:rPr lang="en-US" altLang="ko-KR" b="1">
                <a:ea typeface="맑은 고딕"/>
              </a:rPr>
              <a:t>_2 (reward </a:t>
            </a:r>
            <a:r>
              <a:rPr lang="ko-KR" altLang="en-US" b="1">
                <a:ea typeface="맑은 고딕"/>
              </a:rPr>
              <a:t>그래프</a:t>
            </a:r>
            <a:r>
              <a:rPr lang="en-US" altLang="ko-KR" b="1">
                <a:ea typeface="맑은 고딕"/>
              </a:rPr>
              <a:t>)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5839C-A40D-CA8E-E2BF-CDB87F65FDFC}"/>
              </a:ext>
            </a:extLst>
          </p:cNvPr>
          <p:cNvSpPr txBox="1"/>
          <p:nvPr/>
        </p:nvSpPr>
        <p:spPr>
          <a:xfrm>
            <a:off x="464924" y="1126526"/>
            <a:ext cx="517967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600" b="1" err="1">
                <a:ea typeface="맑은 고딕"/>
                <a:cs typeface="Calibri"/>
              </a:rPr>
              <a:t>Action에</a:t>
            </a:r>
            <a:r>
              <a:rPr lang="ko-KR" altLang="en-US" sz="1600" b="1">
                <a:ea typeface="맑은 고딕"/>
                <a:cs typeface="Calibri"/>
              </a:rPr>
              <a:t> 따른 </a:t>
            </a:r>
            <a:br>
              <a:rPr lang="en-US" altLang="ko-KR"/>
            </a:br>
            <a:r>
              <a:rPr lang="ko-KR" altLang="en-US" sz="1600" b="1">
                <a:ea typeface="맑은 고딕"/>
                <a:cs typeface="Calibri"/>
              </a:rPr>
              <a:t>임의대로 생성한 시나리오상의 최대 </a:t>
            </a:r>
            <a:r>
              <a:rPr lang="ko-KR" altLang="en-US" sz="1600" b="1" err="1">
                <a:ea typeface="맑은 고딕"/>
                <a:cs typeface="Calibri"/>
              </a:rPr>
              <a:t>단대단</a:t>
            </a:r>
            <a:r>
              <a:rPr lang="ko-KR" altLang="en-US" sz="1600" b="1">
                <a:ea typeface="맑은 고딕"/>
                <a:cs typeface="Calibri"/>
              </a:rPr>
              <a:t> 지연시간</a:t>
            </a: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FCEEB3B0-38C7-CD13-6D81-D50F04A0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8378"/>
            <a:ext cx="5394960" cy="3755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2119A-9708-739F-EF04-1CD86DB14469}"/>
              </a:ext>
            </a:extLst>
          </p:cNvPr>
          <p:cNvSpPr txBox="1"/>
          <p:nvPr/>
        </p:nvSpPr>
        <p:spPr>
          <a:xfrm>
            <a:off x="5646524" y="943645"/>
            <a:ext cx="670367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600" b="1" err="1">
                <a:ea typeface="맑은 고딕"/>
                <a:cs typeface="Calibri"/>
              </a:rPr>
              <a:t>Action에</a:t>
            </a:r>
            <a:r>
              <a:rPr lang="ko-KR" altLang="en-US" sz="1600" b="1">
                <a:ea typeface="맑은 고딕"/>
                <a:cs typeface="Calibri"/>
              </a:rPr>
              <a:t> 따른 </a:t>
            </a:r>
            <a:br>
              <a:rPr lang="en-US" altLang="ko-KR"/>
            </a:br>
            <a:r>
              <a:rPr lang="ko-KR" altLang="en-US" sz="1600" b="1">
                <a:ea typeface="맑은 고딕"/>
                <a:cs typeface="Calibri"/>
              </a:rPr>
              <a:t>임의대로 생성한 시나리오상의</a:t>
            </a:r>
            <a:br>
              <a:rPr lang="ko-KR" altLang="en-US" sz="1600" b="1">
                <a:ea typeface="맑은 고딕"/>
                <a:cs typeface="+mn-lt"/>
              </a:rPr>
            </a:br>
            <a:r>
              <a:rPr lang="en-US" altLang="ko-KR" sz="1600" b="1">
                <a:ea typeface="+mn-lt"/>
                <a:cs typeface="+mn-lt"/>
              </a:rPr>
              <a:t>(</a:t>
            </a:r>
            <a:r>
              <a:rPr lang="ko-KR" sz="1600" b="1">
                <a:ea typeface="+mn-lt"/>
                <a:cs typeface="+mn-lt"/>
              </a:rPr>
              <a:t>지금 전송한 패킷의 추정 지연시간 - 남아있는 패킷의 추정 지연시간) 값</a:t>
            </a:r>
            <a:endParaRPr lang="ko-KR" altLang="en-US" sz="1600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94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6D9D33-3778-BBA6-530B-B5C273BB49A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겪고 있는 </a:t>
            </a:r>
            <a:r>
              <a:rPr lang="ko-KR" altLang="en-US" b="1" err="1">
                <a:ea typeface="맑은 고딕"/>
              </a:rPr>
              <a:t>어려운점</a:t>
            </a:r>
            <a:endParaRPr lang="en-US" altLang="ko-KR" b="1" err="1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3A70B-4751-DA31-04C2-BA916078DF76}"/>
              </a:ext>
            </a:extLst>
          </p:cNvPr>
          <p:cNvSpPr txBox="1"/>
          <p:nvPr/>
        </p:nvSpPr>
        <p:spPr>
          <a:xfrm>
            <a:off x="355600" y="1206499"/>
            <a:ext cx="114935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1. </a:t>
            </a:r>
            <a:r>
              <a:rPr lang="ko-KR">
                <a:ea typeface="맑은 고딕"/>
                <a:cs typeface="Calibri"/>
              </a:rPr>
              <a:t>현재 학습 </a:t>
            </a:r>
            <a:r>
              <a:rPr lang="ko-KR" err="1">
                <a:ea typeface="맑은 고딕"/>
                <a:cs typeface="Calibri"/>
              </a:rPr>
              <a:t>진행시</a:t>
            </a:r>
            <a:r>
              <a:rPr lang="ko-KR">
                <a:ea typeface="맑은 고딕"/>
                <a:cs typeface="Calibri"/>
              </a:rPr>
              <a:t> 7차원의 </a:t>
            </a:r>
            <a:r>
              <a:rPr lang="en-US" altLang="ko-KR">
                <a:ea typeface="+mn-lt"/>
                <a:cs typeface="Calibri"/>
              </a:rPr>
              <a:t>10,125,000 </a:t>
            </a:r>
            <a:r>
              <a:rPr lang="ko-KR" altLang="en-US">
                <a:ea typeface="+mn-lt"/>
                <a:cs typeface="Calibri"/>
              </a:rPr>
              <a:t>사이즈의</a:t>
            </a:r>
            <a:r>
              <a:rPr lang="en-US" altLang="ko-KR">
                <a:ea typeface="+mn-lt"/>
                <a:cs typeface="Calibri"/>
              </a:rPr>
              <a:t> Q-Table</a:t>
            </a:r>
            <a:r>
              <a:rPr lang="ko-KR" altLang="en-US">
                <a:ea typeface="+mn-lt"/>
                <a:cs typeface="Calibri"/>
              </a:rPr>
              <a:t>이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생성되게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되는데</a:t>
            </a:r>
            <a:r>
              <a:rPr lang="en-US" altLang="ko-KR">
                <a:ea typeface="+mn-lt"/>
                <a:cs typeface="Calibri"/>
              </a:rPr>
              <a:t>, </a:t>
            </a:r>
            <a:r>
              <a:rPr lang="ko-KR" altLang="en-US">
                <a:ea typeface="+mn-lt"/>
                <a:cs typeface="Calibri"/>
              </a:rPr>
              <a:t>확인을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어떻게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해야</a:t>
            </a:r>
            <a:r>
              <a:rPr lang="en-US" altLang="ko-KR">
                <a:ea typeface="+mn-lt"/>
                <a:cs typeface="Calibri"/>
              </a:rPr>
              <a:t> </a:t>
            </a:r>
            <a:r>
              <a:rPr lang="ko-KR" altLang="en-US">
                <a:ea typeface="+mn-lt"/>
                <a:cs typeface="Calibri"/>
              </a:rPr>
              <a:t>할까</a:t>
            </a:r>
            <a:r>
              <a:rPr lang="en-US" altLang="ko-KR">
                <a:ea typeface="+mn-lt"/>
                <a:cs typeface="Calibri"/>
              </a:rPr>
              <a:t>?</a:t>
            </a:r>
            <a:endParaRPr lang="ko-KR" altLang="en-US"/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2. 현재 </a:t>
            </a:r>
            <a:r>
              <a:rPr lang="ko-KR" altLang="en-US" err="1">
                <a:ea typeface="맑은 고딕"/>
                <a:cs typeface="Calibri"/>
              </a:rPr>
              <a:t>Q-Learning을</a:t>
            </a:r>
            <a:r>
              <a:rPr lang="ko-KR" altLang="en-US">
                <a:ea typeface="맑은 고딕"/>
                <a:cs typeface="Calibri"/>
              </a:rPr>
              <a:t> 구현하였는데, 학습이 제대로 이루어 진 것 인지 확인하기가 어렵다.</a:t>
            </a:r>
            <a:endParaRPr lang="ko-KR"/>
          </a:p>
          <a:p>
            <a:endParaRPr lang="ko-KR" altLang="en-US">
              <a:ea typeface="맑은 고딕"/>
              <a:cs typeface="Calibri"/>
            </a:endParaRPr>
          </a:p>
          <a:p>
            <a:r>
              <a:rPr lang="ko-KR" altLang="en-US">
                <a:ea typeface="맑은 고딕"/>
                <a:cs typeface="Calibri"/>
              </a:rPr>
              <a:t>3. 학습 결과를 실제 예제에 적용을 어떻게 해야 할까?</a:t>
            </a:r>
          </a:p>
        </p:txBody>
      </p:sp>
    </p:spTree>
    <p:extLst>
      <p:ext uri="{BB962C8B-B14F-4D97-AF65-F5344CB8AC3E}">
        <p14:creationId xmlns:p14="http://schemas.microsoft.com/office/powerpoint/2010/main" val="4075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ACD3DD-37E7-A04E-87AB-02E145C0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758" y="1953091"/>
            <a:ext cx="5466483" cy="257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65CDE-53BD-AD4A-87D9-4FD37DFDD451}"/>
              </a:ext>
            </a:extLst>
          </p:cNvPr>
          <p:cNvSpPr txBox="1"/>
          <p:nvPr/>
        </p:nvSpPr>
        <p:spPr>
          <a:xfrm>
            <a:off x="500605" y="42300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목표 </a:t>
            </a:r>
            <a:r>
              <a:rPr lang="en-US" altLang="ko-KR" b="1"/>
              <a:t>:</a:t>
            </a:r>
            <a:r>
              <a:rPr lang="ko-KR" altLang="en-US" b="1"/>
              <a:t> </a:t>
            </a:r>
            <a:r>
              <a:rPr lang="ko-KR" altLang="en-US" b="1">
                <a:solidFill>
                  <a:srgbClr val="00B0F0"/>
                </a:solidFill>
              </a:rPr>
              <a:t>최대 </a:t>
            </a:r>
            <a:r>
              <a:rPr lang="ko-KR" altLang="en-US" b="1" err="1">
                <a:solidFill>
                  <a:srgbClr val="00B0F0"/>
                </a:solidFill>
              </a:rPr>
              <a:t>단대단</a:t>
            </a:r>
            <a:r>
              <a:rPr lang="ko-KR" altLang="en-US" b="1">
                <a:solidFill>
                  <a:srgbClr val="00B0F0"/>
                </a:solidFill>
              </a:rPr>
              <a:t> 지연 시간 최소화</a:t>
            </a:r>
            <a:endParaRPr lang="ko-Kore-KR" altLang="en-US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AEB0D-6ADA-8948-8ABA-B669E0E306A3}"/>
              </a:ext>
            </a:extLst>
          </p:cNvPr>
          <p:cNvSpPr txBox="1"/>
          <p:nvPr/>
        </p:nvSpPr>
        <p:spPr>
          <a:xfrm>
            <a:off x="500605" y="158375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구현 토폴로지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: inputport2</a:t>
            </a:r>
            <a:r>
              <a:rPr lang="ko-KR" altLang="en-US" b="1" dirty="0"/>
              <a:t>개</a:t>
            </a:r>
            <a:r>
              <a:rPr lang="en-US" altLang="ko-KR" b="1" dirty="0"/>
              <a:t>(queue2</a:t>
            </a:r>
            <a:r>
              <a:rPr lang="ko-KR" altLang="en-US" b="1" dirty="0"/>
              <a:t>개</a:t>
            </a:r>
            <a:r>
              <a:rPr lang="en-US" altLang="ko-KR" b="1" dirty="0"/>
              <a:t>), outputport1</a:t>
            </a:r>
            <a:r>
              <a:rPr lang="ko-KR" altLang="en-US" b="1" dirty="0"/>
              <a:t>개</a:t>
            </a:r>
            <a:endParaRPr lang="ko-Kore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B25CA-14C9-481D-B265-9A47C027F5B0}"/>
              </a:ext>
            </a:extLst>
          </p:cNvPr>
          <p:cNvSpPr txBox="1"/>
          <p:nvPr/>
        </p:nvSpPr>
        <p:spPr>
          <a:xfrm>
            <a:off x="687674" y="531476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구현한 강화학습 </a:t>
            </a:r>
            <a:r>
              <a:rPr lang="en-US" altLang="ko-KR" b="1" dirty="0"/>
              <a:t>: </a:t>
            </a:r>
            <a:r>
              <a:rPr lang="en-US" altLang="ko-KR" b="1" dirty="0" err="1"/>
              <a:t>Qlearning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39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C0EBF-54A7-314A-0E51-83D4FDD1B306}"/>
              </a:ext>
            </a:extLst>
          </p:cNvPr>
          <p:cNvSpPr txBox="1"/>
          <p:nvPr/>
        </p:nvSpPr>
        <p:spPr>
          <a:xfrm>
            <a:off x="500605" y="423004"/>
            <a:ext cx="609407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 err="1">
                <a:ea typeface="맑은 고딕"/>
                <a:cs typeface="Calibri"/>
              </a:rPr>
              <a:t>Class</a:t>
            </a:r>
            <a:r>
              <a:rPr lang="ko-KR" altLang="en-US" b="1">
                <a:ea typeface="맑은 고딕"/>
                <a:cs typeface="Calibri"/>
              </a:rPr>
              <a:t> 구성</a:t>
            </a:r>
          </a:p>
          <a:p>
            <a:endParaRPr lang="ko-KR" altLang="en-US" b="1">
              <a:ea typeface="맑은 고딕"/>
              <a:cs typeface="Calibri"/>
            </a:endParaRPr>
          </a:p>
          <a:p>
            <a:r>
              <a:rPr lang="ko-KR" altLang="en-US" b="1">
                <a:ea typeface="맑은 고딕"/>
                <a:cs typeface="Calibri"/>
              </a:rPr>
              <a:t>1. </a:t>
            </a:r>
            <a:r>
              <a:rPr lang="ko-KR" altLang="en-US" b="1" err="1">
                <a:ea typeface="맑은 고딕"/>
                <a:cs typeface="Calibri"/>
              </a:rPr>
              <a:t>Queue</a:t>
            </a:r>
            <a:r>
              <a:rPr lang="ko-KR" altLang="en-US" b="1">
                <a:ea typeface="맑은 고딕"/>
                <a:cs typeface="Calibri"/>
              </a:rPr>
              <a:t> : </a:t>
            </a:r>
            <a:r>
              <a:rPr lang="ko-KR" altLang="en-US" b="1" err="1">
                <a:ea typeface="맑은 고딕"/>
                <a:cs typeface="Calibri"/>
              </a:rPr>
              <a:t>Queue구현</a:t>
            </a:r>
          </a:p>
          <a:p>
            <a:endParaRPr lang="ko-KR" altLang="en-US" b="1">
              <a:ea typeface="맑은 고딕"/>
              <a:cs typeface="Calibri"/>
            </a:endParaRPr>
          </a:p>
          <a:p>
            <a:r>
              <a:rPr lang="ko-KR" altLang="en-US" b="1">
                <a:ea typeface="맑은 고딕"/>
                <a:cs typeface="Calibri"/>
              </a:rPr>
              <a:t>2. </a:t>
            </a:r>
            <a:r>
              <a:rPr lang="ko-KR" altLang="en-US" b="1" err="1">
                <a:ea typeface="맑은 고딕"/>
                <a:cs typeface="Calibri"/>
              </a:rPr>
              <a:t>Node</a:t>
            </a:r>
            <a:r>
              <a:rPr lang="ko-KR" altLang="en-US" b="1">
                <a:ea typeface="맑은 고딕"/>
                <a:cs typeface="Calibri"/>
              </a:rPr>
              <a:t> : </a:t>
            </a:r>
            <a:r>
              <a:rPr lang="ko-KR" altLang="en-US" b="1" err="1">
                <a:ea typeface="맑은 고딕"/>
                <a:cs typeface="Calibri"/>
              </a:rPr>
              <a:t>node구현</a:t>
            </a:r>
            <a:r>
              <a:rPr lang="ko-KR" altLang="en-US" b="1">
                <a:ea typeface="맑은 고딕"/>
                <a:cs typeface="Calibri"/>
              </a:rPr>
              <a:t> -&gt; </a:t>
            </a:r>
            <a:r>
              <a:rPr lang="ko-KR" altLang="en-US" b="1" err="1">
                <a:ea typeface="맑은 고딕"/>
                <a:cs typeface="Calibri"/>
              </a:rPr>
              <a:t>packet수신</a:t>
            </a:r>
            <a:r>
              <a:rPr lang="ko-KR" altLang="en-US" b="1">
                <a:ea typeface="맑은 고딕"/>
                <a:cs typeface="Calibri"/>
              </a:rPr>
              <a:t>, 송신</a:t>
            </a:r>
          </a:p>
          <a:p>
            <a:endParaRPr lang="ko-KR" altLang="en-US" b="1">
              <a:ea typeface="맑은 고딕"/>
              <a:cs typeface="Calibri"/>
            </a:endParaRPr>
          </a:p>
          <a:p>
            <a:r>
              <a:rPr lang="ko-KR" altLang="en-US" b="1">
                <a:ea typeface="맑은 고딕"/>
                <a:cs typeface="Calibri"/>
              </a:rPr>
              <a:t>3. </a:t>
            </a:r>
            <a:r>
              <a:rPr lang="ko-KR" b="1">
                <a:ea typeface="+mn-lt"/>
                <a:cs typeface="+mn-lt"/>
              </a:rPr>
              <a:t>Topology3_RL</a:t>
            </a:r>
            <a:r>
              <a:rPr lang="ko-KR" altLang="en-US" b="1">
                <a:ea typeface="+mn-lt"/>
                <a:cs typeface="+mn-lt"/>
              </a:rPr>
              <a:t> : 환경구현</a:t>
            </a:r>
            <a:endParaRPr lang="ko-KR" b="1">
              <a:ea typeface="+mn-lt"/>
              <a:cs typeface="+mn-lt"/>
            </a:endParaRPr>
          </a:p>
          <a:p>
            <a:endParaRPr lang="ko-KR" b="1">
              <a:ea typeface="맑은 고딕"/>
              <a:cs typeface="Calibri"/>
            </a:endParaRPr>
          </a:p>
          <a:p>
            <a:r>
              <a:rPr lang="en-US" altLang="ko-KR" b="1">
                <a:ea typeface="+mn-lt"/>
                <a:cs typeface="+mn-lt"/>
              </a:rPr>
              <a:t>4. </a:t>
            </a:r>
            <a:r>
              <a:rPr lang="en-US" altLang="ko-KR" b="1" err="1">
                <a:ea typeface="+mn-lt"/>
                <a:cs typeface="+mn-lt"/>
              </a:rPr>
              <a:t>QAgent</a:t>
            </a:r>
            <a:r>
              <a:rPr lang="en-US" altLang="ko-KR" b="1">
                <a:ea typeface="+mn-lt"/>
                <a:cs typeface="+mn-lt"/>
              </a:rPr>
              <a:t> : </a:t>
            </a:r>
            <a:r>
              <a:rPr lang="en-US" altLang="ko-KR" b="1" err="1">
                <a:ea typeface="+mn-lt"/>
                <a:cs typeface="+mn-lt"/>
              </a:rPr>
              <a:t>에이전트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구현</a:t>
            </a:r>
            <a:endParaRPr lang="en-US" altLang="ko-KR" b="1">
              <a:ea typeface="+mn-lt"/>
              <a:cs typeface="+mn-lt"/>
            </a:endParaRPr>
          </a:p>
          <a:p>
            <a:endParaRPr lang="en-US" altLang="ko-KR" b="1">
              <a:ea typeface="맑은 고딕"/>
              <a:cs typeface="Calibri"/>
            </a:endParaRPr>
          </a:p>
          <a:p>
            <a:r>
              <a:rPr lang="en-US" altLang="ko-KR" b="1">
                <a:ea typeface="맑은 고딕"/>
                <a:cs typeface="Calibri"/>
              </a:rPr>
              <a:t>5. </a:t>
            </a:r>
            <a:r>
              <a:rPr lang="en-US" b="1">
                <a:ea typeface="+mn-lt"/>
                <a:cs typeface="+mn-lt"/>
              </a:rPr>
              <a:t>Main : </a:t>
            </a:r>
            <a:r>
              <a:rPr lang="ko-KR" altLang="en-US" b="1">
                <a:ea typeface="+mn-lt"/>
                <a:cs typeface="+mn-lt"/>
              </a:rPr>
              <a:t>학습</a:t>
            </a:r>
            <a:endParaRPr lang="ko-KR" altLang="en-US" b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1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E2A4938-5E34-F00D-1592-418B6873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00204"/>
            <a:ext cx="4250266" cy="6092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A460-9EE6-233B-8739-BF3DA3CE40D5}"/>
              </a:ext>
            </a:extLst>
          </p:cNvPr>
          <p:cNvSpPr txBox="1"/>
          <p:nvPr/>
        </p:nvSpPr>
        <p:spPr>
          <a:xfrm>
            <a:off x="187338" y="202871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1. </a:t>
            </a:r>
            <a:r>
              <a:rPr lang="ko-KR" altLang="en-US" b="1" err="1">
                <a:ea typeface="맑은 고딕"/>
              </a:rPr>
              <a:t>Queue</a:t>
            </a:r>
            <a:endParaRPr lang="ko-KR" altLang="en-US" b="1" err="1"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495C0-5778-D8F5-3933-F25518B7D7C5}"/>
              </a:ext>
            </a:extLst>
          </p:cNvPr>
          <p:cNvSpPr txBox="1"/>
          <p:nvPr/>
        </p:nvSpPr>
        <p:spPr>
          <a:xfrm>
            <a:off x="1363980" y="231140"/>
            <a:ext cx="51435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ea typeface="맑은 고딕"/>
                <a:cs typeface="Calibri"/>
              </a:rPr>
              <a:t>Deque를</a:t>
            </a:r>
            <a:r>
              <a:rPr lang="ko-KR" altLang="en-US" sz="1600">
                <a:ea typeface="맑은 고딕"/>
                <a:cs typeface="Calibri"/>
              </a:rPr>
              <a:t> 이용하여 </a:t>
            </a:r>
            <a:r>
              <a:rPr lang="ko-KR" altLang="en-US" sz="1600" err="1">
                <a:ea typeface="맑은 고딕"/>
                <a:cs typeface="Calibri"/>
              </a:rPr>
              <a:t>Queue</a:t>
            </a:r>
            <a:r>
              <a:rPr lang="ko-KR" altLang="en-US" sz="1600">
                <a:ea typeface="맑은 고딕"/>
                <a:cs typeface="Calibri"/>
              </a:rPr>
              <a:t> </a:t>
            </a:r>
            <a:r>
              <a:rPr lang="ko-KR" altLang="en-US" sz="1600" err="1">
                <a:ea typeface="맑은 고딕"/>
                <a:cs typeface="Calibri"/>
              </a:rPr>
              <a:t>class</a:t>
            </a:r>
            <a:r>
              <a:rPr lang="ko-KR" altLang="en-US" sz="1600">
                <a:ea typeface="맑은 고딕"/>
                <a:cs typeface="Calibri"/>
              </a:rPr>
              <a:t> 구현 및 필요한 함수 생성</a:t>
            </a:r>
          </a:p>
        </p:txBody>
      </p:sp>
    </p:spTree>
    <p:extLst>
      <p:ext uri="{BB962C8B-B14F-4D97-AF65-F5344CB8AC3E}">
        <p14:creationId xmlns:p14="http://schemas.microsoft.com/office/powerpoint/2010/main" val="24196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B21DE5-F9C6-7DB6-4261-F5967BFF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5" y="694084"/>
            <a:ext cx="7179733" cy="5898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0D0E1-1F44-0425-C31F-401E35F61C9D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2. </a:t>
            </a:r>
            <a:r>
              <a:rPr lang="ko-KR" altLang="en-US" b="1" err="1">
                <a:ea typeface="맑은 고딕"/>
              </a:rPr>
              <a:t>Node</a:t>
            </a:r>
            <a:endParaRPr lang="ko-KR" altLang="en-US" b="1" err="1">
              <a:ea typeface="맑은 고딕"/>
              <a:cs typeface="Calibri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240137-2465-09B0-B15A-9A380D371BE6}"/>
              </a:ext>
            </a:extLst>
          </p:cNvPr>
          <p:cNvGrpSpPr/>
          <p:nvPr/>
        </p:nvGrpSpPr>
        <p:grpSpPr>
          <a:xfrm>
            <a:off x="7446382" y="901858"/>
            <a:ext cx="4352215" cy="1036019"/>
            <a:chOff x="3433824" y="901859"/>
            <a:chExt cx="4352215" cy="1036019"/>
          </a:xfrm>
        </p:grpSpPr>
        <p:sp>
          <p:nvSpPr>
            <p:cNvPr id="7" name="양쪽 대괄호 6">
              <a:extLst>
                <a:ext uri="{FF2B5EF4-FFF2-40B4-BE49-F238E27FC236}">
                  <a16:creationId xmlns:a16="http://schemas.microsoft.com/office/drawing/2014/main" id="{E6FB9B01-AC91-313A-E845-C7A3FDBFFD39}"/>
                </a:ext>
              </a:extLst>
            </p:cNvPr>
            <p:cNvSpPr/>
            <p:nvPr/>
          </p:nvSpPr>
          <p:spPr>
            <a:xfrm>
              <a:off x="3500097" y="1341973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D8675-6B9F-D52A-A5E4-FA2CB97CE789}"/>
                </a:ext>
              </a:extLst>
            </p:cNvPr>
            <p:cNvSpPr txBox="1"/>
            <p:nvPr/>
          </p:nvSpPr>
          <p:spPr>
            <a:xfrm>
              <a:off x="3433824" y="901860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Input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06BEAF-AD39-3902-3CD0-AED6D15B14FF}"/>
                </a:ext>
              </a:extLst>
            </p:cNvPr>
            <p:cNvSpPr txBox="1"/>
            <p:nvPr/>
          </p:nvSpPr>
          <p:spPr>
            <a:xfrm>
              <a:off x="5768051" y="901859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Output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id="{7027441B-5918-98E9-59C0-CA87783EDC03}"/>
                </a:ext>
              </a:extLst>
            </p:cNvPr>
            <p:cNvSpPr/>
            <p:nvPr/>
          </p:nvSpPr>
          <p:spPr>
            <a:xfrm>
              <a:off x="5824679" y="1341972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5BE0254-DADB-2CE0-B2BC-2C8FA431CB28}"/>
                </a:ext>
              </a:extLst>
            </p:cNvPr>
            <p:cNvSpPr/>
            <p:nvPr/>
          </p:nvSpPr>
          <p:spPr>
            <a:xfrm>
              <a:off x="3675323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4666BC7-607E-63F2-D981-FC5E943AB291}"/>
                </a:ext>
              </a:extLst>
            </p:cNvPr>
            <p:cNvSpPr/>
            <p:nvPr/>
          </p:nvSpPr>
          <p:spPr>
            <a:xfrm>
              <a:off x="6019196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FC06DE-E0FA-444E-F2C3-14AB3BCFF40E}"/>
                </a:ext>
              </a:extLst>
            </p:cNvPr>
            <p:cNvSpPr txBox="1"/>
            <p:nvPr/>
          </p:nvSpPr>
          <p:spPr>
            <a:xfrm>
              <a:off x="3559215" y="1630101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CB9753-03B2-C6FA-3D64-89844D98EF27}"/>
                </a:ext>
              </a:extLst>
            </p:cNvPr>
            <p:cNvSpPr txBox="1"/>
            <p:nvPr/>
          </p:nvSpPr>
          <p:spPr>
            <a:xfrm>
              <a:off x="5893442" y="1630100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83CE397-1878-543B-E138-E2C23E119D86}"/>
              </a:ext>
            </a:extLst>
          </p:cNvPr>
          <p:cNvSpPr/>
          <p:nvPr/>
        </p:nvSpPr>
        <p:spPr>
          <a:xfrm>
            <a:off x="6737738" y="1240691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F3DE2-EE3B-8BB8-16DE-CCA505C7B3A9}"/>
              </a:ext>
            </a:extLst>
          </p:cNvPr>
          <p:cNvSpPr txBox="1"/>
          <p:nvPr/>
        </p:nvSpPr>
        <p:spPr>
          <a:xfrm>
            <a:off x="4538240" y="1065833"/>
            <a:ext cx="211237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ea typeface="맑은 고딕"/>
                <a:cs typeface="Calibri"/>
              </a:rPr>
              <a:t>Inputport</a:t>
            </a:r>
            <a:r>
              <a:rPr lang="ko-KR" altLang="en-US" sz="1400" b="1">
                <a:ea typeface="맑은 고딕"/>
                <a:cs typeface="Calibri"/>
              </a:rPr>
              <a:t>, </a:t>
            </a:r>
            <a:r>
              <a:rPr lang="ko-KR" altLang="en-US" sz="1400" b="1" err="1">
                <a:ea typeface="맑은 고딕"/>
                <a:cs typeface="Calibri"/>
              </a:rPr>
              <a:t>outputport</a:t>
            </a:r>
            <a:r>
              <a:rPr lang="ko-KR" altLang="en-US" sz="1400" b="1">
                <a:ea typeface="맑은 고딕"/>
                <a:cs typeface="Calibri"/>
              </a:rPr>
              <a:t> 리스트로 구현,</a:t>
            </a:r>
          </a:p>
          <a:p>
            <a:r>
              <a:rPr lang="ko-KR" altLang="en-US" sz="1400" b="1">
                <a:ea typeface="맑은 고딕"/>
                <a:cs typeface="Calibri"/>
              </a:rPr>
              <a:t> </a:t>
            </a:r>
            <a:r>
              <a:rPr lang="ko-KR" altLang="en-US" sz="1400" b="1" err="1">
                <a:ea typeface="맑은 고딕"/>
                <a:cs typeface="Calibri"/>
              </a:rPr>
              <a:t>inputnum</a:t>
            </a:r>
            <a:r>
              <a:rPr lang="ko-KR" altLang="en-US" sz="1400" b="1">
                <a:ea typeface="맑은 고딕"/>
                <a:cs typeface="Calibri"/>
              </a:rPr>
              <a:t>, </a:t>
            </a:r>
            <a:r>
              <a:rPr lang="ko-KR" altLang="en-US" sz="1400" b="1" err="1">
                <a:ea typeface="맑은 고딕"/>
                <a:cs typeface="Calibri"/>
              </a:rPr>
              <a:t>outputnum만큼</a:t>
            </a:r>
            <a:r>
              <a:rPr lang="ko-KR" altLang="en-US" sz="1400" b="1">
                <a:ea typeface="맑은 고딕"/>
                <a:cs typeface="Calibri"/>
              </a:rPr>
              <a:t> 안에 </a:t>
            </a:r>
            <a:r>
              <a:rPr lang="ko-KR" altLang="en-US" sz="1400" b="1" err="1">
                <a:ea typeface="맑은 고딕"/>
                <a:cs typeface="Calibri"/>
              </a:rPr>
              <a:t>queue생성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2076A8-3327-448A-0F95-C62B7CDED689}"/>
              </a:ext>
            </a:extLst>
          </p:cNvPr>
          <p:cNvSpPr/>
          <p:nvPr/>
        </p:nvSpPr>
        <p:spPr>
          <a:xfrm>
            <a:off x="7650504" y="2818073"/>
            <a:ext cx="356887" cy="3761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F0DDEA78-4C57-F3B5-3516-08683CB8F6BA}"/>
              </a:ext>
            </a:extLst>
          </p:cNvPr>
          <p:cNvSpPr txBox="1"/>
          <p:nvPr/>
        </p:nvSpPr>
        <p:spPr>
          <a:xfrm>
            <a:off x="7524751" y="3155305"/>
            <a:ext cx="76199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B0D15-AC5F-EA8B-8470-CF13B0FC2E07}"/>
              </a:ext>
            </a:extLst>
          </p:cNvPr>
          <p:cNvSpPr txBox="1"/>
          <p:nvPr/>
        </p:nvSpPr>
        <p:spPr>
          <a:xfrm>
            <a:off x="7581416" y="2454795"/>
            <a:ext cx="35785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ea typeface="맑은 고딕"/>
                <a:cs typeface="Calibri"/>
              </a:rPr>
              <a:t>Packet</a:t>
            </a:r>
            <a:r>
              <a:rPr lang="ko-KR" altLang="en-US" sz="1400" b="1">
                <a:ea typeface="맑은 고딕"/>
                <a:cs typeface="Calibri"/>
              </a:rPr>
              <a:t> 수신- </a:t>
            </a:r>
            <a:r>
              <a:rPr lang="ko-KR" altLang="en-US" sz="1400" b="1" err="1">
                <a:ea typeface="맑은 고딕"/>
                <a:cs typeface="Calibri"/>
              </a:rPr>
              <a:t>input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ko-KR" altLang="en-US" sz="1400" b="1" err="1">
                <a:ea typeface="맑은 고딕"/>
                <a:cs typeface="Calibri"/>
              </a:rPr>
              <a:t>port에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ko-KR" altLang="en-US" sz="1400" b="1" err="1">
                <a:ea typeface="맑은 고딕"/>
                <a:cs typeface="Calibri"/>
              </a:rPr>
              <a:t>source</a:t>
            </a:r>
            <a:r>
              <a:rPr lang="ko-KR" altLang="en-US" sz="1400" b="1">
                <a:ea typeface="맑은 고딕"/>
                <a:cs typeface="Calibri"/>
              </a:rPr>
              <a:t> 추가</a:t>
            </a: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D5277102-F99B-D067-C6C8-45BEB15D7EA7}"/>
              </a:ext>
            </a:extLst>
          </p:cNvPr>
          <p:cNvSpPr txBox="1"/>
          <p:nvPr/>
        </p:nvSpPr>
        <p:spPr>
          <a:xfrm>
            <a:off x="8345074" y="2820685"/>
            <a:ext cx="261394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Data :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data</a:t>
            </a:r>
            <a:endParaRPr lang="ko-KR" altLang="en-US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Delay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: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dalay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(지연된 시간)</a:t>
            </a:r>
            <a:endParaRPr lang="ko-KR" altLang="en-US" sz="1400" b="1">
              <a:solidFill>
                <a:srgbClr val="00B0F0"/>
              </a:solidFill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0A44937D-E410-DE5F-8DFA-26AA06D05B08}"/>
              </a:ext>
            </a:extLst>
          </p:cNvPr>
          <p:cNvSpPr txBox="1"/>
          <p:nvPr/>
        </p:nvSpPr>
        <p:spPr>
          <a:xfrm>
            <a:off x="7524750" y="3689416"/>
            <a:ext cx="113817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err="1">
                <a:ea typeface="맑은 고딕"/>
                <a:cs typeface="Calibri"/>
              </a:rPr>
              <a:t>Packet</a:t>
            </a:r>
            <a:r>
              <a:rPr lang="ko-KR" altLang="en-US" sz="1400" b="1">
                <a:ea typeface="맑은 고딕"/>
                <a:cs typeface="Calibri"/>
              </a:rPr>
              <a:t> 송신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B2E9784-DCB8-70C3-91E0-0EB3C3F1A2CE}"/>
              </a:ext>
            </a:extLst>
          </p:cNvPr>
          <p:cNvGrpSpPr/>
          <p:nvPr/>
        </p:nvGrpSpPr>
        <p:grpSpPr>
          <a:xfrm>
            <a:off x="7581419" y="3872693"/>
            <a:ext cx="4352215" cy="1036019"/>
            <a:chOff x="3433824" y="901859"/>
            <a:chExt cx="4352215" cy="1036019"/>
          </a:xfrm>
        </p:grpSpPr>
        <p:sp>
          <p:nvSpPr>
            <p:cNvPr id="32" name="양쪽 대괄호 31">
              <a:extLst>
                <a:ext uri="{FF2B5EF4-FFF2-40B4-BE49-F238E27FC236}">
                  <a16:creationId xmlns:a16="http://schemas.microsoft.com/office/drawing/2014/main" id="{BD88BDE4-8FD3-3ED4-31AC-E9D33911DFBC}"/>
                </a:ext>
              </a:extLst>
            </p:cNvPr>
            <p:cNvSpPr/>
            <p:nvPr/>
          </p:nvSpPr>
          <p:spPr>
            <a:xfrm>
              <a:off x="3500097" y="1341973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C05437-F673-674B-AB6C-1D47175977BC}"/>
                </a:ext>
              </a:extLst>
            </p:cNvPr>
            <p:cNvSpPr txBox="1"/>
            <p:nvPr/>
          </p:nvSpPr>
          <p:spPr>
            <a:xfrm>
              <a:off x="3433824" y="901860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Input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84F7B4-710F-DE6B-9037-7A8818896892}"/>
                </a:ext>
              </a:extLst>
            </p:cNvPr>
            <p:cNvSpPr txBox="1"/>
            <p:nvPr/>
          </p:nvSpPr>
          <p:spPr>
            <a:xfrm>
              <a:off x="5768051" y="901859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Output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35" name="양쪽 대괄호 34">
              <a:extLst>
                <a:ext uri="{FF2B5EF4-FFF2-40B4-BE49-F238E27FC236}">
                  <a16:creationId xmlns:a16="http://schemas.microsoft.com/office/drawing/2014/main" id="{16816C4B-3542-4353-40B0-40586BF6F4D2}"/>
                </a:ext>
              </a:extLst>
            </p:cNvPr>
            <p:cNvSpPr/>
            <p:nvPr/>
          </p:nvSpPr>
          <p:spPr>
            <a:xfrm>
              <a:off x="5824679" y="1341972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5D88F8-E881-DB27-A3BA-3BE510C4DFCB}"/>
                </a:ext>
              </a:extLst>
            </p:cNvPr>
            <p:cNvSpPr/>
            <p:nvPr/>
          </p:nvSpPr>
          <p:spPr>
            <a:xfrm>
              <a:off x="3675323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5E5DB2A-44B0-3037-7521-0230E7C40B68}"/>
                </a:ext>
              </a:extLst>
            </p:cNvPr>
            <p:cNvSpPr/>
            <p:nvPr/>
          </p:nvSpPr>
          <p:spPr>
            <a:xfrm>
              <a:off x="6019196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56610D-C976-013A-A555-F87B8CCC4B6A}"/>
                </a:ext>
              </a:extLst>
            </p:cNvPr>
            <p:cNvSpPr txBox="1"/>
            <p:nvPr/>
          </p:nvSpPr>
          <p:spPr>
            <a:xfrm>
              <a:off x="3559215" y="1630101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1336A2-B140-F966-169C-02EAD08EF9A2}"/>
                </a:ext>
              </a:extLst>
            </p:cNvPr>
            <p:cNvSpPr txBox="1"/>
            <p:nvPr/>
          </p:nvSpPr>
          <p:spPr>
            <a:xfrm>
              <a:off x="5893442" y="1630100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endParaRPr lang="ko-KR" altLang="en-US" err="1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B60AB05D-935A-64FA-DEF7-0A644E2A1A2D}"/>
              </a:ext>
            </a:extLst>
          </p:cNvPr>
          <p:cNvSpPr/>
          <p:nvPr/>
        </p:nvSpPr>
        <p:spPr>
          <a:xfrm>
            <a:off x="8285248" y="4259151"/>
            <a:ext cx="1827836" cy="2604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646D1759-229F-C21D-EEEC-4D6BB90314A2}"/>
              </a:ext>
            </a:extLst>
          </p:cNvPr>
          <p:cNvSpPr txBox="1"/>
          <p:nvPr/>
        </p:nvSpPr>
        <p:spPr>
          <a:xfrm>
            <a:off x="8283470" y="4518304"/>
            <a:ext cx="19287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1.추가</a:t>
            </a:r>
          </a:p>
          <a:p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2. 해당 데이터 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return</a:t>
            </a:r>
            <a:endParaRPr lang="ko-KR" altLang="en-US" sz="1400" b="1" err="1">
              <a:solidFill>
                <a:srgbClr val="FFC000"/>
              </a:solidFill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306978B6-9202-D551-2470-F8A8C6AC6499}"/>
              </a:ext>
            </a:extLst>
          </p:cNvPr>
          <p:cNvSpPr txBox="1"/>
          <p:nvPr/>
        </p:nvSpPr>
        <p:spPr>
          <a:xfrm>
            <a:off x="5653960" y="5941026"/>
            <a:ext cx="93561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출력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E771DB7-ABE5-F6E9-A2E6-ED683784F34E}"/>
              </a:ext>
            </a:extLst>
          </p:cNvPr>
          <p:cNvSpPr/>
          <p:nvPr/>
        </p:nvSpPr>
        <p:spPr>
          <a:xfrm>
            <a:off x="217989" y="2610090"/>
            <a:ext cx="6771190" cy="103207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57852142-75AC-2543-FC69-6E94458E3C59}"/>
              </a:ext>
            </a:extLst>
          </p:cNvPr>
          <p:cNvSpPr/>
          <p:nvPr/>
        </p:nvSpPr>
        <p:spPr>
          <a:xfrm>
            <a:off x="7056041" y="2904551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FCAF489B-9797-AA33-E379-F51C3747FDD3}"/>
              </a:ext>
            </a:extLst>
          </p:cNvPr>
          <p:cNvSpPr/>
          <p:nvPr/>
        </p:nvSpPr>
        <p:spPr>
          <a:xfrm>
            <a:off x="7056042" y="4259754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C5D7A7F2-9F92-9687-F7A7-19037A3E64CB}"/>
              </a:ext>
            </a:extLst>
          </p:cNvPr>
          <p:cNvSpPr/>
          <p:nvPr/>
        </p:nvSpPr>
        <p:spPr>
          <a:xfrm>
            <a:off x="5126927" y="5918792"/>
            <a:ext cx="467810" cy="3568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3AA9063-05A9-C13F-8ADE-A78F203514C1}"/>
              </a:ext>
            </a:extLst>
          </p:cNvPr>
          <p:cNvSpPr/>
          <p:nvPr/>
        </p:nvSpPr>
        <p:spPr>
          <a:xfrm>
            <a:off x="189052" y="3786849"/>
            <a:ext cx="6795304" cy="147577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45F48A9-C097-C256-40F5-C6C162191448}"/>
              </a:ext>
            </a:extLst>
          </p:cNvPr>
          <p:cNvSpPr/>
          <p:nvPr/>
        </p:nvSpPr>
        <p:spPr>
          <a:xfrm>
            <a:off x="184229" y="5320494"/>
            <a:ext cx="4798672" cy="12732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0589110-1E7A-D1B8-C90B-EAE71403200A}"/>
              </a:ext>
            </a:extLst>
          </p:cNvPr>
          <p:cNvSpPr/>
          <p:nvPr/>
        </p:nvSpPr>
        <p:spPr>
          <a:xfrm>
            <a:off x="217988" y="951051"/>
            <a:ext cx="4248875" cy="161081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2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5C8473E-F0F2-6C64-E006-0A6EA20C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6841"/>
            <a:ext cx="7357928" cy="6126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3F9E1-3C90-6AF2-C9D7-0DDF5FBA18A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)_1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5CD7C-B57B-B8A4-1893-EAAD491BAF88}"/>
              </a:ext>
            </a:extLst>
          </p:cNvPr>
          <p:cNvSpPr txBox="1"/>
          <p:nvPr/>
        </p:nvSpPr>
        <p:spPr>
          <a:xfrm>
            <a:off x="2200846" y="896393"/>
            <a:ext cx="530948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ea typeface="맑은 고딕"/>
                <a:cs typeface="Calibri"/>
              </a:rPr>
              <a:t>토폴로지3환경 구현 </a:t>
            </a:r>
            <a:r>
              <a:rPr lang="en-US" altLang="ko-KR" sz="1400" b="1">
                <a:ea typeface="맑은 고딕"/>
                <a:cs typeface="Calibri"/>
              </a:rPr>
              <a:t>-&gt;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input queue 2</a:t>
            </a:r>
            <a:r>
              <a:rPr lang="ko-KR" altLang="en-US" sz="1400" b="1">
                <a:ea typeface="맑은 고딕"/>
                <a:cs typeface="Calibri"/>
              </a:rPr>
              <a:t>개</a:t>
            </a:r>
            <a:r>
              <a:rPr lang="en-US" altLang="ko-KR" sz="1400" b="1">
                <a:ea typeface="맑은 고딕"/>
                <a:cs typeface="Calibri"/>
              </a:rPr>
              <a:t>(0,1),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output queue 1</a:t>
            </a:r>
            <a:r>
              <a:rPr lang="ko-KR" altLang="en-US" sz="1400" b="1">
                <a:ea typeface="맑은 고딕"/>
                <a:cs typeface="Calibri"/>
              </a:rPr>
              <a:t>개</a:t>
            </a:r>
            <a:r>
              <a:rPr lang="en-US" altLang="ko-KR" sz="1400" b="1">
                <a:ea typeface="맑은 고딕"/>
                <a:cs typeface="Calibri"/>
              </a:rPr>
              <a:t>(0)</a:t>
            </a:r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E8E00-D47B-8845-AC92-9BD78F3F1C2E}"/>
              </a:ext>
            </a:extLst>
          </p:cNvPr>
          <p:cNvSpPr txBox="1"/>
          <p:nvPr/>
        </p:nvSpPr>
        <p:spPr>
          <a:xfrm>
            <a:off x="2397851" y="1453722"/>
            <a:ext cx="412561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Source0,1,2</a:t>
            </a:r>
            <a:r>
              <a:rPr lang="ko-KR" altLang="en-US" sz="1400" b="1">
                <a:ea typeface="맑은 고딕"/>
                <a:cs typeface="Calibri"/>
              </a:rPr>
              <a:t>와 각</a:t>
            </a:r>
            <a:r>
              <a:rPr lang="en-US" altLang="ko-KR" sz="1400" b="1">
                <a:ea typeface="맑은 고딕"/>
                <a:cs typeface="Calibri"/>
              </a:rPr>
              <a:t> source</a:t>
            </a:r>
            <a:r>
              <a:rPr lang="ko-KR" altLang="en-US" sz="1400" b="1">
                <a:ea typeface="맑은 고딕"/>
                <a:cs typeface="Calibri"/>
              </a:rPr>
              <a:t>에서 이미 지연된 시간 설정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Index : </a:t>
            </a:r>
            <a:r>
              <a:rPr lang="ko-KR" altLang="en-US" sz="1400" b="1">
                <a:ea typeface="맑은 고딕"/>
                <a:cs typeface="Calibri"/>
              </a:rPr>
              <a:t>시나리오 데이터 리스트에서 수신하는 </a:t>
            </a:r>
            <a:r>
              <a:rPr lang="en-US" altLang="ko-KR" sz="1400" b="1">
                <a:ea typeface="맑은 고딕"/>
                <a:cs typeface="Calibri"/>
              </a:rPr>
              <a:t>index</a:t>
            </a:r>
          </a:p>
          <a:p>
            <a:r>
              <a:rPr lang="en-US" altLang="ko-KR" sz="1400" b="1" err="1">
                <a:ea typeface="맑은 고딕"/>
                <a:cs typeface="Calibri"/>
              </a:rPr>
              <a:t>Action_count</a:t>
            </a:r>
            <a:r>
              <a:rPr lang="en-US" altLang="ko-KR" sz="1400" b="1">
                <a:ea typeface="맑은 고딕"/>
                <a:cs typeface="Calibri"/>
              </a:rPr>
              <a:t> : action </a:t>
            </a:r>
            <a:r>
              <a:rPr lang="ko-KR" altLang="en-US" sz="1400" b="1">
                <a:ea typeface="맑은 고딕"/>
                <a:cs typeface="Calibri"/>
              </a:rPr>
              <a:t>실행 횟수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75B2E-6BD9-FD4E-9C18-4F1CD1AFAB9F}"/>
              </a:ext>
            </a:extLst>
          </p:cNvPr>
          <p:cNvSpPr txBox="1"/>
          <p:nvPr/>
        </p:nvSpPr>
        <p:spPr>
          <a:xfrm>
            <a:off x="3069511" y="3503811"/>
            <a:ext cx="412561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Source(</a:t>
            </a:r>
            <a:r>
              <a:rPr lang="ko-KR" altLang="en-US" sz="1400" b="1">
                <a:ea typeface="맑은 고딕"/>
                <a:cs typeface="Calibri"/>
              </a:rPr>
              <a:t>리스트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  <a:r>
              <a:rPr lang="ko-KR" altLang="en-US" sz="1400" b="1">
                <a:ea typeface="맑은 고딕"/>
                <a:cs typeface="Calibri"/>
              </a:rPr>
              <a:t>에 패킷</a:t>
            </a:r>
            <a:r>
              <a:rPr lang="en-US" altLang="ko-KR" sz="1400" b="1">
                <a:ea typeface="맑은 고딕"/>
                <a:cs typeface="Calibri"/>
              </a:rPr>
              <a:t>(1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en-US" altLang="ko-KR" sz="1400" b="1">
                <a:ea typeface="맑은 고딕"/>
                <a:cs typeface="Calibri"/>
              </a:rPr>
              <a:t>or None)</a:t>
            </a:r>
            <a:r>
              <a:rPr lang="ko-KR" altLang="en-US" sz="1400" b="1">
                <a:ea typeface="맑은 고딕"/>
                <a:cs typeface="Calibri"/>
              </a:rPr>
              <a:t>추가</a:t>
            </a:r>
          </a:p>
        </p:txBody>
      </p:sp>
      <p:sp>
        <p:nvSpPr>
          <p:cNvPr id="9" name="화살표: 오른쪽 47">
            <a:extLst>
              <a:ext uri="{FF2B5EF4-FFF2-40B4-BE49-F238E27FC236}">
                <a16:creationId xmlns:a16="http://schemas.microsoft.com/office/drawing/2014/main" id="{03DD1B55-4A24-D742-AB3A-039BA2766A37}"/>
              </a:ext>
            </a:extLst>
          </p:cNvPr>
          <p:cNvSpPr/>
          <p:nvPr/>
        </p:nvSpPr>
        <p:spPr>
          <a:xfrm>
            <a:off x="3234373" y="3939057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FAB30-0822-CE4C-B89C-30AEF79BCE65}"/>
              </a:ext>
            </a:extLst>
          </p:cNvPr>
          <p:cNvSpPr txBox="1"/>
          <p:nvPr/>
        </p:nvSpPr>
        <p:spPr>
          <a:xfrm>
            <a:off x="3584972" y="3911874"/>
            <a:ext cx="4125612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Source0</a:t>
            </a:r>
            <a:r>
              <a:rPr lang="ko-KR" altLang="en-US" sz="1400" b="1">
                <a:ea typeface="맑은 고딕"/>
                <a:cs typeface="Calibri"/>
              </a:rPr>
              <a:t>과 </a:t>
            </a:r>
            <a:r>
              <a:rPr lang="en-US" altLang="ko-KR" sz="1400" b="1">
                <a:ea typeface="맑은 고딕"/>
                <a:cs typeface="Calibri"/>
              </a:rPr>
              <a:t>1</a:t>
            </a:r>
            <a:r>
              <a:rPr lang="ko-KR" altLang="en-US" sz="1400" b="1">
                <a:ea typeface="맑은 고딕"/>
                <a:cs typeface="Calibri"/>
              </a:rPr>
              <a:t>은 세 가지 경우</a:t>
            </a:r>
            <a:r>
              <a:rPr lang="en-US" altLang="ko-KR" sz="1400" b="1">
                <a:ea typeface="맑은 고딕"/>
                <a:cs typeface="Calibri"/>
              </a:rPr>
              <a:t>,</a:t>
            </a:r>
          </a:p>
          <a:p>
            <a:r>
              <a:rPr lang="en-US" altLang="ko-KR" sz="1400" b="1">
                <a:ea typeface="맑은 고딕"/>
                <a:cs typeface="Calibri"/>
              </a:rPr>
              <a:t>Source2</a:t>
            </a:r>
            <a:r>
              <a:rPr lang="ko-KR" altLang="en-US" sz="1400" b="1">
                <a:ea typeface="맑은 고딕"/>
                <a:cs typeface="Calibri"/>
              </a:rPr>
              <a:t>는 두 가지 경우 존재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-&gt;</a:t>
            </a:r>
            <a:r>
              <a:rPr lang="ko-KR" altLang="en-US" sz="1400" b="1">
                <a:ea typeface="맑은 고딕"/>
                <a:cs typeface="Calibri"/>
              </a:rPr>
              <a:t> </a:t>
            </a:r>
            <a:r>
              <a:rPr lang="ko-KR" altLang="en-US" sz="1400" b="1" err="1">
                <a:ea typeface="맑은 고딕"/>
                <a:cs typeface="Calibri"/>
              </a:rPr>
              <a:t>랜덤하게</a:t>
            </a:r>
            <a:r>
              <a:rPr lang="ko-KR" altLang="en-US" sz="1400" b="1">
                <a:ea typeface="맑은 고딕"/>
                <a:cs typeface="Calibri"/>
              </a:rPr>
              <a:t> 설정</a:t>
            </a:r>
          </a:p>
        </p:txBody>
      </p:sp>
      <p:sp>
        <p:nvSpPr>
          <p:cNvPr id="12" name="사각형: 둥근 모서리 49">
            <a:extLst>
              <a:ext uri="{FF2B5EF4-FFF2-40B4-BE49-F238E27FC236}">
                <a16:creationId xmlns:a16="http://schemas.microsoft.com/office/drawing/2014/main" id="{27B053F8-7E6B-EC4A-BC4B-E52B320F3A44}"/>
              </a:ext>
            </a:extLst>
          </p:cNvPr>
          <p:cNvSpPr/>
          <p:nvPr/>
        </p:nvSpPr>
        <p:spPr>
          <a:xfrm>
            <a:off x="187338" y="5058601"/>
            <a:ext cx="7322990" cy="171515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47">
            <a:extLst>
              <a:ext uri="{FF2B5EF4-FFF2-40B4-BE49-F238E27FC236}">
                <a16:creationId xmlns:a16="http://schemas.microsoft.com/office/drawing/2014/main" id="{C5821FE3-D1E7-0C41-902C-7DB3C458AE71}"/>
              </a:ext>
            </a:extLst>
          </p:cNvPr>
          <p:cNvSpPr/>
          <p:nvPr/>
        </p:nvSpPr>
        <p:spPr>
          <a:xfrm>
            <a:off x="7545266" y="5653522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CC275-61B1-CA4D-A49F-9B5708EA8C38}"/>
              </a:ext>
            </a:extLst>
          </p:cNvPr>
          <p:cNvSpPr txBox="1"/>
          <p:nvPr/>
        </p:nvSpPr>
        <p:spPr>
          <a:xfrm>
            <a:off x="8119293" y="5344699"/>
            <a:ext cx="3788927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State</a:t>
            </a: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첫 번째 패킷의 현재까지의 지연 시간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 길이</a:t>
            </a:r>
            <a:endParaRPr lang="en-US" altLang="ko-KR" sz="1400" b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sz="1400" b="1">
                <a:ea typeface="맑은 고딕"/>
                <a:cs typeface="Calibri"/>
              </a:rPr>
              <a:t>큐에 있는 패킷들의 최대 추정 지연 시간</a:t>
            </a:r>
            <a:r>
              <a:rPr lang="en-US" altLang="ko-KR" sz="1400" b="1">
                <a:ea typeface="맑은 고딕"/>
                <a:cs typeface="Calibri"/>
              </a:rPr>
              <a:t>(</a:t>
            </a:r>
            <a:r>
              <a:rPr lang="ko-KR" altLang="en-US" sz="1400" b="1">
                <a:ea typeface="맑은 고딕"/>
                <a:cs typeface="Calibri"/>
              </a:rPr>
              <a:t>최대 단대단시간과 가장 유사한 값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  <a:endParaRPr lang="ko-KR" altLang="en-US" sz="1400" b="1">
              <a:ea typeface="맑은 고딕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54929F-1E1F-2D41-8B12-139C1B0F2629}"/>
              </a:ext>
            </a:extLst>
          </p:cNvPr>
          <p:cNvGrpSpPr/>
          <p:nvPr/>
        </p:nvGrpSpPr>
        <p:grpSpPr>
          <a:xfrm>
            <a:off x="7720565" y="600689"/>
            <a:ext cx="4352215" cy="1052658"/>
            <a:chOff x="3433824" y="901859"/>
            <a:chExt cx="4352215" cy="1052658"/>
          </a:xfrm>
        </p:grpSpPr>
        <p:sp>
          <p:nvSpPr>
            <p:cNvPr id="18" name="양쪽 대괄호 17">
              <a:extLst>
                <a:ext uri="{FF2B5EF4-FFF2-40B4-BE49-F238E27FC236}">
                  <a16:creationId xmlns:a16="http://schemas.microsoft.com/office/drawing/2014/main" id="{BB7E7223-06FD-1745-AFE4-965689BD16C7}"/>
                </a:ext>
              </a:extLst>
            </p:cNvPr>
            <p:cNvSpPr/>
            <p:nvPr/>
          </p:nvSpPr>
          <p:spPr>
            <a:xfrm>
              <a:off x="3500097" y="1341973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99D954-4CD4-624C-9EEA-123B41F6A66E}"/>
                </a:ext>
              </a:extLst>
            </p:cNvPr>
            <p:cNvSpPr txBox="1"/>
            <p:nvPr/>
          </p:nvSpPr>
          <p:spPr>
            <a:xfrm>
              <a:off x="3433824" y="901860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Input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8397-ECA0-574A-91B4-EB3F62289CAA}"/>
                </a:ext>
              </a:extLst>
            </p:cNvPr>
            <p:cNvSpPr txBox="1"/>
            <p:nvPr/>
          </p:nvSpPr>
          <p:spPr>
            <a:xfrm>
              <a:off x="5768051" y="901859"/>
              <a:ext cx="13889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ea typeface="맑은 고딕"/>
                  <a:cs typeface="Calibri"/>
                </a:rPr>
                <a:t>Output</a:t>
              </a:r>
              <a:r>
                <a:rPr lang="ko-KR" altLang="en-US" sz="1400" b="1">
                  <a:ea typeface="맑은 고딕"/>
                  <a:cs typeface="Calibri"/>
                </a:rPr>
                <a:t> </a:t>
              </a:r>
              <a:r>
                <a:rPr lang="ko-KR" altLang="en-US" sz="1400" b="1" err="1">
                  <a:ea typeface="맑은 고딕"/>
                  <a:cs typeface="Calibri"/>
                </a:rPr>
                <a:t>port</a:t>
              </a:r>
              <a:r>
                <a:rPr lang="ko-KR" altLang="en-US">
                  <a:ea typeface="맑은 고딕"/>
                  <a:cs typeface="Calibri"/>
                </a:rPr>
                <a:t> </a:t>
              </a:r>
              <a:endParaRPr lang="ko-KR" altLang="en-US"/>
            </a:p>
          </p:txBody>
        </p:sp>
        <p:sp>
          <p:nvSpPr>
            <p:cNvPr id="21" name="양쪽 대괄호 20">
              <a:extLst>
                <a:ext uri="{FF2B5EF4-FFF2-40B4-BE49-F238E27FC236}">
                  <a16:creationId xmlns:a16="http://schemas.microsoft.com/office/drawing/2014/main" id="{452A2C1D-8559-D443-A686-0BEF92619DF3}"/>
                </a:ext>
              </a:extLst>
            </p:cNvPr>
            <p:cNvSpPr/>
            <p:nvPr/>
          </p:nvSpPr>
          <p:spPr>
            <a:xfrm>
              <a:off x="5824679" y="1341972"/>
              <a:ext cx="1961360" cy="220935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A8BF843-7728-274B-909D-4F3130F1009C}"/>
                </a:ext>
              </a:extLst>
            </p:cNvPr>
            <p:cNvSpPr/>
            <p:nvPr/>
          </p:nvSpPr>
          <p:spPr>
            <a:xfrm>
              <a:off x="3675323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E90CEA1-33FC-AD4E-811D-67261E7034FF}"/>
                </a:ext>
              </a:extLst>
            </p:cNvPr>
            <p:cNvSpPr/>
            <p:nvPr/>
          </p:nvSpPr>
          <p:spPr>
            <a:xfrm>
              <a:off x="6019196" y="1273576"/>
              <a:ext cx="337595" cy="3568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32998F-673B-6F42-A2E7-AC1556785EA8}"/>
                </a:ext>
              </a:extLst>
            </p:cNvPr>
            <p:cNvSpPr txBox="1"/>
            <p:nvPr/>
          </p:nvSpPr>
          <p:spPr>
            <a:xfrm>
              <a:off x="3471001" y="1646740"/>
              <a:ext cx="79876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r>
                <a:rPr lang="en-US" altLang="ko-KR" sz="1400" b="1">
                  <a:solidFill>
                    <a:srgbClr val="00B0F0"/>
                  </a:solidFill>
                  <a:ea typeface="맑은 고딕"/>
                  <a:cs typeface="Calibri"/>
                </a:rPr>
                <a:t>0</a:t>
              </a:r>
              <a:endParaRPr lang="ko-KR" altLang="en-US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D79CC2-CB8E-8947-8EC9-4A3F3CD73E57}"/>
                </a:ext>
              </a:extLst>
            </p:cNvPr>
            <p:cNvSpPr txBox="1"/>
            <p:nvPr/>
          </p:nvSpPr>
          <p:spPr>
            <a:xfrm>
              <a:off x="5824679" y="1646740"/>
              <a:ext cx="113817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err="1">
                  <a:solidFill>
                    <a:srgbClr val="00B0F0"/>
                  </a:solidFill>
                  <a:ea typeface="맑은 고딕"/>
                  <a:cs typeface="Calibri"/>
                </a:rPr>
                <a:t>Queue</a:t>
              </a:r>
              <a:r>
                <a:rPr lang="en-US" altLang="ko-KR" sz="1400" b="1">
                  <a:solidFill>
                    <a:srgbClr val="00B0F0"/>
                  </a:solidFill>
                  <a:ea typeface="맑은 고딕"/>
                  <a:cs typeface="Calibri"/>
                </a:rPr>
                <a:t>0</a:t>
              </a:r>
              <a:endParaRPr lang="ko-KR" altLang="en-US">
                <a:solidFill>
                  <a:srgbClr val="000000"/>
                </a:solidFill>
                <a:ea typeface="맑은 고딕" panose="020B0503020000020004" pitchFamily="34" charset="-127"/>
                <a:cs typeface="Calibri"/>
              </a:endParaRPr>
            </a:p>
          </p:txBody>
        </p:sp>
      </p:grpSp>
      <p:sp>
        <p:nvSpPr>
          <p:cNvPr id="26" name="화살표: 오른쪽 47">
            <a:extLst>
              <a:ext uri="{FF2B5EF4-FFF2-40B4-BE49-F238E27FC236}">
                <a16:creationId xmlns:a16="http://schemas.microsoft.com/office/drawing/2014/main" id="{216D3238-E3AB-FA49-B4C1-31754DB4A406}"/>
              </a:ext>
            </a:extLst>
          </p:cNvPr>
          <p:cNvSpPr/>
          <p:nvPr/>
        </p:nvSpPr>
        <p:spPr>
          <a:xfrm>
            <a:off x="7334955" y="941822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8EC2F46-43AF-074B-B654-8376ECC86A52}"/>
              </a:ext>
            </a:extLst>
          </p:cNvPr>
          <p:cNvSpPr/>
          <p:nvPr/>
        </p:nvSpPr>
        <p:spPr>
          <a:xfrm>
            <a:off x="8796405" y="972405"/>
            <a:ext cx="337595" cy="3568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5820CD-CBD1-474E-96D3-3604CA8DD415}"/>
              </a:ext>
            </a:extLst>
          </p:cNvPr>
          <p:cNvSpPr txBox="1"/>
          <p:nvPr/>
        </p:nvSpPr>
        <p:spPr>
          <a:xfrm>
            <a:off x="8603048" y="1345570"/>
            <a:ext cx="798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Queue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1</a:t>
            </a:r>
            <a:endParaRPr lang="ko-KR" altLang="en-US">
              <a:solidFill>
                <a:srgbClr val="000000"/>
              </a:solidFill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097B0E-3988-3C49-B2A0-55FD59ADD6E2}"/>
              </a:ext>
            </a:extLst>
          </p:cNvPr>
          <p:cNvSpPr txBox="1"/>
          <p:nvPr/>
        </p:nvSpPr>
        <p:spPr>
          <a:xfrm>
            <a:off x="8058633" y="4281206"/>
            <a:ext cx="412561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*첫 번째 패킷의 남은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홉수는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포톨로지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3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의 특성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노드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개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)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상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구성 요소에서 제외하였다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.</a:t>
            </a:r>
          </a:p>
          <a:p>
            <a:endParaRPr lang="en-US" altLang="ko-KR" sz="1400" b="1">
              <a:solidFill>
                <a:srgbClr val="00B0F0"/>
              </a:solidFill>
              <a:ea typeface="맑은 고딕"/>
              <a:cs typeface="Calibri"/>
            </a:endParaRPr>
          </a:p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초기화값은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시간은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-1,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길이는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0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설정했다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.</a:t>
            </a:r>
            <a:endParaRPr lang="ko-KR" altLang="en-US" sz="1400" b="1">
              <a:solidFill>
                <a:srgbClr val="00B0F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65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2B8CF0-A031-774A-9DC3-7E4B4404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8" y="1259708"/>
            <a:ext cx="7075430" cy="48678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C1B817-1BA3-A345-8F30-BC094E62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11" y="1259708"/>
            <a:ext cx="6243511" cy="4867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C879F-4886-5247-A05A-5B017981E313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)_2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5A402-757E-6242-AAA5-E42B32648F51}"/>
              </a:ext>
            </a:extLst>
          </p:cNvPr>
          <p:cNvSpPr txBox="1"/>
          <p:nvPr/>
        </p:nvSpPr>
        <p:spPr>
          <a:xfrm>
            <a:off x="2903205" y="280114"/>
            <a:ext cx="9173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Send_queue0() : Queue0 -&gt; output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 송신하고 </a:t>
            </a:r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변화</a:t>
            </a:r>
          </a:p>
        </p:txBody>
      </p:sp>
      <p:sp>
        <p:nvSpPr>
          <p:cNvPr id="8" name="화살표: 오른쪽 48">
            <a:extLst>
              <a:ext uri="{FF2B5EF4-FFF2-40B4-BE49-F238E27FC236}">
                <a16:creationId xmlns:a16="http://schemas.microsoft.com/office/drawing/2014/main" id="{0C840CE4-4E9E-3340-9BB3-1972352D5B53}"/>
              </a:ext>
            </a:extLst>
          </p:cNvPr>
          <p:cNvSpPr/>
          <p:nvPr/>
        </p:nvSpPr>
        <p:spPr>
          <a:xfrm>
            <a:off x="2627325" y="1603647"/>
            <a:ext cx="696296" cy="16350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4AAD7-9EBE-7F40-A735-97146B7F2959}"/>
              </a:ext>
            </a:extLst>
          </p:cNvPr>
          <p:cNvSpPr txBox="1"/>
          <p:nvPr/>
        </p:nvSpPr>
        <p:spPr>
          <a:xfrm>
            <a:off x="3379686" y="1554596"/>
            <a:ext cx="2425213" cy="86177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>
                <a:ea typeface="맑은 고딕"/>
                <a:cs typeface="Calibri"/>
              </a:rPr>
              <a:t>queue0</a:t>
            </a:r>
            <a:r>
              <a:rPr lang="ko-KR" altLang="en-US" sz="1000" b="1">
                <a:ea typeface="맑은 고딕"/>
                <a:cs typeface="Calibri"/>
              </a:rPr>
              <a:t>에 있는 패킷을 </a:t>
            </a:r>
            <a:r>
              <a:rPr lang="en-US" altLang="ko-KR" sz="1000" b="1">
                <a:ea typeface="맑은 고딕"/>
                <a:cs typeface="Calibri"/>
              </a:rPr>
              <a:t>output</a:t>
            </a:r>
            <a:r>
              <a:rPr lang="ko-KR" altLang="en-US" sz="1000" b="1" err="1">
                <a:ea typeface="맑은 고딕"/>
                <a:cs typeface="Calibri"/>
              </a:rPr>
              <a:t>으로</a:t>
            </a:r>
            <a:r>
              <a:rPr lang="ko-KR" altLang="en-US" sz="1000" b="1">
                <a:ea typeface="맑은 고딕"/>
                <a:cs typeface="Calibri"/>
              </a:rPr>
              <a:t> 송신하고 </a:t>
            </a:r>
            <a:r>
              <a:rPr lang="en-US" altLang="ko-KR" sz="1000" b="1">
                <a:ea typeface="맑은 고딕"/>
                <a:cs typeface="Calibri"/>
              </a:rPr>
              <a:t>Data</a:t>
            </a:r>
            <a:r>
              <a:rPr lang="ko-KR" altLang="en-US" sz="1000" b="1">
                <a:ea typeface="맑은 고딕"/>
                <a:cs typeface="Calibri"/>
              </a:rPr>
              <a:t>에 정보 받음</a:t>
            </a:r>
          </a:p>
          <a:p>
            <a:endParaRPr lang="ko-KR" altLang="en-US" sz="1000" b="1">
              <a:ea typeface="맑은 고딕"/>
              <a:cs typeface="Calibri"/>
            </a:endParaRPr>
          </a:p>
          <a:p>
            <a:r>
              <a:rPr lang="ko-KR" altLang="en-US" sz="1000" b="1">
                <a:ea typeface="맑은 고딕"/>
                <a:cs typeface="Calibri"/>
              </a:rPr>
              <a:t>이를 이용하여 현재 전달한 패의 추정 지연 시간 확인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96CE2-344B-F14A-97D7-A55E27BAF8EB}"/>
              </a:ext>
            </a:extLst>
          </p:cNvPr>
          <p:cNvSpPr txBox="1"/>
          <p:nvPr/>
        </p:nvSpPr>
        <p:spPr>
          <a:xfrm>
            <a:off x="471228" y="750918"/>
            <a:ext cx="917300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*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Condition :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액션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선택했을때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해당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인풋포트의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큐가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비어있을경우에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-1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로 설정 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연결이 </a:t>
            </a:r>
            <a:r>
              <a:rPr lang="ko-KR" altLang="en-US" sz="1400" b="1" err="1">
                <a:solidFill>
                  <a:srgbClr val="00B0F0"/>
                </a:solidFill>
                <a:ea typeface="맑은 고딕"/>
                <a:cs typeface="Calibri"/>
              </a:rPr>
              <a:t>안된상태를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 나타냄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)</a:t>
            </a:r>
          </a:p>
          <a:p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  </a:t>
            </a:r>
            <a:r>
              <a:rPr lang="en-US" altLang="ko-KR" sz="1400" b="1" err="1">
                <a:solidFill>
                  <a:srgbClr val="00B0F0"/>
                </a:solidFill>
                <a:ea typeface="맑은 고딕"/>
                <a:cs typeface="Calibri"/>
              </a:rPr>
              <a:t>estimated_delay_of_the_transmitted_packet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 : 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현재 전송한 패킷의 추정지연시간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DE075-0911-AD48-B047-18CF564AACF7}"/>
              </a:ext>
            </a:extLst>
          </p:cNvPr>
          <p:cNvSpPr/>
          <p:nvPr/>
        </p:nvSpPr>
        <p:spPr>
          <a:xfrm>
            <a:off x="592527" y="3142270"/>
            <a:ext cx="1482853" cy="166009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E47D9C-D72C-0B40-ABF4-706B511AF40F}"/>
              </a:ext>
            </a:extLst>
          </p:cNvPr>
          <p:cNvSpPr txBox="1"/>
          <p:nvPr/>
        </p:nvSpPr>
        <p:spPr>
          <a:xfrm>
            <a:off x="8214065" y="2225737"/>
            <a:ext cx="2240921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Queue0</a:t>
            </a:r>
            <a:r>
              <a:rPr lang="ko-KR" altLang="en-US" sz="1100" b="1">
                <a:ea typeface="맑은 고딕"/>
                <a:cs typeface="Calibri"/>
              </a:rPr>
              <a:t>에 있는 패킷들의 최대 추정 지연시간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562E8-7965-8946-97F9-2AEE4C9237A5}"/>
              </a:ext>
            </a:extLst>
          </p:cNvPr>
          <p:cNvSpPr txBox="1"/>
          <p:nvPr/>
        </p:nvSpPr>
        <p:spPr>
          <a:xfrm>
            <a:off x="8214065" y="4437742"/>
            <a:ext cx="2240921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Queue1</a:t>
            </a:r>
            <a:r>
              <a:rPr lang="ko-KR" altLang="en-US" sz="1100" b="1">
                <a:ea typeface="맑은 고딕"/>
                <a:cs typeface="Calibri"/>
              </a:rPr>
              <a:t>에 있는 패킷들의 최대 추정 지연시간</a:t>
            </a:r>
          </a:p>
        </p:txBody>
      </p:sp>
      <p:sp>
        <p:nvSpPr>
          <p:cNvPr id="14" name="사각형: 둥근 모서리 49">
            <a:extLst>
              <a:ext uri="{FF2B5EF4-FFF2-40B4-BE49-F238E27FC236}">
                <a16:creationId xmlns:a16="http://schemas.microsoft.com/office/drawing/2014/main" id="{8D9BF9F4-766A-3D4A-9654-62855597DE33}"/>
              </a:ext>
            </a:extLst>
          </p:cNvPr>
          <p:cNvSpPr/>
          <p:nvPr/>
        </p:nvSpPr>
        <p:spPr>
          <a:xfrm>
            <a:off x="5568829" y="1437164"/>
            <a:ext cx="2519257" cy="21986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49">
            <a:extLst>
              <a:ext uri="{FF2B5EF4-FFF2-40B4-BE49-F238E27FC236}">
                <a16:creationId xmlns:a16="http://schemas.microsoft.com/office/drawing/2014/main" id="{E047D1A7-2150-AB4E-8750-7E1BFD7B9B8E}"/>
              </a:ext>
            </a:extLst>
          </p:cNvPr>
          <p:cNvSpPr/>
          <p:nvPr/>
        </p:nvSpPr>
        <p:spPr>
          <a:xfrm>
            <a:off x="5603447" y="3635829"/>
            <a:ext cx="2519257" cy="21986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4E0A9-B31E-7345-89B9-52537A4687C2}"/>
              </a:ext>
            </a:extLst>
          </p:cNvPr>
          <p:cNvSpPr txBox="1"/>
          <p:nvPr/>
        </p:nvSpPr>
        <p:spPr>
          <a:xfrm>
            <a:off x="3563979" y="3485390"/>
            <a:ext cx="191349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>
                <a:ea typeface="맑은 고딕"/>
                <a:cs typeface="Calibri"/>
              </a:rPr>
              <a:t>Queue0,1</a:t>
            </a:r>
            <a:r>
              <a:rPr lang="ko-KR" altLang="en-US" sz="1100" b="1">
                <a:ea typeface="맑은 고딕"/>
                <a:cs typeface="Calibri"/>
              </a:rPr>
              <a:t>에서 첫번째 패킷의 지연시간 저장</a:t>
            </a:r>
          </a:p>
        </p:txBody>
      </p:sp>
    </p:spTree>
    <p:extLst>
      <p:ext uri="{BB962C8B-B14F-4D97-AF65-F5344CB8AC3E}">
        <p14:creationId xmlns:p14="http://schemas.microsoft.com/office/powerpoint/2010/main" val="3840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C29D0C-96B7-8044-B1F3-F21DF181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98" y="998483"/>
            <a:ext cx="6565211" cy="50134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B627AB-4766-FC45-8AFD-9B77ABA4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66" y="1030620"/>
            <a:ext cx="6475686" cy="4981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6B9BD-E021-C441-B724-515157769AB2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)_3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32996-EF2D-724C-BA42-B093D6630B96}"/>
              </a:ext>
            </a:extLst>
          </p:cNvPr>
          <p:cNvSpPr txBox="1"/>
          <p:nvPr/>
        </p:nvSpPr>
        <p:spPr>
          <a:xfrm>
            <a:off x="544098" y="692194"/>
            <a:ext cx="378892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Queue1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도 Q</a:t>
            </a:r>
            <a:r>
              <a:rPr lang="en-US" altLang="ko-KR" sz="1400" b="1">
                <a:solidFill>
                  <a:srgbClr val="00B0F0"/>
                </a:solidFill>
                <a:ea typeface="맑은 고딕"/>
                <a:cs typeface="Calibri"/>
              </a:rPr>
              <a:t>ueue0</a:t>
            </a:r>
            <a:r>
              <a:rPr lang="ko-KR" altLang="en-US" sz="1400" b="1">
                <a:solidFill>
                  <a:srgbClr val="00B0F0"/>
                </a:solidFill>
                <a:ea typeface="맑은 고딕"/>
                <a:cs typeface="Calibri"/>
              </a:rPr>
              <a:t>과 동일하게 함수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A474D-5A56-F648-A98E-9C4D5C7CB8AE}"/>
              </a:ext>
            </a:extLst>
          </p:cNvPr>
          <p:cNvSpPr txBox="1"/>
          <p:nvPr/>
        </p:nvSpPr>
        <p:spPr>
          <a:xfrm>
            <a:off x="2903205" y="280114"/>
            <a:ext cx="9173005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Send_queue1() : Queue1 -&gt; output</a:t>
            </a:r>
            <a:r>
              <a:rPr lang="ko-KR" altLang="en-US" sz="1400" b="1" err="1">
                <a:solidFill>
                  <a:srgbClr val="FFC000"/>
                </a:solidFill>
                <a:ea typeface="맑은 고딕"/>
                <a:cs typeface="Calibri"/>
              </a:rPr>
              <a:t>으로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 송신하고 </a:t>
            </a:r>
            <a:r>
              <a:rPr lang="en-US" altLang="ko-KR" sz="1400" b="1">
                <a:solidFill>
                  <a:srgbClr val="FFC000"/>
                </a:solidFill>
                <a:ea typeface="맑은 고딕"/>
                <a:cs typeface="Calibri"/>
              </a:rPr>
              <a:t>state</a:t>
            </a:r>
            <a:r>
              <a:rPr lang="ko-KR" altLang="en-US" sz="1400" b="1">
                <a:solidFill>
                  <a:srgbClr val="FFC000"/>
                </a:solidFill>
                <a:ea typeface="맑은 고딕"/>
                <a:cs typeface="Calibri"/>
              </a:rPr>
              <a:t>변화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04FC34-056C-C14F-933E-BD07F131BA69}"/>
              </a:ext>
            </a:extLst>
          </p:cNvPr>
          <p:cNvSpPr/>
          <p:nvPr/>
        </p:nvSpPr>
        <p:spPr>
          <a:xfrm>
            <a:off x="715817" y="3039528"/>
            <a:ext cx="1482853" cy="166009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16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CB47E-7799-EF15-4A8E-BF6ED65C6010}"/>
              </a:ext>
            </a:extLst>
          </p:cNvPr>
          <p:cNvSpPr txBox="1"/>
          <p:nvPr/>
        </p:nvSpPr>
        <p:spPr>
          <a:xfrm>
            <a:off x="187338" y="231357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b="1">
                <a:ea typeface="맑은 고딕"/>
              </a:rPr>
              <a:t>3. </a:t>
            </a:r>
            <a:r>
              <a:rPr lang="ko-KR" b="1">
                <a:ea typeface="맑은 고딕"/>
              </a:rPr>
              <a:t>Topology3_RL(환경</a:t>
            </a:r>
            <a:r>
              <a:rPr lang="en-US" altLang="ko-KR" b="1">
                <a:ea typeface="맑은 고딕"/>
              </a:rPr>
              <a:t>)_4</a:t>
            </a:r>
            <a:r>
              <a:rPr lang="ko-KR" altLang="en-US" b="1">
                <a:ea typeface="맑은 고딕"/>
              </a:rPr>
              <a:t> </a:t>
            </a:r>
            <a:endParaRPr lang="ko-KR" altLang="en-US" b="1">
              <a:ea typeface="맑은 고딕"/>
              <a:cs typeface="Calibri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86814C-5BCA-D875-E1DB-6A0E8500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5" y="1603474"/>
            <a:ext cx="6595928" cy="3780133"/>
          </a:xfrm>
          <a:prstGeom prst="rect">
            <a:avLst/>
          </a:prstGeom>
        </p:spPr>
      </p:pic>
      <p:sp>
        <p:nvSpPr>
          <p:cNvPr id="5" name="사각형: 둥근 모서리 49">
            <a:extLst>
              <a:ext uri="{FF2B5EF4-FFF2-40B4-BE49-F238E27FC236}">
                <a16:creationId xmlns:a16="http://schemas.microsoft.com/office/drawing/2014/main" id="{00947FD2-A231-364A-A2A6-5FE1747DFAA1}"/>
              </a:ext>
            </a:extLst>
          </p:cNvPr>
          <p:cNvSpPr/>
          <p:nvPr/>
        </p:nvSpPr>
        <p:spPr>
          <a:xfrm>
            <a:off x="683171" y="1834503"/>
            <a:ext cx="6278801" cy="85133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47">
            <a:extLst>
              <a:ext uri="{FF2B5EF4-FFF2-40B4-BE49-F238E27FC236}">
                <a16:creationId xmlns:a16="http://schemas.microsoft.com/office/drawing/2014/main" id="{051A2999-CCCC-4A45-A613-DE4D14C3F712}"/>
              </a:ext>
            </a:extLst>
          </p:cNvPr>
          <p:cNvSpPr/>
          <p:nvPr/>
        </p:nvSpPr>
        <p:spPr>
          <a:xfrm>
            <a:off x="7103798" y="2128844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E1727-708B-2346-9709-584596357B30}"/>
              </a:ext>
            </a:extLst>
          </p:cNvPr>
          <p:cNvSpPr txBox="1"/>
          <p:nvPr/>
        </p:nvSpPr>
        <p:spPr>
          <a:xfrm>
            <a:off x="7700343" y="1622315"/>
            <a:ext cx="4125612" cy="1600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Timestep 0</a:t>
            </a:r>
            <a:r>
              <a:rPr lang="ko-KR" altLang="en-US" sz="1400" b="1" err="1">
                <a:ea typeface="맑은 고딕"/>
                <a:cs typeface="Calibri"/>
              </a:rPr>
              <a:t>일때</a:t>
            </a:r>
            <a:r>
              <a:rPr lang="en-US" altLang="ko-KR" sz="1400" b="1">
                <a:ea typeface="맑은 고딕"/>
                <a:cs typeface="Calibri"/>
              </a:rPr>
              <a:t>(</a:t>
            </a:r>
            <a:r>
              <a:rPr lang="ko-KR" altLang="en-US" sz="1400" b="1">
                <a:ea typeface="맑은 고딕"/>
                <a:cs typeface="Calibri"/>
              </a:rPr>
              <a:t>시작</a:t>
            </a:r>
            <a:r>
              <a:rPr lang="en-US" altLang="ko-KR" sz="1400" b="1">
                <a:ea typeface="맑은 고딕"/>
                <a:cs typeface="Calibri"/>
              </a:rPr>
              <a:t>)</a:t>
            </a:r>
          </a:p>
          <a:p>
            <a:r>
              <a:rPr lang="en-US" altLang="ko-KR" sz="1400" b="1" err="1">
                <a:ea typeface="맑은 고딕"/>
                <a:cs typeface="Calibri"/>
              </a:rPr>
              <a:t>Packet_reception</a:t>
            </a:r>
            <a:r>
              <a:rPr lang="en-US" altLang="ko-KR" sz="1400" b="1">
                <a:ea typeface="맑은 고딕"/>
                <a:cs typeface="Calibri"/>
              </a:rPr>
              <a:t>&lt;</a:t>
            </a:r>
            <a:r>
              <a:rPr lang="ko-KR" altLang="en-US" sz="1400" b="1" err="1">
                <a:ea typeface="맑은 고딕"/>
                <a:cs typeface="Calibri"/>
              </a:rPr>
              <a:t>패킷수신</a:t>
            </a:r>
            <a:r>
              <a:rPr lang="en-US" altLang="ko-KR" sz="1400" b="1">
                <a:ea typeface="맑은 고딕"/>
                <a:cs typeface="Calibri"/>
              </a:rPr>
              <a:t>&gt;</a:t>
            </a:r>
          </a:p>
          <a:p>
            <a:r>
              <a:rPr lang="ko-KR" altLang="en-US" sz="1400" b="1">
                <a:ea typeface="맑은 고딕"/>
                <a:cs typeface="Calibri"/>
              </a:rPr>
              <a:t>각 </a:t>
            </a:r>
            <a:r>
              <a:rPr lang="en-US" altLang="ko-KR" sz="1400" b="1">
                <a:ea typeface="맑은 고딕"/>
                <a:cs typeface="Calibri"/>
              </a:rPr>
              <a:t>source</a:t>
            </a:r>
            <a:r>
              <a:rPr lang="ko-KR" altLang="en-US" sz="1400" b="1">
                <a:ea typeface="맑은 고딕"/>
                <a:cs typeface="Calibri"/>
              </a:rPr>
              <a:t>에서 이미 지연된 시간 넣음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Source0 : 1T</a:t>
            </a:r>
          </a:p>
          <a:p>
            <a:r>
              <a:rPr lang="en-US" altLang="ko-KR" sz="1400" b="1">
                <a:ea typeface="맑은 고딕"/>
                <a:cs typeface="Calibri"/>
              </a:rPr>
              <a:t>Source1 : 7T</a:t>
            </a:r>
          </a:p>
          <a:p>
            <a:r>
              <a:rPr lang="en-US" altLang="ko-KR" sz="1400" b="1">
                <a:ea typeface="맑은 고딕"/>
                <a:cs typeface="Calibri"/>
              </a:rPr>
              <a:t>Source : 3T</a:t>
            </a:r>
          </a:p>
          <a:p>
            <a:endParaRPr lang="ko-KR" altLang="en-US" sz="1400" b="1">
              <a:ea typeface="맑은 고딕"/>
              <a:cs typeface="Calibri"/>
            </a:endParaRPr>
          </a:p>
        </p:txBody>
      </p:sp>
      <p:sp>
        <p:nvSpPr>
          <p:cNvPr id="8" name="사각형: 둥근 모서리 49">
            <a:extLst>
              <a:ext uri="{FF2B5EF4-FFF2-40B4-BE49-F238E27FC236}">
                <a16:creationId xmlns:a16="http://schemas.microsoft.com/office/drawing/2014/main" id="{F6566112-3C62-3B40-8377-441583F5254F}"/>
              </a:ext>
            </a:extLst>
          </p:cNvPr>
          <p:cNvSpPr/>
          <p:nvPr/>
        </p:nvSpPr>
        <p:spPr>
          <a:xfrm>
            <a:off x="683170" y="2685841"/>
            <a:ext cx="6278801" cy="261707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47">
            <a:extLst>
              <a:ext uri="{FF2B5EF4-FFF2-40B4-BE49-F238E27FC236}">
                <a16:creationId xmlns:a16="http://schemas.microsoft.com/office/drawing/2014/main" id="{748F8846-479D-3B4E-B4FF-8BE3ADBBEA9A}"/>
              </a:ext>
            </a:extLst>
          </p:cNvPr>
          <p:cNvSpPr/>
          <p:nvPr/>
        </p:nvSpPr>
        <p:spPr>
          <a:xfrm>
            <a:off x="7103798" y="3863051"/>
            <a:ext cx="350599" cy="2626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1165C-96B2-8D44-A4A6-471E3D3B55D0}"/>
              </a:ext>
            </a:extLst>
          </p:cNvPr>
          <p:cNvSpPr txBox="1"/>
          <p:nvPr/>
        </p:nvSpPr>
        <p:spPr>
          <a:xfrm>
            <a:off x="7700343" y="3732769"/>
            <a:ext cx="412561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>
                <a:ea typeface="맑은 고딕"/>
                <a:cs typeface="Calibri"/>
              </a:rPr>
              <a:t>Timestep 1</a:t>
            </a:r>
            <a:r>
              <a:rPr lang="ko-KR" altLang="en-US" sz="1400" b="1">
                <a:ea typeface="맑은 고딕"/>
                <a:cs typeface="Calibri"/>
              </a:rPr>
              <a:t>이후</a:t>
            </a:r>
            <a:endParaRPr lang="en-US" altLang="ko-KR" sz="1400" b="1">
              <a:ea typeface="맑은 고딕"/>
              <a:cs typeface="Calibri"/>
            </a:endParaRPr>
          </a:p>
          <a:p>
            <a:r>
              <a:rPr lang="en-US" altLang="ko-KR" sz="1400" b="1">
                <a:ea typeface="맑은 고딕"/>
                <a:cs typeface="Calibri"/>
              </a:rPr>
              <a:t>Step</a:t>
            </a:r>
            <a:r>
              <a:rPr lang="ko-KR" altLang="en-US" sz="1400" b="1">
                <a:ea typeface="맑은 고딕"/>
                <a:cs typeface="Calibri"/>
              </a:rPr>
              <a:t>마다 </a:t>
            </a:r>
            <a:r>
              <a:rPr lang="en-US" altLang="ko-KR" sz="1400" b="1">
                <a:ea typeface="맑은 고딕"/>
                <a:cs typeface="Calibri"/>
              </a:rPr>
              <a:t>T 1</a:t>
            </a:r>
            <a:r>
              <a:rPr lang="ko-KR" altLang="en-US" sz="1400" b="1">
                <a:ea typeface="맑은 고딕"/>
                <a:cs typeface="Calibri"/>
              </a:rPr>
              <a:t>씩 증가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2F054-FAD6-B041-8EED-3E6FBCF9092D}"/>
              </a:ext>
            </a:extLst>
          </p:cNvPr>
          <p:cNvSpPr/>
          <p:nvPr/>
        </p:nvSpPr>
        <p:spPr>
          <a:xfrm>
            <a:off x="1689408" y="2153155"/>
            <a:ext cx="1148385" cy="238345"/>
          </a:xfrm>
          <a:prstGeom prst="rect">
            <a:avLst/>
          </a:prstGeom>
          <a:solidFill>
            <a:srgbClr val="FFC000">
              <a:alpha val="3971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709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888</Words>
  <Application>Microsoft Office PowerPoint</Application>
  <PresentationFormat>와이드스크린</PresentationFormat>
  <Paragraphs>137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김은아</dc:creator>
  <cp:lastModifiedBy>김은아</cp:lastModifiedBy>
  <cp:revision>3</cp:revision>
  <dcterms:created xsi:type="dcterms:W3CDTF">2022-08-21T09:03:53Z</dcterms:created>
  <dcterms:modified xsi:type="dcterms:W3CDTF">2022-08-22T01:50:29Z</dcterms:modified>
</cp:coreProperties>
</file>