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320" r:id="rId4"/>
    <p:sldId id="258" r:id="rId5"/>
    <p:sldId id="259" r:id="rId6"/>
    <p:sldId id="261" r:id="rId7"/>
    <p:sldId id="262" r:id="rId8"/>
    <p:sldId id="267" r:id="rId9"/>
    <p:sldId id="260" r:id="rId10"/>
    <p:sldId id="268" r:id="rId11"/>
    <p:sldId id="269" r:id="rId12"/>
    <p:sldId id="297" r:id="rId13"/>
    <p:sldId id="270" r:id="rId14"/>
    <p:sldId id="271" r:id="rId15"/>
    <p:sldId id="298" r:id="rId16"/>
    <p:sldId id="272" r:id="rId17"/>
    <p:sldId id="323" r:id="rId18"/>
    <p:sldId id="275" r:id="rId19"/>
    <p:sldId id="278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324" r:id="rId28"/>
    <p:sldId id="290" r:id="rId29"/>
    <p:sldId id="291" r:id="rId30"/>
    <p:sldId id="292" r:id="rId31"/>
    <p:sldId id="293" r:id="rId32"/>
    <p:sldId id="294" r:id="rId33"/>
    <p:sldId id="296" r:id="rId34"/>
    <p:sldId id="299" r:id="rId35"/>
    <p:sldId id="300" r:id="rId36"/>
    <p:sldId id="303" r:id="rId37"/>
    <p:sldId id="304" r:id="rId38"/>
    <p:sldId id="305" r:id="rId39"/>
    <p:sldId id="306" r:id="rId40"/>
    <p:sldId id="321" r:id="rId41"/>
    <p:sldId id="348" r:id="rId42"/>
    <p:sldId id="322" r:id="rId43"/>
    <p:sldId id="327" r:id="rId44"/>
    <p:sldId id="328" r:id="rId45"/>
    <p:sldId id="350" r:id="rId46"/>
    <p:sldId id="349" r:id="rId47"/>
    <p:sldId id="329" r:id="rId48"/>
    <p:sldId id="330" r:id="rId49"/>
    <p:sldId id="331" r:id="rId50"/>
    <p:sldId id="332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51" r:id="rId61"/>
    <p:sldId id="352" r:id="rId62"/>
    <p:sldId id="353" r:id="rId63"/>
    <p:sldId id="354" r:id="rId64"/>
    <p:sldId id="355" r:id="rId65"/>
    <p:sldId id="356" r:id="rId66"/>
    <p:sldId id="302" r:id="rId67"/>
    <p:sldId id="357" r:id="rId68"/>
    <p:sldId id="358" r:id="rId69"/>
    <p:sldId id="359" r:id="rId70"/>
    <p:sldId id="307" r:id="rId71"/>
    <p:sldId id="309" r:id="rId72"/>
    <p:sldId id="364" r:id="rId73"/>
    <p:sldId id="365" r:id="rId74"/>
    <p:sldId id="366" r:id="rId75"/>
    <p:sldId id="369" r:id="rId76"/>
    <p:sldId id="370" r:id="rId77"/>
    <p:sldId id="310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19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CB6FE7-F633-46D4-B134-5D2BE34793E2}">
          <p14:sldIdLst>
            <p14:sldId id="256"/>
            <p14:sldId id="257"/>
            <p14:sldId id="320"/>
            <p14:sldId id="258"/>
            <p14:sldId id="259"/>
            <p14:sldId id="261"/>
            <p14:sldId id="262"/>
            <p14:sldId id="267"/>
            <p14:sldId id="260"/>
            <p14:sldId id="268"/>
            <p14:sldId id="269"/>
            <p14:sldId id="297"/>
            <p14:sldId id="270"/>
            <p14:sldId id="271"/>
            <p14:sldId id="298"/>
            <p14:sldId id="272"/>
            <p14:sldId id="323"/>
            <p14:sldId id="275"/>
            <p14:sldId id="278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290"/>
            <p14:sldId id="291"/>
            <p14:sldId id="292"/>
            <p14:sldId id="293"/>
            <p14:sldId id="294"/>
            <p14:sldId id="296"/>
            <p14:sldId id="299"/>
            <p14:sldId id="300"/>
            <p14:sldId id="303"/>
            <p14:sldId id="304"/>
            <p14:sldId id="305"/>
            <p14:sldId id="306"/>
            <p14:sldId id="321"/>
            <p14:sldId id="348"/>
            <p14:sldId id="322"/>
            <p14:sldId id="327"/>
            <p14:sldId id="328"/>
            <p14:sldId id="350"/>
            <p14:sldId id="349"/>
            <p14:sldId id="329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51"/>
            <p14:sldId id="352"/>
            <p14:sldId id="353"/>
            <p14:sldId id="354"/>
            <p14:sldId id="355"/>
            <p14:sldId id="356"/>
            <p14:sldId id="302"/>
            <p14:sldId id="357"/>
            <p14:sldId id="358"/>
            <p14:sldId id="359"/>
            <p14:sldId id="307"/>
            <p14:sldId id="309"/>
            <p14:sldId id="364"/>
            <p14:sldId id="365"/>
            <p14:sldId id="366"/>
            <p14:sldId id="369"/>
            <p14:sldId id="370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0BA16-8E01-4E3C-A3DE-FBF5E8E9E74A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6352F-C91D-4FB0-97C0-93B835261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5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89984" y="906463"/>
            <a:ext cx="11649389" cy="54737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GB" dirty="0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91440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000" b="1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851D99EC-1C93-4CE3-B0D3-199FDABD11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72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A9%80%ED%8B%B0%EC%8A%A4%EB%A0%88%EB%94%A9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94%84%EB%A1%9C%EC%84%B8%EC%8A%A4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2%84%ED%8D%BC_(%EC%BB%B4%ED%93%A8%ED%84%B0_%EA%B3%BC%ED%95%99)" TargetMode="External"/><Relationship Id="rId2" Type="http://schemas.openxmlformats.org/officeDocument/2006/relationships/hyperlink" Target="https://ko.wikipedia.org/wiki/%EB%B3%91%EB%A0%AC_%EC%BB%B4%ED%93%A8%ED%8C%85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운영체제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04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ko-KR" altLang="en-US" sz="1800" dirty="0">
                <a:solidFill>
                  <a:srgbClr val="000000"/>
                </a:solidFill>
              </a:rPr>
              <a:t> 프로세스와 스레드</a:t>
            </a: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E47C-B470-41F6-ACA5-069E6933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프로그램의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F73A4-7078-46E2-A92E-A550B57D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프로그램이 프로세스가 된다는 것은 운영체제로부터 프로세스 제어 블록</a:t>
            </a:r>
            <a:r>
              <a:rPr lang="en-US" altLang="ko-KR" dirty="0"/>
              <a:t>(PCB)</a:t>
            </a:r>
            <a:r>
              <a:rPr lang="ko-KR" altLang="en-US" dirty="0"/>
              <a:t>을 얻는다는 뜻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프로세스가 종료된다는 것은 해당 프로세스 제어 블록이 폐기된다는 뜻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6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75C4-636F-43DA-9382-E10167A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프로세스 제어 블록</a:t>
            </a:r>
            <a:r>
              <a:rPr lang="en-US" altLang="ko-KR" sz="3600" dirty="0"/>
              <a:t>(Process Control Block ,PCB)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FF348-B15A-44D1-8BB5-27F671E5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프로세스 기술자</a:t>
            </a:r>
            <a:r>
              <a:rPr lang="en-US" altLang="ko-KR" dirty="0"/>
              <a:t>(process descriptor)</a:t>
            </a:r>
            <a:r>
              <a:rPr lang="ko-KR" altLang="en-US" dirty="0"/>
              <a:t>라고도</a:t>
            </a:r>
            <a:r>
              <a:rPr lang="en-US" altLang="ko-KR" dirty="0"/>
              <a:t> </a:t>
            </a:r>
            <a:r>
              <a:rPr lang="ko-KR" altLang="en-US" dirty="0"/>
              <a:t>부름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운영체제가 해당 프로세스를 위해 관리하는 자료 구조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프로세스를 실행하는 데 필요한 중요한 정보를 보관하는 자료 구조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프로세스는 고유의 프로세스 제어 블록을 가짐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프로세스 생성 시 만들어져서 프로세스가 실행을 완료하면 폐기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61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CAFDC3-93E4-4296-84CD-AB2138A3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프로세스 제어 블록의 구성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CFAB0E0-3D69-4349-8FB9-38C1D2A5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77" y="492573"/>
            <a:ext cx="39548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9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B48F-729F-4289-8F16-91BD31A5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651FE-BE41-4430-ABE3-C717955B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포인터</a:t>
            </a:r>
            <a:endParaRPr lang="en-US" altLang="ko-KR" dirty="0"/>
          </a:p>
          <a:p>
            <a:pPr lvl="1"/>
            <a:r>
              <a:rPr lang="ko-KR" altLang="en-US" dirty="0"/>
              <a:t>준비 상태나 대기 상태의 큐를 구현할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(Process Identification, PID)</a:t>
            </a:r>
          </a:p>
          <a:p>
            <a:pPr lvl="1"/>
            <a:r>
              <a:rPr lang="ko-KR" altLang="en-US" dirty="0"/>
              <a:t>운영체제가 각 프로세스를 식별하기 위해 부여된 프로세스 식별번호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 상태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/>
              <a:t>준비</a:t>
            </a:r>
            <a:r>
              <a:rPr lang="en-US" altLang="ko-KR" dirty="0"/>
              <a:t>,</a:t>
            </a:r>
            <a:r>
              <a:rPr lang="ko-KR" altLang="en-US" dirty="0"/>
              <a:t>실행</a:t>
            </a:r>
            <a:r>
              <a:rPr lang="en-US" altLang="ko-KR" dirty="0"/>
              <a:t>,</a:t>
            </a:r>
            <a:r>
              <a:rPr lang="ko-KR" altLang="en-US" dirty="0"/>
              <a:t>대기</a:t>
            </a:r>
            <a:r>
              <a:rPr lang="en-US" altLang="ko-KR" dirty="0"/>
              <a:t>,</a:t>
            </a:r>
            <a:r>
              <a:rPr lang="ko-KR" altLang="en-US" dirty="0"/>
              <a:t>중단 등 상태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카운터</a:t>
            </a:r>
            <a:endParaRPr lang="en-US" altLang="ko-KR" dirty="0"/>
          </a:p>
          <a:p>
            <a:pPr lvl="1"/>
            <a:r>
              <a:rPr lang="ko-KR" altLang="en-US" dirty="0"/>
              <a:t>프로세스를 실행하는 다음 명령이 저장된 메모리 주소를 가리킴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40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B48F-729F-4289-8F16-91BD31A5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651FE-BE41-4430-ABE3-C717955B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각종 레지스터 정보</a:t>
            </a:r>
            <a:endParaRPr lang="en-US" altLang="ko-KR" dirty="0"/>
          </a:p>
          <a:p>
            <a:pPr lvl="1"/>
            <a:r>
              <a:rPr lang="ko-KR" altLang="en-US" dirty="0" err="1"/>
              <a:t>누산기</a:t>
            </a:r>
            <a:r>
              <a:rPr lang="en-US" altLang="ko-KR" dirty="0"/>
              <a:t>,</a:t>
            </a:r>
            <a:r>
              <a:rPr lang="ko-KR" altLang="en-US" dirty="0"/>
              <a:t>인덱스 레지스터</a:t>
            </a:r>
            <a:r>
              <a:rPr lang="en-US" altLang="ko-KR" dirty="0"/>
              <a:t>,</a:t>
            </a:r>
            <a:r>
              <a:rPr lang="ko-KR" altLang="en-US" dirty="0"/>
              <a:t>스택 포인터</a:t>
            </a:r>
            <a:r>
              <a:rPr lang="en-US" altLang="ko-KR" dirty="0"/>
              <a:t>,</a:t>
            </a:r>
            <a:r>
              <a:rPr lang="ko-KR" altLang="en-US" dirty="0"/>
              <a:t>범용 레지스터</a:t>
            </a:r>
            <a:r>
              <a:rPr lang="en-US" altLang="ko-KR" dirty="0"/>
              <a:t>,</a:t>
            </a:r>
            <a:r>
              <a:rPr lang="ko-KR" altLang="en-US" dirty="0"/>
              <a:t>조건 코드 정보</a:t>
            </a:r>
            <a:endParaRPr lang="en-US" altLang="ko-KR" dirty="0"/>
          </a:p>
          <a:p>
            <a:pPr lvl="1"/>
            <a:r>
              <a:rPr lang="ko-KR" altLang="en-US" dirty="0"/>
              <a:t>인터럽트가 발생하면 프로그램 카운터와 함께 저장하여 재실행할 때 원래대로 복귀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 우선순위</a:t>
            </a:r>
            <a:r>
              <a:rPr lang="en-US" altLang="ko-KR" dirty="0"/>
              <a:t>(</a:t>
            </a:r>
            <a:r>
              <a:rPr lang="ko-KR" altLang="en-US" dirty="0"/>
              <a:t>스케줄링 우선순위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운영체제가 여러 개의 프로세스를 </a:t>
            </a:r>
            <a:r>
              <a:rPr lang="en-US" altLang="ko-KR" dirty="0"/>
              <a:t>CPU</a:t>
            </a:r>
            <a:r>
              <a:rPr lang="ko-KR" altLang="en-US" dirty="0"/>
              <a:t>에서 실행할 때의 순서가 스케줄링이라고 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이 스케줄링에서 우선순위가 높으면 먼저 실행될 수 있는데 이를 스케줄링 우선순위라고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097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AC17-4A18-46F6-89E7-0219CA1D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769D1-7C46-4EA3-A95F-2B3A06CE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300" dirty="0"/>
              <a:t>메모리 관리 정보</a:t>
            </a:r>
            <a:endParaRPr lang="en-US" altLang="ko-KR" sz="33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메모리의 어디에 있는지 나타내는 메모리 위치 정보</a:t>
            </a:r>
            <a:r>
              <a:rPr lang="en-US" altLang="ko-KR" dirty="0"/>
              <a:t>, </a:t>
            </a:r>
            <a:r>
              <a:rPr lang="ko-KR" altLang="en-US" dirty="0"/>
              <a:t>메모리 보호를 위해 사용하는 경계 레지스터 값과 한계 레지스터 값 등 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900" dirty="0"/>
          </a:p>
          <a:p>
            <a:pPr algn="just">
              <a:lnSpc>
                <a:spcPct val="150000"/>
              </a:lnSpc>
            </a:pPr>
            <a:r>
              <a:rPr lang="ko-KR" altLang="en-US" sz="3300" dirty="0"/>
              <a:t>할당된 자원 정보</a:t>
            </a:r>
            <a:endParaRPr lang="en-US" altLang="ko-KR" sz="33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프로세스를 실행하기 위해 사용하는 입출력 자원이나 오픈 파일 등에 대한 정보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900" dirty="0"/>
          </a:p>
          <a:p>
            <a:pPr algn="just">
              <a:lnSpc>
                <a:spcPct val="150000"/>
              </a:lnSpc>
            </a:pPr>
            <a:r>
              <a:rPr lang="ko-KR" altLang="en-US" sz="3300" dirty="0"/>
              <a:t>계정 정보</a:t>
            </a:r>
            <a:endParaRPr lang="en-US" altLang="ko-KR" sz="33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계정 번호</a:t>
            </a:r>
            <a:r>
              <a:rPr lang="en-US" altLang="ko-KR" dirty="0"/>
              <a:t>, CPU </a:t>
            </a:r>
            <a:r>
              <a:rPr lang="ko-KR" altLang="en-US" dirty="0"/>
              <a:t>할당 시간</a:t>
            </a:r>
            <a:r>
              <a:rPr lang="en-US" altLang="ko-KR" dirty="0"/>
              <a:t>, CPU</a:t>
            </a:r>
            <a:r>
              <a:rPr lang="ko-KR" altLang="en-US" dirty="0"/>
              <a:t> 사용 시간 등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60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B48F-729F-4289-8F16-91BD31A5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651FE-BE41-4430-ABE3-C717955B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권한</a:t>
            </a:r>
            <a:endParaRPr lang="en-US" altLang="ko-KR" dirty="0"/>
          </a:p>
          <a:p>
            <a:pPr lvl="1"/>
            <a:r>
              <a:rPr lang="ko-KR" altLang="en-US" dirty="0"/>
              <a:t>프로세스가 접근할 수 있는 자원을 결정하는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프로세스의 부모</a:t>
            </a:r>
            <a:r>
              <a:rPr lang="en-US" altLang="ko-KR" dirty="0"/>
              <a:t>(PPID)</a:t>
            </a:r>
            <a:r>
              <a:rPr lang="ko-KR" altLang="en-US" dirty="0"/>
              <a:t>와 자식 프로세스</a:t>
            </a:r>
            <a:r>
              <a:rPr lang="en-US" altLang="ko-KR" dirty="0"/>
              <a:t>(CPID)</a:t>
            </a:r>
          </a:p>
          <a:p>
            <a:pPr lvl="1"/>
            <a:r>
              <a:rPr lang="ko-KR" altLang="en-US" dirty="0"/>
              <a:t>최초로 생성되는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프로세스를 제외하고 모든 프로세스는 부모 프로세스를 복제해서 생성</a:t>
            </a:r>
            <a:endParaRPr lang="en-US" altLang="ko-KR" dirty="0"/>
          </a:p>
          <a:p>
            <a:pPr lvl="1"/>
            <a:r>
              <a:rPr lang="ko-KR" altLang="en-US" dirty="0"/>
              <a:t>계층관계는 트리를 형성</a:t>
            </a:r>
            <a:endParaRPr lang="en-US" altLang="ko-KR" dirty="0"/>
          </a:p>
          <a:p>
            <a:pPr lvl="1"/>
            <a:r>
              <a:rPr lang="ko-KR" altLang="en-US" dirty="0"/>
              <a:t>각 프로세스는 자식 프로세스와 부모프로세스에 대한 정보를 가지고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644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1B44-31FE-408A-940A-8C7D7FBA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EE003-910C-4DD9-B132-2E32B2D4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대기 상태에는 같은 입출력을 요구한 프로세스끼리 연결할 때 포인터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A8E70-E8E1-40BE-A5FD-CD062FAB1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25" y="2394243"/>
            <a:ext cx="5843594" cy="35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0CAC-F75B-408F-9A0A-E882B69E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72205-B2CB-4762-A95E-DC2F9FB3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프로세스의 네 가지 상태</a:t>
            </a:r>
          </a:p>
        </p:txBody>
      </p:sp>
      <p:pic>
        <p:nvPicPr>
          <p:cNvPr id="4" name="Picture 2" descr="I:\작업\쉽게 배우는 운영체제\본문\03장_이미지\그림 3-8.jpg">
            <a:extLst>
              <a:ext uri="{FF2B5EF4-FFF2-40B4-BE49-F238E27FC236}">
                <a16:creationId xmlns:a16="http://schemas.microsoft.com/office/drawing/2014/main" id="{92847B09-EF18-4BDC-BBDD-51540986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6" y="2522555"/>
            <a:ext cx="10737054" cy="332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50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0A7B7-AFC5-4655-A2F4-6015BD89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프로세스의 상태</a:t>
            </a:r>
            <a:endParaRPr lang="ko-KR" altLang="en-US" dirty="0"/>
          </a:p>
        </p:txBody>
      </p:sp>
      <p:pic>
        <p:nvPicPr>
          <p:cNvPr id="4" name="Picture 2" descr="I:\작업\쉽게 배우는 운영체제\본문\03장_이미지\그림 3-9.jpg">
            <a:extLst>
              <a:ext uri="{FF2B5EF4-FFF2-40B4-BE49-F238E27FC236}">
                <a16:creationId xmlns:a16="http://schemas.microsoft.com/office/drawing/2014/main" id="{2834C3A4-02B7-4315-8887-186D30C2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13" y="1302228"/>
            <a:ext cx="8691973" cy="5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5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971CB-1EF8-4E43-A09B-B7C538A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지난시간에</a:t>
            </a:r>
            <a:r>
              <a:rPr lang="en-US" altLang="ko-KR" dirty="0"/>
              <a:t>…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AA1A-CA39-4B51-B5A2-56F03112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프로세스의 개요 및 프로세스가 생성된 후 상태 변화를 알아봄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프로세스 제어 블록의 구성과 문맥 교환 시 동작 과정을 살펴봄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3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0217-2BF4-43BB-8E0B-1003C9CC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상태</a:t>
            </a:r>
          </a:p>
        </p:txBody>
      </p:sp>
      <p:pic>
        <p:nvPicPr>
          <p:cNvPr id="4" name="Picture 2" descr="I:\작업\쉽게 배우는 운영체제\본문\03장_이미지\표 3-1.jpg">
            <a:extLst>
              <a:ext uri="{FF2B5EF4-FFF2-40B4-BE49-F238E27FC236}">
                <a16:creationId xmlns:a16="http://schemas.microsoft.com/office/drawing/2014/main" id="{8B99E476-9D77-415E-BE30-801450C1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77" y="1969638"/>
            <a:ext cx="8539603" cy="42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2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프로세스의 상태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E3EAFA6-6BE3-4CFB-AD04-B62E74FB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7" y="2811103"/>
            <a:ext cx="3526026" cy="24946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휴식 상태</a:t>
            </a:r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ko-KR" altLang="en-US" dirty="0"/>
              <a:t>프로세스가 작업을 일시적으로 쉬고 있는 상태</a:t>
            </a:r>
            <a:endParaRPr lang="en-US" altLang="ko-KR" dirty="0"/>
          </a:p>
          <a:p>
            <a:pPr lvl="1"/>
            <a:r>
              <a:rPr lang="ko-KR" altLang="en-US" dirty="0"/>
              <a:t>유닉스에서 프로그램을 실행하는 도중에 </a:t>
            </a:r>
            <a:r>
              <a:rPr lang="en-US" altLang="ko-KR" dirty="0"/>
              <a:t>[Ctrl]+[Z]</a:t>
            </a:r>
            <a:r>
              <a:rPr lang="ko-KR" altLang="en-US" dirty="0"/>
              <a:t> 키를 누르면 볼 수 있음</a:t>
            </a:r>
            <a:endParaRPr lang="en-US" altLang="ko-KR" dirty="0"/>
          </a:p>
          <a:p>
            <a:pPr lvl="1"/>
            <a:r>
              <a:rPr lang="ko-KR" altLang="en-US" dirty="0"/>
              <a:t>종료 상태가 아니기 때문에 원할 때 다시 시작할 수 있는 상태</a:t>
            </a:r>
            <a:endParaRPr lang="en-US" altLang="ko-KR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19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보류상태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메모리에서 잠시 쫓겨난 상태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프로세스는 다음과 같은 경우에 보류 상태가 됨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메모리가 꽉 차서 일부 프로세스를 메모리 밖으로 내보낼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프로그램에 오류가 있어서 실행을 미루어야 할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바이러스와 같이 악의적인 공격을 하는 프로세스라고 판단될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매우 긴 주기로 반복되는 프로세스라 메모리 밖으로 쫓아내도 큰 문제가 없을 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입출력을 기다리는 프로세스의 입출력이 계속 지연될 때</a:t>
            </a:r>
          </a:p>
        </p:txBody>
      </p:sp>
    </p:spTree>
    <p:extLst>
      <p:ext uri="{BB962C8B-B14F-4D97-AF65-F5344CB8AC3E}">
        <p14:creationId xmlns:p14="http://schemas.microsoft.com/office/powerpoint/2010/main" val="46757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프로세스의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2000">
                <a:solidFill>
                  <a:schemeClr val="bg1"/>
                </a:solidFill>
              </a:rPr>
              <a:t>보류 상태를 포함한 프로세스의 상태</a:t>
            </a:r>
            <a:endParaRPr lang="en-US" altLang="ko-KR" sz="2000">
              <a:solidFill>
                <a:schemeClr val="bg1"/>
              </a:solidFill>
            </a:endParaRPr>
          </a:p>
          <a:p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D6BAC-F8FA-4E74-B731-FEB915AE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44" y="643466"/>
            <a:ext cx="6809014" cy="56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1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문맥교환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요리 작업의 전환  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주문서를 바꾸는 것과 동시에 작업 환경을 바꾸는 것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CD88B-FB45-460B-92F8-44835F86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08" y="2992140"/>
            <a:ext cx="7459949" cy="34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2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문맥교환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를 차지하던 프로세스가 나가고 새로운 프로세스를 받아들이는 작업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실행 상태에서 나가는 프로세스 제어 블록에는 지금까지의 작업 내용을 저장하고</a:t>
            </a:r>
            <a:r>
              <a:rPr lang="en-US" altLang="ko-KR" dirty="0"/>
              <a:t>, </a:t>
            </a:r>
            <a:r>
              <a:rPr lang="ko-KR" altLang="en-US" dirty="0"/>
              <a:t>반대로 실행 상태로 들어오는 프로세스 제어 블록의 내용으로 </a:t>
            </a:r>
            <a:r>
              <a:rPr lang="en-US" altLang="ko-KR" dirty="0"/>
              <a:t>CPU</a:t>
            </a:r>
            <a:r>
              <a:rPr lang="ko-KR" altLang="en-US" dirty="0"/>
              <a:t>가 다시 세팅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문맥교환이 자주 일어나면 오버헤드</a:t>
            </a:r>
            <a:r>
              <a:rPr lang="en-US" altLang="ko-KR" dirty="0"/>
              <a:t>(OVERHEAD)</a:t>
            </a:r>
            <a:r>
              <a:rPr lang="ko-KR" altLang="en-US" dirty="0"/>
              <a:t>가 커짐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72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문맥교환 절차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8DC601-6E59-4172-99A3-E7EDA6E1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76" y="1432856"/>
            <a:ext cx="8388424" cy="49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C67F3-8BF5-4B57-A36A-9B8B2783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생성</a:t>
            </a:r>
            <a:r>
              <a:rPr lang="en-US" altLang="ko-KR" dirty="0"/>
              <a:t>	</a:t>
            </a:r>
            <a:r>
              <a:rPr lang="ko-KR" altLang="en-US" dirty="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C9D33-DB83-4467-ABD2-98B21A9A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실행파일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Path</a:t>
            </a:r>
            <a:r>
              <a:rPr lang="ko-KR" altLang="en-US" dirty="0"/>
              <a:t>를 </a:t>
            </a:r>
            <a:r>
              <a:rPr lang="en-US" altLang="ko-KR" dirty="0"/>
              <a:t>OS</a:t>
            </a:r>
            <a:r>
              <a:rPr lang="ko-KR" altLang="en-US" dirty="0"/>
              <a:t>에게 전달</a:t>
            </a:r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는 실행 가능한 파일들의 코드를 코드 영역으로 읽어 들임</a:t>
            </a:r>
            <a:endParaRPr lang="en-US" altLang="ko-KR" dirty="0"/>
          </a:p>
          <a:p>
            <a:r>
              <a:rPr lang="en-US" altLang="ko-KR" dirty="0"/>
              <a:t>exe</a:t>
            </a:r>
            <a:r>
              <a:rPr lang="ko-KR" altLang="en-US" dirty="0"/>
              <a:t>파일에는 전역 변수의 선언 등의 정보를 데이터 영역 할당</a:t>
            </a:r>
            <a:endParaRPr lang="en-US" altLang="ko-KR" dirty="0"/>
          </a:p>
          <a:p>
            <a:r>
              <a:rPr lang="ko-KR" altLang="en-US" dirty="0"/>
              <a:t>이렇게 코드영역과 데이터 영역에 </a:t>
            </a:r>
            <a:r>
              <a:rPr lang="en-US" altLang="ko-KR" dirty="0"/>
              <a:t>exe</a:t>
            </a:r>
            <a:r>
              <a:rPr lang="ko-KR" altLang="en-US" dirty="0"/>
              <a:t>파일들을 불러들이는 작업을 프로그램을 로드 한다고 말함</a:t>
            </a:r>
            <a:endParaRPr lang="en-US" altLang="ko-KR" dirty="0"/>
          </a:p>
          <a:p>
            <a:r>
              <a:rPr lang="ko-KR" altLang="en-US" dirty="0"/>
              <a:t>스택 세그먼트와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세그먼트는 아직 아무것도 없으므로 초기화만 시킴</a:t>
            </a:r>
            <a:endParaRPr lang="en-US" altLang="ko-KR" dirty="0"/>
          </a:p>
          <a:p>
            <a:r>
              <a:rPr lang="ko-KR" altLang="en-US" dirty="0"/>
              <a:t>그리고 그 프로세스의 정보를 담은 </a:t>
            </a:r>
            <a:r>
              <a:rPr lang="en-US" altLang="ko-KR" dirty="0"/>
              <a:t>PCB(Process control block)</a:t>
            </a:r>
            <a:r>
              <a:rPr lang="ko-KR" altLang="en-US" dirty="0"/>
              <a:t>를 </a:t>
            </a:r>
            <a:r>
              <a:rPr lang="en-US" altLang="ko-KR" dirty="0"/>
              <a:t>Malloc </a:t>
            </a:r>
            <a:r>
              <a:rPr lang="ko-KR" altLang="en-US" dirty="0"/>
              <a:t>해서 필요한 정보를 채워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생성된 </a:t>
            </a:r>
            <a:r>
              <a:rPr lang="en-US" altLang="ko-KR" dirty="0"/>
              <a:t>PCB</a:t>
            </a:r>
            <a:r>
              <a:rPr lang="ko-KR" altLang="en-US" dirty="0"/>
              <a:t>를 </a:t>
            </a:r>
            <a:r>
              <a:rPr lang="ko-KR" altLang="en-US" dirty="0" err="1"/>
              <a:t>준비큐</a:t>
            </a:r>
            <a:r>
              <a:rPr lang="ko-KR" altLang="en-US" dirty="0"/>
              <a:t> 장착</a:t>
            </a:r>
          </a:p>
        </p:txBody>
      </p:sp>
    </p:spTree>
    <p:extLst>
      <p:ext uri="{BB962C8B-B14F-4D97-AF65-F5344CB8AC3E}">
        <p14:creationId xmlns:p14="http://schemas.microsoft.com/office/powerpoint/2010/main" val="367668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생성과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호출의 개념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중인 프로세스로부터 새로운 프로세스를 복사하는 함수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중인 프로세스와 똑같은 프로세스가 하나 더 만들어짐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C6FB3-A003-422E-B96E-D25C1E90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91" y="3801231"/>
            <a:ext cx="8306048" cy="2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생성과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fork( ) </a:t>
            </a:r>
            <a:r>
              <a:rPr lang="ko-KR" altLang="en-US" dirty="0"/>
              <a:t>시스템 호출의 개념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87E24-20C5-404D-B361-5463B4CD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5" y="2700189"/>
            <a:ext cx="10320847" cy="1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18C2E-2977-41F2-A659-1CAE8AAC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시간에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4AFE9-BABA-48C9-BED5-F7BB8ADD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ko-KR" altLang="en-US" dirty="0"/>
              <a:t>이번 시간에는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프로세스의 생성과 복사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전환 과정을 살펴봄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스레드의 개념을 이해하고 </a:t>
            </a:r>
            <a:r>
              <a:rPr lang="ko-KR" altLang="en-US" dirty="0" err="1">
                <a:latin typeface="+mn-ea"/>
              </a:rPr>
              <a:t>멀티스레드</a:t>
            </a:r>
            <a:r>
              <a:rPr lang="ko-KR" altLang="en-US" dirty="0">
                <a:latin typeface="+mn-ea"/>
              </a:rPr>
              <a:t> 시스템의 장점을 알아본다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24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생성과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fork( ) </a:t>
            </a:r>
            <a:r>
              <a:rPr lang="ko-KR" altLang="en-US" dirty="0"/>
              <a:t>시스템 호출의 동작 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78C87-0468-40EA-8D22-9F559C54F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/>
        </p:blipFill>
        <p:spPr>
          <a:xfrm>
            <a:off x="1309429" y="2480827"/>
            <a:ext cx="8275442" cy="3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8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생성과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fork( ) </a:t>
            </a:r>
            <a:r>
              <a:rPr lang="ko-KR" altLang="en-US" dirty="0"/>
              <a:t>시스템 호출을 하면 프로세스 제어 블록을 포함한 부모 프로세스 영역의 대부분이 자식 프로세스에 복사되어 똑같은 프로세스가 만들어짐</a:t>
            </a:r>
            <a:endParaRPr lang="en-US" altLang="ko-KR" dirty="0"/>
          </a:p>
          <a:p>
            <a:pPr algn="just"/>
            <a:endParaRPr lang="en-US" altLang="ko-KR" sz="900" dirty="0"/>
          </a:p>
          <a:p>
            <a:pPr algn="just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프로세스 제어 블록의 내용 중 다음이 변경됨 </a:t>
            </a:r>
            <a:endParaRPr lang="en-US" altLang="ko-KR" dirty="0"/>
          </a:p>
          <a:p>
            <a:pPr lvl="1" algn="just"/>
            <a:r>
              <a:rPr lang="ko-KR" altLang="en-US" dirty="0"/>
              <a:t>프로세스 </a:t>
            </a:r>
            <a:r>
              <a:rPr lang="ko-KR" altLang="en-US" dirty="0" err="1"/>
              <a:t>구분자</a:t>
            </a:r>
            <a:endParaRPr lang="en-US" altLang="ko-KR" dirty="0"/>
          </a:p>
          <a:p>
            <a:pPr lvl="1" algn="just"/>
            <a:r>
              <a:rPr lang="ko-KR" altLang="en-US" dirty="0"/>
              <a:t>메모리 관련 정보</a:t>
            </a:r>
            <a:endParaRPr lang="en-US" altLang="ko-KR" dirty="0"/>
          </a:p>
          <a:p>
            <a:pPr lvl="1" algn="just"/>
            <a:r>
              <a:rPr lang="ko-KR" altLang="en-US" dirty="0"/>
              <a:t>부모 프로세스 구분자와 자식 프로세스 </a:t>
            </a:r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619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생성과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/>
              <a:t>fork( ) </a:t>
            </a:r>
            <a:r>
              <a:rPr lang="ko-KR" altLang="en-US" dirty="0"/>
              <a:t>시스템 호출의 장점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프로세스의 생성 속도가 빠름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추가 작업 없이 자원을 상속할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 관리를 효율적으로 할 수 있음 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ko-KR" altLang="en-US" sz="4000"/>
              <a:t>프로세스의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ko-KR" sz="2400"/>
              <a:t>exec( ) </a:t>
            </a:r>
            <a:r>
              <a:rPr lang="ko-KR" altLang="en-US" sz="2400"/>
              <a:t>시스템 호출의 개념</a:t>
            </a:r>
            <a:endParaRPr lang="en-US" altLang="ko-KR" sz="2400"/>
          </a:p>
          <a:p>
            <a:endParaRPr lang="en-US" altLang="ko-KR" sz="2400"/>
          </a:p>
          <a:p>
            <a:pPr lvl="1"/>
            <a:r>
              <a:rPr lang="ko-KR" altLang="en-US"/>
              <a:t>기존의 프로세스를 새로운 프로세스로 전환</a:t>
            </a:r>
            <a:r>
              <a:rPr lang="en-US" altLang="ko-KR"/>
              <a:t>(</a:t>
            </a:r>
            <a:r>
              <a:rPr lang="ko-KR" altLang="en-US"/>
              <a:t>재사용</a:t>
            </a:r>
            <a:r>
              <a:rPr lang="en-US" altLang="ko-KR"/>
              <a:t>)</a:t>
            </a:r>
            <a:r>
              <a:rPr lang="ko-KR" altLang="en-US"/>
              <a:t>하는 함수</a:t>
            </a:r>
            <a:endParaRPr lang="en-US" altLang="ko-KR"/>
          </a:p>
          <a:p>
            <a:pPr lvl="2"/>
            <a:r>
              <a:rPr lang="en-US" altLang="ko-KR" sz="2400"/>
              <a:t>fork( ): </a:t>
            </a:r>
            <a:r>
              <a:rPr lang="ko-KR" altLang="en-US" sz="2400"/>
              <a:t>새로운 프로세스를 복사하는 시스템 호출</a:t>
            </a:r>
            <a:endParaRPr lang="en-US" altLang="ko-KR" sz="2400"/>
          </a:p>
          <a:p>
            <a:pPr lvl="2"/>
            <a:r>
              <a:rPr lang="en-US" altLang="ko-KR" sz="2400"/>
              <a:t>exec( ): </a:t>
            </a:r>
            <a:r>
              <a:rPr lang="ko-KR" altLang="en-US" sz="2400"/>
              <a:t>프로세스는 그대로 둔 채 내용만 바꾸는 시스템 호출</a:t>
            </a:r>
            <a:endParaRPr lang="en-US" altLang="ko-KR" sz="2400"/>
          </a:p>
          <a:p>
            <a:endParaRPr lang="ko-KR" altLang="en-US"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C35E3B-C9CB-47B5-8B3F-A2D71663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1197259"/>
            <a:ext cx="4042409" cy="50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0295E6-5B06-4DCF-9FB8-7C518BF1E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1773" r="319" b="-1"/>
          <a:stretch/>
        </p:blipFill>
        <p:spPr>
          <a:xfrm>
            <a:off x="8320859" y="2828925"/>
            <a:ext cx="3059794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2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22F5-75EF-4C57-B7FC-A9D256CD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altLang="ko-KR" dirty="0"/>
              <a:t>exec( ) </a:t>
            </a:r>
            <a:r>
              <a:rPr lang="ko-KR" altLang="en-US" dirty="0"/>
              <a:t>시스템 호출의 동작 과정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3-21)</a:t>
            </a:r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exec( ) </a:t>
            </a:r>
            <a:r>
              <a:rPr lang="ko-KR" altLang="en-US" dirty="0"/>
              <a:t>시스템 호출을 하면 코드 영역에 있는 기존의 내용을 지우고 새로운 코드로 </a:t>
            </a:r>
            <a:r>
              <a:rPr lang="ko-KR" altLang="en-US" dirty="0" err="1"/>
              <a:t>바꿔버림</a:t>
            </a:r>
            <a:r>
              <a:rPr lang="en-US" altLang="ko-KR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 영역이 새로운 변수로 채워지고 스택 영역이 리셋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 제어 블록의 내용 중 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부모 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자식 프로세스 </a:t>
            </a:r>
            <a:r>
              <a:rPr lang="ko-KR" altLang="en-US" dirty="0" err="1"/>
              <a:t>구분자</a:t>
            </a:r>
            <a:r>
              <a:rPr lang="en-US" altLang="ko-KR" dirty="0"/>
              <a:t>, </a:t>
            </a:r>
            <a:r>
              <a:rPr lang="ko-KR" altLang="en-US" dirty="0"/>
              <a:t>메모리 관련 사항 등은 변하지 않지만 프로그램 카운터 레지스터 값을 비롯한 각종 레지스터와 사용한 파일 정보가 모두 리셋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96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8401-1D8A-4616-9167-958AEE35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전환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82936-CC25-4BF6-A9BE-F9384E8C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1" y="1690688"/>
            <a:ext cx="9891685" cy="47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82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4A3D-6ACE-49BC-8343-E33E7E4C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프로세스의 계층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41AE7-3FA9-4E84-AA68-ABE8EDB2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유닉스의 프로세스 계층 구조 </a:t>
            </a:r>
            <a:endParaRPr lang="en-US" altLang="ko-KR" sz="2000"/>
          </a:p>
          <a:p>
            <a:endParaRPr lang="en-US" altLang="ko-KR" sz="2000"/>
          </a:p>
          <a:p>
            <a:pPr lvl="1"/>
            <a:r>
              <a:rPr lang="ko-KR" altLang="en-US" sz="2000"/>
              <a:t>유닉스의 모든 프로세스는 </a:t>
            </a:r>
            <a:r>
              <a:rPr lang="en-US" altLang="ko-KR" sz="2000"/>
              <a:t>init </a:t>
            </a:r>
            <a:r>
              <a:rPr lang="ko-KR" altLang="en-US" sz="2000"/>
              <a:t>프로세스의 자식이 되어 트리 구조를 이룸</a:t>
            </a:r>
            <a:endParaRPr lang="en-US" altLang="ko-KR" sz="2000"/>
          </a:p>
          <a:p>
            <a:endParaRPr lang="ko-KR" altLang="en-US" sz="200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77F336E-C60C-4FCB-B3A3-58A390BF2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" b="-1"/>
          <a:stretch/>
        </p:blipFill>
        <p:spPr>
          <a:xfrm>
            <a:off x="4957355" y="1904282"/>
            <a:ext cx="6048102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85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E00BE-A73D-4AD1-BAFE-DBEA89B6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계층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06DDD-F18D-4415-88E9-1CE4FC47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프로세스 계층 구조의 장점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여러 작업을 동시에 처리할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E67B0-B62C-4BD7-B54F-2D7FC992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210882"/>
            <a:ext cx="4985320" cy="31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D2465-8262-44DC-8869-05CA5541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계층 구조의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D0295-F3B6-45CE-92FA-2740BF13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 algn="just"/>
            <a:r>
              <a:rPr lang="ko-KR" altLang="en-US" dirty="0"/>
              <a:t>프로세스의 재사용이 용이하다</a:t>
            </a:r>
            <a:r>
              <a:rPr lang="en-US" altLang="ko-KR" dirty="0"/>
              <a:t>.</a:t>
            </a:r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 회수가 쉽다</a:t>
            </a:r>
            <a:r>
              <a:rPr lang="en-US" altLang="ko-KR" dirty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프로세스를 계층 구조로 만들면 프로세스 간의 책임 관계가 분명해져서 시스템을 관리하기가 수월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1E8D6-2E5D-4D0A-B06B-F3701416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43" y="2149624"/>
            <a:ext cx="70929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98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F1B7-9CE5-45E2-889B-A645DF81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프로세스의 계층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33F-3320-4821-8EC8-92819EDF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미아 프로세스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종료된 후에도 비정상적으로 남아 있는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exit( ) </a:t>
            </a:r>
            <a:r>
              <a:rPr lang="ko-KR" altLang="en-US" dirty="0"/>
              <a:t>또는 </a:t>
            </a:r>
            <a:r>
              <a:rPr lang="en-US" altLang="ko-KR" dirty="0"/>
              <a:t>return( ) </a:t>
            </a:r>
            <a:r>
              <a:rPr lang="ko-KR" altLang="en-US" dirty="0"/>
              <a:t>문은 자식 프로세스가 작업이 끝났음을 부모 프로세스에 알리는 것으로 미아 프로세스 발생을 미연에 방지함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879E2-303C-4218-8C18-D353BA70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38" y="4223668"/>
            <a:ext cx="357496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4E47-27DD-4077-8B86-A98B7A09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</a:t>
            </a:r>
            <a:r>
              <a:rPr lang="en-US" altLang="ko-KR" dirty="0"/>
              <a:t>vs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F03DE-6B20-412B-B57F-8EB9DD5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프로세스란 실행 중인 프로그램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83634-5ACD-4173-9DB1-331351B8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25" y="4164669"/>
            <a:ext cx="2191056" cy="191479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E9D3F6-14EB-404B-A1CE-DC82836CE67C}"/>
              </a:ext>
            </a:extLst>
          </p:cNvPr>
          <p:cNvSpPr/>
          <p:nvPr/>
        </p:nvSpPr>
        <p:spPr>
          <a:xfrm>
            <a:off x="2116683" y="4825313"/>
            <a:ext cx="1940482" cy="37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실행파일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C37FCE-EF3A-41B7-91CE-BE811A25D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76" y="2761126"/>
            <a:ext cx="6912585" cy="2386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55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FD0D7-A87C-48FB-8B24-527DB64F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EF926-366C-45FB-B466-CCD1C49E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프로세스 내에서 실행되는 흐름의 단위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일반적으로 한 프로그램은 하나의 스레드를 가지고 있지만</a:t>
            </a:r>
            <a:r>
              <a:rPr lang="en-US" altLang="ko-KR" dirty="0"/>
              <a:t>, </a:t>
            </a:r>
            <a:r>
              <a:rPr lang="ko-KR" altLang="en-US" dirty="0"/>
              <a:t>프로그램 환경에 따라 둘 이상의 스레드를 동시에 실행 가능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>
                <a:hlinkClick r:id="rId2" tooltip="멀티스레딩"/>
              </a:rPr>
              <a:t>멀티스레드</a:t>
            </a:r>
            <a:r>
              <a:rPr lang="en-US" altLang="ko-KR" dirty="0"/>
              <a:t>(multithread)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CPU</a:t>
            </a:r>
            <a:r>
              <a:rPr lang="ko-KR" altLang="en-US" dirty="0"/>
              <a:t>가 처리하는 작업의 단위는 프로세스로부터 전달받은 스레드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 입장에서의 작업 단위는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입장에서의 작업 단위는 스레드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03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B9D8-7D66-4713-B219-4239CA87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A48E0-1B4F-4ECA-B780-4C18F236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프로세스와 스레드의 차이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프로세스는 다른 프로세스와 약하게 연결되어 있는 반면 하나의 프로세스에 여러 스레드들은 강하게 연결되어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C0AC6-13B1-45BF-B761-C998D42B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51" y="3207675"/>
            <a:ext cx="859440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7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8E041-F82C-4B30-A8B5-308E36E6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70AF3-B756-464D-8E4B-D2E65795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/>
              <a:t>멀티태스크와</a:t>
            </a:r>
            <a:r>
              <a:rPr lang="ko-KR" altLang="en-US" dirty="0"/>
              <a:t> </a:t>
            </a:r>
            <a:r>
              <a:rPr lang="ko-KR" altLang="en-US" dirty="0" err="1"/>
              <a:t>멀티스레드의</a:t>
            </a:r>
            <a:r>
              <a:rPr lang="ko-KR" altLang="en-US" dirty="0"/>
              <a:t> 차이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 err="1"/>
              <a:t>멀티태스크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여러 개의 프로세스로 구성된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프로세스에 여러 개의 스레드로 구성된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17539-576E-4287-9EA7-E9244446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3684057"/>
            <a:ext cx="5412432" cy="25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28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88E77-AB52-4017-A1FA-6FFC07B7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IPC(Inter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 err="1"/>
              <a:t>Comunication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0F27D1-F5E5-4092-BB8D-57D8531E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메모리 공간에 </a:t>
            </a:r>
            <a:r>
              <a:rPr lang="en-US" altLang="ko-KR" dirty="0"/>
              <a:t>B</a:t>
            </a:r>
            <a:r>
              <a:rPr lang="ko-KR" altLang="en-US" dirty="0"/>
              <a:t>가 직접 접근하지 못하기 때문에 </a:t>
            </a:r>
            <a:r>
              <a:rPr lang="ko-KR" altLang="en-US" dirty="0" err="1"/>
              <a:t>프로세스간의</a:t>
            </a:r>
            <a:r>
              <a:rPr lang="ko-KR" altLang="en-US" dirty="0"/>
              <a:t> 통신을 하는 특별한 방법들이 존재</a:t>
            </a:r>
            <a:endParaRPr lang="en-US" altLang="ko-KR" dirty="0"/>
          </a:p>
          <a:p>
            <a:endParaRPr lang="en-US" sz="2000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8631516E-FBB2-40BF-8EF9-499B87F17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" r="1" b="331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4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5565-C6C3-4EA4-878A-0B8240E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IPC(Inter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 err="1"/>
              <a:t>Comunication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8A812-D10E-4E68-917F-02F7D356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프로세스 간 통신</a:t>
            </a:r>
            <a:r>
              <a:rPr lang="en-US" altLang="ko-KR" dirty="0"/>
              <a:t>(Inter-Process Communication, </a:t>
            </a:r>
            <a:r>
              <a:rPr lang="en-US" altLang="ko-KR" b="1" dirty="0"/>
              <a:t>IPC</a:t>
            </a:r>
            <a:r>
              <a:rPr lang="en-US" altLang="ko-KR" dirty="0"/>
              <a:t>)</a:t>
            </a:r>
            <a:r>
              <a:rPr lang="ko-KR" altLang="en-US" dirty="0"/>
              <a:t>이란 </a:t>
            </a:r>
            <a:r>
              <a:rPr lang="ko-KR" altLang="en-US" dirty="0">
                <a:hlinkClick r:id="rId2" tooltip="프로세스"/>
              </a:rPr>
              <a:t>프로세스</a:t>
            </a:r>
            <a:r>
              <a:rPr lang="ko-KR" altLang="en-US" dirty="0"/>
              <a:t>들 사이에 서로 데이터를 주고받는 행위 또는 그에 대한 방법이나 경로를 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점은 프로세스는 독립적인 메모리 공간을 지니기 때문에 </a:t>
            </a:r>
            <a:r>
              <a:rPr lang="en-US" altLang="ko-KR" dirty="0"/>
              <a:t>IPC</a:t>
            </a:r>
            <a:r>
              <a:rPr lang="ko-KR" altLang="en-US" dirty="0"/>
              <a:t>를 통하지 않고는 통신할 수 없다는 사실이다</a:t>
            </a:r>
            <a:r>
              <a:rPr lang="en-US" altLang="ko-KR" dirty="0"/>
              <a:t>. </a:t>
            </a:r>
            <a:r>
              <a:rPr lang="ko-KR" altLang="en-US" dirty="0"/>
              <a:t>그리고 프로세스가 여럿이 병렬적으로 실행되기 위해서는 필연적으로 컨텍스트 스위칭이 발생할 수 밖에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568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26164-671D-43FF-AC84-698821DE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600">
                <a:solidFill>
                  <a:srgbClr val="FFFFFF"/>
                </a:solidFill>
              </a:rPr>
              <a:t>스풀</a:t>
            </a:r>
            <a:br>
              <a:rPr lang="en-US" altLang="ko-KR" sz="2600">
                <a:solidFill>
                  <a:srgbClr val="FFFFFF"/>
                </a:solidFill>
              </a:rPr>
            </a:b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4" name="Picture 2" descr="I:\작업\쉽게 배우는 운영체제\본문\02장_이미지\그림 2-16.jpg">
            <a:extLst>
              <a:ext uri="{FF2B5EF4-FFF2-40B4-BE49-F238E27FC236}">
                <a16:creationId xmlns:a16="http://schemas.microsoft.com/office/drawing/2014/main" id="{FD1EB29A-84DE-4BAB-A124-8D7C77E0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44701"/>
            <a:ext cx="7188199" cy="222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1755F-27BB-4341-9349-B96C98B6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ko-KR" sz="1300"/>
              <a:t>CPU</a:t>
            </a:r>
            <a:r>
              <a:rPr lang="ko-KR" altLang="en-US" sz="1300"/>
              <a:t>와 입출력장치가 독립적으로 동작하도록 고안된 소프트웨어적인 버퍼</a:t>
            </a:r>
            <a:endParaRPr lang="en-US" altLang="ko-KR" sz="1300"/>
          </a:p>
          <a:p>
            <a:r>
              <a:rPr lang="en-US" altLang="ko-KR" sz="1300"/>
              <a:t>[</a:t>
            </a:r>
            <a:r>
              <a:rPr lang="ko-KR" altLang="en-US" sz="1300"/>
              <a:t>예</a:t>
            </a:r>
            <a:r>
              <a:rPr lang="en-US" altLang="ko-KR" sz="1300"/>
              <a:t>] </a:t>
            </a:r>
            <a:r>
              <a:rPr lang="ko-KR" altLang="en-US" sz="1300"/>
              <a:t>스풀러</a:t>
            </a:r>
            <a:endParaRPr lang="en-US" altLang="ko-KR" sz="1300"/>
          </a:p>
          <a:p>
            <a:pPr lvl="1"/>
            <a:r>
              <a:rPr lang="ko-KR" altLang="en-US" sz="1300"/>
              <a:t>인쇄할 내용을 순차적으로 출력하는 소프트웨어로 출력 명령을 내린 프로그램과 독립적으로 동작</a:t>
            </a:r>
            <a:endParaRPr lang="en-US" altLang="ko-KR" sz="1300"/>
          </a:p>
          <a:p>
            <a:pPr lvl="1"/>
            <a:r>
              <a:rPr lang="ko-KR" altLang="en-US" sz="1300"/>
              <a:t>인쇄물이 완료될 때까지 다른 인쇄물이 끼어들 수 없으므로 프로그램 간에 배타적임</a:t>
            </a:r>
            <a:endParaRPr lang="en-US" altLang="ko-KR" sz="1300"/>
          </a:p>
          <a:p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014733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F1B4-E134-4766-AAFB-5D266EE4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600">
                <a:solidFill>
                  <a:srgbClr val="FFFFFF"/>
                </a:solidFill>
              </a:rPr>
              <a:t>버퍼</a:t>
            </a:r>
          </a:p>
        </p:txBody>
      </p:sp>
      <p:pic>
        <p:nvPicPr>
          <p:cNvPr id="4" name="Picture 2" descr="I:\작업\쉽게 배우는 운영체제\본문\02장_이미지\그림 2-15.jpg">
            <a:extLst>
              <a:ext uri="{FF2B5EF4-FFF2-40B4-BE49-F238E27FC236}">
                <a16:creationId xmlns:a16="http://schemas.microsoft.com/office/drawing/2014/main" id="{61D352D2-F0E6-4E9E-9D14-EBB80F5C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94276"/>
            <a:ext cx="7188199" cy="29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C324-08ED-4D08-82E1-BCACDE7F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ko-KR" altLang="en-US" sz="1800"/>
              <a:t>속도에 차이가 있는 두 장치 사이에서 그 차이를 완화하는 역할을</a:t>
            </a:r>
            <a:r>
              <a:rPr lang="en-US" altLang="ko-KR" sz="1800"/>
              <a:t> </a:t>
            </a:r>
            <a:r>
              <a:rPr lang="ko-KR" altLang="en-US" sz="1800"/>
              <a:t>하는 장치</a:t>
            </a:r>
            <a:endParaRPr lang="en-US" altLang="ko-KR" sz="1800"/>
          </a:p>
          <a:p>
            <a:r>
              <a:rPr lang="ko-KR" altLang="en-US" sz="1800"/>
              <a:t>일정량의 데이터를 모아 옮김으로써 속도의 차이를 완화 </a:t>
            </a:r>
            <a:endParaRPr lang="en-US" altLang="ko-KR" sz="180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30400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DDE4E6-4E27-4588-B541-5D5250583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1"/>
          <a:stretch/>
        </p:blipFill>
        <p:spPr>
          <a:xfrm>
            <a:off x="643467" y="1684106"/>
            <a:ext cx="10905066" cy="34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7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7710-7207-4EFF-A8AC-A60263CB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C8708-B386-4907-A24C-60ADE3C7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ko-KR" altLang="en-US" dirty="0"/>
              <a:t>멀티프로세스</a:t>
            </a:r>
            <a:endParaRPr lang="en-US" altLang="ko-KR" dirty="0"/>
          </a:p>
          <a:p>
            <a:pPr lvl="1" algn="just"/>
            <a:r>
              <a:rPr lang="ko-KR" altLang="en-US" dirty="0"/>
              <a:t>두개 이상의 프로세스가 실행되는 것</a:t>
            </a:r>
            <a:endParaRPr lang="en-US" altLang="ko-KR" dirty="0"/>
          </a:p>
          <a:p>
            <a:pPr algn="just"/>
            <a:r>
              <a:rPr lang="ko-KR" altLang="en-US" dirty="0"/>
              <a:t>멀티태스킹</a:t>
            </a:r>
            <a:endParaRPr lang="en-US" altLang="ko-KR" dirty="0"/>
          </a:p>
          <a:p>
            <a:pPr lvl="1" algn="just"/>
            <a:r>
              <a:rPr lang="ko-KR" altLang="en-US" dirty="0"/>
              <a:t>운영체제가 </a:t>
            </a:r>
            <a:r>
              <a:rPr lang="en-US" altLang="ko-KR" dirty="0"/>
              <a:t>CPU</a:t>
            </a:r>
            <a:r>
              <a:rPr lang="ko-KR" altLang="en-US" dirty="0"/>
              <a:t>에 작업을 줄 때 시간을 잘게 나누어 배분하는 기법</a:t>
            </a:r>
            <a:endParaRPr lang="en-US" altLang="ko-KR" dirty="0"/>
          </a:p>
          <a:p>
            <a:pPr algn="just"/>
            <a:r>
              <a:rPr lang="ko-KR" altLang="en-US" dirty="0" err="1"/>
              <a:t>멀티스레드</a:t>
            </a:r>
            <a:endParaRPr lang="en-US" altLang="ko-KR" dirty="0"/>
          </a:p>
          <a:p>
            <a:pPr lvl="1" algn="just"/>
            <a:r>
              <a:rPr lang="ko-KR" altLang="en-US" dirty="0"/>
              <a:t>프로세스 내 작업을 여러 개의 스레드로 분할함으로써 작업의 부담을 줄이는 프로세스 운영 기법</a:t>
            </a:r>
            <a:endParaRPr lang="en-US" altLang="ko-KR" dirty="0"/>
          </a:p>
          <a:p>
            <a:pPr marL="457200" lvl="1" indent="0" algn="just">
              <a:buNone/>
            </a:pPr>
            <a:endParaRPr lang="en-US" altLang="ko-KR" sz="1000" dirty="0"/>
          </a:p>
          <a:p>
            <a:pPr algn="just"/>
            <a:r>
              <a:rPr lang="ko-KR" altLang="en-US" dirty="0" err="1"/>
              <a:t>멀티프로세싱</a:t>
            </a:r>
            <a:endParaRPr lang="en-US" altLang="ko-KR" dirty="0"/>
          </a:p>
          <a:p>
            <a:pPr lvl="1" algn="just"/>
            <a:r>
              <a:rPr lang="en-US" altLang="ko-KR" dirty="0"/>
              <a:t>CPU</a:t>
            </a:r>
            <a:r>
              <a:rPr lang="ko-KR" altLang="en-US" dirty="0"/>
              <a:t>를 여러 개 사용하여 여러 개의 스레드를 동시에 처리하는 작업 환경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295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E67D2-70C1-49C5-8004-FF38537D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807EC-1B8F-4EB2-BC29-C54AC502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CPU </a:t>
            </a:r>
            <a:r>
              <a:rPr lang="ko-KR" altLang="en-US" dirty="0" err="1"/>
              <a:t>멀티스레드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한 번에 하나씩 처리해야 하는 스레드를 파이프라인 기법을 이용하여 동시에 여러 스레드를 처리하도록 만든 병렬 처리 기법</a:t>
            </a:r>
            <a:endParaRPr lang="en-US" altLang="ko-KR" dirty="0"/>
          </a:p>
          <a:p>
            <a:pPr marL="457200" lvl="1" indent="0" algn="just">
              <a:buNone/>
            </a:pPr>
            <a:endParaRPr lang="en-US" altLang="ko-KR" sz="800" dirty="0"/>
          </a:p>
          <a:p>
            <a:pPr lvl="2" algn="just"/>
            <a:r>
              <a:rPr lang="ko-KR" altLang="en-US" b="1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운영체제가 소프트웨어적으로 프로세스를 작은 단위의 스레드로 분할하여 운영하는 기법  </a:t>
            </a:r>
            <a:endParaRPr lang="en-US" altLang="ko-KR" dirty="0"/>
          </a:p>
          <a:p>
            <a:pPr lvl="2" algn="just"/>
            <a:endParaRPr lang="en-US" altLang="ko-KR" sz="500" dirty="0"/>
          </a:p>
          <a:p>
            <a:pPr lvl="2" algn="just"/>
            <a:r>
              <a:rPr lang="en-US" altLang="ko-KR" b="1" dirty="0"/>
              <a:t>CPU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하드웨어적인</a:t>
            </a:r>
            <a:r>
              <a:rPr lang="ko-KR" altLang="en-US" dirty="0"/>
              <a:t> 방법으로 하나의 </a:t>
            </a:r>
            <a:r>
              <a:rPr lang="en-US" altLang="ko-KR" dirty="0"/>
              <a:t>CPU</a:t>
            </a:r>
            <a:r>
              <a:rPr lang="ko-KR" altLang="en-US" dirty="0"/>
              <a:t>에서 여러 스레드를 동시에 처리하는 병렬 처리 기법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5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9786F-F8DB-4C4D-A78C-236EE155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어떻게 여러 개의 프로세스를 동시에 실행 할 수 있을까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3246A-9F8A-403A-A8B8-93119BB7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프로세스를 처리할까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운영체제가 엄청나게 빠르게 </a:t>
            </a:r>
            <a:r>
              <a:rPr lang="en-US" altLang="ko-KR" dirty="0"/>
              <a:t>CPU</a:t>
            </a:r>
            <a:r>
              <a:rPr lang="ko-KR" altLang="en-US" dirty="0"/>
              <a:t>가 실행할 프로세스를 교체하고 있기 때문</a:t>
            </a:r>
            <a:endParaRPr lang="en-US" altLang="ko-KR" dirty="0"/>
          </a:p>
          <a:p>
            <a:pPr lvl="1"/>
            <a:r>
              <a:rPr lang="ko-KR" altLang="en-US"/>
              <a:t>시분할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9364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51095-8CD3-4E8B-8730-41472FDA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F9CA5-76D0-4B48-81E2-6116EB946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데이터 처리 단계의 출력이 다음 단계의 입력으로 이어지는 형태로 연결된 구조를 가리킨다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연결된 데이터 처리 단계는 여러 단계가 서로 동시에</a:t>
            </a:r>
            <a:r>
              <a:rPr lang="en-US" altLang="ko-KR" dirty="0"/>
              <a:t>, </a:t>
            </a:r>
            <a:r>
              <a:rPr lang="ko-KR" altLang="en-US" dirty="0"/>
              <a:t>또는 </a:t>
            </a:r>
            <a:r>
              <a:rPr lang="ko-KR" altLang="en-US" dirty="0">
                <a:hlinkClick r:id="rId2" tooltip="병렬 컴퓨팅"/>
              </a:rPr>
              <a:t>병렬적</a:t>
            </a:r>
            <a:r>
              <a:rPr lang="ko-KR" altLang="en-US" dirty="0"/>
              <a:t>으로 수행될 수 있어 효율성의 향상을 꾀할 수 있다</a:t>
            </a:r>
            <a:r>
              <a:rPr lang="en-US" altLang="ko-KR" dirty="0"/>
              <a:t>. </a:t>
            </a:r>
            <a:r>
              <a:rPr lang="ko-KR" altLang="en-US" dirty="0"/>
              <a:t>각 단계 사이의 입출력을 중계하기 위해 </a:t>
            </a:r>
            <a:r>
              <a:rPr lang="ko-KR" altLang="en-US" dirty="0">
                <a:hlinkClick r:id="rId3" tooltip="버퍼 (컴퓨터 과학)"/>
              </a:rPr>
              <a:t>버퍼</a:t>
            </a:r>
            <a:r>
              <a:rPr lang="ko-KR" altLang="en-US" dirty="0"/>
              <a:t>가 사용될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089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AC159-7BEC-4BDA-AE6E-F957976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멀티태스킹의</a:t>
            </a:r>
            <a:r>
              <a:rPr lang="ko-KR" altLang="en-US" dirty="0"/>
              <a:t> 낭비 요소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A1BF0-003A-4059-868F-69D53993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fork( ) </a:t>
            </a:r>
            <a:r>
              <a:rPr lang="ko-KR" altLang="en-US" dirty="0"/>
              <a:t>시스템 호출로 프로세스를 복사하면 코드 영역과 데이터 영역의 일부가 메모리에 중복되어 존재하며</a:t>
            </a:r>
            <a:r>
              <a:rPr lang="en-US" altLang="ko-KR" dirty="0"/>
              <a:t>,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관계이지만 서로 독립적인 프로세스이므로 이러한 낭비 요소를 제거할 수 없음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2BB4B-6FB9-4503-B55D-2C7F8003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46" y="3835986"/>
            <a:ext cx="4321797" cy="24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13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745F-639F-464F-89E6-5C6BC271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멀티태스킹과</a:t>
            </a:r>
            <a:r>
              <a:rPr lang="ko-KR" altLang="en-US" dirty="0"/>
              <a:t> </a:t>
            </a:r>
            <a:r>
              <a:rPr lang="ko-KR" altLang="en-US" dirty="0" err="1"/>
              <a:t>멀티스레드의</a:t>
            </a:r>
            <a:r>
              <a:rPr lang="ko-KR" altLang="en-US" dirty="0"/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D2BC9-9A21-499D-A7B0-D8847A1E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fork( ) </a:t>
            </a:r>
            <a:r>
              <a:rPr lang="ko-KR" altLang="en-US" dirty="0"/>
              <a:t>시스템 호출로 여러 개의 프로세스를 만들면 필요 없는 정적 영역이 여러 개가 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err="1"/>
              <a:t>멀티스레드는</a:t>
            </a:r>
            <a:r>
              <a:rPr lang="ko-KR" altLang="en-US" dirty="0"/>
              <a:t> 코드</a:t>
            </a:r>
            <a:r>
              <a:rPr lang="en-US" altLang="ko-KR" dirty="0"/>
              <a:t>, </a:t>
            </a:r>
            <a:r>
              <a:rPr lang="ko-KR" altLang="en-US" dirty="0"/>
              <a:t>파일 등의 자원을 공유함으로써 자원의 낭비를 막고 효율성 향상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FA64B-0CEC-4F91-BC92-370A43714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79" y="4112145"/>
            <a:ext cx="3960493" cy="2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99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AA2DD-CDE1-447F-9E85-B80F3046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메모리공간에서의 스레드</a:t>
            </a:r>
            <a:endParaRPr lang="en-US" altLang="ko-KR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7EB35-C74E-48B1-8264-21270EEBB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94" y="1825626"/>
            <a:ext cx="70182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71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8FF8C-1637-473D-8223-DCBAA332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메모리공간에서의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92973-281E-4640-88F1-3BCFCEF5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 그림은 프로세스와 스레드의 메모리 구조의 차이점을 보여줌</a:t>
            </a:r>
            <a:endParaRPr lang="en-US" altLang="ko-KR" dirty="0"/>
          </a:p>
          <a:p>
            <a:r>
              <a:rPr lang="ko-KR" altLang="en-US" dirty="0"/>
              <a:t>앞서 말한 것처럼 스레드는 프로세스 안에 존재하는 실행흐름</a:t>
            </a:r>
            <a:endParaRPr lang="en-US" altLang="ko-KR" dirty="0"/>
          </a:p>
          <a:p>
            <a:r>
              <a:rPr lang="ko-KR" altLang="en-US" dirty="0"/>
              <a:t>메모리 구조도 비슷하지만 스레드는 프로세스의 </a:t>
            </a:r>
            <a:r>
              <a:rPr lang="en-US" altLang="ko-KR" dirty="0"/>
              <a:t>heap, static, code </a:t>
            </a:r>
            <a:r>
              <a:rPr lang="ko-KR" altLang="en-US" dirty="0"/>
              <a:t>영역 등을 공유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각각의 프로세스가 독립적인 </a:t>
            </a:r>
            <a:r>
              <a:rPr lang="en-US" altLang="ko-KR" dirty="0"/>
              <a:t>stack, heap, code, data </a:t>
            </a:r>
            <a:r>
              <a:rPr lang="ko-KR" altLang="en-US" dirty="0"/>
              <a:t>영역을 가진 반면에</a:t>
            </a:r>
            <a:r>
              <a:rPr lang="en-US" altLang="ko-KR" dirty="0"/>
              <a:t>, </a:t>
            </a:r>
            <a:r>
              <a:rPr lang="ko-KR" altLang="en-US" dirty="0"/>
              <a:t>한 프로세스에 속한 스레드는 </a:t>
            </a:r>
            <a:r>
              <a:rPr lang="en-US" altLang="ko-KR" dirty="0"/>
              <a:t>stack </a:t>
            </a:r>
            <a:r>
              <a:rPr lang="ko-KR" altLang="en-US" dirty="0"/>
              <a:t>영역을 제외한 메모리 영역은 공유</a:t>
            </a:r>
            <a:r>
              <a:rPr lang="en-US" altLang="ko-KR" dirty="0"/>
              <a:t> 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195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B8DE1-30F7-4558-8D18-BC2F8A78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메모리공간에서의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4507D-9B21-45C7-A783-6D4A8A9A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스레드가 </a:t>
            </a:r>
            <a:r>
              <a:rPr lang="en-US" altLang="ko-KR" dirty="0"/>
              <a:t>code </a:t>
            </a:r>
            <a:r>
              <a:rPr lang="ko-KR" altLang="en-US" dirty="0"/>
              <a:t>영역을 공유하기 때문에 한 프로세스 내부의 스레드들은 프로세스가 가지고 있는 함수를 자연스럽게 모두 호출할 수 있음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스레드는 </a:t>
            </a:r>
            <a:r>
              <a:rPr lang="en-US" altLang="ko-KR" dirty="0"/>
              <a:t>data, heap </a:t>
            </a:r>
            <a:r>
              <a:rPr lang="ko-KR" altLang="en-US" dirty="0"/>
              <a:t>영역을 공유하기 때문에 </a:t>
            </a:r>
            <a:r>
              <a:rPr lang="en-US" altLang="ko-KR" dirty="0"/>
              <a:t>IPC </a:t>
            </a:r>
            <a:r>
              <a:rPr lang="ko-KR" altLang="en-US" dirty="0"/>
              <a:t>없이도 스레드 간의 통신이 가능</a:t>
            </a:r>
            <a:endParaRPr lang="en-US" altLang="ko-KR" dirty="0"/>
          </a:p>
          <a:p>
            <a:r>
              <a:rPr lang="ko-KR" altLang="en-US" dirty="0"/>
              <a:t>동일한 프로세스 내부에 존재하는 스레드 </a:t>
            </a:r>
            <a:r>
              <a:rPr lang="en-US" altLang="ko-KR" dirty="0"/>
              <a:t>A, B</a:t>
            </a:r>
            <a:r>
              <a:rPr lang="ko-KR" altLang="en-US" dirty="0"/>
              <a:t>가 통신하기 위해 </a:t>
            </a:r>
            <a:r>
              <a:rPr lang="en-US" altLang="ko-KR" dirty="0"/>
              <a:t>heap </a:t>
            </a:r>
            <a:r>
              <a:rPr lang="ko-KR" altLang="en-US" dirty="0"/>
              <a:t>영역에 메모리 공간을 할당하고</a:t>
            </a:r>
            <a:r>
              <a:rPr lang="en-US" altLang="ko-KR" dirty="0"/>
              <a:t>, </a:t>
            </a:r>
            <a:r>
              <a:rPr lang="ko-KR" altLang="en-US" dirty="0"/>
              <a:t>두 스레드가 자유롭게 접근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스레드는 프로세스처럼 스케줄링의 대상</a:t>
            </a:r>
            <a:endParaRPr lang="en-US" altLang="ko-KR" dirty="0"/>
          </a:p>
          <a:p>
            <a:r>
              <a:rPr lang="ko-KR" altLang="en-US" dirty="0"/>
              <a:t>문맥교환 발생 하지만 스레드는 공유하고 있는 메모리 영역 덕분에 문맥교환시 발생하는 오버헤드</a:t>
            </a:r>
            <a:r>
              <a:rPr lang="en-US" altLang="ko-KR" dirty="0"/>
              <a:t>(overhead)</a:t>
            </a:r>
            <a:r>
              <a:rPr lang="ko-KR" altLang="en-US" dirty="0"/>
              <a:t>가 프로세스에 비해 작음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368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92A1-1342-410F-9049-CCA9C9A4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스레드 코드의 예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63098-C5D8-40BD-B2BC-B7215422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main{ } </a:t>
            </a:r>
            <a:r>
              <a:rPr lang="ko-KR" altLang="en-US" dirty="0"/>
              <a:t>위쪽에 있는 </a:t>
            </a:r>
            <a:r>
              <a:rPr lang="en-US" altLang="ko-KR" dirty="0"/>
              <a:t>class </a:t>
            </a:r>
            <a:r>
              <a:rPr lang="en-US" altLang="ko-KR" dirty="0" err="1"/>
              <a:t>TH_test</a:t>
            </a:r>
            <a:r>
              <a:rPr lang="en-US" altLang="ko-KR" dirty="0"/>
              <a:t> extends Thread{ }</a:t>
            </a:r>
            <a:r>
              <a:rPr lang="ko-KR" altLang="en-US" dirty="0"/>
              <a:t>는 스레드 객체로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TH_test</a:t>
            </a:r>
            <a:r>
              <a:rPr lang="en-US" altLang="ko-KR" dirty="0"/>
              <a:t> </a:t>
            </a:r>
            <a:r>
              <a:rPr lang="ko-KR" altLang="en-US" dirty="0"/>
              <a:t>객체를 확장하여 스레드를 만듦</a:t>
            </a:r>
            <a:r>
              <a:rPr lang="en-US" altLang="ko-KR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err="1"/>
              <a:t>TH_test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run( ) </a:t>
            </a:r>
            <a:r>
              <a:rPr lang="ko-KR" altLang="en-US" dirty="0"/>
              <a:t>부분을 스레드로 만들어 실행하며 ‘</a:t>
            </a:r>
            <a:r>
              <a:rPr lang="en-US" altLang="ko-KR" dirty="0" err="1"/>
              <a:t>Th_Test</a:t>
            </a:r>
            <a:r>
              <a:rPr lang="en-US" altLang="ko-KR" dirty="0"/>
              <a:t>’</a:t>
            </a:r>
            <a:r>
              <a:rPr lang="ko-KR" altLang="en-US" dirty="0"/>
              <a:t>를 백 번 출력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0CBEB-67CC-4BB0-88B8-9A5803291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"/>
          <a:stretch/>
        </p:blipFill>
        <p:spPr>
          <a:xfrm>
            <a:off x="4979605" y="3938104"/>
            <a:ext cx="3788838" cy="22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20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FE0B0-C6E6-42FA-92FA-A4B403B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시스템 호출로 작성한 코드 예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F982D-6016-4B16-92C5-2B901DFB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제어 블록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데이터 등이 모두 </a:t>
            </a:r>
            <a:r>
              <a:rPr lang="en-US" altLang="ko-KR" dirty="0"/>
              <a:t>2</a:t>
            </a:r>
            <a:r>
              <a:rPr lang="ko-KR" altLang="en-US" dirty="0"/>
              <a:t>배가 됨으로써 스레드를 사용하는 것보다 낭비가 심함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4C16D2-9260-48AA-AB0A-BDBD65D34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11255" y="2699210"/>
            <a:ext cx="5510031" cy="3604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796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CC077-EEEE-4354-A1F4-D8ABA2D5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멀티스레드의</a:t>
            </a:r>
            <a:r>
              <a:rPr lang="ko-KR" altLang="en-US" dirty="0"/>
              <a:t>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D4415-3B71-4EC6-821A-8DFF521A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/>
              <a:t>멀티스레드의</a:t>
            </a:r>
            <a:r>
              <a:rPr lang="ko-KR" altLang="en-US" dirty="0"/>
              <a:t> 장점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 err="1"/>
              <a:t>응답성</a:t>
            </a:r>
            <a:r>
              <a:rPr lang="ko-KR" altLang="en-US" dirty="0"/>
              <a:t> 향상</a:t>
            </a:r>
            <a:endParaRPr lang="en-US" altLang="ko-KR" dirty="0"/>
          </a:p>
          <a:p>
            <a:pPr lvl="1" algn="just"/>
            <a:r>
              <a:rPr lang="ko-KR" altLang="en-US" dirty="0"/>
              <a:t>자원 공유</a:t>
            </a:r>
            <a:endParaRPr lang="en-US" altLang="ko-KR" dirty="0"/>
          </a:p>
          <a:p>
            <a:pPr lvl="1" algn="just"/>
            <a:r>
              <a:rPr lang="ko-KR" altLang="en-US" dirty="0"/>
              <a:t>효율성 향상</a:t>
            </a:r>
            <a:endParaRPr lang="en-US" altLang="ko-KR" dirty="0"/>
          </a:p>
          <a:p>
            <a:pPr lvl="1" algn="just"/>
            <a:r>
              <a:rPr lang="ko-KR" altLang="en-US" dirty="0"/>
              <a:t>다중 </a:t>
            </a:r>
            <a:r>
              <a:rPr lang="en-US" altLang="ko-KR" dirty="0"/>
              <a:t>CPU </a:t>
            </a:r>
            <a:r>
              <a:rPr lang="ko-KR" altLang="en-US" dirty="0"/>
              <a:t>지원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A83DEC-3E48-4175-B117-E3B84AC22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68" y="2196480"/>
            <a:ext cx="6076205" cy="38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6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573E-0EF4-4E53-AC4E-DE22A9B4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멀티스레드의</a:t>
            </a:r>
            <a:r>
              <a:rPr lang="ko-KR" altLang="en-US" dirty="0"/>
              <a:t>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ACEE6-AFA9-408C-88E7-BA03A725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멀티스레드의</a:t>
            </a:r>
            <a:r>
              <a:rPr lang="ko-KR" altLang="en-US" sz="2000" dirty="0"/>
              <a:t> 단점  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2000" dirty="0"/>
              <a:t>모든 스레드가 자원을 공유하기 때문에 한 스레드에 문제가 생기면 전체 프로세스에 영향을 미침</a:t>
            </a:r>
            <a:endParaRPr lang="en-US" altLang="ko-KR" sz="2000" dirty="0"/>
          </a:p>
          <a:p>
            <a:pPr lvl="1"/>
            <a:r>
              <a:rPr lang="ko-KR" altLang="en-US" sz="2000" dirty="0"/>
              <a:t>인터넷 익스플로러에서 여러 개의 화면을 동시에 띄웠는데 그중 하나에 문제가 생기면 인터넷 익스플로러 전체가 종료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C6EA4-6AA3-4F55-9739-599608052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" r="18153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E790-8BBE-4ECF-9A06-F81E68BB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AF24D-2D2E-4C1C-858A-E5CEFD0C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프로그램이 실행되기 위해서는 먼저 프로그램이 메모리에 로드</a:t>
            </a:r>
            <a:r>
              <a:rPr lang="en-US" altLang="ko-KR" dirty="0"/>
              <a:t>(load)</a:t>
            </a:r>
            <a:r>
              <a:rPr lang="ko-KR" altLang="en-US" dirty="0"/>
              <a:t>되어야 함</a:t>
            </a:r>
            <a:endParaRPr lang="en-US" altLang="ko-KR" dirty="0"/>
          </a:p>
          <a:p>
            <a:r>
              <a:rPr lang="ko-KR" altLang="en-US" dirty="0"/>
              <a:t>프로그램에서 사용되는 변수들을 저장할 메모리도 필요</a:t>
            </a:r>
            <a:r>
              <a:rPr lang="en-US" altLang="ko-KR" dirty="0"/>
              <a:t> </a:t>
            </a:r>
          </a:p>
          <a:p>
            <a:r>
              <a:rPr lang="ko-KR" altLang="en-US" dirty="0"/>
              <a:t>컴퓨터의 운영체제는 프로그램의 실행을 위해 다양한 메모리 공간을 제공</a:t>
            </a:r>
            <a:endParaRPr lang="en-US" altLang="ko-KR" dirty="0"/>
          </a:p>
          <a:p>
            <a:r>
              <a:rPr lang="ko-KR" altLang="en-US" dirty="0"/>
              <a:t>프로그램이 운영체제로부터 할당 받는 대표적인 메모리 공간</a:t>
            </a:r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코드</a:t>
            </a:r>
            <a:r>
              <a:rPr lang="en-US" altLang="ko-KR" dirty="0"/>
              <a:t>(code) </a:t>
            </a:r>
            <a:r>
              <a:rPr lang="ko-KR" altLang="en-US" dirty="0"/>
              <a:t>영역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영역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스택</a:t>
            </a:r>
            <a:r>
              <a:rPr lang="en-US" altLang="ko-KR" dirty="0"/>
              <a:t>(stack) </a:t>
            </a:r>
            <a:r>
              <a:rPr lang="ko-KR" altLang="en-US" dirty="0"/>
              <a:t>영역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힙</a:t>
            </a:r>
            <a:r>
              <a:rPr lang="en-US" altLang="ko-KR" dirty="0"/>
              <a:t>(heap) </a:t>
            </a:r>
            <a:r>
              <a:rPr lang="ko-KR" altLang="en-US" dirty="0"/>
              <a:t>영역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789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060DCC-016C-4340-B9B2-AEEF581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0" y="891051"/>
            <a:ext cx="5450309" cy="3256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21D763-47A5-4136-8707-93B1921B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85" y="4437567"/>
            <a:ext cx="668748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248DD36-438D-40DE-8926-92EAE5936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실습해보기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695D2CF-22EE-4B58-BC0A-F2DFE9130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78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C1E84-E1AB-4A47-8FE3-F53C543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둘러보기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D6206-6029-40C3-8A4D-00512442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설치한 리눅스 </a:t>
            </a:r>
            <a:r>
              <a:rPr lang="ko-KR" altLang="en-US" dirty="0" err="1"/>
              <a:t>배포판</a:t>
            </a:r>
            <a:r>
              <a:rPr lang="en-US" altLang="ko-KR" dirty="0"/>
              <a:t>(</a:t>
            </a:r>
            <a:r>
              <a:rPr lang="ko-KR" altLang="en-US" dirty="0"/>
              <a:t>우분투</a:t>
            </a:r>
            <a:r>
              <a:rPr lang="en-US" altLang="ko-KR" dirty="0"/>
              <a:t>)</a:t>
            </a:r>
            <a:r>
              <a:rPr lang="ko-KR" altLang="en-US" dirty="0"/>
              <a:t>를 둘러본다</a:t>
            </a:r>
            <a:endParaRPr lang="en-US" altLang="ko-KR" dirty="0"/>
          </a:p>
          <a:p>
            <a:r>
              <a:rPr lang="ko-KR" altLang="en-US" dirty="0"/>
              <a:t>뭐가 눈에 들어오나요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윈도우와 다른 점은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898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3C121-7818-44C1-9121-0F7204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터미널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0799-6A10-4EFA-A405-AC77CCA9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윈도우에 </a:t>
            </a:r>
            <a:r>
              <a:rPr lang="en-US" altLang="ko-KR" dirty="0" err="1"/>
              <a:t>cmd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비슷한 역할을 함</a:t>
            </a:r>
            <a:endParaRPr lang="en-US" altLang="ko-KR" dirty="0"/>
          </a:p>
          <a:p>
            <a:r>
              <a:rPr lang="ko-KR" altLang="en-US" dirty="0"/>
              <a:t>리눅스는 명령어로 구동되는 운영체제 중 하나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C0A200-4804-4B3A-835D-79441EC3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8" y="3184071"/>
            <a:ext cx="8777360" cy="29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4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29A93-901E-4157-88F8-0DB7B4D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리눅스에서 꼭 기억할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016C6-E099-4FE1-A01E-2316AEA5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리눅스는 다중 사용자 환경을 가지고 있음</a:t>
            </a:r>
            <a:endParaRPr lang="en-US" altLang="ko-KR" dirty="0"/>
          </a:p>
          <a:p>
            <a:r>
              <a:rPr lang="en-US" altLang="ko-KR" dirty="0"/>
              <a:t>root </a:t>
            </a:r>
            <a:r>
              <a:rPr lang="ko-KR" altLang="en-US" dirty="0"/>
              <a:t>는 굉장히 중요한 사용자</a:t>
            </a:r>
            <a:endParaRPr lang="en-US" altLang="ko-KR" dirty="0"/>
          </a:p>
          <a:p>
            <a:pPr lvl="1"/>
            <a:r>
              <a:rPr lang="ko-KR" altLang="en-US" dirty="0"/>
              <a:t>윈도우에 </a:t>
            </a:r>
            <a:r>
              <a:rPr lang="en-US" altLang="ko-KR" dirty="0"/>
              <a:t>Administrator(</a:t>
            </a:r>
            <a:r>
              <a:rPr lang="ko-KR" altLang="en-US" dirty="0"/>
              <a:t>관리자 권한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리눅스는 대소문자를 구분한다</a:t>
            </a:r>
            <a:endParaRPr lang="en-US" altLang="ko-KR" dirty="0"/>
          </a:p>
          <a:p>
            <a:pPr lvl="1"/>
            <a:r>
              <a:rPr lang="en-US" altLang="ko-KR" dirty="0"/>
              <a:t>Ls </a:t>
            </a:r>
            <a:r>
              <a:rPr lang="ko-KR" altLang="en-US" dirty="0"/>
              <a:t>와 </a:t>
            </a:r>
            <a:r>
              <a:rPr lang="en-US" altLang="ko-KR" dirty="0"/>
              <a:t>ls</a:t>
            </a:r>
            <a:r>
              <a:rPr lang="ko-KR" altLang="en-US" dirty="0"/>
              <a:t>은 다른 명령어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75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00E19-022E-43BC-BB0B-71468A9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75425-675B-4709-AE67-19F76201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개발시에 불편함을 덜기 위해서  </a:t>
            </a:r>
            <a:r>
              <a:rPr lang="en-US" altLang="ko-KR" dirty="0"/>
              <a:t>root </a:t>
            </a:r>
            <a:r>
              <a:rPr lang="ko-KR" altLang="en-US" dirty="0"/>
              <a:t>사용자로 로그인을 할 수 있도록 설정</a:t>
            </a:r>
            <a:endParaRPr lang="en-US" altLang="ko-KR" dirty="0"/>
          </a:p>
          <a:p>
            <a:pPr lvl="2"/>
            <a:r>
              <a:rPr lang="ko-KR" altLang="en-US" dirty="0"/>
              <a:t>터미널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(Application &gt; </a:t>
            </a:r>
            <a:r>
              <a:rPr lang="ko-KR" altLang="en-US" dirty="0"/>
              <a:t>보조프로그램 </a:t>
            </a:r>
            <a:r>
              <a:rPr lang="en-US" altLang="ko-KR" dirty="0"/>
              <a:t>&gt; </a:t>
            </a:r>
            <a:r>
              <a:rPr lang="ko-KR" altLang="en-US" dirty="0"/>
              <a:t>터미널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메뉴의 로그아웃 버튼을 이용하여 </a:t>
            </a:r>
            <a:r>
              <a:rPr lang="en-US" altLang="ko-KR" dirty="0"/>
              <a:t>root </a:t>
            </a:r>
            <a:r>
              <a:rPr lang="ko-KR" altLang="en-US" dirty="0"/>
              <a:t>사용자로 로그인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98B98509-9562-497D-B81E-028111BF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3" y="3650536"/>
            <a:ext cx="10158866" cy="7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명령어 실습</a:t>
            </a:r>
            <a:endParaRPr lang="en-US" altLang="ko-KR" dirty="0"/>
          </a:p>
          <a:p>
            <a:pPr lvl="1"/>
            <a:r>
              <a:rPr lang="en-US" altLang="ko-KR" dirty="0" err="1"/>
              <a:t>adduser</a:t>
            </a:r>
            <a:r>
              <a:rPr lang="en-US" altLang="ko-KR" dirty="0"/>
              <a:t> / </a:t>
            </a:r>
            <a:r>
              <a:rPr lang="en-US" altLang="ko-KR" dirty="0" err="1"/>
              <a:t>useradd</a:t>
            </a:r>
            <a:endParaRPr lang="en-US" altLang="ko-KR" dirty="0"/>
          </a:p>
          <a:p>
            <a:pPr lvl="2">
              <a:buNone/>
            </a:pPr>
            <a:r>
              <a:rPr lang="ko-KR" altLang="en-US" dirty="0" err="1"/>
              <a:t>리눅스</a:t>
            </a:r>
            <a:r>
              <a:rPr lang="ko-KR" altLang="en-US" dirty="0"/>
              <a:t> 시스템에 사용자를 추가할 경우 사용하는 명령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ko-KR" altLang="en-US" dirty="0"/>
          </a:p>
          <a:p>
            <a:pPr lvl="1">
              <a:buNone/>
            </a:pPr>
            <a:r>
              <a:rPr lang="ko-KR" altLang="en-US" dirty="0"/>
              <a:t>     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passwd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사용자 계정에 패스워드를 만들거나</a:t>
            </a:r>
            <a:r>
              <a:rPr lang="en-US" altLang="ko-KR" dirty="0"/>
              <a:t>, </a:t>
            </a:r>
            <a:r>
              <a:rPr lang="ko-KR" altLang="en-US" dirty="0"/>
              <a:t>변경하는 명령</a:t>
            </a:r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직사각형 8"/>
          <p:cNvSpPr>
            <a:spLocks noChangeArrowheads="1"/>
          </p:cNvSpPr>
          <p:nvPr/>
        </p:nvSpPr>
        <p:spPr bwMode="auto">
          <a:xfrm>
            <a:off x="2667001" y="1884351"/>
            <a:ext cx="7572375" cy="35718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adduser [option] [id]</a:t>
            </a:r>
            <a:endParaRPr lang="ko-KR" altLang="en-US" sz="1400" b="1"/>
          </a:p>
        </p:txBody>
      </p:sp>
      <p:pic>
        <p:nvPicPr>
          <p:cNvPr id="37" name="_x178394256" descr="EMB000015a44dc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395518"/>
            <a:ext cx="6286500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직사각형 11"/>
          <p:cNvSpPr>
            <a:spLocks noChangeArrowheads="1"/>
          </p:cNvSpPr>
          <p:nvPr/>
        </p:nvSpPr>
        <p:spPr bwMode="auto">
          <a:xfrm>
            <a:off x="2667001" y="4246554"/>
            <a:ext cx="7572375" cy="35718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passwd [option] </a:t>
            </a:r>
            <a:r>
              <a:rPr lang="ko-KR" altLang="en-US" sz="1400" b="1"/>
              <a:t>사용자</a:t>
            </a:r>
            <a:r>
              <a:rPr lang="en-US" altLang="ko-KR" sz="1400" b="1"/>
              <a:t>ID</a:t>
            </a:r>
            <a:endParaRPr lang="ko-KR" altLang="en-US" sz="1400" b="1"/>
          </a:p>
        </p:txBody>
      </p:sp>
      <p:pic>
        <p:nvPicPr>
          <p:cNvPr id="39" name="_x178393456" descr="EMB000015a44dc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535" y="4713806"/>
            <a:ext cx="6316133" cy="136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mkdir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디렉터리를 생성할 경우 사용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mkdir</a:t>
            </a:r>
            <a:r>
              <a:rPr lang="en-US" altLang="ko-KR" dirty="0"/>
              <a:t>  test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ko-KR" altLang="en-US" dirty="0"/>
          </a:p>
          <a:p>
            <a:pPr lvl="1">
              <a:buNone/>
            </a:pPr>
            <a:r>
              <a:rPr lang="ko-KR" altLang="en-US" dirty="0"/>
              <a:t>      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cd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디렉터리를 변경할 때 사용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 </a:t>
            </a:r>
            <a:r>
              <a:rPr lang="en-US" altLang="ko-KR" dirty="0"/>
              <a:t>ex) # </a:t>
            </a:r>
            <a:r>
              <a:rPr lang="en-US" altLang="ko-KR" dirty="0" err="1"/>
              <a:t>cd</a:t>
            </a:r>
            <a:r>
              <a:rPr lang="en-US" altLang="ko-KR" dirty="0"/>
              <a:t> /root : </a:t>
            </a:r>
            <a:r>
              <a:rPr lang="ko-KR" altLang="en-US" dirty="0"/>
              <a:t>절대 경로를 통한 이동</a:t>
            </a:r>
          </a:p>
          <a:p>
            <a:pPr lvl="2">
              <a:buNone/>
            </a:pPr>
            <a:r>
              <a:rPr lang="ko-KR" altLang="en-US" dirty="0"/>
              <a:t>         </a:t>
            </a:r>
            <a:r>
              <a:rPr lang="en-US" altLang="ko-KR" dirty="0"/>
              <a:t># </a:t>
            </a:r>
            <a:r>
              <a:rPr lang="en-US" altLang="ko-KR" dirty="0" err="1"/>
              <a:t>cd</a:t>
            </a:r>
            <a:r>
              <a:rPr lang="en-US" altLang="ko-KR" dirty="0"/>
              <a:t> test : </a:t>
            </a:r>
            <a:r>
              <a:rPr lang="ko-KR" altLang="en-US" dirty="0"/>
              <a:t>상대 경로를 통한 이동</a:t>
            </a:r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직사각형 8"/>
          <p:cNvSpPr>
            <a:spLocks noChangeArrowheads="1"/>
          </p:cNvSpPr>
          <p:nvPr/>
        </p:nvSpPr>
        <p:spPr bwMode="auto">
          <a:xfrm>
            <a:off x="2595564" y="1520823"/>
            <a:ext cx="8259847" cy="35718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mkdir [Option] [Directory Name]</a:t>
            </a:r>
            <a:endParaRPr lang="ko-KR" altLang="en-US" sz="1400" b="1"/>
          </a:p>
        </p:txBody>
      </p:sp>
      <p:sp>
        <p:nvSpPr>
          <p:cNvPr id="35" name="직사각형 14"/>
          <p:cNvSpPr>
            <a:spLocks noChangeArrowheads="1"/>
          </p:cNvSpPr>
          <p:nvPr/>
        </p:nvSpPr>
        <p:spPr bwMode="auto">
          <a:xfrm>
            <a:off x="2595564" y="2459565"/>
            <a:ext cx="8259847" cy="164306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ko-KR" altLang="en-US" sz="1400" b="1"/>
              <a:t>절대경로 </a:t>
            </a:r>
            <a:r>
              <a:rPr lang="en-US" altLang="ko-KR" sz="1400" b="1"/>
              <a:t>: </a:t>
            </a:r>
            <a:r>
              <a:rPr lang="ko-KR" altLang="en-US" sz="1400" b="1"/>
              <a:t>리눅스 시스템의 최상위 디렉터리로 부터 표현하는 경로</a:t>
            </a:r>
            <a:endParaRPr lang="en-US" altLang="ko-KR" sz="1400" b="1"/>
          </a:p>
          <a:p>
            <a:pPr latinLnBrk="0"/>
            <a:r>
              <a:rPr lang="en-US" altLang="ko-KR" sz="1400" b="1"/>
              <a:t>      ex) mkdir /root/test  : </a:t>
            </a:r>
            <a:r>
              <a:rPr lang="ko-KR" altLang="en-US" sz="1400" b="1"/>
              <a:t>최상위 디렉터리에 있는 </a:t>
            </a:r>
            <a:r>
              <a:rPr lang="en-US" altLang="ko-KR" sz="1400" b="1"/>
              <a:t>root</a:t>
            </a:r>
            <a:r>
              <a:rPr lang="ko-KR" altLang="en-US" sz="1400" b="1"/>
              <a:t>디렉터리에 </a:t>
            </a:r>
            <a:r>
              <a:rPr lang="en-US" altLang="ko-KR" sz="1400" b="1"/>
              <a:t>test</a:t>
            </a:r>
            <a:r>
              <a:rPr lang="ko-KR" altLang="en-US" sz="1400" b="1"/>
              <a:t>라는 디렉터리를 생성</a:t>
            </a:r>
            <a:endParaRPr lang="en-US" altLang="ko-KR" sz="1400" b="1"/>
          </a:p>
          <a:p>
            <a:pPr latinLnBrk="0"/>
            <a:endParaRPr lang="en-US" altLang="ko-KR" sz="1400" b="1"/>
          </a:p>
          <a:p>
            <a:pPr latinLnBrk="0"/>
            <a:r>
              <a:rPr lang="ko-KR" altLang="en-US" sz="1400" b="1"/>
              <a:t>상대경로 </a:t>
            </a:r>
            <a:r>
              <a:rPr lang="en-US" altLang="ko-KR" sz="1400" b="1"/>
              <a:t>: </a:t>
            </a:r>
            <a:r>
              <a:rPr lang="ko-KR" altLang="en-US" sz="1400" b="1"/>
              <a:t>사용자가  이동한  현재의 위치에서부터 표현하는 경로</a:t>
            </a:r>
            <a:endParaRPr lang="en-US" altLang="ko-KR" sz="1400" b="1"/>
          </a:p>
          <a:p>
            <a:pPr latinLnBrk="0"/>
            <a:r>
              <a:rPr lang="en-US" altLang="ko-KR" sz="1400" b="1"/>
              <a:t>     ex) cd /etc</a:t>
            </a:r>
          </a:p>
          <a:p>
            <a:pPr latinLnBrk="0"/>
            <a:r>
              <a:rPr lang="en-US" altLang="ko-KR" sz="1400" b="1"/>
              <a:t>            mkdir ./../root/test : </a:t>
            </a:r>
            <a:r>
              <a:rPr lang="ko-KR" altLang="en-US" sz="1400" b="1"/>
              <a:t>현재 최상위 디렉터리 </a:t>
            </a:r>
            <a:r>
              <a:rPr lang="en-US" altLang="ko-KR" sz="1400" b="1"/>
              <a:t>/etc </a:t>
            </a:r>
            <a:r>
              <a:rPr lang="ko-KR" altLang="en-US" sz="1400" b="1"/>
              <a:t>디렉터리로부터 상위 디렉터리</a:t>
            </a:r>
            <a:r>
              <a:rPr lang="en-US" altLang="ko-KR" sz="1400" b="1"/>
              <a:t>(..)</a:t>
            </a:r>
            <a:r>
              <a:rPr lang="ko-KR" altLang="en-US" sz="1400" b="1"/>
              <a:t>의 </a:t>
            </a:r>
            <a:endParaRPr lang="en-US" altLang="ko-KR" sz="1400" b="1"/>
          </a:p>
          <a:p>
            <a:pPr latinLnBrk="0"/>
            <a:r>
              <a:rPr lang="en-US" altLang="ko-KR" sz="1400" b="1"/>
              <a:t>                                              root </a:t>
            </a:r>
            <a:r>
              <a:rPr lang="ko-KR" altLang="en-US" sz="1400" b="1"/>
              <a:t>디렉터리에 </a:t>
            </a:r>
            <a:r>
              <a:rPr lang="en-US" altLang="ko-KR" sz="1400" b="1"/>
              <a:t>test </a:t>
            </a:r>
            <a:r>
              <a:rPr lang="ko-KR" altLang="en-US" sz="1400" b="1"/>
              <a:t>디렉터리 생성</a:t>
            </a:r>
          </a:p>
        </p:txBody>
      </p:sp>
      <p:sp>
        <p:nvSpPr>
          <p:cNvPr id="40" name="직사각형 15"/>
          <p:cNvSpPr>
            <a:spLocks noChangeArrowheads="1"/>
          </p:cNvSpPr>
          <p:nvPr/>
        </p:nvSpPr>
        <p:spPr bwMode="auto">
          <a:xfrm>
            <a:off x="2595564" y="4755121"/>
            <a:ext cx="7572375" cy="35718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 dirty="0" err="1"/>
              <a:t>cd</a:t>
            </a:r>
            <a:r>
              <a:rPr lang="en-US" altLang="ko-KR" sz="1400" b="1" dirty="0"/>
              <a:t> [Option] [Directory Name]</a:t>
            </a:r>
            <a:endParaRPr lang="ko-KR" altLang="en-US" sz="1400" b="1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rmdir</a:t>
            </a:r>
            <a:r>
              <a:rPr lang="en-US" altLang="ko-KR" dirty="0"/>
              <a:t> (remove directory)</a:t>
            </a:r>
          </a:p>
          <a:p>
            <a:pPr lvl="2">
              <a:buNone/>
            </a:pPr>
            <a:r>
              <a:rPr lang="ko-KR" altLang="en-US" dirty="0"/>
              <a:t>디렉터리를 삭제 하는 명령</a:t>
            </a:r>
            <a:r>
              <a:rPr lang="en-US" altLang="ko-KR" dirty="0"/>
              <a:t>, </a:t>
            </a:r>
            <a:r>
              <a:rPr lang="ko-KR" altLang="en-US" dirty="0"/>
              <a:t>파일이 있거나 서브 디렉터리가 존재하면 삭제되지 않음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rmdir</a:t>
            </a:r>
            <a:r>
              <a:rPr lang="en-US" altLang="ko-KR" dirty="0"/>
              <a:t> /root/test</a:t>
            </a:r>
          </a:p>
          <a:p>
            <a:pPr lvl="2">
              <a:buNone/>
            </a:pPr>
            <a:r>
              <a:rPr lang="en-US" altLang="ko-KR" sz="800" dirty="0"/>
              <a:t>  </a:t>
            </a:r>
          </a:p>
          <a:p>
            <a:pPr lvl="1"/>
            <a:r>
              <a:rPr lang="en-US" altLang="ko-KR" dirty="0"/>
              <a:t>alias</a:t>
            </a:r>
          </a:p>
          <a:p>
            <a:pPr lvl="2">
              <a:buNone/>
            </a:pPr>
            <a:r>
              <a:rPr lang="ko-KR" altLang="en-US" dirty="0"/>
              <a:t>자주 사용하는 명령에 별명을 부여</a:t>
            </a:r>
            <a:r>
              <a:rPr lang="en-US" altLang="ko-KR" dirty="0"/>
              <a:t>. </a:t>
            </a:r>
            <a:r>
              <a:rPr lang="ko-KR" altLang="en-US" dirty="0"/>
              <a:t>자주 사용하는 명령이 명령어 길이가 길어서 불편한 경우</a:t>
            </a:r>
          </a:p>
          <a:p>
            <a:pPr lvl="2">
              <a:buNone/>
            </a:pPr>
            <a:r>
              <a:rPr lang="en-US" altLang="ko-KR" dirty="0"/>
              <a:t>alias</a:t>
            </a:r>
            <a:r>
              <a:rPr lang="ko-KR" altLang="en-US" dirty="0"/>
              <a:t>를 설정해 주면 설정한 </a:t>
            </a:r>
            <a:r>
              <a:rPr lang="en-US" altLang="ko-KR" dirty="0"/>
              <a:t>alias</a:t>
            </a:r>
            <a:r>
              <a:rPr lang="ko-KR" altLang="en-US" dirty="0"/>
              <a:t>를 이용하여 해당 명령을 실행할 수 있다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sz="800" dirty="0"/>
              <a:t>  </a:t>
            </a:r>
          </a:p>
          <a:p>
            <a:pPr lvl="2">
              <a:buNone/>
            </a:pPr>
            <a:r>
              <a:rPr lang="ko-KR" altLang="en-US" dirty="0"/>
              <a:t> </a:t>
            </a:r>
            <a:r>
              <a:rPr lang="en-US" altLang="ko-KR" dirty="0"/>
              <a:t>ex) alias</a:t>
            </a:r>
            <a:endParaRPr lang="ko-KR" altLang="en-US" dirty="0"/>
          </a:p>
          <a:p>
            <a:pPr lvl="2">
              <a:buNone/>
            </a:pPr>
            <a:r>
              <a:rPr lang="ko-KR" altLang="en-US" dirty="0"/>
              <a:t>         현재 등록된 </a:t>
            </a:r>
            <a:r>
              <a:rPr lang="en-US" altLang="ko-KR" dirty="0"/>
              <a:t>alias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alias </a:t>
            </a:r>
            <a:r>
              <a:rPr lang="en-US" altLang="ko-KR" dirty="0" err="1"/>
              <a:t>cpf</a:t>
            </a:r>
            <a:r>
              <a:rPr lang="en-US" altLang="ko-KR" dirty="0"/>
              <a:t>=‘cp –</a:t>
            </a:r>
            <a:r>
              <a:rPr lang="en-US" altLang="ko-KR" dirty="0" err="1"/>
              <a:t>rf</a:t>
            </a:r>
            <a:r>
              <a:rPr lang="en-US" altLang="ko-KR" dirty="0"/>
              <a:t>’   : </a:t>
            </a:r>
            <a:r>
              <a:rPr lang="en-US" altLang="ko-KR" dirty="0" err="1"/>
              <a:t>cpf</a:t>
            </a:r>
            <a:r>
              <a:rPr lang="ko-KR" altLang="en-US" dirty="0"/>
              <a:t>만 입력하면 </a:t>
            </a:r>
            <a:r>
              <a:rPr lang="en-US" altLang="ko-KR" dirty="0"/>
              <a:t>cp –</a:t>
            </a:r>
            <a:r>
              <a:rPr lang="en-US" altLang="ko-KR" dirty="0" err="1"/>
              <a:t>rf</a:t>
            </a:r>
            <a:r>
              <a:rPr lang="en-US" altLang="ko-KR" dirty="0"/>
              <a:t> </a:t>
            </a:r>
            <a:r>
              <a:rPr lang="ko-KR" altLang="en-US" dirty="0"/>
              <a:t>옵션이 적용되어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직사각형 8"/>
          <p:cNvSpPr>
            <a:spLocks noChangeArrowheads="1"/>
          </p:cNvSpPr>
          <p:nvPr/>
        </p:nvSpPr>
        <p:spPr bwMode="auto">
          <a:xfrm>
            <a:off x="2595564" y="1520823"/>
            <a:ext cx="7572375" cy="35718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mkdir [Option] [Directory Name]</a:t>
            </a:r>
            <a:endParaRPr lang="ko-KR" altLang="en-US" sz="1400" b="1"/>
          </a:p>
        </p:txBody>
      </p:sp>
      <p:sp>
        <p:nvSpPr>
          <p:cNvPr id="33" name="직사각형 8"/>
          <p:cNvSpPr>
            <a:spLocks noChangeArrowheads="1"/>
          </p:cNvSpPr>
          <p:nvPr/>
        </p:nvSpPr>
        <p:spPr bwMode="auto">
          <a:xfrm>
            <a:off x="2595564" y="1600200"/>
            <a:ext cx="7572375" cy="35718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rmdir [Option] [Directory Name]</a:t>
            </a:r>
            <a:endParaRPr lang="ko-KR" altLang="en-US" sz="1400" b="1"/>
          </a:p>
        </p:txBody>
      </p:sp>
      <p:sp>
        <p:nvSpPr>
          <p:cNvPr id="36" name="직사각형 15"/>
          <p:cNvSpPr>
            <a:spLocks noChangeArrowheads="1"/>
          </p:cNvSpPr>
          <p:nvPr/>
        </p:nvSpPr>
        <p:spPr bwMode="auto">
          <a:xfrm>
            <a:off x="2595564" y="3294592"/>
            <a:ext cx="7572375" cy="35718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alias [Option] [name=[value] …]</a:t>
            </a:r>
            <a:endParaRPr lang="ko-KR" altLang="en-US" sz="1400" b="1"/>
          </a:p>
        </p:txBody>
      </p:sp>
      <p:pic>
        <p:nvPicPr>
          <p:cNvPr id="37" name="_x178392496" descr="EMB000015a44dc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5901" y="4017599"/>
            <a:ext cx="4781235" cy="174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cat (</a:t>
            </a:r>
            <a:r>
              <a:rPr lang="en-US" altLang="ko-KR" dirty="0" err="1"/>
              <a:t>conCATenate</a:t>
            </a:r>
            <a:r>
              <a:rPr lang="en-US" altLang="ko-KR" dirty="0"/>
              <a:t>)</a:t>
            </a:r>
          </a:p>
          <a:p>
            <a:pPr lvl="2">
              <a:buNone/>
            </a:pPr>
            <a:r>
              <a:rPr lang="ko-KR" altLang="en-US" dirty="0"/>
              <a:t>옵션인 </a:t>
            </a:r>
            <a:r>
              <a:rPr lang="ko-KR" altLang="en-US" dirty="0" err="1"/>
              <a:t>리다이렉션을</a:t>
            </a:r>
            <a:r>
              <a:rPr lang="ko-KR" altLang="en-US" dirty="0"/>
              <a:t> 이용하여 표준 출력 혹은 표준 </a:t>
            </a:r>
            <a:r>
              <a:rPr lang="ko-KR" altLang="en-US" dirty="0" err="1"/>
              <a:t>입력기로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입력 받거나 출력 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800" dirty="0"/>
              <a:t>  </a:t>
            </a:r>
          </a:p>
          <a:p>
            <a:pPr lvl="2">
              <a:buNone/>
            </a:pPr>
            <a:r>
              <a:rPr lang="en-US" altLang="ko-KR" dirty="0"/>
              <a:t>ex)  # cat &gt; test.txt : </a:t>
            </a:r>
            <a:r>
              <a:rPr lang="ko-KR" altLang="en-US" dirty="0"/>
              <a:t>키보드로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파일에 저장한다</a:t>
            </a:r>
            <a:r>
              <a:rPr lang="en-US" altLang="ko-KR" dirty="0"/>
              <a:t>. (</a:t>
            </a:r>
            <a:r>
              <a:rPr lang="ko-KR" altLang="en-US" dirty="0"/>
              <a:t>완료 </a:t>
            </a:r>
            <a:r>
              <a:rPr lang="en-US" altLang="ko-KR" dirty="0"/>
              <a:t>: Ctrl + 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sz="800" dirty="0"/>
              <a:t>   </a:t>
            </a:r>
            <a:r>
              <a:rPr lang="en-US" altLang="ko-KR" sz="900" dirty="0"/>
              <a:t> </a:t>
            </a:r>
            <a:endParaRPr lang="en-US" altLang="ko-KR" sz="800" dirty="0"/>
          </a:p>
          <a:p>
            <a:pPr lvl="2">
              <a:buNone/>
            </a:pPr>
            <a:r>
              <a:rPr lang="en-US" altLang="ko-KR" dirty="0"/>
              <a:t>ex)  # cat &lt; test.txt : </a:t>
            </a:r>
            <a:r>
              <a:rPr lang="ko-KR" altLang="en-US" dirty="0"/>
              <a:t>위에서 저장한 </a:t>
            </a:r>
            <a:r>
              <a:rPr lang="en-US" altLang="ko-KR" dirty="0"/>
              <a:t>test.txt </a:t>
            </a:r>
            <a:r>
              <a:rPr lang="ko-KR" altLang="en-US" dirty="0"/>
              <a:t>파일을 표준 출력을 통해 출력한다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sz="800" dirty="0"/>
              <a:t>   </a:t>
            </a:r>
          </a:p>
          <a:p>
            <a:pPr lvl="2">
              <a:buNone/>
            </a:pPr>
            <a:r>
              <a:rPr lang="en-US" altLang="ko-KR" dirty="0"/>
              <a:t>ex)  # cat test1.txt test2.txt &gt; test12.txt : text1.txt</a:t>
            </a:r>
            <a:r>
              <a:rPr lang="ko-KR" altLang="en-US" dirty="0"/>
              <a:t>의 내용과 </a:t>
            </a:r>
            <a:r>
              <a:rPr lang="en-US" altLang="ko-KR" dirty="0"/>
              <a:t>test2.txt</a:t>
            </a:r>
            <a:r>
              <a:rPr lang="ko-KR" altLang="en-US" dirty="0"/>
              <a:t>의 내용을 </a:t>
            </a:r>
            <a:r>
              <a:rPr lang="en-US" altLang="ko-KR" dirty="0"/>
              <a:t>test12.txt</a:t>
            </a:r>
            <a:r>
              <a:rPr lang="ko-KR" altLang="en-US" dirty="0"/>
              <a:t>로 병합</a:t>
            </a:r>
            <a:endParaRPr lang="en-US" altLang="ko-K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직사각형 8"/>
          <p:cNvSpPr>
            <a:spLocks noChangeArrowheads="1"/>
          </p:cNvSpPr>
          <p:nvPr/>
        </p:nvSpPr>
        <p:spPr bwMode="auto">
          <a:xfrm>
            <a:off x="2595564" y="1747304"/>
            <a:ext cx="7572375" cy="35718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cat [option] [file(s)]</a:t>
            </a:r>
          </a:p>
        </p:txBody>
      </p:sp>
      <p:pic>
        <p:nvPicPr>
          <p:cNvPr id="38" name="_x158866328" descr="EMB0000053425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050" y="2524650"/>
            <a:ext cx="43942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_x158865688" descr="EMB0000053425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1" y="3900489"/>
            <a:ext cx="4384675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_x158867688" descr="EMB0000053425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1" y="5045870"/>
            <a:ext cx="4445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3AC15B-C184-453F-B758-67C0AF4B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7" y="438665"/>
            <a:ext cx="4453360" cy="574605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D326D9-A150-421D-B0EF-D2E43AD51D2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78180" y="1002445"/>
            <a:ext cx="1062678" cy="34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ACCA12-5404-41D7-96D4-3B69AFB66639}"/>
              </a:ext>
            </a:extLst>
          </p:cNvPr>
          <p:cNvSpPr txBox="1"/>
          <p:nvPr/>
        </p:nvSpPr>
        <p:spPr>
          <a:xfrm>
            <a:off x="5640858" y="586946"/>
            <a:ext cx="562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프로그램의 본문이 기술된 곳으로 </a:t>
            </a:r>
            <a:r>
              <a:rPr lang="en-US" altLang="ko-KR" sz="1600" dirty="0"/>
              <a:t>CPU</a:t>
            </a:r>
            <a:r>
              <a:rPr lang="ko-KR" altLang="en-US" sz="1600" dirty="0"/>
              <a:t>는 코드 영역에 저장된 명령어를 하나씩 가져가서 처리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CB3EA-E8D1-498E-8406-0D14361458CF}"/>
              </a:ext>
            </a:extLst>
          </p:cNvPr>
          <p:cNvSpPr txBox="1"/>
          <p:nvPr/>
        </p:nvSpPr>
        <p:spPr>
          <a:xfrm>
            <a:off x="5714998" y="1616676"/>
            <a:ext cx="562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전역 변수와 </a:t>
            </a:r>
            <a:r>
              <a:rPr lang="en-US" altLang="ko-KR" sz="1600" dirty="0"/>
              <a:t>static </a:t>
            </a:r>
            <a:r>
              <a:rPr lang="ko-KR" altLang="en-US" sz="1600" dirty="0"/>
              <a:t>변수가 할당되는 영역</a:t>
            </a:r>
          </a:p>
          <a:p>
            <a:r>
              <a:rPr lang="ko-KR" altLang="en-US" sz="1600" dirty="0"/>
              <a:t>프로그램의 시작과 동시에 할당되고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프로그램이 종료되면 메모리에서 소멸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F0EF70-C0F6-4519-AC9E-C5FF0E1C392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83210" y="2032175"/>
            <a:ext cx="1031788" cy="8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26775F-1220-45EF-9588-6016C93D4337}"/>
              </a:ext>
            </a:extLst>
          </p:cNvPr>
          <p:cNvSpPr txBox="1"/>
          <p:nvPr/>
        </p:nvSpPr>
        <p:spPr>
          <a:xfrm>
            <a:off x="5455507" y="4111011"/>
            <a:ext cx="5807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운영체제가 프로세스를 실행하기 위해 부수적으로 필요한 데이터를 모아 놓은 곳</a:t>
            </a:r>
          </a:p>
          <a:p>
            <a:r>
              <a:rPr lang="ko-KR" altLang="en-US" sz="1600" dirty="0"/>
              <a:t>프로세스 내에서 함수를 호출하면 함수를 수행하고 원래 프로그램으로 되돌아올 위치를 이 영역에 저장</a:t>
            </a:r>
          </a:p>
          <a:p>
            <a:r>
              <a:rPr lang="ko-KR" altLang="en-US" sz="1600" dirty="0"/>
              <a:t>함수 호출 시 생성되는 지역 변수와 매개 변수가 저장되는 영역</a:t>
            </a:r>
          </a:p>
          <a:p>
            <a:r>
              <a:rPr lang="ko-KR" altLang="en-US" sz="1600" dirty="0"/>
              <a:t>함수의 호출과 함께 할당되며</a:t>
            </a:r>
            <a:r>
              <a:rPr lang="en-US" altLang="ko-KR" sz="1600" dirty="0"/>
              <a:t>, </a:t>
            </a:r>
            <a:r>
              <a:rPr lang="ko-KR" altLang="en-US" sz="1600" dirty="0"/>
              <a:t>함수의 호출이 완료되면 소멸</a:t>
            </a:r>
          </a:p>
          <a:p>
            <a:r>
              <a:rPr lang="ko-KR" altLang="en-US" sz="1600" dirty="0"/>
              <a:t>이렇게 스택 영역에 저장되는 함수의 호출 정보를 스택 프레임</a:t>
            </a:r>
            <a:r>
              <a:rPr lang="en-US" altLang="ko-KR" sz="1600" dirty="0"/>
              <a:t>(stack frame)</a:t>
            </a:r>
            <a:r>
              <a:rPr lang="ko-KR" altLang="en-US" sz="1600" dirty="0"/>
              <a:t>이라고 함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B9BCB6-CE4C-4352-A2FD-5A68153EAAF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473147" y="4874741"/>
            <a:ext cx="982360" cy="39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897659-52CB-4BF2-8398-D461629533B6}"/>
              </a:ext>
            </a:extLst>
          </p:cNvPr>
          <p:cNvSpPr txBox="1"/>
          <p:nvPr/>
        </p:nvSpPr>
        <p:spPr>
          <a:xfrm>
            <a:off x="5714998" y="2863172"/>
            <a:ext cx="5622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메모리의 </a:t>
            </a:r>
            <a:r>
              <a:rPr lang="ko-KR" altLang="en-US" sz="1600" dirty="0" err="1"/>
              <a:t>힙</a:t>
            </a:r>
            <a:r>
              <a:rPr lang="en-US" altLang="ko-KR" sz="1600" dirty="0"/>
              <a:t>(heap) </a:t>
            </a:r>
            <a:r>
              <a:rPr lang="ko-KR" altLang="en-US" sz="1600" dirty="0"/>
              <a:t>영역은 사용자가 직접 관리할 수 있는 </a:t>
            </a:r>
            <a:r>
              <a:rPr lang="en-US" altLang="ko-KR" sz="1600" dirty="0"/>
              <a:t>'</a:t>
            </a:r>
            <a:r>
              <a:rPr lang="ko-KR" altLang="en-US" sz="1600" dirty="0"/>
              <a:t>그리고 해야만 하는</a:t>
            </a:r>
            <a:r>
              <a:rPr lang="en-US" altLang="ko-KR" sz="1600" dirty="0"/>
              <a:t>' </a:t>
            </a:r>
            <a:r>
              <a:rPr lang="ko-KR" altLang="en-US" sz="1600" dirty="0"/>
              <a:t>메모리 영역</a:t>
            </a:r>
            <a:endParaRPr lang="en-US" altLang="ko-KR" sz="1600" dirty="0"/>
          </a:p>
          <a:p>
            <a:r>
              <a:rPr lang="ko-KR" altLang="en-US" sz="1600" dirty="0" err="1"/>
              <a:t>힙</a:t>
            </a:r>
            <a:r>
              <a:rPr lang="ko-KR" altLang="en-US" sz="1600" dirty="0"/>
              <a:t> 영역은 사용자에 의해 메모리 공간이 동적으로 할당되고 해제</a:t>
            </a:r>
            <a:endParaRPr lang="en-US" altLang="ko-KR" sz="1600" dirty="0"/>
          </a:p>
          <a:p>
            <a:endParaRPr lang="en-US" altLang="ko-KR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2D3201-66CA-49FA-9CF0-669787D57D5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423720" y="2965806"/>
            <a:ext cx="1291278" cy="5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286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du(disk usage)</a:t>
            </a:r>
          </a:p>
          <a:p>
            <a:pPr lvl="2">
              <a:buNone/>
            </a:pPr>
            <a:r>
              <a:rPr lang="ko-KR" altLang="en-US" dirty="0"/>
              <a:t>리눅스 명령어 </a:t>
            </a:r>
            <a:r>
              <a:rPr lang="en-US" altLang="ko-KR" dirty="0"/>
              <a:t>du</a:t>
            </a:r>
            <a:r>
              <a:rPr lang="ko-KR" altLang="en-US" dirty="0"/>
              <a:t>는 </a:t>
            </a:r>
            <a:r>
              <a:rPr lang="en-US" altLang="ko-KR" dirty="0"/>
              <a:t>disk usage</a:t>
            </a:r>
            <a:r>
              <a:rPr lang="ko-KR" altLang="en-US" dirty="0"/>
              <a:t>의 약자로써 현재 디렉토리 혹은 지정한 디렉토리의 사용량을 확인할 때 사용한다</a:t>
            </a:r>
            <a:r>
              <a:rPr lang="en-US" altLang="ko-KR" dirty="0"/>
              <a:t>. </a:t>
            </a:r>
            <a:r>
              <a:rPr lang="ko-KR" altLang="en-US" dirty="0"/>
              <a:t>옵션을 지정하지 않으면 현재 경로의 모든 디렉토리 크기를 </a:t>
            </a:r>
            <a:r>
              <a:rPr lang="en-US" altLang="ko-KR" dirty="0"/>
              <a:t>MB </a:t>
            </a:r>
            <a:r>
              <a:rPr lang="ko-KR" altLang="en-US" dirty="0"/>
              <a:t>단위로 출력한다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ko-KR" altLang="en-US" sz="2400" dirty="0"/>
          </a:p>
          <a:p>
            <a:pPr lvl="1">
              <a:buNone/>
            </a:pPr>
            <a:r>
              <a:rPr lang="ko-KR" altLang="en-US" dirty="0"/>
              <a:t>    </a:t>
            </a:r>
            <a:r>
              <a:rPr lang="en-US" altLang="ko-KR" dirty="0"/>
              <a:t>ex)  # du</a:t>
            </a:r>
          </a:p>
          <a:p>
            <a:pPr lvl="1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직사각형 8"/>
          <p:cNvSpPr>
            <a:spLocks noChangeArrowheads="1"/>
          </p:cNvSpPr>
          <p:nvPr/>
        </p:nvSpPr>
        <p:spPr bwMode="auto">
          <a:xfrm>
            <a:off x="1934477" y="2730186"/>
            <a:ext cx="7572375" cy="35718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b="1" dirty="0"/>
              <a:t>du [</a:t>
            </a:r>
            <a:r>
              <a:rPr lang="ko-KR" altLang="en-US" b="1" dirty="0"/>
              <a:t>옵션</a:t>
            </a:r>
            <a:r>
              <a:rPr lang="en-US" altLang="ko-KR" b="1" dirty="0"/>
              <a:t>]...</a:t>
            </a:r>
            <a:endParaRPr lang="en-US" altLang="ko-KR" sz="1400" b="1" dirty="0"/>
          </a:p>
        </p:txBody>
      </p:sp>
      <p:pic>
        <p:nvPicPr>
          <p:cNvPr id="35" name="_x158866568" descr="EMB0000053425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141" y="3580570"/>
            <a:ext cx="5084762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/>
              <a:t>history</a:t>
            </a:r>
          </a:p>
          <a:p>
            <a:pPr lvl="2">
              <a:buNone/>
            </a:pPr>
            <a:r>
              <a:rPr lang="ko-KR" altLang="en-US" dirty="0"/>
              <a:t>기존에 실행했던 명령어를 보여준다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# history 5  :  </a:t>
            </a:r>
            <a:r>
              <a:rPr lang="ko-KR" altLang="en-US" dirty="0"/>
              <a:t>최근 실행한 명령부터 그 이전 </a:t>
            </a:r>
            <a:r>
              <a:rPr lang="en-US" altLang="ko-KR" dirty="0"/>
              <a:t>5</a:t>
            </a:r>
            <a:r>
              <a:rPr lang="ko-KR" altLang="en-US" dirty="0"/>
              <a:t>개 까지 실행했던 명령을 보여준다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# history | </a:t>
            </a:r>
            <a:r>
              <a:rPr lang="en-US" altLang="ko-KR" dirty="0" err="1"/>
              <a:t>grep</a:t>
            </a:r>
            <a:r>
              <a:rPr lang="en-US" altLang="ko-KR" dirty="0"/>
              <a:t> cp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sz="800" dirty="0"/>
          </a:p>
          <a:p>
            <a:pPr lvl="2">
              <a:buNone/>
            </a:pPr>
            <a:endParaRPr lang="en-US" altLang="ko-KR" dirty="0"/>
          </a:p>
          <a:p>
            <a:pPr lvl="3">
              <a:buNone/>
            </a:pPr>
            <a:endParaRPr lang="en-US" altLang="ko-KR" sz="400" dirty="0"/>
          </a:p>
          <a:p>
            <a:pPr lvl="3">
              <a:buNone/>
            </a:pPr>
            <a:endParaRPr lang="en-US" altLang="ko-KR" sz="400" dirty="0"/>
          </a:p>
          <a:p>
            <a:pPr lvl="3">
              <a:buNone/>
            </a:pPr>
            <a:endParaRPr lang="en-US" altLang="ko-KR" sz="4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직사각형 8"/>
          <p:cNvSpPr>
            <a:spLocks noChangeArrowheads="1"/>
          </p:cNvSpPr>
          <p:nvPr/>
        </p:nvSpPr>
        <p:spPr bwMode="auto">
          <a:xfrm>
            <a:off x="2595564" y="1507592"/>
            <a:ext cx="7572375" cy="35718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dirty="0"/>
              <a:t>history [-c] [-d offset] [n</a:t>
            </a:r>
            <a:endParaRPr lang="en-US" altLang="ko-KR" sz="1400" b="1" dirty="0"/>
          </a:p>
        </p:txBody>
      </p:sp>
      <p:pic>
        <p:nvPicPr>
          <p:cNvPr id="36" name="_x158867608" descr="EMB0000053425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7380" y="2224412"/>
            <a:ext cx="4450820" cy="106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_x158867448" descr="EMB0000053425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780" y="3651241"/>
            <a:ext cx="4425420" cy="103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pwd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현재 자신이 있는 디렉터리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를 확인한다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# </a:t>
            </a:r>
            <a:r>
              <a:rPr lang="en-US" altLang="ko-KR" dirty="0" err="1"/>
              <a:t>pwd</a:t>
            </a: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sz="800" dirty="0"/>
          </a:p>
          <a:p>
            <a:pPr lvl="2">
              <a:buNone/>
            </a:pPr>
            <a:endParaRPr lang="en-US" altLang="ko-KR" sz="800" dirty="0"/>
          </a:p>
          <a:p>
            <a:pPr lvl="2">
              <a:buNone/>
            </a:pPr>
            <a:endParaRPr lang="en-US" altLang="ko-KR" sz="800" dirty="0"/>
          </a:p>
          <a:p>
            <a:pPr lvl="1"/>
            <a:r>
              <a:rPr lang="en-US" altLang="ko-KR" dirty="0" err="1"/>
              <a:t>rm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remove </a:t>
            </a:r>
            <a:r>
              <a:rPr lang="ko-KR" altLang="en-US" dirty="0"/>
              <a:t>명령으로</a:t>
            </a:r>
            <a:r>
              <a:rPr lang="en-US" altLang="ko-KR" dirty="0"/>
              <a:t>, </a:t>
            </a:r>
            <a:r>
              <a:rPr lang="ko-KR" altLang="en-US" dirty="0"/>
              <a:t>파일 및 디렉터리를 삭제할 경우 사용되나</a:t>
            </a:r>
            <a:r>
              <a:rPr lang="en-US" altLang="ko-KR" dirty="0"/>
              <a:t>, </a:t>
            </a:r>
            <a:r>
              <a:rPr lang="ko-KR" altLang="en-US" dirty="0" err="1"/>
              <a:t>수퍼유저</a:t>
            </a:r>
            <a:r>
              <a:rPr lang="ko-KR" altLang="en-US" dirty="0"/>
              <a:t> 권한이라면 사용에 있어</a:t>
            </a:r>
          </a:p>
          <a:p>
            <a:pPr lvl="2">
              <a:buNone/>
            </a:pPr>
            <a:r>
              <a:rPr lang="ko-KR" altLang="en-US" dirty="0"/>
              <a:t>신중함을 기해야 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rm</a:t>
            </a:r>
            <a:r>
              <a:rPr lang="en-US" altLang="ko-KR" dirty="0"/>
              <a:t> test</a:t>
            </a:r>
          </a:p>
          <a:p>
            <a:pPr lvl="2">
              <a:buNone/>
            </a:pPr>
            <a:r>
              <a:rPr lang="en-US" altLang="ko-KR" dirty="0"/>
              <a:t>ex) ex_ </a:t>
            </a:r>
            <a:r>
              <a:rPr lang="en-US" altLang="ko-KR" dirty="0" err="1"/>
              <a:t>rm</a:t>
            </a:r>
            <a:r>
              <a:rPr lang="en-US" altLang="ko-KR" dirty="0"/>
              <a:t> –r </a:t>
            </a:r>
            <a:r>
              <a:rPr lang="en-US" altLang="ko-KR" dirty="0" err="1"/>
              <a:t>mydirectory</a:t>
            </a:r>
            <a:endParaRPr lang="en-US" altLang="ko-KR" dirty="0"/>
          </a:p>
          <a:p>
            <a:pPr lvl="3">
              <a:buNone/>
            </a:pPr>
            <a:endParaRPr lang="en-US" altLang="ko-KR" sz="4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직사각형 8"/>
          <p:cNvSpPr>
            <a:spLocks noChangeArrowheads="1"/>
          </p:cNvSpPr>
          <p:nvPr/>
        </p:nvSpPr>
        <p:spPr bwMode="auto">
          <a:xfrm>
            <a:off x="2595564" y="1507547"/>
            <a:ext cx="7572375" cy="35718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pwd [-LP]</a:t>
            </a:r>
          </a:p>
        </p:txBody>
      </p:sp>
      <p:pic>
        <p:nvPicPr>
          <p:cNvPr id="38" name="_x158867848" descr="EMB0000053425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6" y="2293359"/>
            <a:ext cx="4513792" cy="83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8"/>
          <p:cNvSpPr>
            <a:spLocks noChangeArrowheads="1"/>
          </p:cNvSpPr>
          <p:nvPr/>
        </p:nvSpPr>
        <p:spPr bwMode="auto">
          <a:xfrm>
            <a:off x="2595564" y="4124268"/>
            <a:ext cx="7572375" cy="35718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rm [options] file(s)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4572" y="4535485"/>
            <a:ext cx="4652962" cy="115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su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사용자를 전환하여 </a:t>
            </a:r>
            <a:r>
              <a:rPr lang="ko-KR" altLang="en-US" dirty="0" err="1"/>
              <a:t>쉘을</a:t>
            </a:r>
            <a:r>
              <a:rPr lang="ko-KR" altLang="en-US" dirty="0"/>
              <a:t> 실행한다</a:t>
            </a:r>
            <a:r>
              <a:rPr lang="en-US" altLang="ko-KR" dirty="0"/>
              <a:t>. </a:t>
            </a:r>
            <a:r>
              <a:rPr lang="ko-KR" altLang="en-US" dirty="0"/>
              <a:t>일반적으로 일반계정의 사용자가 특정 권한을 얻기 위해서</a:t>
            </a:r>
          </a:p>
          <a:p>
            <a:pPr lvl="2">
              <a:buNone/>
            </a:pPr>
            <a:r>
              <a:rPr lang="ko-KR" altLang="en-US" dirty="0"/>
              <a:t>사용하는 것이 일반적이다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# </a:t>
            </a:r>
            <a:r>
              <a:rPr lang="en-US" altLang="ko-KR" dirty="0" err="1"/>
              <a:t>su</a:t>
            </a:r>
            <a:r>
              <a:rPr lang="en-US" altLang="ko-KR" dirty="0"/>
              <a:t> kittens  :  </a:t>
            </a:r>
            <a:r>
              <a:rPr lang="ko-KR" altLang="en-US" dirty="0" err="1"/>
              <a:t>수퍼유저에서</a:t>
            </a:r>
            <a:r>
              <a:rPr lang="ko-KR" altLang="en-US" dirty="0"/>
              <a:t> 일반사용자로의 전환에는 해당 계정의 패스워드가 필요 없다</a:t>
            </a:r>
            <a:r>
              <a:rPr lang="en-US" altLang="ko-KR" dirty="0"/>
              <a:t>.</a:t>
            </a:r>
          </a:p>
          <a:p>
            <a:pPr lvl="3">
              <a:buNone/>
            </a:pPr>
            <a:endParaRPr lang="en-US" altLang="ko-KR" dirty="0"/>
          </a:p>
          <a:p>
            <a:pPr lvl="3">
              <a:buNone/>
            </a:pPr>
            <a:endParaRPr lang="en-US" altLang="ko-KR" dirty="0"/>
          </a:p>
          <a:p>
            <a:pPr lvl="3">
              <a:buNone/>
            </a:pPr>
            <a:endParaRPr lang="en-US" altLang="ko-KR" dirty="0"/>
          </a:p>
          <a:p>
            <a:pPr lvl="3">
              <a:buNone/>
            </a:pPr>
            <a:r>
              <a:rPr lang="en-US" altLang="ko-KR" sz="800" dirty="0"/>
              <a:t>  </a:t>
            </a:r>
          </a:p>
          <a:p>
            <a:pPr lvl="2">
              <a:buNone/>
            </a:pPr>
            <a:r>
              <a:rPr lang="en-US" altLang="ko-KR" dirty="0"/>
              <a:t>ex) # </a:t>
            </a:r>
            <a:r>
              <a:rPr lang="en-US" altLang="ko-KR" dirty="0" err="1"/>
              <a:t>su</a:t>
            </a:r>
            <a:r>
              <a:rPr lang="en-US" altLang="ko-KR" dirty="0"/>
              <a:t> root  :  </a:t>
            </a:r>
            <a:r>
              <a:rPr lang="ko-KR" altLang="en-US" dirty="0"/>
              <a:t>일반 사용자에서 </a:t>
            </a:r>
            <a:r>
              <a:rPr lang="ko-KR" altLang="en-US" dirty="0" err="1"/>
              <a:t>수퍼유저로</a:t>
            </a:r>
            <a:r>
              <a:rPr lang="ko-KR" altLang="en-US" dirty="0"/>
              <a:t> 계정전환을 하려면</a:t>
            </a:r>
            <a:r>
              <a:rPr lang="en-US" altLang="ko-KR" dirty="0"/>
              <a:t>, </a:t>
            </a:r>
            <a:r>
              <a:rPr lang="ko-KR" altLang="en-US" dirty="0" err="1"/>
              <a:t>수퍼유저의</a:t>
            </a:r>
            <a:r>
              <a:rPr lang="ko-KR" altLang="en-US" dirty="0"/>
              <a:t> 패스워드가 필요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ko-KR" altLang="en-US" dirty="0"/>
              <a:t>사용이 완료되면 </a:t>
            </a:r>
            <a:r>
              <a:rPr lang="en-US" altLang="ko-KR" dirty="0"/>
              <a:t>exit </a:t>
            </a:r>
            <a:r>
              <a:rPr lang="ko-KR" altLang="en-US" dirty="0"/>
              <a:t>명령을 통해서 변경된 계정의 사용을 종료할 수 있다</a:t>
            </a:r>
            <a:r>
              <a:rPr lang="en-US" altLang="ko-KR" dirty="0"/>
              <a:t>.</a:t>
            </a:r>
          </a:p>
          <a:p>
            <a:pPr lvl="3">
              <a:buNone/>
            </a:pPr>
            <a:endParaRPr lang="en-US" altLang="ko-KR" sz="1400" dirty="0"/>
          </a:p>
          <a:p>
            <a:pPr lvl="1"/>
            <a:r>
              <a:rPr lang="en-US" altLang="ko-KR" dirty="0"/>
              <a:t>tar</a:t>
            </a:r>
          </a:p>
          <a:p>
            <a:pPr lvl="2">
              <a:buNone/>
            </a:pPr>
            <a:r>
              <a:rPr lang="ko-KR" altLang="en-US" dirty="0" err="1"/>
              <a:t>리눅스에서</a:t>
            </a:r>
            <a:r>
              <a:rPr lang="ko-KR" altLang="en-US" dirty="0"/>
              <a:t> 압축 혹은 </a:t>
            </a:r>
            <a:r>
              <a:rPr lang="ko-KR" altLang="en-US" dirty="0" err="1"/>
              <a:t>패키징을</a:t>
            </a:r>
            <a:r>
              <a:rPr lang="ko-KR" altLang="en-US" dirty="0"/>
              <a:t> 할 경우 사용되는 명령이다</a:t>
            </a:r>
            <a:r>
              <a:rPr lang="en-US" altLang="ko-KR" dirty="0"/>
              <a:t>. 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직사각형 8"/>
          <p:cNvSpPr>
            <a:spLocks noChangeArrowheads="1"/>
          </p:cNvSpPr>
          <p:nvPr/>
        </p:nvSpPr>
        <p:spPr bwMode="auto">
          <a:xfrm>
            <a:off x="2595564" y="1834093"/>
            <a:ext cx="7572375" cy="35718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su [UserID]</a:t>
            </a:r>
          </a:p>
        </p:txBody>
      </p:sp>
      <p:pic>
        <p:nvPicPr>
          <p:cNvPr id="38" name="_x33873560" descr="EMB0000053425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8" y="2556934"/>
            <a:ext cx="508476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_x158867128" descr="EMB0000053425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1085" y="3685647"/>
            <a:ext cx="5084763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8"/>
          <p:cNvSpPr>
            <a:spLocks noChangeArrowheads="1"/>
          </p:cNvSpPr>
          <p:nvPr/>
        </p:nvSpPr>
        <p:spPr bwMode="auto">
          <a:xfrm>
            <a:off x="2595564" y="5872164"/>
            <a:ext cx="7572375" cy="35718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r>
              <a:rPr lang="en-US" altLang="ko-KR" sz="1400" b="1"/>
              <a:t>tar [option] [archive-file] [files or directories]</a:t>
            </a: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3">
              <a:buNone/>
            </a:pPr>
            <a:r>
              <a:rPr lang="en-US" altLang="ko-KR" sz="800" dirty="0"/>
              <a:t>   </a:t>
            </a:r>
            <a:endParaRPr lang="ko-KR" altLang="en-US" sz="800" dirty="0"/>
          </a:p>
          <a:p>
            <a:pPr lvl="2">
              <a:buNone/>
            </a:pPr>
            <a:r>
              <a:rPr lang="en-US" altLang="ko-KR" dirty="0"/>
              <a:t>ex) # tar </a:t>
            </a:r>
            <a:r>
              <a:rPr lang="en-US" altLang="ko-KR" dirty="0" err="1"/>
              <a:t>zxvf</a:t>
            </a:r>
            <a:r>
              <a:rPr lang="en-US" altLang="ko-KR" dirty="0"/>
              <a:t> </a:t>
            </a:r>
            <a:r>
              <a:rPr lang="en-US" altLang="ko-KR" dirty="0" err="1"/>
              <a:t>test.tar.gz</a:t>
            </a:r>
            <a:r>
              <a:rPr lang="en-US" altLang="ko-KR" dirty="0"/>
              <a:t>  :  </a:t>
            </a:r>
            <a:r>
              <a:rPr lang="ko-KR" altLang="en-US" dirty="0"/>
              <a:t>압축파일인 </a:t>
            </a:r>
            <a:r>
              <a:rPr lang="en-US" altLang="ko-KR" dirty="0" err="1"/>
              <a:t>test.tar.gz</a:t>
            </a:r>
            <a:r>
              <a:rPr lang="ko-KR" altLang="en-US" dirty="0"/>
              <a:t>의 압축을 해제 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  <a:p>
            <a:pPr lvl="2">
              <a:buNone/>
            </a:pPr>
            <a:r>
              <a:rPr lang="en-US" altLang="ko-KR" dirty="0"/>
              <a:t>ex) # tar </a:t>
            </a:r>
            <a:r>
              <a:rPr lang="en-US" altLang="ko-KR" dirty="0" err="1"/>
              <a:t>jxvf</a:t>
            </a:r>
            <a:r>
              <a:rPr lang="en-US" altLang="ko-KR" dirty="0"/>
              <a:t> test.tar.bz2 : bz2 </a:t>
            </a:r>
            <a:r>
              <a:rPr lang="ko-KR" altLang="en-US" dirty="0"/>
              <a:t>필터를 사용한 압축파일인 </a:t>
            </a:r>
            <a:r>
              <a:rPr lang="en-US" altLang="ko-KR" dirty="0"/>
              <a:t>test.tar.bz2</a:t>
            </a:r>
            <a:r>
              <a:rPr lang="ko-KR" altLang="en-US" dirty="0"/>
              <a:t>의 압축을 해제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# tar </a:t>
            </a:r>
            <a:r>
              <a:rPr lang="en-US" altLang="ko-KR" dirty="0" err="1"/>
              <a:t>cvzf</a:t>
            </a:r>
            <a:r>
              <a:rPr lang="en-US" altLang="ko-KR" dirty="0"/>
              <a:t> </a:t>
            </a:r>
            <a:r>
              <a:rPr lang="en-US" altLang="ko-KR" dirty="0" err="1"/>
              <a:t>test_dir.tar.gz</a:t>
            </a:r>
            <a:r>
              <a:rPr lang="en-US" altLang="ko-KR" dirty="0"/>
              <a:t> </a:t>
            </a:r>
            <a:r>
              <a:rPr lang="en-US" altLang="ko-KR" dirty="0" err="1"/>
              <a:t>mydirectory</a:t>
            </a:r>
            <a:r>
              <a:rPr lang="en-US" altLang="ko-KR" dirty="0"/>
              <a:t>  :  </a:t>
            </a:r>
            <a:r>
              <a:rPr lang="ko-KR" altLang="en-US" dirty="0"/>
              <a:t>디렉터리를 </a:t>
            </a:r>
            <a:r>
              <a:rPr lang="en-US" altLang="ko-KR" dirty="0" err="1"/>
              <a:t>gzip</a:t>
            </a:r>
            <a:r>
              <a:rPr lang="ko-KR" altLang="en-US" dirty="0"/>
              <a:t>필터를 이용하여 압축</a:t>
            </a:r>
            <a:endParaRPr lang="en-US" altLang="ko-K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904" y="788988"/>
            <a:ext cx="4522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모서리가 둥근 직사각형 39"/>
          <p:cNvSpPr>
            <a:spLocks noChangeArrowheads="1"/>
          </p:cNvSpPr>
          <p:nvPr/>
        </p:nvSpPr>
        <p:spPr bwMode="auto">
          <a:xfrm>
            <a:off x="2764904" y="1289050"/>
            <a:ext cx="4491037" cy="463550"/>
          </a:xfrm>
          <a:prstGeom prst="roundRect">
            <a:avLst>
              <a:gd name="adj" fmla="val 16667"/>
            </a:avLst>
          </a:prstGeom>
          <a:solidFill>
            <a:srgbClr val="FF0000">
              <a:alpha val="3882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lang="ko-KR" altLang="en-US"/>
          </a:p>
        </p:txBody>
      </p:sp>
      <p:sp>
        <p:nvSpPr>
          <p:cNvPr id="37" name="모서리가 둥근 직사각형 41"/>
          <p:cNvSpPr>
            <a:spLocks noChangeArrowheads="1"/>
          </p:cNvSpPr>
          <p:nvPr/>
        </p:nvSpPr>
        <p:spPr bwMode="auto">
          <a:xfrm>
            <a:off x="2764904" y="2863850"/>
            <a:ext cx="4491037" cy="692150"/>
          </a:xfrm>
          <a:prstGeom prst="roundRect">
            <a:avLst>
              <a:gd name="adj" fmla="val 16667"/>
            </a:avLst>
          </a:prstGeom>
          <a:solidFill>
            <a:srgbClr val="FF0000">
              <a:alpha val="3882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lang="ko-KR" altLang="en-US"/>
          </a:p>
        </p:txBody>
      </p:sp>
      <p:pic>
        <p:nvPicPr>
          <p:cNvPr id="41" name="_x158867128" descr="EMB0000053425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1" y="4075113"/>
            <a:ext cx="5084763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ifconfig</a:t>
            </a:r>
            <a:endParaRPr lang="en-US" altLang="ko-KR" dirty="0"/>
          </a:p>
          <a:p>
            <a:pPr marL="1230312" lvl="2" indent="-342900">
              <a:buNone/>
            </a:pPr>
            <a:r>
              <a:rPr lang="ko-KR" altLang="en-US" dirty="0"/>
              <a:t>시스템에 부착된 </a:t>
            </a:r>
            <a:r>
              <a:rPr lang="ko-KR" altLang="en-US" dirty="0" err="1"/>
              <a:t>이더넷</a:t>
            </a:r>
            <a:r>
              <a:rPr lang="ko-KR" altLang="en-US" dirty="0"/>
              <a:t> 디바이스의 </a:t>
            </a:r>
            <a:r>
              <a:rPr lang="en-US" altLang="ko-KR" dirty="0" err="1"/>
              <a:t>ip</a:t>
            </a:r>
            <a:r>
              <a:rPr lang="ko-KR" altLang="en-US" dirty="0"/>
              <a:t>를 확인 및 변경한다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ifconfig</a:t>
            </a:r>
            <a:r>
              <a:rPr lang="en-US" altLang="ko-KR" dirty="0"/>
              <a:t> eth0 192.168.1.100  :  </a:t>
            </a:r>
            <a:r>
              <a:rPr lang="ko-KR" altLang="en-US" dirty="0"/>
              <a:t>시스템의 </a:t>
            </a:r>
            <a:r>
              <a:rPr lang="ko-KR" altLang="en-US" dirty="0" err="1"/>
              <a:t>이더넷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en-US" altLang="ko-KR" dirty="0"/>
              <a:t>192.168.1.100</a:t>
            </a:r>
            <a:r>
              <a:rPr lang="ko-KR" altLang="en-US" dirty="0"/>
              <a:t>으로 변경한다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sz="800" dirty="0"/>
          </a:p>
          <a:p>
            <a:pPr lvl="2">
              <a:buNone/>
            </a:pPr>
            <a:endParaRPr lang="en-US" altLang="ko-KR" sz="800" dirty="0"/>
          </a:p>
          <a:p>
            <a:pPr lvl="2">
              <a:buNone/>
            </a:pPr>
            <a:r>
              <a:rPr lang="en-US" altLang="ko-KR" dirty="0"/>
              <a:t>ex) </a:t>
            </a:r>
            <a:r>
              <a:rPr lang="en-US" altLang="ko-KR" dirty="0" err="1"/>
              <a:t>ifconfig</a:t>
            </a:r>
            <a:r>
              <a:rPr lang="en-US" altLang="ko-KR" dirty="0"/>
              <a:t> eth0 down  :  </a:t>
            </a:r>
            <a:r>
              <a:rPr lang="ko-KR" altLang="en-US" dirty="0" err="1"/>
              <a:t>이더넷의</a:t>
            </a:r>
            <a:r>
              <a:rPr lang="ko-KR" altLang="en-US" dirty="0"/>
              <a:t> 사용을 중지할 때 사용한다</a:t>
            </a:r>
            <a:r>
              <a:rPr lang="en-US" altLang="ko-KR" dirty="0"/>
              <a:t>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" name="_x33873400" descr="EMB0000053425c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148" y="1502835"/>
            <a:ext cx="4590520" cy="14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_x158865688" descr="EMB0000053425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8913" y="3372380"/>
            <a:ext cx="4603220" cy="128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_x33873400" descr="EMB0000053425c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7381" y="5022845"/>
            <a:ext cx="4594753" cy="128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호스트 </a:t>
            </a:r>
            <a:r>
              <a:rPr lang="ko-KR" altLang="en-US" dirty="0" err="1"/>
              <a:t>우분투에서</a:t>
            </a:r>
            <a:r>
              <a:rPr lang="ko-KR" altLang="en-US" dirty="0"/>
              <a:t> 시스템 </a:t>
            </a:r>
            <a:r>
              <a:rPr lang="ko-KR" altLang="en-US" dirty="0" err="1"/>
              <a:t>아이피</a:t>
            </a:r>
            <a:r>
              <a:rPr lang="ko-KR" altLang="en-US" dirty="0"/>
              <a:t> 설정 </a:t>
            </a:r>
            <a:endParaRPr lang="en-US" altLang="ko-KR" dirty="0"/>
          </a:p>
          <a:p>
            <a:pPr marL="1230312" lvl="2" indent="-342900">
              <a:buNone/>
            </a:pPr>
            <a:r>
              <a:rPr lang="ko-KR" altLang="en-US" dirty="0" err="1"/>
              <a:t>우분투의</a:t>
            </a:r>
            <a:r>
              <a:rPr lang="ko-KR" altLang="en-US" dirty="0"/>
              <a:t> 경우 네트워크 설정은 윈도우에서 해주는 것이 일반적이다</a:t>
            </a:r>
            <a:r>
              <a:rPr lang="en-US" altLang="ko-KR" dirty="0"/>
              <a:t>.</a:t>
            </a:r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5233" name="_x211721880" descr="EMB0000049003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474" y="1600202"/>
            <a:ext cx="3963988" cy="2930525"/>
          </a:xfrm>
          <a:prstGeom prst="rect">
            <a:avLst/>
          </a:prstGeom>
          <a:noFill/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5235" name="_x211721480" descr="EMB0000049003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4142" y="2023534"/>
            <a:ext cx="3894138" cy="3041650"/>
          </a:xfrm>
          <a:prstGeom prst="rect">
            <a:avLst/>
          </a:prstGeom>
          <a:noFill/>
        </p:spPr>
      </p:pic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5237" name="_x212709784" descr="EMB00000490039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7541" y="3225802"/>
            <a:ext cx="2751138" cy="2652713"/>
          </a:xfrm>
          <a:prstGeom prst="rect">
            <a:avLst/>
          </a:prstGeom>
          <a:noFill/>
        </p:spPr>
      </p:pic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51D99EC-1C93-4CE3-B0D3-199FDABD1181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B4F2D-CD2D-444E-A6E3-7808EE8B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60736-5B2A-4889-A768-7AE0E577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상태 확인 명령어</a:t>
            </a:r>
            <a:endParaRPr lang="en-US" altLang="ko-KR" dirty="0"/>
          </a:p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명령을 아무런 옵션 없이 사용하면 출력되는 내용은 현재 터미널에서 현재 사용자 권한으로 실행</a:t>
            </a:r>
            <a:r>
              <a:rPr lang="en-US" altLang="ko-KR" dirty="0"/>
              <a:t>(</a:t>
            </a:r>
            <a:r>
              <a:rPr lang="ko-KR" altLang="en-US" dirty="0"/>
              <a:t>메모리에 있거나 </a:t>
            </a:r>
            <a:r>
              <a:rPr lang="en-US" altLang="ko-KR" dirty="0" err="1"/>
              <a:t>cpu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자원을 할당 받은</a:t>
            </a:r>
            <a:r>
              <a:rPr lang="en-US" altLang="ko-KR" dirty="0"/>
              <a:t>)</a:t>
            </a:r>
            <a:r>
              <a:rPr lang="ko-KR" altLang="en-US" dirty="0"/>
              <a:t>중인 프로세스만 출력</a:t>
            </a:r>
            <a:endParaRPr lang="en-US" altLang="ko-KR" dirty="0"/>
          </a:p>
          <a:p>
            <a:r>
              <a:rPr lang="ko-KR" altLang="en-US" dirty="0"/>
              <a:t>아무런 옵션 없이 사용하면 가장 단순한 형태로 출력</a:t>
            </a:r>
            <a:endParaRPr lang="en-US" altLang="ko-KR" dirty="0"/>
          </a:p>
          <a:p>
            <a:r>
              <a:rPr lang="en-US" altLang="ko-KR" dirty="0"/>
              <a:t>PID : </a:t>
            </a:r>
            <a:r>
              <a:rPr lang="ko-KR" altLang="en-US" dirty="0"/>
              <a:t>커널이 식별하는 프로세스 식별자 프로세스가 생성되는 순서대로 번호가 할당되며 </a:t>
            </a:r>
            <a:r>
              <a:rPr lang="en-US" altLang="ko-KR" dirty="0"/>
              <a:t>1</a:t>
            </a:r>
            <a:r>
              <a:rPr lang="ko-KR" altLang="en-US" dirty="0"/>
              <a:t>번은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TTY : </a:t>
            </a:r>
            <a:r>
              <a:rPr lang="ko-KR" altLang="en-US" dirty="0"/>
              <a:t>프로세스가 어떤 터미널에서 실행되었는가 하는 정보</a:t>
            </a:r>
            <a:br>
              <a:rPr lang="ko-KR" altLang="en-US" dirty="0"/>
            </a:br>
            <a:r>
              <a:rPr lang="en-US" altLang="ko-KR" dirty="0"/>
              <a:t>TIME : </a:t>
            </a:r>
            <a:r>
              <a:rPr lang="ko-KR" altLang="en-US" dirty="0"/>
              <a:t>프로세스가 </a:t>
            </a:r>
            <a:r>
              <a:rPr lang="en-US" altLang="ko-KR" dirty="0" err="1"/>
              <a:t>cpu</a:t>
            </a:r>
            <a:r>
              <a:rPr lang="ko-KR" altLang="en-US" dirty="0"/>
              <a:t>를 점유한 누적 시간</a:t>
            </a:r>
            <a:br>
              <a:rPr lang="ko-KR" altLang="en-US" dirty="0"/>
            </a:br>
            <a:r>
              <a:rPr lang="en-US" altLang="ko-KR" dirty="0"/>
              <a:t>CMD : </a:t>
            </a:r>
            <a:r>
              <a:rPr lang="ko-KR" altLang="en-US" dirty="0"/>
              <a:t>프로세스 이름</a:t>
            </a:r>
          </a:p>
        </p:txBody>
      </p:sp>
    </p:spTree>
    <p:extLst>
      <p:ext uri="{BB962C8B-B14F-4D97-AF65-F5344CB8AC3E}">
        <p14:creationId xmlns:p14="http://schemas.microsoft.com/office/powerpoint/2010/main" val="3463270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64DD-A738-42DB-A171-F7E16EDF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F1733-2446-41E9-BD00-3D4FF5C1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- a (All processes) : </a:t>
            </a:r>
            <a:r>
              <a:rPr lang="ko-KR" altLang="en-US" dirty="0"/>
              <a:t>프로세스 현황 표시</a:t>
            </a:r>
          </a:p>
          <a:p>
            <a:r>
              <a:rPr lang="en-US" altLang="ko-KR" dirty="0"/>
              <a:t>- u (User) : </a:t>
            </a:r>
            <a:r>
              <a:rPr lang="ko-KR" altLang="en-US" dirty="0"/>
              <a:t>유저 지향적 </a:t>
            </a:r>
            <a:r>
              <a:rPr lang="en-US" altLang="ko-KR" dirty="0"/>
              <a:t>(top </a:t>
            </a:r>
            <a:r>
              <a:rPr lang="ko-KR" altLang="en-US" dirty="0"/>
              <a:t>포맷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x : </a:t>
            </a:r>
            <a:r>
              <a:rPr lang="ko-KR" altLang="en-US" dirty="0"/>
              <a:t>터미널 제어 없이 프로세스 현황 보기</a:t>
            </a:r>
          </a:p>
          <a:p>
            <a:r>
              <a:rPr lang="en-US" altLang="ko-KR" dirty="0"/>
              <a:t>-e : </a:t>
            </a:r>
            <a:r>
              <a:rPr lang="ko-KR" altLang="en-US" dirty="0"/>
              <a:t>모든 프로세스 출력</a:t>
            </a:r>
          </a:p>
          <a:p>
            <a:r>
              <a:rPr lang="en-US" altLang="ko-KR" dirty="0"/>
              <a:t>-f : </a:t>
            </a:r>
            <a:r>
              <a:rPr lang="ko-KR" altLang="en-US" dirty="0"/>
              <a:t>프로세스 소유자 및 부모 프로세스 정보까지 출력</a:t>
            </a:r>
            <a:endParaRPr lang="en-US" altLang="ko-KR" dirty="0"/>
          </a:p>
          <a:p>
            <a:r>
              <a:rPr lang="en-US" altLang="ko-KR" dirty="0"/>
              <a:t>-l:</a:t>
            </a:r>
            <a:r>
              <a:rPr lang="ko-KR" altLang="en-US" dirty="0"/>
              <a:t> 긴 포맷으로 보여준다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F(</a:t>
            </a:r>
            <a:r>
              <a:rPr lang="ko-KR" altLang="en-US" dirty="0"/>
              <a:t>프로세스 플래그</a:t>
            </a:r>
            <a:r>
              <a:rPr lang="en-US" altLang="ko-KR" dirty="0"/>
              <a:t>), S(</a:t>
            </a:r>
            <a:r>
              <a:rPr lang="ko-KR" altLang="en-US" dirty="0"/>
              <a:t>프로세스 상태</a:t>
            </a:r>
            <a:r>
              <a:rPr lang="en-US" altLang="ko-KR" dirty="0"/>
              <a:t>), PRI(</a:t>
            </a:r>
            <a:r>
              <a:rPr lang="ko-KR" altLang="en-US" dirty="0"/>
              <a:t>우선순위</a:t>
            </a:r>
            <a:r>
              <a:rPr lang="en-US" altLang="ko-KR" dirty="0"/>
              <a:t>) 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efl</a:t>
            </a:r>
            <a:r>
              <a:rPr lang="en-US" altLang="ko-KR" dirty="0"/>
              <a:t> : -e</a:t>
            </a:r>
            <a:r>
              <a:rPr lang="ko-KR" altLang="en-US" dirty="0"/>
              <a:t>와 </a:t>
            </a:r>
            <a:r>
              <a:rPr lang="en-US" altLang="ko-KR" dirty="0"/>
              <a:t>-f </a:t>
            </a:r>
            <a:r>
              <a:rPr lang="ko-KR" altLang="en-US" dirty="0"/>
              <a:t>는 주로 같이 붙여서 많이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-aux</a:t>
            </a:r>
          </a:p>
          <a:p>
            <a:endParaRPr lang="en-US" altLang="ko-KR" dirty="0"/>
          </a:p>
          <a:p>
            <a:r>
              <a:rPr lang="ko-KR" altLang="en-US" dirty="0"/>
              <a:t>프로세스도 </a:t>
            </a:r>
            <a:r>
              <a:rPr lang="en-US" altLang="ko-KR" dirty="0"/>
              <a:t>file system </a:t>
            </a:r>
            <a:r>
              <a:rPr lang="ko-KR" altLang="en-US" dirty="0"/>
              <a:t>처럼 계층구조로 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부모프로세스가 있고 그 아래에 자식 프로세스가 있는 구조이다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pstree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1146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85DB9-F720-4998-A22D-52A15C29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B5FF1-1C25-459A-808E-D06AC12F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몇개의 자식 프로세스를 만들고 테스트 해보자</a:t>
            </a:r>
            <a:endParaRPr lang="en-US" altLang="ko-KR" dirty="0"/>
          </a:p>
          <a:p>
            <a:r>
              <a:rPr lang="en-US" altLang="ko-KR" dirty="0"/>
              <a:t>sleep 300&amp;</a:t>
            </a:r>
          </a:p>
          <a:p>
            <a:r>
              <a:rPr lang="en-US" altLang="ko-KR" dirty="0"/>
              <a:t>sleep 600&amp;</a:t>
            </a:r>
          </a:p>
          <a:p>
            <a:r>
              <a:rPr lang="en-US" altLang="ko-KR" dirty="0"/>
              <a:t>sleep 900&amp;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-</a:t>
            </a:r>
            <a:r>
              <a:rPr lang="en-US" altLang="ko-KR" dirty="0" err="1"/>
              <a:t>ef</a:t>
            </a:r>
            <a:endParaRPr lang="en-US" altLang="ko-KR" dirty="0"/>
          </a:p>
          <a:p>
            <a:r>
              <a:rPr lang="ko-KR" altLang="en-US" dirty="0"/>
              <a:t>위에서 실행한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sleep </a:t>
            </a:r>
            <a:r>
              <a:rPr lang="ko-KR" altLang="en-US" dirty="0"/>
              <a:t>프로세스의 부모 프로세스는 바로 위에 있는 </a:t>
            </a:r>
            <a:r>
              <a:rPr lang="en-US" altLang="ko-KR" dirty="0"/>
              <a:t>bash </a:t>
            </a:r>
            <a:r>
              <a:rPr lang="ko-KR" altLang="en-US" dirty="0"/>
              <a:t>라는 것을 알 수 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9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7F9650-FC78-458D-9D0E-3FF8959F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5" y="752475"/>
            <a:ext cx="10506748" cy="47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32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78EBC-1FF7-4DB0-8C32-B2EE69B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FF6B9-35DB-436E-9B81-66C1483B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그렇다면 자식 프로세스가 죽기 전에 부모프로세스가 죽는다면 자식 프로세스는 어떻게 될까</a:t>
            </a:r>
            <a:r>
              <a:rPr lang="en-US" altLang="ko-KR" dirty="0"/>
              <a:t>? </a:t>
            </a:r>
            <a:r>
              <a:rPr lang="ko-KR" altLang="en-US" dirty="0"/>
              <a:t>확인해보자</a:t>
            </a:r>
            <a:endParaRPr lang="en-US" altLang="ko-KR" dirty="0"/>
          </a:p>
          <a:p>
            <a:r>
              <a:rPr lang="en-US" altLang="ko-KR" dirty="0" err="1"/>
              <a:t>ps</a:t>
            </a:r>
            <a:r>
              <a:rPr lang="en-US" altLang="ko-KR" dirty="0"/>
              <a:t> –aux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PPID </a:t>
            </a:r>
            <a:r>
              <a:rPr lang="ko-KR" altLang="en-US" dirty="0"/>
              <a:t>가 </a:t>
            </a:r>
            <a:r>
              <a:rPr lang="en-US" altLang="ko-KR" dirty="0"/>
              <a:t>Parent PID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부모프로세스</a:t>
            </a:r>
            <a:r>
              <a:rPr lang="en-US" altLang="ko-KR" dirty="0"/>
              <a:t>id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kill -9 PPID</a:t>
            </a:r>
          </a:p>
          <a:p>
            <a:r>
              <a:rPr lang="en-US" altLang="ko-KR" dirty="0" err="1"/>
              <a:t>ps</a:t>
            </a:r>
            <a:r>
              <a:rPr lang="en-US" altLang="ko-KR" dirty="0"/>
              <a:t> –aux</a:t>
            </a:r>
          </a:p>
          <a:p>
            <a:r>
              <a:rPr lang="ko-KR" altLang="en-US" dirty="0"/>
              <a:t>부모 프로세스가 메모리에서 제거되었으나 자식 프로세스는 여전히 살아있다</a:t>
            </a:r>
            <a:r>
              <a:rPr lang="en-US" altLang="ko-KR" dirty="0"/>
              <a:t>. </a:t>
            </a:r>
            <a:br>
              <a:rPr lang="ko-KR" altLang="en-US" dirty="0"/>
            </a:br>
            <a:r>
              <a:rPr lang="ko-KR" altLang="en-US" dirty="0"/>
              <a:t>부모 프로세스가 </a:t>
            </a:r>
            <a:r>
              <a:rPr lang="en-US" altLang="ko-KR" dirty="0"/>
              <a:t>1</a:t>
            </a:r>
            <a:r>
              <a:rPr lang="ko-KR" altLang="en-US" dirty="0"/>
              <a:t>로 변경되었다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sleep </a:t>
            </a:r>
            <a:r>
              <a:rPr lang="ko-KR" altLang="en-US" dirty="0"/>
              <a:t>프로세스는 여전히 부모 프로세스를 갖고 메모리에 남아있다</a:t>
            </a:r>
            <a:r>
              <a:rPr lang="en-US" altLang="ko-KR" dirty="0"/>
              <a:t>. </a:t>
            </a:r>
            <a:r>
              <a:rPr lang="ko-KR" altLang="en-US" dirty="0"/>
              <a:t>부모 프로세스가 죽어도 자식 프로세스는 죽지 않는다는 것을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2450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B4E7-1842-430F-A91A-3D1380E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E21F-FB1D-405A-B5D6-72758824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불필요한 프로세스가 메모리에 남아 있다면 메모리 리소스를 줄이기 위해 제거해야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프로세스를 제거하는 명령은 </a:t>
            </a:r>
            <a:r>
              <a:rPr lang="en-US" altLang="ko-KR" dirty="0"/>
              <a:t>kill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kill </a:t>
            </a:r>
            <a:r>
              <a:rPr lang="ko-KR" altLang="en-US" dirty="0"/>
              <a:t>명령은 프로세스에게 특정 </a:t>
            </a:r>
            <a:r>
              <a:rPr lang="en-US" altLang="ko-KR" dirty="0"/>
              <a:t>signal </a:t>
            </a:r>
            <a:r>
              <a:rPr lang="ko-KR" altLang="en-US" dirty="0"/>
              <a:t>을 전달하는 명령어인데 아래에 전달 할 수 있는 모든 </a:t>
            </a:r>
            <a:r>
              <a:rPr lang="en-US" altLang="ko-KR" dirty="0"/>
              <a:t>signal</a:t>
            </a:r>
            <a:r>
              <a:rPr lang="ko-KR" altLang="en-US" dirty="0"/>
              <a:t>의 종류를 확인할 수 </a:t>
            </a:r>
            <a:br>
              <a:rPr lang="ko-KR" altLang="en-US" dirty="0"/>
            </a:b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그러나 일반적으로 자주 사용되는 것들은 몇 안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kill -l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437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B4E7-1842-430F-A91A-3D1380E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E21F-FB1D-405A-B5D6-72758824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주요 </a:t>
            </a:r>
            <a:r>
              <a:rPr lang="en-US" altLang="ko-KR" dirty="0"/>
              <a:t>signal</a:t>
            </a:r>
          </a:p>
          <a:p>
            <a:r>
              <a:rPr lang="en-US" altLang="ko-KR" dirty="0"/>
              <a:t>1) SIGHUP : </a:t>
            </a:r>
            <a:r>
              <a:rPr lang="ko-KR" altLang="en-US" dirty="0"/>
              <a:t>프로세스 재실행이다</a:t>
            </a:r>
            <a:r>
              <a:rPr lang="en-US" altLang="ko-KR" dirty="0"/>
              <a:t>. </a:t>
            </a:r>
            <a:r>
              <a:rPr lang="ko-KR" altLang="en-US" dirty="0"/>
              <a:t>죽였다가 다시 실행하는것과 같다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2) SIGINT : </a:t>
            </a:r>
            <a:r>
              <a:rPr lang="ko-KR" altLang="en-US" dirty="0"/>
              <a:t>현재 프로세스 강제종료</a:t>
            </a:r>
            <a:r>
              <a:rPr lang="en-US" altLang="ko-KR" dirty="0"/>
              <a:t>. </a:t>
            </a:r>
            <a:r>
              <a:rPr lang="en-US" altLang="ko-KR" dirty="0" err="1"/>
              <a:t>ctrl+c</a:t>
            </a:r>
            <a:r>
              <a:rPr lang="en-US" altLang="ko-KR" dirty="0"/>
              <a:t>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9) SIGKILL : </a:t>
            </a:r>
            <a:r>
              <a:rPr lang="ko-KR" altLang="en-US" dirty="0"/>
              <a:t>가장 많이 사용되는 시그널로 프로세스 강제 종료이다</a:t>
            </a:r>
            <a:r>
              <a:rPr lang="en-US" altLang="ko-KR" dirty="0"/>
              <a:t>. </a:t>
            </a:r>
            <a:r>
              <a:rPr lang="ko-KR" altLang="en-US" dirty="0"/>
              <a:t>프로세스가 </a:t>
            </a:r>
            <a:r>
              <a:rPr lang="ko-KR" altLang="en-US" dirty="0" err="1"/>
              <a:t>어떤일을</a:t>
            </a:r>
            <a:r>
              <a:rPr lang="ko-KR" altLang="en-US" dirty="0"/>
              <a:t> 하든 무조건 죽인다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ko-KR" altLang="en-US" dirty="0"/>
              <a:t>물론 죽일 수 없는 예외적인 프로세스도 존재한다</a:t>
            </a:r>
            <a:r>
              <a:rPr lang="en-US" altLang="ko-KR" dirty="0"/>
              <a:t>. </a:t>
            </a:r>
            <a:r>
              <a:rPr lang="ko-KR" altLang="en-US" dirty="0"/>
              <a:t>예를 들면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br>
              <a:rPr lang="ko-KR" altLang="en-US" dirty="0"/>
            </a:br>
            <a:r>
              <a:rPr lang="en-US" altLang="ko-KR" dirty="0"/>
              <a:t>15) SIGTERM : </a:t>
            </a:r>
            <a:r>
              <a:rPr lang="ko-KR" altLang="en-US" dirty="0"/>
              <a:t>프로세스 종료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ko-KR" altLang="en-US" dirty="0"/>
              <a:t>이 시그널을 사용하면 프로세스가 종료되지 않을 수도 있다</a:t>
            </a:r>
            <a:r>
              <a:rPr lang="en-US" altLang="ko-KR" dirty="0"/>
              <a:t>.</a:t>
            </a:r>
            <a:r>
              <a:rPr lang="ko-KR" altLang="en-US" dirty="0"/>
              <a:t>강제종료가 아니기 때문이다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20) SIGTSTP : </a:t>
            </a:r>
            <a:r>
              <a:rPr lang="ko-KR" altLang="en-US" dirty="0"/>
              <a:t>현재 프로세스 강제 중단</a:t>
            </a:r>
            <a:r>
              <a:rPr lang="en-US" altLang="ko-KR" dirty="0"/>
              <a:t>. </a:t>
            </a:r>
            <a:r>
              <a:rPr lang="en-US" altLang="ko-KR" dirty="0" err="1"/>
              <a:t>ctrl+z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r>
              <a:rPr lang="ko-KR" altLang="en-US" dirty="0"/>
              <a:t>위에서 언급한 </a:t>
            </a:r>
            <a:r>
              <a:rPr lang="en-US" altLang="ko-KR" dirty="0"/>
              <a:t>signal </a:t>
            </a:r>
            <a:r>
              <a:rPr lang="ko-KR" altLang="en-US" dirty="0"/>
              <a:t>외에 다른 </a:t>
            </a:r>
            <a:r>
              <a:rPr lang="en-US" altLang="ko-KR" dirty="0"/>
              <a:t>signal </a:t>
            </a:r>
            <a:r>
              <a:rPr lang="ko-KR" altLang="en-US" dirty="0"/>
              <a:t>들은 잘 사용되지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8131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B4E7-1842-430F-A91A-3D1380E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E21F-FB1D-405A-B5D6-72758824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sleep 900 &amp;</a:t>
            </a:r>
          </a:p>
          <a:p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프로세스는 실행할 때의 인자에 해당하는 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만큼 메모리를 점유한다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 err="1"/>
              <a:t>필요없다고</a:t>
            </a:r>
            <a:r>
              <a:rPr lang="ko-KR" altLang="en-US" dirty="0"/>
              <a:t> 가정하고 제거해보자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kill –SIGKILL PID</a:t>
            </a:r>
          </a:p>
          <a:p>
            <a:r>
              <a:rPr lang="en-US" altLang="ko-KR" dirty="0"/>
              <a:t>-SIGKILL </a:t>
            </a:r>
            <a:r>
              <a:rPr lang="ko-KR" altLang="en-US" dirty="0"/>
              <a:t>대신에 </a:t>
            </a:r>
            <a:r>
              <a:rPr lang="en-US" altLang="ko-KR" dirty="0"/>
              <a:t>-KILL </a:t>
            </a:r>
            <a:r>
              <a:rPr lang="ko-KR" altLang="en-US" dirty="0"/>
              <a:t>또는 </a:t>
            </a:r>
            <a:r>
              <a:rPr lang="en-US" altLang="ko-KR" dirty="0"/>
              <a:t>-9 </a:t>
            </a:r>
            <a:r>
              <a:rPr lang="ko-KR" altLang="en-US" dirty="0"/>
              <a:t>라고 해도 같다</a:t>
            </a:r>
            <a:r>
              <a:rPr lang="en-US" altLang="ko-KR" dirty="0"/>
              <a:t>. kill -l </a:t>
            </a:r>
            <a:r>
              <a:rPr lang="ko-KR" altLang="en-US" dirty="0"/>
              <a:t>로 출력해보면 </a:t>
            </a:r>
            <a:r>
              <a:rPr lang="en-US" altLang="ko-KR" dirty="0"/>
              <a:t>signal</a:t>
            </a:r>
            <a:r>
              <a:rPr lang="ko-KR" altLang="en-US" dirty="0"/>
              <a:t>을 의미하는 </a:t>
            </a:r>
            <a:r>
              <a:rPr lang="en-US" altLang="ko-KR" dirty="0"/>
              <a:t>SIG </a:t>
            </a:r>
            <a:r>
              <a:rPr lang="ko-KR" altLang="en-US" dirty="0"/>
              <a:t>문자가 </a:t>
            </a:r>
            <a:br>
              <a:rPr lang="ko-KR" altLang="en-US" dirty="0"/>
            </a:br>
            <a:r>
              <a:rPr lang="ko-KR" altLang="en-US" dirty="0"/>
              <a:t>각 </a:t>
            </a:r>
            <a:r>
              <a:rPr lang="en-US" altLang="ko-KR" dirty="0"/>
              <a:t>signal </a:t>
            </a:r>
            <a:r>
              <a:rPr lang="ko-KR" altLang="en-US" dirty="0"/>
              <a:t>앞에 다 포함되어 있는 것을 알 수 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SIG </a:t>
            </a:r>
            <a:r>
              <a:rPr lang="ko-KR" altLang="en-US" dirty="0"/>
              <a:t>는 생략해도 되며 </a:t>
            </a:r>
            <a:r>
              <a:rPr lang="en-US" altLang="ko-KR" dirty="0"/>
              <a:t>-9 </a:t>
            </a:r>
            <a:r>
              <a:rPr lang="ko-KR" altLang="en-US" dirty="0"/>
              <a:t>는 </a:t>
            </a:r>
            <a:r>
              <a:rPr lang="en-US" altLang="ko-KR" dirty="0"/>
              <a:t>-SIGKILL </a:t>
            </a:r>
            <a:r>
              <a:rPr lang="ko-KR" altLang="en-US" dirty="0"/>
              <a:t>의 번호를 뜻한다</a:t>
            </a:r>
            <a:r>
              <a:rPr lang="en-US" altLang="ko-KR" dirty="0"/>
              <a:t>. </a:t>
            </a:r>
            <a:br>
              <a:rPr lang="ko-KR" altLang="en-US" dirty="0"/>
            </a:br>
            <a:r>
              <a:rPr lang="ko-KR" altLang="en-US" dirty="0"/>
              <a:t>그 번호를 사용해도 된다</a:t>
            </a:r>
            <a:r>
              <a:rPr lang="en-US" altLang="ko-KR" dirty="0"/>
              <a:t>. </a:t>
            </a:r>
            <a:r>
              <a:rPr lang="ko-KR" altLang="en-US" dirty="0"/>
              <a:t>다른 시그널도 다 마찬가지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663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B4E7-1842-430F-A91A-3D1380E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E21F-FB1D-405A-B5D6-72758824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sleep 600 &amp;</a:t>
            </a:r>
          </a:p>
          <a:p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kill 3662</a:t>
            </a:r>
          </a:p>
          <a:p>
            <a:r>
              <a:rPr lang="ko-KR" altLang="en-US" dirty="0"/>
              <a:t>종료 메세지가 다르다</a:t>
            </a:r>
            <a:r>
              <a:rPr lang="en-US" altLang="ko-KR" dirty="0"/>
              <a:t>. </a:t>
            </a:r>
            <a:r>
              <a:rPr lang="ko-KR" altLang="en-US" u="sng" dirty="0"/>
              <a:t>아무런 </a:t>
            </a:r>
            <a:r>
              <a:rPr lang="en-US" altLang="ko-KR" u="sng" dirty="0"/>
              <a:t>signal</a:t>
            </a:r>
            <a:r>
              <a:rPr lang="ko-KR" altLang="en-US" u="sng" dirty="0"/>
              <a:t>을 사용하지 않으면 기본적으로 </a:t>
            </a:r>
            <a:r>
              <a:rPr lang="en-US" altLang="ko-KR" u="sng" dirty="0"/>
              <a:t>-SIGTERM </a:t>
            </a:r>
            <a:r>
              <a:rPr lang="ko-KR" altLang="en-US" u="sng" dirty="0"/>
              <a:t>시그널이 사용된다</a:t>
            </a:r>
            <a:r>
              <a:rPr lang="en-US" altLang="ko-KR" u="sng" dirty="0"/>
              <a:t>.</a:t>
            </a:r>
            <a:br>
              <a:rPr lang="ko-KR" altLang="en-US" dirty="0"/>
            </a:br>
            <a:r>
              <a:rPr lang="en-US" altLang="ko-KR" dirty="0"/>
              <a:t>kill PID = kill -SIGTERM PID = kill -TERM PID = kill -15 PID =&gt; </a:t>
            </a:r>
            <a:r>
              <a:rPr lang="ko-KR" altLang="en-US" dirty="0"/>
              <a:t>이 세 개는 다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-SIGTERM </a:t>
            </a:r>
            <a:r>
              <a:rPr lang="ko-KR" altLang="en-US" dirty="0"/>
              <a:t>은 </a:t>
            </a:r>
            <a:r>
              <a:rPr lang="en-US" altLang="ko-KR" dirty="0"/>
              <a:t>-SIGKILL </a:t>
            </a:r>
            <a:r>
              <a:rPr lang="ko-KR" altLang="en-US" dirty="0"/>
              <a:t>과 달리 프로세스를 안전하게 정상적으로 </a:t>
            </a:r>
            <a:r>
              <a:rPr lang="ko-KR" altLang="en-US" dirty="0" err="1"/>
              <a:t>종료시킨다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234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B4E7-1842-430F-A91A-3D1380E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E21F-FB1D-405A-B5D6-72758824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sleep 600 &amp;</a:t>
            </a:r>
          </a:p>
          <a:p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kill 3662</a:t>
            </a:r>
          </a:p>
          <a:p>
            <a:r>
              <a:rPr lang="ko-KR" altLang="en-US" dirty="0"/>
              <a:t>종료 메세지가 다르다</a:t>
            </a:r>
            <a:r>
              <a:rPr lang="en-US" altLang="ko-KR" dirty="0"/>
              <a:t>. </a:t>
            </a:r>
            <a:r>
              <a:rPr lang="ko-KR" altLang="en-US" u="sng" dirty="0"/>
              <a:t>아무런 </a:t>
            </a:r>
            <a:r>
              <a:rPr lang="en-US" altLang="ko-KR" u="sng" dirty="0"/>
              <a:t>signal</a:t>
            </a:r>
            <a:r>
              <a:rPr lang="ko-KR" altLang="en-US" u="sng" dirty="0"/>
              <a:t>을 사용하지 않으면 기본적으로 </a:t>
            </a:r>
            <a:r>
              <a:rPr lang="en-US" altLang="ko-KR" u="sng" dirty="0"/>
              <a:t>-SIGTERM </a:t>
            </a:r>
            <a:r>
              <a:rPr lang="ko-KR" altLang="en-US" u="sng" dirty="0"/>
              <a:t>시그널이 사용된다</a:t>
            </a:r>
            <a:r>
              <a:rPr lang="en-US" altLang="ko-KR" u="sng" dirty="0"/>
              <a:t>.</a:t>
            </a:r>
            <a:br>
              <a:rPr lang="ko-KR" altLang="en-US" dirty="0"/>
            </a:br>
            <a:r>
              <a:rPr lang="en-US" altLang="ko-KR" dirty="0"/>
              <a:t>kill PID = kill -SIGTERM PID = kill -TERM PID = kill -15 PID =&gt; </a:t>
            </a:r>
            <a:r>
              <a:rPr lang="ko-KR" altLang="en-US" dirty="0"/>
              <a:t>이 세 개는 다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-SIGTERM </a:t>
            </a:r>
            <a:r>
              <a:rPr lang="ko-KR" altLang="en-US" dirty="0"/>
              <a:t>은 </a:t>
            </a:r>
            <a:r>
              <a:rPr lang="en-US" altLang="ko-KR" dirty="0"/>
              <a:t>-SIGKILL </a:t>
            </a:r>
            <a:r>
              <a:rPr lang="ko-KR" altLang="en-US" dirty="0"/>
              <a:t>과 달리 프로세스를 안전하게 정상적으로 </a:t>
            </a:r>
            <a:r>
              <a:rPr lang="ko-KR" altLang="en-US" dirty="0" err="1"/>
              <a:t>종료시킨다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0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F50D-A01A-4701-B605-CC721E46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프로세스 </a:t>
            </a:r>
          </a:p>
        </p:txBody>
      </p:sp>
      <p:pic>
        <p:nvPicPr>
          <p:cNvPr id="7" name="Picture 2" descr="I:\작업\쉽게 배우는 운영체제\본문\03장_이미지\그림 3-7.jpg">
            <a:extLst>
              <a:ext uri="{FF2B5EF4-FFF2-40B4-BE49-F238E27FC236}">
                <a16:creationId xmlns:a16="http://schemas.microsoft.com/office/drawing/2014/main" id="{157B98EB-87B4-4E36-9462-5D1D0CB44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07949"/>
            <a:ext cx="7188199" cy="44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50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3290</Words>
  <Application>Microsoft Office PowerPoint</Application>
  <PresentationFormat>와이드스크린</PresentationFormat>
  <Paragraphs>557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0" baseType="lpstr">
      <vt:lpstr>굴림</vt:lpstr>
      <vt:lpstr>맑은 고딕</vt:lpstr>
      <vt:lpstr>Arial</vt:lpstr>
      <vt:lpstr>Wingdings</vt:lpstr>
      <vt:lpstr>Office 테마</vt:lpstr>
      <vt:lpstr>운영체제</vt:lpstr>
      <vt:lpstr>지난시간에… </vt:lpstr>
      <vt:lpstr>이번 시간에…</vt:lpstr>
      <vt:lpstr>프로세스 vs 프로그램</vt:lpstr>
      <vt:lpstr>어떻게 여러 개의 프로세스를 동시에 실행 할 수 있을까?</vt:lpstr>
      <vt:lpstr>메모리 구조</vt:lpstr>
      <vt:lpstr>PowerPoint 프레젠테이션</vt:lpstr>
      <vt:lpstr>PowerPoint 프레젠테이션</vt:lpstr>
      <vt:lpstr>프로세스 </vt:lpstr>
      <vt:lpstr>프로세스와 프로그램의 관계</vt:lpstr>
      <vt:lpstr>프로세스 제어 블록(Process Control Block ,PCB)</vt:lpstr>
      <vt:lpstr>프로세스 제어 블록의 구성</vt:lpstr>
      <vt:lpstr>PCB 정보</vt:lpstr>
      <vt:lpstr>PCB 정보</vt:lpstr>
      <vt:lpstr>PCB 정보</vt:lpstr>
      <vt:lpstr>PCB 정보</vt:lpstr>
      <vt:lpstr>포인터</vt:lpstr>
      <vt:lpstr>프로세스의 상태</vt:lpstr>
      <vt:lpstr>프로세스의 상태</vt:lpstr>
      <vt:lpstr>프로세스의 상태</vt:lpstr>
      <vt:lpstr>프로세스의 상태</vt:lpstr>
      <vt:lpstr>프로세스의 상태</vt:lpstr>
      <vt:lpstr>프로세스의 상태</vt:lpstr>
      <vt:lpstr>문맥교환</vt:lpstr>
      <vt:lpstr>문맥교환</vt:lpstr>
      <vt:lpstr>문맥교환 절차</vt:lpstr>
      <vt:lpstr>프로세스 생성 과정</vt:lpstr>
      <vt:lpstr>프로세스의 생성과 복사</vt:lpstr>
      <vt:lpstr>프로세스의 생성과 복사</vt:lpstr>
      <vt:lpstr>프로세스의 생성과 복사</vt:lpstr>
      <vt:lpstr>프로세스의 생성과 복사</vt:lpstr>
      <vt:lpstr>프로세스의 생성과 복사</vt:lpstr>
      <vt:lpstr>프로세스의 전환</vt:lpstr>
      <vt:lpstr>프로세스의 전환</vt:lpstr>
      <vt:lpstr>프로세스의 전환</vt:lpstr>
      <vt:lpstr>프로세스의 계층 구조</vt:lpstr>
      <vt:lpstr>프로세스의 계층 구조</vt:lpstr>
      <vt:lpstr>프로세스 계층 구조의 장점</vt:lpstr>
      <vt:lpstr>프로세스의 계층 구조</vt:lpstr>
      <vt:lpstr>스레드의 개념</vt:lpstr>
      <vt:lpstr>스레드의 개념</vt:lpstr>
      <vt:lpstr>스레드의 개념</vt:lpstr>
      <vt:lpstr>IPC(Inter Process Comunication)</vt:lpstr>
      <vt:lpstr>IPC(Inter Process Comunication)</vt:lpstr>
      <vt:lpstr>스풀 </vt:lpstr>
      <vt:lpstr>버퍼</vt:lpstr>
      <vt:lpstr>PowerPoint 프레젠테이션</vt:lpstr>
      <vt:lpstr>스레드의 개념</vt:lpstr>
      <vt:lpstr>스레드의 개념</vt:lpstr>
      <vt:lpstr>파이프라인</vt:lpstr>
      <vt:lpstr>멀티태스킹의 낭비 요소 </vt:lpstr>
      <vt:lpstr>멀티태스킹과 멀티스레드의 차이</vt:lpstr>
      <vt:lpstr>메모리공간에서의 스레드</vt:lpstr>
      <vt:lpstr>메모리공간에서의 스레드</vt:lpstr>
      <vt:lpstr>메모리공간에서의 스레드</vt:lpstr>
      <vt:lpstr>자바 스레드 코드의 예  </vt:lpstr>
      <vt:lpstr>fork( ) 시스템 호출로 작성한 코드 예  </vt:lpstr>
      <vt:lpstr>멀티스레드의 장단점</vt:lpstr>
      <vt:lpstr>멀티스레드의 장단점</vt:lpstr>
      <vt:lpstr>PowerPoint 프레젠테이션</vt:lpstr>
      <vt:lpstr>실습해보기</vt:lpstr>
      <vt:lpstr>둘러보기</vt:lpstr>
      <vt:lpstr>터미널</vt:lpstr>
      <vt:lpstr>리눅스에서 꼭 기억할 부분</vt:lpstr>
      <vt:lpstr>첫번째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ps 명령어 정리</vt:lpstr>
      <vt:lpstr>ps 명령어 정리</vt:lpstr>
      <vt:lpstr>ps 명령어 정리</vt:lpstr>
      <vt:lpstr>ps 명령어 정리</vt:lpstr>
      <vt:lpstr>kill 명령어</vt:lpstr>
      <vt:lpstr>kill 명령어</vt:lpstr>
      <vt:lpstr>kill 명령어</vt:lpstr>
      <vt:lpstr>kill 명령어</vt:lpstr>
      <vt:lpstr>kill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상현</cp:lastModifiedBy>
  <cp:revision>33</cp:revision>
  <dcterms:created xsi:type="dcterms:W3CDTF">2019-03-24T11:52:40Z</dcterms:created>
  <dcterms:modified xsi:type="dcterms:W3CDTF">2020-04-21T23:07:48Z</dcterms:modified>
</cp:coreProperties>
</file>