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313" r:id="rId4"/>
    <p:sldId id="258" r:id="rId5"/>
    <p:sldId id="259" r:id="rId6"/>
    <p:sldId id="31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315" r:id="rId17"/>
    <p:sldId id="270" r:id="rId18"/>
    <p:sldId id="271" r:id="rId19"/>
    <p:sldId id="316" r:id="rId20"/>
    <p:sldId id="273" r:id="rId21"/>
    <p:sldId id="277" r:id="rId22"/>
    <p:sldId id="278" r:id="rId23"/>
    <p:sldId id="317" r:id="rId24"/>
    <p:sldId id="274" r:id="rId25"/>
    <p:sldId id="276" r:id="rId26"/>
    <p:sldId id="279" r:id="rId27"/>
    <p:sldId id="280" r:id="rId28"/>
    <p:sldId id="281" r:id="rId29"/>
    <p:sldId id="282" r:id="rId30"/>
    <p:sldId id="318" r:id="rId31"/>
    <p:sldId id="283" r:id="rId32"/>
    <p:sldId id="319" r:id="rId33"/>
    <p:sldId id="285" r:id="rId34"/>
    <p:sldId id="286" r:id="rId35"/>
    <p:sldId id="320" r:id="rId36"/>
    <p:sldId id="288" r:id="rId37"/>
    <p:sldId id="289" r:id="rId38"/>
    <p:sldId id="321" r:id="rId39"/>
    <p:sldId id="323" r:id="rId40"/>
    <p:sldId id="292" r:id="rId41"/>
    <p:sldId id="293" r:id="rId42"/>
    <p:sldId id="324" r:id="rId43"/>
    <p:sldId id="295" r:id="rId44"/>
    <p:sldId id="296" r:id="rId45"/>
    <p:sldId id="325" r:id="rId46"/>
    <p:sldId id="299" r:id="rId47"/>
    <p:sldId id="300" r:id="rId48"/>
    <p:sldId id="301" r:id="rId49"/>
    <p:sldId id="326" r:id="rId50"/>
    <p:sldId id="303" r:id="rId51"/>
    <p:sldId id="304" r:id="rId52"/>
    <p:sldId id="305" r:id="rId53"/>
    <p:sldId id="306" r:id="rId54"/>
    <p:sldId id="307" r:id="rId55"/>
    <p:sldId id="308" r:id="rId56"/>
    <p:sldId id="310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7CB6FE7-F633-46D4-B134-5D2BE34793E2}">
          <p14:sldIdLst>
            <p14:sldId id="256"/>
            <p14:sldId id="257"/>
            <p14:sldId id="313"/>
            <p14:sldId id="258"/>
            <p14:sldId id="259"/>
            <p14:sldId id="314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315"/>
            <p14:sldId id="270"/>
            <p14:sldId id="271"/>
            <p14:sldId id="316"/>
            <p14:sldId id="273"/>
            <p14:sldId id="277"/>
            <p14:sldId id="278"/>
            <p14:sldId id="317"/>
            <p14:sldId id="274"/>
            <p14:sldId id="276"/>
            <p14:sldId id="279"/>
            <p14:sldId id="280"/>
            <p14:sldId id="281"/>
            <p14:sldId id="282"/>
            <p14:sldId id="318"/>
            <p14:sldId id="283"/>
            <p14:sldId id="319"/>
            <p14:sldId id="285"/>
            <p14:sldId id="286"/>
            <p14:sldId id="320"/>
            <p14:sldId id="288"/>
            <p14:sldId id="289"/>
            <p14:sldId id="321"/>
            <p14:sldId id="323"/>
            <p14:sldId id="292"/>
            <p14:sldId id="293"/>
            <p14:sldId id="324"/>
            <p14:sldId id="295"/>
            <p14:sldId id="296"/>
            <p14:sldId id="325"/>
            <p14:sldId id="299"/>
            <p14:sldId id="300"/>
            <p14:sldId id="301"/>
            <p14:sldId id="326"/>
            <p14:sldId id="303"/>
            <p14:sldId id="304"/>
            <p14:sldId id="305"/>
            <p14:sldId id="306"/>
            <p14:sldId id="307"/>
            <p14:sldId id="308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5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0BA16-8E01-4E3C-A3DE-FBF5E8E9E74A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6352F-C91D-4FB0-97C0-93B835261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50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B2A3C-D779-46E4-8C47-F847708B1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093518-BE3E-4317-9092-773DE5069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C32B9-89AE-4BD8-9293-5BE54C3A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37F98-8D84-46F3-933A-5CCD71C7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9E3E2-2A7B-4D19-A57A-016C136C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0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ECF11-1A32-450F-9C7B-8F6624AA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120ED3-73E8-4A28-969C-19CF5FBB8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29246-4E77-4A86-8B13-E3DC8AE4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072CE-557E-42F7-8E03-30992E85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726BD-6128-41B2-90F0-7872C037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10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37AD67-161D-4E87-BB27-DB83D1E36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CD69EA-AFCA-42A8-AF68-852A56D06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D5F49-76AB-4ACF-98F0-BD673243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F2C11-D41E-4A44-8BA6-19B6B18A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B7DF4-2343-4DBB-8C49-D4D32D6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1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4D0C9-3CDB-40FB-B3CE-AD1B48F7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D74EC-27AF-4EF9-B47E-6B7C1C14D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v"/>
              <a:defRPr/>
            </a:lvl4pPr>
            <a:lvl5pPr marL="2057400" indent="-228600">
              <a:buFont typeface="Wingdings" panose="05000000000000000000" pitchFamily="2" charset="2"/>
              <a:buChar char="u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D5B0F-9F51-4FBF-9BE4-77B73C5B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E131B-C0AF-4211-8DA0-85547694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2B439-564B-46D5-87EB-F6989B4A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9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97D10-1FB1-447E-B8F3-A218B6FB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BBF8D-F815-4894-92BA-CED671DB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AD3C4-9835-40B6-8037-CB000282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4184D-413E-494A-BF19-E4A8D0C8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C1346-9261-4A97-9BB9-6F9653BA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1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440B-48AE-4075-8A9B-7D3B0DF9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A4DDC-CCD9-4D46-9927-CC6D4FAD6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445B4-8145-4B87-9A5D-CAD933AFD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EE372-80F2-4FF4-B53E-ADA89177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B48E9-BC40-4425-B214-94DC3213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F9123A-3352-4C15-919B-390F911B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2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15571-691B-46F4-B7F4-9875DD0F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B94AE4-DF40-414C-A0AF-B4ABB9C45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65F065-0CA9-4F20-8C36-9FAFD904D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EAE2B2-3FD1-433D-B35E-93271E621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D8A0B-EB0B-4B9E-BCB1-37E2CBC9B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579349-9724-433C-A545-5332D143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F72B95-9B9F-4E27-9C16-C07A6959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10743-8143-4BF9-8505-58228C27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1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6920D-292E-4686-A77E-E6BACD73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58B2E8-9416-4826-8660-D1E614AA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95350F-D655-4EBF-BCA4-71BA285F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2B3F4F-AC33-48F5-B850-4168DC3D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1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FB0362-A796-408E-B244-415484FE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FCAB4A-EA2A-41F3-B6AE-E7655685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FAD761-4110-4DA7-B6EE-109F7C44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B8D0B-047E-494E-A3A8-6EC08918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58419-AC74-4168-A609-17E9B3832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3F450-0F64-4BE1-B25D-7FB6F68D6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FD54F3-54E0-41A2-AFCB-ABC3A258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A704B-8CA0-4920-BD06-FF9F5299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2EAC0-063A-49E1-890F-5746F1FD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0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36654-B8A0-4C7F-BEAB-B7ACD0E9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B9F36F-B2F7-4D04-821A-FE170B7D8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D7929-2C71-480F-A91D-D78B46954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0C6BB-E2BC-4594-9419-DCB5623B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90E819-DB47-4D39-919A-38ECFC0A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00091-F3BE-46D2-9E35-316B38D7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1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23B0E0-64AB-4A05-80AD-666EEF7F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FC93A-0B51-492E-8885-B0D38C99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0D3671-DFF7-46DA-A85E-D4A207F7DE6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396161"/>
            <a:ext cx="1600200" cy="4618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C5B1A1-8A3A-434B-9E3B-F0AF0CDA1389}"/>
              </a:ext>
            </a:extLst>
          </p:cNvPr>
          <p:cNvSpPr/>
          <p:nvPr userDrawn="1"/>
        </p:nvSpPr>
        <p:spPr>
          <a:xfrm>
            <a:off x="1544596" y="6396161"/>
            <a:ext cx="9809204" cy="461839"/>
          </a:xfrm>
          <a:prstGeom prst="rect">
            <a:avLst/>
          </a:prstGeom>
          <a:solidFill>
            <a:srgbClr val="06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7F998-84C9-4EDC-9D3E-704070BE8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9485" y="6444517"/>
            <a:ext cx="560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F80F95D7-61C5-4A40-A124-D78A79B629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4AA1DD-2474-4F9B-9385-1F569C359A80}"/>
              </a:ext>
            </a:extLst>
          </p:cNvPr>
          <p:cNvSpPr/>
          <p:nvPr userDrawn="1"/>
        </p:nvSpPr>
        <p:spPr>
          <a:xfrm>
            <a:off x="0" y="0"/>
            <a:ext cx="11353800" cy="365125"/>
          </a:xfrm>
          <a:prstGeom prst="rect">
            <a:avLst/>
          </a:prstGeom>
          <a:solidFill>
            <a:srgbClr val="06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6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0832D15-A8F2-44A3-8953-914A6E3A4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6600" dirty="0">
                <a:solidFill>
                  <a:srgbClr val="FFFFFF"/>
                </a:solidFill>
              </a:rPr>
              <a:t>운영체제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12D3A4-A9F1-420B-ABB0-A1F9AC22D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>
                <a:solidFill>
                  <a:srgbClr val="000000"/>
                </a:solidFill>
              </a:rPr>
              <a:t>07</a:t>
            </a:r>
            <a:r>
              <a:rPr lang="ko-KR" altLang="en-US" sz="1800">
                <a:solidFill>
                  <a:srgbClr val="000000"/>
                </a:solidFill>
              </a:rPr>
              <a:t>주</a:t>
            </a:r>
            <a:r>
              <a:rPr lang="en-US" altLang="ko-KR" sz="1800" dirty="0">
                <a:solidFill>
                  <a:srgbClr val="000000"/>
                </a:solidFill>
              </a:rPr>
              <a:t>-</a:t>
            </a:r>
            <a:r>
              <a:rPr lang="ko-KR" altLang="en-US" sz="1800" dirty="0">
                <a:solidFill>
                  <a:srgbClr val="000000"/>
                </a:solidFill>
              </a:rPr>
              <a:t> 스케줄링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algn="l"/>
            <a:endParaRPr lang="ko-KR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8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ECB2C-C7D1-4F78-AC63-597577B3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스케줄링의 목적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F8AF7F0-5F26-44A9-94AC-77501E26B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354933"/>
              </p:ext>
            </p:extLst>
          </p:nvPr>
        </p:nvGraphicFramePr>
        <p:xfrm>
          <a:off x="550524" y="1718052"/>
          <a:ext cx="10515600" cy="4517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69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공평성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모든 프로세스가 자원을 공평하게 배정받아야 하며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자원 배정 과정에서 특정 프로세스가 배제되어서는 안 됨</a:t>
                      </a:r>
                      <a:endParaRPr lang="en-US" altLang="ko-KR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효율성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시스템 자원이 유휴 시간 없이 사용되도록 스케줄링을 하고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유휴 자원을 사용하려는 프로세스에는 우선권을 주어야 함</a:t>
                      </a:r>
                      <a:endParaRPr lang="en-US" altLang="ko-KR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안정성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우선순위를 사용하여 중요 프로세스가 먼저 작동하도록 배정함으로써 시스템 자원을 점유하거나 파괴하려는 프로세스로부터 자원을 보호해야 함</a:t>
                      </a:r>
                      <a:endParaRPr lang="en-US" altLang="ko-KR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확장성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프로세스가 증가해도 시스템이 안정적으로 작동하도록 조치해야 하며 시스템 자원이 늘어나는 경우 이 혜택이 시스템에 반영되게 해야 함</a:t>
                      </a:r>
                      <a:endParaRPr lang="en-US" altLang="ko-KR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반응 시간 보장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응답이 없는 경우 사용자는 시스템이 멈춘 것으로 가정하기 때문에 시스템은 적절한 시간 안에 프로세스의 요구에 반응해야 함</a:t>
                      </a:r>
                      <a:endParaRPr lang="en-US" altLang="ko-KR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2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무한 연기 방지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특정 프로세스의 작업이 무한히 연기되어서는 안 됨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910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6F718-08E6-4D64-AC86-6E18C6D0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 고려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3C84E-688C-4407-BE15-C042D4741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선점형 스케줄링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sz="1500" dirty="0"/>
              <a:t>운영체제가 필요하다고 판단하면 실행 상태에 있는 프로세스의 작업을 중단시키고 새로운 작업을 시작할 수 있는 방식</a:t>
            </a:r>
            <a:endParaRPr lang="en-US" altLang="ko-KR" sz="1500" dirty="0"/>
          </a:p>
          <a:p>
            <a:pPr lvl="1" algn="just">
              <a:lnSpc>
                <a:spcPct val="150000"/>
              </a:lnSpc>
            </a:pPr>
            <a:r>
              <a:rPr lang="ko-KR" altLang="en-US" sz="1500" dirty="0"/>
              <a:t>하나의 프로세스가 </a:t>
            </a:r>
            <a:r>
              <a:rPr lang="en-US" altLang="ko-KR" sz="1500" dirty="0"/>
              <a:t>CPU</a:t>
            </a:r>
            <a:r>
              <a:rPr lang="ko-KR" altLang="en-US" sz="1500" dirty="0"/>
              <a:t>를 독점할 수 없기 때문에 빠른 응답 시간을 요구하는 대화형 시스템이나 시분할 시스템에 적합</a:t>
            </a:r>
            <a:endParaRPr lang="en-US" altLang="ko-KR" sz="1500" dirty="0"/>
          </a:p>
          <a:p>
            <a:pPr lvl="1" algn="just">
              <a:lnSpc>
                <a:spcPct val="150000"/>
              </a:lnSpc>
            </a:pPr>
            <a:r>
              <a:rPr lang="ko-KR" altLang="en-US" sz="1500" dirty="0"/>
              <a:t>대부분의 </a:t>
            </a:r>
            <a:r>
              <a:rPr lang="ko-KR" altLang="en-US" sz="1500" dirty="0" err="1"/>
              <a:t>저수준</a:t>
            </a:r>
            <a:r>
              <a:rPr lang="ko-KR" altLang="en-US" sz="1500" dirty="0"/>
              <a:t> 스케줄러는 선점형 스케줄링 방식을 사용</a:t>
            </a:r>
            <a:endParaRPr lang="en-US" altLang="ko-KR" sz="1500" dirty="0"/>
          </a:p>
          <a:p>
            <a:pPr lvl="1" algn="just">
              <a:lnSpc>
                <a:spcPct val="150000"/>
              </a:lnSpc>
            </a:pPr>
            <a:r>
              <a:rPr lang="ko-KR" altLang="en-US" sz="1500" dirty="0"/>
              <a:t>인터럽트 처리</a:t>
            </a:r>
            <a:endParaRPr lang="en-US" altLang="ko-KR" sz="1500" dirty="0"/>
          </a:p>
          <a:p>
            <a:pPr lvl="1" algn="just">
              <a:lnSpc>
                <a:spcPct val="150000"/>
              </a:lnSpc>
            </a:pPr>
            <a:r>
              <a:rPr lang="ko-KR" altLang="en-US" sz="1500" dirty="0"/>
              <a:t>문맥교환으로 인한 </a:t>
            </a:r>
            <a:r>
              <a:rPr lang="ko-KR" altLang="en-US" sz="1500" dirty="0" err="1"/>
              <a:t>오버해드</a:t>
            </a:r>
            <a:r>
              <a:rPr lang="en-US" altLang="ko-KR" sz="1500" dirty="0"/>
              <a:t>(</a:t>
            </a:r>
            <a:r>
              <a:rPr lang="ko-KR" altLang="en-US" sz="1500" dirty="0"/>
              <a:t>부하</a:t>
            </a:r>
            <a:r>
              <a:rPr lang="en-US" altLang="ko-KR" sz="1500" dirty="0"/>
              <a:t>) </a:t>
            </a:r>
            <a:r>
              <a:rPr lang="ko-KR" altLang="en-US" sz="1500" dirty="0"/>
              <a:t>발생</a:t>
            </a:r>
            <a:endParaRPr lang="en-US" altLang="ko-KR" sz="15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50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EE451-26B8-4C21-9837-8AEEE753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 고려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82D97-83BA-47A8-BEAF-1B293305F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비선점형 스케줄링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sz="1500" dirty="0"/>
              <a:t>어떤 프로세스가 실행 상태에 들어가 </a:t>
            </a:r>
            <a:r>
              <a:rPr lang="en-US" altLang="ko-KR" sz="1500" dirty="0"/>
              <a:t>CPU</a:t>
            </a:r>
            <a:r>
              <a:rPr lang="ko-KR" altLang="en-US" sz="1500" dirty="0"/>
              <a:t>를 사용하면 그 프로세스가 종료되거나 자발적으로 대기 상태에 들어가기 전까지는 계속 실행되는 방식</a:t>
            </a:r>
            <a:endParaRPr lang="en-US" altLang="ko-KR" sz="1500" dirty="0"/>
          </a:p>
          <a:p>
            <a:pPr lvl="1" algn="just">
              <a:lnSpc>
                <a:spcPct val="150000"/>
              </a:lnSpc>
            </a:pPr>
            <a:r>
              <a:rPr lang="ko-KR" altLang="en-US" sz="1500" dirty="0"/>
              <a:t>선점형 스케줄링보다 스케줄러의 작업량이 적고 문맥 교환에 의한 낭비도 적음</a:t>
            </a:r>
            <a:endParaRPr lang="en-US" altLang="ko-KR" sz="1500" dirty="0"/>
          </a:p>
          <a:p>
            <a:pPr lvl="1" algn="just">
              <a:lnSpc>
                <a:spcPct val="150000"/>
              </a:lnSpc>
            </a:pPr>
            <a:r>
              <a:rPr lang="en-US" altLang="ko-KR" sz="1500" dirty="0"/>
              <a:t>CPU </a:t>
            </a:r>
            <a:r>
              <a:rPr lang="ko-KR" altLang="en-US" sz="1500" dirty="0"/>
              <a:t>사용 시간이 긴 프로세스 때문에 </a:t>
            </a:r>
            <a:r>
              <a:rPr lang="en-US" altLang="ko-KR" sz="1500" dirty="0"/>
              <a:t>CPU </a:t>
            </a:r>
            <a:r>
              <a:rPr lang="ko-KR" altLang="en-US" sz="1500" dirty="0"/>
              <a:t>사용 시간이 짧은 여러 프로세스가 오랫동안 기다리게 되어 전체 시스템의 처리율이 떨어짐</a:t>
            </a:r>
            <a:endParaRPr lang="en-US" altLang="ko-KR" sz="1500" dirty="0"/>
          </a:p>
          <a:p>
            <a:pPr lvl="1" algn="just">
              <a:lnSpc>
                <a:spcPct val="150000"/>
              </a:lnSpc>
            </a:pPr>
            <a:r>
              <a:rPr lang="ko-KR" altLang="en-US" sz="1500" dirty="0"/>
              <a:t>과거의 일괄 작업 시스템에서 사용하던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45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8AB41-4DC2-4936-A6D9-B391AFF3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 고려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64962F-6D00-4BE4-A75D-A4FA90357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ko-KR" altLang="en-US" dirty="0"/>
              <a:t>프로세스 우선순위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모든 프로세스의 중요도는 같지 않다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커널 프로세스</a:t>
            </a:r>
            <a:r>
              <a:rPr lang="en-US" altLang="ko-KR" dirty="0"/>
              <a:t>,</a:t>
            </a:r>
            <a:r>
              <a:rPr lang="ko-KR" altLang="en-US" dirty="0"/>
              <a:t>일반 프로세스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커널 프로세스의 우선순위가 일반 프로세스보다 높음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시스템에는 다양한 우선순위의 프로세스가 공존하며</a:t>
            </a:r>
            <a:r>
              <a:rPr lang="en-US" altLang="ko-KR" dirty="0"/>
              <a:t> </a:t>
            </a:r>
            <a:r>
              <a:rPr lang="ko-KR" altLang="en-US" dirty="0"/>
              <a:t>우선순위가 높은 프로세스가 </a:t>
            </a:r>
            <a:r>
              <a:rPr lang="en-US" altLang="ko-KR" dirty="0"/>
              <a:t>CPU</a:t>
            </a:r>
            <a:r>
              <a:rPr lang="ko-KR" altLang="en-US" dirty="0"/>
              <a:t>를 먼저</a:t>
            </a:r>
            <a:r>
              <a:rPr lang="en-US" altLang="ko-KR" dirty="0"/>
              <a:t>, </a:t>
            </a:r>
            <a:r>
              <a:rPr lang="ko-KR" altLang="en-US" dirty="0"/>
              <a:t>더 오래 차지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시스템에 따라 높은 숫자가 높은 우선순위를 나타내기도 하고</a:t>
            </a:r>
            <a:r>
              <a:rPr lang="en-US" altLang="ko-KR" dirty="0"/>
              <a:t>, </a:t>
            </a:r>
            <a:r>
              <a:rPr lang="ko-KR" altLang="en-US" dirty="0"/>
              <a:t>낮은 숫자가 높은 우선순위를 나타내기도 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196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FB196B-CDBD-457C-BEBD-D408C3F83817}"/>
              </a:ext>
            </a:extLst>
          </p:cNvPr>
          <p:cNvSpPr txBox="1"/>
          <p:nvPr/>
        </p:nvSpPr>
        <p:spPr>
          <a:xfrm>
            <a:off x="321649" y="4417539"/>
            <a:ext cx="3436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윈도우의 우선 순위 조절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F197D8-3C0C-4F06-B861-C601C2272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980" y="1710260"/>
            <a:ext cx="7098169" cy="23871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C861B7-FA99-40E7-ADEB-C48582701F5A}"/>
              </a:ext>
            </a:extLst>
          </p:cNvPr>
          <p:cNvSpPr txBox="1"/>
          <p:nvPr/>
        </p:nvSpPr>
        <p:spPr>
          <a:xfrm>
            <a:off x="4903558" y="4299971"/>
            <a:ext cx="3436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리눅스 우선 순위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D792EB-70D1-4E06-A29D-FCC93F992A9F}"/>
              </a:ext>
            </a:extLst>
          </p:cNvPr>
          <p:cNvSpPr/>
          <p:nvPr/>
        </p:nvSpPr>
        <p:spPr>
          <a:xfrm>
            <a:off x="6141682" y="2669059"/>
            <a:ext cx="278027" cy="852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BA54DD-9458-4FDB-9810-532379EC6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10" y="1112289"/>
            <a:ext cx="4165913" cy="318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70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8103E-E908-4583-A968-D406CA5E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스케줄링 고려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AB70E-7731-4D30-A0AC-EC0494CF1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CPU </a:t>
            </a:r>
            <a:r>
              <a:rPr lang="ko-KR" altLang="en-US" sz="2000" dirty="0" err="1"/>
              <a:t>버스트</a:t>
            </a:r>
            <a:endParaRPr lang="en-US" altLang="ko-KR" sz="2000" dirty="0"/>
          </a:p>
          <a:p>
            <a:pPr lvl="1"/>
            <a:r>
              <a:rPr lang="en-US" altLang="ko-KR" sz="1600" dirty="0"/>
              <a:t>CPU</a:t>
            </a:r>
            <a:r>
              <a:rPr lang="ko-KR" altLang="en-US" sz="1600" dirty="0"/>
              <a:t>를 할당 받아 실행하는 작업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CPU </a:t>
            </a:r>
            <a:r>
              <a:rPr lang="ko-KR" altLang="en-US" sz="2000" dirty="0"/>
              <a:t>집중 프로세스</a:t>
            </a:r>
            <a:endParaRPr lang="en-US" altLang="ko-KR" sz="2000" dirty="0"/>
          </a:p>
          <a:p>
            <a:pPr lvl="1"/>
            <a:r>
              <a:rPr lang="ko-KR" altLang="en-US" sz="2000" dirty="0"/>
              <a:t>수학 연산과 같이 </a:t>
            </a:r>
            <a:r>
              <a:rPr lang="en-US" altLang="ko-KR" sz="2000" dirty="0"/>
              <a:t>CPU</a:t>
            </a:r>
            <a:r>
              <a:rPr lang="ko-KR" altLang="en-US" sz="2000" dirty="0"/>
              <a:t>를 많이 사용하는 프로세스</a:t>
            </a:r>
            <a:endParaRPr lang="en-US" altLang="ko-KR" sz="2000" dirty="0"/>
          </a:p>
          <a:p>
            <a:pPr lvl="1"/>
            <a:r>
              <a:rPr lang="en-US" altLang="ko-KR" sz="2000" dirty="0"/>
              <a:t>CPU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버스트가</a:t>
            </a:r>
            <a:r>
              <a:rPr lang="ko-KR" altLang="en-US" sz="2000" dirty="0"/>
              <a:t> 많은 프로세스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endParaRPr lang="ko-KR" altLang="en-US" sz="20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F8C2F19-369C-436D-ACE1-CE3817DFB80E}"/>
              </a:ext>
            </a:extLst>
          </p:cNvPr>
          <p:cNvGrpSpPr/>
          <p:nvPr/>
        </p:nvGrpSpPr>
        <p:grpSpPr>
          <a:xfrm>
            <a:off x="6505833" y="776288"/>
            <a:ext cx="4844150" cy="4767905"/>
            <a:chOff x="6505833" y="776288"/>
            <a:chExt cx="4844150" cy="476790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D990CC8-2A20-4BBC-B240-C6E914054803}"/>
                </a:ext>
              </a:extLst>
            </p:cNvPr>
            <p:cNvSpPr/>
            <p:nvPr/>
          </p:nvSpPr>
          <p:spPr>
            <a:xfrm>
              <a:off x="7160080" y="776288"/>
              <a:ext cx="914400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생성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9EC185-E3BA-4B99-8BD5-42E19E807B0F}"/>
                </a:ext>
              </a:extLst>
            </p:cNvPr>
            <p:cNvSpPr/>
            <p:nvPr/>
          </p:nvSpPr>
          <p:spPr>
            <a:xfrm>
              <a:off x="9783832" y="776288"/>
              <a:ext cx="914400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완료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5A50400-6248-443B-A59C-FE43448C6EF5}"/>
                </a:ext>
              </a:extLst>
            </p:cNvPr>
            <p:cNvSpPr/>
            <p:nvPr/>
          </p:nvSpPr>
          <p:spPr>
            <a:xfrm>
              <a:off x="8217243" y="3058297"/>
              <a:ext cx="1390135" cy="97618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실행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223C214-849F-425C-9CEB-3A8EA106A2D2}"/>
                </a:ext>
              </a:extLst>
            </p:cNvPr>
            <p:cNvSpPr/>
            <p:nvPr/>
          </p:nvSpPr>
          <p:spPr>
            <a:xfrm>
              <a:off x="8227170" y="4568009"/>
              <a:ext cx="1390135" cy="97618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대기</a:t>
              </a:r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1F1E19BE-A031-45E1-A379-4CD07717443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609931" y="2027354"/>
              <a:ext cx="1967768" cy="38003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F63F63EE-FDB3-4DF2-B531-39DAF728699E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8074480" y="1233488"/>
              <a:ext cx="346344" cy="196776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화살표: 오른쪽으로 구부러짐 21">
              <a:extLst>
                <a:ext uri="{FF2B5EF4-FFF2-40B4-BE49-F238E27FC236}">
                  <a16:creationId xmlns:a16="http://schemas.microsoft.com/office/drawing/2014/main" id="{0A1644F4-565F-415D-925A-79FF37C6C2D9}"/>
                </a:ext>
              </a:extLst>
            </p:cNvPr>
            <p:cNvSpPr/>
            <p:nvPr/>
          </p:nvSpPr>
          <p:spPr>
            <a:xfrm>
              <a:off x="7648832" y="3626708"/>
              <a:ext cx="481914" cy="1210962"/>
            </a:xfrm>
            <a:prstGeom prst="curved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화살표: 오른쪽으로 구부러짐 23">
              <a:extLst>
                <a:ext uri="{FF2B5EF4-FFF2-40B4-BE49-F238E27FC236}">
                  <a16:creationId xmlns:a16="http://schemas.microsoft.com/office/drawing/2014/main" id="{36CBA2F7-788E-4C26-808C-BF73FE982AF4}"/>
                </a:ext>
              </a:extLst>
            </p:cNvPr>
            <p:cNvSpPr/>
            <p:nvPr/>
          </p:nvSpPr>
          <p:spPr>
            <a:xfrm rot="10800000">
              <a:off x="9696896" y="3585121"/>
              <a:ext cx="481914" cy="1210962"/>
            </a:xfrm>
            <a:prstGeom prst="curved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CBC423-DFF0-40E9-8265-4DDB25DF15FA}"/>
                </a:ext>
              </a:extLst>
            </p:cNvPr>
            <p:cNvSpPr txBox="1"/>
            <p:nvPr/>
          </p:nvSpPr>
          <p:spPr>
            <a:xfrm>
              <a:off x="9783832" y="2947086"/>
              <a:ext cx="156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CPU </a:t>
              </a:r>
              <a:r>
                <a:rPr lang="ko-KR" altLang="en-US" dirty="0" err="1"/>
                <a:t>버스트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F8CCDB-1975-45AC-BED7-C61DD2E29CBB}"/>
                </a:ext>
              </a:extLst>
            </p:cNvPr>
            <p:cNvSpPr txBox="1"/>
            <p:nvPr/>
          </p:nvSpPr>
          <p:spPr>
            <a:xfrm>
              <a:off x="6505833" y="4837670"/>
              <a:ext cx="1741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입출력</a:t>
              </a:r>
              <a:r>
                <a:rPr lang="en-US" altLang="ko-KR" dirty="0"/>
                <a:t> </a:t>
              </a:r>
              <a:r>
                <a:rPr lang="ko-KR" altLang="en-US" dirty="0" err="1"/>
                <a:t>버스트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0079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8103E-E908-4583-A968-D406CA5E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스케줄링 고려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AB70E-7731-4D30-A0AC-EC0494CF1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입출력 </a:t>
            </a:r>
            <a:r>
              <a:rPr lang="ko-KR" altLang="en-US" sz="2000" dirty="0" err="1"/>
              <a:t>버스트</a:t>
            </a:r>
            <a:endParaRPr lang="en-US" altLang="ko-KR" sz="2000" dirty="0"/>
          </a:p>
          <a:p>
            <a:pPr lvl="1"/>
            <a:r>
              <a:rPr lang="ko-KR" altLang="en-US" sz="1600" dirty="0"/>
              <a:t>입출력 작업을 실행</a:t>
            </a:r>
            <a:endParaRPr lang="en-US" altLang="ko-KR" sz="1600" dirty="0"/>
          </a:p>
          <a:p>
            <a:pPr lvl="1"/>
            <a:endParaRPr lang="en-US" altLang="ko-KR" sz="2000" dirty="0"/>
          </a:p>
          <a:p>
            <a:r>
              <a:rPr lang="ko-KR" altLang="en-US" sz="2000" dirty="0"/>
              <a:t>입출력 집중 프로세스</a:t>
            </a:r>
            <a:endParaRPr lang="en-US" altLang="ko-KR" sz="2000" dirty="0"/>
          </a:p>
          <a:p>
            <a:pPr lvl="1"/>
            <a:r>
              <a:rPr lang="ko-KR" altLang="en-US" sz="2000" dirty="0"/>
              <a:t>저장장치에서 데이터를 복사하는 일과 같이 입출력을 많이 사용하는 프로세스</a:t>
            </a:r>
            <a:endParaRPr lang="en-US" altLang="ko-KR" sz="2000" dirty="0"/>
          </a:p>
          <a:p>
            <a:pPr lvl="1"/>
            <a:r>
              <a:rPr lang="ko-KR" altLang="en-US" sz="2000" dirty="0"/>
              <a:t>입출력 </a:t>
            </a:r>
            <a:r>
              <a:rPr lang="ko-KR" altLang="en-US" sz="2000" dirty="0" err="1"/>
              <a:t>버스트가</a:t>
            </a:r>
            <a:r>
              <a:rPr lang="ko-KR" altLang="en-US" sz="2000" dirty="0"/>
              <a:t> 많은 프로세스</a:t>
            </a:r>
            <a:endParaRPr lang="en-US" altLang="ko-KR" sz="2000" dirty="0"/>
          </a:p>
          <a:p>
            <a:endParaRPr lang="ko-KR" altLang="en-US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AAD1012-30FE-40C6-8815-3B40BCAF33A1}"/>
              </a:ext>
            </a:extLst>
          </p:cNvPr>
          <p:cNvGrpSpPr/>
          <p:nvPr/>
        </p:nvGrpSpPr>
        <p:grpSpPr>
          <a:xfrm>
            <a:off x="6505833" y="776288"/>
            <a:ext cx="4844150" cy="4767905"/>
            <a:chOff x="6505833" y="776288"/>
            <a:chExt cx="4844150" cy="476790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A421462-0162-401C-A4BF-F678317DAA6C}"/>
                </a:ext>
              </a:extLst>
            </p:cNvPr>
            <p:cNvSpPr/>
            <p:nvPr/>
          </p:nvSpPr>
          <p:spPr>
            <a:xfrm>
              <a:off x="7160080" y="776288"/>
              <a:ext cx="914400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생성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895678B-9092-4152-8994-7A57D76D9C00}"/>
                </a:ext>
              </a:extLst>
            </p:cNvPr>
            <p:cNvSpPr/>
            <p:nvPr/>
          </p:nvSpPr>
          <p:spPr>
            <a:xfrm>
              <a:off x="9783832" y="776288"/>
              <a:ext cx="914400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완료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3829447-1CDF-4764-803B-BED133FFA72A}"/>
                </a:ext>
              </a:extLst>
            </p:cNvPr>
            <p:cNvSpPr/>
            <p:nvPr/>
          </p:nvSpPr>
          <p:spPr>
            <a:xfrm>
              <a:off x="8217243" y="3058297"/>
              <a:ext cx="1390135" cy="97618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실행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B1DD5ED-63A9-4A28-A08B-A04244FD3357}"/>
                </a:ext>
              </a:extLst>
            </p:cNvPr>
            <p:cNvSpPr/>
            <p:nvPr/>
          </p:nvSpPr>
          <p:spPr>
            <a:xfrm>
              <a:off x="8227170" y="4568009"/>
              <a:ext cx="1390135" cy="97618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대기</a:t>
              </a: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0973ACE3-2709-4689-9308-B2781975F44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609931" y="2027354"/>
              <a:ext cx="1967768" cy="38003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AF4F1DED-76BE-4EF1-BB29-EB819E67950C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8074480" y="1233488"/>
              <a:ext cx="346344" cy="196776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화살표: 오른쪽으로 구부러짐 11">
              <a:extLst>
                <a:ext uri="{FF2B5EF4-FFF2-40B4-BE49-F238E27FC236}">
                  <a16:creationId xmlns:a16="http://schemas.microsoft.com/office/drawing/2014/main" id="{F297F7E9-0521-4226-BEEA-BFECDE45A1DC}"/>
                </a:ext>
              </a:extLst>
            </p:cNvPr>
            <p:cNvSpPr/>
            <p:nvPr/>
          </p:nvSpPr>
          <p:spPr>
            <a:xfrm>
              <a:off x="7648832" y="3626708"/>
              <a:ext cx="481914" cy="1210962"/>
            </a:xfrm>
            <a:prstGeom prst="curved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화살표: 오른쪽으로 구부러짐 12">
              <a:extLst>
                <a:ext uri="{FF2B5EF4-FFF2-40B4-BE49-F238E27FC236}">
                  <a16:creationId xmlns:a16="http://schemas.microsoft.com/office/drawing/2014/main" id="{5DF96E68-7FBA-4F6C-AFA3-CAB509C2FD51}"/>
                </a:ext>
              </a:extLst>
            </p:cNvPr>
            <p:cNvSpPr/>
            <p:nvPr/>
          </p:nvSpPr>
          <p:spPr>
            <a:xfrm rot="10800000">
              <a:off x="9696896" y="3585121"/>
              <a:ext cx="481914" cy="1210962"/>
            </a:xfrm>
            <a:prstGeom prst="curved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AD03FE-48BF-492E-83F1-5D27A1E02BF2}"/>
                </a:ext>
              </a:extLst>
            </p:cNvPr>
            <p:cNvSpPr txBox="1"/>
            <p:nvPr/>
          </p:nvSpPr>
          <p:spPr>
            <a:xfrm>
              <a:off x="9783832" y="2947086"/>
              <a:ext cx="156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CPU </a:t>
              </a:r>
              <a:r>
                <a:rPr lang="ko-KR" altLang="en-US" dirty="0" err="1"/>
                <a:t>버스트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36CDA1-5D1A-4592-B01C-CDB8D22A0BD8}"/>
                </a:ext>
              </a:extLst>
            </p:cNvPr>
            <p:cNvSpPr txBox="1"/>
            <p:nvPr/>
          </p:nvSpPr>
          <p:spPr>
            <a:xfrm>
              <a:off x="6505833" y="4837670"/>
              <a:ext cx="1741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입출력</a:t>
              </a:r>
              <a:r>
                <a:rPr lang="en-US" altLang="ko-KR" dirty="0"/>
                <a:t> </a:t>
              </a:r>
              <a:r>
                <a:rPr lang="ko-KR" altLang="en-US" dirty="0" err="1"/>
                <a:t>버스트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220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53C39-7D2C-40BF-BDFA-BA1D1BDE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 고려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AFAC1-86EE-4A39-8F7D-308BEE72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CPU </a:t>
            </a:r>
            <a:r>
              <a:rPr lang="ko-KR" altLang="en-US" dirty="0"/>
              <a:t>집중 프로세스 </a:t>
            </a:r>
            <a:r>
              <a:rPr lang="en-US" altLang="ko-KR" dirty="0"/>
              <a:t>vs </a:t>
            </a:r>
            <a:r>
              <a:rPr lang="ko-KR" altLang="en-US" dirty="0"/>
              <a:t>입출력 집중 프로세스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스케줄링을 할 때 입출력 집중 프로세스의 우선순위를 </a:t>
            </a:r>
            <a:r>
              <a:rPr lang="en-US" altLang="ko-KR" dirty="0"/>
              <a:t>CPU </a:t>
            </a:r>
            <a:r>
              <a:rPr lang="ko-KR" altLang="en-US" dirty="0"/>
              <a:t>집중 프로세스보다 높이면 시스템의 효율이 향상</a:t>
            </a:r>
            <a:r>
              <a:rPr lang="en-US" altLang="ko-KR" dirty="0"/>
              <a:t>(</a:t>
            </a:r>
            <a:r>
              <a:rPr lang="ko-KR" altLang="en-US" dirty="0"/>
              <a:t>사이클 훔치기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562A5-CE42-4A1C-A792-D9FD69FBE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58" y="3612891"/>
            <a:ext cx="6510639" cy="27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13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44711-2BC7-4755-AB5D-7067457A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전면 프로세스와 후면 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539C0-3E52-4521-B94F-E13D8839F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ko-KR" altLang="en-US" dirty="0"/>
              <a:t>전면 프로세스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GUI</a:t>
            </a:r>
            <a:r>
              <a:rPr lang="ko-KR" altLang="en-US" dirty="0"/>
              <a:t>를 사용하는 운영체제에서 화면의 맨 앞에 놓인 프로세스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현재 입력과 출력을 사용하는 프로세스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사용자와 상호작용이 가능하여 상호작용 프로세스라고도 함</a:t>
            </a:r>
            <a:endParaRPr lang="en-US" altLang="ko-KR" dirty="0"/>
          </a:p>
          <a:p>
            <a:pPr lvl="1" algn="just"/>
            <a:endParaRPr lang="en-US" altLang="ko-KR" sz="1600" dirty="0"/>
          </a:p>
          <a:p>
            <a:pPr algn="just"/>
            <a:r>
              <a:rPr lang="ko-KR" altLang="en-US" dirty="0"/>
              <a:t>후면 프로세스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사용자와 상호작용이 없는 프로세스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사용자의 입력 없이 작동하기 때문에 일괄 작업 프로세스라고도 함 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전면 프로세스의 우선순위가 후면 프로세스보다 높음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875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70F9E3F-C8ED-4022-93EE-2AABF7A5C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76" y="494479"/>
            <a:ext cx="9816196" cy="5869042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E993CEC-1DAC-498B-BBE0-74304E646C0F}"/>
              </a:ext>
            </a:extLst>
          </p:cNvPr>
          <p:cNvSpPr/>
          <p:nvPr/>
        </p:nvSpPr>
        <p:spPr>
          <a:xfrm>
            <a:off x="328067" y="628214"/>
            <a:ext cx="404849" cy="48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149B6C-48B1-450B-9C53-85A3102AC1D1}"/>
              </a:ext>
            </a:extLst>
          </p:cNvPr>
          <p:cNvSpPr txBox="1"/>
          <p:nvPr/>
        </p:nvSpPr>
        <p:spPr>
          <a:xfrm>
            <a:off x="205600" y="1186249"/>
            <a:ext cx="461665" cy="20697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후면프로세스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858963C-6947-421D-9302-4EDFE569C873}"/>
              </a:ext>
            </a:extLst>
          </p:cNvPr>
          <p:cNvSpPr/>
          <p:nvPr/>
        </p:nvSpPr>
        <p:spPr>
          <a:xfrm rot="10800000">
            <a:off x="10730330" y="2442597"/>
            <a:ext cx="404849" cy="48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86D766-9BAD-46FF-B064-E92BEDB45841}"/>
              </a:ext>
            </a:extLst>
          </p:cNvPr>
          <p:cNvSpPr txBox="1"/>
          <p:nvPr/>
        </p:nvSpPr>
        <p:spPr>
          <a:xfrm>
            <a:off x="10736509" y="3037703"/>
            <a:ext cx="461665" cy="20697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전면프로세스</a:t>
            </a:r>
          </a:p>
        </p:txBody>
      </p:sp>
    </p:spTree>
    <p:extLst>
      <p:ext uri="{BB962C8B-B14F-4D97-AF65-F5344CB8AC3E}">
        <p14:creationId xmlns:p14="http://schemas.microsoft.com/office/powerpoint/2010/main" val="273277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971CB-1EF8-4E43-A09B-B7C538A8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지난시간에</a:t>
            </a:r>
            <a:r>
              <a:rPr lang="en-US" altLang="ko-KR" dirty="0"/>
              <a:t>…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AA1A-CA39-4B51-B5A2-56F031120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프로세스의 개요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프로세스의 생성 방법</a:t>
            </a:r>
            <a:r>
              <a:rPr lang="en-US" altLang="ko-KR" dirty="0">
                <a:latin typeface="+mn-ea"/>
              </a:rPr>
              <a:t>(fork(),exec())</a:t>
            </a:r>
          </a:p>
          <a:p>
            <a:pPr marL="285750" indent="-285750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스레드의 개념을 이해하고 </a:t>
            </a:r>
            <a:r>
              <a:rPr lang="ko-KR" altLang="en-US" dirty="0" err="1">
                <a:latin typeface="+mn-ea"/>
              </a:rPr>
              <a:t>멀티스레드</a:t>
            </a:r>
            <a:r>
              <a:rPr lang="ko-KR" altLang="en-US" dirty="0">
                <a:latin typeface="+mn-ea"/>
              </a:rPr>
              <a:t> 시스템의 장단점</a:t>
            </a:r>
            <a:r>
              <a:rPr lang="en-US" altLang="ko-KR" dirty="0">
                <a:latin typeface="+mn-ea"/>
              </a:rPr>
              <a:t> </a:t>
            </a:r>
            <a:endParaRPr lang="en-US" altLang="en-US" dirty="0">
              <a:latin typeface="+mn-ea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338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2ADD6A5-453F-4294-9D23-0FFA72CE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</a:t>
            </a:r>
            <a:r>
              <a:rPr lang="ko-KR" altLang="en-US" dirty="0"/>
              <a:t>스케줄링 시 고려사항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E0F6F5-6930-48D7-B536-7B5CD0348DBB}"/>
              </a:ext>
            </a:extLst>
          </p:cNvPr>
          <p:cNvGrpSpPr/>
          <p:nvPr/>
        </p:nvGrpSpPr>
        <p:grpSpPr>
          <a:xfrm>
            <a:off x="500858" y="1599347"/>
            <a:ext cx="5029200" cy="3800555"/>
            <a:chOff x="4726459" y="1426353"/>
            <a:chExt cx="5029200" cy="380055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E2617A8-04C5-4190-8C80-279C84A4005B}"/>
                </a:ext>
              </a:extLst>
            </p:cNvPr>
            <p:cNvSpPr/>
            <p:nvPr/>
          </p:nvSpPr>
          <p:spPr>
            <a:xfrm>
              <a:off x="6249477" y="1426353"/>
              <a:ext cx="1736124" cy="66108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우선순위 높음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6BC42AF-E39C-4393-9E69-2E68BB86E119}"/>
                </a:ext>
              </a:extLst>
            </p:cNvPr>
            <p:cNvSpPr/>
            <p:nvPr/>
          </p:nvSpPr>
          <p:spPr>
            <a:xfrm>
              <a:off x="4726459" y="1767016"/>
              <a:ext cx="5029200" cy="345989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91900D-B590-449D-9368-6E3CF6193349}"/>
                </a:ext>
              </a:extLst>
            </p:cNvPr>
            <p:cNvSpPr txBox="1"/>
            <p:nvPr/>
          </p:nvSpPr>
          <p:spPr>
            <a:xfrm>
              <a:off x="5745891" y="2496065"/>
              <a:ext cx="1736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커널 프로세스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3C5274-0F60-45AA-96AB-5CFCD01E8C1D}"/>
                </a:ext>
              </a:extLst>
            </p:cNvPr>
            <p:cNvSpPr txBox="1"/>
            <p:nvPr/>
          </p:nvSpPr>
          <p:spPr>
            <a:xfrm>
              <a:off x="5997684" y="3079237"/>
              <a:ext cx="1736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전면 프로세스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BA45E4-2481-4902-B13A-56F1104658D1}"/>
                </a:ext>
              </a:extLst>
            </p:cNvPr>
            <p:cNvSpPr txBox="1"/>
            <p:nvPr/>
          </p:nvSpPr>
          <p:spPr>
            <a:xfrm>
              <a:off x="6249477" y="3662409"/>
              <a:ext cx="2116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대화형 </a:t>
              </a:r>
              <a:r>
                <a:rPr lang="ko-KR" altLang="en-US" dirty="0"/>
                <a:t>프로세스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77A6AF-5994-4060-B917-33F65094C65C}"/>
                </a:ext>
              </a:extLst>
            </p:cNvPr>
            <p:cNvSpPr txBox="1"/>
            <p:nvPr/>
          </p:nvSpPr>
          <p:spPr>
            <a:xfrm>
              <a:off x="6501270" y="4245581"/>
              <a:ext cx="1919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입출력 </a:t>
              </a:r>
              <a:r>
                <a:rPr lang="ko-KR" altLang="en-US" dirty="0"/>
                <a:t>프로세스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DFAE987-F4C9-4577-83F5-4F6DE6971A93}"/>
              </a:ext>
            </a:extLst>
          </p:cNvPr>
          <p:cNvGrpSpPr/>
          <p:nvPr/>
        </p:nvGrpSpPr>
        <p:grpSpPr>
          <a:xfrm>
            <a:off x="6096000" y="1528722"/>
            <a:ext cx="5029200" cy="3800555"/>
            <a:chOff x="4726459" y="1426353"/>
            <a:chExt cx="5029200" cy="380055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863D14C-B97C-43D4-B1F3-47C21614A0D5}"/>
                </a:ext>
              </a:extLst>
            </p:cNvPr>
            <p:cNvSpPr/>
            <p:nvPr/>
          </p:nvSpPr>
          <p:spPr>
            <a:xfrm>
              <a:off x="6249477" y="1426353"/>
              <a:ext cx="1736124" cy="66108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우선순위 낮음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E6F86B1-0539-43BE-B51D-73D37E5CAB09}"/>
                </a:ext>
              </a:extLst>
            </p:cNvPr>
            <p:cNvSpPr/>
            <p:nvPr/>
          </p:nvSpPr>
          <p:spPr>
            <a:xfrm>
              <a:off x="4726459" y="1767016"/>
              <a:ext cx="5029200" cy="345989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9FB4BF-DF00-45E1-9381-42B7221D9EFD}"/>
                </a:ext>
              </a:extLst>
            </p:cNvPr>
            <p:cNvSpPr txBox="1"/>
            <p:nvPr/>
          </p:nvSpPr>
          <p:spPr>
            <a:xfrm>
              <a:off x="5745891" y="2496065"/>
              <a:ext cx="1736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일반 프로세스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32B919-895F-4EDA-B331-A7BFD549FB30}"/>
                </a:ext>
              </a:extLst>
            </p:cNvPr>
            <p:cNvSpPr txBox="1"/>
            <p:nvPr/>
          </p:nvSpPr>
          <p:spPr>
            <a:xfrm>
              <a:off x="5997684" y="3079237"/>
              <a:ext cx="1736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후면 프로세스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EC2345-C51B-47B0-8359-C85D568C0BA1}"/>
                </a:ext>
              </a:extLst>
            </p:cNvPr>
            <p:cNvSpPr txBox="1"/>
            <p:nvPr/>
          </p:nvSpPr>
          <p:spPr>
            <a:xfrm>
              <a:off x="6249477" y="3662409"/>
              <a:ext cx="2321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일괄 처리 </a:t>
              </a:r>
              <a:r>
                <a:rPr lang="ko-KR" altLang="en-US" dirty="0"/>
                <a:t>프로세스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B196CD-1A3D-42E7-A7A8-3DA5432C09C5}"/>
                </a:ext>
              </a:extLst>
            </p:cNvPr>
            <p:cNvSpPr txBox="1"/>
            <p:nvPr/>
          </p:nvSpPr>
          <p:spPr>
            <a:xfrm>
              <a:off x="6501269" y="4245581"/>
              <a:ext cx="2321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CPU </a:t>
              </a:r>
              <a:r>
                <a:rPr lang="ko-KR" altLang="en-US" dirty="0"/>
                <a:t>집중 프로세스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105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AFE86-DB9B-41EC-87F2-4098699D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큐</a:t>
            </a:r>
          </a:p>
        </p:txBody>
      </p:sp>
      <p:pic>
        <p:nvPicPr>
          <p:cNvPr id="4" name="내용 개체 틀 3" descr="6-4.JPG">
            <a:extLst>
              <a:ext uri="{FF2B5EF4-FFF2-40B4-BE49-F238E27FC236}">
                <a16:creationId xmlns:a16="http://schemas.microsoft.com/office/drawing/2014/main" id="{307F3618-69F2-42B8-95E5-ADC884414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2182019"/>
            <a:ext cx="79248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80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6-7.JPG">
            <a:extLst>
              <a:ext uri="{FF2B5EF4-FFF2-40B4-BE49-F238E27FC236}">
                <a16:creationId xmlns:a16="http://schemas.microsoft.com/office/drawing/2014/main" id="{97177FE0-AB63-422A-A133-797F2584C56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2033845"/>
            <a:ext cx="7875875" cy="41406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B69B21A-D82B-45F4-9AFF-74E43C7B9CF1}"/>
              </a:ext>
            </a:extLst>
          </p:cNvPr>
          <p:cNvSpPr/>
          <p:nvPr/>
        </p:nvSpPr>
        <p:spPr>
          <a:xfrm>
            <a:off x="3761910" y="1358770"/>
            <a:ext cx="5715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❶ 프로세스가 입출력 요청 보내고 입출력 큐에 들어감</a:t>
            </a:r>
            <a:r>
              <a:rPr lang="en-US" altLang="ko-KR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  <a:p>
            <a:r>
              <a:rPr lang="en-US" altLang="ko-KR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❷ </a:t>
            </a:r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프로세스가 새로운 프로세스를 생성</a:t>
            </a:r>
            <a:r>
              <a:rPr lang="en-US" altLang="ko-KR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fork</a:t>
            </a:r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하고 생성한 프로세스의 종료 대기</a:t>
            </a:r>
            <a:r>
              <a:rPr lang="en-US" altLang="ko-KR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  <a:p>
            <a:r>
              <a:rPr lang="en-US" altLang="ko-KR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❸ </a:t>
            </a:r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프로세스가 시간 할당량을 초과</a:t>
            </a:r>
            <a:r>
              <a:rPr lang="en-US" altLang="ko-KR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시간 종료</a:t>
            </a:r>
            <a:r>
              <a:rPr lang="en-US" altLang="ko-KR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하면 준비 큐에 들어감</a:t>
            </a:r>
            <a:r>
              <a:rPr lang="en-US" altLang="ko-KR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  <a:p>
            <a:r>
              <a:rPr lang="en-US" altLang="ko-KR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❹ </a:t>
            </a:r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인터럽트로 프로세서에서 제거된 프로세스는 다시 준비 큐에 들어감</a:t>
            </a:r>
            <a:r>
              <a:rPr lang="en-US" altLang="ko-KR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12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D9EEEE-EF1C-4245-B6A8-AC1FE8164656}"/>
              </a:ext>
            </a:extLst>
          </p:cNvPr>
          <p:cNvSpPr/>
          <p:nvPr/>
        </p:nvSpPr>
        <p:spPr>
          <a:xfrm>
            <a:off x="2607588" y="5712863"/>
            <a:ext cx="86617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❶</a:t>
            </a:r>
            <a:r>
              <a:rPr lang="en-US" altLang="ko-KR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, ❷</a:t>
            </a:r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의 경우 프로세스는 대기 상태에서 준비 상태로 전환</a:t>
            </a:r>
            <a:r>
              <a:rPr lang="en-US" altLang="ko-KR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,</a:t>
            </a:r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 다시 준비 큐에 들어감</a:t>
            </a:r>
            <a:r>
              <a:rPr lang="en-US" altLang="ko-KR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프로세스는 종료할 때까지</a:t>
            </a:r>
            <a:r>
              <a:rPr lang="en-US" altLang="ko-KR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이 순환 반복 </a:t>
            </a:r>
            <a:r>
              <a:rPr lang="en-US" altLang="ko-KR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12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7523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24D92DC1-7D38-4011-84D7-2231A302DCF2}"/>
              </a:ext>
            </a:extLst>
          </p:cNvPr>
          <p:cNvGrpSpPr/>
          <p:nvPr/>
        </p:nvGrpSpPr>
        <p:grpSpPr>
          <a:xfrm>
            <a:off x="488092" y="1649633"/>
            <a:ext cx="10651521" cy="3904717"/>
            <a:chOff x="111211" y="619897"/>
            <a:chExt cx="10651521" cy="390471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2FF17B8-0E43-4B6A-99FF-F4A92957EC55}"/>
                </a:ext>
              </a:extLst>
            </p:cNvPr>
            <p:cNvGrpSpPr/>
            <p:nvPr/>
          </p:nvGrpSpPr>
          <p:grpSpPr>
            <a:xfrm>
              <a:off x="3915032" y="626075"/>
              <a:ext cx="1285103" cy="1451919"/>
              <a:chOff x="5183659" y="883508"/>
              <a:chExt cx="1285103" cy="145191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5412EB1-2A36-414C-BE4A-CDA3722ABE58}"/>
                  </a:ext>
                </a:extLst>
              </p:cNvPr>
              <p:cNvSpPr/>
              <p:nvPr/>
            </p:nvSpPr>
            <p:spPr>
              <a:xfrm>
                <a:off x="5183659" y="883508"/>
                <a:ext cx="1285103" cy="14519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PCB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B370C56-13C6-4DCA-A6DB-263DD7AB2027}"/>
                  </a:ext>
                </a:extLst>
              </p:cNvPr>
              <p:cNvSpPr/>
              <p:nvPr/>
            </p:nvSpPr>
            <p:spPr>
              <a:xfrm>
                <a:off x="5183659" y="883508"/>
                <a:ext cx="1285103" cy="52516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pointer</a:t>
                </a:r>
                <a:endParaRPr lang="ko-KR" altLang="en-US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C79FAA3-AA3D-4E9B-99AB-9A8EA34F2621}"/>
                </a:ext>
              </a:extLst>
            </p:cNvPr>
            <p:cNvGrpSpPr/>
            <p:nvPr/>
          </p:nvGrpSpPr>
          <p:grpSpPr>
            <a:xfrm>
              <a:off x="5714999" y="626075"/>
              <a:ext cx="1285103" cy="1451919"/>
              <a:chOff x="5183659" y="883508"/>
              <a:chExt cx="1285103" cy="145191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604B96D-C33B-49A9-8253-283920632F29}"/>
                  </a:ext>
                </a:extLst>
              </p:cNvPr>
              <p:cNvSpPr/>
              <p:nvPr/>
            </p:nvSpPr>
            <p:spPr>
              <a:xfrm>
                <a:off x="5183659" y="883508"/>
                <a:ext cx="1285103" cy="14519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PCB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7EA8461-169A-4D5B-977B-D8A208369062}"/>
                  </a:ext>
                </a:extLst>
              </p:cNvPr>
              <p:cNvSpPr/>
              <p:nvPr/>
            </p:nvSpPr>
            <p:spPr>
              <a:xfrm>
                <a:off x="5183659" y="883508"/>
                <a:ext cx="1285103" cy="52516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pointer</a:t>
                </a:r>
                <a:endParaRPr lang="ko-KR" altLang="en-US" dirty="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C85798E-F9EF-4211-8E99-78759420BEC1}"/>
                </a:ext>
              </a:extLst>
            </p:cNvPr>
            <p:cNvSpPr/>
            <p:nvPr/>
          </p:nvSpPr>
          <p:spPr>
            <a:xfrm>
              <a:off x="2096529" y="626075"/>
              <a:ext cx="1285103" cy="5251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C715DA7-6A04-4A7E-8376-79B1B866DA82}"/>
                </a:ext>
              </a:extLst>
            </p:cNvPr>
            <p:cNvSpPr/>
            <p:nvPr/>
          </p:nvSpPr>
          <p:spPr>
            <a:xfrm>
              <a:off x="2096529" y="1152140"/>
              <a:ext cx="1285103" cy="5251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tail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B60DA0E-9F44-4C64-AF3D-4D2378288BC3}"/>
                </a:ext>
              </a:extLst>
            </p:cNvPr>
            <p:cNvSpPr/>
            <p:nvPr/>
          </p:nvSpPr>
          <p:spPr>
            <a:xfrm>
              <a:off x="7533502" y="619897"/>
              <a:ext cx="1285103" cy="5251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Null</a:t>
              </a:r>
              <a:endParaRPr lang="ko-KR" altLang="en-US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E482B61-DD20-4DD8-A406-A2A828AA62C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3381632" y="888656"/>
              <a:ext cx="533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0BC6097-CCAE-41F9-A30F-731785FF39E2}"/>
                </a:ext>
              </a:extLst>
            </p:cNvPr>
            <p:cNvCxnSpPr/>
            <p:nvPr/>
          </p:nvCxnSpPr>
          <p:spPr>
            <a:xfrm>
              <a:off x="5200135" y="889686"/>
              <a:ext cx="533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0C27AD4-8A71-4EFF-8F02-DF48919ED892}"/>
                </a:ext>
              </a:extLst>
            </p:cNvPr>
            <p:cNvCxnSpPr/>
            <p:nvPr/>
          </p:nvCxnSpPr>
          <p:spPr>
            <a:xfrm>
              <a:off x="7000102" y="866002"/>
              <a:ext cx="533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1EDB33D6-FB4F-43DD-B219-87BA6C907425}"/>
                </a:ext>
              </a:extLst>
            </p:cNvPr>
            <p:cNvCxnSpPr>
              <a:stCxn id="11" idx="2"/>
            </p:cNvCxnSpPr>
            <p:nvPr/>
          </p:nvCxnSpPr>
          <p:spPr>
            <a:xfrm rot="16200000" flipH="1">
              <a:off x="3719836" y="696546"/>
              <a:ext cx="684896" cy="2646407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542FFE0-B848-4EF6-B3E8-3EEC46A3BB0C}"/>
                </a:ext>
              </a:extLst>
            </p:cNvPr>
            <p:cNvSpPr/>
            <p:nvPr/>
          </p:nvSpPr>
          <p:spPr>
            <a:xfrm>
              <a:off x="5714999" y="972064"/>
              <a:ext cx="45719" cy="52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4EA9247-BF3D-4786-9439-42E3B241FD7F}"/>
                </a:ext>
              </a:extLst>
            </p:cNvPr>
            <p:cNvCxnSpPr>
              <a:endCxn id="17" idx="2"/>
            </p:cNvCxnSpPr>
            <p:nvPr/>
          </p:nvCxnSpPr>
          <p:spPr>
            <a:xfrm rot="5400000" flipH="1" flipV="1">
              <a:off x="4868316" y="1515517"/>
              <a:ext cx="1363855" cy="3295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228479-5BAD-436D-ABAD-E21699FC1F91}"/>
                </a:ext>
              </a:extLst>
            </p:cNvPr>
            <p:cNvSpPr txBox="1"/>
            <p:nvPr/>
          </p:nvSpPr>
          <p:spPr>
            <a:xfrm>
              <a:off x="111211" y="667265"/>
              <a:ext cx="17999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우선순위</a:t>
              </a:r>
              <a:r>
                <a:rPr lang="en-US" altLang="ko-KR" sz="1600" dirty="0"/>
                <a:t>0 </a:t>
              </a:r>
              <a:r>
                <a:rPr lang="ko-KR" altLang="en-US" sz="1600" dirty="0"/>
                <a:t>번 큐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0DFC067-40EC-4692-932F-1E6D519DFF88}"/>
                </a:ext>
              </a:extLst>
            </p:cNvPr>
            <p:cNvGrpSpPr/>
            <p:nvPr/>
          </p:nvGrpSpPr>
          <p:grpSpPr>
            <a:xfrm>
              <a:off x="3968576" y="2766977"/>
              <a:ext cx="1285103" cy="1451919"/>
              <a:chOff x="5183659" y="883508"/>
              <a:chExt cx="1285103" cy="1451919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01E1CEC-82EC-43E8-A928-7CA9471538F7}"/>
                  </a:ext>
                </a:extLst>
              </p:cNvPr>
              <p:cNvSpPr/>
              <p:nvPr/>
            </p:nvSpPr>
            <p:spPr>
              <a:xfrm>
                <a:off x="5183659" y="883508"/>
                <a:ext cx="1285103" cy="14519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PCB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0A7B07A-4D65-45E6-A428-CDB8ED982591}"/>
                  </a:ext>
                </a:extLst>
              </p:cNvPr>
              <p:cNvSpPr/>
              <p:nvPr/>
            </p:nvSpPr>
            <p:spPr>
              <a:xfrm>
                <a:off x="5183659" y="883508"/>
                <a:ext cx="1285103" cy="52516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pointer</a:t>
                </a:r>
                <a:endParaRPr lang="ko-KR" altLang="en-US" dirty="0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92239DB-8E04-425C-88EB-B544101DB8FB}"/>
                </a:ext>
              </a:extLst>
            </p:cNvPr>
            <p:cNvGrpSpPr/>
            <p:nvPr/>
          </p:nvGrpSpPr>
          <p:grpSpPr>
            <a:xfrm>
              <a:off x="7646778" y="2761464"/>
              <a:ext cx="1285103" cy="1451919"/>
              <a:chOff x="5183659" y="883508"/>
              <a:chExt cx="1285103" cy="1451919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F63FF20-0F09-4937-96E7-E2BC525D8D1A}"/>
                  </a:ext>
                </a:extLst>
              </p:cNvPr>
              <p:cNvSpPr/>
              <p:nvPr/>
            </p:nvSpPr>
            <p:spPr>
              <a:xfrm>
                <a:off x="5183659" y="883508"/>
                <a:ext cx="1285103" cy="14519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PCB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8</a:t>
                </a:r>
                <a:endParaRPr lang="ko-KR" altLang="en-US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70FE317-9D1A-4090-8D0E-6A45666C49B4}"/>
                  </a:ext>
                </a:extLst>
              </p:cNvPr>
              <p:cNvSpPr/>
              <p:nvPr/>
            </p:nvSpPr>
            <p:spPr>
              <a:xfrm>
                <a:off x="5183659" y="883508"/>
                <a:ext cx="1285103" cy="52516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pointer</a:t>
                </a:r>
                <a:endParaRPr lang="ko-KR" altLang="en-US" dirty="0"/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6D9B26F-773D-45C9-A41E-97F5A87E84A7}"/>
                </a:ext>
              </a:extLst>
            </p:cNvPr>
            <p:cNvSpPr/>
            <p:nvPr/>
          </p:nvSpPr>
          <p:spPr>
            <a:xfrm>
              <a:off x="2096529" y="2766977"/>
              <a:ext cx="1285103" cy="5251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F709911-7771-4066-B9B7-41A310AC93D0}"/>
                </a:ext>
              </a:extLst>
            </p:cNvPr>
            <p:cNvSpPr/>
            <p:nvPr/>
          </p:nvSpPr>
          <p:spPr>
            <a:xfrm>
              <a:off x="2096529" y="3293042"/>
              <a:ext cx="1285103" cy="5251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tail</a:t>
              </a:r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C382A7B-4EAF-401D-BB4D-30BDD9FFBF2E}"/>
                </a:ext>
              </a:extLst>
            </p:cNvPr>
            <p:cNvSpPr/>
            <p:nvPr/>
          </p:nvSpPr>
          <p:spPr>
            <a:xfrm>
              <a:off x="9477629" y="2768007"/>
              <a:ext cx="1285103" cy="5251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Null</a:t>
              </a:r>
              <a:endParaRPr lang="ko-KR" altLang="en-US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D41C094-B58F-4E85-8D7E-B0DFDEAAA285}"/>
                </a:ext>
              </a:extLst>
            </p:cNvPr>
            <p:cNvCxnSpPr>
              <a:stCxn id="26" idx="3"/>
              <a:endCxn id="22" idx="1"/>
            </p:cNvCxnSpPr>
            <p:nvPr/>
          </p:nvCxnSpPr>
          <p:spPr>
            <a:xfrm>
              <a:off x="3381632" y="3029558"/>
              <a:ext cx="5869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A314774-6696-4E5A-B3CD-FFCA8485962F}"/>
                </a:ext>
              </a:extLst>
            </p:cNvPr>
            <p:cNvCxnSpPr/>
            <p:nvPr/>
          </p:nvCxnSpPr>
          <p:spPr>
            <a:xfrm>
              <a:off x="5253679" y="3030588"/>
              <a:ext cx="533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860FEC2-FFC2-4304-8B9E-9F783CDED05E}"/>
                </a:ext>
              </a:extLst>
            </p:cNvPr>
            <p:cNvCxnSpPr/>
            <p:nvPr/>
          </p:nvCxnSpPr>
          <p:spPr>
            <a:xfrm>
              <a:off x="8931881" y="3014746"/>
              <a:ext cx="533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B9D1A480-FD7A-408E-84EC-C0B8FD17B87E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rot="16200000" flipH="1">
              <a:off x="4679672" y="1877612"/>
              <a:ext cx="678874" cy="4560057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66EC332-E335-4AAD-AF4B-19E987E22EFA}"/>
                </a:ext>
              </a:extLst>
            </p:cNvPr>
            <p:cNvSpPr/>
            <p:nvPr/>
          </p:nvSpPr>
          <p:spPr>
            <a:xfrm>
              <a:off x="5768543" y="3112966"/>
              <a:ext cx="45719" cy="52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AC3B57FB-9CD0-4A24-A726-F245997C4AF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781966" y="3677931"/>
              <a:ext cx="1363855" cy="3295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D883AAB-A971-4D7F-BDFE-092B13D0DC5A}"/>
                </a:ext>
              </a:extLst>
            </p:cNvPr>
            <p:cNvSpPr txBox="1"/>
            <p:nvPr/>
          </p:nvSpPr>
          <p:spPr>
            <a:xfrm>
              <a:off x="111211" y="2808167"/>
              <a:ext cx="17999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우선순위</a:t>
              </a:r>
              <a:r>
                <a:rPr lang="en-US" altLang="ko-KR" sz="1600" dirty="0"/>
                <a:t>1 </a:t>
              </a:r>
              <a:r>
                <a:rPr lang="ko-KR" altLang="en-US" sz="1600" dirty="0"/>
                <a:t>번 큐</a:t>
              </a: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9C9E7F44-EAEB-479B-892C-247FF59A967D}"/>
                </a:ext>
              </a:extLst>
            </p:cNvPr>
            <p:cNvGrpSpPr/>
            <p:nvPr/>
          </p:nvGrpSpPr>
          <p:grpSpPr>
            <a:xfrm>
              <a:off x="5787079" y="2761464"/>
              <a:ext cx="1285103" cy="1451919"/>
              <a:chOff x="5183659" y="883508"/>
              <a:chExt cx="1285103" cy="1451919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55BAB9E-07EA-400E-BA5F-0825856516DD}"/>
                  </a:ext>
                </a:extLst>
              </p:cNvPr>
              <p:cNvSpPr/>
              <p:nvPr/>
            </p:nvSpPr>
            <p:spPr>
              <a:xfrm>
                <a:off x="5183659" y="883508"/>
                <a:ext cx="1285103" cy="14519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PCB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12</a:t>
                </a:r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A72C9DE6-43CD-4163-83CF-B694A2C48CF5}"/>
                  </a:ext>
                </a:extLst>
              </p:cNvPr>
              <p:cNvSpPr/>
              <p:nvPr/>
            </p:nvSpPr>
            <p:spPr>
              <a:xfrm>
                <a:off x="5183659" y="883508"/>
                <a:ext cx="1285103" cy="52516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pointer</a:t>
                </a:r>
                <a:endParaRPr lang="ko-KR" altLang="en-US" dirty="0"/>
              </a:p>
            </p:txBody>
          </p:sp>
        </p:grp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6B0E37B2-0B15-449D-ABEF-4E718038E1CA}"/>
                </a:ext>
              </a:extLst>
            </p:cNvPr>
            <p:cNvCxnSpPr/>
            <p:nvPr/>
          </p:nvCxnSpPr>
          <p:spPr>
            <a:xfrm>
              <a:off x="7092780" y="3031222"/>
              <a:ext cx="533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B81B2DD8-167C-427E-B6F2-99F1CEF0B9CE}"/>
                </a:ext>
              </a:extLst>
            </p:cNvPr>
            <p:cNvSpPr/>
            <p:nvPr/>
          </p:nvSpPr>
          <p:spPr>
            <a:xfrm rot="1642790">
              <a:off x="5071206" y="2090379"/>
              <a:ext cx="533400" cy="29655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2A165D-8829-4E98-AEF2-F24CFB8C498E}"/>
                </a:ext>
              </a:extLst>
            </p:cNvPr>
            <p:cNvSpPr txBox="1"/>
            <p:nvPr/>
          </p:nvSpPr>
          <p:spPr>
            <a:xfrm>
              <a:off x="5570841" y="2221812"/>
              <a:ext cx="3684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디스패치</a:t>
              </a:r>
              <a:r>
                <a:rPr lang="en-US" altLang="ko-KR" dirty="0"/>
                <a:t>(</a:t>
              </a:r>
              <a:r>
                <a:rPr lang="ko-KR" altLang="en-US" dirty="0"/>
                <a:t>우선 순위가 가장 높음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B3EB1F45-F268-4291-A770-EB6533150C4F}"/>
              </a:ext>
            </a:extLst>
          </p:cNvPr>
          <p:cNvSpPr txBox="1"/>
          <p:nvPr/>
        </p:nvSpPr>
        <p:spPr>
          <a:xfrm>
            <a:off x="9391134" y="5187376"/>
            <a:ext cx="26937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프로세스는 준비 상태에 들어올 때마다 자신의 우선순위에 해당하는 큐의 마지막에 삽입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45318948-272A-4266-8D24-975837C0DBBE}"/>
              </a:ext>
            </a:extLst>
          </p:cNvPr>
          <p:cNvSpPr/>
          <p:nvPr/>
        </p:nvSpPr>
        <p:spPr>
          <a:xfrm rot="11780274">
            <a:off x="9357831" y="4915637"/>
            <a:ext cx="533400" cy="2965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제목 62">
            <a:extLst>
              <a:ext uri="{FF2B5EF4-FFF2-40B4-BE49-F238E27FC236}">
                <a16:creationId xmlns:a16="http://schemas.microsoft.com/office/drawing/2014/main" id="{7C34C1D2-DBDD-4207-9E53-8E2A9451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 상태의 다중 큐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390942-6FE2-4963-8A84-08C5DEF31C78}"/>
              </a:ext>
            </a:extLst>
          </p:cNvPr>
          <p:cNvSpPr txBox="1"/>
          <p:nvPr/>
        </p:nvSpPr>
        <p:spPr>
          <a:xfrm>
            <a:off x="1155357" y="5628503"/>
            <a:ext cx="493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준비 상태의 다중 큐</a:t>
            </a:r>
          </a:p>
        </p:txBody>
      </p:sp>
    </p:spTree>
    <p:extLst>
      <p:ext uri="{BB962C8B-B14F-4D97-AF65-F5344CB8AC3E}">
        <p14:creationId xmlns:p14="http://schemas.microsoft.com/office/powerpoint/2010/main" val="3407713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68CDE93-EAEB-40E7-ABFA-71C31E7B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 상태의 다중 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BE8CB9-AB8F-4227-BA83-4CAB6899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준비 상태의 다중 큐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29D87A-D773-4FC7-8065-0601BEA47C39}"/>
              </a:ext>
            </a:extLst>
          </p:cNvPr>
          <p:cNvSpPr/>
          <p:nvPr/>
        </p:nvSpPr>
        <p:spPr>
          <a:xfrm>
            <a:off x="4619372" y="1371599"/>
            <a:ext cx="5822088" cy="22551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12FBFB-79A9-4623-AE45-3D9A43146D60}"/>
              </a:ext>
            </a:extLst>
          </p:cNvPr>
          <p:cNvSpPr txBox="1"/>
          <p:nvPr/>
        </p:nvSpPr>
        <p:spPr>
          <a:xfrm>
            <a:off x="5829299" y="1929341"/>
            <a:ext cx="3367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준비 큐를 몇 개로 나눌까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72C7A8-E0E1-4EEC-8CA5-15C7FEBEA585}"/>
              </a:ext>
            </a:extLst>
          </p:cNvPr>
          <p:cNvSpPr txBox="1"/>
          <p:nvPr/>
        </p:nvSpPr>
        <p:spPr>
          <a:xfrm>
            <a:off x="5128052" y="2650217"/>
            <a:ext cx="4806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dirty="0"/>
              <a:t>여러 개의 준비 큐에 있는 프로세스 중 어떤 프로세스에 </a:t>
            </a:r>
            <a:r>
              <a:rPr lang="en-US" altLang="ko-KR" dirty="0"/>
              <a:t>CPU</a:t>
            </a:r>
            <a:r>
              <a:rPr lang="ko-KR" altLang="en-US" dirty="0"/>
              <a:t>를 할당할까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686AA09-2E75-4F18-9534-78F8F9E20BD2}"/>
              </a:ext>
            </a:extLst>
          </p:cNvPr>
          <p:cNvSpPr/>
          <p:nvPr/>
        </p:nvSpPr>
        <p:spPr>
          <a:xfrm>
            <a:off x="4619371" y="4966957"/>
            <a:ext cx="6456405" cy="438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스케줄링 알고리즘에 따라 달라짐</a:t>
            </a: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22571A13-4190-4238-A2ED-14FDDC19C830}"/>
              </a:ext>
            </a:extLst>
          </p:cNvPr>
          <p:cNvSpPr/>
          <p:nvPr/>
        </p:nvSpPr>
        <p:spPr>
          <a:xfrm>
            <a:off x="7061886" y="3648091"/>
            <a:ext cx="902044" cy="131886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43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A4FF9-A787-4633-ABCF-A47AB9DD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 상태의 다중 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12255-7FC5-4248-B0A3-B03C114F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ko-KR" altLang="en-US" dirty="0"/>
              <a:t>프로세스의 우선순위를 배정하는 방식</a:t>
            </a:r>
            <a:endParaRPr lang="en-US" altLang="ko-KR" dirty="0"/>
          </a:p>
          <a:p>
            <a:pPr algn="just"/>
            <a:endParaRPr lang="en-US" altLang="ko-KR" sz="8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고정 우선순위 방식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sz="100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운영체제가 프로세스에 우선순위를 부여하면 프로세스가 끝날 때까지 바뀌지 않는 방식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프로세스가 작업하는 동안 우선순위가 변하지 않기 때문에 구현하기 쉽지만</a:t>
            </a:r>
            <a:r>
              <a:rPr lang="en-US" altLang="ko-KR" dirty="0"/>
              <a:t>, </a:t>
            </a:r>
            <a:r>
              <a:rPr lang="ko-KR" altLang="en-US" dirty="0"/>
              <a:t>시스템의 상황이 시시각각 변하는데 우선순위를 고정하면 시스템의 변화에 대응하기 어려워 작업 효율이 떨어짐</a:t>
            </a:r>
            <a:endParaRPr lang="en-US" altLang="ko-KR" dirty="0"/>
          </a:p>
          <a:p>
            <a:pPr marL="914400" lvl="2" indent="0" algn="just">
              <a:lnSpc>
                <a:spcPct val="150000"/>
              </a:lnSpc>
              <a:buNone/>
            </a:pPr>
            <a:endParaRPr lang="en-US" altLang="ko-KR" sz="8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변동 우선순위 방식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sz="100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프로세스 생성 시 부여 받은 우선순위가 프로세스 작업 중간에 변하는 방식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구현하기 어렵지만 시스템의 효율성을 높일 수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187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E78A0-6CEB-4EC4-8F14-575C6176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대기 상태의 다중 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3A24C-C9EA-43A8-8AEC-805E92FC8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ko-KR" altLang="en-US" sz="2000"/>
              <a:t>대기 상태의 다중 큐</a:t>
            </a:r>
            <a:endParaRPr lang="en-US" altLang="ko-KR" sz="2000"/>
          </a:p>
          <a:p>
            <a:pPr lvl="1"/>
            <a:r>
              <a:rPr lang="ko-KR" altLang="en-US" sz="2000"/>
              <a:t>시스템의 효율을 높이기 위해 대기 상태에서는 같은 입출력을 요구한 프로세스끼리 모아 놓음</a:t>
            </a:r>
            <a:endParaRPr lang="en-US" altLang="ko-KR" sz="2000"/>
          </a:p>
          <a:p>
            <a:endParaRPr lang="ko-KR" altLang="en-US" sz="200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429B684-6DE7-4EBE-88F6-1B2F37A928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4" r="-1" b="-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49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6763B-842E-4ACF-8773-C1B5365E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대기 상태의 다중 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15BBC-EFEA-4D9C-830E-434CF4EFE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다중 큐 비교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준비 큐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한 번에 하나의 프로세스를 꺼내어 </a:t>
            </a:r>
            <a:r>
              <a:rPr lang="en-US" altLang="ko-KR" dirty="0"/>
              <a:t>CPU</a:t>
            </a:r>
            <a:r>
              <a:rPr lang="ko-KR" altLang="en-US" dirty="0"/>
              <a:t>를 할당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endParaRPr lang="en-US" altLang="ko-KR" sz="8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대기 큐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여러 개의 프로세스 제어 블록을 동시에 꺼내어 준비 상태로 옮김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대기 큐에서 동시에 끝나는 인터럽트를 처리하기 위해 인터럽트 벡터라는 </a:t>
            </a:r>
            <a:br>
              <a:rPr lang="en-US" altLang="ko-KR" dirty="0"/>
            </a:br>
            <a:r>
              <a:rPr lang="ko-KR" altLang="en-US" dirty="0"/>
              <a:t>자료 구조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526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0522324-F7C5-413E-B378-911DCDD0A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612" y="643466"/>
            <a:ext cx="602277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28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A0AC5-B817-4356-B99A-DA84AE97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95883B-6D95-4EA2-ACFC-9474C9A57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비선점형 알고리즘</a:t>
            </a:r>
            <a:endParaRPr lang="en-US" altLang="ko-KR" dirty="0"/>
          </a:p>
          <a:p>
            <a:pPr lvl="1"/>
            <a:r>
              <a:rPr lang="en-US" altLang="ko-KR" dirty="0"/>
              <a:t>CPU</a:t>
            </a:r>
            <a:r>
              <a:rPr lang="ko-KR" altLang="en-US" dirty="0"/>
              <a:t>를 할당 받아 작업이 끝날 때 까지 </a:t>
            </a:r>
            <a:r>
              <a:rPr lang="en-US" altLang="ko-KR" dirty="0"/>
              <a:t>CPU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비효율적</a:t>
            </a:r>
            <a:endParaRPr lang="en-US" altLang="ko-KR" dirty="0"/>
          </a:p>
          <a:p>
            <a:pPr lvl="1"/>
            <a:r>
              <a:rPr lang="ko-KR" altLang="en-US" dirty="0"/>
              <a:t>지금은 사용을 거의 안함</a:t>
            </a:r>
            <a:endParaRPr lang="en-US" altLang="ko-KR" dirty="0"/>
          </a:p>
          <a:p>
            <a:pPr lvl="1"/>
            <a:r>
              <a:rPr lang="en-US" altLang="ko-KR" dirty="0"/>
              <a:t>FCFS,SJF,HRN </a:t>
            </a:r>
            <a:r>
              <a:rPr lang="ko-KR" altLang="en-US" dirty="0"/>
              <a:t>알고리즘</a:t>
            </a:r>
            <a:endParaRPr lang="en-US" altLang="ko-KR" dirty="0"/>
          </a:p>
          <a:p>
            <a:r>
              <a:rPr lang="ko-KR" altLang="en-US" dirty="0"/>
              <a:t>선점형 알고리즘</a:t>
            </a:r>
            <a:endParaRPr lang="en-US" altLang="ko-KR" dirty="0"/>
          </a:p>
          <a:p>
            <a:pPr lvl="1"/>
            <a:r>
              <a:rPr lang="ko-KR" altLang="en-US" dirty="0"/>
              <a:t>시분할 시스템을 고려하여 만들어짐</a:t>
            </a:r>
            <a:endParaRPr lang="en-US" altLang="ko-KR" dirty="0"/>
          </a:p>
          <a:p>
            <a:pPr lvl="1"/>
            <a:r>
              <a:rPr lang="en-US" altLang="ko-KR" dirty="0"/>
              <a:t>CPU</a:t>
            </a:r>
            <a:r>
              <a:rPr lang="ko-KR" altLang="en-US" dirty="0"/>
              <a:t>를 강제로 뺏음</a:t>
            </a:r>
            <a:endParaRPr lang="en-US" altLang="ko-KR" dirty="0"/>
          </a:p>
          <a:p>
            <a:pPr lvl="1"/>
            <a:r>
              <a:rPr lang="ko-KR" altLang="en-US" dirty="0"/>
              <a:t>라운드 로빈</a:t>
            </a:r>
            <a:r>
              <a:rPr lang="en-US" altLang="ko-KR" dirty="0"/>
              <a:t>,SRT </a:t>
            </a:r>
            <a:r>
              <a:rPr lang="ko-KR" altLang="en-US" dirty="0"/>
              <a:t>다단계 큐</a:t>
            </a:r>
            <a:r>
              <a:rPr lang="en-US" altLang="ko-KR" dirty="0"/>
              <a:t>,</a:t>
            </a:r>
            <a:r>
              <a:rPr lang="ko-KR" altLang="en-US" dirty="0"/>
              <a:t>다단계 피드백 큐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30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60014-2910-4A2F-A71D-8CAA4325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이번시간에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B3B642-5049-4A67-936C-19A40233A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altLang="en-US" dirty="0">
                <a:latin typeface="+mn-ea"/>
              </a:rPr>
              <a:t>CPU</a:t>
            </a:r>
            <a:r>
              <a:rPr lang="ko-KR" altLang="en-US" dirty="0">
                <a:latin typeface="+mn-ea"/>
              </a:rPr>
              <a:t> 스케줄링의 의미를 이해하고 단계와 목적을 알아본다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스케줄링 시 고려할 사항을 알아본다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준비 상태와 대기 상태에서 다중 큐가 어떻게 운영되는지 알아본다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스케줄링 알고리즘의 종류와 각 방식의 장단점을 파악한다</a:t>
            </a:r>
            <a:r>
              <a:rPr lang="en-US" altLang="ko-KR" dirty="0">
                <a:latin typeface="+mn-ea"/>
              </a:rPr>
              <a:t>. </a:t>
            </a:r>
            <a:endParaRPr lang="en-US" altLang="en-US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2315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4457932-53A4-49F3-9691-C3FA759FBE86}"/>
              </a:ext>
            </a:extLst>
          </p:cNvPr>
          <p:cNvSpPr/>
          <p:nvPr/>
        </p:nvSpPr>
        <p:spPr>
          <a:xfrm>
            <a:off x="490499" y="2505670"/>
            <a:ext cx="10556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어떤 스케줄링 알고리즘을 선택</a:t>
            </a:r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??</a:t>
            </a:r>
            <a:endParaRPr lang="ko-KR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9706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96EA9-11C8-4F8E-8830-23D7D648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FFFD91-1EF3-4EC8-BF33-DEE56E570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스케줄링 알고리즘의 평가 기준</a:t>
            </a:r>
            <a:endParaRPr lang="en-US" altLang="ko-KR" dirty="0"/>
          </a:p>
          <a:p>
            <a:pPr algn="just"/>
            <a:endParaRPr lang="en-US" altLang="ko-KR" sz="800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CPU </a:t>
            </a:r>
            <a:r>
              <a:rPr lang="ko-KR" altLang="en-US" dirty="0"/>
              <a:t>사용률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전체 시스템의 동작 시간 중 </a:t>
            </a:r>
            <a:r>
              <a:rPr lang="en-US" altLang="ko-KR" dirty="0"/>
              <a:t>CPU</a:t>
            </a:r>
            <a:r>
              <a:rPr lang="ko-KR" altLang="en-US" dirty="0"/>
              <a:t>가 사용된 시간을 측정하는 방법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가장 이상적인 수치는 </a:t>
            </a:r>
            <a:r>
              <a:rPr lang="en-US" altLang="ko-KR" dirty="0"/>
              <a:t>100%</a:t>
            </a:r>
            <a:r>
              <a:rPr lang="ko-KR" altLang="en-US" dirty="0"/>
              <a:t>이지만 실제로는 여러 가지 이유로 </a:t>
            </a:r>
            <a:r>
              <a:rPr lang="en-US" altLang="ko-KR" dirty="0"/>
              <a:t>90%</a:t>
            </a:r>
            <a:r>
              <a:rPr lang="ko-KR" altLang="en-US" dirty="0"/>
              <a:t>에도 못 미침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endParaRPr lang="en-US" altLang="ko-KR" sz="8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처리량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단위 시간당 작업을 마친 프로세스의 수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이 수치가 클수록 좋은 알고리즘임 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626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96EA9-11C8-4F8E-8830-23D7D648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FFFD91-1EF3-4EC8-BF33-DEE56E570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ko-KR" altLang="en-US" dirty="0"/>
              <a:t>스케줄링 알고리즘의 평가 기준</a:t>
            </a:r>
            <a:endParaRPr lang="en-US" altLang="ko-KR" dirty="0"/>
          </a:p>
          <a:p>
            <a:pPr algn="just"/>
            <a:endParaRPr lang="en-US" altLang="ko-KR" sz="8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대기시간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실제 작업이 시작하기 전까지 대기하는 시간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대기 시간이 짧을 수록 좋음</a:t>
            </a:r>
            <a:endParaRPr lang="en-US" altLang="ko-KR" sz="8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응답시간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대화형 시스템에서는 사용자의 요구에 얼마 만에 반응하는지가 중요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프로세스 시작 후 첫번째 출력 또는 반응이 나올 때까지 걸리는 시간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짧을 수록 좋음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311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F7B04-C1BE-41C1-8BE2-D310BD53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스케줄링 알고리즘</a:t>
            </a:r>
          </a:p>
        </p:txBody>
      </p:sp>
      <p:sp>
        <p:nvSpPr>
          <p:cNvPr id="4" name="내용 개체 틀 9">
            <a:extLst>
              <a:ext uri="{FF2B5EF4-FFF2-40B4-BE49-F238E27FC236}">
                <a16:creationId xmlns:a16="http://schemas.microsoft.com/office/drawing/2014/main" id="{AEF1A778-8A96-4B6E-972C-3C3907971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50" y="1219553"/>
            <a:ext cx="10986950" cy="5328592"/>
          </a:xfrm>
        </p:spPr>
        <p:txBody>
          <a:bodyPr>
            <a:normAutofit/>
          </a:bodyPr>
          <a:lstStyle/>
          <a:p>
            <a:pPr algn="just"/>
            <a:endParaRPr lang="en-US" altLang="ko-KR" sz="2400" dirty="0"/>
          </a:p>
          <a:p>
            <a:pPr algn="just"/>
            <a:r>
              <a:rPr lang="ko-KR" altLang="en-US" sz="2400" b="1" dirty="0"/>
              <a:t>대기 시간 </a:t>
            </a:r>
            <a:r>
              <a:rPr lang="en-US" altLang="ko-KR" sz="2400" dirty="0"/>
              <a:t>: </a:t>
            </a:r>
            <a:r>
              <a:rPr lang="ko-KR" altLang="en-US" sz="2400" dirty="0"/>
              <a:t>프로세스가 생성된 후 실행되기 전까지 대기하는 시간</a:t>
            </a:r>
            <a:endParaRPr lang="en-US" altLang="ko-KR" sz="2400" dirty="0"/>
          </a:p>
          <a:p>
            <a:pPr algn="just"/>
            <a:r>
              <a:rPr lang="ko-KR" altLang="en-US" sz="2400" b="1" dirty="0"/>
              <a:t>응답 시간 </a:t>
            </a:r>
            <a:r>
              <a:rPr lang="en-US" altLang="ko-KR" sz="2400" dirty="0"/>
              <a:t>: </a:t>
            </a:r>
            <a:r>
              <a:rPr lang="ko-KR" altLang="en-US" sz="2400" dirty="0"/>
              <a:t>첫 작업을 시작한 후 첫 번째 반응</a:t>
            </a:r>
            <a:r>
              <a:rPr lang="en-US" altLang="ko-KR" sz="2400" dirty="0"/>
              <a:t>(</a:t>
            </a:r>
            <a:r>
              <a:rPr lang="ko-KR" altLang="en-US" sz="2400" dirty="0"/>
              <a:t>출력</a:t>
            </a:r>
            <a:r>
              <a:rPr lang="en-US" altLang="ko-KR" sz="2400" dirty="0"/>
              <a:t>)</a:t>
            </a:r>
            <a:r>
              <a:rPr lang="ko-KR" altLang="en-US" sz="2400" dirty="0"/>
              <a:t>이 나오기까지의 시간</a:t>
            </a:r>
            <a:endParaRPr lang="en-US" altLang="ko-KR" sz="2400" dirty="0"/>
          </a:p>
          <a:p>
            <a:pPr algn="just"/>
            <a:r>
              <a:rPr lang="ko-KR" altLang="en-US" sz="2400" b="1" dirty="0"/>
              <a:t>실행 시간 </a:t>
            </a:r>
            <a:r>
              <a:rPr lang="en-US" altLang="ko-KR" sz="2400" dirty="0"/>
              <a:t>: </a:t>
            </a:r>
            <a:r>
              <a:rPr lang="ko-KR" altLang="en-US" sz="2400" dirty="0"/>
              <a:t>프로세스 작업이 시작된 후 종료되기까지의 시간</a:t>
            </a:r>
            <a:endParaRPr lang="en-US" altLang="ko-KR" sz="2400" dirty="0"/>
          </a:p>
          <a:p>
            <a:pPr algn="just"/>
            <a:r>
              <a:rPr lang="ko-KR" altLang="en-US" sz="2400" b="1" dirty="0"/>
              <a:t>반환 시간 </a:t>
            </a:r>
            <a:r>
              <a:rPr lang="en-US" altLang="ko-KR" sz="2400" dirty="0"/>
              <a:t>: </a:t>
            </a:r>
            <a:r>
              <a:rPr lang="ko-KR" altLang="en-US" sz="2400" dirty="0"/>
              <a:t>대기 시간을 포함하여 실행이 종료될 때까지의 시간</a:t>
            </a:r>
            <a:endParaRPr lang="en-US" altLang="ko-KR" sz="2400" dirty="0"/>
          </a:p>
          <a:p>
            <a:pPr algn="just"/>
            <a:endParaRPr lang="en-US" altLang="ko-KR" sz="2400" dirty="0"/>
          </a:p>
          <a:p>
            <a:pPr algn="just"/>
            <a:endParaRPr lang="en-US" altLang="ko-KR" sz="2400" dirty="0"/>
          </a:p>
          <a:p>
            <a:pPr algn="just"/>
            <a:endParaRPr lang="en-US" altLang="ko-KR" sz="2400" dirty="0"/>
          </a:p>
          <a:p>
            <a:pPr algn="just"/>
            <a:endParaRPr lang="en-US" altLang="ko-KR" sz="2400" dirty="0"/>
          </a:p>
          <a:p>
            <a:pPr algn="just"/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95423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F7B04-C1BE-41C1-8BE2-D310BD53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C3B70-F78A-433E-912A-947B8F4C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평균 대기 시간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/>
            <a:r>
              <a:rPr lang="ko-KR" altLang="en-US" dirty="0"/>
              <a:t>모든 프로세스의 대기 시간을 합한 뒤 프로세스의 수로 나눈 값</a:t>
            </a:r>
            <a:endParaRPr lang="en-US" altLang="ko-KR" dirty="0"/>
          </a:p>
          <a:p>
            <a:pPr lvl="1" algn="just"/>
            <a:r>
              <a:rPr lang="ko-KR" altLang="en-US" dirty="0"/>
              <a:t>스케줄링 성능을 비교할 때 주로 사용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50F8E5-FAA4-4812-9E66-48E529F055C9}"/>
              </a:ext>
            </a:extLst>
          </p:cNvPr>
          <p:cNvSpPr/>
          <p:nvPr/>
        </p:nvSpPr>
        <p:spPr>
          <a:xfrm>
            <a:off x="1834978" y="5060092"/>
            <a:ext cx="1767017" cy="401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5FF97D-53DB-4791-845D-E852BB90DFD3}"/>
              </a:ext>
            </a:extLst>
          </p:cNvPr>
          <p:cNvSpPr/>
          <p:nvPr/>
        </p:nvSpPr>
        <p:spPr>
          <a:xfrm>
            <a:off x="3601995" y="5060092"/>
            <a:ext cx="568412" cy="4015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447AF1-0457-4B85-869D-F9F12514CB9F}"/>
              </a:ext>
            </a:extLst>
          </p:cNvPr>
          <p:cNvSpPr/>
          <p:nvPr/>
        </p:nvSpPr>
        <p:spPr>
          <a:xfrm>
            <a:off x="4170407" y="5060092"/>
            <a:ext cx="3851188" cy="4015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P3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31BF398-5125-498A-B151-FE559B2AB343}"/>
              </a:ext>
            </a:extLst>
          </p:cNvPr>
          <p:cNvCxnSpPr/>
          <p:nvPr/>
        </p:nvCxnSpPr>
        <p:spPr>
          <a:xfrm>
            <a:off x="1291281" y="4510216"/>
            <a:ext cx="543697" cy="54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D0744D-5FFB-444C-99E7-5E8D0B610199}"/>
              </a:ext>
            </a:extLst>
          </p:cNvPr>
          <p:cNvSpPr txBox="1"/>
          <p:nvPr/>
        </p:nvSpPr>
        <p:spPr>
          <a:xfrm>
            <a:off x="772297" y="4139514"/>
            <a:ext cx="176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P1 </a:t>
            </a:r>
            <a:r>
              <a:rPr lang="ko-KR" altLang="en-US" dirty="0"/>
              <a:t>대기시간</a:t>
            </a:r>
            <a:r>
              <a:rPr lang="en-US" altLang="ko-KR" dirty="0"/>
              <a:t>:0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175465-304D-4173-9723-9972664CBAB2}"/>
              </a:ext>
            </a:extLst>
          </p:cNvPr>
          <p:cNvSpPr txBox="1"/>
          <p:nvPr/>
        </p:nvSpPr>
        <p:spPr>
          <a:xfrm>
            <a:off x="1834978" y="5548139"/>
            <a:ext cx="17670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P2 </a:t>
            </a:r>
            <a:r>
              <a:rPr lang="ko-KR" altLang="en-US" dirty="0"/>
              <a:t>대기시간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E4D5EF-1260-4D92-A23D-2F50E16CB980}"/>
              </a:ext>
            </a:extLst>
          </p:cNvPr>
          <p:cNvSpPr txBox="1"/>
          <p:nvPr/>
        </p:nvSpPr>
        <p:spPr>
          <a:xfrm>
            <a:off x="1834978" y="5955159"/>
            <a:ext cx="233542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P3 </a:t>
            </a:r>
            <a:r>
              <a:rPr lang="ko-KR" altLang="en-US" dirty="0"/>
              <a:t>대기시간</a:t>
            </a:r>
          </a:p>
        </p:txBody>
      </p:sp>
    </p:spTree>
    <p:extLst>
      <p:ext uri="{BB962C8B-B14F-4D97-AF65-F5344CB8AC3E}">
        <p14:creationId xmlns:p14="http://schemas.microsoft.com/office/powerpoint/2010/main" val="1003096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B9C28-D804-4CA0-A289-A4177A539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FCFS(First Come First Served Scheduling)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436FC-9F17-43F9-8EAD-17833A292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프로세스가 </a:t>
            </a:r>
            <a:r>
              <a:rPr lang="ko-KR" altLang="en-US" dirty="0" err="1"/>
              <a:t>준비큐에</a:t>
            </a:r>
            <a:r>
              <a:rPr lang="ko-KR" altLang="en-US" dirty="0"/>
              <a:t> 도착한 시간 순서대로 </a:t>
            </a:r>
            <a:r>
              <a:rPr lang="en-US" altLang="ko-KR" dirty="0" err="1"/>
              <a:t>cpu</a:t>
            </a:r>
            <a:r>
              <a:rPr lang="ko-KR" altLang="en-US" dirty="0"/>
              <a:t>에 할당하는 방식</a:t>
            </a:r>
          </a:p>
          <a:p>
            <a:r>
              <a:rPr lang="ko-KR" altLang="en-US" dirty="0"/>
              <a:t>프로세스가 자발적으로 </a:t>
            </a:r>
            <a:r>
              <a:rPr lang="en-US" altLang="ko-KR" dirty="0" err="1"/>
              <a:t>cpu</a:t>
            </a:r>
            <a:r>
              <a:rPr lang="ko-KR" altLang="en-US" dirty="0"/>
              <a:t>를 반납할 때까지 </a:t>
            </a:r>
            <a:r>
              <a:rPr lang="en-US" altLang="ko-KR" dirty="0" err="1"/>
              <a:t>cpu</a:t>
            </a:r>
            <a:r>
              <a:rPr lang="ko-KR" altLang="en-US" dirty="0"/>
              <a:t>를 선점하지 않는 </a:t>
            </a:r>
            <a:r>
              <a:rPr lang="ko-KR" altLang="en-US" dirty="0" err="1"/>
              <a:t>비선점</a:t>
            </a:r>
            <a:r>
              <a:rPr lang="ko-KR" altLang="en-US" dirty="0"/>
              <a:t> 방식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9ABDB-468E-4F6C-B62E-C126D8CD1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33" y="4193740"/>
            <a:ext cx="7565562" cy="137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42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F7B04-C1BE-41C1-8BE2-D310BD53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 dirty="0"/>
              <a:t>FCFS </a:t>
            </a:r>
            <a:r>
              <a:rPr lang="ko-KR" altLang="en-US" dirty="0"/>
              <a:t>스케줄링의 성능</a:t>
            </a:r>
            <a:endParaRPr lang="en-US" altLang="ko-KR" dirty="0"/>
          </a:p>
        </p:txBody>
      </p:sp>
      <p:sp>
        <p:nvSpPr>
          <p:cNvPr id="4" name="내용 개체 틀 9">
            <a:extLst>
              <a:ext uri="{FF2B5EF4-FFF2-40B4-BE49-F238E27FC236}">
                <a16:creationId xmlns:a16="http://schemas.microsoft.com/office/drawing/2014/main" id="{3D307768-FEBD-4E4E-9F1D-A8A5520F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820" y="1065436"/>
            <a:ext cx="5688632" cy="5328592"/>
          </a:xfrm>
        </p:spPr>
        <p:txBody>
          <a:bodyPr/>
          <a:lstStyle/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marL="457200" lvl="1" indent="0" algn="just">
              <a:buNone/>
            </a:pPr>
            <a:endParaRPr lang="en-US" altLang="ko-KR" dirty="0"/>
          </a:p>
          <a:p>
            <a:pPr algn="just"/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C9643-93EE-498A-A56C-BC547BEECB38}"/>
              </a:ext>
            </a:extLst>
          </p:cNvPr>
          <p:cNvSpPr txBox="1"/>
          <p:nvPr/>
        </p:nvSpPr>
        <p:spPr>
          <a:xfrm>
            <a:off x="932248" y="3496821"/>
            <a:ext cx="2709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just"/>
            <a:r>
              <a:rPr lang="en-US" altLang="ko-KR" dirty="0">
                <a:latin typeface="+mn-ea"/>
                <a:ea typeface="+mn-ea"/>
              </a:rPr>
              <a:t>※</a:t>
            </a:r>
            <a:r>
              <a:rPr lang="ko-KR" altLang="en-US" dirty="0">
                <a:latin typeface="+mn-ea"/>
                <a:ea typeface="+mn-ea"/>
              </a:rPr>
              <a:t> 평균 대기 시간</a:t>
            </a:r>
            <a:endParaRPr lang="en-US" altLang="ko-KR" dirty="0">
              <a:latin typeface="+mn-ea"/>
              <a:ea typeface="+mn-ea"/>
            </a:endParaRPr>
          </a:p>
          <a:p>
            <a:pPr marL="0" lvl="1" algn="just"/>
            <a:r>
              <a:rPr lang="en-US" altLang="ko-KR" dirty="0">
                <a:latin typeface="+mn-ea"/>
                <a:ea typeface="+mn-ea"/>
              </a:rPr>
              <a:t>(0+27+42)÷3=23</a:t>
            </a:r>
            <a:r>
              <a:rPr lang="ko-KR" altLang="en-US" dirty="0" err="1">
                <a:latin typeface="+mn-ea"/>
                <a:ea typeface="+mn-ea"/>
              </a:rPr>
              <a:t>밀리초</a:t>
            </a:r>
            <a:endParaRPr lang="en-US" altLang="ko-KR" dirty="0">
              <a:latin typeface="+mn-ea"/>
              <a:ea typeface="+mn-ea"/>
            </a:endParaRP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A9F50648-80F9-43CE-805B-D1D6F2381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40666"/>
              </p:ext>
            </p:extLst>
          </p:nvPr>
        </p:nvGraphicFramePr>
        <p:xfrm>
          <a:off x="932248" y="1817318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258335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067244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96126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도착순서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도착시간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9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9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7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497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141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F7B04-C1BE-41C1-8BE2-D310BD53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FCFS </a:t>
            </a:r>
            <a:r>
              <a:rPr lang="ko-KR" altLang="en-US" dirty="0"/>
              <a:t>스케줄링의 성능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C3B70-F78A-433E-912A-947B8F4C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FCFS </a:t>
            </a:r>
            <a:r>
              <a:rPr lang="ko-KR" altLang="en-US" dirty="0"/>
              <a:t>스케줄링의 평가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처리 시간이 긴 프로세스가 </a:t>
            </a:r>
            <a:r>
              <a:rPr lang="en-US" altLang="ko-KR" dirty="0"/>
              <a:t>CPU</a:t>
            </a:r>
            <a:r>
              <a:rPr lang="ko-KR" altLang="en-US" dirty="0"/>
              <a:t>를 차지하면 다른 프로세스들은 하염없이 기다려 시스템의 효율성이 떨어짐</a:t>
            </a:r>
            <a:r>
              <a:rPr lang="en-US" altLang="ko-KR" dirty="0"/>
              <a:t>(</a:t>
            </a:r>
            <a:r>
              <a:rPr lang="ko-KR" altLang="en-US" dirty="0" err="1"/>
              <a:t>콘보이</a:t>
            </a:r>
            <a:r>
              <a:rPr lang="ko-KR" altLang="en-US" dirty="0"/>
              <a:t> 현상</a:t>
            </a:r>
            <a:r>
              <a:rPr lang="en-US" altLang="ko-KR" dirty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특히 현재 작업 중인 프로세스가 입출력 작업을 요청하는 경우 </a:t>
            </a:r>
            <a:r>
              <a:rPr lang="en-US" altLang="ko-KR" dirty="0"/>
              <a:t>CPU</a:t>
            </a:r>
            <a:r>
              <a:rPr lang="ko-KR" altLang="en-US" dirty="0"/>
              <a:t>가 작업하지 않고 쉬는 시간이 많아져 작업 효율이 떨어짐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 err="1"/>
              <a:t>콘보이</a:t>
            </a:r>
            <a:r>
              <a:rPr lang="ko-KR" altLang="en-US" dirty="0"/>
              <a:t> 효과를 완화하여 시스템의 효율성을 높임 </a:t>
            </a:r>
          </a:p>
          <a:p>
            <a:pPr lvl="1" algn="just">
              <a:lnSpc>
                <a:spcPct val="150000"/>
              </a:lnSpc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653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326A3-A089-47AA-BFBF-E310C6E8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SJF(Shortest Job First Scheduling 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60AF7-D90E-4CCE-8E54-6895B1658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 </a:t>
            </a:r>
            <a:r>
              <a:rPr lang="ko-KR" altLang="en-US" dirty="0" err="1"/>
              <a:t>버스트가</a:t>
            </a:r>
            <a:r>
              <a:rPr lang="ko-KR" altLang="en-US" dirty="0"/>
              <a:t> 가장 짧은 프로세스에게 제일 먼저 </a:t>
            </a:r>
            <a:r>
              <a:rPr lang="en-US" altLang="ko-KR" dirty="0" err="1"/>
              <a:t>cpu</a:t>
            </a:r>
            <a:r>
              <a:rPr lang="ko-KR" altLang="en-US" dirty="0"/>
              <a:t>를 할당하는 방식</a:t>
            </a:r>
          </a:p>
          <a:p>
            <a:r>
              <a:rPr lang="ko-KR" altLang="en-US" dirty="0"/>
              <a:t>평균 대기 시간을 가장 짧게 하는 알고리즘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4A968C-886E-4AB7-9D45-4E304BE04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30" y="3418157"/>
            <a:ext cx="8492323" cy="275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47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F7B04-C1BE-41C1-8BE2-D310BD53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 dirty="0"/>
              <a:t>SJF </a:t>
            </a:r>
            <a:r>
              <a:rPr lang="ko-KR" altLang="en-US" dirty="0"/>
              <a:t>스케줄링의 성능</a:t>
            </a:r>
            <a:endParaRPr lang="en-US" altLang="ko-KR" dirty="0"/>
          </a:p>
        </p:txBody>
      </p:sp>
      <p:sp>
        <p:nvSpPr>
          <p:cNvPr id="4" name="내용 개체 틀 9">
            <a:extLst>
              <a:ext uri="{FF2B5EF4-FFF2-40B4-BE49-F238E27FC236}">
                <a16:creationId xmlns:a16="http://schemas.microsoft.com/office/drawing/2014/main" id="{3D307768-FEBD-4E4E-9F1D-A8A5520F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820" y="1065436"/>
            <a:ext cx="5688632" cy="5328592"/>
          </a:xfrm>
        </p:spPr>
        <p:txBody>
          <a:bodyPr/>
          <a:lstStyle/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marL="457200" lvl="1" indent="0" algn="just">
              <a:buNone/>
            </a:pPr>
            <a:endParaRPr lang="en-US" altLang="ko-KR" dirty="0"/>
          </a:p>
          <a:p>
            <a:pPr algn="just"/>
            <a:endParaRPr lang="en-US" altLang="ko-KR" dirty="0"/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A9F50648-80F9-43CE-805B-D1D6F2381A76}"/>
              </a:ext>
            </a:extLst>
          </p:cNvPr>
          <p:cNvGraphicFramePr>
            <a:graphicFrameLocks noGrp="1"/>
          </p:cNvGraphicFramePr>
          <p:nvPr/>
        </p:nvGraphicFramePr>
        <p:xfrm>
          <a:off x="932248" y="1817318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258335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067244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96126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도착순서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도착시간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9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9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7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4973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4F413C5-E6F7-4C9F-8FEC-BAEFBC42AF24}"/>
              </a:ext>
            </a:extLst>
          </p:cNvPr>
          <p:cNvSpPr txBox="1"/>
          <p:nvPr/>
        </p:nvSpPr>
        <p:spPr>
          <a:xfrm>
            <a:off x="932248" y="3632552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just"/>
            <a:r>
              <a:rPr lang="en-US" altLang="ko-KR" dirty="0">
                <a:latin typeface="+mn-ea"/>
                <a:ea typeface="+mn-ea"/>
              </a:rPr>
              <a:t>※</a:t>
            </a:r>
            <a:r>
              <a:rPr lang="ko-KR" altLang="en-US" dirty="0">
                <a:latin typeface="+mn-ea"/>
                <a:ea typeface="+mn-ea"/>
              </a:rPr>
              <a:t> 평균 대기 시간</a:t>
            </a:r>
            <a:endParaRPr lang="en-US" altLang="ko-KR" dirty="0">
              <a:latin typeface="+mn-ea"/>
              <a:ea typeface="+mn-ea"/>
            </a:endParaRPr>
          </a:p>
          <a:p>
            <a:pPr marL="0" lvl="1" algn="just"/>
            <a:r>
              <a:rPr lang="en-US" altLang="ko-KR" dirty="0">
                <a:latin typeface="+mn-ea"/>
                <a:ea typeface="+mn-ea"/>
              </a:rPr>
              <a:t>(0+24+36)÷3=20</a:t>
            </a:r>
            <a:r>
              <a:rPr lang="ko-KR" altLang="en-US" dirty="0" err="1">
                <a:latin typeface="+mn-ea"/>
                <a:ea typeface="+mn-ea"/>
              </a:rPr>
              <a:t>밀리초</a:t>
            </a:r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769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519C2-F639-4E9C-80E1-ED4E9113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</a:t>
            </a:r>
            <a:r>
              <a:rPr lang="en-US" altLang="ko-KR" dirty="0"/>
              <a:t>(Scheduling)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0D5A7-4A55-4C13-AE1B-2E9F5E0A6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어떤 작업</a:t>
            </a:r>
            <a:r>
              <a:rPr lang="en-US" altLang="ko-KR" b="1" dirty="0"/>
              <a:t>(job)</a:t>
            </a:r>
            <a:r>
              <a:rPr lang="ko-KR" altLang="en-US" b="1" dirty="0"/>
              <a:t>에 </a:t>
            </a:r>
            <a:r>
              <a:rPr lang="en-US" altLang="ko-KR" b="1" dirty="0"/>
              <a:t>CPU</a:t>
            </a:r>
            <a:r>
              <a:rPr lang="ko-KR" altLang="en-US" b="1" dirty="0"/>
              <a:t>를 배정할지 결정하는 것</a:t>
            </a:r>
            <a:endParaRPr lang="en-US" altLang="ko-KR" b="1" dirty="0"/>
          </a:p>
          <a:p>
            <a:r>
              <a:rPr lang="ko-KR" altLang="en-US" dirty="0"/>
              <a:t>다중 프로그래밍을 가능하게 하는 운영 체제의 동작 기법</a:t>
            </a:r>
            <a:endParaRPr lang="en-US" altLang="ko-KR" dirty="0"/>
          </a:p>
          <a:p>
            <a:r>
              <a:rPr lang="ko-KR" altLang="en-US" dirty="0"/>
              <a:t>스케줄링은 </a:t>
            </a:r>
            <a:r>
              <a:rPr lang="en-US" altLang="ko-KR" dirty="0"/>
              <a:t>CPU </a:t>
            </a:r>
            <a:r>
              <a:rPr lang="ko-KR" altLang="en-US" dirty="0"/>
              <a:t>이용률을 극대화</a:t>
            </a:r>
            <a:endParaRPr lang="en-US" altLang="ko-KR" dirty="0"/>
          </a:p>
          <a:p>
            <a:r>
              <a:rPr lang="ko-KR" altLang="en-US" dirty="0"/>
              <a:t>작업의 효율성과 형평성을 결정하는 중요한 일</a:t>
            </a:r>
            <a:endParaRPr lang="en-US" altLang="ko-KR" dirty="0"/>
          </a:p>
          <a:p>
            <a:r>
              <a:rPr lang="ko-KR" altLang="en-US" dirty="0"/>
              <a:t>운영 체제는 프로세스들에게 </a:t>
            </a:r>
            <a:r>
              <a:rPr lang="en-US" altLang="ko-KR" dirty="0"/>
              <a:t>CPU</a:t>
            </a:r>
            <a:r>
              <a:rPr lang="ko-KR" altLang="en-US" dirty="0"/>
              <a:t> 등의 자원 배정을 적절히 함으로써 시스템의 성능을 개선할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732105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F7B04-C1BE-41C1-8BE2-D310BD53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SJF </a:t>
            </a:r>
            <a:r>
              <a:rPr lang="ko-KR" altLang="en-US" dirty="0"/>
              <a:t>스케줄링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C3B70-F78A-433E-912A-947B8F4C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altLang="ko-KR" dirty="0"/>
              <a:t>SJF </a:t>
            </a:r>
            <a:r>
              <a:rPr lang="ko-KR" altLang="en-US" dirty="0"/>
              <a:t>스케줄링의 평가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운영체제가 프로세스의 작업 시간을 정확하게 예측하기 어려움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작업 시간이 길다는 이유만으로 계속 뒤로 밀려 공평성이 현저히 떨어짐</a:t>
            </a:r>
            <a:r>
              <a:rPr lang="en-US" altLang="ko-KR" dirty="0"/>
              <a:t>.</a:t>
            </a:r>
            <a:r>
              <a:rPr lang="ko-KR" altLang="en-US" dirty="0"/>
              <a:t> 이를 기아</a:t>
            </a:r>
            <a:r>
              <a:rPr lang="en-US" altLang="ko-KR" dirty="0"/>
              <a:t>(starvation)</a:t>
            </a:r>
            <a:r>
              <a:rPr lang="ko-KR" altLang="en-US" dirty="0"/>
              <a:t> 현상</a:t>
            </a:r>
            <a:r>
              <a:rPr lang="en-US" altLang="ko-KR" dirty="0"/>
              <a:t> </a:t>
            </a:r>
            <a:r>
              <a:rPr lang="ko-KR" altLang="en-US" dirty="0"/>
              <a:t>이라</a:t>
            </a:r>
            <a:r>
              <a:rPr lang="en-US" altLang="ko-KR" dirty="0"/>
              <a:t> </a:t>
            </a:r>
            <a:r>
              <a:rPr lang="ko-KR" altLang="en-US" dirty="0"/>
              <a:t>부름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위 문제들의 해결 방법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운영체제에게 작업시간 알려주기</a:t>
            </a:r>
            <a:endParaRPr lang="en-US" altLang="ko-KR" dirty="0"/>
          </a:p>
          <a:p>
            <a:pPr lvl="1" algn="just"/>
            <a:r>
              <a:rPr lang="ko-KR" altLang="en-US" dirty="0" err="1"/>
              <a:t>에이징</a:t>
            </a:r>
            <a:r>
              <a:rPr lang="en-US" altLang="ko-KR" dirty="0"/>
              <a:t>(</a:t>
            </a:r>
            <a:r>
              <a:rPr lang="ko-KR" altLang="en-US" dirty="0"/>
              <a:t>나이 먹기</a:t>
            </a:r>
            <a:r>
              <a:rPr lang="en-US" altLang="ko-KR" dirty="0"/>
              <a:t>)</a:t>
            </a:r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기아 현상의 완화 방법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프로세스가 양보할 수 있는 상한선을 정하는 방식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프로세스가 자신의 순서를 양보할 때마다 나이를 </a:t>
            </a:r>
            <a:r>
              <a:rPr lang="ko-KR" altLang="en-US" dirty="0" err="1"/>
              <a:t>한살씩</a:t>
            </a:r>
            <a:r>
              <a:rPr lang="ko-KR" altLang="en-US" dirty="0"/>
              <a:t> 먹어 최대 몇 살까지 양보하도록 규정하는 것 </a:t>
            </a:r>
            <a:endParaRPr lang="en-US" altLang="ko-KR" dirty="0"/>
          </a:p>
          <a:p>
            <a:pPr lvl="2"/>
            <a:r>
              <a:rPr lang="ko-KR" altLang="en-US" dirty="0" err="1"/>
              <a:t>몇살까지</a:t>
            </a:r>
            <a:r>
              <a:rPr lang="ko-KR" altLang="en-US" dirty="0"/>
              <a:t> 규정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441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F7B04-C1BE-41C1-8BE2-D310BD53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HRRN(Highest Response Ratio Next Scheduling)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C3B70-F78A-433E-912A-947B8F4C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lnSpc>
                <a:spcPct val="150000"/>
              </a:lnSpc>
            </a:pPr>
            <a:r>
              <a:rPr lang="en-US" altLang="ko-KR" dirty="0"/>
              <a:t>SJF </a:t>
            </a:r>
            <a:r>
              <a:rPr lang="ko-KR" altLang="en-US" dirty="0"/>
              <a:t>스케줄링에서 발생할 수 있는 아사 현상을 해결하기 위해 만들어진 비선점형 알고리즘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최고 응답률 우선 스케줄링이라고도 함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서비스를 받기 위해 기다린 시간과 </a:t>
            </a:r>
            <a:r>
              <a:rPr lang="en-US" altLang="ko-KR" dirty="0"/>
              <a:t>CPU </a:t>
            </a:r>
            <a:r>
              <a:rPr lang="ko-KR" altLang="en-US" dirty="0"/>
              <a:t>사용 시간을 고려하여 스케줄링을 하는 방식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프로세스의 우선순위를 결정하는 기준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19716B-2447-4559-BB16-5AB10DCFF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325" y="4550600"/>
            <a:ext cx="4275475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05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F7B04-C1BE-41C1-8BE2-D310BD53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 dirty="0"/>
              <a:t>HRRN </a:t>
            </a:r>
            <a:r>
              <a:rPr lang="ko-KR" altLang="en-US" dirty="0"/>
              <a:t>스케줄링의 성능</a:t>
            </a:r>
            <a:endParaRPr lang="en-US" altLang="ko-KR" dirty="0"/>
          </a:p>
        </p:txBody>
      </p:sp>
      <p:sp>
        <p:nvSpPr>
          <p:cNvPr id="4" name="내용 개체 틀 9">
            <a:extLst>
              <a:ext uri="{FF2B5EF4-FFF2-40B4-BE49-F238E27FC236}">
                <a16:creationId xmlns:a16="http://schemas.microsoft.com/office/drawing/2014/main" id="{3D307768-FEBD-4E4E-9F1D-A8A5520F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820" y="1065436"/>
            <a:ext cx="5688632" cy="5328592"/>
          </a:xfrm>
        </p:spPr>
        <p:txBody>
          <a:bodyPr/>
          <a:lstStyle/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marL="457200" lvl="1" indent="0" algn="just">
              <a:buNone/>
            </a:pPr>
            <a:endParaRPr lang="en-US" altLang="ko-KR" dirty="0"/>
          </a:p>
          <a:p>
            <a:pPr algn="just"/>
            <a:endParaRPr lang="en-US" altLang="ko-KR" dirty="0"/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A9F50648-80F9-43CE-805B-D1D6F2381A76}"/>
              </a:ext>
            </a:extLst>
          </p:cNvPr>
          <p:cNvGraphicFramePr>
            <a:graphicFrameLocks noGrp="1"/>
          </p:cNvGraphicFramePr>
          <p:nvPr/>
        </p:nvGraphicFramePr>
        <p:xfrm>
          <a:off x="932248" y="1817318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258335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067244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96126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도착순서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도착시간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9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9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7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4973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D9AEC6E-6ABF-4DBF-8BF1-86790A6794F4}"/>
              </a:ext>
            </a:extLst>
          </p:cNvPr>
          <p:cNvSpPr txBox="1"/>
          <p:nvPr/>
        </p:nvSpPr>
        <p:spPr>
          <a:xfrm>
            <a:off x="932248" y="3621045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just"/>
            <a:r>
              <a:rPr lang="en-US" altLang="ko-KR" dirty="0">
                <a:latin typeface="+mn-ea"/>
                <a:ea typeface="+mn-ea"/>
              </a:rPr>
              <a:t>※</a:t>
            </a:r>
            <a:r>
              <a:rPr lang="ko-KR" altLang="en-US" dirty="0">
                <a:latin typeface="+mn-ea"/>
                <a:ea typeface="+mn-ea"/>
              </a:rPr>
              <a:t> 평균 대기 시간</a:t>
            </a:r>
            <a:endParaRPr lang="en-US" altLang="ko-KR" dirty="0">
              <a:latin typeface="+mn-ea"/>
              <a:ea typeface="+mn-ea"/>
            </a:endParaRPr>
          </a:p>
          <a:p>
            <a:pPr marL="0" lvl="1" algn="just"/>
            <a:r>
              <a:rPr lang="en-US" altLang="ko-KR" dirty="0">
                <a:latin typeface="+mn-ea"/>
                <a:ea typeface="+mn-ea"/>
              </a:rPr>
              <a:t>(0+24+36)÷3=20</a:t>
            </a:r>
            <a:r>
              <a:rPr lang="ko-KR" altLang="en-US" dirty="0" err="1">
                <a:latin typeface="+mn-ea"/>
                <a:ea typeface="+mn-ea"/>
              </a:rPr>
              <a:t>밀리초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A29F58-9C0F-490F-87CB-5798CC839C4E}"/>
              </a:ext>
            </a:extLst>
          </p:cNvPr>
          <p:cNvSpPr txBox="1"/>
          <p:nvPr/>
        </p:nvSpPr>
        <p:spPr>
          <a:xfrm>
            <a:off x="987552" y="4740143"/>
            <a:ext cx="2568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just"/>
            <a:r>
              <a:rPr lang="en-US" altLang="ko-KR" dirty="0">
                <a:latin typeface="+mn-ea"/>
                <a:ea typeface="+mn-ea"/>
              </a:rPr>
              <a:t>※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P2 </a:t>
            </a:r>
            <a:r>
              <a:rPr lang="ko-KR" altLang="en-US" dirty="0">
                <a:latin typeface="+mn-ea"/>
                <a:ea typeface="+mn-ea"/>
              </a:rPr>
              <a:t>우선순위</a:t>
            </a:r>
            <a:endParaRPr lang="en-US" altLang="ko-KR" dirty="0">
              <a:latin typeface="+mn-ea"/>
              <a:ea typeface="+mn-ea"/>
            </a:endParaRPr>
          </a:p>
          <a:p>
            <a:pPr marL="0" lvl="1" algn="just"/>
            <a:r>
              <a:rPr lang="en-US" altLang="ko-KR" dirty="0">
                <a:latin typeface="+mn-ea"/>
                <a:ea typeface="+mn-ea"/>
              </a:rPr>
              <a:t>(27+18)÷</a:t>
            </a:r>
            <a:r>
              <a:rPr lang="en-US" altLang="ko-KR" dirty="0">
                <a:latin typeface="+mn-ea"/>
              </a:rPr>
              <a:t>18</a:t>
            </a:r>
            <a:r>
              <a:rPr lang="en-US" altLang="ko-KR" dirty="0">
                <a:latin typeface="+mn-ea"/>
                <a:ea typeface="+mn-ea"/>
              </a:rPr>
              <a:t>=2.5</a:t>
            </a:r>
            <a:r>
              <a:rPr lang="ko-KR" altLang="en-US" dirty="0" err="1">
                <a:latin typeface="+mn-ea"/>
                <a:ea typeface="+mn-ea"/>
              </a:rPr>
              <a:t>밀리초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6C64F3-52F1-4D4D-8214-782CC69FA6D7}"/>
              </a:ext>
            </a:extLst>
          </p:cNvPr>
          <p:cNvSpPr txBox="1"/>
          <p:nvPr/>
        </p:nvSpPr>
        <p:spPr>
          <a:xfrm>
            <a:off x="3908823" y="4740143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just"/>
            <a:r>
              <a:rPr lang="en-US" altLang="ko-KR" dirty="0">
                <a:latin typeface="+mn-ea"/>
                <a:ea typeface="+mn-ea"/>
              </a:rPr>
              <a:t>※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P3 </a:t>
            </a:r>
            <a:r>
              <a:rPr lang="ko-KR" altLang="en-US" dirty="0">
                <a:latin typeface="+mn-ea"/>
                <a:ea typeface="+mn-ea"/>
              </a:rPr>
              <a:t>우선순위</a:t>
            </a:r>
            <a:endParaRPr lang="en-US" altLang="ko-KR" dirty="0">
              <a:latin typeface="+mn-ea"/>
              <a:ea typeface="+mn-ea"/>
            </a:endParaRPr>
          </a:p>
          <a:p>
            <a:pPr marL="0" lvl="1" algn="just"/>
            <a:r>
              <a:rPr lang="en-US" altLang="ko-KR" dirty="0">
                <a:latin typeface="+mn-ea"/>
                <a:ea typeface="+mn-ea"/>
              </a:rPr>
              <a:t>(24+9)÷9=3.67</a:t>
            </a:r>
            <a:r>
              <a:rPr lang="ko-KR" altLang="en-US" dirty="0" err="1">
                <a:latin typeface="+mn-ea"/>
                <a:ea typeface="+mn-ea"/>
              </a:rPr>
              <a:t>밀리초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243B9-D172-4872-BA15-CF6BF2B5FF72}"/>
              </a:ext>
            </a:extLst>
          </p:cNvPr>
          <p:cNvSpPr txBox="1"/>
          <p:nvPr/>
        </p:nvSpPr>
        <p:spPr>
          <a:xfrm>
            <a:off x="7090281" y="4587191"/>
            <a:ext cx="424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우선순위 숫자가 클수록 운선순위 높음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93644D3-F3BF-453B-8748-D02DBC31608B}"/>
              </a:ext>
            </a:extLst>
          </p:cNvPr>
          <p:cNvSpPr/>
          <p:nvPr/>
        </p:nvSpPr>
        <p:spPr>
          <a:xfrm rot="9191661">
            <a:off x="6240291" y="4739286"/>
            <a:ext cx="782953" cy="434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0015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F7B04-C1BE-41C1-8BE2-D310BD53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HRRN(Highest Response Ratio Next Scheduling) </a:t>
            </a:r>
            <a:r>
              <a:rPr lang="ko-KR" altLang="en-US" dirty="0"/>
              <a:t>스케줄링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C3B70-F78A-433E-912A-947B8F4C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HRRN </a:t>
            </a:r>
            <a:r>
              <a:rPr lang="ko-KR" altLang="en-US" dirty="0"/>
              <a:t>스케줄링의 평가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실행 시간이 짧은 프로세스의 우선순위를 높게 설정하면서도 대기 시간을 고려하여 아사 현상을 완화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대기 시간이 긴 프로세스의 우선순위를 높임으로써 </a:t>
            </a:r>
            <a:r>
              <a:rPr lang="en-US" altLang="ko-KR" dirty="0"/>
              <a:t>CPU</a:t>
            </a:r>
            <a:r>
              <a:rPr lang="ko-KR" altLang="en-US" dirty="0"/>
              <a:t>를 할당 받을 확률을 높임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여전히 공평성이 위배되어 많이 사용되지 않음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4644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F7B04-C1BE-41C1-8BE2-D310BD53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라운드 로빈</a:t>
            </a:r>
            <a:r>
              <a:rPr lang="en-US" altLang="ko-KR" dirty="0"/>
              <a:t>(Round Robin)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C3B70-F78A-433E-912A-947B8F4C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라운드 로빈 스케줄링의 동작 방식</a:t>
            </a:r>
            <a:endParaRPr lang="en-US" altLang="ko-KR" dirty="0"/>
          </a:p>
          <a:p>
            <a:pPr lvl="1" algn="just"/>
            <a:r>
              <a:rPr lang="en-US" altLang="ko-KR" sz="1800" dirty="0"/>
              <a:t>FCFS</a:t>
            </a:r>
            <a:r>
              <a:rPr lang="ko-KR" altLang="en-US" sz="1800" dirty="0"/>
              <a:t>와 같은 방식 </a:t>
            </a:r>
            <a:endParaRPr lang="en-US" altLang="ko-KR" sz="1800" dirty="0"/>
          </a:p>
          <a:p>
            <a:pPr lvl="1" algn="just"/>
            <a:r>
              <a:rPr lang="ko-KR" altLang="en-US" sz="1800" dirty="0"/>
              <a:t>차이점</a:t>
            </a:r>
            <a:r>
              <a:rPr lang="en-US" altLang="ko-KR" sz="1800" dirty="0"/>
              <a:t>:</a:t>
            </a:r>
            <a:r>
              <a:rPr lang="ko-KR" altLang="en-US" sz="1800" dirty="0"/>
              <a:t> 타임 슬라이스 주어짐 </a:t>
            </a:r>
            <a:endParaRPr lang="en-US" altLang="ko-KR" sz="1800" dirty="0"/>
          </a:p>
          <a:p>
            <a:pPr lvl="1" algn="just"/>
            <a:r>
              <a:rPr lang="ko-KR" altLang="en-US" sz="1800" dirty="0"/>
              <a:t>한 프로세스가 할당 받은 시간</a:t>
            </a:r>
            <a:r>
              <a:rPr lang="en-US" altLang="ko-KR" sz="1800" dirty="0"/>
              <a:t>(</a:t>
            </a:r>
            <a:r>
              <a:rPr lang="ko-KR" altLang="en-US" sz="1800" dirty="0"/>
              <a:t>타임 슬라이스</a:t>
            </a:r>
            <a:r>
              <a:rPr lang="en-US" altLang="ko-KR" sz="1800" dirty="0"/>
              <a:t>) </a:t>
            </a:r>
            <a:r>
              <a:rPr lang="ko-KR" altLang="en-US" sz="1800" dirty="0"/>
              <a:t>동안 작업을 하다가 작업을 완료하지 못하면 준비 큐의 맨 뒤로 가서 자기 차례를 기다리는 방식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선점형 알고리즘 중 가장 단순하고 대표적인 방식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프로세스들이 작업을 완료할 때까지 계속 순환하면서 실행 </a:t>
            </a:r>
            <a:endParaRPr lang="en-US" altLang="ko-KR" sz="18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F080AC-691B-42D7-B365-0A4915676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17" y="4458058"/>
            <a:ext cx="5012385" cy="178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58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F7B04-C1BE-41C1-8BE2-D310BD53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ko-KR" altLang="en-US" dirty="0"/>
              <a:t>라운드 로빈 스케줄링의 성능</a:t>
            </a:r>
            <a:endParaRPr lang="en-US" altLang="ko-KR" dirty="0"/>
          </a:p>
        </p:txBody>
      </p:sp>
      <p:sp>
        <p:nvSpPr>
          <p:cNvPr id="4" name="내용 개체 틀 9">
            <a:extLst>
              <a:ext uri="{FF2B5EF4-FFF2-40B4-BE49-F238E27FC236}">
                <a16:creationId xmlns:a16="http://schemas.microsoft.com/office/drawing/2014/main" id="{3D307768-FEBD-4E4E-9F1D-A8A5520F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820" y="1065436"/>
            <a:ext cx="5688632" cy="5328592"/>
          </a:xfrm>
        </p:spPr>
        <p:txBody>
          <a:bodyPr/>
          <a:lstStyle/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marL="457200" lvl="1" indent="0" algn="just">
              <a:buNone/>
            </a:pPr>
            <a:endParaRPr lang="en-US" altLang="ko-KR" dirty="0"/>
          </a:p>
          <a:p>
            <a:pPr algn="just"/>
            <a:endParaRPr lang="en-US" altLang="ko-KR" dirty="0"/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A9F50648-80F9-43CE-805B-D1D6F2381A76}"/>
              </a:ext>
            </a:extLst>
          </p:cNvPr>
          <p:cNvGraphicFramePr>
            <a:graphicFrameLocks noGrp="1"/>
          </p:cNvGraphicFramePr>
          <p:nvPr/>
        </p:nvGraphicFramePr>
        <p:xfrm>
          <a:off x="932248" y="1817318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258335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067244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96126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도착순서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도착시간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9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9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7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49738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4DF9AC6-D08F-4B8F-A4DC-E42C6B524BA9}"/>
              </a:ext>
            </a:extLst>
          </p:cNvPr>
          <p:cNvSpPr txBox="1"/>
          <p:nvPr/>
        </p:nvSpPr>
        <p:spPr>
          <a:xfrm>
            <a:off x="932248" y="3729732"/>
            <a:ext cx="6018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en-US" altLang="ko-KR" sz="1600" dirty="0">
                <a:latin typeface="+mn-ea"/>
                <a:ea typeface="+mn-ea"/>
              </a:rPr>
              <a:t>※</a:t>
            </a:r>
            <a:r>
              <a:rPr lang="ko-KR" altLang="en-US" sz="1600" dirty="0">
                <a:latin typeface="+mn-ea"/>
                <a:ea typeface="+mn-ea"/>
              </a:rPr>
              <a:t> 총 대기 시간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0(P1)+7(P2)+14(P3)+19(P1)+19(P2)+8(P1)=67</a:t>
            </a:r>
            <a:r>
              <a:rPr lang="ko-KR" altLang="en-US" sz="1600" dirty="0" err="1">
                <a:latin typeface="+mn-ea"/>
                <a:ea typeface="+mn-ea"/>
              </a:rPr>
              <a:t>밀리초</a:t>
            </a:r>
            <a:endParaRPr lang="en-US" altLang="ko-KR" sz="1600" dirty="0">
              <a:latin typeface="+mn-ea"/>
              <a:ea typeface="+mn-ea"/>
            </a:endParaRP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※</a:t>
            </a:r>
            <a:r>
              <a:rPr lang="ko-KR" altLang="en-US" sz="1600" dirty="0">
                <a:latin typeface="+mn-ea"/>
                <a:ea typeface="+mn-ea"/>
              </a:rPr>
              <a:t> 평균 대기 시간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67÷3=22.33</a:t>
            </a:r>
            <a:r>
              <a:rPr lang="ko-KR" altLang="en-US" sz="1600" dirty="0" err="1">
                <a:latin typeface="+mn-ea"/>
                <a:ea typeface="+mn-ea"/>
              </a:rPr>
              <a:t>밀리초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E1922-555A-4FEB-9F32-D9604BA037AD}"/>
              </a:ext>
            </a:extLst>
          </p:cNvPr>
          <p:cNvSpPr txBox="1"/>
          <p:nvPr/>
        </p:nvSpPr>
        <p:spPr>
          <a:xfrm>
            <a:off x="2638168" y="3557323"/>
            <a:ext cx="276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타임 슬라이스</a:t>
            </a:r>
            <a:r>
              <a:rPr lang="en-US" altLang="ko-KR" dirty="0"/>
              <a:t>:10</a:t>
            </a:r>
            <a:r>
              <a:rPr lang="ko-KR" altLang="en-US" dirty="0" err="1"/>
              <a:t>밀리초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8479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F7B04-C1BE-41C1-8BE2-D310BD53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라운드 로빈 스케줄링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C3B70-F78A-433E-912A-947B8F4C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ko-KR" altLang="en-US" dirty="0"/>
              <a:t>타임 슬라이스의 크기와 문맥 교환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라운드 로빈 스케줄링이 효과적으로 작동하려면 문맥 교환에 따른 추가 시간을 고려하여 타임 슬라이스를 적절히 설정해야 함</a:t>
            </a:r>
            <a:endParaRPr lang="en-US" altLang="ko-KR" dirty="0"/>
          </a:p>
          <a:p>
            <a:pPr lvl="1" algn="just"/>
            <a:endParaRPr lang="en-US" altLang="ko-KR" dirty="0"/>
          </a:p>
          <a:p>
            <a:pPr algn="just"/>
            <a:r>
              <a:rPr lang="ko-KR" altLang="en-US" dirty="0"/>
              <a:t>타임 슬라이스가 큰 경우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하나의 작업이 끝난 뒤 다음 작업이 시작되는 것처럼 보여 </a:t>
            </a:r>
            <a:r>
              <a:rPr lang="en-US" altLang="ko-KR" dirty="0"/>
              <a:t>FCFS </a:t>
            </a:r>
            <a:r>
              <a:rPr lang="ko-KR" altLang="en-US" dirty="0"/>
              <a:t>스케줄링과 다를 게 없음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타임 슬라이스가 작은 경우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문맥 교환이 너무 자주 일어나 문맥 교환에 걸리는 시간이 실제 작업 시간보다 상대적으로 커지며</a:t>
            </a:r>
            <a:r>
              <a:rPr lang="en-US" altLang="ko-KR" dirty="0"/>
              <a:t>, </a:t>
            </a:r>
            <a:r>
              <a:rPr lang="ko-KR" altLang="en-US" dirty="0"/>
              <a:t>문맥 교환에 많은 시간을 낭비하여 실제 작업을 못하는 문제가 발생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033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F7B04-C1BE-41C1-8BE2-D310BD53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라운드 로빈 스케줄링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C3B70-F78A-433E-912A-947B8F4C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lnSpc>
                <a:spcPct val="150000"/>
              </a:lnSpc>
            </a:pPr>
            <a:r>
              <a:rPr lang="ko-KR" altLang="en-US" dirty="0"/>
              <a:t>타임 슬라이스는 되도록 작게 설정하되 문맥 교환에 걸리는 시간을 고려하여 적당한 크기로 하는 것이 중요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유닉스 운영체제에서는 타임 슬라이스가 대략 </a:t>
            </a:r>
            <a:r>
              <a:rPr lang="en-US" altLang="ko-KR" dirty="0"/>
              <a:t>100 </a:t>
            </a:r>
            <a:r>
              <a:rPr lang="ko-KR" altLang="en-US" dirty="0" err="1"/>
              <a:t>밀리초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812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F7B04-C1BE-41C1-8BE2-D310BD53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SRT(Shortest Remaining-Time First Scheduling) </a:t>
            </a:r>
            <a:r>
              <a:rPr lang="ko-KR" altLang="en-US" dirty="0"/>
              <a:t>우선 스케줄링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C3B70-F78A-433E-912A-947B8F4C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SRT </a:t>
            </a:r>
            <a:r>
              <a:rPr lang="ko-KR" altLang="en-US" dirty="0"/>
              <a:t>스케줄링의 동작 방식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기본적으로 라운드 로빈 스케줄링을 사용하지만</a:t>
            </a:r>
            <a:r>
              <a:rPr lang="en-US" altLang="ko-KR" dirty="0"/>
              <a:t>, CPU</a:t>
            </a:r>
            <a:r>
              <a:rPr lang="ko-KR" altLang="en-US" dirty="0"/>
              <a:t>를 할당 받을 프로세스를 선택할 때 남아 있는 작업 시간이 가장 적은 프로세스를 선택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1619C6-8A01-4259-9F50-4A35E4DA5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702" y="3783314"/>
            <a:ext cx="4846093" cy="26073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D91261A-9661-4F16-9F8B-6D73BDDB9A39}"/>
              </a:ext>
            </a:extLst>
          </p:cNvPr>
          <p:cNvSpPr/>
          <p:nvPr/>
        </p:nvSpPr>
        <p:spPr>
          <a:xfrm>
            <a:off x="1729946" y="3768811"/>
            <a:ext cx="2984157" cy="271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476715-63E6-4FC8-9B21-6B31831DEA08}"/>
              </a:ext>
            </a:extLst>
          </p:cNvPr>
          <p:cNvSpPr/>
          <p:nvPr/>
        </p:nvSpPr>
        <p:spPr>
          <a:xfrm>
            <a:off x="4714103" y="3633874"/>
            <a:ext cx="2984157" cy="271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9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F7B04-C1BE-41C1-8BE2-D310BD53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 dirty="0"/>
              <a:t>SRT </a:t>
            </a:r>
            <a:r>
              <a:rPr lang="ko-KR" altLang="en-US" dirty="0"/>
              <a:t>우선 스케줄링의 성능</a:t>
            </a:r>
            <a:endParaRPr lang="en-US" altLang="ko-KR" dirty="0"/>
          </a:p>
        </p:txBody>
      </p:sp>
      <p:sp>
        <p:nvSpPr>
          <p:cNvPr id="4" name="내용 개체 틀 9">
            <a:extLst>
              <a:ext uri="{FF2B5EF4-FFF2-40B4-BE49-F238E27FC236}">
                <a16:creationId xmlns:a16="http://schemas.microsoft.com/office/drawing/2014/main" id="{3D307768-FEBD-4E4E-9F1D-A8A5520F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820" y="1065436"/>
            <a:ext cx="5688632" cy="5328592"/>
          </a:xfrm>
        </p:spPr>
        <p:txBody>
          <a:bodyPr/>
          <a:lstStyle/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marL="457200" lvl="1" indent="0" algn="just">
              <a:buNone/>
            </a:pPr>
            <a:endParaRPr lang="en-US" altLang="ko-KR" dirty="0"/>
          </a:p>
          <a:p>
            <a:pPr algn="just"/>
            <a:endParaRPr lang="en-US" altLang="ko-KR" dirty="0"/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A9F50648-80F9-43CE-805B-D1D6F2381A76}"/>
              </a:ext>
            </a:extLst>
          </p:cNvPr>
          <p:cNvGraphicFramePr>
            <a:graphicFrameLocks noGrp="1"/>
          </p:cNvGraphicFramePr>
          <p:nvPr/>
        </p:nvGraphicFramePr>
        <p:xfrm>
          <a:off x="932248" y="1817318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258335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067244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96126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도착순서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도착시간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9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9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7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4973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6E1922-555A-4FEB-9F32-D9604BA037AD}"/>
              </a:ext>
            </a:extLst>
          </p:cNvPr>
          <p:cNvSpPr txBox="1"/>
          <p:nvPr/>
        </p:nvSpPr>
        <p:spPr>
          <a:xfrm>
            <a:off x="2638168" y="3557323"/>
            <a:ext cx="276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타임 슬라이스</a:t>
            </a:r>
            <a:r>
              <a:rPr lang="en-US" altLang="ko-KR" dirty="0"/>
              <a:t>:10</a:t>
            </a:r>
            <a:r>
              <a:rPr lang="ko-KR" altLang="en-US" dirty="0" err="1"/>
              <a:t>밀리초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6AF6B-DEF3-4E2F-9883-AB0BA45BD880}"/>
              </a:ext>
            </a:extLst>
          </p:cNvPr>
          <p:cNvSpPr txBox="1"/>
          <p:nvPr/>
        </p:nvSpPr>
        <p:spPr>
          <a:xfrm>
            <a:off x="1127820" y="4183300"/>
            <a:ext cx="37112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just"/>
            <a:r>
              <a:rPr lang="en-US" altLang="ko-KR" sz="1600" dirty="0">
                <a:latin typeface="+mn-ea"/>
                <a:ea typeface="+mn-ea"/>
              </a:rPr>
              <a:t>※</a:t>
            </a:r>
            <a:r>
              <a:rPr lang="ko-KR" altLang="en-US" sz="1600" dirty="0">
                <a:latin typeface="+mn-ea"/>
                <a:ea typeface="+mn-ea"/>
              </a:rPr>
              <a:t> 총 대기 시간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0(P1)+4(P3)+16(P2)+27(P1)=47</a:t>
            </a:r>
            <a:r>
              <a:rPr lang="ko-KR" altLang="en-US" sz="1600" dirty="0" err="1">
                <a:latin typeface="+mn-ea"/>
                <a:ea typeface="+mn-ea"/>
              </a:rPr>
              <a:t>밀리초</a:t>
            </a:r>
            <a:endParaRPr lang="en-US" altLang="ko-KR" sz="1600" dirty="0">
              <a:latin typeface="+mn-ea"/>
              <a:ea typeface="+mn-ea"/>
            </a:endParaRP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※</a:t>
            </a:r>
            <a:r>
              <a:rPr lang="ko-KR" altLang="en-US" sz="1600" dirty="0">
                <a:latin typeface="+mn-ea"/>
                <a:ea typeface="+mn-ea"/>
              </a:rPr>
              <a:t> 평균 대기 시간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47÷3=15.66</a:t>
            </a:r>
            <a:r>
              <a:rPr lang="ko-KR" altLang="en-US" sz="1600" dirty="0" err="1">
                <a:latin typeface="+mn-ea"/>
                <a:ea typeface="+mn-ea"/>
              </a:rPr>
              <a:t>밀리초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007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04571-873B-4AC5-AEA4-2A59933B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스케줄링의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0B084-F60A-4A97-9017-B335B397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고수준 스케줄링</a:t>
            </a:r>
            <a:endParaRPr lang="en-US" altLang="ko-KR" dirty="0"/>
          </a:p>
          <a:p>
            <a:endParaRPr lang="en-US" altLang="ko-KR" sz="500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시스템 내의 전체 작업 수를 조절하는 것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작업</a:t>
            </a:r>
            <a:r>
              <a:rPr lang="en-US" altLang="ko-KR" dirty="0"/>
              <a:t>: </a:t>
            </a:r>
            <a:r>
              <a:rPr lang="ko-KR" altLang="en-US" dirty="0"/>
              <a:t>운영체제에서 다루는 일의 가장 큰 단위 </a:t>
            </a:r>
            <a:r>
              <a:rPr lang="en-US" altLang="ko-KR" dirty="0"/>
              <a:t>1</a:t>
            </a:r>
            <a:r>
              <a:rPr lang="ko-KR" altLang="en-US" dirty="0"/>
              <a:t>개 또는 여러 개의 프로세스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어떤 작업을 시스템이 받아들일지 또는 거부할지를 결정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시스템 내에서 동시에 실행 가능한 프로세스의 총개수가 정해 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장기 스케줄링</a:t>
            </a:r>
            <a:r>
              <a:rPr lang="en-US" altLang="ko-KR" dirty="0"/>
              <a:t>, </a:t>
            </a:r>
            <a:r>
              <a:rPr lang="ko-KR" altLang="en-US" dirty="0"/>
              <a:t>작업 스케줄링</a:t>
            </a:r>
            <a:r>
              <a:rPr lang="en-US" altLang="ko-KR" dirty="0"/>
              <a:t>, </a:t>
            </a:r>
            <a:r>
              <a:rPr lang="ko-KR" altLang="en-US" dirty="0"/>
              <a:t>승인 스케줄링이라고도 함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6868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F1684-919F-4BC7-8504-D4768D44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SRT(Shortest Remaining-Time First Scheduling) </a:t>
            </a:r>
            <a:r>
              <a:rPr lang="ko-KR" altLang="en-US" dirty="0"/>
              <a:t>우선 스케줄링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CFA35-2879-4E63-A9DF-DEE6E3E6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현재 실행 중인 프로세스와 큐에 있는 프로세스의 남은 시간을 주기적으로 계산하고</a:t>
            </a:r>
            <a:r>
              <a:rPr lang="en-US" altLang="ko-KR" dirty="0"/>
              <a:t>, </a:t>
            </a:r>
            <a:r>
              <a:rPr lang="ko-KR" altLang="en-US" dirty="0"/>
              <a:t>남은 시간이 더 적은 프로세스와 문맥 교환을 해야 하므로 </a:t>
            </a:r>
            <a:r>
              <a:rPr lang="en-US" altLang="ko-KR" dirty="0"/>
              <a:t>SJF </a:t>
            </a:r>
            <a:r>
              <a:rPr lang="ko-KR" altLang="en-US" dirty="0"/>
              <a:t>스케줄링에는 없는 작업이 추가됨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운영체제가 프로세스의 종료 시간을 예측하기 어렵고 아사 현상이 일어나기 때문에 잘 사용하지 않음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689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691C0-525E-49EE-9D79-D5D6C805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우선순위 스케줄링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4DC47-4230-45DD-A3B7-943F5D1A5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우선순위 스케줄링의 동작 방식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/>
            <a:r>
              <a:rPr lang="ko-KR" altLang="en-US" dirty="0"/>
              <a:t>프로세스의 중요도에 따른 우선순위를 반영한 스케줄링 알고리즘 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B82BB5C-08CD-438E-8D5E-F0A38DA8C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14000"/>
              </p:ext>
            </p:extLst>
          </p:nvPr>
        </p:nvGraphicFramePr>
        <p:xfrm>
          <a:off x="734540" y="342900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258335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067244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96126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6355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도착순서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도착시간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우선순위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9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9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7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4973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17744A-3A99-4AB6-AFD7-21B904AFC764}"/>
              </a:ext>
            </a:extLst>
          </p:cNvPr>
          <p:cNvSpPr txBox="1"/>
          <p:nvPr/>
        </p:nvSpPr>
        <p:spPr>
          <a:xfrm>
            <a:off x="734540" y="5047297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just"/>
            <a:r>
              <a:rPr lang="en-US" altLang="ko-KR" dirty="0">
                <a:latin typeface="+mn-ea"/>
                <a:ea typeface="+mn-ea"/>
              </a:rPr>
              <a:t>※</a:t>
            </a:r>
            <a:r>
              <a:rPr lang="ko-KR" altLang="en-US" dirty="0">
                <a:latin typeface="+mn-ea"/>
                <a:ea typeface="+mn-ea"/>
              </a:rPr>
              <a:t> 평균 대기 시간</a:t>
            </a:r>
            <a:endParaRPr lang="en-US" altLang="ko-KR" dirty="0">
              <a:latin typeface="+mn-ea"/>
              <a:ea typeface="+mn-ea"/>
            </a:endParaRPr>
          </a:p>
          <a:p>
            <a:pPr marL="0" lvl="1" algn="just"/>
            <a:r>
              <a:rPr lang="en-US" altLang="ko-KR" dirty="0">
                <a:latin typeface="+mn-ea"/>
                <a:ea typeface="+mn-ea"/>
              </a:rPr>
              <a:t>(0+24+36)÷3=20</a:t>
            </a:r>
            <a:r>
              <a:rPr lang="ko-KR" altLang="en-US" dirty="0" err="1">
                <a:latin typeface="+mn-ea"/>
                <a:ea typeface="+mn-ea"/>
              </a:rPr>
              <a:t>밀리초</a:t>
            </a:r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63193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0A4A3-A65B-45A1-BF04-5616A040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우선순위 스케줄링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AFCEF-04ED-4F2E-94F8-8FB3C6D1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우선순위 적용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우선순위는 비선점형 방식과 선점형 방식에 모두 적용할 수 있음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sz="100" dirty="0"/>
          </a:p>
          <a:p>
            <a:pPr lvl="2" algn="just">
              <a:lnSpc>
                <a:spcPct val="150000"/>
              </a:lnSpc>
            </a:pPr>
            <a:r>
              <a:rPr lang="en-US" altLang="ko-KR" b="1" dirty="0"/>
              <a:t>(</a:t>
            </a:r>
            <a:r>
              <a:rPr lang="ko-KR" altLang="en-US" b="1" dirty="0"/>
              <a:t>비선점형 방식</a:t>
            </a:r>
            <a:r>
              <a:rPr lang="en-US" altLang="ko-KR" b="1" dirty="0"/>
              <a:t>) SJF </a:t>
            </a:r>
            <a:r>
              <a:rPr lang="ko-KR" altLang="en-US" b="1" dirty="0"/>
              <a:t>스케줄링 </a:t>
            </a:r>
            <a:r>
              <a:rPr lang="en-US" altLang="ko-KR" dirty="0"/>
              <a:t>: </a:t>
            </a:r>
            <a:r>
              <a:rPr lang="ko-KR" altLang="en-US" dirty="0"/>
              <a:t>작업 시간이 짧은 프로세스에 높은 우선순위를 부여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en-US" altLang="ko-KR" b="1" dirty="0"/>
              <a:t>(</a:t>
            </a:r>
            <a:r>
              <a:rPr lang="ko-KR" altLang="en-US" b="1" dirty="0"/>
              <a:t>비선점형 방식</a:t>
            </a:r>
            <a:r>
              <a:rPr lang="en-US" altLang="ko-KR" b="1" dirty="0"/>
              <a:t>) HRN </a:t>
            </a:r>
            <a:r>
              <a:rPr lang="ko-KR" altLang="en-US" b="1" dirty="0"/>
              <a:t>스케줄링 </a:t>
            </a:r>
            <a:r>
              <a:rPr lang="en-US" altLang="ko-KR" dirty="0"/>
              <a:t>: </a:t>
            </a:r>
            <a:r>
              <a:rPr lang="ko-KR" altLang="en-US" dirty="0"/>
              <a:t>작업 시간이 짧거나 대기 시간이 긴 프로세스에 높은 우선순위를 부여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en-US" altLang="ko-KR" b="1" dirty="0"/>
              <a:t>(</a:t>
            </a:r>
            <a:r>
              <a:rPr lang="ko-KR" altLang="en-US" b="1" dirty="0"/>
              <a:t>선점형 방식</a:t>
            </a:r>
            <a:r>
              <a:rPr lang="en-US" altLang="ko-KR" b="1" dirty="0"/>
              <a:t>) SRT </a:t>
            </a:r>
            <a:r>
              <a:rPr lang="ko-KR" altLang="en-US" b="1" dirty="0"/>
              <a:t>스케줄링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남은 시간이 짧은 프로세스에 높은 우선순위를 부여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0309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06B56-FA11-4889-A71A-931AF456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우선순위 스케줄링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6C4CC-9635-436E-ABA1-019A578A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ko-KR" altLang="en-US" dirty="0"/>
              <a:t>고정 우선순위 알고리즘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한 번 우선순위를 부여 받으면 종료될 때까지 우선순위가 고정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단순하게 구현 가능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시스템의 상황을 반영하지 못해 효율성이 떨어짐</a:t>
            </a:r>
            <a:endParaRPr lang="en-US" altLang="ko-KR" dirty="0"/>
          </a:p>
          <a:p>
            <a:pPr lvl="1" algn="just"/>
            <a:endParaRPr lang="en-US" altLang="ko-KR" dirty="0"/>
          </a:p>
          <a:p>
            <a:pPr algn="just"/>
            <a:r>
              <a:rPr lang="ko-KR" altLang="en-US" dirty="0"/>
              <a:t>변동 우선순위 알고리즘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일정 시간마다 우선순위가 변함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일정 시간마다 우선순위를 새로 계산하고 이를 반영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복잡하지만 시스템의 상황을 반영하여 효율적인 운영 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6419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32EDD-A992-4278-A161-4E5CFCDC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우선순위 스케줄링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9F119F-8FEF-4A64-A779-CE4CEE9A0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우선순위 스케줄링의 평가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준비 큐에 있는 프로세스의 순서를 무시하고 우선순위가 높은 프로세스에 먼저 </a:t>
            </a:r>
            <a:r>
              <a:rPr lang="en-US" altLang="ko-KR" dirty="0"/>
              <a:t>CPU</a:t>
            </a:r>
            <a:r>
              <a:rPr lang="ko-KR" altLang="en-US" dirty="0"/>
              <a:t>를 할당하므로 공평성을 위배하고 아사 현상을 일으킴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준비 큐에 있는 프로세스의 순서를 무시하고 프로세스의 우선순위를 매번 바꿔야 하기 때문에 오버헤드가 발생하여 시스템의 효율성을 떨어뜨림 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중요도에 따라 </a:t>
            </a:r>
            <a:r>
              <a:rPr lang="ko-KR" altLang="en-US" dirty="0" err="1"/>
              <a:t>정해짐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0353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BECFB-8AA3-4B6B-A049-79E005D7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다단계 큐 스케줄링의 동작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B2AA59-6A99-4DD8-A79D-CAC955ADB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n-US" altLang="ko-KR" sz="500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우선순위에 따라 준비 큐를 여러 개 사용하는 방식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프로세스는 운영체제로부터 부여 받은 우선순위에 따라 해당 우선순위의 큐에 삽입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우선순위는 고정형 우선순위를 사용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상단의 큐에 있는 모든 프로세스의 작업이 끝나야 다음 우선순위 큐의 작업이 시작됨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6788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F4AF5-C7DF-4A70-9AE3-404F0660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다단계 피드백 큐 스케줄링의 동작 방식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0E319F-4E5A-4053-B4EE-C7BD2DDC6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endParaRPr lang="en-US" altLang="ko-KR" sz="500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프로세스가 </a:t>
            </a:r>
            <a:r>
              <a:rPr lang="en-US" altLang="ko-KR" dirty="0"/>
              <a:t>CPU</a:t>
            </a:r>
            <a:r>
              <a:rPr lang="ko-KR" altLang="en-US" dirty="0"/>
              <a:t>를 한 번씩 할당 받아 실행될 때마다 프로세스의 우선순위를 낮춤으로써</a:t>
            </a:r>
            <a:r>
              <a:rPr lang="en-US" altLang="ko-KR" dirty="0"/>
              <a:t>, </a:t>
            </a:r>
            <a:r>
              <a:rPr lang="ko-KR" altLang="en-US" dirty="0"/>
              <a:t>다단계 큐에서 우선순위가 낮은 프로세스의 실행이 연기되는 문제를 완화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우선순위가 낮아진다고 할지라도 커널 프로세스가 일반 프로세스의 큐에 삽입되지는 않음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우선순위에 따라 타임 슬라이스의 크기가 다름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우선순위가 낮아질수록 </a:t>
            </a:r>
            <a:r>
              <a:rPr lang="en-US" altLang="ko-KR" dirty="0"/>
              <a:t>CPU</a:t>
            </a:r>
            <a:r>
              <a:rPr lang="ko-KR" altLang="en-US" dirty="0"/>
              <a:t>를 얻을 확률이 </a:t>
            </a:r>
            <a:r>
              <a:rPr lang="ko-KR" altLang="en-US" dirty="0" err="1"/>
              <a:t>적어짐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한번 </a:t>
            </a:r>
            <a:r>
              <a:rPr lang="en-US" altLang="ko-KR" dirty="0"/>
              <a:t>CPU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잡을 때 많이 작업하라고 낮은 우선순위의 타임 슬라이스를 크게 함</a:t>
            </a:r>
            <a:r>
              <a:rPr lang="en-US" altLang="ko-KR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/>
              <a:t>마지막 큐에 있는</a:t>
            </a:r>
            <a:r>
              <a:rPr lang="en-US" altLang="ko-KR" dirty="0"/>
              <a:t>(</a:t>
            </a:r>
            <a:r>
              <a:rPr lang="ko-KR" altLang="en-US" dirty="0"/>
              <a:t>우선순위가 가장 낮은</a:t>
            </a:r>
            <a:r>
              <a:rPr lang="en-US" altLang="ko-KR" dirty="0"/>
              <a:t>) </a:t>
            </a:r>
            <a:r>
              <a:rPr lang="ko-KR" altLang="en-US" dirty="0"/>
              <a:t>프로세스는 무한대의 타임 슬라이스를 얻음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마지막 큐는 들어온 순서대로 작업을 마치는 </a:t>
            </a:r>
            <a:r>
              <a:rPr lang="en-US" altLang="ko-KR" dirty="0"/>
              <a:t>FCFS </a:t>
            </a:r>
            <a:r>
              <a:rPr lang="ko-KR" altLang="en-US" dirty="0"/>
              <a:t>스케줄링 방식으로 동작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51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AC5B7-AF58-477B-B6A9-392471CF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스케줄링의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4114A-E3F6-4ABB-BA38-379366C35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저수준</a:t>
            </a:r>
            <a:r>
              <a:rPr lang="ko-KR" altLang="en-US" dirty="0"/>
              <a:t> 스케줄링</a:t>
            </a:r>
            <a:endParaRPr lang="en-US" altLang="ko-KR" dirty="0"/>
          </a:p>
          <a:p>
            <a:endParaRPr lang="en-US" altLang="ko-KR" sz="500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어떤 프로세스에 </a:t>
            </a:r>
            <a:r>
              <a:rPr lang="en-US" altLang="ko-KR" dirty="0"/>
              <a:t>CPU</a:t>
            </a:r>
            <a:r>
              <a:rPr lang="ko-KR" altLang="en-US" dirty="0"/>
              <a:t>를 할당할지</a:t>
            </a:r>
            <a:r>
              <a:rPr lang="en-US" altLang="ko-KR" dirty="0"/>
              <a:t>, </a:t>
            </a:r>
            <a:r>
              <a:rPr lang="ko-KR" altLang="en-US" dirty="0"/>
              <a:t>어떤 프로세스를 대기 상태로 보낼지 등을 결정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아주 짧은 시간에 일어나기 때문에 단기 스케줄링이라고도 함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84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04571-873B-4AC5-AEA4-2A59933B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스케줄링의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0B084-F60A-4A97-9017-B335B397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중간 수준 스케줄링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중지</a:t>
            </a:r>
            <a:r>
              <a:rPr lang="en-US" altLang="ko-KR" dirty="0"/>
              <a:t>(suspend)</a:t>
            </a:r>
            <a:r>
              <a:rPr lang="ko-KR" altLang="en-US" dirty="0"/>
              <a:t>와 활성화</a:t>
            </a:r>
            <a:r>
              <a:rPr lang="en-US" altLang="ko-KR" dirty="0"/>
              <a:t>(active)</a:t>
            </a:r>
            <a:r>
              <a:rPr lang="ko-KR" altLang="en-US" dirty="0"/>
              <a:t>로 전체 시스템의 활성화된 프로세스 수를 조절하여 과부하를 막음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일부 프로세스를 중지 상태로 옮김으로써 나머지 프로세스가 원만하게 작동하도록 지원</a:t>
            </a:r>
            <a:r>
              <a:rPr lang="en-US" altLang="ko-KR" dirty="0"/>
              <a:t>(</a:t>
            </a:r>
            <a:r>
              <a:rPr lang="ko-KR" altLang="en-US" dirty="0"/>
              <a:t>보류상태</a:t>
            </a:r>
            <a:r>
              <a:rPr lang="en-US" altLang="ko-KR" dirty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 err="1"/>
              <a:t>저수준</a:t>
            </a:r>
            <a:r>
              <a:rPr lang="ko-KR" altLang="en-US" dirty="0"/>
              <a:t> 스케줄링이 원만하게 이루어지도록 완충하는 역할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05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D4D4E-B84B-4031-B41A-7228E0F0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스케줄링의 단계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3235D0F-FEDD-452B-9D1B-3AC09997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865565"/>
              </p:ext>
            </p:extLst>
          </p:nvPr>
        </p:nvGraphicFramePr>
        <p:xfrm>
          <a:off x="467544" y="1700809"/>
          <a:ext cx="10683056" cy="3480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5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76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고수준 스케줄링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전체 시스템의 부하를 고려하여 작업을 시작할지 말지를 결정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시스템의 전체 프로세스 수가 결정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멀티프로그래밍 정도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(degree of multiprogramming))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메인프레임과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같은 큰 시스템에서 규모가 큰 일괄 작업을 처리할 때 사용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54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중간 수준 스케줄링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시스템에 과부하가 걸려서 전체 프로세스 수를 조절해야 한다면 이미 활성화된 프로세스 중 일부를 보류 상태로 보냄</a:t>
                      </a:r>
                      <a:endParaRPr lang="en-US" altLang="ko-KR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6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저수준 스케줄링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실제 작업을</a:t>
                      </a:r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</a:rPr>
                        <a:t> 수행</a:t>
                      </a:r>
                      <a:endParaRPr lang="en-US" altLang="ko-KR" sz="16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</a:rPr>
                        <a:t>준비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</a:rPr>
                        <a:t>대기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</a:rPr>
                        <a:t>타임아웃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600" b="0" baseline="0" dirty="0" err="1">
                          <a:solidFill>
                            <a:schemeClr val="tx1"/>
                          </a:solidFill>
                        </a:rPr>
                        <a:t>타임슬라이스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19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935D6-D9EB-4B15-BE56-D68E767F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스케줄링의 단계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CA14E7-30B1-4428-AB60-3BF3B6379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07" y="1600200"/>
            <a:ext cx="83724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57F73C-654A-45EF-93EF-4774BE66CA84}"/>
              </a:ext>
            </a:extLst>
          </p:cNvPr>
          <p:cNvSpPr txBox="1"/>
          <p:nvPr/>
        </p:nvSpPr>
        <p:spPr>
          <a:xfrm>
            <a:off x="2352311" y="1573770"/>
            <a:ext cx="190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고수준 스케줄러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11FE8B-62FE-4B35-8B26-F4C99EF702C7}"/>
              </a:ext>
            </a:extLst>
          </p:cNvPr>
          <p:cNvSpPr txBox="1"/>
          <p:nvPr/>
        </p:nvSpPr>
        <p:spPr>
          <a:xfrm>
            <a:off x="4947473" y="1589803"/>
            <a:ext cx="190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저수준</a:t>
            </a:r>
            <a:r>
              <a:rPr lang="ko-KR" altLang="en-US" dirty="0"/>
              <a:t> 스케줄러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64DEC-6D98-4C6C-9B53-B49914824260}"/>
              </a:ext>
            </a:extLst>
          </p:cNvPr>
          <p:cNvSpPr txBox="1"/>
          <p:nvPr/>
        </p:nvSpPr>
        <p:spPr>
          <a:xfrm>
            <a:off x="3041890" y="4246005"/>
            <a:ext cx="220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중간수준 스케줄러</a:t>
            </a:r>
          </a:p>
        </p:txBody>
      </p:sp>
    </p:spTree>
    <p:extLst>
      <p:ext uri="{BB962C8B-B14F-4D97-AF65-F5344CB8AC3E}">
        <p14:creationId xmlns:p14="http://schemas.microsoft.com/office/powerpoint/2010/main" val="409564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2237</Words>
  <Application>Microsoft Office PowerPoint</Application>
  <PresentationFormat>와이드스크린</PresentationFormat>
  <Paragraphs>521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1" baseType="lpstr">
      <vt:lpstr>HY엽서L</vt:lpstr>
      <vt:lpstr>맑은 고딕</vt:lpstr>
      <vt:lpstr>Arial</vt:lpstr>
      <vt:lpstr>Wingdings</vt:lpstr>
      <vt:lpstr>Office 테마</vt:lpstr>
      <vt:lpstr>운영체제</vt:lpstr>
      <vt:lpstr>지난시간에… </vt:lpstr>
      <vt:lpstr>이번시간에</vt:lpstr>
      <vt:lpstr>스케줄링(Scheduling) 이란?</vt:lpstr>
      <vt:lpstr>스케줄링의 단계</vt:lpstr>
      <vt:lpstr>스케줄링의 단계</vt:lpstr>
      <vt:lpstr>스케줄링의 단계</vt:lpstr>
      <vt:lpstr>스케줄링의 단계</vt:lpstr>
      <vt:lpstr>스케줄링의 단계</vt:lpstr>
      <vt:lpstr>스케줄링의 목적</vt:lpstr>
      <vt:lpstr>스케줄링 고려 사항</vt:lpstr>
      <vt:lpstr>스케줄링 고려 사항</vt:lpstr>
      <vt:lpstr>스케줄링 고려 사항</vt:lpstr>
      <vt:lpstr>PowerPoint 프레젠테이션</vt:lpstr>
      <vt:lpstr>스케줄링 고려 사항</vt:lpstr>
      <vt:lpstr>스케줄링 고려 사항</vt:lpstr>
      <vt:lpstr>스케줄링 고려 사항</vt:lpstr>
      <vt:lpstr>전면 프로세스와 후면 프로세스</vt:lpstr>
      <vt:lpstr>PowerPoint 프레젠테이션</vt:lpstr>
      <vt:lpstr>CPU 스케줄링 시 고려사항</vt:lpstr>
      <vt:lpstr>다중 큐</vt:lpstr>
      <vt:lpstr>PowerPoint 프레젠테이션</vt:lpstr>
      <vt:lpstr>준비 상태의 다중 큐</vt:lpstr>
      <vt:lpstr>준비 상태의 다중 큐</vt:lpstr>
      <vt:lpstr>준비 상태의 다중 큐</vt:lpstr>
      <vt:lpstr>대기 상태의 다중 큐</vt:lpstr>
      <vt:lpstr>대기 상태의 다중 큐</vt:lpstr>
      <vt:lpstr>PowerPoint 프레젠테이션</vt:lpstr>
      <vt:lpstr>스케줄링 알고리즘</vt:lpstr>
      <vt:lpstr>PowerPoint 프레젠테이션</vt:lpstr>
      <vt:lpstr>스케줄링 알고리즘</vt:lpstr>
      <vt:lpstr>스케줄링 알고리즘</vt:lpstr>
      <vt:lpstr>스케줄링 알고리즘</vt:lpstr>
      <vt:lpstr>스케줄링 알고리즘</vt:lpstr>
      <vt:lpstr>FCFS(First Come First Served Scheduling) </vt:lpstr>
      <vt:lpstr>FCFS 스케줄링의 성능</vt:lpstr>
      <vt:lpstr>FCFS 스케줄링의 성능</vt:lpstr>
      <vt:lpstr>SJF(Shortest Job First Scheduling )</vt:lpstr>
      <vt:lpstr>SJF 스케줄링의 성능</vt:lpstr>
      <vt:lpstr>SJF 스케줄링</vt:lpstr>
      <vt:lpstr>HRRN(Highest Response Ratio Next Scheduling)</vt:lpstr>
      <vt:lpstr>HRRN 스케줄링의 성능</vt:lpstr>
      <vt:lpstr>HRRN(Highest Response Ratio Next Scheduling) 스케줄링</vt:lpstr>
      <vt:lpstr>라운드 로빈(Round Robin)</vt:lpstr>
      <vt:lpstr>라운드 로빈 스케줄링의 성능</vt:lpstr>
      <vt:lpstr>라운드 로빈 스케줄링</vt:lpstr>
      <vt:lpstr>라운드 로빈 스케줄링</vt:lpstr>
      <vt:lpstr>SRT(Shortest Remaining-Time First Scheduling) 우선 스케줄링</vt:lpstr>
      <vt:lpstr>SRT 우선 스케줄링의 성능</vt:lpstr>
      <vt:lpstr>SRT(Shortest Remaining-Time First Scheduling) 우선 스케줄링</vt:lpstr>
      <vt:lpstr>우선순위 스케줄링</vt:lpstr>
      <vt:lpstr>우선순위 스케줄링</vt:lpstr>
      <vt:lpstr>우선순위 스케줄링</vt:lpstr>
      <vt:lpstr>우선순위 스케줄링</vt:lpstr>
      <vt:lpstr>다단계 큐 스케줄링의 동작 방식</vt:lpstr>
      <vt:lpstr>다단계 피드백 큐 스케줄링의 동작 방식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</dc:title>
  <dc:creator>유상현</dc:creator>
  <cp:lastModifiedBy>상현</cp:lastModifiedBy>
  <cp:revision>47</cp:revision>
  <dcterms:created xsi:type="dcterms:W3CDTF">2019-04-07T21:33:27Z</dcterms:created>
  <dcterms:modified xsi:type="dcterms:W3CDTF">2020-04-23T03:23:25Z</dcterms:modified>
</cp:coreProperties>
</file>