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13" r:id="rId4"/>
    <p:sldId id="435" r:id="rId5"/>
    <p:sldId id="436" r:id="rId6"/>
    <p:sldId id="437" r:id="rId7"/>
    <p:sldId id="438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5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426" r:id="rId36"/>
    <p:sldId id="347" r:id="rId37"/>
    <p:sldId id="348" r:id="rId38"/>
    <p:sldId id="349" r:id="rId39"/>
    <p:sldId id="351" r:id="rId40"/>
    <p:sldId id="352" r:id="rId41"/>
    <p:sldId id="353" r:id="rId42"/>
    <p:sldId id="354" r:id="rId43"/>
    <p:sldId id="439" r:id="rId44"/>
    <p:sldId id="35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CB6FE7-F633-46D4-B134-5D2BE34793E2}">
          <p14:sldIdLst>
            <p14:sldId id="256"/>
            <p14:sldId id="257"/>
            <p14:sldId id="313"/>
            <p14:sldId id="435"/>
            <p14:sldId id="436"/>
            <p14:sldId id="437"/>
            <p14:sldId id="438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426"/>
            <p14:sldId id="347"/>
            <p14:sldId id="348"/>
            <p14:sldId id="349"/>
            <p14:sldId id="351"/>
            <p14:sldId id="352"/>
            <p14:sldId id="353"/>
            <p14:sldId id="354"/>
            <p14:sldId id="439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66" d="100"/>
          <a:sy n="66" d="100"/>
        </p:scale>
        <p:origin x="480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0BA16-8E01-4E3C-A3DE-FBF5E8E9E7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6352F-C91D-4FB0-97C0-93B83526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5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764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운영체제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07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 dirty="0">
                <a:solidFill>
                  <a:srgbClr val="000000"/>
                </a:solidFill>
              </a:rPr>
              <a:t> 프로세스 동기화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l"/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개념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간 통신의 종류</a:t>
            </a:r>
          </a:p>
          <a:p>
            <a:pPr lvl="1"/>
            <a:r>
              <a:rPr lang="ko-KR" altLang="en-US" dirty="0"/>
              <a:t>네트워크를 이용한 데이터 통신</a:t>
            </a:r>
          </a:p>
          <a:p>
            <a:pPr lvl="2"/>
            <a:r>
              <a:rPr lang="ko-KR" altLang="en-US" dirty="0"/>
              <a:t>여러 컴퓨터가 네트워크로 연결되어 있을 때 통신</a:t>
            </a:r>
          </a:p>
          <a:p>
            <a:pPr lvl="2"/>
            <a:r>
              <a:rPr lang="ko-KR" altLang="en-US" b="1" dirty="0"/>
              <a:t>소켓</a:t>
            </a:r>
            <a:r>
              <a:rPr lang="ko-KR" altLang="en-US" dirty="0"/>
              <a:t>을 이용하여 데이터를 주고받음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통신 방향에 따른 분류 </a:t>
            </a:r>
            <a:endParaRPr lang="en-US" altLang="ko-KR" dirty="0"/>
          </a:p>
          <a:p>
            <a:pPr lvl="1" algn="just">
              <a:lnSpc>
                <a:spcPct val="140000"/>
              </a:lnSpc>
            </a:pPr>
            <a:r>
              <a:rPr lang="ko-KR" altLang="en-US" dirty="0"/>
              <a:t>양방향 통신</a:t>
            </a:r>
            <a:endParaRPr lang="en-US" altLang="ko-KR" dirty="0"/>
          </a:p>
          <a:p>
            <a:pPr lvl="2" algn="just">
              <a:lnSpc>
                <a:spcPct val="140000"/>
              </a:lnSpc>
            </a:pPr>
            <a:r>
              <a:rPr lang="ko-KR" altLang="en-US" dirty="0"/>
              <a:t>데이터를 동시에 양쪽 방향으로 전송할 수 있는 구조로</a:t>
            </a:r>
            <a:r>
              <a:rPr lang="en-US" altLang="ko-KR" dirty="0"/>
              <a:t>, </a:t>
            </a:r>
            <a:r>
              <a:rPr lang="ko-KR" altLang="en-US" dirty="0"/>
              <a:t>일반적인 통신은 모두 양방향 통신</a:t>
            </a:r>
            <a:r>
              <a:rPr lang="en-US" altLang="ko-KR" dirty="0"/>
              <a:t> </a:t>
            </a:r>
          </a:p>
          <a:p>
            <a:pPr lvl="2" algn="just">
              <a:lnSpc>
                <a:spcPct val="140000"/>
              </a:lnSpc>
            </a:pPr>
            <a:r>
              <a:rPr lang="ko-KR" altLang="en-US" dirty="0"/>
              <a:t>프로세스 간 통신에서는 소켓 통신이 양방향 통신에 해당</a:t>
            </a:r>
            <a:endParaRPr lang="en-US" altLang="ko-KR" dirty="0"/>
          </a:p>
          <a:p>
            <a:pPr lvl="2" algn="just">
              <a:lnSpc>
                <a:spcPct val="140000"/>
              </a:lnSpc>
            </a:pPr>
            <a:endParaRPr lang="en-US" altLang="ko-KR" sz="1100" dirty="0"/>
          </a:p>
          <a:p>
            <a:pPr lvl="1" algn="just">
              <a:lnSpc>
                <a:spcPct val="140000"/>
              </a:lnSpc>
            </a:pPr>
            <a:r>
              <a:rPr lang="ko-KR" altLang="en-US" dirty="0" err="1"/>
              <a:t>반양방향</a:t>
            </a:r>
            <a:r>
              <a:rPr lang="ko-KR" altLang="en-US" dirty="0"/>
              <a:t> 통신</a:t>
            </a:r>
            <a:endParaRPr lang="en-US" altLang="ko-KR" dirty="0"/>
          </a:p>
          <a:p>
            <a:pPr lvl="2" algn="just">
              <a:lnSpc>
                <a:spcPct val="140000"/>
              </a:lnSpc>
            </a:pPr>
            <a:r>
              <a:rPr lang="ko-KR" altLang="en-US" dirty="0"/>
              <a:t>데이터를 양쪽 방향으로 전송할 수 있지만 동시 전송은 불가능하고 특정 시점에 한쪽 방향으로만 전송할 수 있는 구조</a:t>
            </a:r>
            <a:endParaRPr lang="en-US" altLang="ko-KR" dirty="0"/>
          </a:p>
          <a:p>
            <a:pPr lvl="2" algn="just">
              <a:lnSpc>
                <a:spcPct val="140000"/>
              </a:lnSpc>
            </a:pPr>
            <a:r>
              <a:rPr lang="ko-KR" altLang="en-US" dirty="0" err="1"/>
              <a:t>반양방향</a:t>
            </a:r>
            <a:r>
              <a:rPr lang="ko-KR" altLang="en-US" dirty="0"/>
              <a:t> 통신의 대표적인 예는 무전기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03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ko-KR" altLang="en-US" dirty="0"/>
              <a:t>통신 방향에 따른 분류 </a:t>
            </a:r>
            <a:endParaRPr lang="en-US" altLang="ko-KR" dirty="0"/>
          </a:p>
          <a:p>
            <a:pPr lvl="1" algn="just">
              <a:lnSpc>
                <a:spcPct val="140000"/>
              </a:lnSpc>
            </a:pPr>
            <a:r>
              <a:rPr lang="ko-KR" altLang="en-US" dirty="0"/>
              <a:t>단방향 통신</a:t>
            </a:r>
            <a:endParaRPr lang="en-US" altLang="ko-KR" dirty="0"/>
          </a:p>
          <a:p>
            <a:pPr lvl="2" algn="just">
              <a:lnSpc>
                <a:spcPct val="140000"/>
              </a:lnSpc>
            </a:pPr>
            <a:r>
              <a:rPr lang="ko-KR" altLang="en-US" dirty="0"/>
              <a:t>모스 신호처럼 한쪽 방향으로만 데이터를 전송할 수 있는 구조</a:t>
            </a:r>
            <a:r>
              <a:rPr lang="en-US" altLang="ko-KR" dirty="0"/>
              <a:t> </a:t>
            </a:r>
          </a:p>
          <a:p>
            <a:pPr lvl="2" algn="just">
              <a:lnSpc>
                <a:spcPct val="140000"/>
              </a:lnSpc>
            </a:pPr>
            <a:r>
              <a:rPr lang="ko-KR" altLang="en-US" dirty="0"/>
              <a:t>프로세스 간통신에서는 전역 변수와 파이프가 단방향 통신에 해당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39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통신 구현 방식에 따른 분류</a:t>
            </a:r>
          </a:p>
          <a:p>
            <a:pPr lvl="1"/>
            <a:r>
              <a:rPr lang="ko-KR" altLang="en-US" dirty="0"/>
              <a:t>대기가 있는 통신</a:t>
            </a:r>
          </a:p>
          <a:p>
            <a:pPr lvl="2"/>
            <a:r>
              <a:rPr lang="ko-KR" altLang="en-US" dirty="0"/>
              <a:t>동기화를 지원하는 통신 방식</a:t>
            </a:r>
          </a:p>
          <a:p>
            <a:pPr lvl="2"/>
            <a:r>
              <a:rPr lang="ko-KR" altLang="en-US" dirty="0"/>
              <a:t>데이터를 받는 쪽은 데이터가 도착할 때까지 자동으로 대기 상태에 머물러 있음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대기가 없는 통신</a:t>
            </a:r>
          </a:p>
          <a:p>
            <a:pPr lvl="2"/>
            <a:r>
              <a:rPr lang="ko-KR" altLang="en-US" dirty="0"/>
              <a:t>동기화를 지원하지 않는 통신 방식</a:t>
            </a:r>
          </a:p>
          <a:p>
            <a:pPr lvl="2"/>
            <a:r>
              <a:rPr lang="ko-KR" altLang="en-US" dirty="0"/>
              <a:t>데이터를 받는 쪽은 바쁜 대기를 사용하여 데이터가 도착했는지 여부를 직접 확인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90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95504-11CF-4F10-BF2B-D653C7750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" y="1690688"/>
            <a:ext cx="9669997" cy="41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5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프로세스 간 통신 방식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데이터를 주거나 받는 쓰기 연산과 읽기 연산으로 이루어짐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67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 변수를 이용한 통신 </a:t>
            </a:r>
          </a:p>
          <a:p>
            <a:pPr lvl="1"/>
            <a:r>
              <a:rPr lang="ko-KR" altLang="en-US" dirty="0"/>
              <a:t>공동으로 관리하는 메모리를 사용하여 데이터를 주고받는 것</a:t>
            </a:r>
          </a:p>
          <a:p>
            <a:pPr lvl="1"/>
            <a:r>
              <a:rPr lang="ko-KR" altLang="en-US" dirty="0"/>
              <a:t>데이터를 보내는 쪽에서는 전역 변수나 파일에 값을 쓰고</a:t>
            </a:r>
            <a:r>
              <a:rPr lang="en-US" altLang="ko-KR" dirty="0"/>
              <a:t>, </a:t>
            </a:r>
            <a:r>
              <a:rPr lang="ko-KR" altLang="en-US" dirty="0"/>
              <a:t>데이터를 받는 쪽에서는 전역 변수의 값을 읽음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31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파일을 이용한 통신</a:t>
            </a:r>
          </a:p>
          <a:p>
            <a:pPr lvl="1"/>
            <a:r>
              <a:rPr lang="ko-KR" altLang="en-US" dirty="0"/>
              <a:t>파일 열기</a:t>
            </a:r>
          </a:p>
          <a:p>
            <a:pPr lvl="2"/>
            <a:r>
              <a:rPr lang="en-US" altLang="ko-KR" dirty="0"/>
              <a:t>open(“com.txt”, O_RDWR) : com.txt </a:t>
            </a:r>
            <a:r>
              <a:rPr lang="ko-KR" altLang="en-US" dirty="0"/>
              <a:t>파일을 읽기와 쓰기를 할 수 있는 형태로 준비</a:t>
            </a:r>
          </a:p>
          <a:p>
            <a:pPr lvl="1"/>
            <a:r>
              <a:rPr lang="ko-KR" altLang="en-US" dirty="0"/>
              <a:t>읽기 또는 쓰기 연산</a:t>
            </a:r>
          </a:p>
          <a:p>
            <a:pPr lvl="2"/>
            <a:r>
              <a:rPr lang="en-US" altLang="ko-KR" dirty="0"/>
              <a:t>write(</a:t>
            </a:r>
            <a:r>
              <a:rPr lang="en-US" altLang="ko-KR" dirty="0" err="1"/>
              <a:t>fd</a:t>
            </a:r>
            <a:r>
              <a:rPr lang="en-US" altLang="ko-KR" dirty="0"/>
              <a:t>, “Test”, 5) : 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com.txt </a:t>
            </a:r>
            <a:r>
              <a:rPr lang="ko-KR" altLang="en-US" dirty="0"/>
              <a:t>파일에 </a:t>
            </a:r>
            <a:r>
              <a:rPr lang="en-US" altLang="ko-KR" dirty="0"/>
              <a:t>Test</a:t>
            </a:r>
            <a:r>
              <a:rPr lang="ko-KR" altLang="en-US" dirty="0"/>
              <a:t>라는 문자열을 쓰라는 뜻</a:t>
            </a:r>
          </a:p>
          <a:p>
            <a:pPr lvl="2"/>
            <a:r>
              <a:rPr lang="en-US" altLang="ko-KR" dirty="0"/>
              <a:t>read(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en-US" altLang="ko-KR" dirty="0" err="1"/>
              <a:t>buf</a:t>
            </a:r>
            <a:r>
              <a:rPr lang="en-US" altLang="ko-KR" dirty="0"/>
              <a:t>, 5) : 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com.txt </a:t>
            </a:r>
            <a:r>
              <a:rPr lang="ko-KR" altLang="en-US" dirty="0"/>
              <a:t>파일에서 </a:t>
            </a:r>
            <a:r>
              <a:rPr lang="en-US" altLang="ko-KR" dirty="0"/>
              <a:t>5B</a:t>
            </a:r>
            <a:r>
              <a:rPr lang="ko-KR" altLang="en-US" dirty="0"/>
              <a:t>를 읽어 변수 </a:t>
            </a:r>
            <a:r>
              <a:rPr lang="en-US" altLang="ko-KR" dirty="0" err="1"/>
              <a:t>buf</a:t>
            </a:r>
            <a:r>
              <a:rPr lang="ko-KR" altLang="en-US" dirty="0"/>
              <a:t>에 저장</a:t>
            </a:r>
          </a:p>
          <a:p>
            <a:pPr lvl="1"/>
            <a:r>
              <a:rPr lang="ko-KR" altLang="en-US" dirty="0"/>
              <a:t>파일 닫기</a:t>
            </a:r>
          </a:p>
          <a:p>
            <a:pPr lvl="2"/>
            <a:r>
              <a:rPr lang="en-US" altLang="ko-KR" dirty="0"/>
              <a:t>close(</a:t>
            </a:r>
            <a:r>
              <a:rPr lang="en-US" altLang="ko-KR" dirty="0" err="1"/>
              <a:t>fd</a:t>
            </a:r>
            <a:r>
              <a:rPr lang="en-US" altLang="ko-KR" dirty="0"/>
              <a:t>) : </a:t>
            </a:r>
            <a:r>
              <a:rPr lang="en-US" altLang="ko-KR" dirty="0" err="1"/>
              <a:t>fd</a:t>
            </a:r>
            <a:r>
              <a:rPr lang="ko-KR" altLang="en-US" dirty="0"/>
              <a:t>가 가리키는 파일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com.txt </a:t>
            </a:r>
            <a:r>
              <a:rPr lang="ko-KR" altLang="en-US" dirty="0"/>
              <a:t>파일을 닫음</a:t>
            </a:r>
          </a:p>
          <a:p>
            <a:r>
              <a:rPr lang="ko-KR" altLang="en-US" dirty="0"/>
              <a:t>파일을 이용한 통신은 부모</a:t>
            </a:r>
            <a:r>
              <a:rPr lang="en-US" altLang="ko-KR" dirty="0"/>
              <a:t>-</a:t>
            </a:r>
            <a:r>
              <a:rPr lang="ko-KR" altLang="en-US" dirty="0"/>
              <a:t>자식 관계 프로세스 간 통신에 많이 사용 </a:t>
            </a:r>
            <a:endParaRPr lang="en-US" altLang="ko-KR" dirty="0"/>
          </a:p>
          <a:p>
            <a:r>
              <a:rPr lang="ko-KR" altLang="en-US" dirty="0"/>
              <a:t>운영체제가 동기화 제공 </a:t>
            </a:r>
            <a:r>
              <a:rPr lang="ko-KR" altLang="en-US" dirty="0" err="1"/>
              <a:t>않함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파이프를 이용한 통신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운영체제가 제공하는 동기화 통신 방식으로</a:t>
            </a:r>
            <a:r>
              <a:rPr lang="en-US" altLang="ko-KR" dirty="0"/>
              <a:t>, </a:t>
            </a:r>
            <a:r>
              <a:rPr lang="ko-KR" altLang="en-US" dirty="0"/>
              <a:t>파일 입출력과 같이 </a:t>
            </a:r>
            <a:r>
              <a:rPr lang="en-US" altLang="ko-KR" dirty="0"/>
              <a:t>open() </a:t>
            </a:r>
            <a:r>
              <a:rPr lang="ko-KR" altLang="en-US" dirty="0"/>
              <a:t>함수로 기술자를 얻고 작업을 한 후 </a:t>
            </a:r>
            <a:r>
              <a:rPr lang="en-US" altLang="ko-KR" dirty="0"/>
              <a:t>close() </a:t>
            </a:r>
            <a:r>
              <a:rPr lang="ko-KR" altLang="en-US" dirty="0"/>
              <a:t>함수로 마무리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파이프로 양방향 통신을 하려면 파이프 </a:t>
            </a:r>
            <a:r>
              <a:rPr lang="en-US" altLang="ko-KR" dirty="0"/>
              <a:t>2</a:t>
            </a:r>
            <a:r>
              <a:rPr lang="ko-KR" altLang="en-US" dirty="0"/>
              <a:t>개 사용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파이프에 쓰기 연산을 하면 데이터가 전송되고 읽기 연산을 하면 데이터를 받음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63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소켓을 이용한 통신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여러 컴퓨터에 있는 프로세스끼리 통신하는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통신하고자 하는 프로세스는 자신의 소켓과 상대의 소켓을 연결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시스템에 있는 프로세스가 소켓을 바인딩한 후 소켓에 쓰기 연산을 하면 데이터가 전송되고</a:t>
            </a:r>
            <a:r>
              <a:rPr lang="en-US" altLang="ko-KR" dirty="0"/>
              <a:t>, </a:t>
            </a:r>
            <a:r>
              <a:rPr lang="ko-KR" altLang="en-US" dirty="0"/>
              <a:t>읽기 연산을 하면 데이터를 받게 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63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971CB-1EF8-4E43-A09B-B7C538A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지난시간에</a:t>
            </a:r>
            <a:r>
              <a:rPr lang="en-US" altLang="ko-KR" dirty="0"/>
              <a:t>…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AA1A-CA39-4B51-B5A2-56F03112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en-US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 스케줄링의 의미를 이해하고 단계와 목적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스케줄링 시 고려할 사항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준비 상태와 대기 상태에서 다중 큐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스케줄링 알고리즘의 종류와 각 방식의 장단점</a:t>
            </a:r>
            <a:r>
              <a:rPr lang="en-US" altLang="ko-KR" dirty="0">
                <a:latin typeface="+mn-ea"/>
              </a:rPr>
              <a:t> </a:t>
            </a:r>
            <a:endParaRPr lang="en-US" altLang="en-US" dirty="0">
              <a:latin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3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87"/>
            <a:ext cx="10515600" cy="1325563"/>
          </a:xfrm>
        </p:spPr>
        <p:txBody>
          <a:bodyPr/>
          <a:lstStyle/>
          <a:p>
            <a:r>
              <a:rPr lang="ko-KR" altLang="en-US" dirty="0"/>
              <a:t>프로세스 간 통신의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B4ECBB-9559-436F-872D-0C8E76C8C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00" y="2448351"/>
            <a:ext cx="7753985" cy="4167283"/>
          </a:xfrm>
          <a:prstGeom prst="rect">
            <a:avLst/>
          </a:prstGeom>
        </p:spPr>
      </p:pic>
      <p:sp>
        <p:nvSpPr>
          <p:cNvPr id="6" name="모서리가 둥근 사각형 설명선 1">
            <a:extLst>
              <a:ext uri="{FF2B5EF4-FFF2-40B4-BE49-F238E27FC236}">
                <a16:creationId xmlns:a16="http://schemas.microsoft.com/office/drawing/2014/main" id="{87DCFE2A-0716-4D42-B1F4-2AB849F2DF01}"/>
              </a:ext>
            </a:extLst>
          </p:cNvPr>
          <p:cNvSpPr/>
          <p:nvPr/>
        </p:nvSpPr>
        <p:spPr>
          <a:xfrm>
            <a:off x="5181228" y="1617150"/>
            <a:ext cx="2368618" cy="1662401"/>
          </a:xfrm>
          <a:prstGeom prst="wedgeRoundRectCallout">
            <a:avLst>
              <a:gd name="adj1" fmla="val -13662"/>
              <a:gd name="adj2" fmla="val 70196"/>
              <a:gd name="adj3" fmla="val 16667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소켓을 매개로 한쪽의 프로세스와 반대쪽의 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프로세스를 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연결하는 작업</a:t>
            </a:r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7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F22D5B-65D7-4CD8-8315-D2F2C926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7" y="1690688"/>
            <a:ext cx="8682339" cy="39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6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자원의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공유 자원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여러 프로세스가 공동으로 이용하는 변수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파일 등을 말함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공동으로 이용되기 때문에 누가 언제 데이터를 읽거나 </a:t>
            </a:r>
            <a:r>
              <a:rPr lang="ko-KR" altLang="en-US" dirty="0" err="1"/>
              <a:t>쓰느냐에</a:t>
            </a:r>
            <a:r>
              <a:rPr lang="ko-KR" altLang="en-US" dirty="0"/>
              <a:t> 따라 그 결과가 달라질 수 있음</a:t>
            </a:r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경쟁 조건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 이상의 프로세스가 공유 자원을 병행적으로 읽거나 쓰는 상황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경쟁 조건이 발생하면 공유 자원 접근 순서에 따라 실행 결과가 달라질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61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C3CC9-121E-4150-BC08-C21F9432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자원의 접근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7DAA77-BFB0-4167-9E50-5354A7C64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9" y="1552435"/>
            <a:ext cx="966536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DC95-B531-4AA2-97B3-A5CBDE4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자원의 접근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005B0-B2EE-4608-90F8-4C6CC2EA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임계 구역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공유 자원 접근 순서에 따라 실행 결과가 달라지는 프로그램의 영역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임계구역에서는 프로세스들이 동시에 작업하면 안 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어떤 프로세스가 임계구역에 들어가면 다른 프로세스는 임계구역 밖에서 기다려야 하며 임계구역의 프로세스가 나와야 들어갈 수 있음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24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A1D41-ED7C-4157-966E-4A20CE53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82882-3907-4360-A05C-1B922C45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코드 및 실행 순서에 따른 결과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marL="719138" lvl="1" indent="-269875" algn="just">
              <a:lnSpc>
                <a:spcPct val="150000"/>
              </a:lnSpc>
            </a:pPr>
            <a:r>
              <a:rPr lang="ko-KR" altLang="en-US" sz="1600" dirty="0"/>
              <a:t>생산자</a:t>
            </a:r>
            <a:r>
              <a:rPr lang="en-US" altLang="ko-KR" sz="1600" dirty="0"/>
              <a:t>-</a:t>
            </a:r>
            <a:r>
              <a:rPr lang="ko-KR" altLang="en-US" sz="1600" dirty="0"/>
              <a:t>소비자 문제는 생산자가 데이터를 생성하면 소비자는 그것을 소비하는 형태에서 발생하는 문제를 말한다</a:t>
            </a:r>
            <a:r>
              <a:rPr lang="en-US" altLang="ko-KR" sz="1600" dirty="0"/>
              <a:t>. </a:t>
            </a:r>
          </a:p>
          <a:p>
            <a:pPr marL="719138" lvl="1" indent="-269875" algn="just">
              <a:lnSpc>
                <a:spcPct val="150000"/>
              </a:lnSpc>
            </a:pPr>
            <a:r>
              <a:rPr lang="ko-KR" altLang="en-US" sz="1600" dirty="0"/>
              <a:t>생산자는 수를 증가시켜가며 물건을 채우고 소비자는 생산자를 쫓아가며 물건을 소비</a:t>
            </a:r>
            <a:endParaRPr lang="en-US" altLang="ko-KR" sz="1600" dirty="0"/>
          </a:p>
          <a:p>
            <a:pPr marL="719138" lvl="1" indent="-269875" algn="just">
              <a:lnSpc>
                <a:spcPct val="150000"/>
              </a:lnSpc>
            </a:pPr>
            <a:r>
              <a:rPr lang="ko-KR" altLang="en-US" sz="1600" dirty="0"/>
              <a:t>생산자 코드와 소비자 코드가 동시에 실행되면 문제가 발생 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158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E247-5B37-4CA6-B6D6-C45A16CE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임계구역 해결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565E0-EA06-4C43-A2DE-BB06C53D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상호 배제</a:t>
            </a:r>
            <a:r>
              <a:rPr lang="en-US" altLang="ko-KR" dirty="0"/>
              <a:t>mutual exclusion</a:t>
            </a:r>
          </a:p>
          <a:p>
            <a:pPr lvl="1"/>
            <a:r>
              <a:rPr lang="ko-KR" altLang="en-US" dirty="0"/>
              <a:t>한 프로세스가 임계구역에 들어가면 다른 프로세스는 임계구역에 들어갈 수 없는 것</a:t>
            </a:r>
          </a:p>
          <a:p>
            <a:endParaRPr lang="ko-KR" altLang="en-US" dirty="0"/>
          </a:p>
          <a:p>
            <a:r>
              <a:rPr lang="ko-KR" altLang="en-US" dirty="0"/>
              <a:t>한정 대기</a:t>
            </a:r>
            <a:r>
              <a:rPr lang="en-US" altLang="ko-KR" dirty="0"/>
              <a:t>bounded waiting</a:t>
            </a:r>
          </a:p>
          <a:p>
            <a:pPr lvl="1"/>
            <a:r>
              <a:rPr lang="ko-KR" altLang="en-US" dirty="0"/>
              <a:t>어떤 프로세스도 무한 대기하지 않아야 함</a:t>
            </a:r>
          </a:p>
          <a:p>
            <a:endParaRPr lang="ko-KR" altLang="en-US" dirty="0"/>
          </a:p>
          <a:p>
            <a:r>
              <a:rPr lang="ko-KR" altLang="en-US" dirty="0"/>
              <a:t>진행의 융통성</a:t>
            </a:r>
            <a:r>
              <a:rPr lang="en-US" altLang="ko-KR" dirty="0"/>
              <a:t>progress flexibility</a:t>
            </a:r>
          </a:p>
          <a:p>
            <a:pPr lvl="1"/>
            <a:r>
              <a:rPr lang="ko-KR" altLang="en-US" dirty="0"/>
              <a:t>한 프로세스가 다른 프로세스의 진행을 방해해서는 안 된다는 것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036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24DD-A69D-46C3-887D-782E1399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임계구역 해결 방법을 설명하기 위한 기본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A22625-4BC7-41A4-B52E-E1987E64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662"/>
            <a:ext cx="6019800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20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9BC5D-A257-4132-8AF7-A52FB661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임계구역 해결 조건을 고려한 코드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EF65B-9EF0-4E9C-BEA0-D5CBDC3B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 변수로 잠금을 구현한 코드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37FE6E-BE92-4BD9-A81E-85F2CFBBB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6" y="2458616"/>
            <a:ext cx="7462157" cy="38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8ADE6-3FF1-4815-B45C-D065AAC1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임계구역 해결 조건을 고려한 코드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226D4-8517-416B-A787-93A774F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ko-KR" altLang="en-US" dirty="0"/>
              <a:t>전역 변수로 잠금을 구현한 코드의 문제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en-US" altLang="ko-KR" sz="24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 </a:t>
            </a:r>
            <a:r>
              <a:rPr lang="ko-KR" altLang="en-US" sz="1500" dirty="0"/>
              <a:t>프로세스 </a:t>
            </a:r>
            <a:r>
              <a:rPr lang="en-US" altLang="ko-KR" sz="1500" dirty="0"/>
              <a:t>P1</a:t>
            </a:r>
            <a:r>
              <a:rPr lang="ko-KR" altLang="en-US" sz="1500" dirty="0"/>
              <a:t>은 </a:t>
            </a:r>
            <a:r>
              <a:rPr lang="en-US" altLang="ko-KR" sz="1500" dirty="0"/>
              <a:t>while(lock==true); </a:t>
            </a:r>
            <a:r>
              <a:rPr lang="ko-KR" altLang="en-US" sz="1500" dirty="0"/>
              <a:t>문을 실행</a:t>
            </a:r>
            <a:endParaRPr lang="en-US" altLang="ko-KR" sz="15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 </a:t>
            </a:r>
            <a:r>
              <a:rPr lang="ko-KR" altLang="en-US" sz="1500" dirty="0"/>
              <a:t>프로세스 </a:t>
            </a:r>
            <a:r>
              <a:rPr lang="en-US" altLang="ko-KR" sz="1500" dirty="0"/>
              <a:t>P2</a:t>
            </a:r>
            <a:r>
              <a:rPr lang="ko-KR" altLang="en-US" sz="1500" dirty="0"/>
              <a:t>는 </a:t>
            </a:r>
            <a:r>
              <a:rPr lang="en-US" altLang="ko-KR" sz="1500" dirty="0"/>
              <a:t>while(lock==true); </a:t>
            </a:r>
            <a:r>
              <a:rPr lang="ko-KR" altLang="en-US" sz="1500" dirty="0"/>
              <a:t>문을 실행</a:t>
            </a:r>
            <a:endParaRPr lang="en-US" altLang="ko-KR" sz="15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 </a:t>
            </a:r>
            <a:r>
              <a:rPr lang="ko-KR" altLang="en-US" sz="1500" dirty="0"/>
              <a:t>프로세스 </a:t>
            </a:r>
            <a:r>
              <a:rPr lang="en-US" altLang="ko-KR" sz="1500" dirty="0"/>
              <a:t>P1</a:t>
            </a:r>
            <a:r>
              <a:rPr lang="ko-KR" altLang="en-US" sz="1500" dirty="0"/>
              <a:t>은 </a:t>
            </a:r>
            <a:r>
              <a:rPr lang="en-US" altLang="ko-KR" sz="1500" dirty="0"/>
              <a:t>lock=true; </a:t>
            </a:r>
            <a:r>
              <a:rPr lang="ko-KR" altLang="en-US" sz="1500" dirty="0"/>
              <a:t>문을 실행하여 임계구역에 잠금을 걸고 진입</a:t>
            </a:r>
            <a:endParaRPr lang="en-US" altLang="ko-KR" sz="1500" dirty="0"/>
          </a:p>
          <a:p>
            <a:pPr marL="719138" lvl="1" indent="-261938" algn="just">
              <a:lnSpc>
                <a:spcPct val="150000"/>
              </a:lnSpc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 </a:t>
            </a:r>
            <a:r>
              <a:rPr lang="ko-KR" altLang="en-US" sz="1500" dirty="0"/>
              <a:t>프로세스 </a:t>
            </a:r>
            <a:r>
              <a:rPr lang="en-US" altLang="ko-KR" sz="1500" dirty="0"/>
              <a:t>P2</a:t>
            </a:r>
            <a:r>
              <a:rPr lang="ko-KR" altLang="en-US" sz="1500" dirty="0"/>
              <a:t>도 </a:t>
            </a:r>
            <a:r>
              <a:rPr lang="en-US" altLang="ko-KR" sz="1500" dirty="0"/>
              <a:t>lock=true; </a:t>
            </a:r>
            <a:r>
              <a:rPr lang="ko-KR" altLang="en-US" sz="1500" dirty="0"/>
              <a:t>문을 실행하여 임계구역에 잠금을 걸고 진입</a:t>
            </a:r>
            <a:r>
              <a:rPr lang="en-US" altLang="ko-KR" sz="1500" dirty="0"/>
              <a:t>(</a:t>
            </a:r>
            <a:r>
              <a:rPr lang="ko-KR" altLang="en-US" sz="1500" dirty="0"/>
              <a:t>결국 둘 다 임계 구역에 진입</a:t>
            </a:r>
            <a:r>
              <a:rPr lang="en-US" altLang="ko-KR" sz="1500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D77D62-B138-4B88-BBFB-B2455FB87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50" y="2152838"/>
            <a:ext cx="6056008" cy="27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E4137-BCFC-42A9-8DBE-E5DCA3B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이번시간에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1A037-2315-4198-B96F-C63280D1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프로세스 간 통신의 개념을 이해하고 종류를 파악</a:t>
            </a:r>
            <a:endParaRPr lang="en-US" altLang="ko-KR" dirty="0">
              <a:latin typeface="+mn-ea"/>
            </a:endParaRPr>
          </a:p>
          <a:p>
            <a:pPr marL="285750" lvl="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공유 자원 사용 시의 임계구역 문제를 알아본다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임계구역 문제를 해결하기 위한 조건과 해결 방법을 알아본다</a:t>
            </a:r>
            <a:r>
              <a:rPr lang="en-US" altLang="ko-KR" dirty="0">
                <a:latin typeface="+mn-ea"/>
              </a:rPr>
              <a:t>.</a:t>
            </a:r>
            <a:endParaRPr lang="en-US" altLang="en-US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074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D6E4A-48D9-4B2D-88FD-E35F2BD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임계구역 해결 조건을 고려한 코드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07844-F781-4D3E-9B47-BDE13A68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상호 배제 조건을 충족하는 코드 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141FE0-7D6F-4456-8346-F9C426F96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5" y="2301875"/>
            <a:ext cx="6762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03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37751-AB97-4407-AE5B-3BCB88EC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임계구역 해결 조건을 고려한 코드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7480C-3841-428D-A578-7AFAC47A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상호 배제 조건을 충족</a:t>
            </a:r>
            <a:br>
              <a:rPr lang="en-US" altLang="ko-KR" dirty="0"/>
            </a:br>
            <a:r>
              <a:rPr lang="ko-KR" altLang="en-US" dirty="0"/>
              <a:t>하는 코드의 문제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1400" dirty="0"/>
              <a:t>프로세스 </a:t>
            </a:r>
            <a:r>
              <a:rPr lang="en-US" altLang="ko-KR" sz="1400" dirty="0"/>
              <a:t>P1</a:t>
            </a:r>
            <a:r>
              <a:rPr lang="ko-KR" altLang="en-US" sz="1400" dirty="0"/>
              <a:t>은 </a:t>
            </a:r>
            <a:r>
              <a:rPr lang="en-US" altLang="ko-KR" sz="1400" dirty="0"/>
              <a:t>lock1=true; </a:t>
            </a:r>
            <a:r>
              <a:rPr lang="ko-KR" altLang="en-US" sz="1400" dirty="0"/>
              <a:t>문을 실행한 후 자신의 </a:t>
            </a:r>
            <a:r>
              <a:rPr lang="en-US" altLang="ko-KR" sz="1400" dirty="0"/>
              <a:t>CPU </a:t>
            </a:r>
            <a:r>
              <a:rPr lang="ko-KR" altLang="en-US" sz="1400" dirty="0"/>
              <a:t>시간을 다 씀</a:t>
            </a:r>
            <a:r>
              <a:rPr lang="en-US" altLang="ko-KR" sz="1400" dirty="0"/>
              <a:t>(</a:t>
            </a:r>
            <a:r>
              <a:rPr lang="ko-KR" altLang="en-US" sz="1400" dirty="0"/>
              <a:t>타임아웃</a:t>
            </a:r>
            <a:r>
              <a:rPr lang="en-US" altLang="ko-KR" sz="1400" dirty="0"/>
              <a:t>) </a:t>
            </a:r>
            <a:r>
              <a:rPr lang="ko-KR" altLang="en-US" sz="1400" dirty="0"/>
              <a:t>문맥 교환이 발생하고 프로세스 </a:t>
            </a:r>
            <a:r>
              <a:rPr lang="en-US" altLang="ko-KR" sz="1400" dirty="0"/>
              <a:t>P2</a:t>
            </a:r>
            <a:r>
              <a:rPr lang="ko-KR" altLang="en-US" sz="1400" dirty="0"/>
              <a:t>가 실행 상태로 바뀜</a:t>
            </a:r>
            <a:endParaRPr lang="en-US" altLang="ko-KR" sz="1400" dirty="0"/>
          </a:p>
          <a:p>
            <a:pPr lvl="1"/>
            <a:endParaRPr lang="en-US" altLang="ko-KR" sz="300" dirty="0"/>
          </a:p>
          <a:p>
            <a:pPr lvl="1"/>
            <a:r>
              <a:rPr lang="ko-KR" altLang="en-US" sz="1400" dirty="0"/>
              <a:t>프로세스 </a:t>
            </a:r>
            <a:r>
              <a:rPr lang="en-US" altLang="ko-KR" sz="1400" dirty="0"/>
              <a:t>P2</a:t>
            </a:r>
            <a:r>
              <a:rPr lang="ko-KR" altLang="en-US" sz="1400" dirty="0"/>
              <a:t>도 </a:t>
            </a:r>
            <a:r>
              <a:rPr lang="en-US" altLang="ko-KR" sz="1400" dirty="0"/>
              <a:t>lock2=true; </a:t>
            </a:r>
            <a:r>
              <a:rPr lang="ko-KR" altLang="en-US" sz="1400" dirty="0"/>
              <a:t>문을 실행한 후 자신의 </a:t>
            </a:r>
            <a:r>
              <a:rPr lang="en-US" altLang="ko-KR" sz="1400" dirty="0"/>
              <a:t>CPU </a:t>
            </a:r>
            <a:r>
              <a:rPr lang="ko-KR" altLang="en-US" sz="1400" dirty="0"/>
              <a:t>시간을 다 씀</a:t>
            </a:r>
            <a:r>
              <a:rPr lang="en-US" altLang="ko-KR" sz="1400" dirty="0"/>
              <a:t>(</a:t>
            </a:r>
            <a:r>
              <a:rPr lang="ko-KR" altLang="en-US" sz="1400" dirty="0"/>
              <a:t>타임아웃</a:t>
            </a:r>
            <a:r>
              <a:rPr lang="en-US" altLang="ko-KR" sz="1400" dirty="0"/>
              <a:t>) </a:t>
            </a:r>
            <a:r>
              <a:rPr lang="ko-KR" altLang="en-US" sz="1400" dirty="0"/>
              <a:t>문맥 교환이 발생하고 프로세스 </a:t>
            </a:r>
            <a:r>
              <a:rPr lang="en-US" altLang="ko-KR" sz="1400" dirty="0"/>
              <a:t>P1</a:t>
            </a:r>
            <a:r>
              <a:rPr lang="ko-KR" altLang="en-US" sz="1400" dirty="0"/>
              <a:t>이 실행 상태로 바뀜</a:t>
            </a:r>
            <a:endParaRPr lang="en-US" altLang="ko-KR" sz="1400" dirty="0"/>
          </a:p>
          <a:p>
            <a:pPr lvl="1"/>
            <a:endParaRPr lang="en-US" altLang="ko-KR" sz="300" dirty="0"/>
          </a:p>
          <a:p>
            <a:pPr lvl="1"/>
            <a:r>
              <a:rPr lang="ko-KR" altLang="en-US" sz="1400" dirty="0"/>
              <a:t>프로세스 </a:t>
            </a:r>
            <a:r>
              <a:rPr lang="en-US" altLang="ko-KR" sz="1400" dirty="0"/>
              <a:t>P2</a:t>
            </a:r>
            <a:r>
              <a:rPr lang="ko-KR" altLang="en-US" sz="1400" dirty="0"/>
              <a:t>가 </a:t>
            </a:r>
            <a:r>
              <a:rPr lang="en-US" altLang="ko-KR" sz="1400" dirty="0"/>
              <a:t>lock2=true; </a:t>
            </a:r>
            <a:r>
              <a:rPr lang="ko-KR" altLang="en-US" sz="1400" dirty="0"/>
              <a:t>문을 실행했기 때문에 프로세스 </a:t>
            </a:r>
            <a:r>
              <a:rPr lang="en-US" altLang="ko-KR" sz="1400" dirty="0"/>
              <a:t>P1</a:t>
            </a:r>
            <a:r>
              <a:rPr lang="ko-KR" altLang="en-US" sz="1400" dirty="0"/>
              <a:t>은 </a:t>
            </a:r>
            <a:r>
              <a:rPr lang="en-US" altLang="ko-KR" sz="1400" dirty="0"/>
              <a:t>while(lock2==true); </a:t>
            </a:r>
            <a:r>
              <a:rPr lang="ko-KR" altLang="en-US" sz="1400" dirty="0"/>
              <a:t>문에서 무한 루프에 빠짐</a:t>
            </a:r>
            <a:endParaRPr lang="en-US" altLang="ko-KR" sz="1400" dirty="0"/>
          </a:p>
          <a:p>
            <a:pPr lvl="1"/>
            <a:endParaRPr lang="en-US" altLang="ko-KR" sz="300" dirty="0"/>
          </a:p>
          <a:p>
            <a:pPr lvl="1" algn="just"/>
            <a:r>
              <a:rPr lang="ko-KR" altLang="en-US" sz="1400" dirty="0"/>
              <a:t>프로세스 </a:t>
            </a:r>
            <a:r>
              <a:rPr lang="en-US" altLang="ko-KR" sz="1400" dirty="0"/>
              <a:t>P1</a:t>
            </a:r>
            <a:r>
              <a:rPr lang="ko-KR" altLang="en-US" sz="1400" dirty="0"/>
              <a:t>이 </a:t>
            </a:r>
            <a:r>
              <a:rPr lang="en-US" altLang="ko-KR" sz="1400" dirty="0"/>
              <a:t>lock1=true; </a:t>
            </a:r>
            <a:r>
              <a:rPr lang="ko-KR" altLang="en-US" sz="1400" dirty="0"/>
              <a:t>문을 실행했기 때문에 프로세스 </a:t>
            </a:r>
            <a:r>
              <a:rPr lang="en-US" altLang="ko-KR" sz="1400" dirty="0"/>
              <a:t>P2</a:t>
            </a:r>
            <a:r>
              <a:rPr lang="ko-KR" altLang="en-US" sz="1400" dirty="0"/>
              <a:t>도 </a:t>
            </a:r>
            <a:r>
              <a:rPr lang="en-US" altLang="ko-KR" sz="1400" dirty="0"/>
              <a:t>while(lock1 ==true); </a:t>
            </a:r>
            <a:r>
              <a:rPr lang="ko-KR" altLang="en-US" sz="1400" dirty="0"/>
              <a:t>문에서 무한 루프에 빠짐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C688A5-357D-4AE3-A394-1DC101AF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36" y="1825625"/>
            <a:ext cx="4399135" cy="25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2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0F08E-F2B1-4288-AB9F-13B8D181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임계구역 해결 조건을 고려한 코드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634C6-2EE5-443E-A158-794E6860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상호 배제와 한정 대기 조건을 충족하는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0A68E-FB27-4C36-905A-12485E5C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9" y="2405856"/>
            <a:ext cx="8371795" cy="39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56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4EAF-D0B7-400C-96C4-BD10FF2F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임계구역 해결 조건을 고려한 코드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310EB-3A0B-474D-AAB0-6C64201F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임계구역 문제의 </a:t>
            </a:r>
            <a:r>
              <a:rPr lang="ko-KR" altLang="en-US" dirty="0" err="1"/>
              <a:t>하드웨어적인</a:t>
            </a:r>
            <a:r>
              <a:rPr lang="ko-KR" altLang="en-US" dirty="0"/>
              <a:t> 해결 방법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검사와 지정</a:t>
            </a:r>
            <a:r>
              <a:rPr lang="en-US" altLang="ko-KR" sz="1800" baseline="30000" dirty="0"/>
              <a:t>test-and-set</a:t>
            </a:r>
            <a:r>
              <a:rPr lang="ko-KR" altLang="en-US" sz="1800" dirty="0"/>
              <a:t> 코드로 하드웨어의 지원을 받아 </a:t>
            </a:r>
            <a:r>
              <a:rPr lang="en-US" altLang="ko-KR" sz="1800" dirty="0"/>
              <a:t>while(lock==true); </a:t>
            </a:r>
            <a:r>
              <a:rPr lang="ko-KR" altLang="en-US" sz="1800" dirty="0"/>
              <a:t>문과 </a:t>
            </a:r>
            <a:r>
              <a:rPr lang="en-US" altLang="ko-KR" sz="1800" dirty="0"/>
              <a:t>lock=true; </a:t>
            </a:r>
            <a:r>
              <a:rPr lang="ko-KR" altLang="en-US" sz="1800" dirty="0"/>
              <a:t>문을 한꺼번에 실행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검사와 지정 코드를 이용하면 명령어 실행 중간에 타임아웃이 걸려 임계구역을 보호하지 못하는 문제가 발생하지 않음   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CD625-7FAA-48BD-956A-B005366A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56" y="3976548"/>
            <a:ext cx="6608180" cy="23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3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E6EC9-38CE-4674-9502-B0010839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피터슨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77EA2-13FE-4EE1-8365-21628A4A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피터슨 알고리즘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임계구역 해결의 세 가지 조건을 모두 만족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프로세스만 사용 가능하다는 한계가 있음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9D0F1-0215-4F4C-BC0C-D5AF4A00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12" y="3929014"/>
            <a:ext cx="3823331" cy="24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데커의</a:t>
            </a:r>
            <a:r>
              <a:rPr lang="ko-KR" altLang="en-US" dirty="0"/>
              <a:t> 알고리즘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데커의</a:t>
            </a:r>
            <a:r>
              <a:rPr lang="ko-KR" altLang="en-US" dirty="0"/>
              <a:t> 알고리즘 개념</a:t>
            </a:r>
            <a:endParaRPr lang="en-US" altLang="ko-KR" dirty="0"/>
          </a:p>
          <a:p>
            <a:pPr lvl="1"/>
            <a:r>
              <a:rPr lang="ko-KR" altLang="en-US" dirty="0"/>
              <a:t>두 프로세스가 서로 통신하려고 공유 메모리를 사용하여 충돌 없이 단일 자원을 공유할 수 있도록 허용하는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병행 프로그래밍 상호배제 문제의 첫 번째 해결책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프로세스 플래그 설정 가능</a:t>
            </a:r>
            <a:r>
              <a:rPr lang="en-US" altLang="ko-KR" dirty="0"/>
              <a:t>, </a:t>
            </a:r>
            <a:r>
              <a:rPr lang="ko-KR" altLang="en-US" dirty="0"/>
              <a:t>다른 프로세스 확인 후 플래그 재설정 가능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프로세스가 임계 영역에 진입하고 싶으면 플래그 설정하고 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3F43A-2C73-4681-B5F7-60506A7A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세마포어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FE39F-400F-4624-9C7E-E3115973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임계구역에 진입하기 전에 스위치를 사용 중으로 놓고 임계구역으로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이후에 도착하는 프로세스는 앞의 프로세스가 작업을 마칠 때까지 기다림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프로세스가 작업을 마치면 다음 프로세스에 임계구역을 사용하라는 동기화 신호를 보냄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93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4D37474-B3A6-4C1B-AE94-77060B0CEAD9}"/>
              </a:ext>
            </a:extLst>
          </p:cNvPr>
          <p:cNvGrpSpPr/>
          <p:nvPr/>
        </p:nvGrpSpPr>
        <p:grpSpPr>
          <a:xfrm>
            <a:off x="1128192" y="1511176"/>
            <a:ext cx="9362008" cy="4026024"/>
            <a:chOff x="1835696" y="4178722"/>
            <a:chExt cx="6070947" cy="21970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2B3D563-9D34-4357-BAB0-C4C1F8EE6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196236"/>
              <a:ext cx="2913876" cy="217954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437D8C-B6A5-416E-A248-A9825E3BF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4178722"/>
              <a:ext cx="2758579" cy="219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185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85E4-7DA5-4396-A8D0-FA3B8051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세마포어</a:t>
            </a:r>
            <a:r>
              <a:rPr lang="ko-KR" altLang="en-US" dirty="0"/>
              <a:t> 내부 코드 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8553B-6945-42A4-99CD-11E45F2E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500" dirty="0"/>
          </a:p>
          <a:p>
            <a:pPr>
              <a:lnSpc>
                <a:spcPct val="130000"/>
              </a:lnSpc>
            </a:pPr>
            <a:r>
              <a:rPr lang="en-US" altLang="ko-KR" sz="1900" b="1" dirty="0"/>
              <a:t>Semaphore(n) </a:t>
            </a:r>
            <a:r>
              <a:rPr lang="en-US" altLang="ko-KR" sz="1900" dirty="0"/>
              <a:t>: </a:t>
            </a:r>
            <a:r>
              <a:rPr lang="ko-KR" altLang="en-US" sz="1900" dirty="0"/>
              <a:t>전역 변수 </a:t>
            </a:r>
            <a:r>
              <a:rPr lang="en-US" altLang="ko-KR" sz="1900" dirty="0"/>
              <a:t>RS</a:t>
            </a:r>
            <a:r>
              <a:rPr lang="ko-KR" altLang="en-US" sz="1900" dirty="0"/>
              <a:t>를 </a:t>
            </a:r>
            <a:r>
              <a:rPr lang="en-US" altLang="ko-KR" sz="1900" dirty="0"/>
              <a:t>n</a:t>
            </a:r>
            <a:r>
              <a:rPr lang="ko-KR" altLang="en-US" sz="1900" dirty="0"/>
              <a:t>으로 초기화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RS</a:t>
            </a:r>
            <a:r>
              <a:rPr lang="ko-KR" altLang="en-US" sz="1900" dirty="0"/>
              <a:t>에는 현재 사용 가능한 자원의 수가 저장</a:t>
            </a:r>
            <a:endParaRPr lang="en-US" altLang="ko-KR" sz="1900" dirty="0"/>
          </a:p>
          <a:p>
            <a:pPr>
              <a:lnSpc>
                <a:spcPct val="130000"/>
              </a:lnSpc>
            </a:pPr>
            <a:endParaRPr lang="en-US" altLang="ko-KR" sz="700" dirty="0"/>
          </a:p>
          <a:p>
            <a:pPr>
              <a:lnSpc>
                <a:spcPct val="130000"/>
              </a:lnSpc>
            </a:pPr>
            <a:r>
              <a:rPr lang="en-US" altLang="ko-KR" sz="1900" b="1" dirty="0"/>
              <a:t>P() </a:t>
            </a:r>
            <a:r>
              <a:rPr lang="en-US" altLang="ko-KR" sz="1900" dirty="0"/>
              <a:t>: </a:t>
            </a:r>
            <a:r>
              <a:rPr lang="ko-KR" altLang="en-US" sz="1900" dirty="0"/>
              <a:t>잠금을 수행하는 코드로</a:t>
            </a:r>
            <a:r>
              <a:rPr lang="en-US" altLang="ko-KR" sz="1900" dirty="0"/>
              <a:t> RS</a:t>
            </a:r>
            <a:r>
              <a:rPr lang="ko-KR" altLang="en-US" sz="1900" dirty="0"/>
              <a:t>가 </a:t>
            </a:r>
            <a:r>
              <a:rPr lang="en-US" altLang="ko-KR" sz="1900" dirty="0"/>
              <a:t>0</a:t>
            </a:r>
            <a:r>
              <a:rPr lang="ko-KR" altLang="en-US" sz="1900" dirty="0"/>
              <a:t>보다 크면</a:t>
            </a:r>
            <a:r>
              <a:rPr lang="en-US" altLang="ko-KR" sz="1900" dirty="0"/>
              <a:t>(</a:t>
            </a:r>
            <a:r>
              <a:rPr lang="ko-KR" altLang="en-US" sz="1900" dirty="0"/>
              <a:t>사용 가능한 자원이 있으면</a:t>
            </a:r>
            <a:r>
              <a:rPr lang="en-US" altLang="ko-KR" sz="1900" dirty="0"/>
              <a:t>) 1</a:t>
            </a:r>
            <a:r>
              <a:rPr lang="ko-KR" altLang="en-US" sz="1900" dirty="0"/>
              <a:t>만큼 감소시키고 임계구역에 진입</a:t>
            </a:r>
            <a:r>
              <a:rPr lang="en-US" altLang="ko-KR" sz="1900" dirty="0"/>
              <a:t>, </a:t>
            </a:r>
            <a:r>
              <a:rPr lang="ko-KR" altLang="en-US" sz="1900" dirty="0"/>
              <a:t>만약 </a:t>
            </a:r>
            <a:r>
              <a:rPr lang="en-US" altLang="ko-KR" sz="1900" dirty="0"/>
              <a:t>RS</a:t>
            </a:r>
            <a:r>
              <a:rPr lang="ko-KR" altLang="en-US" sz="1900" dirty="0"/>
              <a:t>가 </a:t>
            </a:r>
            <a:r>
              <a:rPr lang="en-US" altLang="ko-KR" sz="1900" dirty="0"/>
              <a:t>0</a:t>
            </a:r>
            <a:r>
              <a:rPr lang="ko-KR" altLang="en-US" sz="1900" dirty="0"/>
              <a:t>보다 작으면</a:t>
            </a:r>
            <a:r>
              <a:rPr lang="en-US" altLang="ko-KR" sz="1900" dirty="0"/>
              <a:t>(</a:t>
            </a:r>
            <a:r>
              <a:rPr lang="ko-KR" altLang="en-US" sz="1900" dirty="0"/>
              <a:t>사용 가능한 자원이 없으면</a:t>
            </a:r>
            <a:r>
              <a:rPr lang="en-US" altLang="ko-KR" sz="1900" dirty="0"/>
              <a:t>) 0</a:t>
            </a:r>
            <a:r>
              <a:rPr lang="ko-KR" altLang="en-US" sz="1900" dirty="0"/>
              <a:t>보다 커질 때까지 기다림</a:t>
            </a:r>
            <a:endParaRPr lang="en-US" altLang="ko-KR" sz="1900" dirty="0"/>
          </a:p>
          <a:p>
            <a:pPr>
              <a:lnSpc>
                <a:spcPct val="130000"/>
              </a:lnSpc>
            </a:pPr>
            <a:endParaRPr lang="en-US" altLang="ko-KR" sz="700" dirty="0"/>
          </a:p>
          <a:p>
            <a:pPr algn="just">
              <a:lnSpc>
                <a:spcPct val="130000"/>
              </a:lnSpc>
            </a:pPr>
            <a:r>
              <a:rPr lang="en-US" altLang="ko-KR" sz="1900" b="1" dirty="0"/>
              <a:t>V() </a:t>
            </a:r>
            <a:r>
              <a:rPr lang="en-US" altLang="ko-KR" sz="1900" dirty="0"/>
              <a:t>: </a:t>
            </a:r>
            <a:r>
              <a:rPr lang="ko-KR" altLang="en-US" sz="1900" dirty="0"/>
              <a:t>잠금 해제와 동기화를 같이 수행하는 코드로</a:t>
            </a:r>
            <a:r>
              <a:rPr lang="en-US" altLang="ko-KR" sz="1900" dirty="0"/>
              <a:t>, RS </a:t>
            </a:r>
            <a:r>
              <a:rPr lang="ko-KR" altLang="en-US" sz="1900" dirty="0"/>
              <a:t>값을 </a:t>
            </a:r>
            <a:r>
              <a:rPr lang="en-US" altLang="ko-KR" sz="1900" dirty="0"/>
              <a:t>1 </a:t>
            </a:r>
            <a:r>
              <a:rPr lang="ko-KR" altLang="en-US" sz="1900" dirty="0"/>
              <a:t>증가시키고 </a:t>
            </a:r>
            <a:r>
              <a:rPr lang="ko-KR" altLang="en-US" sz="1900" dirty="0" err="1"/>
              <a:t>세마포어에서</a:t>
            </a:r>
            <a:r>
              <a:rPr lang="ko-KR" altLang="en-US" sz="1900" dirty="0"/>
              <a:t> 기다리는 프로세스에게 임계구역에 진입해도 좋다는 </a:t>
            </a:r>
            <a:r>
              <a:rPr lang="en-US" altLang="ko-KR" sz="1900" dirty="0" err="1"/>
              <a:t>wake_up</a:t>
            </a:r>
            <a:r>
              <a:rPr lang="en-US" altLang="ko-KR" sz="1900" dirty="0"/>
              <a:t> </a:t>
            </a:r>
            <a:r>
              <a:rPr lang="ko-KR" altLang="en-US" sz="1900" dirty="0"/>
              <a:t>신호를 보냄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058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B14FC-190D-4D72-A338-D54AECBF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세마포어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A5CDA-7C64-4555-AEF7-1A3024C1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예금 </a:t>
            </a:r>
            <a:r>
              <a:rPr lang="en-US" altLang="ko-KR" dirty="0"/>
              <a:t>5</a:t>
            </a:r>
            <a:r>
              <a:rPr lang="ko-KR" altLang="en-US" dirty="0"/>
              <a:t>만 원이 사라진 문제를 </a:t>
            </a:r>
            <a:r>
              <a:rPr lang="ko-KR" altLang="en-US" dirty="0" err="1"/>
              <a:t>세마포어를</a:t>
            </a:r>
            <a:r>
              <a:rPr lang="ko-KR" altLang="en-US" dirty="0"/>
              <a:t> 사용하여 해결한 코드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6F6343-1A1B-42C9-8D30-2288D23A6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08" y="2485194"/>
            <a:ext cx="4595862" cy="38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896D-A8BC-4285-8737-FF22A210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A66D5-F9C0-4ABD-AB35-237B3E10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내부의 흐름</a:t>
            </a:r>
            <a:endParaRPr lang="en-US" altLang="ko-KR" dirty="0"/>
          </a:p>
          <a:p>
            <a:r>
              <a:rPr lang="ko-KR" altLang="en-US" dirty="0"/>
              <a:t>다중 쓰레드 </a:t>
            </a:r>
            <a:r>
              <a:rPr lang="en-US" altLang="ko-KR" dirty="0"/>
              <a:t>(Multithreads)</a:t>
            </a:r>
          </a:p>
          <a:p>
            <a:pPr lvl="1"/>
            <a:r>
              <a:rPr lang="ko-KR" altLang="en-US" dirty="0"/>
              <a:t>한 프로그램에 </a:t>
            </a:r>
            <a:r>
              <a:rPr lang="en-US" altLang="ko-KR" dirty="0"/>
              <a:t>2</a:t>
            </a:r>
            <a:r>
              <a:rPr lang="ko-KR" altLang="en-US" dirty="0"/>
              <a:t>개 이상의 흐름</a:t>
            </a:r>
          </a:p>
          <a:p>
            <a:pPr lvl="1"/>
            <a:r>
              <a:rPr lang="ko-KR" altLang="en-US" dirty="0"/>
              <a:t>흐름이 빠른 시간 간격으로 스위칭 된다 ⇒ 여러 맥이 동시에 실행되는 것처럼 보인다 </a:t>
            </a:r>
            <a:r>
              <a:rPr lang="en-US" altLang="ko-KR" dirty="0"/>
              <a:t>(concurrent vs simultaneous)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Web browser</a:t>
            </a:r>
          </a:p>
          <a:p>
            <a:pPr lvl="2"/>
            <a:r>
              <a:rPr lang="ko-KR" altLang="en-US" dirty="0"/>
              <a:t>화면 출력하는 쓰레드 </a:t>
            </a:r>
            <a:r>
              <a:rPr lang="en-US" altLang="ko-KR" dirty="0"/>
              <a:t>+ </a:t>
            </a:r>
            <a:r>
              <a:rPr lang="ko-KR" altLang="en-US" dirty="0"/>
              <a:t>데이터 읽어오는 쓰레드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Word processor</a:t>
            </a:r>
          </a:p>
          <a:p>
            <a:pPr lvl="2"/>
            <a:r>
              <a:rPr lang="ko-KR" altLang="en-US" dirty="0"/>
              <a:t>화면 출력하는 쓰레드 </a:t>
            </a:r>
            <a:r>
              <a:rPr lang="en-US" altLang="ko-KR" dirty="0"/>
              <a:t>+ </a:t>
            </a:r>
            <a:r>
              <a:rPr lang="ko-KR" altLang="en-US" dirty="0"/>
              <a:t>키보드 입력 받는 쓰레드 </a:t>
            </a:r>
            <a:r>
              <a:rPr lang="en-US" altLang="ko-KR" dirty="0"/>
              <a:t>+ </a:t>
            </a:r>
            <a:r>
              <a:rPr lang="ko-KR" altLang="en-US" dirty="0"/>
              <a:t>철자</a:t>
            </a:r>
            <a:r>
              <a:rPr lang="en-US" altLang="ko-KR" dirty="0"/>
              <a:t>/</a:t>
            </a:r>
            <a:r>
              <a:rPr lang="ko-KR" altLang="en-US" dirty="0"/>
              <a:t>문법</a:t>
            </a:r>
            <a:r>
              <a:rPr lang="en-US" altLang="ko-KR" dirty="0"/>
              <a:t>+</a:t>
            </a:r>
            <a:r>
              <a:rPr lang="ko-KR" altLang="en-US" dirty="0"/>
              <a:t>오류 확인 쓰레드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음악 </a:t>
            </a:r>
            <a:r>
              <a:rPr lang="ko-KR" altLang="en-US" dirty="0" err="1"/>
              <a:t>연주기</a:t>
            </a:r>
            <a:r>
              <a:rPr lang="en-US" altLang="ko-KR" dirty="0"/>
              <a:t>, </a:t>
            </a:r>
            <a:r>
              <a:rPr lang="ko-KR" altLang="en-US" dirty="0"/>
              <a:t>동영상 플레이어</a:t>
            </a:r>
            <a:r>
              <a:rPr lang="en-US" altLang="ko-KR" dirty="0"/>
              <a:t>, Eclipse IDE,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01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7BA4E-C0FD-4802-9BEE-72B7AEF2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세마포어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E9DAA0-FF22-44D9-AAF2-8F337470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4" y="1799092"/>
            <a:ext cx="8229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6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2B911-DC94-40C1-BC60-BE521200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세마포어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D226F-7E4E-4179-9148-B6B7A0E3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세마포어의</a:t>
            </a:r>
            <a:r>
              <a:rPr lang="ko-KR" altLang="en-US" dirty="0"/>
              <a:t> 잘못된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300" dirty="0"/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 </a:t>
            </a:r>
            <a:r>
              <a:rPr lang="ko-KR" altLang="en-US" sz="2300" dirty="0"/>
              <a:t>프로세스가 </a:t>
            </a:r>
            <a:r>
              <a:rPr lang="ko-KR" altLang="en-US" sz="2300" dirty="0" err="1"/>
              <a:t>세마포어를</a:t>
            </a:r>
            <a:r>
              <a:rPr lang="ko-KR" altLang="en-US" sz="2300" dirty="0"/>
              <a:t> 사용하지 않고 바로 임계구역에 들어간 경우로 임계구역을 보호할 수 없음</a:t>
            </a:r>
          </a:p>
          <a:p>
            <a:pPr marL="0" indent="0">
              <a:buNone/>
            </a:pPr>
            <a:r>
              <a:rPr lang="ko-KR" altLang="en-US" sz="2400" dirty="0">
                <a:sym typeface="Wingdings" panose="05000000000000000000" pitchFamily="2" charset="2"/>
              </a:rPr>
              <a:t></a:t>
            </a:r>
            <a:r>
              <a:rPr lang="en-US" altLang="ko-KR" sz="2300" dirty="0"/>
              <a:t> P( )</a:t>
            </a:r>
            <a:r>
              <a:rPr lang="ko-KR" altLang="en-US" sz="2300" dirty="0"/>
              <a:t>를 두 번 사용하여 </a:t>
            </a:r>
            <a:r>
              <a:rPr lang="en-US" altLang="ko-KR" sz="2300" dirty="0" err="1"/>
              <a:t>wake_up</a:t>
            </a:r>
            <a:r>
              <a:rPr lang="en-US" altLang="ko-KR" sz="2300" dirty="0"/>
              <a:t> </a:t>
            </a:r>
            <a:r>
              <a:rPr lang="ko-KR" altLang="en-US" sz="2300" dirty="0"/>
              <a:t>신호가 발생하지 않은 경우로 프로세스 간의 동기화가 이루어지지 않아 </a:t>
            </a:r>
            <a:r>
              <a:rPr lang="ko-KR" altLang="en-US" sz="2300" dirty="0" err="1"/>
              <a:t>세마포어</a:t>
            </a:r>
            <a:r>
              <a:rPr lang="ko-KR" altLang="en-US" sz="2300" dirty="0"/>
              <a:t> 큐에서 대기하고 있는 프로세스들이 무한 대기에 빠짐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 </a:t>
            </a:r>
            <a:r>
              <a:rPr lang="en-US" altLang="ko-KR" sz="2300" dirty="0"/>
              <a:t>P( )</a:t>
            </a:r>
            <a:r>
              <a:rPr lang="ko-KR" altLang="en-US" sz="2300" dirty="0"/>
              <a:t>와 </a:t>
            </a:r>
            <a:r>
              <a:rPr lang="en-US" altLang="ko-KR" sz="2300" dirty="0"/>
              <a:t>V( )</a:t>
            </a:r>
            <a:r>
              <a:rPr lang="ko-KR" altLang="en-US" sz="2300" dirty="0"/>
              <a:t>를 반대로 사용하여 상호 배제가 보장되지 않은 경우로 임계구역을 보호할 수 없음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57738-E308-4546-A7D2-9E3D2B77E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871"/>
            <a:ext cx="7821116" cy="20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69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B355-4F6B-4C65-8C42-4A694E86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모니터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5F259-8DDA-4805-9E90-E4AF48C7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모니터</a:t>
            </a:r>
            <a:r>
              <a:rPr lang="en-US" altLang="ko-KR" baseline="30000" dirty="0"/>
              <a:t>monitor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공유 자원을 내부적으로 숨기고 공유 자원에 접근하기 위한 인터페이스만 제공함으로써 자원을 보호하고 프로세스 간에 동기화를</a:t>
            </a:r>
            <a:r>
              <a:rPr lang="en-US" altLang="ko-KR" dirty="0"/>
              <a:t> </a:t>
            </a:r>
            <a:r>
              <a:rPr lang="ko-KR" altLang="en-US" dirty="0"/>
              <a:t>시킴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07EBBB-7DFE-413E-803C-9DB2F9324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74" y="4467760"/>
            <a:ext cx="4549056" cy="18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6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29C36-31E8-437D-9D5B-C09759A5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모니터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36A7F-BB6B-4308-8F97-BDFC3C4F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모니터의 작동 원리 </a:t>
            </a:r>
            <a:endParaRPr lang="en-US" altLang="ko-KR" dirty="0"/>
          </a:p>
          <a:p>
            <a:pPr marL="906463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임계구역으로 지정된 변수나 자원에 접근하고자 하는 프로세스는 직접 </a:t>
            </a:r>
            <a:r>
              <a:rPr lang="en-US" altLang="ko-KR" dirty="0"/>
              <a:t>P( )</a:t>
            </a:r>
            <a:r>
              <a:rPr lang="ko-KR" altLang="en-US" dirty="0"/>
              <a:t>나 </a:t>
            </a:r>
            <a:r>
              <a:rPr lang="en-US" altLang="ko-KR" dirty="0"/>
              <a:t>V( )</a:t>
            </a:r>
            <a:r>
              <a:rPr lang="ko-KR" altLang="en-US" dirty="0"/>
              <a:t>를 사용하지 않고 모니터에 작업 요청</a:t>
            </a:r>
            <a:endParaRPr lang="en-US" altLang="ko-KR" dirty="0"/>
          </a:p>
          <a:p>
            <a:pPr marL="906463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모니터는 요청 받은 작업을 모니터 큐에 저장한 후 순서대로 처리하고 그 결과만 해당 프로세스에 알려줌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440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ADCE5-07C7-43AD-969D-E8A3BE14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모니터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AAC79-A037-4E2B-9051-754FABB0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예금 </a:t>
            </a:r>
            <a:r>
              <a:rPr lang="en-US" altLang="ko-KR" dirty="0"/>
              <a:t>5</a:t>
            </a:r>
            <a:r>
              <a:rPr lang="ko-KR" altLang="en-US" dirty="0"/>
              <a:t>만 원이 사라진 문제를</a:t>
            </a:r>
            <a:br>
              <a:rPr lang="en-US" altLang="ko-KR" dirty="0"/>
            </a:br>
            <a:r>
              <a:rPr lang="ko-KR" altLang="en-US" dirty="0"/>
              <a:t>모니터를 사용하여 해결한 </a:t>
            </a:r>
            <a:br>
              <a:rPr lang="en-US" altLang="ko-KR" dirty="0"/>
            </a:br>
            <a:r>
              <a:rPr lang="ko-KR" altLang="en-US" dirty="0"/>
              <a:t>코드 </a:t>
            </a:r>
            <a:endParaRPr lang="en-US" altLang="ko-KR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en-US" dirty="0"/>
              <a:t>자바로 작성한 모니터 </a:t>
            </a:r>
            <a:br>
              <a:rPr lang="en-US" altLang="ko-KR" dirty="0"/>
            </a:br>
            <a:r>
              <a:rPr lang="ko-KR" altLang="en-US" dirty="0"/>
              <a:t>내부 코드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CB483D-C06B-4551-9298-07A580ED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87" y="1855841"/>
            <a:ext cx="4803427" cy="8741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FB388B-0132-4A39-9934-CF938F9A8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87" y="2760193"/>
            <a:ext cx="5126991" cy="37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3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F71E1-A623-4DCD-9EE0-2D3CD9D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CB624-C695-4B7A-AB80-934500E4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프로세스에는 기본 </a:t>
            </a:r>
            <a:r>
              <a:rPr lang="en-US" altLang="ko-KR" dirty="0"/>
              <a:t>1</a:t>
            </a:r>
            <a:r>
              <a:rPr lang="ko-KR" altLang="en-US" dirty="0"/>
              <a:t>개의 쓰레드</a:t>
            </a:r>
          </a:p>
          <a:p>
            <a:pPr lvl="1"/>
            <a:r>
              <a:rPr lang="ko-KR" altLang="en-US" dirty="0"/>
              <a:t>단일 쓰레드 </a:t>
            </a:r>
            <a:r>
              <a:rPr lang="en-US" altLang="ko-KR" dirty="0"/>
              <a:t>(single thread) </a:t>
            </a:r>
            <a:r>
              <a:rPr lang="ko-KR" altLang="en-US" dirty="0"/>
              <a:t>프로그램</a:t>
            </a:r>
          </a:p>
          <a:p>
            <a:r>
              <a:rPr lang="ko-KR" altLang="en-US" dirty="0"/>
              <a:t>한 프로세스에 여러 개의 쓰레드</a:t>
            </a:r>
          </a:p>
          <a:p>
            <a:pPr lvl="1"/>
            <a:r>
              <a:rPr lang="ko-KR" altLang="en-US" dirty="0"/>
              <a:t>다중 쓰레드 </a:t>
            </a:r>
            <a:r>
              <a:rPr lang="en-US" altLang="ko-KR" dirty="0"/>
              <a:t>(multi-thread) </a:t>
            </a:r>
            <a:r>
              <a:rPr lang="ko-KR" altLang="en-US" dirty="0"/>
              <a:t>프로그램</a:t>
            </a:r>
          </a:p>
          <a:p>
            <a:r>
              <a:rPr lang="ko-KR" altLang="en-US" dirty="0"/>
              <a:t>쓰레드 구조</a:t>
            </a:r>
          </a:p>
          <a:p>
            <a:pPr lvl="1"/>
            <a:r>
              <a:rPr lang="ko-KR" altLang="en-US" dirty="0"/>
              <a:t>프로세스의 메모리 공간 공유 </a:t>
            </a:r>
            <a:r>
              <a:rPr lang="en-US" altLang="ko-KR" dirty="0"/>
              <a:t>(code, data)</a:t>
            </a:r>
          </a:p>
          <a:p>
            <a:pPr lvl="1"/>
            <a:r>
              <a:rPr lang="ko-KR" altLang="en-US" dirty="0"/>
              <a:t>프로세스의 자원 공유 </a:t>
            </a:r>
            <a:r>
              <a:rPr lang="en-US" altLang="ko-KR" dirty="0"/>
              <a:t>(file, </a:t>
            </a:r>
            <a:r>
              <a:rPr lang="en-US" altLang="ko-KR" dirty="0" err="1"/>
              <a:t>i</a:t>
            </a:r>
            <a:r>
              <a:rPr lang="en-US" altLang="ko-KR" dirty="0"/>
              <a:t>/o, …)</a:t>
            </a:r>
          </a:p>
          <a:p>
            <a:pPr lvl="1"/>
            <a:r>
              <a:rPr lang="ko-KR" altLang="en-US" dirty="0" err="1"/>
              <a:t>비공유</a:t>
            </a:r>
            <a:r>
              <a:rPr lang="en-US" altLang="ko-KR" dirty="0"/>
              <a:t>: </a:t>
            </a:r>
            <a:r>
              <a:rPr lang="ko-KR" altLang="en-US" dirty="0"/>
              <a:t>개별적인 </a:t>
            </a:r>
            <a:r>
              <a:rPr lang="en-US" altLang="ko-KR" dirty="0"/>
              <a:t>PC, SP, registers, stack</a:t>
            </a:r>
          </a:p>
          <a:p>
            <a:r>
              <a:rPr lang="ko-KR" altLang="en-US" dirty="0"/>
              <a:t>프로세스의 스위칭 </a:t>
            </a:r>
            <a:r>
              <a:rPr lang="en-US" altLang="ko-KR" dirty="0"/>
              <a:t>vs </a:t>
            </a:r>
            <a:r>
              <a:rPr lang="ko-KR" altLang="en-US" dirty="0"/>
              <a:t>쓰레드의 스위칭</a:t>
            </a:r>
          </a:p>
        </p:txBody>
      </p:sp>
    </p:spTree>
    <p:extLst>
      <p:ext uri="{BB962C8B-B14F-4D97-AF65-F5344CB8AC3E}">
        <p14:creationId xmlns:p14="http://schemas.microsoft.com/office/powerpoint/2010/main" val="124537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46EDD-C034-4698-9F29-AB9850F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동기화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6ACA6-E02F-427B-98FD-EC0954B3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 동기화</a:t>
            </a:r>
            <a:endParaRPr lang="en-US" altLang="ko-KR" dirty="0"/>
          </a:p>
          <a:p>
            <a:pPr lvl="1"/>
            <a:r>
              <a:rPr lang="ko-KR" altLang="en-US" dirty="0"/>
              <a:t>쓰레드 동기화</a:t>
            </a:r>
            <a:endParaRPr lang="en-US" altLang="ko-KR" dirty="0"/>
          </a:p>
          <a:p>
            <a:r>
              <a:rPr lang="en-US" altLang="ko-KR" dirty="0"/>
              <a:t>Processes</a:t>
            </a:r>
          </a:p>
          <a:p>
            <a:pPr lvl="1"/>
            <a:r>
              <a:rPr lang="ko-KR" altLang="en-US" dirty="0"/>
              <a:t>독립적인 프로세스</a:t>
            </a:r>
            <a:endParaRPr lang="en-US" altLang="ko-KR" dirty="0"/>
          </a:p>
          <a:p>
            <a:pPr lvl="1"/>
            <a:r>
              <a:rPr lang="ko-KR" altLang="en-US" dirty="0"/>
              <a:t>협력하는 프로세스</a:t>
            </a:r>
            <a:endParaRPr lang="en-US" altLang="ko-KR" dirty="0"/>
          </a:p>
          <a:p>
            <a:pPr lvl="2"/>
            <a:r>
              <a:rPr lang="ko-KR" altLang="en-US" dirty="0"/>
              <a:t>서로 데이터를 주고 받음</a:t>
            </a:r>
            <a:endParaRPr lang="en-US" altLang="ko-KR" dirty="0"/>
          </a:p>
          <a:p>
            <a:pPr lvl="2"/>
            <a:r>
              <a:rPr lang="ko-KR" altLang="en-US" dirty="0"/>
              <a:t>통신 사용</a:t>
            </a:r>
            <a:endParaRPr lang="en-US" altLang="ko-KR" dirty="0"/>
          </a:p>
          <a:p>
            <a:r>
              <a:rPr lang="ko-KR" altLang="en-US" dirty="0"/>
              <a:t>프로세스간 통신</a:t>
            </a:r>
            <a:r>
              <a:rPr lang="en-US" altLang="ko-KR" dirty="0"/>
              <a:t>: </a:t>
            </a:r>
            <a:r>
              <a:rPr lang="ko-KR" altLang="en-US" dirty="0"/>
              <a:t>전자우편</a:t>
            </a:r>
            <a:r>
              <a:rPr lang="en-US" altLang="ko-KR" dirty="0"/>
              <a:t>, </a:t>
            </a:r>
            <a:r>
              <a:rPr lang="ko-KR" altLang="en-US" dirty="0"/>
              <a:t>파일 전송</a:t>
            </a:r>
          </a:p>
          <a:p>
            <a:r>
              <a:rPr lang="ko-KR" altLang="en-US" dirty="0"/>
              <a:t>프로세스간 자원 공유</a:t>
            </a:r>
            <a:r>
              <a:rPr lang="en-US" altLang="ko-KR" dirty="0"/>
              <a:t>: </a:t>
            </a:r>
            <a:r>
              <a:rPr lang="ko-KR" altLang="en-US" dirty="0"/>
              <a:t>메모리 상의 자료들</a:t>
            </a:r>
            <a:r>
              <a:rPr lang="en-US" altLang="ko-KR" dirty="0"/>
              <a:t>, </a:t>
            </a:r>
            <a:r>
              <a:rPr lang="ko-KR" altLang="en-US" dirty="0"/>
              <a:t>데이터베이스 등 </a:t>
            </a:r>
            <a:endParaRPr lang="en-US" altLang="ko-KR" dirty="0"/>
          </a:p>
          <a:p>
            <a:pPr lvl="1"/>
            <a:r>
              <a:rPr lang="ko-KR" altLang="en-US" dirty="0"/>
              <a:t>명절 기차표 예약</a:t>
            </a:r>
            <a:r>
              <a:rPr lang="en-US" altLang="ko-KR" dirty="0"/>
              <a:t>, </a:t>
            </a:r>
            <a:r>
              <a:rPr lang="ko-KR" altLang="en-US" dirty="0"/>
              <a:t>대학 온라인 수강신청</a:t>
            </a:r>
            <a:r>
              <a:rPr lang="en-US" altLang="ko-KR" dirty="0"/>
              <a:t>, </a:t>
            </a:r>
            <a:r>
              <a:rPr lang="ko-KR" altLang="en-US" dirty="0"/>
              <a:t>실시간 주식거래</a:t>
            </a:r>
          </a:p>
        </p:txBody>
      </p:sp>
    </p:spTree>
    <p:extLst>
      <p:ext uri="{BB962C8B-B14F-4D97-AF65-F5344CB8AC3E}">
        <p14:creationId xmlns:p14="http://schemas.microsoft.com/office/powerpoint/2010/main" val="26913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36A82-641A-4FF2-B4D4-0EA6BC82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동기화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99AD17-FD06-46B2-A40F-DD83881C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끼리 </a:t>
            </a:r>
            <a:r>
              <a:rPr lang="ko-KR" altLang="en-US" dirty="0" err="1"/>
              <a:t>통신할때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누가 먼저 작업</a:t>
            </a:r>
            <a:r>
              <a:rPr lang="en-US" altLang="ko-KR" dirty="0"/>
              <a:t>???</a:t>
            </a:r>
          </a:p>
          <a:p>
            <a:pPr lvl="1"/>
            <a:r>
              <a:rPr lang="ko-KR" altLang="en-US" dirty="0"/>
              <a:t>작업 언제 끝나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나 자원 사용 하고 싶어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3D 사람 - 사람을 통해 자신의 머리 위에 빨간색 물음표와 함께 생각 ...">
            <a:extLst>
              <a:ext uri="{FF2B5EF4-FFF2-40B4-BE49-F238E27FC236}">
                <a16:creationId xmlns:a16="http://schemas.microsoft.com/office/drawing/2014/main" id="{718A7860-AAE1-4FF4-B0F4-6BF2FFF3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6794"/>
            <a:ext cx="4688341" cy="45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95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개념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 간 통신의 종류</a:t>
            </a:r>
          </a:p>
          <a:p>
            <a:pPr lvl="1"/>
            <a:r>
              <a:rPr lang="ko-KR" altLang="en-US" dirty="0"/>
              <a:t>프로세스 내부 데이터 통신</a:t>
            </a:r>
          </a:p>
          <a:p>
            <a:pPr lvl="2"/>
            <a:r>
              <a:rPr lang="ko-KR" altLang="en-US" dirty="0"/>
              <a:t>하나의 프로세스 내에 </a:t>
            </a:r>
            <a:r>
              <a:rPr lang="en-US" altLang="ko-KR" dirty="0"/>
              <a:t>2</a:t>
            </a:r>
            <a:r>
              <a:rPr lang="ko-KR" altLang="en-US" dirty="0"/>
              <a:t>개 이상의 스레드가 존재하는 경우의 통신</a:t>
            </a:r>
          </a:p>
          <a:p>
            <a:pPr lvl="2"/>
            <a:r>
              <a:rPr lang="ko-KR" altLang="en-US" dirty="0"/>
              <a:t>프로세스 내부의 스레드는 전역 변수나 파일을 이용하여 데이터를 주고받음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68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BBAA-6C0E-4789-AA4B-89AD0F0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간 통신의 개념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5B80-C301-41F6-B72C-B067C159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간 통신의 종류</a:t>
            </a:r>
          </a:p>
          <a:p>
            <a:pPr lvl="1"/>
            <a:r>
              <a:rPr lang="ko-KR" altLang="en-US" dirty="0"/>
              <a:t>프로세스 간 데이터 통신</a:t>
            </a:r>
          </a:p>
          <a:p>
            <a:pPr lvl="2"/>
            <a:r>
              <a:rPr lang="ko-KR" altLang="en-US" dirty="0"/>
              <a:t>같은 컴퓨터에 있는 여러 프로세스끼리 통신하는 경우</a:t>
            </a:r>
          </a:p>
          <a:p>
            <a:pPr lvl="2"/>
            <a:r>
              <a:rPr lang="ko-KR" altLang="en-US" dirty="0"/>
              <a:t>공용 파일 또는 운영체제가 제공하는 파이프를 사용하여 통신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3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1542</Words>
  <Application>Microsoft Office PowerPoint</Application>
  <PresentationFormat>와이드스크린</PresentationFormat>
  <Paragraphs>247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Wingdings</vt:lpstr>
      <vt:lpstr>Office 테마</vt:lpstr>
      <vt:lpstr>운영체제</vt:lpstr>
      <vt:lpstr>지난시간에… </vt:lpstr>
      <vt:lpstr>이번시간에</vt:lpstr>
      <vt:lpstr>쓰레드(Thread)</vt:lpstr>
      <vt:lpstr>쓰레드(Thread)</vt:lpstr>
      <vt:lpstr>프로세스 동기화 </vt:lpstr>
      <vt:lpstr>프로세스 동기화</vt:lpstr>
      <vt:lpstr>프로세스 간 통신의 개념 </vt:lpstr>
      <vt:lpstr>프로세스 간 통신의 개념 </vt:lpstr>
      <vt:lpstr>프로세스 간 통신의 개념 </vt:lpstr>
      <vt:lpstr>프로세스 간 통신의 분류</vt:lpstr>
      <vt:lpstr>프로세스 간 통신의 분류</vt:lpstr>
      <vt:lpstr>프로세스 간 통신의 분류</vt:lpstr>
      <vt:lpstr>프로세스 간 통신의 분류</vt:lpstr>
      <vt:lpstr>프로세스 간 통신의 종류</vt:lpstr>
      <vt:lpstr>프로세스 간 통신의 종류</vt:lpstr>
      <vt:lpstr>프로세스 간 통신의 종류</vt:lpstr>
      <vt:lpstr>프로세스 간 통신의 종류</vt:lpstr>
      <vt:lpstr>프로세스 간 통신의 종류</vt:lpstr>
      <vt:lpstr>프로세스 간 통신의 종류</vt:lpstr>
      <vt:lpstr>프로세스 간 통신의 종류</vt:lpstr>
      <vt:lpstr>공유 자원의 접근</vt:lpstr>
      <vt:lpstr>공유 자원의 접근 예</vt:lpstr>
      <vt:lpstr>공유 자원의 접근 예</vt:lpstr>
      <vt:lpstr>생산자-소비자 문제</vt:lpstr>
      <vt:lpstr>임계구역 해결 조건</vt:lpstr>
      <vt:lpstr>임계구역 해결 방법을 설명하기 위한 기본 코드</vt:lpstr>
      <vt:lpstr>임계구역 해결 조건을 고려한 코드 설계</vt:lpstr>
      <vt:lpstr>임계구역 해결 조건을 고려한 코드 설계</vt:lpstr>
      <vt:lpstr>임계구역 해결 조건을 고려한 코드 설계</vt:lpstr>
      <vt:lpstr>임계구역 해결 조건을 고려한 코드 설계</vt:lpstr>
      <vt:lpstr>임계구역 해결 조건을 고려한 코드 설계</vt:lpstr>
      <vt:lpstr>임계구역 해결 조건을 고려한 코드 설계</vt:lpstr>
      <vt:lpstr>피터슨 알고리즘</vt:lpstr>
      <vt:lpstr>1. 데커의 알고리즘</vt:lpstr>
      <vt:lpstr>세마포어</vt:lpstr>
      <vt:lpstr>PowerPoint 프레젠테이션</vt:lpstr>
      <vt:lpstr>세마포어 내부 코드   </vt:lpstr>
      <vt:lpstr>세마포어</vt:lpstr>
      <vt:lpstr>세마포어</vt:lpstr>
      <vt:lpstr>세마포어</vt:lpstr>
      <vt:lpstr>모니터</vt:lpstr>
      <vt:lpstr>모니터</vt:lpstr>
      <vt:lpstr>모니터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상현</cp:lastModifiedBy>
  <cp:revision>16</cp:revision>
  <dcterms:created xsi:type="dcterms:W3CDTF">2019-04-07T21:33:27Z</dcterms:created>
  <dcterms:modified xsi:type="dcterms:W3CDTF">2020-05-05T22:12:40Z</dcterms:modified>
</cp:coreProperties>
</file>