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0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292" r:id="rId12"/>
    <p:sldId id="272" r:id="rId13"/>
    <p:sldId id="266" r:id="rId14"/>
    <p:sldId id="271" r:id="rId15"/>
    <p:sldId id="267" r:id="rId16"/>
    <p:sldId id="291" r:id="rId17"/>
    <p:sldId id="274" r:id="rId18"/>
    <p:sldId id="275" r:id="rId19"/>
    <p:sldId id="279" r:id="rId20"/>
    <p:sldId id="278" r:id="rId21"/>
    <p:sldId id="269" r:id="rId22"/>
    <p:sldId id="276" r:id="rId23"/>
    <p:sldId id="277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64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50BC6-EEB3-4153-8033-426FC215B624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0857-EF06-4B56-9A6E-8193B93AAF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55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SPA</a:t>
            </a:r>
            <a:r>
              <a:rPr lang="ko-KR" altLang="en-US" dirty="0"/>
              <a:t>의 경우는 말 그대로 단일 페이지 애플리케이션입니다</a:t>
            </a:r>
            <a:r>
              <a:rPr lang="en-US" altLang="ko-KR" dirty="0"/>
              <a:t>. </a:t>
            </a:r>
            <a:r>
              <a:rPr lang="ko-KR" altLang="en-US" dirty="0"/>
              <a:t>이름에서 알 수 있듯이 단일 페이지</a:t>
            </a:r>
            <a:r>
              <a:rPr lang="en-US" altLang="ko-KR" dirty="0"/>
              <a:t>, </a:t>
            </a:r>
            <a:r>
              <a:rPr lang="ko-KR" altLang="en-US" dirty="0"/>
              <a:t>즉 페이지 하나에서 동작하는 애플리케이션 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SPA</a:t>
            </a:r>
            <a:r>
              <a:rPr lang="ko-KR" altLang="en-US" dirty="0"/>
              <a:t>는 제일 처음 웹사이트에 </a:t>
            </a:r>
            <a:r>
              <a:rPr lang="ko-KR" altLang="en-US" dirty="0" err="1"/>
              <a:t>접속했을때</a:t>
            </a:r>
            <a:r>
              <a:rPr lang="en-US" altLang="ko-KR" dirty="0"/>
              <a:t>, </a:t>
            </a:r>
            <a:r>
              <a:rPr lang="ko-KR" altLang="en-US" dirty="0"/>
              <a:t>웹사이트 전체에 필요한 모든 웹 자원</a:t>
            </a:r>
            <a:r>
              <a:rPr lang="en-US" altLang="ko-KR" dirty="0"/>
              <a:t>(</a:t>
            </a:r>
            <a:r>
              <a:rPr lang="ko-KR" altLang="en-US" dirty="0"/>
              <a:t>자바스크립트</a:t>
            </a:r>
            <a:r>
              <a:rPr lang="en-US" altLang="ko-KR" dirty="0"/>
              <a:t>, CSS, </a:t>
            </a:r>
            <a:r>
              <a:rPr lang="ko-KR" altLang="en-US" dirty="0"/>
              <a:t>이미지 등</a:t>
            </a:r>
            <a:r>
              <a:rPr lang="en-US" altLang="ko-KR" dirty="0"/>
              <a:t>)</a:t>
            </a:r>
            <a:r>
              <a:rPr lang="ko-KR" altLang="en-US" dirty="0"/>
              <a:t>을 서버로 부터 가져와서 로딩을 하게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페이지를 이동하게 되면</a:t>
            </a:r>
            <a:r>
              <a:rPr lang="en-US" altLang="ko-KR" dirty="0"/>
              <a:t>, </a:t>
            </a:r>
            <a:r>
              <a:rPr lang="ko-KR" altLang="en-US" dirty="0"/>
              <a:t>웹 페이지 전체가 바뀌는 것이 아니라</a:t>
            </a:r>
            <a:r>
              <a:rPr lang="en-US" altLang="ko-KR" dirty="0"/>
              <a:t>, </a:t>
            </a:r>
            <a:r>
              <a:rPr lang="ko-KR" altLang="en-US" dirty="0"/>
              <a:t>처음 접속했을 때 로딩 된 페이지 중에서 변경이 필요한 부분에 대해서만 바뀌게 됩니다</a:t>
            </a:r>
            <a:r>
              <a:rPr lang="en-US" altLang="ko-KR" dirty="0"/>
              <a:t>. </a:t>
            </a:r>
            <a:r>
              <a:rPr lang="ko-KR" altLang="en-US" dirty="0"/>
              <a:t>그렇기 때문에 페이지 전환 속도가 굉장히 빠르고</a:t>
            </a:r>
            <a:r>
              <a:rPr lang="en-US" altLang="ko-KR" dirty="0"/>
              <a:t>, </a:t>
            </a:r>
            <a:r>
              <a:rPr lang="ko-KR" altLang="en-US" dirty="0"/>
              <a:t>이미 로딩된 자원을 다시 서버로 부터 받아 올 필요가 없기 때문에 웹 자원을 굉장히 효율적으로 관리 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웹사이트를 지속적으로 이용하지 않을 사용자의 경우 불필요한 자원을 모두 가져온다는 단점이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460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개발자도구로 확인해보면 처음 페이지를 </a:t>
            </a:r>
            <a:r>
              <a:rPr lang="ko-KR" altLang="en-US" dirty="0" err="1"/>
              <a:t>새로고침했을때</a:t>
            </a:r>
            <a:r>
              <a:rPr lang="ko-KR" altLang="en-US" dirty="0"/>
              <a:t> 컴포넌트를 </a:t>
            </a:r>
            <a:r>
              <a:rPr lang="ko-KR" altLang="en-US" dirty="0" err="1"/>
              <a:t>초기화하는단계에서</a:t>
            </a:r>
            <a:r>
              <a:rPr lang="ko-KR" altLang="en-US" dirty="0"/>
              <a:t> </a:t>
            </a:r>
            <a:r>
              <a:rPr lang="ko-KR" altLang="en-US" dirty="0" err="1"/>
              <a:t>비포크리에트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크리에이티드가</a:t>
            </a:r>
            <a:r>
              <a:rPr lang="ko-KR" altLang="en-US" dirty="0"/>
              <a:t> 실행되고</a:t>
            </a:r>
            <a:r>
              <a:rPr lang="en-US" altLang="ko-KR" dirty="0"/>
              <a:t>, </a:t>
            </a:r>
            <a:r>
              <a:rPr lang="ko-KR" altLang="en-US" dirty="0" err="1"/>
              <a:t>마운팅</a:t>
            </a:r>
            <a:r>
              <a:rPr lang="ko-KR" altLang="en-US" dirty="0"/>
              <a:t> </a:t>
            </a:r>
            <a:r>
              <a:rPr lang="ko-KR" altLang="en-US" dirty="0" err="1"/>
              <a:t>단계에들어서면</a:t>
            </a:r>
            <a:r>
              <a:rPr lang="ko-KR" altLang="en-US" dirty="0"/>
              <a:t> </a:t>
            </a:r>
            <a:r>
              <a:rPr lang="ko-KR" altLang="en-US" dirty="0" err="1"/>
              <a:t>비포마운트</a:t>
            </a:r>
            <a:r>
              <a:rPr lang="en-US" altLang="ko-KR" dirty="0"/>
              <a:t>,</a:t>
            </a:r>
            <a:r>
              <a:rPr lang="ko-KR" altLang="en-US" dirty="0" err="1"/>
              <a:t>마운티드에서</a:t>
            </a:r>
            <a:r>
              <a:rPr lang="ko-KR" altLang="en-US" dirty="0"/>
              <a:t> 렌더링 직전 컴포넌트에 직접 접근할 수 있습니다</a:t>
            </a:r>
            <a:r>
              <a:rPr lang="en-US" altLang="ko-KR" dirty="0"/>
              <a:t>. </a:t>
            </a:r>
            <a:r>
              <a:rPr lang="ko-KR" altLang="en-US" dirty="0"/>
              <a:t>또</a:t>
            </a:r>
            <a:r>
              <a:rPr lang="en-US" altLang="ko-KR" dirty="0"/>
              <a:t>,</a:t>
            </a:r>
            <a:r>
              <a:rPr lang="ko-KR" altLang="en-US" dirty="0"/>
              <a:t> 사용자가 인풋태그에 값을 입력하면 페이지가 </a:t>
            </a:r>
            <a:r>
              <a:rPr lang="ko-KR" altLang="en-US" dirty="0" err="1"/>
              <a:t>재렌더링</a:t>
            </a:r>
            <a:r>
              <a:rPr lang="ko-KR" altLang="en-US" dirty="0"/>
              <a:t> 되므로 업데이트부분이 실행되는 것을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44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뷰라우터는</a:t>
            </a:r>
            <a:r>
              <a:rPr lang="ko-KR" altLang="en-US" dirty="0"/>
              <a:t> 아까 설명했듯 페이지를 연결하는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3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예제를 살펴보면 아까 봤던 </a:t>
            </a:r>
            <a:r>
              <a:rPr lang="ko-KR" altLang="en-US" dirty="0" err="1"/>
              <a:t>데이터바인딩인풋컴포넌트파일을</a:t>
            </a:r>
            <a:r>
              <a:rPr lang="ko-KR" altLang="en-US" dirty="0"/>
              <a:t> </a:t>
            </a:r>
            <a:r>
              <a:rPr lang="en-US" altLang="ko-KR" dirty="0"/>
              <a:t>router</a:t>
            </a:r>
            <a:r>
              <a:rPr lang="ko-KR" altLang="en-US" dirty="0"/>
              <a:t>폴더에 </a:t>
            </a:r>
            <a:r>
              <a:rPr lang="en-US" altLang="ko-KR" dirty="0"/>
              <a:t>index.js</a:t>
            </a:r>
            <a:r>
              <a:rPr lang="ko-KR" altLang="en-US" dirty="0"/>
              <a:t> 에서 </a:t>
            </a:r>
            <a:r>
              <a:rPr lang="ko-KR" altLang="en-US" dirty="0" err="1"/>
              <a:t>연걸해준것을</a:t>
            </a:r>
            <a:r>
              <a:rPr lang="ko-KR" altLang="en-US" dirty="0"/>
              <a:t> 볼 수 있습니다</a:t>
            </a:r>
            <a:r>
              <a:rPr lang="en-US" altLang="ko-KR" dirty="0"/>
              <a:t>. </a:t>
            </a:r>
            <a:r>
              <a:rPr lang="ko-KR" altLang="en-US" dirty="0"/>
              <a:t>라우터에서 연결을 안해주면 해당버튼을 </a:t>
            </a:r>
            <a:r>
              <a:rPr lang="ko-KR" altLang="en-US" dirty="0" err="1"/>
              <a:t>클릭했을떄</a:t>
            </a:r>
            <a:r>
              <a:rPr lang="ko-KR" altLang="en-US" dirty="0"/>
              <a:t> 페이지가 이동되지 않습니다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908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</a:t>
            </a:r>
            <a:r>
              <a:rPr lang="en-US" altLang="ko-KR" dirty="0" err="1"/>
              <a:t>vue</a:t>
            </a:r>
            <a:r>
              <a:rPr lang="ko-KR" altLang="en-US" dirty="0"/>
              <a:t>의 특징 중하나인 데이터 양방향 바인딩을 살펴보면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064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데이터양방향</a:t>
            </a:r>
            <a:r>
              <a:rPr lang="ko-KR" altLang="en-US" dirty="0"/>
              <a:t> 바인딩 예제를 살펴보면 뷰에서는 </a:t>
            </a:r>
            <a:r>
              <a:rPr lang="en-US" altLang="ko-KR" dirty="0"/>
              <a:t>v-model</a:t>
            </a:r>
            <a:r>
              <a:rPr lang="ko-KR" altLang="en-US" dirty="0"/>
              <a:t>을 쓰는데  웹페이지 상에서 </a:t>
            </a:r>
            <a:r>
              <a:rPr lang="ko-KR" altLang="en-US" dirty="0" err="1"/>
              <a:t>인풋태그쪽</a:t>
            </a:r>
            <a:r>
              <a:rPr lang="ko-KR" altLang="en-US" dirty="0"/>
              <a:t> </a:t>
            </a:r>
            <a:r>
              <a:rPr lang="ko-KR" altLang="en-US" dirty="0" err="1"/>
              <a:t>입력값을</a:t>
            </a:r>
            <a:r>
              <a:rPr lang="ko-KR" altLang="en-US" dirty="0"/>
              <a:t> 바꾸면 자바스크립트에서 콘솔을 출력하면 변경된 상태임을 확인 할 수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8634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마찬가지로 </a:t>
            </a:r>
            <a:r>
              <a:rPr lang="en-US" altLang="ko-KR" dirty="0"/>
              <a:t>check </a:t>
            </a:r>
            <a:r>
              <a:rPr lang="ko-KR" altLang="en-US" dirty="0"/>
              <a:t>박스도 </a:t>
            </a:r>
            <a:r>
              <a:rPr lang="ko-KR" altLang="en-US" dirty="0" err="1"/>
              <a:t>양방향데이터바인딩을</a:t>
            </a:r>
            <a:r>
              <a:rPr lang="ko-KR" altLang="en-US" dirty="0"/>
              <a:t> 통해 페이지에서 해당 내용에 대해 사용자가 체크하면 </a:t>
            </a:r>
            <a:r>
              <a:rPr lang="en-US" altLang="ko-KR" dirty="0" err="1"/>
              <a:t>js</a:t>
            </a:r>
            <a:r>
              <a:rPr lang="ko-KR" altLang="en-US" dirty="0"/>
              <a:t>파일에서 연동되어 자동으로 데이터가 들어가는 것을 확인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462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42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예제를 통해 살펴보면 간단하게 </a:t>
            </a:r>
            <a:r>
              <a:rPr lang="en-US" altLang="ko-KR" dirty="0"/>
              <a:t>v-on:</a:t>
            </a:r>
            <a:r>
              <a:rPr lang="ko-KR" altLang="en-US" dirty="0"/>
              <a:t>이벤트로 </a:t>
            </a:r>
            <a:r>
              <a:rPr lang="en-US" altLang="ko-KR" dirty="0"/>
              <a:t>Add1 </a:t>
            </a:r>
            <a:r>
              <a:rPr lang="ko-KR" altLang="en-US" dirty="0"/>
              <a:t>버튼을 </a:t>
            </a:r>
            <a:r>
              <a:rPr lang="ko-KR" altLang="en-US" dirty="0" err="1"/>
              <a:t>눌렀을때</a:t>
            </a:r>
            <a:r>
              <a:rPr lang="ko-KR" altLang="en-US" dirty="0"/>
              <a:t> </a:t>
            </a:r>
            <a:r>
              <a:rPr lang="ko-KR" altLang="en-US" dirty="0" err="1"/>
              <a:t>카운트메소드를</a:t>
            </a:r>
            <a:r>
              <a:rPr lang="ko-KR" altLang="en-US" dirty="0"/>
              <a:t> 통해 </a:t>
            </a:r>
            <a:r>
              <a:rPr lang="en-US" altLang="ko-KR" dirty="0"/>
              <a:t>1</a:t>
            </a:r>
            <a:r>
              <a:rPr lang="ko-KR" altLang="en-US" dirty="0"/>
              <a:t>씩 증가시켜 페이지화면에 나타나게 할 수 </a:t>
            </a:r>
            <a:r>
              <a:rPr lang="ko-KR" altLang="en-US" dirty="0" err="1"/>
              <a:t>도있고</a:t>
            </a:r>
            <a:r>
              <a:rPr lang="en-US" altLang="ko-KR" dirty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3494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엔터버튼을</a:t>
            </a:r>
            <a:r>
              <a:rPr lang="ko-KR" altLang="en-US" dirty="0"/>
              <a:t> </a:t>
            </a:r>
            <a:r>
              <a:rPr lang="ko-KR" altLang="en-US" dirty="0" err="1"/>
              <a:t>눌렀을때</a:t>
            </a:r>
            <a:r>
              <a:rPr lang="ko-KR" altLang="en-US" dirty="0"/>
              <a:t> 동작하게 하는 </a:t>
            </a:r>
            <a:r>
              <a:rPr lang="en-US" altLang="ko-KR" dirty="0" err="1"/>
              <a:t>keyup.enter</a:t>
            </a:r>
            <a:r>
              <a:rPr lang="ko-KR" altLang="en-US" dirty="0"/>
              <a:t>이벤트로 </a:t>
            </a:r>
            <a:r>
              <a:rPr lang="ko-KR" altLang="en-US" dirty="0" err="1"/>
              <a:t>인풋값을</a:t>
            </a:r>
            <a:r>
              <a:rPr lang="ko-KR" altLang="en-US" dirty="0"/>
              <a:t> 통해 콘솔로 </a:t>
            </a:r>
            <a:r>
              <a:rPr lang="ko-KR" altLang="en-US" dirty="0" err="1"/>
              <a:t>출력시킬수도</a:t>
            </a:r>
            <a:r>
              <a:rPr lang="ko-KR" altLang="en-US" dirty="0"/>
              <a:t> 있고 말고도 많은 이벤트로 데이터를 핸들링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1492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컴퓨티드</a:t>
            </a:r>
            <a:r>
              <a:rPr lang="ko-KR" altLang="en-US" dirty="0"/>
              <a:t> 속성은 간단하게 메소드와 다르게 종속대상만 저장된다는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166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9083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Computed</a:t>
            </a:r>
            <a:r>
              <a:rPr lang="ko-KR" altLang="en-US" dirty="0"/>
              <a:t>를 보면 </a:t>
            </a:r>
            <a:r>
              <a:rPr lang="en-US" altLang="ko-KR" dirty="0"/>
              <a:t>name </a:t>
            </a:r>
            <a:r>
              <a:rPr lang="ko-KR" altLang="en-US" dirty="0"/>
              <a:t>프로퍼티가 </a:t>
            </a:r>
            <a:r>
              <a:rPr lang="ko-KR" altLang="en-US" dirty="0" err="1"/>
              <a:t>변할때만</a:t>
            </a:r>
            <a:r>
              <a:rPr lang="ko-KR" altLang="en-US" dirty="0"/>
              <a:t> </a:t>
            </a:r>
            <a:r>
              <a:rPr lang="en-US" altLang="ko-KR" dirty="0" err="1"/>
              <a:t>fullname</a:t>
            </a:r>
            <a:r>
              <a:rPr lang="ko-KR" altLang="en-US" dirty="0"/>
              <a:t>함수를 호출합니다 같은 기능을 하는 </a:t>
            </a:r>
            <a:r>
              <a:rPr lang="en-US" altLang="ko-KR" dirty="0"/>
              <a:t>methods</a:t>
            </a:r>
            <a:r>
              <a:rPr lang="ko-KR" altLang="en-US" dirty="0"/>
              <a:t>에서 </a:t>
            </a:r>
            <a:r>
              <a:rPr lang="ko-KR" altLang="en-US" dirty="0" err="1"/>
              <a:t>이함수를</a:t>
            </a:r>
            <a:r>
              <a:rPr lang="ko-KR" altLang="en-US" dirty="0"/>
              <a:t> 동작시키면 </a:t>
            </a:r>
            <a:r>
              <a:rPr lang="en-US" altLang="ko-KR" dirty="0"/>
              <a:t>counter </a:t>
            </a:r>
            <a:r>
              <a:rPr lang="ko-KR" altLang="en-US" dirty="0"/>
              <a:t>기능만 </a:t>
            </a:r>
            <a:r>
              <a:rPr lang="ko-KR" altLang="en-US" dirty="0" err="1"/>
              <a:t>사용할때도</a:t>
            </a:r>
            <a:r>
              <a:rPr lang="ko-KR" altLang="en-US" dirty="0"/>
              <a:t> </a:t>
            </a:r>
            <a:r>
              <a:rPr lang="ko-KR" altLang="en-US" dirty="0" err="1"/>
              <a:t>필요없는</a:t>
            </a:r>
            <a:r>
              <a:rPr lang="ko-KR" altLang="en-US" dirty="0"/>
              <a:t> 함수가 호출됩니다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796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164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예제를 살펴보면 </a:t>
            </a:r>
            <a:r>
              <a:rPr lang="en-US" altLang="ko-KR" dirty="0"/>
              <a:t>watch</a:t>
            </a:r>
            <a:r>
              <a:rPr lang="ko-KR" altLang="en-US" dirty="0"/>
              <a:t>는 </a:t>
            </a:r>
            <a:r>
              <a:rPr lang="en-US" altLang="ko-KR" dirty="0"/>
              <a:t>counter</a:t>
            </a:r>
            <a:r>
              <a:rPr lang="ko-KR" altLang="en-US" dirty="0"/>
              <a:t>의 값이 </a:t>
            </a:r>
            <a:r>
              <a:rPr lang="en-US" altLang="ko-KR" dirty="0"/>
              <a:t>50</a:t>
            </a:r>
            <a:r>
              <a:rPr lang="ko-KR" altLang="en-US" dirty="0"/>
              <a:t>이 </a:t>
            </a:r>
            <a:r>
              <a:rPr lang="ko-KR" altLang="en-US" dirty="0" err="1"/>
              <a:t>넘아갔을때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으로 출력시켜주는 데이터가 </a:t>
            </a:r>
            <a:r>
              <a:rPr lang="ko-KR" altLang="en-US" dirty="0" err="1"/>
              <a:t>변경되었을때</a:t>
            </a:r>
            <a:r>
              <a:rPr lang="ko-KR" altLang="en-US" dirty="0"/>
              <a:t> 로직을 처리해주는 속성입니다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0248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계획은 해당 책을 보며 공부하고 유튜브에 나와있는 내용을 통해 더 공부할 예정입니다 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189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기본적으로 </a:t>
            </a:r>
            <a:r>
              <a:rPr lang="en-US" altLang="ko-KR" dirty="0" err="1"/>
              <a:t>vue</a:t>
            </a:r>
            <a:r>
              <a:rPr lang="ko-KR" altLang="en-US" dirty="0"/>
              <a:t>에 대해 알아보았으니 실제로 </a:t>
            </a:r>
            <a:r>
              <a:rPr lang="ko-KR" altLang="en-US" dirty="0" err="1"/>
              <a:t>해본것을</a:t>
            </a:r>
            <a:r>
              <a:rPr lang="ko-KR" altLang="en-US" dirty="0"/>
              <a:t> 얘기하자면 이것은 제가 실제 </a:t>
            </a:r>
            <a:r>
              <a:rPr lang="en-US" altLang="ko-KR" dirty="0" err="1"/>
              <a:t>vue</a:t>
            </a:r>
            <a:r>
              <a:rPr lang="en-US" altLang="ko-KR" dirty="0"/>
              <a:t>-cli</a:t>
            </a:r>
            <a:r>
              <a:rPr lang="ko-KR" altLang="en-US" dirty="0"/>
              <a:t>로 개발환경을 설정하고 </a:t>
            </a:r>
            <a:r>
              <a:rPr lang="en-US" altLang="ko-KR" dirty="0" err="1"/>
              <a:t>npm</a:t>
            </a:r>
            <a:r>
              <a:rPr lang="ko-KR" altLang="en-US" dirty="0"/>
              <a:t>으로 돌려봤을 </a:t>
            </a:r>
            <a:r>
              <a:rPr lang="ko-KR" altLang="en-US" dirty="0" err="1"/>
              <a:t>때처음나오는페이지인데</a:t>
            </a:r>
            <a:r>
              <a:rPr lang="ko-KR" altLang="en-US" dirty="0"/>
              <a:t> 이게 </a:t>
            </a:r>
            <a:r>
              <a:rPr lang="ko-KR" altLang="en-US" dirty="0" err="1"/>
              <a:t>어떤식으로</a:t>
            </a:r>
            <a:r>
              <a:rPr lang="ko-KR" altLang="en-US" dirty="0"/>
              <a:t> 작동하는지 예제를 통해 살펴보겠습니다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34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맨처음에 인덱스 </a:t>
            </a:r>
            <a:r>
              <a:rPr lang="en-US" altLang="ko-KR" dirty="0"/>
              <a:t>html</a:t>
            </a:r>
            <a:r>
              <a:rPr lang="ko-KR" altLang="en-US" dirty="0"/>
              <a:t>을 보면 </a:t>
            </a:r>
            <a:r>
              <a:rPr lang="en-US" altLang="ko-KR" dirty="0"/>
              <a:t>html</a:t>
            </a:r>
            <a:r>
              <a:rPr lang="ko-KR" altLang="en-US" dirty="0"/>
              <a:t>페이지는 일단 정적인 페이지로 화면에 개발자도구 </a:t>
            </a:r>
            <a:r>
              <a:rPr lang="en-US" altLang="ko-KR" dirty="0"/>
              <a:t>elements </a:t>
            </a:r>
            <a:r>
              <a:rPr lang="ko-KR" altLang="en-US" dirty="0"/>
              <a:t>탭에서 들어가보면 사용자는 이 태그들을 볼 수 있습니다</a:t>
            </a:r>
            <a:r>
              <a:rPr lang="en-US" altLang="ko-KR" dirty="0"/>
              <a:t>. </a:t>
            </a:r>
            <a:r>
              <a:rPr lang="ko-KR" altLang="en-US" dirty="0"/>
              <a:t>내부적으로 동적으로 돌아가는 공간은 결국 </a:t>
            </a:r>
            <a:r>
              <a:rPr lang="en-US" altLang="ko-KR" dirty="0"/>
              <a:t>div</a:t>
            </a:r>
            <a:r>
              <a:rPr lang="ko-KR" altLang="en-US" dirty="0" err="1"/>
              <a:t>태그안</a:t>
            </a:r>
            <a:r>
              <a:rPr lang="ko-KR" altLang="en-US" dirty="0"/>
              <a:t> 속성 </a:t>
            </a:r>
            <a:r>
              <a:rPr lang="en-US" altLang="ko-KR" dirty="0"/>
              <a:t>id app</a:t>
            </a:r>
            <a:r>
              <a:rPr lang="ko-KR" altLang="en-US" dirty="0" err="1"/>
              <a:t>이안에서</a:t>
            </a:r>
            <a:r>
              <a:rPr lang="ko-KR" altLang="en-US" dirty="0"/>
              <a:t> 동작하여 페이지가 나타납니다</a:t>
            </a:r>
            <a:r>
              <a:rPr lang="en-US" altLang="ko-KR" dirty="0"/>
              <a:t>. Main.js</a:t>
            </a:r>
            <a:r>
              <a:rPr lang="ko-KR" altLang="en-US" dirty="0"/>
              <a:t> 파일은  가장 먼저 실행되는 자바스크립트 파일로써 </a:t>
            </a: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인스턴스를 생성하는 역할을 하는데 여기서는 </a:t>
            </a:r>
            <a:r>
              <a:rPr lang="en-US" altLang="ko-KR" dirty="0"/>
              <a:t>mount</a:t>
            </a:r>
            <a:r>
              <a:rPr lang="ko-KR" altLang="en-US" dirty="0"/>
              <a:t>로 </a:t>
            </a:r>
            <a:r>
              <a:rPr lang="ko-KR" altLang="en-US" dirty="0" err="1"/>
              <a:t>최상위컴포넌트인</a:t>
            </a:r>
            <a:r>
              <a:rPr lang="ko-KR" altLang="en-US" dirty="0"/>
              <a:t> </a:t>
            </a:r>
            <a:r>
              <a:rPr lang="en-US" altLang="ko-KR" dirty="0"/>
              <a:t>App</a:t>
            </a:r>
            <a:r>
              <a:rPr lang="ko-KR" altLang="en-US" dirty="0"/>
              <a:t>이라는 이름의 컴포넌트를 실행시켜 </a:t>
            </a:r>
            <a:r>
              <a:rPr lang="en-US" altLang="ko-KR" dirty="0"/>
              <a:t>mount</a:t>
            </a:r>
            <a:r>
              <a:rPr lang="ko-KR" altLang="en-US" dirty="0"/>
              <a:t>하였음을 알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131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내부적으로 들어가보면 </a:t>
            </a:r>
            <a:r>
              <a:rPr lang="en-US" altLang="ko-KR" dirty="0" err="1"/>
              <a:t>src</a:t>
            </a:r>
            <a:r>
              <a:rPr lang="ko-KR" altLang="en-US" dirty="0"/>
              <a:t>폴더에 최상위 컴포넌트인 </a:t>
            </a:r>
            <a:r>
              <a:rPr lang="en-US" altLang="ko-KR" dirty="0" err="1"/>
              <a:t>App.vue</a:t>
            </a:r>
            <a:r>
              <a:rPr lang="ko-KR" altLang="en-US" dirty="0"/>
              <a:t>를 보면 라우터 링크 태그로 해당 </a:t>
            </a:r>
            <a:r>
              <a:rPr lang="ko-KR" altLang="en-US" dirty="0" err="1"/>
              <a:t>버튼을클릭</a:t>
            </a:r>
            <a:r>
              <a:rPr lang="ko-KR" altLang="en-US" dirty="0"/>
              <a:t> 하면 이동되는 곳과 </a:t>
            </a:r>
            <a:r>
              <a:rPr lang="en-US" altLang="ko-KR" dirty="0"/>
              <a:t>style </a:t>
            </a:r>
            <a:r>
              <a:rPr lang="ko-KR" altLang="en-US" dirty="0"/>
              <a:t>태그로 </a:t>
            </a:r>
            <a:r>
              <a:rPr lang="ko-KR" altLang="en-US" dirty="0" err="1"/>
              <a:t>이루어져있고</a:t>
            </a:r>
            <a:r>
              <a:rPr lang="en-US" altLang="ko-KR" dirty="0"/>
              <a:t>, </a:t>
            </a:r>
            <a:r>
              <a:rPr lang="ko-KR" altLang="en-US" dirty="0"/>
              <a:t>옆에 </a:t>
            </a:r>
            <a:r>
              <a:rPr lang="en-US" altLang="ko-KR" dirty="0"/>
              <a:t>router</a:t>
            </a:r>
            <a:r>
              <a:rPr lang="ko-KR" altLang="en-US" dirty="0"/>
              <a:t>폴더에 </a:t>
            </a:r>
            <a:r>
              <a:rPr lang="en-US" altLang="ko-KR" dirty="0"/>
              <a:t>index.js</a:t>
            </a:r>
            <a:r>
              <a:rPr lang="ko-KR" altLang="en-US" dirty="0"/>
              <a:t>는 해당 버튼을 </a:t>
            </a:r>
            <a:r>
              <a:rPr lang="ko-KR" altLang="en-US" dirty="0" err="1"/>
              <a:t>클릭했을때</a:t>
            </a:r>
            <a:r>
              <a:rPr lang="ko-KR" altLang="en-US" dirty="0"/>
              <a:t> 페이지를 이동되게 연결해준 파일입니다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108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이것은 컴포넌트를 불러와서 </a:t>
            </a:r>
            <a:r>
              <a:rPr lang="en-US" altLang="ko-KR" dirty="0" err="1"/>
              <a:t>HomeView.vue</a:t>
            </a:r>
            <a:r>
              <a:rPr lang="ko-KR" altLang="en-US" dirty="0"/>
              <a:t>에 넣어준 케이스인데 </a:t>
            </a:r>
            <a:r>
              <a:rPr lang="ko-KR" altLang="en-US" dirty="0" err="1"/>
              <a:t>아까본</a:t>
            </a:r>
            <a:r>
              <a:rPr lang="ko-KR" altLang="en-US" dirty="0"/>
              <a:t> 홈화면을 </a:t>
            </a:r>
            <a:r>
              <a:rPr lang="ko-KR" altLang="en-US" dirty="0" err="1"/>
              <a:t>구성할때</a:t>
            </a:r>
            <a:r>
              <a:rPr lang="ko-KR" altLang="en-US" dirty="0"/>
              <a:t> 컴포넌트를 불러와서 홈화면을 </a:t>
            </a:r>
            <a:r>
              <a:rPr lang="ko-KR" altLang="en-US" dirty="0" err="1"/>
              <a:t>구성한것입니다</a:t>
            </a:r>
            <a:r>
              <a:rPr lang="en-US" altLang="ko-KR" dirty="0"/>
              <a:t>. </a:t>
            </a:r>
            <a:r>
              <a:rPr lang="ko-KR" altLang="en-US" dirty="0"/>
              <a:t>아까 홈화면의 메뉴 버튼 부분과 </a:t>
            </a:r>
            <a:r>
              <a:rPr lang="ko-KR" altLang="en-US" dirty="0" err="1"/>
              <a:t>메인홈페이지에</a:t>
            </a:r>
            <a:r>
              <a:rPr lang="ko-KR" altLang="en-US" dirty="0"/>
              <a:t> 보이는 부분이 여기서 나타납니다</a:t>
            </a:r>
            <a:endParaRPr lang="en-US" altLang="ko-KR" dirty="0"/>
          </a:p>
          <a:p>
            <a:r>
              <a:rPr lang="ko-KR" altLang="en-US" dirty="0"/>
              <a:t>즉 결론적으로 페이지를 만들고 싶으면  라우터로 페이지를 연결해주고 </a:t>
            </a:r>
            <a:r>
              <a:rPr lang="en-US" altLang="ko-KR" dirty="0"/>
              <a:t>view</a:t>
            </a:r>
            <a:r>
              <a:rPr lang="ko-KR" altLang="en-US" dirty="0"/>
              <a:t>화면을 컴포넌트를 활용하여 </a:t>
            </a:r>
            <a:r>
              <a:rPr lang="ko-KR" altLang="en-US" dirty="0" err="1"/>
              <a:t>만들어주면됩니다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25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컴포넌트 라이프사이클을 </a:t>
            </a:r>
            <a:r>
              <a:rPr lang="ko-KR" altLang="en-US" dirty="0" err="1"/>
              <a:t>좀살펴보자면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42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해당내용을 또 예제로 간단히 살펴보면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695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View </a:t>
            </a:r>
            <a:r>
              <a:rPr lang="ko-KR" altLang="en-US" dirty="0" err="1"/>
              <a:t>폴더안</a:t>
            </a:r>
            <a:r>
              <a:rPr lang="ko-KR" altLang="en-US" dirty="0"/>
              <a:t> 컴포넌트 파일에 이제 라이프사이클에 해당하는 함수를 모두 구현해서 콘솔로 </a:t>
            </a:r>
            <a:r>
              <a:rPr lang="ko-KR" altLang="en-US" dirty="0" err="1"/>
              <a:t>찍어보았을때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E0857-EF06-4B56-9A6E-8193B93AAFA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14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506D4-F9AE-CAE4-6282-C95730D22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417E9-FDE3-15B1-C691-704F03267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1AB81-0863-21AF-19E0-28F1D58E1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A6E-C66E-411E-B878-63392601A04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B6B752-77C5-35B3-44F3-A1599298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056428-F614-84F5-620B-A9EADF7C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860-E966-4F16-BC6E-54C466B82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9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DD5DB-9994-34E8-69A2-714D0DF26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39763AE-5C75-06FB-EEB6-698F183E9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83AB07-43C6-A80A-C50B-3927A4E8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A6E-C66E-411E-B878-63392601A04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48B15-D026-DC8E-E4D5-6A0C0F07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59CFD-AFA1-058C-396A-2292C2BC7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860-E966-4F16-BC6E-54C466B82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05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52285A-A1DF-1CA7-597C-AADF4E9F7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2B1FBA-CFD6-ED97-0093-F57E5E9D9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7EE29A-9002-8EE7-86EC-9980733BC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A6E-C66E-411E-B878-63392601A04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D68E73-13C8-0A85-D06F-88DD57C2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3EE15-76FC-1CCA-1D48-8F6BD442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860-E966-4F16-BC6E-54C466B82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34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624D2-7685-C173-1DB1-9AD18091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1E53E-5DE4-961B-21F1-0EB84ECDD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2D10A7-A220-12EE-F044-ED43EEB13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A6E-C66E-411E-B878-63392601A04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015F2-9E9C-952E-22A0-B9EC4EE3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9FEEF-9382-7359-AAF7-DA76E227F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860-E966-4F16-BC6E-54C466B82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274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C4AD6-8B2D-BE1A-4DBD-98DC2EC3B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6DF601-8561-0883-BD45-B17BA556D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67CB42-308A-809B-D8A7-B62AF7A32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A6E-C66E-411E-B878-63392601A04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715E3-7796-6998-539A-A63E3B71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8A855-A39A-3C1B-8DA6-1DBE586F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860-E966-4F16-BC6E-54C466B82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21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CE460-97BC-F237-B4C7-626042ED0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ED2CB-4E35-3D79-B3BA-AD424DB8C0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931BD0-F962-D030-03A7-28BA90EA5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0E4CA5-CCBB-CAC7-024F-EE338B19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A6E-C66E-411E-B878-63392601A04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A06A93-E3F3-E779-E7E2-44B147D5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A4B05-E3A1-FAC3-58BC-27D4DA24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860-E966-4F16-BC6E-54C466B82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5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A4296-FF99-30B1-1401-D1C778D4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33CCB1-D574-8F35-85CD-99BD28651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4940BE-871D-B22F-BB4D-DC7B425F7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FA0483-3A6B-483B-8CB6-D6287238D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0C4E34-AE99-F444-9EF7-28EC134781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7D79FF-1A3B-9805-DAAC-C5016D3F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A6E-C66E-411E-B878-63392601A04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A694E8-77A1-4CAD-5E9D-44A36590F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089941-64C3-1DC6-2B0B-5516257E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860-E966-4F16-BC6E-54C466B82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74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19613E-AB68-A5C3-1D8B-8B7D73CB4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B6AB96-1AAA-01AD-669C-404E884E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A6E-C66E-411E-B878-63392601A04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583D9F-2BA4-3012-7B70-684ACE78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6DCED1-D503-F67B-9FB1-593896CA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860-E966-4F16-BC6E-54C466B82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46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9FA492-076C-192B-8F47-670E7687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A6E-C66E-411E-B878-63392601A04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11DF94-D02D-418B-E3AA-BFFF607A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2E2F1A-EA5F-741F-7767-9C933E8E3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860-E966-4F16-BC6E-54C466B82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1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83CF03-DF99-CCFA-7E54-02D75078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B6F7F0-C72C-19A7-630F-0285FE67A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A03CAC-E001-7789-BDB7-6CC7EB4B0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DDA6DA-DD5D-12B3-AA11-0531829B7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A6E-C66E-411E-B878-63392601A04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713D2D-4B82-4B2C-7FD0-6058DFAC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CF5811-E40B-C620-150D-41C7B22B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860-E966-4F16-BC6E-54C466B82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38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DAFC3-EE55-F35F-5910-C597FD4F5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076A7B-BEF0-20ED-C924-E589658E2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D737B-175C-7092-16E3-167C29F34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F68EE5-767C-8D6F-73F3-46D0F597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DDA6E-C66E-411E-B878-63392601A04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759B2-58DA-4388-CB17-32ED3ABF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FA13BC-A601-5391-B629-D8C490CF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EC860-E966-4F16-BC6E-54C466B82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40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8BCA4-7B9E-46F9-F239-7DED8A26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957713-B22B-E6EB-CCEA-75D97E12F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F505B0-7EB0-427E-FC3B-56FDF4CCF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DDA6E-C66E-411E-B878-63392601A04C}" type="datetimeFigureOut">
              <a:rPr lang="ko-KR" altLang="en-US" smtClean="0"/>
              <a:t>2022-07-07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6ABA1-5D7D-4C66-7792-0F30955F98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22B463-CC97-0994-C8C3-5EAAEB3ED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EC860-E966-4F16-BC6E-54C466B820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89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jsdelivr.net/npm/vue@2.6.6/dist/vue.js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640CAEB-3CDD-AEE4-FA58-C1B4BE93F689}"/>
              </a:ext>
            </a:extLst>
          </p:cNvPr>
          <p:cNvSpPr txBox="1">
            <a:spLocks/>
          </p:cNvSpPr>
          <p:nvPr/>
        </p:nvSpPr>
        <p:spPr>
          <a:xfrm>
            <a:off x="9267909" y="2023110"/>
            <a:ext cx="2469624" cy="2846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Vue.js </a:t>
            </a:r>
            <a:r>
              <a:rPr lang="ko-KR" alt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스터디 진행 상황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ue.js 기본 사용법">
            <a:extLst>
              <a:ext uri="{FF2B5EF4-FFF2-40B4-BE49-F238E27FC236}">
                <a16:creationId xmlns:a16="http://schemas.microsoft.com/office/drawing/2014/main" id="{324AD722-E8FB-B404-4D4C-2C0AD730B2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181987"/>
            <a:ext cx="7608304" cy="4564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E5DC06-7E56-C1A3-9268-DE5AEAA29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8" y="-635"/>
            <a:ext cx="121475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85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393F4-BA78-7971-D724-68C2F49D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50" y="320675"/>
            <a:ext cx="10515600" cy="1325563"/>
          </a:xfrm>
        </p:spPr>
        <p:txBody>
          <a:bodyPr/>
          <a:lstStyle/>
          <a:p>
            <a:r>
              <a:rPr lang="en-US" altLang="ko-KR" dirty="0"/>
              <a:t>Vue </a:t>
            </a:r>
            <a:r>
              <a:rPr lang="ko-KR" altLang="en-US" dirty="0"/>
              <a:t>지시자</a:t>
            </a:r>
            <a:r>
              <a:rPr lang="en-US" altLang="ko-KR" dirty="0"/>
              <a:t>, </a:t>
            </a:r>
            <a:r>
              <a:rPr lang="ko-KR" altLang="en-US" dirty="0"/>
              <a:t>필터</a:t>
            </a:r>
            <a:r>
              <a:rPr lang="en-US" altLang="ko-KR" dirty="0"/>
              <a:t>, </a:t>
            </a:r>
            <a:r>
              <a:rPr lang="ko-KR" altLang="en-US" dirty="0"/>
              <a:t>믹스인</a:t>
            </a:r>
            <a:r>
              <a:rPr lang="en-US" altLang="ko-KR" dirty="0"/>
              <a:t>, </a:t>
            </a:r>
            <a:r>
              <a:rPr lang="ko-KR" altLang="en-US" dirty="0"/>
              <a:t>플러그인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BA337-A115-2DB0-F9AA-35593C30FB13}"/>
              </a:ext>
            </a:extLst>
          </p:cNvPr>
          <p:cNvSpPr txBox="1"/>
          <p:nvPr/>
        </p:nvSpPr>
        <p:spPr>
          <a:xfrm>
            <a:off x="184150" y="1824038"/>
            <a:ext cx="1208404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지시자</a:t>
            </a:r>
          </a:p>
          <a:p>
            <a:r>
              <a:rPr lang="ko-KR" altLang="en-US" dirty="0"/>
              <a:t>지시자(</a:t>
            </a:r>
            <a:r>
              <a:rPr lang="ko-KR" altLang="en-US" dirty="0" err="1"/>
              <a:t>Directives</a:t>
            </a:r>
            <a:r>
              <a:rPr lang="ko-KR" altLang="en-US" dirty="0"/>
              <a:t>)는 표현식의 값이 변경될 때 이에 반응해 </a:t>
            </a:r>
            <a:r>
              <a:rPr lang="ko-KR" altLang="en-US" dirty="0" err="1"/>
              <a:t>DOM에</a:t>
            </a:r>
            <a:r>
              <a:rPr lang="ko-KR" altLang="en-US" dirty="0"/>
              <a:t> 변경 사항을 적용.</a:t>
            </a:r>
          </a:p>
          <a:p>
            <a:r>
              <a:rPr lang="ko-KR" altLang="en-US" dirty="0" err="1"/>
              <a:t>v-text</a:t>
            </a:r>
            <a:r>
              <a:rPr lang="ko-KR" altLang="en-US" dirty="0"/>
              <a:t>, </a:t>
            </a:r>
            <a:r>
              <a:rPr lang="ko-KR" altLang="en-US" dirty="0" err="1"/>
              <a:t>v</a:t>
            </a:r>
            <a:r>
              <a:rPr lang="ko-KR" altLang="en-US" dirty="0"/>
              <a:t>-</a:t>
            </a:r>
            <a:r>
              <a:rPr lang="en-US" altLang="ko-KR" dirty="0" err="1"/>
              <a:t>ht</a:t>
            </a:r>
            <a:r>
              <a:rPr lang="ko-KR" altLang="en-US" dirty="0" err="1"/>
              <a:t>ml</a:t>
            </a:r>
            <a:r>
              <a:rPr lang="ko-KR" altLang="en-US" dirty="0"/>
              <a:t>, </a:t>
            </a:r>
            <a:r>
              <a:rPr lang="ko-KR" altLang="en-US" dirty="0" err="1"/>
              <a:t>v-show</a:t>
            </a:r>
            <a:r>
              <a:rPr lang="ko-KR" altLang="en-US" dirty="0"/>
              <a:t>, </a:t>
            </a:r>
            <a:r>
              <a:rPr lang="ko-KR" altLang="en-US" dirty="0" err="1"/>
              <a:t>v-if</a:t>
            </a:r>
            <a:r>
              <a:rPr lang="ko-KR" altLang="en-US" dirty="0"/>
              <a:t>, </a:t>
            </a:r>
            <a:r>
              <a:rPr lang="ko-KR" altLang="en-US" dirty="0" err="1"/>
              <a:t>v-for</a:t>
            </a:r>
            <a:r>
              <a:rPr lang="ko-KR" altLang="en-US" dirty="0"/>
              <a:t> 등의 </a:t>
            </a:r>
            <a:r>
              <a:rPr lang="ko-KR" altLang="en-US" dirty="0" err="1"/>
              <a:t>디렉티브를</a:t>
            </a:r>
            <a:r>
              <a:rPr lang="ko-KR" altLang="en-US" dirty="0"/>
              <a:t> 공부했습니다.</a:t>
            </a:r>
          </a:p>
          <a:p>
            <a:r>
              <a:rPr lang="ko-KR" altLang="en-US" dirty="0"/>
              <a:t>또 사용자 정의 지시자를 만드는 방법도 공부했습니다.</a:t>
            </a:r>
          </a:p>
          <a:p>
            <a:endParaRPr lang="ko-KR" altLang="en-US" dirty="0"/>
          </a:p>
          <a:p>
            <a:r>
              <a:rPr lang="ko-KR" altLang="en-US" b="1" dirty="0"/>
              <a:t>필터</a:t>
            </a:r>
          </a:p>
          <a:p>
            <a:r>
              <a:rPr lang="ko-KR" altLang="en-US" dirty="0" err="1"/>
              <a:t>vue</a:t>
            </a:r>
            <a:r>
              <a:rPr lang="ko-KR" altLang="en-US" dirty="0"/>
              <a:t> 애플리케이션에서 필터를 이용해 이중 중괄호 </a:t>
            </a:r>
            <a:r>
              <a:rPr lang="ko-KR" altLang="en-US" dirty="0" err="1"/>
              <a:t>보간법</a:t>
            </a:r>
            <a:r>
              <a:rPr lang="ko-KR" altLang="en-US" dirty="0"/>
              <a:t> 혹은 </a:t>
            </a:r>
            <a:r>
              <a:rPr lang="ko-KR" altLang="en-US" dirty="0" err="1"/>
              <a:t>v-bind</a:t>
            </a:r>
            <a:r>
              <a:rPr lang="ko-KR" altLang="en-US" dirty="0"/>
              <a:t> 표현법을 이용할 때 텍스트 형식을 지정.</a:t>
            </a:r>
          </a:p>
          <a:p>
            <a:endParaRPr lang="ko-KR" altLang="en-US" dirty="0"/>
          </a:p>
          <a:p>
            <a:r>
              <a:rPr lang="ko-KR" altLang="en-US" b="1" dirty="0"/>
              <a:t>믹스인</a:t>
            </a:r>
          </a:p>
          <a:p>
            <a:r>
              <a:rPr lang="ko-KR" altLang="en-US" dirty="0"/>
              <a:t>컴포넌트 외에 코드를 재사용할 수 있는 방법.</a:t>
            </a:r>
          </a:p>
          <a:p>
            <a:r>
              <a:rPr lang="ko-KR" altLang="en-US" dirty="0" err="1"/>
              <a:t>Mixin은</a:t>
            </a:r>
            <a:r>
              <a:rPr lang="ko-KR" altLang="en-US" dirty="0"/>
              <a:t> 기능을 따로 정의해두고 필요할 때마다 해당 믹스인 파일을 </a:t>
            </a:r>
            <a:r>
              <a:rPr lang="ko-KR" altLang="en-US" dirty="0" err="1"/>
              <a:t>vue</a:t>
            </a:r>
            <a:r>
              <a:rPr lang="ko-KR" altLang="en-US" dirty="0"/>
              <a:t> 컴포넌트에 결합해 사용하는 방법을 의미.</a:t>
            </a:r>
          </a:p>
          <a:p>
            <a:endParaRPr lang="ko-KR" altLang="en-US" dirty="0"/>
          </a:p>
          <a:p>
            <a:r>
              <a:rPr lang="ko-KR" altLang="en-US" b="1" dirty="0"/>
              <a:t>플러그인</a:t>
            </a:r>
          </a:p>
          <a:p>
            <a:r>
              <a:rPr lang="ko-KR" altLang="en-US" dirty="0"/>
              <a:t>vue.js 프레임워크에 확장성을 제공하는 방법.</a:t>
            </a:r>
          </a:p>
          <a:p>
            <a:r>
              <a:rPr lang="ko-KR" altLang="en-US" dirty="0"/>
              <a:t>뷰 생태계에서 가장 널리 활용되는 핵심라이브러리 </a:t>
            </a:r>
            <a:r>
              <a:rPr lang="ko-KR" altLang="en-US" dirty="0" err="1"/>
              <a:t>vuex와</a:t>
            </a:r>
            <a:r>
              <a:rPr lang="ko-KR" altLang="en-US" dirty="0"/>
              <a:t> </a:t>
            </a:r>
            <a:r>
              <a:rPr lang="ko-KR" altLang="en-US" dirty="0" err="1"/>
              <a:t>vue</a:t>
            </a:r>
            <a:r>
              <a:rPr lang="ko-KR" altLang="en-US" dirty="0"/>
              <a:t> </a:t>
            </a:r>
            <a:r>
              <a:rPr lang="ko-KR" altLang="en-US" dirty="0" err="1"/>
              <a:t>router가</a:t>
            </a:r>
            <a:r>
              <a:rPr lang="ko-KR" altLang="en-US" dirty="0"/>
              <a:t> 플러그인.</a:t>
            </a:r>
          </a:p>
          <a:p>
            <a:r>
              <a:rPr lang="ko-KR" altLang="en-US" dirty="0"/>
              <a:t>플러그인을 통해 전역적으로 필요한 기능을 추가 가능.</a:t>
            </a:r>
          </a:p>
        </p:txBody>
      </p:sp>
    </p:spTree>
    <p:extLst>
      <p:ext uri="{BB962C8B-B14F-4D97-AF65-F5344CB8AC3E}">
        <p14:creationId xmlns:p14="http://schemas.microsoft.com/office/powerpoint/2010/main" val="119261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30671B-3483-AFBD-9E8F-694486D6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B44245-4974-65D6-2D63-07C53360A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7" y="618897"/>
            <a:ext cx="10654494" cy="537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75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694B269-AFD9-67AE-0ABA-4FFD4CEF4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503047"/>
            <a:ext cx="5294715" cy="3851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FE8DF9-50DC-CC71-938E-5BA31139ECB2}"/>
              </a:ext>
            </a:extLst>
          </p:cNvPr>
          <p:cNvSpPr txBox="1"/>
          <p:nvPr/>
        </p:nvSpPr>
        <p:spPr>
          <a:xfrm>
            <a:off x="2103170" y="1783507"/>
            <a:ext cx="24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Public/index.html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8E8E11-58BE-0E68-CCCB-1EBB27FA5FEB}"/>
              </a:ext>
            </a:extLst>
          </p:cNvPr>
          <p:cNvSpPr txBox="1"/>
          <p:nvPr/>
        </p:nvSpPr>
        <p:spPr>
          <a:xfrm>
            <a:off x="7733006" y="958334"/>
            <a:ext cx="24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/main.js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0DC870-282D-8666-F32C-1B60CD6A71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57" y="2539013"/>
            <a:ext cx="4960579" cy="23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8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B595CCC-933E-9179-92E1-2248B3DD3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87" y="1320161"/>
            <a:ext cx="4808877" cy="47247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B3938AA-B7A1-66A6-4499-E96808575E7F}"/>
              </a:ext>
            </a:extLst>
          </p:cNvPr>
          <p:cNvSpPr txBox="1"/>
          <p:nvPr/>
        </p:nvSpPr>
        <p:spPr>
          <a:xfrm>
            <a:off x="1719712" y="707302"/>
            <a:ext cx="24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src</a:t>
            </a:r>
            <a:r>
              <a:rPr lang="en-US" altLang="ko-KR" dirty="0"/>
              <a:t>/</a:t>
            </a:r>
            <a:r>
              <a:rPr lang="en-US" altLang="ko-KR" dirty="0" err="1"/>
              <a:t>App.vue</a:t>
            </a: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3ED9430-C954-A68A-067C-304EB650E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9451" y="2145442"/>
            <a:ext cx="5831950" cy="325131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C0AFFDB-CBAA-7F26-1448-6F7B7646D32C}"/>
              </a:ext>
            </a:extLst>
          </p:cNvPr>
          <p:cNvSpPr txBox="1"/>
          <p:nvPr/>
        </p:nvSpPr>
        <p:spPr>
          <a:xfrm>
            <a:off x="7399656" y="1545950"/>
            <a:ext cx="24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router/index.js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3237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5E3247CA-3428-840E-D0CE-8804EFAF7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06" y="1835071"/>
            <a:ext cx="5294715" cy="40769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DAACEFA-774F-F553-04E4-42E5E9E5490A}"/>
              </a:ext>
            </a:extLst>
          </p:cNvPr>
          <p:cNvSpPr txBox="1"/>
          <p:nvPr/>
        </p:nvSpPr>
        <p:spPr>
          <a:xfrm>
            <a:off x="2103170" y="1390535"/>
            <a:ext cx="249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Views/</a:t>
            </a:r>
            <a:r>
              <a:rPr lang="en-US" altLang="ko-KR" dirty="0" err="1"/>
              <a:t>HomeView.vue</a:t>
            </a:r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21BFF8F-CA71-33D1-E5E1-140995B596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5381" y="1641569"/>
            <a:ext cx="7336242" cy="425699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40DEA4E-1D2C-5670-6EF5-B8C390109093}"/>
              </a:ext>
            </a:extLst>
          </p:cNvPr>
          <p:cNvSpPr txBox="1"/>
          <p:nvPr/>
        </p:nvSpPr>
        <p:spPr>
          <a:xfrm>
            <a:off x="7077602" y="1032207"/>
            <a:ext cx="3448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components/</a:t>
            </a:r>
            <a:r>
              <a:rPr lang="en-US" altLang="ko-KR" dirty="0" err="1"/>
              <a:t>HelloWorld.vue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474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651FFC-CAE7-57AE-ADBA-A835B4FEA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</a:rPr>
              <a:t>컴포넌트 </a:t>
            </a:r>
            <a:r>
              <a:rPr lang="en-US" altLang="ko-KR" sz="3200">
                <a:solidFill>
                  <a:schemeClr val="bg1"/>
                </a:solidFill>
              </a:rPr>
              <a:t>lifecycle</a:t>
            </a:r>
            <a:endParaRPr lang="ko-KR" altLang="en-US" sz="3200">
              <a:solidFill>
                <a:schemeClr val="bg1"/>
              </a:solidFill>
            </a:endParaRPr>
          </a:p>
        </p:txBody>
      </p:sp>
      <p:pic>
        <p:nvPicPr>
          <p:cNvPr id="3" name="Picture 4" descr="Lifecycle hooks - Full-Stack Vue.js 2 and Laravel 5 [Book]">
            <a:extLst>
              <a:ext uri="{FF2B5EF4-FFF2-40B4-BE49-F238E27FC236}">
                <a16:creationId xmlns:a16="http://schemas.microsoft.com/office/drawing/2014/main" id="{88DFE502-984D-F669-0EC4-3F580D952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67061" y="1675227"/>
            <a:ext cx="6657877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560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51FFC-CAE7-57AE-ADBA-A835B4FE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ko-KR" altLang="en-US" sz="3200">
                <a:solidFill>
                  <a:schemeClr val="bg1"/>
                </a:solidFill>
              </a:rPr>
              <a:t>컴포넌트 </a:t>
            </a:r>
            <a:r>
              <a:rPr lang="en-US" altLang="ko-KR" sz="3200">
                <a:solidFill>
                  <a:schemeClr val="bg1"/>
                </a:solidFill>
              </a:rPr>
              <a:t>lifecycle</a:t>
            </a:r>
            <a:endParaRPr lang="ko-KR" altLang="en-US" sz="3200">
              <a:solidFill>
                <a:schemeClr val="bg1"/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235D048-31A1-0399-1CCD-4CA45A095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0554" y="348678"/>
            <a:ext cx="5181600" cy="5231990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Create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l"/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Mount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A142CE-ECAE-AB8E-DA7C-1C17ACB54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1275" y="681037"/>
            <a:ext cx="5181600" cy="4351338"/>
          </a:xfrm>
        </p:spPr>
        <p:txBody>
          <a:bodyPr/>
          <a:lstStyle/>
          <a:p>
            <a:pPr algn="l"/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Update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l"/>
            <a:r>
              <a:rPr lang="en-US" altLang="ko-KR" b="0" i="0" dirty="0">
                <a:solidFill>
                  <a:srgbClr val="111111"/>
                </a:solidFill>
                <a:effectLst/>
                <a:latin typeface="-apple-system"/>
              </a:rPr>
              <a:t>Destroy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58D63A-6523-407F-20EE-CA91BC845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1027906"/>
            <a:ext cx="5629275" cy="169407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C72BADB-1629-0FE1-7DA0-48050F0B9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3499735"/>
            <a:ext cx="6048375" cy="103822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02703A9-5569-BC36-3DBC-DA0FC9A22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5" y="1422916"/>
            <a:ext cx="6048375" cy="90405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0992B21-97F7-5A0A-363A-8F47E1A91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1275" y="3499735"/>
            <a:ext cx="54959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465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560D189-D54F-BE39-6D81-4060957A4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5636" y="-78658"/>
            <a:ext cx="60934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70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6522AE3-D637-E9DB-8D32-EC16FC3AD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84" y="165100"/>
            <a:ext cx="12192000" cy="652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91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410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D2572C-8AA0-F1C6-0AFB-AE1F7265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>
                <a:solidFill>
                  <a:schemeClr val="bg1"/>
                </a:solidFill>
              </a:rPr>
              <a:t>Vue Router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7ED66-69F8-DBC8-5B1F-26BADFF1CA53}"/>
              </a:ext>
            </a:extLst>
          </p:cNvPr>
          <p:cNvSpPr txBox="1"/>
          <p:nvPr/>
        </p:nvSpPr>
        <p:spPr>
          <a:xfrm>
            <a:off x="838200" y="2290635"/>
            <a:ext cx="10249539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Vue</a:t>
            </a:r>
            <a:r>
              <a:rPr lang="ko-KR" altLang="en-US" sz="2000" dirty="0"/>
              <a:t>와 같은 단일 페이지 애플리케이션의 경우 페이지를 이동할 때마다 서버에 요청해서 페이지를 새로 갱신하는 것이 아니라 클라이언트에서 미리 가지고 있다 페이지를 라우팅을 이용해 화면을 갱신한다</a:t>
            </a:r>
            <a:r>
              <a:rPr lang="en-US" altLang="ko-KR" sz="2000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dirty="0"/>
              <a:t>Vue </a:t>
            </a:r>
            <a:r>
              <a:rPr lang="ko-KR" altLang="en-US" sz="2000" dirty="0"/>
              <a:t>프로젝트 내부에서 미리 </a:t>
            </a:r>
            <a:r>
              <a:rPr lang="en-US" altLang="ko-KR" sz="2000" dirty="0" err="1"/>
              <a:t>url</a:t>
            </a:r>
            <a:r>
              <a:rPr lang="en-US" altLang="ko-KR" sz="2000" dirty="0"/>
              <a:t> </a:t>
            </a:r>
            <a:r>
              <a:rPr lang="ko-KR" altLang="en-US" sz="2000" dirty="0"/>
              <a:t>주소를 정의하고</a:t>
            </a:r>
            <a:r>
              <a:rPr lang="en-US" altLang="ko-KR" sz="2000" dirty="0"/>
              <a:t>, </a:t>
            </a:r>
            <a:r>
              <a:rPr lang="ko-KR" altLang="en-US" sz="2000" dirty="0"/>
              <a:t>각 주소마다 </a:t>
            </a:r>
            <a:r>
              <a:rPr lang="en-US" altLang="ko-KR" sz="2000" dirty="0"/>
              <a:t>Vue </a:t>
            </a:r>
            <a:r>
              <a:rPr lang="ko-KR" altLang="en-US" sz="2000" dirty="0"/>
              <a:t>페이지를 연결한다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01219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23001-4A50-93D9-6ABF-31A18519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vue.js</a:t>
            </a:r>
            <a:r>
              <a:rPr lang="ko-KR" altLang="en-US" dirty="0"/>
              <a:t>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9C3DD-9BF7-3BC9-14B8-4F10C81A4FAD}"/>
              </a:ext>
            </a:extLst>
          </p:cNvPr>
          <p:cNvSpPr txBox="1"/>
          <p:nvPr/>
        </p:nvSpPr>
        <p:spPr>
          <a:xfrm>
            <a:off x="429172" y="2179638"/>
            <a:ext cx="11671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 err="1">
                <a:solidFill>
                  <a:srgbClr val="555555"/>
                </a:solidFill>
                <a:effectLst/>
                <a:latin typeface="AppleSDGothicNeo"/>
              </a:rPr>
              <a:t>Javascript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 Framework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언어인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React, Angular, Vue.js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중 하나</a:t>
            </a:r>
            <a:endParaRPr lang="en-US" altLang="ko-KR" b="0" i="0" dirty="0">
              <a:solidFill>
                <a:srgbClr val="555555"/>
              </a:solidFill>
              <a:effectLst/>
              <a:latin typeface="AppleSDGothicNeo"/>
            </a:endParaRPr>
          </a:p>
          <a:p>
            <a:b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</a:b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Vue.js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는 </a:t>
            </a:r>
            <a:r>
              <a:rPr lang="en-US" altLang="ko-KR" dirty="0">
                <a:solidFill>
                  <a:srgbClr val="555555"/>
                </a:solidFill>
                <a:latin typeface="AppleSDGothicNeo"/>
              </a:rPr>
              <a:t>1</a:t>
            </a:r>
            <a:r>
              <a:rPr lang="ko-KR" altLang="en-US" dirty="0">
                <a:solidFill>
                  <a:srgbClr val="555555"/>
                </a:solidFill>
                <a:latin typeface="AppleSDGothicNeo"/>
              </a:rPr>
              <a:t>인 개발자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AppleSDGothicNeo"/>
              </a:rPr>
              <a:t>가 만든 언어이며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AppleSDGothicNeo"/>
              </a:rPr>
              <a:t>,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Angular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의 장점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(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데이터 바인딩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과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React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의 장점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(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가상 돔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을 가지고 있음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36128E-F536-FD2E-FE69-72914C3CB32B}"/>
              </a:ext>
            </a:extLst>
          </p:cNvPr>
          <p:cNvSpPr txBox="1"/>
          <p:nvPr/>
        </p:nvSpPr>
        <p:spPr>
          <a:xfrm>
            <a:off x="429172" y="3229233"/>
            <a:ext cx="61400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Vue.js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는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Progressive </a:t>
            </a:r>
            <a:r>
              <a:rPr lang="en-US" altLang="ko-KR" b="1" i="0" dirty="0" err="1">
                <a:solidFill>
                  <a:srgbClr val="292929"/>
                </a:solidFill>
                <a:effectLst/>
                <a:latin typeface="charter"/>
              </a:rPr>
              <a:t>Javascript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 Framework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입니다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.  </a:t>
            </a:r>
          </a:p>
          <a:p>
            <a:pPr algn="l"/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여기서 </a:t>
            </a:r>
            <a:r>
              <a:rPr lang="ko-KR" altLang="en-US" b="1" i="0" dirty="0" err="1">
                <a:solidFill>
                  <a:srgbClr val="292929"/>
                </a:solidFill>
                <a:effectLst/>
                <a:latin typeface="charter"/>
              </a:rPr>
              <a:t>프로그레시브라는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 것은 웹과 네이티브 앱의 이점을 모두 수용하고 표준 패턴을 사용해 개발된 것을 뜻합니다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/>
            <a:endParaRPr lang="en-US" altLang="ko-KR" b="1" dirty="0">
              <a:solidFill>
                <a:srgbClr val="292929"/>
              </a:solidFill>
              <a:latin typeface="charter"/>
            </a:endParaRPr>
          </a:p>
          <a:p>
            <a:pPr algn="l"/>
            <a:endParaRPr lang="ko-KR" altLang="en-US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99D548-F16F-1B13-5FC0-7D7AEF5AA519}"/>
              </a:ext>
            </a:extLst>
          </p:cNvPr>
          <p:cNvSpPr txBox="1"/>
          <p:nvPr/>
        </p:nvSpPr>
        <p:spPr>
          <a:xfrm>
            <a:off x="429172" y="4337229"/>
            <a:ext cx="8514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Vue.js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는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SPA(Single Page Application)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개발을 위한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charter"/>
              </a:rPr>
              <a:t>프론트엔드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 </a:t>
            </a:r>
            <a:r>
              <a:rPr lang="ko-KR" altLang="en-US" b="0" i="0" dirty="0" err="1">
                <a:solidFill>
                  <a:srgbClr val="292929"/>
                </a:solidFill>
                <a:effectLst/>
                <a:latin typeface="charter"/>
              </a:rPr>
              <a:t>프레임워크입니다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  <a:endParaRPr lang="ko-KR" altLang="en-US" dirty="0"/>
          </a:p>
        </p:txBody>
      </p:sp>
      <p:pic>
        <p:nvPicPr>
          <p:cNvPr id="1026" name="Picture 2" descr="Vue.js 기본 사용법">
            <a:extLst>
              <a:ext uri="{FF2B5EF4-FFF2-40B4-BE49-F238E27FC236}">
                <a16:creationId xmlns:a16="http://schemas.microsoft.com/office/drawing/2014/main" id="{40A90DD5-59B3-63B5-1C6D-0E7EB2400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081" y="65894"/>
            <a:ext cx="2835597" cy="1701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761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F93A6-8FAF-0525-A28C-C23F7BBCC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D8FD10-E06B-7E4A-2960-331D0EB91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940"/>
            <a:ext cx="12192000" cy="661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30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410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D2572C-8AA0-F1C6-0AFB-AE1F7265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>
                <a:solidFill>
                  <a:schemeClr val="bg1"/>
                </a:solidFill>
              </a:rPr>
              <a:t>데이터 양방향 바인딩</a:t>
            </a:r>
          </a:p>
        </p:txBody>
      </p:sp>
      <p:pic>
        <p:nvPicPr>
          <p:cNvPr id="4102" name="Picture 6" descr="Vue.js] Instance와 Template">
            <a:extLst>
              <a:ext uri="{FF2B5EF4-FFF2-40B4-BE49-F238E27FC236}">
                <a16:creationId xmlns:a16="http://schemas.microsoft.com/office/drawing/2014/main" id="{7DCF5A69-4902-7E56-08EB-CD6E7CE04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7" r="7598" b="1"/>
          <a:stretch/>
        </p:blipFill>
        <p:spPr bwMode="auto">
          <a:xfrm>
            <a:off x="841248" y="2516777"/>
            <a:ext cx="6236208" cy="366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67ED66-69F8-DBC8-5B1F-26BADFF1CA53}"/>
              </a:ext>
            </a:extLst>
          </p:cNvPr>
          <p:cNvSpPr txBox="1"/>
          <p:nvPr/>
        </p:nvSpPr>
        <p:spPr>
          <a:xfrm>
            <a:off x="7546848" y="2516777"/>
            <a:ext cx="3803904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 dirty="0"/>
              <a:t>Vue</a:t>
            </a:r>
            <a:r>
              <a:rPr lang="ko-KR" altLang="en-US" sz="1900" dirty="0"/>
              <a:t>는 </a:t>
            </a:r>
            <a:r>
              <a:rPr lang="en-US" altLang="ko-KR" sz="1900" dirty="0"/>
              <a:t>Angular</a:t>
            </a:r>
            <a:r>
              <a:rPr lang="ko-KR" altLang="en-US" sz="1900" dirty="0"/>
              <a:t>와 마찬가지로 양방향 데이터 바인딩을 지원함</a:t>
            </a:r>
            <a:r>
              <a:rPr lang="en-US" altLang="ko-KR" sz="1900" dirty="0"/>
              <a:t>. (React</a:t>
            </a:r>
            <a:r>
              <a:rPr lang="ko-KR" altLang="en-US" sz="1900" dirty="0"/>
              <a:t>는 단방향 바인딩만 지원</a:t>
            </a:r>
            <a:r>
              <a:rPr lang="en-US" altLang="ko-KR" sz="1900" dirty="0"/>
              <a:t>)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dirty="0"/>
              <a:t>양방향 데이터 바인딩이란 모델에서 데이터를 정의한 후 뷰와 연결하면 모델과 뷰 중 어느 한쪽에 변경이 일어났을 때 다른 한쪽에 자동으로 반영된다</a:t>
            </a:r>
            <a:r>
              <a:rPr lang="en-US" altLang="ko-KR" sz="1900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 dirty="0"/>
              <a:t>V-model</a:t>
            </a:r>
            <a:r>
              <a:rPr lang="ko-KR" altLang="en-US" sz="1900" dirty="0"/>
              <a:t>을 사용해 양방향 데이터 바인딩을 한다</a:t>
            </a:r>
            <a:r>
              <a:rPr lang="en-US" altLang="ko-KR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229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739E23B-6376-0785-C9F3-B77B30845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8" y="139700"/>
            <a:ext cx="12192000" cy="657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473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A27FB-2585-939D-948B-31DAED61F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3C0C7D-4DCE-0F30-7507-7172A6ECC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126735"/>
            <a:ext cx="12192000" cy="660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89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410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D2572C-8AA0-F1C6-0AFB-AE1F7265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>
                <a:solidFill>
                  <a:schemeClr val="bg1"/>
                </a:solidFill>
              </a:rPr>
              <a:t>이벤트 핸들링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7ED66-69F8-DBC8-5B1F-26BADFF1CA53}"/>
              </a:ext>
            </a:extLst>
          </p:cNvPr>
          <p:cNvSpPr txBox="1"/>
          <p:nvPr/>
        </p:nvSpPr>
        <p:spPr>
          <a:xfrm>
            <a:off x="1102659" y="2516777"/>
            <a:ext cx="10248093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900" dirty="0"/>
              <a:t>이벤트 핸들링은 기본적으로 </a:t>
            </a:r>
            <a:r>
              <a:rPr lang="en-US" altLang="ko-KR" sz="1900" dirty="0"/>
              <a:t>v-on:</a:t>
            </a:r>
            <a:r>
              <a:rPr lang="ko-KR" altLang="en-US" sz="1900" dirty="0"/>
              <a:t>이벤트이름 의 형태로 핸들링 할 수 있다</a:t>
            </a:r>
            <a:r>
              <a:rPr lang="en-US" altLang="ko-KR" sz="1900" dirty="0"/>
              <a:t>.</a:t>
            </a: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19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900" dirty="0"/>
              <a:t>V-on</a:t>
            </a:r>
            <a:r>
              <a:rPr lang="ko-KR" altLang="en-US" sz="1900" dirty="0"/>
              <a:t>에 메소드의 함수를 넘겨주는 형태로 구현하는 것이 좋다</a:t>
            </a:r>
            <a:r>
              <a:rPr lang="en-US" altLang="ko-KR" sz="1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4610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76290E8-FE76-9F57-1FC8-89056D626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350"/>
            <a:ext cx="12192000" cy="659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964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E7465-FF8F-F0DA-D0DE-A651882B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4D686B-6E40-530B-D3FF-1C02F6391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875"/>
            <a:ext cx="1219200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50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410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D2572C-8AA0-F1C6-0AFB-AE1F7265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>
                <a:solidFill>
                  <a:schemeClr val="bg1"/>
                </a:solidFill>
              </a:rPr>
              <a:t>Computed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7ED66-69F8-DBC8-5B1F-26BADFF1CA53}"/>
              </a:ext>
            </a:extLst>
          </p:cNvPr>
          <p:cNvSpPr txBox="1"/>
          <p:nvPr/>
        </p:nvSpPr>
        <p:spPr>
          <a:xfrm>
            <a:off x="1102659" y="2516777"/>
            <a:ext cx="10248093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19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computed </a:t>
            </a:r>
            <a:r>
              <a:rPr lang="ko-KR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속성은 계산해야 하는 목표 데이터를 정의하는 방식으로 소프트웨어 공학에서 이야기하는 ‘선언형 프로그래밍’ 방식</a:t>
            </a:r>
            <a:endParaRPr lang="en-US" altLang="ko-KR" sz="2000" b="0" i="0" dirty="0">
              <a:solidFill>
                <a:srgbClr val="304455"/>
              </a:solidFill>
              <a:effectLst/>
              <a:latin typeface="Source Sans Pro" panose="020B0503030403020204" pitchFamily="34" charset="0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b="0" i="0" dirty="0">
              <a:solidFill>
                <a:srgbClr val="304455"/>
              </a:solidFill>
              <a:effectLst/>
              <a:latin typeface="Source Sans Pro" panose="020B0503030403020204" pitchFamily="34" charset="0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304455"/>
                </a:solidFill>
                <a:effectLst/>
                <a:latin typeface="Source Sans Pro" panose="020B0604020202020204" pitchFamily="34" charset="0"/>
              </a:rPr>
              <a:t>computed </a:t>
            </a:r>
            <a:r>
              <a:rPr lang="ko-KR" altLang="en-US" sz="2000" b="0" i="0" dirty="0">
                <a:solidFill>
                  <a:srgbClr val="304455"/>
                </a:solidFill>
                <a:effectLst/>
                <a:latin typeface="Source Sans Pro" panose="020B0604020202020204" pitchFamily="34" charset="0"/>
              </a:rPr>
              <a:t>속성 대신 메소드와 같은 함수를 정의할 수도 있습니다</a:t>
            </a:r>
            <a:r>
              <a:rPr lang="en-US" altLang="ko-KR" sz="2000" b="0" i="0" dirty="0">
                <a:solidFill>
                  <a:srgbClr val="304455"/>
                </a:solidFill>
                <a:effectLst/>
                <a:latin typeface="Source Sans Pro" panose="020B0604020202020204" pitchFamily="34" charset="0"/>
              </a:rPr>
              <a:t>. </a:t>
            </a:r>
            <a:r>
              <a:rPr lang="ko-KR" altLang="en-US" sz="2000" b="0" i="0" dirty="0">
                <a:solidFill>
                  <a:srgbClr val="304455"/>
                </a:solidFill>
                <a:effectLst/>
                <a:latin typeface="Source Sans Pro" panose="020B0604020202020204" pitchFamily="34" charset="0"/>
              </a:rPr>
              <a:t>최종 결과에 대해 두 가지 접근 방식은 서로 동일합니다</a:t>
            </a:r>
            <a:r>
              <a:rPr lang="en-US" altLang="ko-KR" sz="2000" b="0" i="0" dirty="0">
                <a:solidFill>
                  <a:srgbClr val="304455"/>
                </a:solidFill>
                <a:effectLst/>
                <a:latin typeface="Source Sans Pro" panose="020B0604020202020204" pitchFamily="34" charset="0"/>
              </a:rPr>
              <a:t>. </a:t>
            </a:r>
            <a:r>
              <a:rPr lang="ko-KR" altLang="en-US" sz="2000" b="0" i="0" dirty="0">
                <a:solidFill>
                  <a:srgbClr val="304455"/>
                </a:solidFill>
                <a:effectLst/>
                <a:latin typeface="Source Sans Pro" panose="020B0604020202020204" pitchFamily="34" charset="0"/>
              </a:rPr>
              <a:t>차이점은 </a:t>
            </a:r>
            <a:r>
              <a:rPr lang="en-US" altLang="ko-KR" sz="2000" b="1" i="0" dirty="0">
                <a:solidFill>
                  <a:srgbClr val="273849"/>
                </a:solidFill>
                <a:effectLst/>
                <a:latin typeface="Source Sans Pro" panose="020B0604020202020204" pitchFamily="34" charset="0"/>
              </a:rPr>
              <a:t>computed </a:t>
            </a:r>
            <a:r>
              <a:rPr lang="ko-KR" altLang="en-US" sz="2000" b="1" i="0" dirty="0">
                <a:solidFill>
                  <a:srgbClr val="273849"/>
                </a:solidFill>
                <a:effectLst/>
                <a:latin typeface="Source Sans Pro" panose="020B0604020202020204" pitchFamily="34" charset="0"/>
              </a:rPr>
              <a:t>속성은 종속 대상을 따라 저장</a:t>
            </a:r>
            <a:r>
              <a:rPr lang="en-US" altLang="ko-KR" sz="2000" b="1" i="0" dirty="0">
                <a:solidFill>
                  <a:srgbClr val="273849"/>
                </a:solidFill>
                <a:effectLst/>
                <a:latin typeface="Source Sans Pro" panose="020B0604020202020204" pitchFamily="34" charset="0"/>
              </a:rPr>
              <a:t>(</a:t>
            </a:r>
            <a:r>
              <a:rPr lang="ko-KR" altLang="en-US" sz="2000" b="1" i="0" dirty="0" err="1">
                <a:solidFill>
                  <a:srgbClr val="273849"/>
                </a:solidFill>
                <a:effectLst/>
                <a:latin typeface="Source Sans Pro" panose="020B0604020202020204" pitchFamily="34" charset="0"/>
              </a:rPr>
              <a:t>캐싱</a:t>
            </a:r>
            <a:r>
              <a:rPr lang="en-US" altLang="ko-KR" sz="2000" b="1" i="0" dirty="0">
                <a:solidFill>
                  <a:srgbClr val="273849"/>
                </a:solidFill>
                <a:effectLst/>
                <a:latin typeface="Source Sans Pro" panose="020B0604020202020204" pitchFamily="34" charset="0"/>
              </a:rPr>
              <a:t>)</a:t>
            </a:r>
            <a:r>
              <a:rPr lang="ko-KR" altLang="en-US" sz="2000" b="1" i="0" dirty="0">
                <a:solidFill>
                  <a:srgbClr val="273849"/>
                </a:solidFill>
                <a:effectLst/>
                <a:latin typeface="Source Sans Pro" panose="020B0604020202020204" pitchFamily="34" charset="0"/>
              </a:rPr>
              <a:t>된다는 것</a:t>
            </a:r>
            <a:r>
              <a:rPr lang="ko-KR" altLang="en-US" sz="2000" b="0" i="0" dirty="0">
                <a:solidFill>
                  <a:srgbClr val="304455"/>
                </a:solidFill>
                <a:effectLst/>
                <a:latin typeface="Source Sans Pro" panose="020B0604020202020204" pitchFamily="34" charset="0"/>
              </a:rPr>
              <a:t> 입니다</a:t>
            </a:r>
            <a:r>
              <a:rPr lang="en-US" altLang="ko-KR" sz="2000" b="0" i="0" dirty="0">
                <a:solidFill>
                  <a:srgbClr val="304455"/>
                </a:solidFill>
                <a:effectLst/>
                <a:latin typeface="Source Sans Pro" panose="020B0604020202020204" pitchFamily="34" charset="0"/>
              </a:rPr>
              <a:t>. computed </a:t>
            </a:r>
            <a:r>
              <a:rPr lang="ko-KR" altLang="en-US" sz="2000" b="0" i="0" dirty="0">
                <a:solidFill>
                  <a:srgbClr val="304455"/>
                </a:solidFill>
                <a:effectLst/>
                <a:latin typeface="Source Sans Pro" panose="020B0604020202020204" pitchFamily="34" charset="0"/>
              </a:rPr>
              <a:t>속성은 해당 속성이 종속된 대상이 변경될 때만 함수를 실행합니다</a:t>
            </a:r>
            <a:r>
              <a:rPr lang="en-US" altLang="ko-KR" sz="2000" b="0" i="0" dirty="0">
                <a:solidFill>
                  <a:srgbClr val="304455"/>
                </a:solidFill>
                <a:effectLst/>
                <a:latin typeface="Source Sans Pro" panose="020B0604020202020204" pitchFamily="34" charset="0"/>
              </a:rPr>
              <a:t>. </a:t>
            </a:r>
            <a:r>
              <a:rPr lang="ko-KR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이에 비해 메소드를 호출하면 렌더링을 다시 할 때마다 </a:t>
            </a:r>
            <a:r>
              <a:rPr lang="ko-KR" altLang="en-US" sz="2000" b="1" i="0" dirty="0">
                <a:solidFill>
                  <a:srgbClr val="273849"/>
                </a:solidFill>
                <a:effectLst/>
                <a:latin typeface="Source Sans Pro" panose="020B0503030403020204" pitchFamily="34" charset="0"/>
              </a:rPr>
              <a:t>항상</a:t>
            </a:r>
            <a:r>
              <a:rPr lang="ko-KR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 함수를 실행합니다</a:t>
            </a:r>
            <a:r>
              <a:rPr lang="en-US" altLang="ko-KR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altLang="ko-KR" sz="1900" dirty="0"/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0" i="0" dirty="0">
              <a:solidFill>
                <a:srgbClr val="304455"/>
              </a:solidFill>
              <a:effectLst/>
              <a:latin typeface="Source Sans Pro" panose="020B0604020202020204" pitchFamily="34" charset="0"/>
            </a:endParaRP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0" i="0" dirty="0">
              <a:solidFill>
                <a:srgbClr val="304455"/>
              </a:solidFill>
              <a:effectLst/>
              <a:latin typeface="Source Sans Pro" panose="020B0604020202020204" pitchFamily="34" charset="0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04455"/>
              </a:solidFill>
              <a:latin typeface="Source Sans Pro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422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DE65E-380D-9D0F-B8FD-348F63251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6C7988-5E3A-9BB3-FB9B-4E91F31C6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341"/>
            <a:ext cx="12192000" cy="663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4897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4106">
            <a:extLst>
              <a:ext uri="{FF2B5EF4-FFF2-40B4-BE49-F238E27FC236}">
                <a16:creationId xmlns:a16="http://schemas.microsoft.com/office/drawing/2014/main" id="{FF9B822F-893E-44C8-963C-64F50ACEC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D2572C-8AA0-F1C6-0AFB-AE1F72658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dirty="0">
                <a:solidFill>
                  <a:schemeClr val="bg1"/>
                </a:solidFill>
              </a:rPr>
              <a:t>Watch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7ED66-69F8-DBC8-5B1F-26BADFF1CA53}"/>
              </a:ext>
            </a:extLst>
          </p:cNvPr>
          <p:cNvSpPr txBox="1"/>
          <p:nvPr/>
        </p:nvSpPr>
        <p:spPr>
          <a:xfrm>
            <a:off x="1102659" y="2516777"/>
            <a:ext cx="10248093" cy="36601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lnSpc>
                <a:spcPct val="90000"/>
              </a:lnSpc>
              <a:spcAft>
                <a:spcPts val="600"/>
              </a:spcAft>
            </a:pPr>
            <a:endParaRPr lang="en-US" altLang="ko-KR" sz="2000" b="1" i="0" dirty="0">
              <a:solidFill>
                <a:srgbClr val="273849"/>
              </a:solidFill>
              <a:effectLst/>
              <a:latin typeface="Source Sans Pro" panose="020B0503030403020204" pitchFamily="34" charset="0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04455"/>
              </a:solidFill>
              <a:latin typeface="Source Sans Pro" panose="020B0604020202020204" pitchFamily="34" charset="0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watch </a:t>
            </a:r>
            <a:r>
              <a:rPr lang="ko-KR" altLang="en-US" sz="20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속성은 감시할 데이터를 지정하고 그 데이터가 바뀌면 이런 함수를 실행하라는 방식으로 소프트웨어 공학에서 이야기하는 ‘명령형 프로그래밍’ 방식</a:t>
            </a:r>
            <a:endParaRPr lang="en-US" altLang="ko-KR" sz="2000" b="0" i="0" dirty="0">
              <a:solidFill>
                <a:srgbClr val="304455"/>
              </a:solidFill>
              <a:effectLst/>
              <a:latin typeface="Source Sans Pro" panose="020B0503030403020204" pitchFamily="34" charset="0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304455"/>
              </a:solidFill>
              <a:latin typeface="Source Sans Pro" panose="020B0503030403020204" pitchFamily="34" charset="0"/>
            </a:endParaRPr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Vue </a:t>
            </a:r>
            <a:r>
              <a:rPr lang="ko-KR" altLang="en-US" sz="1800" b="0" i="0" dirty="0">
                <a:solidFill>
                  <a:srgbClr val="304455"/>
                </a:solidFill>
                <a:effectLst/>
                <a:latin typeface="Source Sans Pro" panose="020B0503030403020204" pitchFamily="34" charset="0"/>
              </a:rPr>
              <a:t>인스턴스의 데이터 변경을 관찰하고 이에 반응하는 보다 일반적인 </a:t>
            </a:r>
            <a:r>
              <a:rPr lang="en-US" altLang="ko-KR" sz="1800" b="1" i="0" dirty="0">
                <a:solidFill>
                  <a:srgbClr val="273849"/>
                </a:solidFill>
                <a:effectLst/>
                <a:latin typeface="Source Sans Pro" panose="020B0503030403020204" pitchFamily="34" charset="0"/>
              </a:rPr>
              <a:t>watch </a:t>
            </a:r>
            <a:r>
              <a:rPr lang="ko-KR" altLang="en-US" sz="1800" b="1" i="0" dirty="0">
                <a:solidFill>
                  <a:srgbClr val="273849"/>
                </a:solidFill>
                <a:effectLst/>
                <a:latin typeface="Source Sans Pro" panose="020B0503030403020204" pitchFamily="34" charset="0"/>
              </a:rPr>
              <a:t>속성</a:t>
            </a:r>
            <a:endParaRPr lang="en-US" altLang="ko-KR" sz="1900" dirty="0"/>
          </a:p>
        </p:txBody>
      </p:sp>
    </p:spTree>
    <p:extLst>
      <p:ext uri="{BB962C8B-B14F-4D97-AF65-F5344CB8AC3E}">
        <p14:creationId xmlns:p14="http://schemas.microsoft.com/office/powerpoint/2010/main" val="404997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C3570-ACF6-094F-AB74-472329D51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Vue.js </a:t>
            </a:r>
            <a:r>
              <a:rPr lang="ko-KR" altLang="en-US" dirty="0"/>
              <a:t>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D9DA12-502A-F294-EC2F-1605D8BFFF60}"/>
              </a:ext>
            </a:extLst>
          </p:cNvPr>
          <p:cNvSpPr txBox="1"/>
          <p:nvPr/>
        </p:nvSpPr>
        <p:spPr>
          <a:xfrm>
            <a:off x="676077" y="1920372"/>
            <a:ext cx="982047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400" b="1" i="0" dirty="0">
                <a:solidFill>
                  <a:srgbClr val="292929"/>
                </a:solidFill>
                <a:effectLst/>
                <a:latin typeface="charter"/>
              </a:rPr>
              <a:t>MVVM </a:t>
            </a:r>
            <a:r>
              <a:rPr lang="ko-KR" altLang="en-US" sz="2400" b="1" i="0" dirty="0">
                <a:solidFill>
                  <a:srgbClr val="292929"/>
                </a:solidFill>
                <a:effectLst/>
                <a:latin typeface="charter"/>
              </a:rPr>
              <a:t>패턴 사용</a:t>
            </a:r>
            <a:endParaRPr lang="en-US" altLang="ko-KR" sz="2400" b="1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endParaRPr lang="en-US" altLang="ko-KR" sz="2400" b="1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MVVM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charter"/>
              </a:rPr>
              <a:t>은 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M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odel-</a:t>
            </a:r>
            <a:r>
              <a:rPr lang="en-US" altLang="ko-KR" b="1" i="0" dirty="0">
                <a:solidFill>
                  <a:srgbClr val="292929"/>
                </a:solidFill>
                <a:effectLst/>
                <a:latin typeface="charter"/>
              </a:rPr>
              <a:t>V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iew-</a:t>
            </a:r>
            <a:r>
              <a:rPr lang="en-US" altLang="ko-KR" b="1" i="0" dirty="0" err="1">
                <a:solidFill>
                  <a:srgbClr val="292929"/>
                </a:solidFill>
                <a:effectLst/>
                <a:latin typeface="charter"/>
              </a:rPr>
              <a:t>V</a:t>
            </a:r>
            <a:r>
              <a:rPr lang="en-US" altLang="ko-KR" b="0" i="0" dirty="0" err="1">
                <a:solidFill>
                  <a:srgbClr val="292929"/>
                </a:solidFill>
                <a:effectLst/>
                <a:latin typeface="charter"/>
              </a:rPr>
              <a:t>iewModel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의 약자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프로그래밍 로직과 화면에 해당하는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View(UI)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를 분리해서 개발하기 위해 설계된 패턴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 </a:t>
            </a:r>
          </a:p>
          <a:p>
            <a:pPr algn="l"/>
            <a:endParaRPr lang="en-US" altLang="ko-KR" dirty="0">
              <a:solidFill>
                <a:srgbClr val="292929"/>
              </a:solidFill>
              <a:latin typeface="char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모델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(Model) :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데이터이며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데이터 변경할 경우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Vue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인스턴스에 변경을 알리며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vue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의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getter/setters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 객체의 프로퍼티를 변환됩니다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(View) : UI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요소이며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뷰모델에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의해 관리됩니다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뷰 요소는 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vm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.$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-apple-system"/>
              </a:rPr>
              <a:t>el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로 설정되어 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Vue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인스턴스 생성당시에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컴파일되어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뷰모델의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메서드등이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바인딩됩니다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뷰모델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(View) : Vue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인스턴스는 </a:t>
            </a:r>
            <a:r>
              <a:rPr lang="ko-KR" altLang="en-US" b="0" i="0" dirty="0" err="1">
                <a:solidFill>
                  <a:srgbClr val="212529"/>
                </a:solidFill>
                <a:effectLst/>
                <a:latin typeface="-apple-system"/>
              </a:rPr>
              <a:t>뷰모델이며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 뷰에 필요한 기능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필드를 갖고 모델과 뷰를 연결하는 역할을 수행합니다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/>
            <a:endParaRPr lang="en-US" altLang="ko-KR" b="0" i="0" dirty="0">
              <a:solidFill>
                <a:srgbClr val="292929"/>
              </a:solidFill>
              <a:effectLst/>
              <a:latin typeface="charter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B558C8-C0CD-3C15-3CDA-572BFBB65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864" y="432480"/>
            <a:ext cx="3717435" cy="232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2508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532E3-429C-BCD7-A4C5-46FD87CA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FE20A2-3938-18D2-D032-ABE383BB9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7928"/>
            <a:ext cx="12192000" cy="660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73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F1DA5-9664-5DD7-EBDD-2F1BB8A31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현재 공부중인 도서 및 향후계획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DC63F0-D522-9646-D0D8-D0EBCD2DC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955" y="1690688"/>
            <a:ext cx="7158446" cy="23014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161DDDD-FF8D-B6C6-5EE3-D7E6E51DE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55" y="4260850"/>
            <a:ext cx="7158446" cy="23014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9265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2104FDDE-E36B-CF0D-0B93-44AEDD89E5DA}"/>
              </a:ext>
            </a:extLst>
          </p:cNvPr>
          <p:cNvSpPr txBox="1">
            <a:spLocks/>
          </p:cNvSpPr>
          <p:nvPr/>
        </p:nvSpPr>
        <p:spPr>
          <a:xfrm>
            <a:off x="939800" y="409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Vue.js </a:t>
            </a:r>
            <a:r>
              <a:rPr lang="ko-KR" altLang="en-US"/>
              <a:t>특징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98C67-0C95-8056-3085-5F33711651A7}"/>
              </a:ext>
            </a:extLst>
          </p:cNvPr>
          <p:cNvSpPr txBox="1"/>
          <p:nvPr/>
        </p:nvSpPr>
        <p:spPr>
          <a:xfrm>
            <a:off x="418411" y="2090172"/>
            <a:ext cx="86647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400" b="1" i="0" dirty="0">
                <a:solidFill>
                  <a:srgbClr val="292929"/>
                </a:solidFill>
                <a:effectLst/>
                <a:latin typeface="charter"/>
              </a:rPr>
              <a:t>Component</a:t>
            </a:r>
            <a:r>
              <a:rPr lang="ko-KR" altLang="en-US" sz="2400" b="1" i="0" dirty="0">
                <a:solidFill>
                  <a:srgbClr val="292929"/>
                </a:solidFill>
                <a:effectLst/>
                <a:latin typeface="charter"/>
              </a:rPr>
              <a:t>를 사용하여 재사용성이 높습니다</a:t>
            </a:r>
            <a:r>
              <a:rPr lang="en-US" altLang="ko-KR" sz="2400" b="1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/>
            <a:endParaRPr lang="en-US" altLang="ko-KR" sz="2400" b="1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View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를 재사용 할 수 있는 구조로 개발하는 것을 컴포넌트</a:t>
            </a:r>
            <a:endParaRPr lang="en-US" altLang="ko-KR" dirty="0">
              <a:solidFill>
                <a:srgbClr val="292929"/>
              </a:solidFill>
              <a:latin typeface="charter"/>
            </a:endParaRPr>
          </a:p>
          <a:p>
            <a:pPr algn="l"/>
            <a:endParaRPr lang="en-US" altLang="ko-KR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Vue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로 개발된 파일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(.</a:t>
            </a:r>
            <a:r>
              <a:rPr lang="en-US" altLang="ko-KR" b="0" i="0" dirty="0" err="1">
                <a:solidFill>
                  <a:srgbClr val="292929"/>
                </a:solidFill>
                <a:effectLst/>
                <a:latin typeface="charter"/>
              </a:rPr>
              <a:t>vue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)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하나 하나가 모두 컴포넌트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/>
            <a:endParaRPr lang="en-US" altLang="ko-KR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컴포넌트는 한 화면을 이루는 작은 요소일 수도 있고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한 화면 전체일 수도 있음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pPr algn="l"/>
            <a:endParaRPr lang="en-US" altLang="ko-KR" b="0" i="0" dirty="0">
              <a:solidFill>
                <a:srgbClr val="292929"/>
              </a:solidFill>
              <a:effectLst/>
              <a:latin typeface="charter"/>
            </a:endParaRPr>
          </a:p>
          <a:p>
            <a:pPr algn="l"/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Vue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에서 하나의 컴포넌트는 </a:t>
            </a:r>
            <a:r>
              <a:rPr lang="en-US" altLang="ko-KR" b="0" i="0" dirty="0" err="1">
                <a:solidFill>
                  <a:srgbClr val="292929"/>
                </a:solidFill>
                <a:effectLst/>
                <a:latin typeface="charter"/>
              </a:rPr>
              <a:t>HTML+CSS+Javascript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로 이루어져 있고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다른 컴포넌트에서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import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해서 바로 사용가능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C6D87E-68E0-D954-58C3-69C8ECF62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7740" y="1401479"/>
            <a:ext cx="4711572" cy="221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35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3F102-83C3-2DC2-F054-AC321345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46" y="295456"/>
            <a:ext cx="10515600" cy="1325563"/>
          </a:xfrm>
        </p:spPr>
        <p:txBody>
          <a:bodyPr/>
          <a:lstStyle/>
          <a:p>
            <a:r>
              <a:rPr lang="ko-KR" altLang="en-US"/>
              <a:t>개발환경 구성 및 시작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C0D73B-5AD1-5878-BABD-F7788AB14559}"/>
              </a:ext>
            </a:extLst>
          </p:cNvPr>
          <p:cNvSpPr txBox="1"/>
          <p:nvPr/>
        </p:nvSpPr>
        <p:spPr>
          <a:xfrm>
            <a:off x="1079863" y="2105116"/>
            <a:ext cx="798576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Node.js </a:t>
            </a:r>
            <a:r>
              <a:rPr lang="ko-KR" altLang="en-US" dirty="0"/>
              <a:t>설치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BCF34-2EBE-CCB0-8B9A-362D81AF7181}"/>
              </a:ext>
            </a:extLst>
          </p:cNvPr>
          <p:cNvSpPr txBox="1"/>
          <p:nvPr/>
        </p:nvSpPr>
        <p:spPr>
          <a:xfrm>
            <a:off x="1079863" y="4073616"/>
            <a:ext cx="975958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b="1" dirty="0"/>
              <a:t>&lt;script </a:t>
            </a:r>
            <a:r>
              <a:rPr lang="en-US" altLang="ko-KR" b="1" dirty="0" err="1"/>
              <a:t>src</a:t>
            </a:r>
            <a:r>
              <a:rPr lang="en-US" altLang="ko-KR" b="1" dirty="0"/>
              <a:t>=“vue.js”&gt;&lt;/script&gt;</a:t>
            </a:r>
          </a:p>
          <a:p>
            <a:r>
              <a:rPr lang="en-US" altLang="ko-KR" dirty="0"/>
              <a:t>Vue.js </a:t>
            </a:r>
            <a:r>
              <a:rPr lang="ko-KR" altLang="en-US" dirty="0"/>
              <a:t>파일 다운 후 태그에 추가해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2. &lt;script </a:t>
            </a:r>
            <a:r>
              <a:rPr lang="en-US" altLang="ko-KR" b="1" dirty="0" err="1"/>
              <a:t>src</a:t>
            </a:r>
            <a:r>
              <a:rPr lang="en-US" altLang="ko-KR" b="1" dirty="0"/>
              <a:t>=</a:t>
            </a:r>
            <a:r>
              <a:rPr lang="en-US" altLang="ko-KR" b="1" dirty="0">
                <a:hlinkClick r:id="rId2"/>
              </a:rPr>
              <a:t>https://cdn.jsdelivr.net/npm/vue@2.6.6/dist/vue.js</a:t>
            </a:r>
            <a:r>
              <a:rPr lang="en-US" altLang="ko-KR" b="1" dirty="0"/>
              <a:t>&gt;&lt;/script&gt;</a:t>
            </a:r>
          </a:p>
          <a:p>
            <a:r>
              <a:rPr lang="en-US" altLang="ko-KR" dirty="0"/>
              <a:t>CDN</a:t>
            </a:r>
            <a:r>
              <a:rPr lang="ko-KR" altLang="en-US" dirty="0"/>
              <a:t>을 이용하는 경우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b="1" dirty="0"/>
              <a:t>3. </a:t>
            </a:r>
            <a:r>
              <a:rPr lang="en-US" altLang="ko-KR" b="1" dirty="0" err="1"/>
              <a:t>vue</a:t>
            </a:r>
            <a:r>
              <a:rPr lang="en-US" altLang="ko-KR" b="1" dirty="0"/>
              <a:t> create </a:t>
            </a:r>
            <a:r>
              <a:rPr lang="ko-KR" altLang="en-US" b="1" dirty="0"/>
              <a:t>프로젝트명</a:t>
            </a:r>
            <a:endParaRPr lang="en-US" altLang="ko-KR" b="1" dirty="0"/>
          </a:p>
          <a:p>
            <a:r>
              <a:rPr lang="en-US" altLang="ko-KR" dirty="0"/>
              <a:t>Vue/cli</a:t>
            </a:r>
            <a:r>
              <a:rPr lang="ko-KR" altLang="en-US" dirty="0"/>
              <a:t>를 이용하는 경우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E0387-968F-9229-B0F4-9E0F49A8915E}"/>
              </a:ext>
            </a:extLst>
          </p:cNvPr>
          <p:cNvSpPr txBox="1"/>
          <p:nvPr/>
        </p:nvSpPr>
        <p:spPr>
          <a:xfrm>
            <a:off x="1022350" y="1678401"/>
            <a:ext cx="20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개발환경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23007-3CC7-7A24-E29E-557589C80535}"/>
              </a:ext>
            </a:extLst>
          </p:cNvPr>
          <p:cNvSpPr txBox="1"/>
          <p:nvPr/>
        </p:nvSpPr>
        <p:spPr>
          <a:xfrm>
            <a:off x="1079863" y="3644889"/>
            <a:ext cx="205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시작</a:t>
            </a:r>
          </a:p>
        </p:txBody>
      </p:sp>
    </p:spTree>
    <p:extLst>
      <p:ext uri="{BB962C8B-B14F-4D97-AF65-F5344CB8AC3E}">
        <p14:creationId xmlns:p14="http://schemas.microsoft.com/office/powerpoint/2010/main" val="202368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541A-490E-6345-0D18-E60C847B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50" y="479425"/>
            <a:ext cx="1142365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Vue </a:t>
            </a:r>
            <a:r>
              <a:rPr lang="ko-KR" altLang="en-US" dirty="0"/>
              <a:t>실습 </a:t>
            </a:r>
            <a:r>
              <a:rPr lang="en-US" altLang="ko-KR" dirty="0"/>
              <a:t>- Vue.js </a:t>
            </a:r>
            <a:r>
              <a:rPr lang="ko-KR" altLang="en-US" dirty="0"/>
              <a:t>파일 다운 후 태그에 추가 </a:t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F1E479-9DDA-3CE6-DB67-61F8D1C09E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114"/>
          <a:stretch/>
        </p:blipFill>
        <p:spPr>
          <a:xfrm>
            <a:off x="129361" y="2055019"/>
            <a:ext cx="5344339" cy="34083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D206E2-A9FA-245A-4A08-3808C3459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50" y="2055019"/>
            <a:ext cx="5092700" cy="340836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1920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32690D-E1E1-D789-27C0-ADA9874E0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VUE CLI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8CB37-04D9-C407-4116-748D16EEA169}"/>
              </a:ext>
            </a:extLst>
          </p:cNvPr>
          <p:cNvSpPr txBox="1"/>
          <p:nvPr/>
        </p:nvSpPr>
        <p:spPr>
          <a:xfrm>
            <a:off x="662581" y="2460300"/>
            <a:ext cx="110056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 err="1">
                <a:effectLst/>
              </a:rPr>
              <a:t>vue</a:t>
            </a:r>
            <a:r>
              <a:rPr lang="en-US" altLang="ko-KR" sz="2000" dirty="0">
                <a:effectLst/>
              </a:rPr>
              <a:t>-cli </a:t>
            </a:r>
            <a:r>
              <a:rPr lang="ko-KR" altLang="en-US" sz="2000" dirty="0">
                <a:effectLst/>
              </a:rPr>
              <a:t>는 기본 </a:t>
            </a:r>
            <a:r>
              <a:rPr lang="en-US" altLang="ko-KR" sz="2000" dirty="0" err="1">
                <a:effectLst/>
              </a:rPr>
              <a:t>vue</a:t>
            </a:r>
            <a:r>
              <a:rPr lang="en-US" altLang="ko-KR" sz="2000" dirty="0">
                <a:effectLst/>
              </a:rPr>
              <a:t> </a:t>
            </a:r>
            <a:r>
              <a:rPr lang="ko-KR" altLang="en-US" sz="2000" dirty="0">
                <a:effectLst/>
              </a:rPr>
              <a:t>개발 환경을 설정해주는 도구입니다</a:t>
            </a:r>
            <a:r>
              <a:rPr lang="en-US" altLang="ko-KR" sz="2000" dirty="0">
                <a:effectLst/>
              </a:rPr>
              <a:t>. </a:t>
            </a:r>
          </a:p>
          <a:p>
            <a:endParaRPr lang="en-US" altLang="ko-KR" sz="2000" dirty="0"/>
          </a:p>
          <a:p>
            <a:r>
              <a:rPr lang="en-US" altLang="ko-KR" sz="2000" dirty="0" err="1">
                <a:effectLst/>
              </a:rPr>
              <a:t>vue</a:t>
            </a:r>
            <a:r>
              <a:rPr lang="en-US" altLang="ko-KR" sz="2000" dirty="0">
                <a:effectLst/>
              </a:rPr>
              <a:t>-cli </a:t>
            </a:r>
            <a:r>
              <a:rPr lang="ko-KR" altLang="en-US" sz="2000" dirty="0">
                <a:effectLst/>
              </a:rPr>
              <a:t>가 기본적인 프로젝트 세팅을 해주기 때문에 폴더 구조에 대한 고민</a:t>
            </a:r>
            <a:r>
              <a:rPr lang="en-US" altLang="ko-KR" sz="2000" dirty="0">
                <a:effectLst/>
              </a:rPr>
              <a:t>, </a:t>
            </a:r>
            <a:r>
              <a:rPr lang="ko-KR" altLang="en-US" sz="2000" dirty="0">
                <a:effectLst/>
              </a:rPr>
              <a:t>어떤 라이브러리로 구성을 </a:t>
            </a:r>
            <a:r>
              <a:rPr lang="ko-KR" altLang="en-US" sz="2000" dirty="0" err="1">
                <a:effectLst/>
              </a:rPr>
              <a:t>해야되는지</a:t>
            </a:r>
            <a:r>
              <a:rPr lang="ko-KR" altLang="en-US" sz="2000" dirty="0">
                <a:effectLst/>
              </a:rPr>
              <a:t> </a:t>
            </a:r>
            <a:r>
              <a:rPr lang="en-US" altLang="ko-KR" sz="2000" dirty="0">
                <a:effectLst/>
              </a:rPr>
              <a:t>webpack </a:t>
            </a:r>
            <a:r>
              <a:rPr lang="ko-KR" altLang="en-US" sz="2000" dirty="0">
                <a:effectLst/>
              </a:rPr>
              <a:t>설정은 어떻게 </a:t>
            </a:r>
            <a:r>
              <a:rPr lang="ko-KR" altLang="en-US" sz="2000" dirty="0" err="1">
                <a:effectLst/>
              </a:rPr>
              <a:t>해야되는지에</a:t>
            </a:r>
            <a:r>
              <a:rPr lang="ko-KR" altLang="en-US" sz="2000" dirty="0">
                <a:effectLst/>
              </a:rPr>
              <a:t> 대한 고민을 </a:t>
            </a:r>
            <a:r>
              <a:rPr lang="ko-KR" altLang="en-US" sz="2000" dirty="0"/>
              <a:t>줄일</a:t>
            </a:r>
            <a:r>
              <a:rPr lang="ko-KR" altLang="en-US" sz="2000" dirty="0">
                <a:effectLst/>
              </a:rPr>
              <a:t> 수 있습니다</a:t>
            </a:r>
            <a:r>
              <a:rPr lang="en-US" altLang="ko-KR" sz="2000" dirty="0">
                <a:effectLst/>
              </a:rPr>
              <a:t>.</a:t>
            </a: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6BB38F-4470-795D-A8E6-E55B9083EA37}"/>
              </a:ext>
            </a:extLst>
          </p:cNvPr>
          <p:cNvSpPr/>
          <p:nvPr/>
        </p:nvSpPr>
        <p:spPr>
          <a:xfrm>
            <a:off x="731520" y="1856320"/>
            <a:ext cx="3405051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npm</a:t>
            </a:r>
            <a:r>
              <a:rPr lang="en-US" altLang="ko-KR" dirty="0"/>
              <a:t> install –g @vue/cli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58D237A-3285-B1E7-1E7D-30AD7B71275C}"/>
              </a:ext>
            </a:extLst>
          </p:cNvPr>
          <p:cNvSpPr/>
          <p:nvPr/>
        </p:nvSpPr>
        <p:spPr>
          <a:xfrm>
            <a:off x="662580" y="4251358"/>
            <a:ext cx="3405051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/>
              <a:t>vue</a:t>
            </a:r>
            <a:r>
              <a:rPr lang="en-US" altLang="ko-KR" dirty="0"/>
              <a:t> create </a:t>
            </a:r>
            <a:r>
              <a:rPr lang="ko-KR" altLang="en-US" dirty="0"/>
              <a:t>프로젝트명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C3DCE4A-BCF6-B101-C6D4-E897355E3C8B}"/>
              </a:ext>
            </a:extLst>
          </p:cNvPr>
          <p:cNvSpPr/>
          <p:nvPr/>
        </p:nvSpPr>
        <p:spPr>
          <a:xfrm>
            <a:off x="662581" y="5266194"/>
            <a:ext cx="3405051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/>
              <a:t>npm run serve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3B5064-219C-86ED-458D-59DB3A9D2FE9}"/>
              </a:ext>
            </a:extLst>
          </p:cNvPr>
          <p:cNvSpPr txBox="1"/>
          <p:nvPr/>
        </p:nvSpPr>
        <p:spPr>
          <a:xfrm>
            <a:off x="662580" y="4780790"/>
            <a:ext cx="10691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/>
              <a:t>프로젝트 생성</a:t>
            </a:r>
            <a:endParaRPr lang="en-US" altLang="ko-KR" sz="200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9F1F29-F029-71C8-463D-6724F87F5ED3}"/>
              </a:ext>
            </a:extLst>
          </p:cNvPr>
          <p:cNvSpPr txBox="1"/>
          <p:nvPr/>
        </p:nvSpPr>
        <p:spPr>
          <a:xfrm>
            <a:off x="662580" y="5870174"/>
            <a:ext cx="106912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/>
              <a:t>프로젝트 실행</a:t>
            </a:r>
            <a:endParaRPr lang="en-US" altLang="ko-KR" sz="2000">
              <a:effectLst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672472-CAF1-E2EC-9CB5-23FF24C94A4B}"/>
              </a:ext>
            </a:extLst>
          </p:cNvPr>
          <p:cNvSpPr/>
          <p:nvPr/>
        </p:nvSpPr>
        <p:spPr>
          <a:xfrm>
            <a:off x="4240761" y="4234717"/>
            <a:ext cx="3405051" cy="44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/>
              <a:t>vue.cmd create </a:t>
            </a:r>
            <a:r>
              <a:rPr lang="ko-KR" altLang="en-US" dirty="0"/>
              <a:t>프로젝트명</a:t>
            </a:r>
          </a:p>
        </p:txBody>
      </p:sp>
    </p:spTree>
    <p:extLst>
      <p:ext uri="{BB962C8B-B14F-4D97-AF65-F5344CB8AC3E}">
        <p14:creationId xmlns:p14="http://schemas.microsoft.com/office/powerpoint/2010/main" val="68334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A09C0-2169-16E0-954C-11218F2A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Vue </a:t>
            </a:r>
            <a:r>
              <a:rPr lang="ko-KR" altLang="en-US"/>
              <a:t>프로젝트 파일 구조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79C267-C201-D966-F098-3AAD0310B4B3}"/>
              </a:ext>
            </a:extLst>
          </p:cNvPr>
          <p:cNvSpPr txBox="1"/>
          <p:nvPr/>
        </p:nvSpPr>
        <p:spPr>
          <a:xfrm>
            <a:off x="3782941" y="1741526"/>
            <a:ext cx="778405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node_modules</a:t>
            </a:r>
            <a:r>
              <a:rPr lang="en-US" altLang="ko-KR" dirty="0"/>
              <a:t> : </a:t>
            </a:r>
            <a:r>
              <a:rPr lang="en-US" altLang="ko-KR" dirty="0" err="1"/>
              <a:t>npm</a:t>
            </a:r>
            <a:r>
              <a:rPr lang="ko-KR" altLang="en-US" dirty="0"/>
              <a:t>으로 설치된 패키지 파일들이 </a:t>
            </a:r>
            <a:r>
              <a:rPr lang="ko-KR" altLang="en-US" dirty="0" err="1"/>
              <a:t>모여있는</a:t>
            </a:r>
            <a:r>
              <a:rPr lang="ko-KR" altLang="en-US" dirty="0"/>
              <a:t> 디렉토리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public : webpack</a:t>
            </a:r>
            <a:r>
              <a:rPr lang="ko-KR" altLang="en-US" dirty="0"/>
              <a:t>을 통해 관리되지 않는 정적 리소스가 모여 있는 디렉토리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src</a:t>
            </a:r>
            <a:r>
              <a:rPr lang="en-US" altLang="ko-KR" dirty="0"/>
              <a:t>/assets : </a:t>
            </a:r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en-US" altLang="ko-KR" dirty="0" err="1"/>
              <a:t>css</a:t>
            </a:r>
            <a:r>
              <a:rPr lang="en-US" altLang="ko-KR" dirty="0"/>
              <a:t>, font </a:t>
            </a:r>
            <a:r>
              <a:rPr lang="ko-KR" altLang="en-US" dirty="0"/>
              <a:t>등을 관리하는 디렉토리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src</a:t>
            </a:r>
            <a:r>
              <a:rPr lang="en-US" altLang="ko-KR" dirty="0"/>
              <a:t>/components : Vue </a:t>
            </a:r>
            <a:r>
              <a:rPr lang="ko-KR" altLang="en-US" dirty="0"/>
              <a:t>컴포넌트 파일이 모여 있는 디렉토리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App.vue</a:t>
            </a:r>
            <a:r>
              <a:rPr lang="en-US" altLang="ko-KR" dirty="0"/>
              <a:t> : </a:t>
            </a:r>
            <a:r>
              <a:rPr lang="ko-KR" altLang="en-US" dirty="0"/>
              <a:t>최상위 컴포넌트</a:t>
            </a:r>
            <a:r>
              <a:rPr lang="en-US" altLang="ko-KR" dirty="0"/>
              <a:t>.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실제 컴포넌트 파일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main.js : </a:t>
            </a:r>
            <a:r>
              <a:rPr lang="ko-KR" altLang="en-US" dirty="0"/>
              <a:t>가장 먼저 실행되는 자바스크립트 파일로써 </a:t>
            </a:r>
            <a:r>
              <a:rPr lang="en-US" altLang="ko-KR" dirty="0" err="1"/>
              <a:t>vue</a:t>
            </a:r>
            <a:r>
              <a:rPr lang="en-US" altLang="ko-KR" dirty="0"/>
              <a:t> </a:t>
            </a:r>
            <a:r>
              <a:rPr lang="ko-KR" altLang="en-US" dirty="0"/>
              <a:t>인스턴스를 생성하고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index.html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Noto Sans" panose="020B0502040504020204" pitchFamily="34" charset="0"/>
              </a:rPr>
              <a:t>파일과 연결</a:t>
            </a:r>
            <a:endParaRPr lang="en-US" altLang="ko-KR" b="1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  <a:p>
            <a:endParaRPr lang="en-US" altLang="ko-KR" b="1" dirty="0">
              <a:solidFill>
                <a:srgbClr val="000000"/>
              </a:solidFill>
              <a:latin typeface="Noto Sans" panose="020B0502040504020204" pitchFamily="34" charset="0"/>
            </a:endParaRPr>
          </a:p>
          <a:p>
            <a:r>
              <a:rPr lang="en-US" altLang="ko-KR" dirty="0"/>
              <a:t>public/index.html 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개발자가 컴포넌트들을 만들고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해당 컴포넌트들이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모아지는 곳이다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.  index.html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내부에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&lt;div id="app"&gt;&lt;/div&gt;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부분에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main.js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에서 지정하는 컴포넌트들이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마운팅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 된다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 Sans" panose="020B0502040204020203" pitchFamily="34" charset="0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D26CE8-DA13-1985-688A-466BC9268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74" y="1801494"/>
            <a:ext cx="3169086" cy="474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68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88E98-0DD8-AA06-97A2-F196136E5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dirty="0">
                <a:solidFill>
                  <a:schemeClr val="bg1"/>
                </a:solidFill>
              </a:rPr>
              <a:t>컴포넌트 구조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75FAE7-8FC4-6914-93D7-E05BF483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277" y="2287134"/>
            <a:ext cx="5052511" cy="44325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68D715-41AE-381D-F1C6-299D8BCD394D}"/>
              </a:ext>
            </a:extLst>
          </p:cNvPr>
          <p:cNvSpPr txBox="1"/>
          <p:nvPr/>
        </p:nvSpPr>
        <p:spPr>
          <a:xfrm>
            <a:off x="6222332" y="2955346"/>
            <a:ext cx="50063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92929"/>
                </a:solidFill>
                <a:effectLst/>
                <a:latin typeface="-apple-system"/>
              </a:rPr>
              <a:t>컴포넌트는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-apple-system"/>
              </a:rPr>
              <a:t>HTML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-apple-system"/>
              </a:rPr>
              <a:t>마크업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-apple-system"/>
              </a:rPr>
              <a:t>자바스크립트 로직을 포함한 하나의 덩어리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4DD93-EB74-B671-72D4-00ACBCA9A69C}"/>
              </a:ext>
            </a:extLst>
          </p:cNvPr>
          <p:cNvSpPr txBox="1"/>
          <p:nvPr/>
        </p:nvSpPr>
        <p:spPr>
          <a:xfrm>
            <a:off x="6222332" y="3746873"/>
            <a:ext cx="45539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Spoqa Han Sans"/>
              </a:rPr>
              <a:t>template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템플릿은 해당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Component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를 구성하는 실제 컴포넌트에 대한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HTML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코드를 작성하는 부분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</a:t>
            </a:r>
          </a:p>
          <a:p>
            <a:pPr algn="l"/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Spoqa Han Sans"/>
              </a:rPr>
              <a:t>script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실제 해당 컴포넌트에 대한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data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와 실제 동작을 정의하는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JS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파일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</a:t>
            </a:r>
          </a:p>
          <a:p>
            <a:pPr algn="l"/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Spoqa Han Sans"/>
              </a:rPr>
              <a:t>style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: template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에 대한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element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Spoqa Han Sans"/>
              </a:rPr>
              <a:t>의 스타일을 지정할 때 사용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Spoqa Han Sans"/>
              </a:rPr>
              <a:t>.</a:t>
            </a:r>
            <a:endParaRPr lang="ko-KR" altLang="en-US" b="0" i="0" dirty="0">
              <a:solidFill>
                <a:srgbClr val="5C5C5C"/>
              </a:solidFill>
              <a:effectLst/>
              <a:latin typeface="Spoqa Han San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AF7582-94B7-823C-4F56-B9E35405A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98" y="260631"/>
            <a:ext cx="104870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2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1534</Words>
  <Application>Microsoft Office PowerPoint</Application>
  <PresentationFormat>와이드스크린</PresentationFormat>
  <Paragraphs>184</Paragraphs>
  <Slides>31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0" baseType="lpstr">
      <vt:lpstr>AppleSDGothicNeo</vt:lpstr>
      <vt:lpstr>-apple-system</vt:lpstr>
      <vt:lpstr>charter</vt:lpstr>
      <vt:lpstr>Spoqa Han Sans</vt:lpstr>
      <vt:lpstr>맑은 고딕</vt:lpstr>
      <vt:lpstr>Arial</vt:lpstr>
      <vt:lpstr>Noto Sans</vt:lpstr>
      <vt:lpstr>Source Sans Pro</vt:lpstr>
      <vt:lpstr>Office 테마</vt:lpstr>
      <vt:lpstr>PowerPoint 프레젠테이션</vt:lpstr>
      <vt:lpstr>vue.js란</vt:lpstr>
      <vt:lpstr>Vue.js 특징</vt:lpstr>
      <vt:lpstr>PowerPoint 프레젠테이션</vt:lpstr>
      <vt:lpstr>개발환경 구성 및 시작</vt:lpstr>
      <vt:lpstr>Vue 실습 - Vue.js 파일 다운 후 태그에 추가  </vt:lpstr>
      <vt:lpstr>VUE CLI</vt:lpstr>
      <vt:lpstr>Vue 프로젝트 파일 구조</vt:lpstr>
      <vt:lpstr>컴포넌트 구조</vt:lpstr>
      <vt:lpstr>Vue 지시자, 필터, 믹스인, 플러그인</vt:lpstr>
      <vt:lpstr>PowerPoint 프레젠테이션</vt:lpstr>
      <vt:lpstr>PowerPoint 프레젠테이션</vt:lpstr>
      <vt:lpstr>PowerPoint 프레젠테이션</vt:lpstr>
      <vt:lpstr>PowerPoint 프레젠테이션</vt:lpstr>
      <vt:lpstr>컴포넌트 lifecycle</vt:lpstr>
      <vt:lpstr>컴포넌트 lifecycle</vt:lpstr>
      <vt:lpstr>PowerPoint 프레젠테이션</vt:lpstr>
      <vt:lpstr>PowerPoint 프레젠테이션</vt:lpstr>
      <vt:lpstr>Vue Router</vt:lpstr>
      <vt:lpstr>PowerPoint 프레젠테이션</vt:lpstr>
      <vt:lpstr>데이터 양방향 바인딩</vt:lpstr>
      <vt:lpstr>PowerPoint 프레젠테이션</vt:lpstr>
      <vt:lpstr>PowerPoint 프레젠테이션</vt:lpstr>
      <vt:lpstr>이벤트 핸들링</vt:lpstr>
      <vt:lpstr>PowerPoint 프레젠테이션</vt:lpstr>
      <vt:lpstr>PowerPoint 프레젠테이션</vt:lpstr>
      <vt:lpstr>Computed</vt:lpstr>
      <vt:lpstr>PowerPoint 프레젠테이션</vt:lpstr>
      <vt:lpstr>Watch</vt:lpstr>
      <vt:lpstr>PowerPoint 프레젠테이션</vt:lpstr>
      <vt:lpstr>현재 공부중인 도서 및 향후계획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 js</dc:title>
  <dc:creator>leehyeonsu</dc:creator>
  <cp:lastModifiedBy>김 경은</cp:lastModifiedBy>
  <cp:revision>48</cp:revision>
  <dcterms:created xsi:type="dcterms:W3CDTF">2022-07-06T07:47:39Z</dcterms:created>
  <dcterms:modified xsi:type="dcterms:W3CDTF">2022-07-07T04:57:30Z</dcterms:modified>
</cp:coreProperties>
</file>