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61" r:id="rId4"/>
    <p:sldId id="259" r:id="rId5"/>
    <p:sldId id="262" r:id="rId6"/>
    <p:sldId id="263" r:id="rId7"/>
    <p:sldId id="267" r:id="rId8"/>
    <p:sldId id="266" r:id="rId9"/>
    <p:sldId id="265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2021-11-09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2021-11-09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2021-11-09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2021-11-09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2021-11-09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2021-11-09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2021-11-09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2021-11-09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2021-11-09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2021-11-09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2021-11-09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2021-11-09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2021-11-09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2021-11-09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5400" dirty="0" err="1">
                <a:latin typeface="Batang" panose="02030600000101010101" pitchFamily="18" charset="-127"/>
                <a:ea typeface="Batang" panose="02030600000101010101" pitchFamily="18" charset="-127"/>
              </a:rPr>
              <a:t>머신러닝을</a:t>
            </a:r>
            <a:r>
              <a:rPr lang="ko-KR" altLang="en-US" sz="5400" dirty="0">
                <a:latin typeface="Batang" panose="02030600000101010101" pitchFamily="18" charset="-127"/>
                <a:ea typeface="Batang" panose="02030600000101010101" pitchFamily="18" charset="-127"/>
              </a:rPr>
              <a:t> 이용한 세계주요 지수 예측</a:t>
            </a:r>
            <a:endParaRPr lang="ko" sz="5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이준석</a:t>
            </a:r>
            <a:endParaRPr lang="ko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6942A-BABC-488A-8FEE-090E67FB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KOSPI200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8403B1-9466-4ADB-B2AD-2A63F50C0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새롭게 만든 </a:t>
            </a:r>
            <a:r>
              <a:rPr lang="en-US" altLang="ko-KR" dirty="0"/>
              <a:t>Column</a:t>
            </a:r>
            <a:r>
              <a:rPr lang="ko-KR" altLang="en-US" dirty="0"/>
              <a:t>과 </a:t>
            </a:r>
            <a:r>
              <a:rPr lang="en-US" altLang="ko-KR" dirty="0"/>
              <a:t>Close(</a:t>
            </a:r>
            <a:r>
              <a:rPr lang="ko-KR" altLang="en-US" dirty="0"/>
              <a:t>종가</a:t>
            </a:r>
            <a:r>
              <a:rPr lang="en-US" altLang="ko-KR" dirty="0"/>
              <a:t>)</a:t>
            </a:r>
            <a:r>
              <a:rPr lang="ko-KR" altLang="en-US" dirty="0"/>
              <a:t>에 대한 상관관계를 </a:t>
            </a:r>
            <a:r>
              <a:rPr lang="en-US" altLang="ko-KR" dirty="0"/>
              <a:t>Heatmap</a:t>
            </a:r>
            <a:r>
              <a:rPr lang="ko-KR" altLang="en-US" dirty="0"/>
              <a:t>으로 표현해 </a:t>
            </a:r>
            <a:r>
              <a:rPr lang="ko-KR" altLang="en-US" dirty="0" err="1"/>
              <a:t>보았을때</a:t>
            </a:r>
            <a:r>
              <a:rPr lang="ko-KR" altLang="en-US" dirty="0"/>
              <a:t> </a:t>
            </a:r>
            <a:r>
              <a:rPr lang="en-US" altLang="ko-KR" dirty="0"/>
              <a:t>Change</a:t>
            </a:r>
            <a:r>
              <a:rPr lang="ko-KR" altLang="en-US" dirty="0"/>
              <a:t>와 </a:t>
            </a:r>
            <a:r>
              <a:rPr lang="en-US" altLang="ko-KR" dirty="0"/>
              <a:t>Volume(</a:t>
            </a:r>
            <a:r>
              <a:rPr lang="ko-KR" altLang="en-US" dirty="0"/>
              <a:t>거래량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MA(</a:t>
            </a:r>
            <a:r>
              <a:rPr lang="ko-KR" altLang="en-US" dirty="0"/>
              <a:t>이동평균</a:t>
            </a:r>
            <a:r>
              <a:rPr lang="en-US" altLang="ko-KR" dirty="0"/>
              <a:t>)</a:t>
            </a:r>
            <a:r>
              <a:rPr lang="ko-KR" altLang="en-US" dirty="0"/>
              <a:t>을 활용해 생성한 데이터가 </a:t>
            </a:r>
            <a:r>
              <a:rPr lang="en-US" altLang="ko-KR" dirty="0"/>
              <a:t>Close</a:t>
            </a:r>
            <a:r>
              <a:rPr lang="ko-KR" altLang="en-US" dirty="0"/>
              <a:t>와 상관관계가 굉장히 낮은 걸 볼 수 있었습니다</a:t>
            </a:r>
            <a:r>
              <a:rPr lang="en-US" altLang="ko-KR" dirty="0"/>
              <a:t>. 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AC24E-5E99-4DF8-B605-C07338A8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E38E-E967-45FA-AE92-034CE4A74EA9}" type="datetime1">
              <a:rPr lang="ko-KR" altLang="en-US" smtClean="0"/>
              <a:t>2021-11-09</a:t>
            </a:fld>
            <a:endParaRPr 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37300DD6-2911-489F-85FF-EEB56ECC7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" t="9596" r="13679" b="9165"/>
          <a:stretch/>
        </p:blipFill>
        <p:spPr>
          <a:xfrm>
            <a:off x="5364478" y="214975"/>
            <a:ext cx="6329681" cy="6231545"/>
          </a:xfrm>
        </p:spPr>
      </p:pic>
    </p:spTree>
    <p:extLst>
      <p:ext uri="{BB962C8B-B14F-4D97-AF65-F5344CB8AC3E}">
        <p14:creationId xmlns:p14="http://schemas.microsoft.com/office/powerpoint/2010/main" val="120554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4A09D-E12C-47F9-9B06-5116072F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0F8A814-2CE9-428B-9233-FCCDC0B55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7253" y="-434904"/>
            <a:ext cx="7413306" cy="2294184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D02451-52C3-4DBE-973D-5473D369A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1.MA(</a:t>
            </a:r>
            <a:r>
              <a:rPr lang="ko-KR" altLang="en-US" dirty="0"/>
              <a:t>이동평균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2.VMA(</a:t>
            </a:r>
            <a:r>
              <a:rPr lang="ko-KR" altLang="en-US" dirty="0"/>
              <a:t>거래량</a:t>
            </a:r>
            <a:r>
              <a:rPr lang="en-US" altLang="ko-KR" dirty="0"/>
              <a:t>/</a:t>
            </a:r>
            <a:r>
              <a:rPr lang="ko-KR" altLang="en-US" dirty="0"/>
              <a:t>이동평균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</a:t>
            </a:r>
            <a:r>
              <a:rPr lang="ko-KR" altLang="en-US" dirty="0" err="1"/>
              <a:t>볼린저</a:t>
            </a:r>
            <a:r>
              <a:rPr lang="ko-KR" altLang="en-US" dirty="0"/>
              <a:t> 밴드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D94935-17E7-4C02-B633-006D7233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E38E-E967-45FA-AE92-034CE4A74EA9}" type="datetime1">
              <a:rPr lang="ko-KR" altLang="en-US" smtClean="0"/>
              <a:t>2021-11-09</a:t>
            </a:fld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8C294A1-A9FD-488E-8B70-04D0E05866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30"/>
          <a:stretch/>
        </p:blipFill>
        <p:spPr>
          <a:xfrm>
            <a:off x="4687251" y="1833370"/>
            <a:ext cx="7337109" cy="25114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77BD37-2BAE-400C-A2C6-D80D7AB8E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450" y="4494452"/>
            <a:ext cx="7337109" cy="241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63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B6EED-4919-4DE5-9A90-61532F88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데이터 시각화 코드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1A80749-2F99-4873-AADB-0F55639E5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15537"/>
            <a:ext cx="4682262" cy="6226926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F3E426-1003-4E4D-BFC6-91226DE74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21886C-FECA-4843-A8B4-01C4D1EC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E38E-E967-45FA-AE92-034CE4A74EA9}" type="datetime1">
              <a:rPr lang="ko-KR" altLang="en-US" smtClean="0"/>
              <a:t>2021-11-09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2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FD13A-24F4-4108-B947-F362EED8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데이터셋 확인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9C4846-62EC-400E-8265-24D5F4875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2016-01-04</a:t>
            </a:r>
            <a:r>
              <a:rPr lang="ko-KR" altLang="en-US" dirty="0"/>
              <a:t>부터 </a:t>
            </a:r>
            <a:r>
              <a:rPr lang="en-US" altLang="ko-KR" dirty="0"/>
              <a:t>2021-10-31</a:t>
            </a:r>
            <a:r>
              <a:rPr lang="ko-KR" altLang="en-US" dirty="0"/>
              <a:t>까지의 데이터로 </a:t>
            </a:r>
            <a:r>
              <a:rPr lang="en-US" altLang="ko-KR" dirty="0"/>
              <a:t>2021-10-25~10-29</a:t>
            </a:r>
            <a:r>
              <a:rPr lang="ko-KR" altLang="en-US" dirty="0"/>
              <a:t>까지의 데이터를 테스트로 </a:t>
            </a:r>
            <a:r>
              <a:rPr lang="en-US" altLang="ko-KR" dirty="0"/>
              <a:t>2021-11-01~11-05</a:t>
            </a:r>
            <a:r>
              <a:rPr lang="ko-KR" altLang="en-US" dirty="0"/>
              <a:t>까지의 지수를 맞추게 구성했습니다</a:t>
            </a:r>
            <a:r>
              <a:rPr lang="en-US" altLang="ko-KR" dirty="0"/>
              <a:t>. </a:t>
            </a:r>
            <a:r>
              <a:rPr lang="ko-KR" altLang="en-US" dirty="0"/>
              <a:t>그리고 상관관계가 너무 낮다고 판단한 데이터들은 </a:t>
            </a:r>
            <a:r>
              <a:rPr lang="en-US" altLang="ko-KR" dirty="0"/>
              <a:t>drop</a:t>
            </a:r>
            <a:r>
              <a:rPr lang="ko-KR" altLang="en-US" dirty="0"/>
              <a:t>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B948A-2D6F-4A9D-A2C7-8A113948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E38E-E967-45FA-AE92-034CE4A74EA9}" type="datetime1">
              <a:rPr lang="ko-KR" altLang="en-US" smtClean="0"/>
              <a:t>2021-11-09</a:t>
            </a:fld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8A5FCC1-BBEC-407B-8837-00595A60D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284" y="3773930"/>
            <a:ext cx="3914775" cy="2943225"/>
          </a:xfrm>
          <a:prstGeom prst="rect">
            <a:avLst/>
          </a:prstGeom>
        </p:spPr>
      </p:pic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DDA6EB38-78A1-4250-858E-A0DC27377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4284" y="1284821"/>
            <a:ext cx="6860247" cy="2430926"/>
          </a:xfr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C5F6D46-C4D8-4BB7-838E-16AC5D6AE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284" y="332198"/>
            <a:ext cx="6860247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07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751DC-EA2B-46F3-BE21-49DED26B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04.</a:t>
            </a:r>
            <a:r>
              <a:rPr lang="ko-KR" altLang="en-US" sz="2800" dirty="0"/>
              <a:t>모델링 및 결과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4E9C570-C8A0-4F71-BF70-6768CFE43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9485" y="-35859"/>
            <a:ext cx="4870462" cy="2916217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AA986-7363-4FAF-A8F2-EBE3A93F6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01. </a:t>
            </a:r>
            <a:r>
              <a:rPr lang="en-US" altLang="ko-KR" dirty="0" err="1"/>
              <a:t>LGBRegressor</a:t>
            </a:r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2</a:t>
            </a:r>
            <a:r>
              <a:rPr lang="ko-KR" altLang="en-US" dirty="0"/>
              <a:t>개의 모델을 사용하여서 결과 값을 비교하였으며</a:t>
            </a:r>
            <a:r>
              <a:rPr lang="en-US" altLang="ko-KR" dirty="0"/>
              <a:t>, loss</a:t>
            </a:r>
            <a:r>
              <a:rPr lang="ko-KR" altLang="en-US" dirty="0"/>
              <a:t>는 </a:t>
            </a:r>
            <a:r>
              <a:rPr lang="en-US" altLang="ko-KR" dirty="0"/>
              <a:t>RMSE</a:t>
            </a:r>
            <a:r>
              <a:rPr lang="ko-KR" altLang="en-US" dirty="0"/>
              <a:t>로 측정하였습니다</a:t>
            </a:r>
            <a:r>
              <a:rPr lang="en-US" altLang="ko-KR" dirty="0"/>
              <a:t>. </a:t>
            </a:r>
            <a:r>
              <a:rPr lang="ko-KR" altLang="en-US" dirty="0"/>
              <a:t>그리고 시계열 데이터인 만큼 </a:t>
            </a:r>
            <a:r>
              <a:rPr lang="en-US" altLang="ko-KR" dirty="0"/>
              <a:t>shuffle</a:t>
            </a:r>
            <a:r>
              <a:rPr lang="ko-KR" altLang="en-US" dirty="0"/>
              <a:t>은 사용하지 않았습니다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 err="1"/>
              <a:t>Kfold</a:t>
            </a:r>
            <a:r>
              <a:rPr lang="ko-KR" altLang="en-US" dirty="0"/>
              <a:t> </a:t>
            </a:r>
            <a:r>
              <a:rPr lang="en-US" altLang="ko-KR" dirty="0"/>
              <a:t>validation </a:t>
            </a:r>
            <a:r>
              <a:rPr lang="ko-KR" altLang="en-US" dirty="0"/>
              <a:t>결과에 따라서 </a:t>
            </a:r>
            <a:r>
              <a:rPr lang="en-US" altLang="ko-KR" dirty="0"/>
              <a:t>RMSE</a:t>
            </a:r>
            <a:r>
              <a:rPr lang="ko-KR" altLang="en-US" dirty="0"/>
              <a:t>가 너무 높게 나온 모델은 사용에서 제외하고 </a:t>
            </a:r>
            <a:r>
              <a:rPr lang="en-US" altLang="ko-KR" dirty="0"/>
              <a:t>ensemble</a:t>
            </a:r>
            <a:r>
              <a:rPr lang="ko-KR" altLang="en-US" dirty="0"/>
              <a:t>을 진행하였습니다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F26050-DA7C-4161-9B71-80D04A38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E38E-E967-45FA-AE92-034CE4A74EA9}" type="datetime1">
              <a:rPr lang="ko-KR" altLang="en-US" smtClean="0"/>
              <a:t>2021-11-09</a:t>
            </a:fld>
            <a:endParaRPr 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8CF9B2C-D4AB-45F5-862B-5D26C6B1C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483" y="2911696"/>
            <a:ext cx="4607952" cy="39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21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F5E29-A3B7-4D8A-9857-4973CAA6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04.</a:t>
            </a:r>
            <a:r>
              <a:rPr lang="ko-KR" altLang="en-US" sz="2800" dirty="0"/>
              <a:t>모델링 및 결과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5C84FD7-60F7-4550-AE59-EA20A3F74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0045" y="477520"/>
            <a:ext cx="6155323" cy="3144679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730CB7-8454-470B-9A03-C3D317268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02.RandomFoestRegressor</a:t>
            </a:r>
          </a:p>
          <a:p>
            <a:r>
              <a:rPr lang="en-US" altLang="ko-KR" dirty="0"/>
              <a:t>Fold5</a:t>
            </a:r>
            <a:r>
              <a:rPr lang="ko-KR" altLang="en-US" dirty="0"/>
              <a:t>의 모델은 결과값에 </a:t>
            </a:r>
            <a:r>
              <a:rPr lang="ko-KR" altLang="en-US" dirty="0" err="1"/>
              <a:t>제외시겼습니다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820B84-23EF-40DF-8CA5-97511945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E38E-E967-45FA-AE92-034CE4A74EA9}" type="datetime1">
              <a:rPr lang="ko-KR" altLang="en-US" smtClean="0"/>
              <a:t>2021-11-09</a:t>
            </a:fld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A3E1D9-D7E1-4A0F-98DD-45B8E8C33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44" y="3622199"/>
            <a:ext cx="4602030" cy="223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80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730EF-090C-430D-8F81-9088B84B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</a:t>
            </a:r>
            <a:r>
              <a:rPr lang="ko-KR" altLang="en-US" dirty="0"/>
              <a:t>결과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8807CE-99D1-433C-91CB-9DFB17061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저는 </a:t>
            </a:r>
            <a:r>
              <a:rPr lang="ko-KR" altLang="en-US" dirty="0" err="1"/>
              <a:t>않좋은</a:t>
            </a:r>
            <a:r>
              <a:rPr lang="ko-KR" altLang="en-US" dirty="0"/>
              <a:t> 결과를 최대한 배제하고자 </a:t>
            </a:r>
            <a:r>
              <a:rPr lang="en-US" altLang="ko-KR" dirty="0"/>
              <a:t>ensemble</a:t>
            </a:r>
            <a:r>
              <a:rPr lang="ko-KR" altLang="en-US" dirty="0"/>
              <a:t>에</a:t>
            </a:r>
            <a:r>
              <a:rPr lang="en-US" altLang="ko-KR" dirty="0"/>
              <a:t> ensemble</a:t>
            </a:r>
            <a:r>
              <a:rPr lang="ko-KR" altLang="en-US" dirty="0"/>
              <a:t>을 진행하였습니다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3171A-CEA9-4F83-9C6D-33906A75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E38E-E967-45FA-AE92-034CE4A74EA9}" type="datetime1">
              <a:rPr lang="ko-KR" altLang="en-US" smtClean="0"/>
              <a:t>2021-11-09</a:t>
            </a:fld>
            <a:endParaRPr lang="en-US" dirty="0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21140862-8FB8-4868-B910-5D489AF6D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3014" y="0"/>
            <a:ext cx="5875339" cy="3429000"/>
          </a:xfr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FE52015-9891-4644-9A4C-02515148F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013" y="3374999"/>
            <a:ext cx="5875339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51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169B3-FFC8-4305-B21B-8B2812C3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</a:t>
            </a:r>
            <a:r>
              <a:rPr lang="ko-KR" altLang="en-US" dirty="0"/>
              <a:t>결과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D7FE93-CACA-439A-A9ED-72C2CC4A3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25</a:t>
            </a:r>
            <a:r>
              <a:rPr lang="ko-KR" altLang="en-US" dirty="0"/>
              <a:t>일부터 </a:t>
            </a:r>
            <a:r>
              <a:rPr lang="en-US" altLang="ko-KR" dirty="0"/>
              <a:t>29</a:t>
            </a:r>
            <a:r>
              <a:rPr lang="ko-KR" altLang="en-US" dirty="0"/>
              <a:t>일까지의 데이터를 </a:t>
            </a:r>
            <a:r>
              <a:rPr lang="en-US" altLang="ko-KR" dirty="0" err="1"/>
              <a:t>Test_set</a:t>
            </a:r>
            <a:r>
              <a:rPr lang="ko-KR" altLang="en-US" dirty="0"/>
              <a:t>으로 진행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부터 </a:t>
            </a:r>
            <a:r>
              <a:rPr lang="en-US" altLang="ko-KR" dirty="0"/>
              <a:t>5</a:t>
            </a:r>
            <a:r>
              <a:rPr lang="ko-KR" altLang="en-US" dirty="0"/>
              <a:t>일까지의 실제 데이터와 </a:t>
            </a:r>
            <a:r>
              <a:rPr lang="ko-KR" altLang="en-US" dirty="0" err="1"/>
              <a:t>예측값</a:t>
            </a:r>
            <a:r>
              <a:rPr lang="ko-KR" altLang="en-US" dirty="0"/>
              <a:t> 비교해본 결과 </a:t>
            </a:r>
            <a:endParaRPr lang="en-US" altLang="ko-KR" dirty="0"/>
          </a:p>
          <a:p>
            <a:r>
              <a:rPr lang="ko-KR" altLang="en-US" dirty="0"/>
              <a:t>완벽하게 정확하지는 않았지만 </a:t>
            </a:r>
            <a:r>
              <a:rPr lang="ko-KR" altLang="en-US" dirty="0" err="1"/>
              <a:t>어느정도의</a:t>
            </a:r>
            <a:r>
              <a:rPr lang="ko-KR" altLang="en-US" dirty="0"/>
              <a:t> 정확도를 지니고 있으며 실제가격에 대한 추세를 </a:t>
            </a:r>
            <a:r>
              <a:rPr lang="ko-KR" altLang="en-US" dirty="0" err="1"/>
              <a:t>잘따라가고</a:t>
            </a:r>
            <a:r>
              <a:rPr lang="ko-KR" altLang="en-US" dirty="0"/>
              <a:t> </a:t>
            </a:r>
            <a:r>
              <a:rPr lang="ko-KR" altLang="en-US" dirty="0" err="1"/>
              <a:t>있는것이</a:t>
            </a:r>
            <a:r>
              <a:rPr lang="ko-KR" altLang="en-US" dirty="0"/>
              <a:t> 보여서 성공적으로 보여진다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A9911D-09CB-4D40-A31B-F9FEF679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E38E-E967-45FA-AE92-034CE4A74EA9}" type="datetime1">
              <a:rPr lang="ko-KR" altLang="en-US" smtClean="0"/>
              <a:t>2021-11-09</a:t>
            </a:fld>
            <a:endParaRPr 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85DDAC3C-7F1E-4692-BCF9-C5A348E7C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5733" y="1129462"/>
            <a:ext cx="6754301" cy="3991177"/>
          </a:xfrm>
        </p:spPr>
      </p:pic>
    </p:spTree>
    <p:extLst>
      <p:ext uri="{BB962C8B-B14F-4D97-AF65-F5344CB8AC3E}">
        <p14:creationId xmlns:p14="http://schemas.microsoft.com/office/powerpoint/2010/main" val="1156102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0F5D1-4BDD-49D6-9B49-9BCDD3A2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</a:t>
            </a:r>
            <a:r>
              <a:rPr lang="ko-KR" altLang="en-US" dirty="0"/>
              <a:t>결과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82080-3EE1-4352-B023-C6190A4E3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코드 부분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37DDA6-54FF-422C-9EAB-80985D69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E38E-E967-45FA-AE92-034CE4A74EA9}" type="datetime1">
              <a:rPr lang="ko-KR" altLang="en-US" smtClean="0"/>
              <a:t>2021-11-09</a:t>
            </a:fld>
            <a:endParaRPr lang="en-US" dirty="0"/>
          </a:p>
        </p:txBody>
      </p:sp>
      <p:pic>
        <p:nvPicPr>
          <p:cNvPr id="6" name="내용 개체 틀 6">
            <a:extLst>
              <a:ext uri="{FF2B5EF4-FFF2-40B4-BE49-F238E27FC236}">
                <a16:creationId xmlns:a16="http://schemas.microsoft.com/office/drawing/2014/main" id="{BE52B3B9-2AF3-47AD-8B7D-49602E42F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5324" y="-45722"/>
            <a:ext cx="4164196" cy="3474382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713BE1-C851-4407-90E2-30BE9E536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323" y="3428660"/>
            <a:ext cx="4164197" cy="24882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8C884A-5AE9-486C-9C5D-F49150348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520" y="3428660"/>
            <a:ext cx="3286484" cy="177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0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ko-KR" altLang="en-US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제 </a:t>
            </a:r>
            <a:r>
              <a:rPr lang="en-US" altLang="ko-KR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</a:t>
            </a:r>
            <a:r>
              <a:rPr lang="ko-KR" altLang="en-US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원칙 </a:t>
            </a:r>
            <a:r>
              <a:rPr lang="en-US" altLang="ko-KR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ko-KR" altLang="en-US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절대로 돈을 </a:t>
            </a:r>
            <a:r>
              <a:rPr lang="ko-KR" altLang="en-US" sz="4800" i="1" dirty="0" err="1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잃지마라</a:t>
            </a:r>
            <a:r>
              <a:rPr lang="en-US" altLang="ko-KR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br>
              <a:rPr lang="en-US" altLang="ko-KR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ko-KR" altLang="en-US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제 </a:t>
            </a:r>
            <a:r>
              <a:rPr lang="en-US" altLang="ko-KR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2</a:t>
            </a:r>
            <a:r>
              <a:rPr lang="ko-KR" altLang="en-US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원칙</a:t>
            </a:r>
            <a:r>
              <a:rPr lang="en-US" altLang="ko-KR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ko-KR" altLang="en-US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제 </a:t>
            </a:r>
            <a:r>
              <a:rPr lang="en-US" altLang="ko-KR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</a:t>
            </a:r>
            <a:r>
              <a:rPr lang="ko-KR" altLang="en-US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원칙을 절대 </a:t>
            </a:r>
            <a:r>
              <a:rPr lang="ko-KR" altLang="en-US" sz="4800" i="1" dirty="0" err="1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잊지마라</a:t>
            </a:r>
            <a:r>
              <a:rPr lang="en-US" altLang="ko-KR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ko" sz="4800" i="1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ko" dirty="0">
                <a:solidFill>
                  <a:srgbClr val="FFFFFF"/>
                </a:solidFill>
              </a:rPr>
              <a:t>- </a:t>
            </a:r>
            <a:r>
              <a:rPr lang="ko-KR" altLang="en-US" dirty="0">
                <a:solidFill>
                  <a:srgbClr val="FFFFFF"/>
                </a:solidFill>
              </a:rPr>
              <a:t>워렌 버핏</a:t>
            </a:r>
            <a:endParaRPr lang="k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5ABD4-A30D-49BA-8773-4A63FF78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8FDB0-CF19-49FD-85B6-C815E2820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요새 주위의 </a:t>
            </a:r>
            <a:r>
              <a:rPr lang="ko-KR" altLang="en-US" sz="2400" dirty="0" err="1"/>
              <a:t>사람들중에</a:t>
            </a:r>
            <a:r>
              <a:rPr lang="ko-KR" altLang="en-US" sz="2400" dirty="0"/>
              <a:t> 주식을 하지않는 사람을 찾기 </a:t>
            </a:r>
            <a:r>
              <a:rPr lang="ko-KR" altLang="en-US" sz="2400" dirty="0" err="1"/>
              <a:t>힘들정도이다</a:t>
            </a:r>
            <a:r>
              <a:rPr lang="en-US" altLang="ko-KR" dirty="0"/>
              <a:t>. </a:t>
            </a:r>
          </a:p>
          <a:p>
            <a:r>
              <a:rPr lang="ko-KR" altLang="en-US" sz="2400" dirty="0"/>
              <a:t>그래서 </a:t>
            </a:r>
            <a:r>
              <a:rPr lang="ko-KR" altLang="en-US" sz="2400" dirty="0" err="1"/>
              <a:t>머신러닝을</a:t>
            </a:r>
            <a:r>
              <a:rPr lang="ko-KR" altLang="en-US" sz="2400" dirty="0"/>
              <a:t> 통한 시계열 데이터를 분석 및 예측 </a:t>
            </a:r>
            <a:r>
              <a:rPr lang="ko-KR" altLang="en-US" sz="2400" dirty="0" err="1"/>
              <a:t>해보려한다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보통 주식은 그 나라의 주요지표를 따라간다고 생각해서</a:t>
            </a:r>
            <a:r>
              <a:rPr lang="en-US" altLang="ko-KR" sz="2400" dirty="0"/>
              <a:t>, </a:t>
            </a:r>
            <a:r>
              <a:rPr lang="ko-KR" altLang="en-US" sz="2400" dirty="0"/>
              <a:t>세계의 주요 지표의 예측을 </a:t>
            </a:r>
            <a:r>
              <a:rPr lang="ko-KR" altLang="en-US" sz="2400" dirty="0" err="1"/>
              <a:t>해보려한다</a:t>
            </a:r>
            <a:r>
              <a:rPr lang="en-US" altLang="ko-KR" sz="2400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45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09A-3D2C-4186-83E1-EE6DB7C7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04206-CB0F-4F12-90F6-76185C1D5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tx1"/>
                </a:solidFill>
              </a:rPr>
              <a:t>01. </a:t>
            </a:r>
            <a:r>
              <a:rPr lang="ko-KR" altLang="en-US" sz="3200" dirty="0"/>
              <a:t>데이터 수집</a:t>
            </a:r>
            <a:endParaRPr lang="en-US" altLang="ko-KR" sz="3200" dirty="0"/>
          </a:p>
          <a:p>
            <a:r>
              <a:rPr lang="en-US" altLang="ko-KR" sz="3200" dirty="0"/>
              <a:t>02. </a:t>
            </a:r>
            <a:r>
              <a:rPr lang="ko-KR" altLang="en-US" sz="3200" dirty="0"/>
              <a:t>데이터 분석</a:t>
            </a:r>
            <a:endParaRPr lang="en-US" altLang="ko-KR" sz="3200" dirty="0"/>
          </a:p>
          <a:p>
            <a:r>
              <a:rPr lang="en-US" altLang="ko-KR" sz="3200" dirty="0"/>
              <a:t>03. </a:t>
            </a:r>
            <a:r>
              <a:rPr lang="ko-KR" altLang="en-US" sz="3200" dirty="0"/>
              <a:t>데이터 가공 및 시각화</a:t>
            </a:r>
            <a:endParaRPr lang="en-US" altLang="ko-KR" sz="3200" dirty="0"/>
          </a:p>
          <a:p>
            <a:r>
              <a:rPr lang="en-US" altLang="ko-KR" sz="3200" dirty="0"/>
              <a:t>04. </a:t>
            </a:r>
            <a:r>
              <a:rPr lang="ko-KR" altLang="en-US" sz="3200" dirty="0"/>
              <a:t>모델링 및 결과값 비교</a:t>
            </a:r>
          </a:p>
        </p:txBody>
      </p:sp>
    </p:spTree>
    <p:extLst>
      <p:ext uri="{BB962C8B-B14F-4D97-AF65-F5344CB8AC3E}">
        <p14:creationId xmlns:p14="http://schemas.microsoft.com/office/powerpoint/2010/main" val="37127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09A-3D2C-4186-83E1-EE6DB7C7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데이터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04206-CB0F-4F12-90F6-76185C1D5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데이터</a:t>
            </a:r>
            <a:endParaRPr lang="en-US" altLang="ko-KR" sz="3200" dirty="0"/>
          </a:p>
          <a:p>
            <a:r>
              <a:rPr lang="en-US" altLang="ko-KR" sz="3200" dirty="0"/>
              <a:t>1. KOSPI200(KS200)</a:t>
            </a:r>
          </a:p>
          <a:p>
            <a:r>
              <a:rPr lang="en-US" altLang="ko-KR" sz="3200" dirty="0"/>
              <a:t>2. S&amp;P 500(US500)</a:t>
            </a:r>
          </a:p>
          <a:p>
            <a:r>
              <a:rPr lang="en-US" altLang="ko-KR" sz="3200" dirty="0"/>
              <a:t>3. NASDAQ(IXIC)</a:t>
            </a:r>
          </a:p>
          <a:p>
            <a:r>
              <a:rPr lang="en-US" altLang="ko-KR" sz="3200" dirty="0"/>
              <a:t>4. KOSDAQ(KQ11)</a:t>
            </a:r>
          </a:p>
          <a:p>
            <a:r>
              <a:rPr lang="en-US" altLang="ko-KR" sz="3200" dirty="0"/>
              <a:t>5. USTECH100(USTECH)</a:t>
            </a:r>
          </a:p>
          <a:p>
            <a:r>
              <a:rPr lang="en-US" altLang="ko-KR" sz="3200" dirty="0"/>
              <a:t>6. </a:t>
            </a:r>
            <a:r>
              <a:rPr lang="ko-KR" altLang="en-US" sz="3200" dirty="0" err="1"/>
              <a:t>항셍지수</a:t>
            </a:r>
            <a:r>
              <a:rPr lang="en-US" altLang="ko-KR" sz="3200" dirty="0"/>
              <a:t>(HSI)</a:t>
            </a:r>
          </a:p>
        </p:txBody>
      </p:sp>
    </p:spTree>
    <p:extLst>
      <p:ext uri="{BB962C8B-B14F-4D97-AF65-F5344CB8AC3E}">
        <p14:creationId xmlns:p14="http://schemas.microsoft.com/office/powerpoint/2010/main" val="53148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974A6-DBE3-407C-8AD2-DE9C2B45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수집</a:t>
            </a:r>
            <a:br>
              <a:rPr lang="en-US" altLang="ko-KR" dirty="0"/>
            </a:br>
            <a:r>
              <a:rPr lang="en-US" altLang="ko-KR" dirty="0"/>
              <a:t>2016-01-04 ~ 2021-10-31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9D38985-3CCE-41D9-ADFC-C3F978880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1412" y="-50799"/>
            <a:ext cx="7538641" cy="3479800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A4686F-D968-4756-91E2-912B06AF5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너무 예전의 데이터부터 학습을 </a:t>
            </a:r>
            <a:r>
              <a:rPr lang="ko-KR" altLang="en-US" dirty="0" err="1"/>
              <a:t>시켰을때</a:t>
            </a:r>
            <a:r>
              <a:rPr lang="ko-KR" altLang="en-US" dirty="0"/>
              <a:t> 최근의 데이터에 대한 예측을 잘 수행하지 </a:t>
            </a:r>
            <a:r>
              <a:rPr lang="ko-KR" altLang="en-US" dirty="0" err="1"/>
              <a:t>못할것이라고</a:t>
            </a:r>
            <a:r>
              <a:rPr lang="ko-KR" altLang="en-US" dirty="0"/>
              <a:t> 생각해서 </a:t>
            </a:r>
            <a:r>
              <a:rPr lang="en-US" altLang="ko-KR" dirty="0"/>
              <a:t>2016</a:t>
            </a:r>
            <a:r>
              <a:rPr lang="ko-KR" altLang="en-US" dirty="0"/>
              <a:t>년 부터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까지의 데이터를 수집하였다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3A14DB-32AC-44BF-9F36-622BCA6E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E38E-E967-45FA-AE92-034CE4A74EA9}" type="datetime1">
              <a:rPr lang="ko-KR" altLang="en-US" smtClean="0"/>
              <a:t>2021-11-09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1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09A-3D2C-4186-83E1-EE6DB7C7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데이터 분석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184934B-8CCD-4628-B691-19EB0516F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8288" y="4856910"/>
            <a:ext cx="5597601" cy="98575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2807FF-6F84-471A-8D65-5F92E1BB0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288" y="5842666"/>
            <a:ext cx="6705041" cy="9630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637A0B-04CB-47D2-B302-DDF26CE13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288" y="0"/>
            <a:ext cx="5647213" cy="485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5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72AF5-FECD-4C28-A72E-B493B70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KOSPI200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BE9BE87-A533-4DC6-8135-AA5918AB2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3905" y="1248172"/>
            <a:ext cx="5029256" cy="4361656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5DE070-D97F-4F03-BC03-D3F1D7C3A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표본으로 </a:t>
            </a:r>
            <a:r>
              <a:rPr lang="en-US" altLang="ko-KR" dirty="0"/>
              <a:t>KOSPI</a:t>
            </a:r>
            <a:r>
              <a:rPr lang="ko-KR" altLang="en-US" dirty="0"/>
              <a:t> </a:t>
            </a:r>
            <a:r>
              <a:rPr lang="en-US" altLang="ko-KR" dirty="0"/>
              <a:t>200</a:t>
            </a:r>
            <a:r>
              <a:rPr lang="ko-KR" altLang="en-US" dirty="0"/>
              <a:t>에서 </a:t>
            </a:r>
            <a:r>
              <a:rPr lang="en-US" altLang="ko-KR" dirty="0"/>
              <a:t>Close(</a:t>
            </a:r>
            <a:r>
              <a:rPr lang="ko-KR" altLang="en-US" dirty="0"/>
              <a:t>종가</a:t>
            </a:r>
            <a:r>
              <a:rPr lang="en-US" altLang="ko-KR" dirty="0"/>
              <a:t>)</a:t>
            </a:r>
            <a:r>
              <a:rPr lang="ko-KR" altLang="en-US" dirty="0"/>
              <a:t>에 대한 상관관계 분석을 진행해 보았습니다</a:t>
            </a:r>
            <a:r>
              <a:rPr lang="en-US" altLang="ko-KR" dirty="0"/>
              <a:t>. </a:t>
            </a:r>
            <a:r>
              <a:rPr lang="ko-KR" altLang="en-US" dirty="0"/>
              <a:t>그 결과 </a:t>
            </a:r>
            <a:r>
              <a:rPr lang="en-US" altLang="ko-KR" dirty="0"/>
              <a:t>Change</a:t>
            </a:r>
            <a:r>
              <a:rPr lang="ko-KR" altLang="en-US" dirty="0"/>
              <a:t>에 대한 상관관계가 매우 낮았으며 그 다음으로 </a:t>
            </a:r>
            <a:r>
              <a:rPr lang="en-US" altLang="ko-KR" dirty="0"/>
              <a:t>Volume(</a:t>
            </a:r>
            <a:r>
              <a:rPr lang="ko-KR" altLang="en-US" dirty="0"/>
              <a:t>거래량</a:t>
            </a:r>
            <a:r>
              <a:rPr lang="en-US" altLang="ko-KR" dirty="0"/>
              <a:t>)</a:t>
            </a:r>
            <a:r>
              <a:rPr lang="ko-KR" altLang="en-US" dirty="0"/>
              <a:t>과의 상관관계가 다음으로 낮았습니다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Close</a:t>
            </a:r>
            <a:r>
              <a:rPr lang="ko-KR" altLang="en-US" dirty="0"/>
              <a:t>와 </a:t>
            </a:r>
            <a:r>
              <a:rPr lang="en-US" altLang="ko-KR" dirty="0"/>
              <a:t>Volume</a:t>
            </a:r>
            <a:r>
              <a:rPr lang="ko-KR" altLang="en-US" dirty="0"/>
              <a:t>과의 데이터 조합으로 새로운 </a:t>
            </a:r>
            <a:r>
              <a:rPr lang="en-US" altLang="ko-KR" dirty="0"/>
              <a:t>Column</a:t>
            </a:r>
            <a:r>
              <a:rPr lang="ko-KR" altLang="en-US" dirty="0"/>
              <a:t>을 만들어야 </a:t>
            </a:r>
            <a:r>
              <a:rPr lang="ko-KR" altLang="en-US" dirty="0" err="1"/>
              <a:t>겠다고</a:t>
            </a:r>
            <a:r>
              <a:rPr lang="ko-KR" altLang="en-US" dirty="0"/>
              <a:t> 결론을 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A607A6-52A2-4852-BBFE-CBAB8E29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E38E-E967-45FA-AE92-034CE4A74EA9}" type="datetime1">
              <a:rPr lang="ko-KR" altLang="en-US" smtClean="0"/>
              <a:t>2021-11-09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0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1E17B-F9A1-4F72-BF40-7B977A57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altLang="ko-KR"/>
              <a:t>02.</a:t>
            </a:r>
            <a:r>
              <a:rPr lang="ko-KR" altLang="en-US"/>
              <a:t>데이터 </a:t>
            </a:r>
            <a:r>
              <a:rPr lang="ko-KR" altLang="en-US" err="1"/>
              <a:t>전처리</a:t>
            </a:r>
            <a:r>
              <a:rPr lang="ko-KR" altLang="en-US"/>
              <a:t>      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0592300-F099-4C64-A490-BAE13A45E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8984" y="893190"/>
            <a:ext cx="5928344" cy="5133975"/>
          </a:xfr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5491D33-C896-4E2F-A02C-EAD587D6A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ko-KR" altLang="en-US" dirty="0"/>
              <a:t>위의 데이터 분석 결과와 주요 주식차트에서 사용하는 주요지표를 사용해보았습니다</a:t>
            </a:r>
            <a:r>
              <a:rPr lang="en-US" altLang="ko-KR" dirty="0"/>
              <a:t>. </a:t>
            </a:r>
            <a:r>
              <a:rPr lang="ko-KR" altLang="en-US" dirty="0" err="1"/>
              <a:t>머신러닝</a:t>
            </a:r>
            <a:r>
              <a:rPr lang="ko-KR" altLang="en-US" dirty="0"/>
              <a:t> 모델이 혼자서 그 패턴을 읽을 수 있는지 사람의 직접적인 개입이 없어도 예측을 잘할 수 있는지 궁금해서 넣어 보았습니다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4B1537-4B23-4505-8164-801ECD89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0F3E38E-E967-45FA-AE92-034CE4A74EA9}" type="datetime1">
              <a:rPr lang="ko-KR" altLang="en-US" smtClean="0"/>
              <a:pPr>
                <a:spcAft>
                  <a:spcPts val="600"/>
                </a:spcAft>
              </a:pPr>
              <a:t>2021-11-09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4840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{47B7AD4C-D100-4DE4-92B5-25E063AA7858}tf56160789_win32</Template>
  <TotalTime>127</TotalTime>
  <Words>473</Words>
  <Application>Microsoft Office PowerPoint</Application>
  <PresentationFormat>와이드스크린</PresentationFormat>
  <Paragraphs>63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맑은 고딕</vt:lpstr>
      <vt:lpstr>Batang</vt:lpstr>
      <vt:lpstr>Calibri</vt:lpstr>
      <vt:lpstr>Franklin Gothic Book</vt:lpstr>
      <vt:lpstr>1_RetrospectVTI</vt:lpstr>
      <vt:lpstr>머신러닝을 이용한 세계주요 지수 예측</vt:lpstr>
      <vt:lpstr>제 1원칙 : 절대로 돈을 잃지마라. 제 2원칙: 제 1원칙을 절대 잊지마라.</vt:lpstr>
      <vt:lpstr>개요</vt:lpstr>
      <vt:lpstr>목차</vt:lpstr>
      <vt:lpstr>01. 데이터 수집</vt:lpstr>
      <vt:lpstr>데이터 수집 2016-01-04 ~ 2021-10-31</vt:lpstr>
      <vt:lpstr>01. 데이터 분석</vt:lpstr>
      <vt:lpstr>KOSPI200</vt:lpstr>
      <vt:lpstr>02.데이터 전처리      </vt:lpstr>
      <vt:lpstr>KOSPI200 </vt:lpstr>
      <vt:lpstr>데이터 시각화</vt:lpstr>
      <vt:lpstr>데이터 시각화 코드</vt:lpstr>
      <vt:lpstr>데이터셋 확인</vt:lpstr>
      <vt:lpstr>04.모델링 및 결과</vt:lpstr>
      <vt:lpstr>04.모델링 및 결과</vt:lpstr>
      <vt:lpstr>04.결과</vt:lpstr>
      <vt:lpstr>04.결과</vt:lpstr>
      <vt:lpstr>04.결과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머신러닝을 이용한 세계주요 지수 예측</dc:title>
  <dc:creator>wnstjr1193@naver.com</dc:creator>
  <cp:lastModifiedBy>wnstjr1193@naver.com</cp:lastModifiedBy>
  <cp:revision>1</cp:revision>
  <dcterms:created xsi:type="dcterms:W3CDTF">2021-11-09T07:52:06Z</dcterms:created>
  <dcterms:modified xsi:type="dcterms:W3CDTF">2021-11-09T10:00:01Z</dcterms:modified>
</cp:coreProperties>
</file>