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256" r:id="rId2"/>
    <p:sldId id="281" r:id="rId3"/>
    <p:sldId id="435" r:id="rId4"/>
    <p:sldId id="259" r:id="rId5"/>
    <p:sldId id="473" r:id="rId6"/>
    <p:sldId id="474" r:id="rId7"/>
    <p:sldId id="475" r:id="rId8"/>
    <p:sldId id="476" r:id="rId9"/>
    <p:sldId id="477" r:id="rId10"/>
    <p:sldId id="478" r:id="rId11"/>
    <p:sldId id="479" r:id="rId12"/>
    <p:sldId id="480" r:id="rId13"/>
    <p:sldId id="481" r:id="rId14"/>
    <p:sldId id="482" r:id="rId15"/>
    <p:sldId id="483" r:id="rId16"/>
    <p:sldId id="484" r:id="rId17"/>
    <p:sldId id="485" r:id="rId18"/>
    <p:sldId id="486" r:id="rId19"/>
    <p:sldId id="487" r:id="rId20"/>
    <p:sldId id="442" r:id="rId21"/>
    <p:sldId id="443" r:id="rId22"/>
    <p:sldId id="437" r:id="rId23"/>
    <p:sldId id="440" r:id="rId24"/>
    <p:sldId id="444" r:id="rId25"/>
    <p:sldId id="445" r:id="rId26"/>
    <p:sldId id="439" r:id="rId27"/>
    <p:sldId id="331" r:id="rId28"/>
    <p:sldId id="370" r:id="rId29"/>
    <p:sldId id="339" r:id="rId30"/>
    <p:sldId id="372" r:id="rId31"/>
    <p:sldId id="311" r:id="rId32"/>
    <p:sldId id="322" r:id="rId33"/>
    <p:sldId id="438" r:id="rId34"/>
    <p:sldId id="330" r:id="rId35"/>
    <p:sldId id="441" r:id="rId36"/>
    <p:sldId id="489" r:id="rId37"/>
    <p:sldId id="490" r:id="rId38"/>
    <p:sldId id="491" r:id="rId39"/>
    <p:sldId id="492" r:id="rId40"/>
    <p:sldId id="493" r:id="rId41"/>
    <p:sldId id="494" r:id="rId42"/>
    <p:sldId id="495" r:id="rId43"/>
    <p:sldId id="496" r:id="rId44"/>
    <p:sldId id="497" r:id="rId45"/>
    <p:sldId id="498" r:id="rId46"/>
    <p:sldId id="499" r:id="rId47"/>
    <p:sldId id="500" r:id="rId48"/>
    <p:sldId id="501" r:id="rId49"/>
    <p:sldId id="502" r:id="rId50"/>
    <p:sldId id="376" r:id="rId51"/>
    <p:sldId id="488" r:id="rId52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DEF"/>
    <a:srgbClr val="FFFFBB"/>
    <a:srgbClr val="33CCFF"/>
    <a:srgbClr val="558ED5"/>
    <a:srgbClr val="EAF832"/>
    <a:srgbClr val="FF9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82" autoAdjust="0"/>
    <p:restoredTop sz="75520" autoAdjust="0"/>
  </p:normalViewPr>
  <p:slideViewPr>
    <p:cSldViewPr>
      <p:cViewPr varScale="1">
        <p:scale>
          <a:sx n="69" d="100"/>
          <a:sy n="69" d="100"/>
        </p:scale>
        <p:origin x="-85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62"/>
    </p:cViewPr>
  </p:sorterViewPr>
  <p:notesViewPr>
    <p:cSldViewPr>
      <p:cViewPr varScale="1">
        <p:scale>
          <a:sx n="70" d="100"/>
          <a:sy n="70" d="100"/>
        </p:scale>
        <p:origin x="-2808" y="-77"/>
      </p:cViewPr>
      <p:guideLst>
        <p:guide orient="horz" pos="3149"/>
        <p:guide pos="21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1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02EBC4A3-14BF-4993-B5D8-55EAD21E5BD7}" type="datetimeFigureOut">
              <a:rPr lang="ko-KR" altLang="en-US" smtClean="0"/>
              <a:t>2015-08-15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93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3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CC220FD6-5090-4B4D-875A-D5C50A8B4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676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 </a:t>
            </a:r>
            <a:r>
              <a:rPr lang="ko-KR" altLang="en-US" dirty="0" err="1" smtClean="0"/>
              <a:t>루핑팀의</a:t>
            </a:r>
            <a:r>
              <a:rPr lang="ko-KR" altLang="en-US" dirty="0" smtClean="0"/>
              <a:t> 팀장 장재영</a:t>
            </a:r>
            <a:endParaRPr lang="en-US" altLang="ko-KR" dirty="0" smtClean="0"/>
          </a:p>
          <a:p>
            <a:r>
              <a:rPr lang="ko-KR" altLang="en-US" dirty="0" smtClean="0"/>
              <a:t>팀원 </a:t>
            </a:r>
            <a:r>
              <a:rPr lang="ko-KR" altLang="en-US" dirty="0" err="1" smtClean="0"/>
              <a:t>김철연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백태영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이경원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장한별 입니다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527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 결과 </a:t>
            </a:r>
            <a:endParaRPr lang="en-US" altLang="ko-KR" dirty="0" smtClean="0"/>
          </a:p>
          <a:p>
            <a:r>
              <a:rPr lang="ko-KR" altLang="en-US" dirty="0" smtClean="0"/>
              <a:t>가족이 함께 이야기 할 수 있는 가족  </a:t>
            </a:r>
            <a:r>
              <a:rPr lang="en-US" altLang="ko-KR" dirty="0" smtClean="0"/>
              <a:t>SNS </a:t>
            </a:r>
            <a:r>
              <a:rPr lang="ko-KR" altLang="en-US" dirty="0" smtClean="0"/>
              <a:t>소통 프로그램을 만들었습니다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114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프로젝트 일정을 소개 하겠습니다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첫째주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넷 째 주 까지는 </a:t>
            </a:r>
            <a:endParaRPr lang="en-US" altLang="ko-KR" dirty="0" smtClean="0"/>
          </a:p>
          <a:p>
            <a:r>
              <a:rPr lang="ko-KR" altLang="en-US" dirty="0" smtClean="0"/>
              <a:t>주제선정과 </a:t>
            </a:r>
            <a:r>
              <a:rPr lang="ko-KR" altLang="en-US" dirty="0" err="1" smtClean="0"/>
              <a:t>유즈케이스</a:t>
            </a:r>
            <a:r>
              <a:rPr lang="ko-KR" altLang="en-US" dirty="0" smtClean="0"/>
              <a:t> 모델링 및 </a:t>
            </a:r>
            <a:r>
              <a:rPr lang="ko-KR" altLang="en-US" dirty="0" err="1" smtClean="0"/>
              <a:t>엔티티를</a:t>
            </a:r>
            <a:r>
              <a:rPr lang="ko-KR" altLang="en-US" dirty="0" smtClean="0"/>
              <a:t> 설계하였고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392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&lt;a&gt;</a:t>
            </a:r>
            <a:r>
              <a:rPr lang="ko-KR" altLang="en-US" dirty="0" smtClean="0"/>
              <a:t>마지막 </a:t>
            </a:r>
            <a:r>
              <a:rPr lang="en-US" altLang="ko-KR" dirty="0" smtClean="0"/>
              <a:t>2</a:t>
            </a:r>
            <a:r>
              <a:rPr lang="ko-KR" altLang="en-US" dirty="0" smtClean="0"/>
              <a:t>주 동안은 최종 마무리 작업 및 코딩과 발표 준비를 하였습니다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469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 smtClean="0"/>
          </a:p>
          <a:p>
            <a:r>
              <a:rPr lang="ko-KR" altLang="en-US" dirty="0" smtClean="0"/>
              <a:t>소통 프로젝트에서 사용한 개발 환경 및 도구 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웹과 </a:t>
            </a:r>
            <a:r>
              <a:rPr lang="ko-KR" altLang="en-US" dirty="0" err="1" smtClean="0"/>
              <a:t>안드로이드는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이클립스</a:t>
            </a:r>
            <a:r>
              <a:rPr lang="ko-KR" altLang="en-US" dirty="0" smtClean="0"/>
              <a:t> 기반으로 개발하였고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웹에서</a:t>
            </a:r>
            <a:r>
              <a:rPr lang="ko-KR" altLang="en-US" baseline="0" dirty="0" smtClean="0"/>
              <a:t> 서버로는 아파치 </a:t>
            </a:r>
            <a:r>
              <a:rPr lang="ko-KR" altLang="en-US" baseline="0" dirty="0" err="1" smtClean="0"/>
              <a:t>톰캣을</a:t>
            </a:r>
            <a:r>
              <a:rPr lang="ko-KR" altLang="en-US" baseline="0" dirty="0" smtClean="0"/>
              <a:t> 사용하였고</a:t>
            </a:r>
            <a:r>
              <a:rPr lang="en-US" altLang="ko-KR" baseline="0" dirty="0" smtClean="0"/>
              <a:t>,</a:t>
            </a:r>
          </a:p>
          <a:p>
            <a:pPr defTabSz="914156"/>
            <a:endParaRPr lang="en-US" altLang="ko-KR" baseline="0" dirty="0" smtClean="0"/>
          </a:p>
          <a:p>
            <a:pPr defTabSz="914156"/>
            <a:r>
              <a:rPr lang="ko-KR" altLang="en-US" dirty="0" err="1" smtClean="0"/>
              <a:t>안드로이드는</a:t>
            </a:r>
            <a:r>
              <a:rPr lang="ko-KR" altLang="en-US" dirty="0" smtClean="0"/>
              <a:t> 단말기를 가상으로 지원해주는 </a:t>
            </a:r>
            <a:r>
              <a:rPr lang="ko-KR" altLang="en-US" dirty="0" err="1" smtClean="0"/>
              <a:t>지니모션과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버츄얼</a:t>
            </a:r>
            <a:r>
              <a:rPr lang="ko-KR" altLang="en-US" dirty="0" smtClean="0"/>
              <a:t> 박스 프로그램을 이용하였습니다</a:t>
            </a:r>
            <a:r>
              <a:rPr lang="en-US" altLang="ko-KR" dirty="0" smtClean="0"/>
              <a:t>.</a:t>
            </a:r>
          </a:p>
          <a:p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116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803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dirty="0"/>
              <a:t>저희는 프로그램 제작을 위해 다양한 프로그램을 벤치마킹 하였습니다</a:t>
            </a:r>
            <a:r>
              <a:rPr lang="en-US" altLang="ko-KR" dirty="0"/>
              <a:t>. </a:t>
            </a:r>
            <a:r>
              <a:rPr lang="ko-KR" altLang="en-US" dirty="0"/>
              <a:t>벤치마킹 대상으로 삼은 기준은 크게 세 가지입니다</a:t>
            </a:r>
            <a:r>
              <a:rPr lang="en-US" altLang="ko-KR" dirty="0"/>
              <a:t>. </a:t>
            </a:r>
          </a:p>
          <a:p>
            <a:pPr latinLnBrk="1"/>
            <a:r>
              <a:rPr lang="en-US" altLang="ko-KR" dirty="0"/>
              <a:t>&lt;a1&gt; </a:t>
            </a:r>
            <a:r>
              <a:rPr lang="ko-KR" altLang="en-US" dirty="0"/>
              <a:t>우선 한정된 사용자끼리만 사용할 수 있는 폐쇄형 </a:t>
            </a:r>
            <a:r>
              <a:rPr lang="en-US" altLang="ko-KR" dirty="0"/>
              <a:t>SNS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pPr latinLnBrk="1"/>
            <a:r>
              <a:rPr lang="en-US" altLang="ko-KR" dirty="0"/>
              <a:t>&lt;a2&gt; </a:t>
            </a:r>
            <a:r>
              <a:rPr lang="ko-KR" altLang="en-US" dirty="0" err="1"/>
              <a:t>커플릿과</a:t>
            </a:r>
            <a:r>
              <a:rPr lang="ko-KR" altLang="en-US" dirty="0"/>
              <a:t> </a:t>
            </a:r>
            <a:r>
              <a:rPr lang="ko-KR" altLang="en-US" dirty="0" err="1"/>
              <a:t>비트윈에서부터는</a:t>
            </a:r>
            <a:r>
              <a:rPr lang="ko-KR" altLang="en-US" dirty="0"/>
              <a:t> </a:t>
            </a:r>
            <a:r>
              <a:rPr lang="en-US" altLang="ko-KR" dirty="0"/>
              <a:t>SNS</a:t>
            </a:r>
            <a:r>
              <a:rPr lang="ko-KR" altLang="en-US" dirty="0"/>
              <a:t>의 기본적인 기능에 해당하는 다음과 같은 서비스들을 도입하였습니다</a:t>
            </a:r>
            <a:r>
              <a:rPr lang="en-US" altLang="ko-KR" dirty="0"/>
              <a:t>. </a:t>
            </a:r>
          </a:p>
          <a:p>
            <a:pPr latinLnBrk="1"/>
            <a:r>
              <a:rPr lang="en-US" altLang="ko-KR" dirty="0"/>
              <a:t>&lt;a3&gt; </a:t>
            </a:r>
            <a:r>
              <a:rPr lang="ko-KR" altLang="en-US" dirty="0"/>
              <a:t>다음은 많은 수의 회원이 이용하는 포털 </a:t>
            </a:r>
            <a:r>
              <a:rPr lang="en-US" altLang="ko-KR" dirty="0"/>
              <a:t>SNS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pPr latinLnBrk="1"/>
            <a:r>
              <a:rPr lang="en-US" altLang="ko-KR" dirty="0"/>
              <a:t>&lt;a4&gt; </a:t>
            </a:r>
            <a:r>
              <a:rPr lang="ko-KR" altLang="en-US" dirty="0" err="1"/>
              <a:t>구글</a:t>
            </a:r>
            <a:r>
              <a:rPr lang="ko-KR" altLang="en-US" dirty="0"/>
              <a:t> 플러스 </a:t>
            </a:r>
            <a:r>
              <a:rPr lang="en-US" altLang="ko-KR" dirty="0"/>
              <a:t>, </a:t>
            </a:r>
            <a:r>
              <a:rPr lang="ko-KR" altLang="en-US" dirty="0" err="1"/>
              <a:t>싸이월드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 err="1"/>
              <a:t>페이스북에서부터는</a:t>
            </a:r>
            <a:r>
              <a:rPr lang="ko-KR" altLang="en-US" dirty="0"/>
              <a:t> 기본 기능보다 확장된</a:t>
            </a:r>
            <a:r>
              <a:rPr lang="en-US" altLang="ko-KR" dirty="0"/>
              <a:t>, </a:t>
            </a:r>
            <a:r>
              <a:rPr lang="ko-KR" altLang="en-US" dirty="0"/>
              <a:t>다음과 같은 독특한 커뮤니티 기능들을 도입하였습니다</a:t>
            </a:r>
            <a:r>
              <a:rPr lang="en-US" altLang="ko-KR" dirty="0"/>
              <a:t>. </a:t>
            </a:r>
          </a:p>
          <a:p>
            <a:pPr latinLnBrk="1"/>
            <a:r>
              <a:rPr lang="en-US" altLang="ko-KR" dirty="0"/>
              <a:t>&lt;a5&gt; </a:t>
            </a:r>
            <a:r>
              <a:rPr lang="ko-KR" altLang="en-US" dirty="0"/>
              <a:t>마지막으로</a:t>
            </a:r>
            <a:r>
              <a:rPr lang="en-US" altLang="ko-KR" dirty="0"/>
              <a:t>, </a:t>
            </a:r>
            <a:r>
              <a:rPr lang="ko-KR" altLang="en-US" dirty="0"/>
              <a:t>가족들을 대상으로 하는 가족</a:t>
            </a:r>
            <a:r>
              <a:rPr lang="en-US" altLang="ko-KR" dirty="0"/>
              <a:t>SNS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pPr latinLnBrk="1"/>
            <a:r>
              <a:rPr lang="en-US" altLang="ko-KR" dirty="0"/>
              <a:t>&lt;a6&gt; </a:t>
            </a:r>
            <a:r>
              <a:rPr lang="ko-KR" altLang="en-US" dirty="0"/>
              <a:t>이 프로그램들로부터는 가족간에 직접 사진이나 글을 공유할 수 있는</a:t>
            </a:r>
            <a:r>
              <a:rPr lang="en-US" altLang="ko-KR" dirty="0"/>
              <a:t>, </a:t>
            </a:r>
            <a:r>
              <a:rPr lang="ko-KR" altLang="en-US" dirty="0"/>
              <a:t>데이터 공유 기능들을 도입하였습니다</a:t>
            </a:r>
            <a:r>
              <a:rPr lang="en-US" altLang="ko-KR" dirty="0"/>
              <a:t>. </a:t>
            </a: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411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벤치 </a:t>
            </a:r>
            <a:r>
              <a:rPr lang="ko-KR" altLang="en-US" dirty="0" err="1" smtClean="0"/>
              <a:t>마킹</a:t>
            </a:r>
            <a:r>
              <a:rPr lang="ko-KR" altLang="en-US" dirty="0" smtClean="0"/>
              <a:t> 바탕으로 다음 서비스가 제공 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/>
              <a:t>모든 서비스에는 </a:t>
            </a:r>
            <a:r>
              <a:rPr lang="ko-KR" altLang="ko-KR" dirty="0"/>
              <a:t>회원가입과 </a:t>
            </a:r>
            <a:r>
              <a:rPr lang="ko-KR" altLang="ko-KR" dirty="0" err="1"/>
              <a:t>로그인을</a:t>
            </a:r>
            <a:r>
              <a:rPr lang="ko-KR" altLang="ko-KR" dirty="0"/>
              <a:t> 통해서 사용 할 수 있</a:t>
            </a:r>
            <a:r>
              <a:rPr lang="ko-KR" altLang="en-US" dirty="0"/>
              <a:t>습니다</a:t>
            </a:r>
            <a:r>
              <a:rPr lang="en-US" altLang="ko-KR" dirty="0"/>
              <a:t>. </a:t>
            </a: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381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 서비스는 </a:t>
            </a:r>
            <a:r>
              <a:rPr lang="ko-KR" altLang="ko-KR" dirty="0"/>
              <a:t>다이</a:t>
            </a:r>
            <a:r>
              <a:rPr lang="ko-KR" altLang="en-US" dirty="0"/>
              <a:t>어리</a:t>
            </a:r>
            <a:r>
              <a:rPr lang="en-US" altLang="ko-KR" dirty="0"/>
              <a:t>, </a:t>
            </a:r>
            <a:r>
              <a:rPr lang="ko-KR" altLang="ko-KR" dirty="0"/>
              <a:t>프로필</a:t>
            </a:r>
            <a:r>
              <a:rPr lang="en-US" altLang="ko-KR" dirty="0"/>
              <a:t>, </a:t>
            </a:r>
            <a:r>
              <a:rPr lang="ko-KR" altLang="ko-KR" dirty="0"/>
              <a:t>일정</a:t>
            </a:r>
            <a:r>
              <a:rPr lang="en-US" altLang="ko-KR" dirty="0"/>
              <a:t> </a:t>
            </a:r>
            <a:r>
              <a:rPr lang="ko-KR" altLang="ko-KR" dirty="0"/>
              <a:t>등이 제공 되는데 모든 서비스들은 각각</a:t>
            </a:r>
          </a:p>
          <a:p>
            <a:r>
              <a:rPr lang="ko-KR" altLang="ko-KR" dirty="0"/>
              <a:t>개인</a:t>
            </a:r>
            <a:r>
              <a:rPr lang="en-US" altLang="ko-KR" dirty="0"/>
              <a:t> </a:t>
            </a:r>
            <a:r>
              <a:rPr lang="ko-KR" altLang="ko-KR" dirty="0"/>
              <a:t>이용 서비스</a:t>
            </a:r>
            <a:r>
              <a:rPr lang="ko-KR" altLang="en-US" dirty="0"/>
              <a:t>와 </a:t>
            </a:r>
            <a:endParaRPr lang="ko-KR" altLang="ko-KR" dirty="0"/>
          </a:p>
          <a:p>
            <a:r>
              <a:rPr lang="ko-KR" altLang="ko-KR" dirty="0"/>
              <a:t>가족 공유 서비스의 두</a:t>
            </a:r>
            <a:r>
              <a:rPr lang="en-US" altLang="ko-KR" dirty="0"/>
              <a:t> </a:t>
            </a:r>
            <a:r>
              <a:rPr lang="ko-KR" altLang="ko-KR" dirty="0"/>
              <a:t>가지 형태로 제공됩니다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381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dirty="0"/>
              <a:t>가족 공유 서비스로 특화된 대표 서비스로 이야기 서비스는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가족 이야기와 이웃 이야기 서비스로 제공 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이웃 이야기 서비스는 </a:t>
            </a:r>
            <a:r>
              <a:rPr lang="ko-KR" altLang="ko-KR" dirty="0"/>
              <a:t>이웃 공개 범위가 포함 됩니다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347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dirty="0"/>
              <a:t>그 밖에 부가 서비스</a:t>
            </a:r>
            <a:r>
              <a:rPr lang="ko-KR" altLang="en-US" dirty="0"/>
              <a:t>는</a:t>
            </a:r>
            <a:endParaRPr lang="ko-KR" altLang="ko-KR" dirty="0"/>
          </a:p>
          <a:p>
            <a:endParaRPr lang="ko-KR" altLang="en-US" dirty="0" smtClean="0"/>
          </a:p>
          <a:p>
            <a:r>
              <a:rPr lang="en-US" altLang="ko-KR" dirty="0" smtClean="0"/>
              <a:t>&lt;a&gt; WEB 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&lt;a&gt; </a:t>
            </a:r>
            <a:r>
              <a:rPr lang="ko-KR" altLang="en-US" dirty="0" smtClean="0"/>
              <a:t>데이터 다운로드와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백업 서비스를 제공하고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&lt;a&gt; APP 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&lt;a&gt;</a:t>
            </a:r>
            <a:r>
              <a:rPr lang="ko-KR" altLang="en-US" dirty="0" smtClean="0"/>
              <a:t>콕콕</a:t>
            </a:r>
            <a:r>
              <a:rPr lang="en-US" altLang="ko-KR" dirty="0" smtClean="0"/>
              <a:t>,  </a:t>
            </a:r>
            <a:r>
              <a:rPr lang="ko-KR" altLang="en-US" dirty="0" err="1" smtClean="0"/>
              <a:t>잠금화면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dirty="0" err="1" smtClean="0"/>
              <a:t>심플퀴즈</a:t>
            </a:r>
            <a:r>
              <a:rPr lang="ko-KR" altLang="en-US" baseline="0" dirty="0" smtClean="0"/>
              <a:t> 서비스를 제공합니다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57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발표 진행 순서로는 </a:t>
            </a:r>
            <a:endParaRPr lang="en-US" altLang="ko-KR" baseline="0" dirty="0" smtClean="0"/>
          </a:p>
          <a:p>
            <a:r>
              <a:rPr lang="ko-KR" altLang="en-US" baseline="0" dirty="0" smtClean="0"/>
              <a:t>개요에서는 팀 소개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프로그램 소개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개발 일정을 소개하고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분석에서는 벤치마킹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요구사항 정의서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유즈케이스</a:t>
            </a:r>
            <a:r>
              <a:rPr lang="ko-KR" altLang="en-US" baseline="0" dirty="0" smtClean="0"/>
              <a:t> 다이어그램을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소개하고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설계에서는 클래스 다이어그램</a:t>
            </a:r>
            <a:r>
              <a:rPr lang="en-US" altLang="ko-KR" baseline="0" dirty="0" smtClean="0"/>
              <a:t>, DB</a:t>
            </a:r>
            <a:r>
              <a:rPr lang="ko-KR" altLang="en-US" baseline="0" dirty="0" smtClean="0"/>
              <a:t>스키마</a:t>
            </a:r>
            <a:r>
              <a:rPr lang="en-US" altLang="ko-KR" baseline="0" dirty="0" smtClean="0"/>
              <a:t>, UI, </a:t>
            </a:r>
            <a:r>
              <a:rPr lang="ko-KR" altLang="en-US" baseline="0" dirty="0" smtClean="0"/>
              <a:t>시퀀스 다이어그램을 소개 드리고  </a:t>
            </a:r>
            <a:endParaRPr lang="en-US" altLang="ko-KR" baseline="0" dirty="0" smtClean="0"/>
          </a:p>
          <a:p>
            <a:r>
              <a:rPr lang="ko-KR" altLang="en-US" baseline="0" dirty="0" smtClean="0"/>
              <a:t>시현으로 발표를 마무리 하겠습니다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6843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dirty="0"/>
              <a:t>위의 </a:t>
            </a:r>
            <a:r>
              <a:rPr lang="ko-KR" altLang="ko-KR" dirty="0" smtClean="0"/>
              <a:t>벤치마킹</a:t>
            </a:r>
            <a:r>
              <a:rPr lang="ko-KR" altLang="en-US" dirty="0" smtClean="0"/>
              <a:t>과 요구사항 </a:t>
            </a:r>
            <a:r>
              <a:rPr lang="ko-KR" altLang="en-US" dirty="0" err="1" smtClean="0"/>
              <a:t>정의서를</a:t>
            </a:r>
            <a:r>
              <a:rPr lang="ko-KR" altLang="ko-KR" dirty="0" smtClean="0"/>
              <a:t> </a:t>
            </a:r>
            <a:r>
              <a:rPr lang="ko-KR" altLang="ko-KR" dirty="0"/>
              <a:t>토대로 개발한 저희 프로그램의 </a:t>
            </a:r>
            <a:r>
              <a:rPr lang="ko-KR" altLang="ko-KR" dirty="0" err="1"/>
              <a:t>유즈케이스</a:t>
            </a:r>
            <a:r>
              <a:rPr lang="ko-KR" altLang="ko-KR" dirty="0"/>
              <a:t> 다이어그램입니다</a:t>
            </a:r>
            <a:r>
              <a:rPr lang="en-US" altLang="ko-KR" dirty="0"/>
              <a:t>.</a:t>
            </a:r>
            <a:r>
              <a:rPr lang="ko-KR" altLang="ko-KR" dirty="0"/>
              <a:t>저희 프로그램은</a:t>
            </a:r>
            <a:r>
              <a:rPr lang="en-US" altLang="ko-KR" dirty="0"/>
              <a:t> SNS</a:t>
            </a:r>
            <a:r>
              <a:rPr lang="ko-KR" altLang="ko-KR" dirty="0"/>
              <a:t>으로서 기본 기능들과</a:t>
            </a:r>
            <a:r>
              <a:rPr lang="en-US" altLang="ko-KR" dirty="0"/>
              <a:t>, </a:t>
            </a:r>
            <a:r>
              <a:rPr lang="ko-KR" altLang="ko-KR" dirty="0"/>
              <a:t>가족이나 이웃과 원격으로 데이터 소통할 수 있는 서비스들을 제공합니다</a:t>
            </a:r>
            <a:r>
              <a:rPr lang="en-US" altLang="ko-KR" dirty="0"/>
              <a:t>. </a:t>
            </a:r>
            <a:r>
              <a:rPr lang="ko-KR" altLang="ko-KR" dirty="0"/>
              <a:t>가족간에 편지를 보내거나</a:t>
            </a:r>
            <a:r>
              <a:rPr lang="en-US" altLang="ko-KR" dirty="0"/>
              <a:t>, </a:t>
            </a:r>
            <a:r>
              <a:rPr lang="ko-KR" altLang="ko-KR" dirty="0"/>
              <a:t>가족들이 올린 </a:t>
            </a:r>
            <a:r>
              <a:rPr lang="ko-KR" altLang="ko-KR" dirty="0" err="1"/>
              <a:t>게시글과</a:t>
            </a:r>
            <a:r>
              <a:rPr lang="ko-KR" altLang="ko-KR" dirty="0"/>
              <a:t> 사진을 공유하고</a:t>
            </a:r>
            <a:r>
              <a:rPr lang="en-US" altLang="ko-KR" dirty="0"/>
              <a:t>, </a:t>
            </a:r>
            <a:r>
              <a:rPr lang="ko-KR" altLang="ko-KR" dirty="0"/>
              <a:t>서로의 소망을 작성해 게시하거나</a:t>
            </a:r>
            <a:r>
              <a:rPr lang="en-US" altLang="ko-KR" dirty="0"/>
              <a:t>, </a:t>
            </a:r>
            <a:r>
              <a:rPr lang="ko-KR" altLang="ko-KR" dirty="0"/>
              <a:t>이웃과 관계를 맺어 소통하는 </a:t>
            </a:r>
            <a:r>
              <a:rPr lang="ko-KR" altLang="ko-KR" dirty="0" smtClean="0"/>
              <a:t>기능</a:t>
            </a:r>
            <a:r>
              <a:rPr lang="ko-KR" altLang="en-US" dirty="0" smtClean="0"/>
              <a:t>들</a:t>
            </a:r>
            <a:r>
              <a:rPr lang="ko-KR" altLang="ko-KR" dirty="0" smtClean="0"/>
              <a:t>이 </a:t>
            </a:r>
            <a:r>
              <a:rPr lang="ko-KR" altLang="ko-KR" dirty="0"/>
              <a:t>있습니다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8182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dirty="0"/>
              <a:t>저희가 분석 단계에서 </a:t>
            </a:r>
            <a:r>
              <a:rPr lang="ko-KR" altLang="ko-KR" dirty="0" smtClean="0"/>
              <a:t>추출해낸</a:t>
            </a:r>
            <a:r>
              <a:rPr lang="en-US" altLang="ko-KR" dirty="0" smtClean="0"/>
              <a:t>,</a:t>
            </a:r>
            <a:r>
              <a:rPr lang="ko-KR" altLang="ko-KR" dirty="0" smtClean="0"/>
              <a:t> </a:t>
            </a:r>
            <a:r>
              <a:rPr lang="ko-KR" altLang="ko-KR" dirty="0"/>
              <a:t>전체 </a:t>
            </a:r>
            <a:r>
              <a:rPr lang="ko-KR" altLang="ko-KR" dirty="0" err="1"/>
              <a:t>엔티티빈</a:t>
            </a:r>
            <a:r>
              <a:rPr lang="ko-KR" altLang="ko-KR" dirty="0"/>
              <a:t> </a:t>
            </a:r>
            <a:r>
              <a:rPr lang="ko-KR" altLang="ko-KR" dirty="0" smtClean="0"/>
              <a:t>클래스들을</a:t>
            </a:r>
            <a:r>
              <a:rPr lang="en-US" altLang="ko-KR" baseline="0" dirty="0" smtClean="0"/>
              <a:t> </a:t>
            </a:r>
            <a:r>
              <a:rPr lang="ko-KR" altLang="ko-KR" dirty="0" smtClean="0"/>
              <a:t> 분류한 </a:t>
            </a:r>
            <a:r>
              <a:rPr lang="ko-KR" altLang="en-US" dirty="0" smtClean="0"/>
              <a:t>화면</a:t>
            </a:r>
            <a:r>
              <a:rPr lang="ko-KR" altLang="ko-KR" dirty="0" smtClean="0"/>
              <a:t>입니다</a:t>
            </a:r>
            <a:r>
              <a:rPr lang="en-US" altLang="ko-KR" dirty="0"/>
              <a:t>. </a:t>
            </a:r>
            <a:endParaRPr lang="ko-KR" altLang="ko-KR" dirty="0"/>
          </a:p>
          <a:p>
            <a:pPr latinLnBrk="1"/>
            <a:r>
              <a:rPr lang="ko-KR" altLang="ko-KR" dirty="0"/>
              <a:t>홈 정보</a:t>
            </a:r>
            <a:r>
              <a:rPr lang="en-US" altLang="ko-KR" dirty="0"/>
              <a:t>, </a:t>
            </a:r>
            <a:r>
              <a:rPr lang="ko-KR" altLang="ko-KR" dirty="0"/>
              <a:t>이야기</a:t>
            </a:r>
            <a:r>
              <a:rPr lang="en-US" altLang="ko-KR" dirty="0"/>
              <a:t>, </a:t>
            </a:r>
            <a:r>
              <a:rPr lang="ko-KR" altLang="ko-KR" dirty="0"/>
              <a:t>소통 내용</a:t>
            </a:r>
            <a:r>
              <a:rPr lang="en-US" altLang="ko-KR" dirty="0"/>
              <a:t>, </a:t>
            </a:r>
            <a:r>
              <a:rPr lang="ko-KR" altLang="ko-KR" dirty="0"/>
              <a:t>편지</a:t>
            </a:r>
            <a:r>
              <a:rPr lang="en-US" altLang="ko-KR" dirty="0"/>
              <a:t>, </a:t>
            </a:r>
            <a:r>
              <a:rPr lang="ko-KR" altLang="ko-KR" dirty="0"/>
              <a:t>일정관리</a:t>
            </a:r>
            <a:r>
              <a:rPr lang="en-US" altLang="ko-KR" dirty="0"/>
              <a:t>, </a:t>
            </a:r>
            <a:r>
              <a:rPr lang="ko-KR" altLang="ko-KR" dirty="0"/>
              <a:t>위시리스트</a:t>
            </a:r>
            <a:r>
              <a:rPr lang="en-US" altLang="ko-KR" dirty="0"/>
              <a:t>, </a:t>
            </a:r>
            <a:r>
              <a:rPr lang="ko-KR" altLang="ko-KR" dirty="0"/>
              <a:t>일기입니다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425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8030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시퀀스 다이어그램을 발표하게 된 팀원 </a:t>
            </a:r>
            <a:r>
              <a:rPr lang="en-US" altLang="ko-KR" dirty="0" smtClean="0"/>
              <a:t>O </a:t>
            </a:r>
            <a:r>
              <a:rPr lang="en-US" altLang="ko-KR" dirty="0" err="1" smtClean="0"/>
              <a:t>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프로그램 흐름대로 진행되는 두 가지의 시퀀스 다이어그램을 보여드리겠습니다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서비스의 흐름인 스케줄 매칭하다 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가족 일정 </a:t>
            </a:r>
            <a:r>
              <a:rPr lang="ko-KR" altLang="en-US" dirty="0" err="1" smtClean="0"/>
              <a:t>추가하다를</a:t>
            </a:r>
            <a:r>
              <a:rPr lang="ko-KR" altLang="en-US" dirty="0" smtClean="0"/>
              <a:t> 발표하겠습니다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3651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3283">
              <a:defRPr/>
            </a:pPr>
            <a:r>
              <a:rPr lang="ko-KR" altLang="ko-KR" dirty="0" smtClean="0"/>
              <a:t>분류된 </a:t>
            </a:r>
            <a:r>
              <a:rPr lang="ko-KR" altLang="en-US" dirty="0" smtClean="0"/>
              <a:t>전체 </a:t>
            </a:r>
            <a:r>
              <a:rPr lang="ko-KR" altLang="ko-KR" dirty="0" err="1" smtClean="0"/>
              <a:t>엔티티빈</a:t>
            </a:r>
            <a:r>
              <a:rPr lang="ko-KR" altLang="ko-KR" dirty="0" smtClean="0"/>
              <a:t> </a:t>
            </a:r>
            <a:r>
              <a:rPr lang="ko-KR" altLang="ko-KR" dirty="0"/>
              <a:t>클래스 </a:t>
            </a:r>
            <a:r>
              <a:rPr lang="ko-KR" altLang="ko-KR" dirty="0" smtClean="0"/>
              <a:t>구조</a:t>
            </a:r>
            <a:r>
              <a:rPr lang="ko-KR" altLang="en-US" dirty="0" smtClean="0"/>
              <a:t>들을</a:t>
            </a:r>
            <a:r>
              <a:rPr lang="ko-KR" altLang="ko-KR" dirty="0" smtClean="0"/>
              <a:t> </a:t>
            </a:r>
            <a:r>
              <a:rPr lang="ko-KR" altLang="ko-KR" dirty="0"/>
              <a:t>토대로</a:t>
            </a:r>
            <a:r>
              <a:rPr lang="en-US" altLang="ko-KR" dirty="0"/>
              <a:t>, </a:t>
            </a:r>
            <a:r>
              <a:rPr lang="ko-KR" altLang="ko-KR" dirty="0" smtClean="0"/>
              <a:t>프로그램에서 </a:t>
            </a:r>
            <a:r>
              <a:rPr lang="ko-KR" altLang="ko-KR" dirty="0"/>
              <a:t>실제 사용될 데이터를 저장할</a:t>
            </a:r>
            <a:r>
              <a:rPr lang="en-US" altLang="ko-KR" dirty="0"/>
              <a:t> DB </a:t>
            </a:r>
            <a:r>
              <a:rPr lang="ko-KR" altLang="ko-KR" dirty="0"/>
              <a:t>스키마를 다음과 같이 </a:t>
            </a:r>
            <a:r>
              <a:rPr lang="ko-KR" altLang="ko-KR" dirty="0" smtClean="0"/>
              <a:t>설계하였습니다</a:t>
            </a:r>
            <a:r>
              <a:rPr lang="en-US" altLang="ko-KR" dirty="0" smtClean="0"/>
              <a:t>.</a:t>
            </a:r>
          </a:p>
          <a:p>
            <a:pPr defTabSz="1015051">
              <a:defRPr/>
            </a:pPr>
            <a:r>
              <a:rPr lang="ko-KR" altLang="en-US" dirty="0" smtClean="0"/>
              <a:t>한 예로 홈 관리 파트를 들어보겠습니다</a:t>
            </a:r>
            <a:r>
              <a:rPr lang="en-US" altLang="ko-KR" dirty="0" smtClean="0"/>
              <a:t>. </a:t>
            </a:r>
          </a:p>
          <a:p>
            <a:pPr defTabSz="1015051">
              <a:defRPr/>
            </a:pPr>
            <a:r>
              <a:rPr lang="ko-KR" altLang="en-US" dirty="0" err="1" smtClean="0"/>
              <a:t>엔티티빈</a:t>
            </a:r>
            <a:r>
              <a:rPr lang="ko-KR" altLang="en-US" baseline="0" dirty="0" smtClean="0"/>
              <a:t> 클래스를 토대로 작성된 테이블인 </a:t>
            </a:r>
            <a:r>
              <a:rPr lang="en-US" altLang="ko-KR" dirty="0" err="1" smtClean="0"/>
              <a:t>family_home_tb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family_member_tb</a:t>
            </a:r>
            <a:r>
              <a:rPr lang="ko-KR" altLang="en-US" dirty="0" smtClean="0"/>
              <a:t>를</a:t>
            </a:r>
            <a:r>
              <a:rPr lang="en-US" altLang="ko-KR" dirty="0" smtClean="0"/>
              <a:t>,</a:t>
            </a:r>
            <a:r>
              <a:rPr lang="ko-KR" altLang="en-US" dirty="0" smtClean="0"/>
              <a:t> 홈 식별 코드로 조인하여 </a:t>
            </a:r>
            <a:r>
              <a:rPr lang="en-US" altLang="ko-KR" dirty="0" err="1" smtClean="0"/>
              <a:t>home_info_view</a:t>
            </a:r>
            <a:r>
              <a:rPr lang="ko-KR" altLang="en-US" dirty="0" smtClean="0"/>
              <a:t>를 설계했습니다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추가적으로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홈 정보와 연결된 이웃 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또는 연결중인 </a:t>
            </a:r>
            <a:r>
              <a:rPr lang="ko-KR" altLang="en-US" dirty="0" err="1" smtClean="0"/>
              <a:t>이웃홈</a:t>
            </a:r>
            <a:r>
              <a:rPr lang="ko-KR" altLang="en-US" dirty="0" smtClean="0"/>
              <a:t> 정보를 담고 있는 테이블을 설계하였습니다</a:t>
            </a:r>
            <a:r>
              <a:rPr lang="en-US" altLang="ko-KR" dirty="0" smtClean="0"/>
              <a:t>.</a:t>
            </a:r>
          </a:p>
          <a:p>
            <a:pPr defTabSz="963283">
              <a:defRPr/>
            </a:pPr>
            <a:r>
              <a:rPr lang="ko-KR" altLang="en-US" dirty="0" smtClean="0"/>
              <a:t>홈 관리 파트와 마찬가지로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소통내용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이야기와 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위시리스트</a:t>
            </a:r>
            <a:r>
              <a:rPr lang="en-US" altLang="ko-KR" dirty="0" smtClean="0"/>
              <a:t>,</a:t>
            </a:r>
            <a:r>
              <a:rPr lang="ko-KR" altLang="en-US" dirty="0" smtClean="0"/>
              <a:t>일기 파트도 같은 방식으로 설계되었습니다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620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이번에는 실제 프로그램</a:t>
            </a:r>
            <a:r>
              <a:rPr lang="ko-KR" altLang="en-US" baseline="0" dirty="0" smtClean="0"/>
              <a:t> 구동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보여지는 화면에 대한 설명을 하도록 하겠습니다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 </a:t>
            </a:r>
            <a:r>
              <a:rPr lang="ko-KR" altLang="en-US" dirty="0" smtClean="0"/>
              <a:t>웹</a:t>
            </a:r>
            <a:r>
              <a:rPr lang="ko-KR" altLang="en-US" baseline="0" dirty="0" smtClean="0"/>
              <a:t> 클라이언트가 서버에 </a:t>
            </a:r>
            <a:r>
              <a:rPr lang="ko-KR" altLang="en-US" baseline="0" dirty="0" err="1" smtClean="0"/>
              <a:t>메인화면을</a:t>
            </a:r>
            <a:r>
              <a:rPr lang="ko-KR" altLang="en-US" baseline="0" dirty="0" smtClean="0"/>
              <a:t> 요청하였을 때 클라이언트가 서버로부터 제공받게 되는 화면입니다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&lt;A&gt;</a:t>
            </a:r>
            <a:r>
              <a:rPr lang="ko-KR" altLang="en-US" baseline="0" dirty="0" smtClean="0"/>
              <a:t>화면의 </a:t>
            </a:r>
            <a:r>
              <a:rPr lang="ko-KR" altLang="en-US" baseline="0" dirty="0" err="1" smtClean="0"/>
              <a:t>상단부에는</a:t>
            </a:r>
            <a:r>
              <a:rPr lang="ko-KR" altLang="en-US" baseline="0" dirty="0" smtClean="0"/>
              <a:t> 주 메뉴가 위치하고 있습니다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&lt;A&gt;</a:t>
            </a:r>
            <a:r>
              <a:rPr lang="ko-KR" altLang="en-US" baseline="0" dirty="0" smtClean="0"/>
              <a:t>웹 클라이언트는 주 메뉴인 홈 보기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이야기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일정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일기장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앨범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소망상자 서비스를 이용할 수 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&lt;A&gt;</a:t>
            </a:r>
          </a:p>
          <a:p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&lt;A&gt;</a:t>
            </a:r>
            <a:r>
              <a:rPr lang="ko-KR" altLang="en-US" baseline="0" dirty="0" smtClean="0"/>
              <a:t> 사이드 메뉴에서는 </a:t>
            </a:r>
            <a:r>
              <a:rPr lang="en-US" altLang="ko-KR" baseline="0" dirty="0" smtClean="0"/>
              <a:t>&lt;A&gt;</a:t>
            </a:r>
            <a:r>
              <a:rPr lang="ko-KR" altLang="en-US" baseline="0" dirty="0" smtClean="0"/>
              <a:t>우체통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앨범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추억쌓기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개인프로필 수정하기 서비스를 이용하게 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&lt;A&gt;</a:t>
            </a:r>
          </a:p>
          <a:p>
            <a:r>
              <a:rPr lang="ko-KR" altLang="en-US" baseline="0" dirty="0" smtClean="0"/>
              <a:t>다음은 </a:t>
            </a:r>
            <a:r>
              <a:rPr lang="en-US" altLang="ko-KR" baseline="0" dirty="0" smtClean="0"/>
              <a:t>&lt;A&gt;</a:t>
            </a:r>
            <a:r>
              <a:rPr lang="ko-KR" altLang="en-US" baseline="0" dirty="0" err="1" smtClean="0"/>
              <a:t>모바일</a:t>
            </a:r>
            <a:r>
              <a:rPr lang="ko-KR" altLang="en-US" baseline="0" dirty="0" smtClean="0"/>
              <a:t> 클라이언트가 로그인 한 후에 제공받는 </a:t>
            </a:r>
            <a:r>
              <a:rPr lang="ko-KR" altLang="en-US" baseline="0" dirty="0" err="1" smtClean="0"/>
              <a:t>메인화면입니다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&lt;A&gt;</a:t>
            </a:r>
            <a:r>
              <a:rPr lang="ko-KR" altLang="en-US" baseline="0" dirty="0" smtClean="0"/>
              <a:t>웹 클라이언트와 마찬가지로 유사한 메뉴를 제공하고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웹 클라이언트와 동일한 서비스를 이용할 수 있습니다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8003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이어서 클래스 모델링을 발표할 장한별 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365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클래스 모델링 부분에서는 홈 서비스와 일정 서비스</a:t>
            </a:r>
            <a:r>
              <a:rPr lang="ko-KR" altLang="en-US" baseline="0" dirty="0" smtClean="0"/>
              <a:t>를 대표적으로 </a:t>
            </a:r>
            <a:r>
              <a:rPr lang="ko-KR" altLang="en-US" baseline="0" dirty="0" err="1" smtClean="0"/>
              <a:t>설명드리겠습니다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홈 서비스의 분석 다이어그램에서 도출된 </a:t>
            </a:r>
            <a:r>
              <a:rPr lang="ko-KR" altLang="en-US" baseline="0" dirty="0" err="1" smtClean="0"/>
              <a:t>엔티티</a:t>
            </a:r>
            <a:r>
              <a:rPr lang="ko-KR" altLang="en-US" baseline="0" dirty="0" smtClean="0"/>
              <a:t> 빈을 통해서</a:t>
            </a:r>
            <a:endParaRPr lang="en-US" altLang="ko-KR" baseline="0" dirty="0" smtClean="0"/>
          </a:p>
          <a:p>
            <a:r>
              <a:rPr lang="en-US" altLang="ko-KR" baseline="0" dirty="0" smtClean="0"/>
              <a:t>&lt;A&gt;</a:t>
            </a:r>
            <a:r>
              <a:rPr lang="ko-KR" altLang="en-US" baseline="0" dirty="0" smtClean="0"/>
              <a:t> 위와 같은 테이블이 설계되었으며</a:t>
            </a:r>
            <a:r>
              <a:rPr lang="en-US" altLang="ko-KR" baseline="0" dirty="0" smtClean="0"/>
              <a:t>,</a:t>
            </a:r>
            <a:endParaRPr lang="en-US" altLang="ko-KR" dirty="0" smtClean="0"/>
          </a:p>
          <a:p>
            <a:r>
              <a:rPr lang="en-US" altLang="ko-KR" dirty="0" smtClean="0"/>
              <a:t>&lt;A&gt; </a:t>
            </a:r>
            <a:r>
              <a:rPr lang="ko-KR" altLang="en-US" dirty="0" smtClean="0"/>
              <a:t>각 테이블의 데이터를 </a:t>
            </a:r>
            <a:r>
              <a:rPr lang="ko-KR" altLang="en-US" dirty="0" err="1" smtClean="0"/>
              <a:t>담기위해서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VO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크래스가</a:t>
            </a:r>
            <a:r>
              <a:rPr lang="ko-KR" altLang="en-US" baseline="0" dirty="0" smtClean="0"/>
              <a:t> 도출되었고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의 각 테이블과 </a:t>
            </a:r>
            <a:r>
              <a:rPr lang="ko-KR" altLang="en-US" dirty="0" err="1" smtClean="0"/>
              <a:t>뷰에</a:t>
            </a:r>
            <a:r>
              <a:rPr lang="ko-KR" altLang="en-US" dirty="0" smtClean="0"/>
              <a:t> 접근하기 위해서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를 도출하였습니다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매니저들은 위와 같은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를 포함하고 있으며 필요에 따라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분기하여 호출합니다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9458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홈 서비스의 </a:t>
            </a:r>
            <a:r>
              <a:rPr lang="en-US" altLang="ko-KR" dirty="0" err="1" smtClean="0"/>
              <a:t>HomeInfoView</a:t>
            </a:r>
            <a:r>
              <a:rPr lang="en-US" altLang="ko-KR" baseline="0" dirty="0" err="1" smtClean="0"/>
              <a:t>DAO</a:t>
            </a:r>
            <a:r>
              <a:rPr lang="ko-KR" altLang="en-US" baseline="0" dirty="0" smtClean="0"/>
              <a:t>의 클래스 다이어그램의 </a:t>
            </a:r>
            <a:r>
              <a:rPr lang="en-US" altLang="ko-KR" baseline="0" dirty="0" smtClean="0"/>
              <a:t>&lt;A&gt;search </a:t>
            </a:r>
            <a:r>
              <a:rPr lang="ko-KR" altLang="en-US" baseline="0" dirty="0" err="1" smtClean="0"/>
              <a:t>메소드를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설명드리겠습니다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위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사용자가 입력한</a:t>
            </a:r>
            <a:r>
              <a:rPr lang="ko-KR" altLang="en-US" baseline="0" dirty="0" smtClean="0"/>
              <a:t> 카테고리에 맞는 </a:t>
            </a:r>
            <a:r>
              <a:rPr lang="ko-KR" altLang="en-US" baseline="0" dirty="0" err="1" smtClean="0"/>
              <a:t>메소드들을</a:t>
            </a:r>
            <a:r>
              <a:rPr lang="ko-KR" altLang="en-US" baseline="0" dirty="0" smtClean="0"/>
              <a:t> 매니저에서 분기하여 호출하게 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&lt;A&gt;</a:t>
            </a:r>
            <a:r>
              <a:rPr lang="ko-KR" altLang="en-US" baseline="0" dirty="0" err="1" smtClean="0"/>
              <a:t>쿼리문에서</a:t>
            </a:r>
            <a:r>
              <a:rPr lang="ko-KR" altLang="en-US" baseline="0" dirty="0" smtClean="0"/>
              <a:t> 와일드 카드를 사용하여 사용자가 짧은 키워드를 입력하였을 경우에도 입력한 단어에 부분 일치하는 모든 검색결과를 출력하도록 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9458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다음은 일정 서비스입니다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일정 서비스 역시 분석 다이어그램에서 도출된 </a:t>
            </a:r>
            <a:r>
              <a:rPr lang="ko-KR" altLang="en-US" baseline="0" dirty="0" err="1" smtClean="0"/>
              <a:t>엔티티</a:t>
            </a:r>
            <a:r>
              <a:rPr lang="ko-KR" altLang="en-US" baseline="0" dirty="0" smtClean="0"/>
              <a:t> 빈을 통해서</a:t>
            </a:r>
            <a:r>
              <a:rPr lang="en-US" altLang="ko-KR" baseline="0" dirty="0" smtClean="0"/>
              <a:t>&lt;A&gt;</a:t>
            </a:r>
            <a:r>
              <a:rPr lang="ko-KR" altLang="en-US" baseline="0" dirty="0" smtClean="0"/>
              <a:t> 위와 같은 테이블이 설계되었으며</a:t>
            </a:r>
            <a:r>
              <a:rPr lang="en-US" altLang="ko-KR" baseline="0" dirty="0" smtClean="0"/>
              <a:t>,</a:t>
            </a:r>
            <a:endParaRPr lang="en-US" altLang="ko-KR" dirty="0" smtClean="0"/>
          </a:p>
          <a:p>
            <a:r>
              <a:rPr lang="ko-KR" altLang="en-US" dirty="0" smtClean="0"/>
              <a:t>역시 일정의 테이블 데이터를 </a:t>
            </a:r>
            <a:r>
              <a:rPr lang="ko-KR" altLang="en-US" dirty="0" err="1" smtClean="0"/>
              <a:t>담기위해서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&lt;A&gt;VO</a:t>
            </a:r>
            <a:r>
              <a:rPr lang="ko-KR" altLang="en-US" dirty="0" smtClean="0"/>
              <a:t>가 도출되었습니다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DAO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VO</a:t>
            </a:r>
            <a:r>
              <a:rPr lang="ko-KR" altLang="en-US" smtClean="0"/>
              <a:t>의 상세 설명은 </a:t>
            </a:r>
            <a:r>
              <a:rPr lang="ko-KR" altLang="en-US" dirty="0" smtClean="0"/>
              <a:t>이전과 같은 패턴의 설계구조로 이루어져 있으므로 생략하겠습니다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404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8030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스케쥴</a:t>
            </a:r>
            <a:r>
              <a:rPr lang="ko-KR" altLang="en-US" dirty="0" smtClean="0"/>
              <a:t>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의 클래스 다이어그램 중 일부입니다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보이는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&lt;A&gt;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selectSimpleScheduleInfoListWeb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일정 정보들을 월 단위로 가져오는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&lt;A&gt; DB</a:t>
            </a:r>
            <a:r>
              <a:rPr lang="ko-KR" altLang="en-US" dirty="0" smtClean="0"/>
              <a:t>에 접근하여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에서 제공하는 일정 날짜를 </a:t>
            </a:r>
            <a:r>
              <a:rPr lang="ko-KR" altLang="en-US" dirty="0" err="1" smtClean="0"/>
              <a:t>쿼리문에서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substr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이용해 년과 월을 구분합니다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해당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조회하고자 하는 일정의</a:t>
            </a:r>
            <a:r>
              <a:rPr lang="en-US" altLang="ko-KR" dirty="0" smtClean="0"/>
              <a:t>&lt;A&gt;</a:t>
            </a:r>
            <a:r>
              <a:rPr lang="ko-KR" altLang="en-US" dirty="0" smtClean="0"/>
              <a:t> 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일정을 등록한 사용자의 코드를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전달하게 되면</a:t>
            </a:r>
            <a:endParaRPr lang="en-US" altLang="ko-KR" dirty="0" smtClean="0"/>
          </a:p>
          <a:p>
            <a:r>
              <a:rPr lang="ko-KR" altLang="en-US" dirty="0" smtClean="0"/>
              <a:t>해당 사용자가 등록해놓은 일정을 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 로 구분하여 한달 단위로 일정 데이터를 가져올 수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7725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소통에는 두 종류의 클라이언트가 존재합니다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&lt;A&gt;</a:t>
            </a:r>
            <a:r>
              <a:rPr lang="ko-KR" altLang="en-US" dirty="0" smtClean="0"/>
              <a:t>하나는 웹 클라이언트이고 다른 하나는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클라이언트로서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웹 클라이언트는 크롬과 </a:t>
            </a:r>
            <a:r>
              <a:rPr lang="en-US" altLang="ko-KR" baseline="0" dirty="0" smtClean="0"/>
              <a:t>IE</a:t>
            </a:r>
            <a:r>
              <a:rPr lang="ko-KR" altLang="en-US" baseline="0" dirty="0" smtClean="0"/>
              <a:t>를 기반으로 접속하는 클라이언트이고 </a:t>
            </a:r>
            <a:r>
              <a:rPr lang="ko-KR" altLang="en-US" baseline="0" dirty="0" err="1" smtClean="0"/>
              <a:t>모바일</a:t>
            </a:r>
            <a:r>
              <a:rPr lang="ko-KR" altLang="en-US" baseline="0" dirty="0" smtClean="0"/>
              <a:t> 클라이언트는 </a:t>
            </a:r>
            <a:r>
              <a:rPr lang="ko-KR" altLang="en-US" baseline="0" dirty="0" err="1" smtClean="0"/>
              <a:t>안드로이드</a:t>
            </a:r>
            <a:r>
              <a:rPr lang="ko-KR" altLang="en-US" baseline="0" dirty="0" smtClean="0"/>
              <a:t> 플랫폼을 사용하는 클라이언트입니다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소통 서비스를 제공하는 서버는 두 클라이언트와 동시에 </a:t>
            </a:r>
            <a:r>
              <a:rPr lang="en-US" altLang="ko-KR" baseline="0" dirty="0" smtClean="0"/>
              <a:t>http </a:t>
            </a:r>
            <a:r>
              <a:rPr lang="ko-KR" altLang="en-US" baseline="0" dirty="0" smtClean="0"/>
              <a:t>통신을 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638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3412">
              <a:defRPr/>
            </a:pPr>
            <a:r>
              <a:rPr lang="en-US" altLang="ko-KR" dirty="0" smtClean="0"/>
              <a:t>&lt;A&gt;</a:t>
            </a:r>
            <a:r>
              <a:rPr lang="ko-KR" altLang="en-US" dirty="0" smtClean="0"/>
              <a:t>서버는 웹 클라이언트와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클라이언트 두</a:t>
            </a:r>
            <a:r>
              <a:rPr lang="ko-KR" altLang="en-US" baseline="0" dirty="0" smtClean="0"/>
              <a:t> 클라이언트와 </a:t>
            </a:r>
            <a:r>
              <a:rPr lang="en-US" altLang="ko-KR" baseline="0" dirty="0" smtClean="0"/>
              <a:t>Http </a:t>
            </a:r>
            <a:r>
              <a:rPr lang="ko-KR" altLang="en-US" baseline="0" dirty="0" smtClean="0"/>
              <a:t>통신을 하게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웹 어플리케이션 서버에서는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DBMS </a:t>
            </a:r>
            <a:r>
              <a:rPr lang="ko-KR" altLang="en-US" dirty="0" smtClean="0"/>
              <a:t>프로그램의 포트번호로 </a:t>
            </a:r>
            <a:r>
              <a:rPr lang="en-US" altLang="ko-KR" dirty="0" smtClean="0"/>
              <a:t>TCP/IP </a:t>
            </a:r>
            <a:r>
              <a:rPr lang="ko-KR" altLang="en-US" dirty="0" smtClean="0"/>
              <a:t>통신을 요청하게 됩니다</a:t>
            </a:r>
            <a:r>
              <a:rPr lang="en-US" altLang="ko-KR" dirty="0" smtClean="0"/>
              <a:t>.</a:t>
            </a:r>
          </a:p>
          <a:p>
            <a:r>
              <a:rPr lang="ko-KR" altLang="en-US" baseline="0" dirty="0" smtClean="0"/>
              <a:t>이후 </a:t>
            </a:r>
            <a:r>
              <a:rPr lang="en-US" altLang="ko-KR" baseline="0" dirty="0" smtClean="0"/>
              <a:t>DBMS</a:t>
            </a:r>
            <a:r>
              <a:rPr lang="ko-KR" altLang="en-US" baseline="0" dirty="0" smtClean="0"/>
              <a:t>에 접근하여 사용자가 요청한 데이터를 가져옵니다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9884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</a:t>
            </a:r>
            <a:r>
              <a:rPr lang="ko-KR" altLang="en-US" baseline="0" dirty="0" smtClean="0"/>
              <a:t> 클라이언트가 서버에 </a:t>
            </a:r>
            <a:r>
              <a:rPr lang="ko-KR" altLang="en-US" baseline="0" dirty="0" err="1" smtClean="0"/>
              <a:t>메인화면을</a:t>
            </a:r>
            <a:r>
              <a:rPr lang="ko-KR" altLang="en-US" baseline="0" dirty="0" smtClean="0"/>
              <a:t> 요청하였을 때 클라이언트가 서버로부터 제공받게 되는 화면입니다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모바일</a:t>
            </a:r>
            <a:r>
              <a:rPr lang="ko-KR" altLang="en-US" baseline="0" dirty="0" smtClean="0"/>
              <a:t> 클라이언트가 로그인 한 후에 제공받는 </a:t>
            </a:r>
            <a:r>
              <a:rPr lang="ko-KR" altLang="en-US" baseline="0" dirty="0" err="1" smtClean="0"/>
              <a:t>메인화면입니다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하나의 서버에 두 클라이언트가 접속하여 각각</a:t>
            </a:r>
            <a:r>
              <a:rPr lang="ko-KR" altLang="en-US" baseline="0" dirty="0" smtClean="0"/>
              <a:t> 다른 화면을 제공받는 모습을 볼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8003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&lt;A&gt; </a:t>
            </a:r>
            <a:r>
              <a:rPr lang="ko-KR" altLang="en-US" dirty="0" smtClean="0"/>
              <a:t>결론적으로 서로 다른 두 클라이언트의 요청은 하나의 서버에서 관리하며 서버는 각각에 대한 응답을 다르게 보내게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5548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시퀀스 다이어그램을 발표하게 된 팀원 </a:t>
            </a:r>
            <a:r>
              <a:rPr lang="en-US" altLang="ko-KR" dirty="0" smtClean="0"/>
              <a:t>O </a:t>
            </a:r>
            <a:r>
              <a:rPr lang="en-US" altLang="ko-KR" dirty="0" err="1" smtClean="0"/>
              <a:t>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프로그램 흐름대로 진행되는 두 가지의 시퀀스 다이어그램을 보여드리겠습니다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서비스의 흐름인 스케줄 매칭하다 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가족 일정 </a:t>
            </a:r>
            <a:r>
              <a:rPr lang="ko-KR" altLang="en-US" dirty="0" err="1" smtClean="0"/>
              <a:t>추가하다를</a:t>
            </a:r>
            <a:r>
              <a:rPr lang="ko-KR" altLang="en-US" dirty="0" smtClean="0"/>
              <a:t> 발표하겠습니다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3651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300" dirty="0"/>
              <a:t>스케줄 </a:t>
            </a:r>
            <a:r>
              <a:rPr lang="ko-KR" altLang="en-US" sz="1300" dirty="0" err="1"/>
              <a:t>매칭이란</a:t>
            </a:r>
            <a:r>
              <a:rPr lang="ko-KR" altLang="en-US" sz="1300" dirty="0"/>
              <a:t> 화면에 보이는 바와 같이 가족들의 일정들을 조사하여 모든 가족이 비는 시간을 구하고</a:t>
            </a:r>
            <a:endParaRPr lang="en-US" altLang="ko-KR" sz="1300" dirty="0"/>
          </a:p>
          <a:p>
            <a:pPr fontAlgn="base" latinLnBrk="1"/>
            <a:r>
              <a:rPr lang="ko-KR" altLang="en-US" sz="1300" dirty="0"/>
              <a:t>그 시간에 가족들이 함께 할 수 있는 일들을 추천해주는 서비스 입니다</a:t>
            </a:r>
            <a:r>
              <a:rPr lang="en-US" altLang="ko-KR" sz="1300" dirty="0"/>
              <a:t>.</a:t>
            </a:r>
          </a:p>
          <a:p>
            <a:pPr fontAlgn="base" latinLnBrk="1"/>
            <a:endParaRPr lang="en-US" altLang="ko-KR" sz="1300" dirty="0"/>
          </a:p>
          <a:p>
            <a:pPr fontAlgn="base" latinLnBrk="1"/>
            <a:r>
              <a:rPr lang="en-US" altLang="ko-KR" sz="1300" dirty="0"/>
              <a:t>&lt;A&gt;</a:t>
            </a:r>
          </a:p>
          <a:p>
            <a:pPr fontAlgn="base" latinLnBrk="1"/>
            <a:r>
              <a:rPr lang="ko-KR" altLang="en-US" sz="1300" dirty="0"/>
              <a:t>그리고 이어서 가족일정을 추가 할 수 있습니다</a:t>
            </a:r>
            <a:r>
              <a:rPr lang="en-US" altLang="ko-KR" sz="1300" dirty="0"/>
              <a:t>.</a:t>
            </a:r>
          </a:p>
          <a:p>
            <a:pPr fontAlgn="base" latinLnBrk="1"/>
            <a:r>
              <a:rPr lang="en-US" altLang="ko-KR" sz="1300" dirty="0"/>
              <a:t>&lt;A&gt;</a:t>
            </a:r>
            <a:endParaRPr lang="ko-KR" altLang="en-US" sz="1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491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300" dirty="0" err="1"/>
              <a:t>스케쥴</a:t>
            </a:r>
            <a:r>
              <a:rPr lang="ko-KR" altLang="en-US" sz="1300" dirty="0"/>
              <a:t> 매칭하다 시퀀스 다이어그램의 전체적인 흐름입니다</a:t>
            </a:r>
            <a:r>
              <a:rPr lang="en-US" altLang="ko-KR" sz="1300" dirty="0"/>
              <a:t>. &lt;A&gt;</a:t>
            </a:r>
            <a:endParaRPr lang="ko-KR" altLang="en-US" sz="1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491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300" dirty="0"/>
              <a:t>처음으로 사용자가 서버로 </a:t>
            </a:r>
            <a:r>
              <a:rPr lang="ko-KR" altLang="en-US" sz="1300" dirty="0" err="1"/>
              <a:t>스케쥴</a:t>
            </a:r>
            <a:r>
              <a:rPr lang="ko-KR" altLang="en-US" sz="1300" dirty="0"/>
              <a:t> </a:t>
            </a:r>
            <a:r>
              <a:rPr lang="ko-KR" altLang="en-US" sz="1300" dirty="0" err="1"/>
              <a:t>매칭을</a:t>
            </a:r>
            <a:r>
              <a:rPr lang="ko-KR" altLang="en-US" sz="1300" dirty="0"/>
              <a:t> 요청합니다</a:t>
            </a:r>
            <a:r>
              <a:rPr lang="en-US" altLang="ko-KR" sz="1300" dirty="0"/>
              <a:t>.&lt;a&gt;</a:t>
            </a:r>
            <a:endParaRPr lang="ko-KR" altLang="en-US" sz="1300" dirty="0"/>
          </a:p>
          <a:p>
            <a:pPr fontAlgn="base" latinLnBrk="1"/>
            <a:r>
              <a:rPr lang="ko-KR" altLang="en-US" sz="1300" dirty="0"/>
              <a:t>사용자의 요청이 들어오게 되면 웹 컨테이너는 사용자의 요청에 대한 요청객체와 응답객체를 생성하고 스케줄 </a:t>
            </a:r>
            <a:r>
              <a:rPr lang="ko-KR" altLang="en-US" sz="1300" dirty="0" err="1"/>
              <a:t>매칭에</a:t>
            </a:r>
            <a:r>
              <a:rPr lang="ko-KR" altLang="en-US" sz="1300" dirty="0"/>
              <a:t> 해당하는 </a:t>
            </a:r>
            <a:r>
              <a:rPr lang="ko-KR" altLang="en-US" sz="1300" dirty="0" err="1"/>
              <a:t>서블릿으로</a:t>
            </a:r>
            <a:r>
              <a:rPr lang="ko-KR" altLang="en-US" sz="1300" dirty="0"/>
              <a:t> 전달하게 됩니다</a:t>
            </a:r>
            <a:r>
              <a:rPr lang="en-US" altLang="ko-KR" sz="1300" dirty="0"/>
              <a:t>.</a:t>
            </a:r>
          </a:p>
          <a:p>
            <a:pPr fontAlgn="base" latinLnBrk="1"/>
            <a:endParaRPr lang="en-US" altLang="ko-KR" sz="1300" dirty="0"/>
          </a:p>
          <a:p>
            <a:pPr defTabSz="914217" fontAlgn="base">
              <a:defRPr/>
            </a:pPr>
            <a:r>
              <a:rPr lang="ko-KR" altLang="en-US" sz="1300" dirty="0" err="1"/>
              <a:t>서블릿의</a:t>
            </a:r>
            <a:r>
              <a:rPr lang="ko-KR" altLang="en-US" sz="1300" dirty="0"/>
              <a:t> 서비스 </a:t>
            </a:r>
            <a:r>
              <a:rPr lang="ko-KR" altLang="en-US" sz="1300" dirty="0" err="1"/>
              <a:t>메소드에서는</a:t>
            </a:r>
            <a:r>
              <a:rPr lang="ko-KR" altLang="en-US" sz="1300" dirty="0"/>
              <a:t> 요청객체 안에 담긴 </a:t>
            </a:r>
            <a:r>
              <a:rPr lang="en-US" altLang="ko-KR" sz="1300" dirty="0"/>
              <a:t>HTTP </a:t>
            </a:r>
            <a:r>
              <a:rPr lang="ko-KR" altLang="en-US" sz="1300" dirty="0" err="1"/>
              <a:t>메소드의</a:t>
            </a:r>
            <a:r>
              <a:rPr lang="ko-KR" altLang="en-US" sz="1300" dirty="0"/>
              <a:t> 종류를 판별하여 </a:t>
            </a:r>
            <a:r>
              <a:rPr lang="en-US" altLang="ko-KR" sz="1300" dirty="0"/>
              <a:t>&lt;a&gt;&lt;a&gt; </a:t>
            </a:r>
            <a:r>
              <a:rPr lang="en-US" altLang="ko-KR" sz="1300" dirty="0" err="1"/>
              <a:t>doPost</a:t>
            </a:r>
            <a:r>
              <a:rPr lang="en-US" altLang="ko-KR" sz="1300" dirty="0"/>
              <a:t> </a:t>
            </a:r>
            <a:r>
              <a:rPr lang="ko-KR" altLang="en-US" sz="1300" dirty="0" err="1"/>
              <a:t>메소드를</a:t>
            </a:r>
            <a:r>
              <a:rPr lang="ko-KR" altLang="en-US" sz="1300" dirty="0"/>
              <a:t> 호출하게 되는데</a:t>
            </a:r>
          </a:p>
          <a:p>
            <a:pPr fontAlgn="base" latinLnBrk="1"/>
            <a:endParaRPr lang="ko-KR" altLang="en-US" sz="1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3777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217" fontAlgn="base">
              <a:defRPr/>
            </a:pPr>
            <a:r>
              <a:rPr lang="en-US" altLang="ko-KR" sz="1300" dirty="0"/>
              <a:t>&lt;a&gt;</a:t>
            </a:r>
            <a:r>
              <a:rPr lang="en-US" altLang="ko-KR" sz="1300" dirty="0" err="1"/>
              <a:t>doPost</a:t>
            </a:r>
            <a:r>
              <a:rPr lang="en-US" altLang="ko-KR" sz="1300" dirty="0"/>
              <a:t> </a:t>
            </a:r>
            <a:r>
              <a:rPr lang="ko-KR" altLang="en-US" sz="1300" dirty="0" err="1"/>
              <a:t>메소드</a:t>
            </a:r>
            <a:r>
              <a:rPr lang="ko-KR" altLang="en-US" sz="1300" dirty="0"/>
              <a:t> 내부에서 스케줄 </a:t>
            </a:r>
            <a:r>
              <a:rPr lang="ko-KR" altLang="en-US" sz="1300" dirty="0" err="1"/>
              <a:t>매칭을</a:t>
            </a:r>
            <a:r>
              <a:rPr lang="ko-KR" altLang="en-US" sz="1300" dirty="0"/>
              <a:t> 처리하기 위한 </a:t>
            </a:r>
            <a:r>
              <a:rPr lang="ko-KR" altLang="en-US" sz="1300" dirty="0" err="1"/>
              <a:t>매칭</a:t>
            </a:r>
            <a:r>
              <a:rPr lang="ko-KR" altLang="en-US" sz="1300" dirty="0"/>
              <a:t> 매니저를 생성하게 됩니다</a:t>
            </a:r>
            <a:r>
              <a:rPr lang="en-US" altLang="ko-KR" sz="1300" dirty="0"/>
              <a:t>.</a:t>
            </a:r>
            <a:endParaRPr lang="ko-KR" altLang="en-US" sz="1300" dirty="0"/>
          </a:p>
          <a:p>
            <a:pPr fontAlgn="base" latinLnBrk="1"/>
            <a:r>
              <a:rPr lang="en-US" altLang="ko-KR" sz="1300" dirty="0"/>
              <a:t>&lt;a&gt;</a:t>
            </a:r>
            <a:r>
              <a:rPr lang="ko-KR" altLang="en-US" sz="1300" dirty="0"/>
              <a:t>매니저가 생성되면서 </a:t>
            </a:r>
            <a:r>
              <a:rPr lang="ko-KR" altLang="en-US" sz="1300" dirty="0" err="1"/>
              <a:t>스케줄매칭의</a:t>
            </a:r>
            <a:r>
              <a:rPr lang="ko-KR" altLang="en-US" sz="1300" dirty="0"/>
              <a:t> 데이터 처리를 위한 </a:t>
            </a:r>
            <a:r>
              <a:rPr lang="en-US" altLang="ko-KR" sz="1300" dirty="0"/>
              <a:t>2</a:t>
            </a:r>
            <a:r>
              <a:rPr lang="ko-KR" altLang="en-US" sz="1300" dirty="0"/>
              <a:t>개의 </a:t>
            </a:r>
            <a:r>
              <a:rPr lang="en-US" altLang="ko-KR" sz="1300" dirty="0"/>
              <a:t>DAO </a:t>
            </a:r>
            <a:r>
              <a:rPr lang="ko-KR" altLang="en-US" sz="1300" dirty="0"/>
              <a:t>객체가 생성되고 초기화 됩니다</a:t>
            </a:r>
            <a:r>
              <a:rPr lang="en-US" altLang="ko-KR" sz="1300" dirty="0"/>
              <a:t>. &lt;a&gt;</a:t>
            </a:r>
            <a:endParaRPr lang="ko-KR" altLang="en-US" sz="13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801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팀 소개를 하겠습니다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Rooping</a:t>
            </a:r>
            <a:r>
              <a:rPr lang="ko-KR" altLang="en-US" dirty="0" smtClean="0"/>
              <a:t>팀은</a:t>
            </a:r>
            <a:endParaRPr lang="en-US" altLang="ko-KR" dirty="0" smtClean="0"/>
          </a:p>
          <a:p>
            <a:r>
              <a:rPr lang="ko-KR" altLang="en-US" dirty="0" smtClean="0"/>
              <a:t>관계를 의미하는 </a:t>
            </a:r>
            <a:r>
              <a:rPr lang="en-US" altLang="ko-KR" dirty="0" smtClean="0"/>
              <a:t>Relationship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반복의 </a:t>
            </a:r>
            <a:r>
              <a:rPr lang="en-US" altLang="ko-KR" baseline="0" dirty="0" smtClean="0"/>
              <a:t>looping</a:t>
            </a:r>
            <a:r>
              <a:rPr lang="ko-KR" altLang="en-US" baseline="0" dirty="0" smtClean="0"/>
              <a:t>이라는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단어의  합성어로 </a:t>
            </a:r>
            <a:endParaRPr lang="en-US" altLang="ko-KR" baseline="0" dirty="0" smtClean="0"/>
          </a:p>
          <a:p>
            <a:r>
              <a:rPr lang="ko-KR" altLang="en-US" baseline="0" dirty="0" smtClean="0"/>
              <a:t>가족 관계의 개선을 위해 </a:t>
            </a:r>
            <a:r>
              <a:rPr lang="ko-KR" altLang="en-US" baseline="0" dirty="0" err="1" smtClean="0"/>
              <a:t>끊이</a:t>
            </a:r>
            <a:r>
              <a:rPr lang="ko-KR" altLang="en-US" baseline="0" dirty="0" smtClean="0"/>
              <a:t> 없이 노력한다는 의미를 가지고 있습니다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97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대략 </a:t>
            </a:r>
            <a:r>
              <a:rPr lang="en-US" altLang="ko-KR" dirty="0"/>
              <a:t>3</a:t>
            </a:r>
            <a:r>
              <a:rPr lang="ko-KR" altLang="en-US" dirty="0"/>
              <a:t>초 후 화면이 다 나오면 </a:t>
            </a:r>
            <a:r>
              <a:rPr lang="en-US" altLang="ko-KR" dirty="0"/>
              <a:t>&lt;a&gt;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4105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3402"/>
            <a:r>
              <a:rPr lang="ko-KR" altLang="en-US" sz="1300" dirty="0"/>
              <a:t>그 후에 </a:t>
            </a:r>
            <a:r>
              <a:rPr lang="ko-KR" altLang="en-US" sz="1300" dirty="0" err="1"/>
              <a:t>서블릿에서는</a:t>
            </a:r>
            <a:r>
              <a:rPr lang="ko-KR" altLang="en-US" sz="1300" dirty="0"/>
              <a:t>  </a:t>
            </a:r>
            <a:r>
              <a:rPr lang="en-US" altLang="ko-KR" sz="1300" dirty="0"/>
              <a:t>&lt;a&gt;  </a:t>
            </a:r>
            <a:r>
              <a:rPr lang="ko-KR" altLang="en-US" sz="1300" dirty="0"/>
              <a:t>매니저 클래스의 </a:t>
            </a:r>
            <a:r>
              <a:rPr lang="en-US" altLang="ko-KR" sz="1300" dirty="0" err="1"/>
              <a:t>requsetScheduleMatching</a:t>
            </a:r>
            <a:r>
              <a:rPr lang="en-US" altLang="ko-KR" sz="1300" dirty="0"/>
              <a:t> </a:t>
            </a:r>
            <a:r>
              <a:rPr lang="ko-KR" altLang="en-US" sz="1300" dirty="0" err="1"/>
              <a:t>메소드를</a:t>
            </a:r>
            <a:r>
              <a:rPr lang="ko-KR" altLang="en-US" sz="1300" dirty="0"/>
              <a:t> 호출하면서 사용자가 선택한 년 월에 대한 정보를 보내줍니다</a:t>
            </a:r>
            <a:r>
              <a:rPr lang="en-US" altLang="ko-KR" sz="1300" dirty="0"/>
              <a:t>.</a:t>
            </a:r>
            <a:endParaRPr lang="ko-KR" altLang="en-US" sz="1300" dirty="0"/>
          </a:p>
          <a:p>
            <a:endParaRPr lang="en-US" altLang="ko-KR" dirty="0" smtClean="0"/>
          </a:p>
          <a:p>
            <a:pPr defTabSz="963402"/>
            <a:r>
              <a:rPr lang="en-US" altLang="ko-KR" sz="1300" dirty="0"/>
              <a:t>&lt;a&gt; </a:t>
            </a:r>
            <a:r>
              <a:rPr lang="ko-KR" altLang="en-US" sz="1300" dirty="0"/>
              <a:t>그러면 년 월에 해당하는 가족들의 일정 정보를 가져오기 위하여 </a:t>
            </a:r>
            <a:r>
              <a:rPr lang="en-US" altLang="ko-KR" sz="1300" dirty="0"/>
              <a:t>&lt;a&gt; </a:t>
            </a:r>
            <a:r>
              <a:rPr lang="ko-KR" altLang="en-US" sz="1300" dirty="0"/>
              <a:t>두 개의 </a:t>
            </a:r>
            <a:r>
              <a:rPr lang="en-US" altLang="ko-KR" sz="1300" dirty="0"/>
              <a:t>DAO </a:t>
            </a:r>
            <a:r>
              <a:rPr lang="ko-KR" altLang="en-US" sz="1300" dirty="0"/>
              <a:t>객체의 </a:t>
            </a:r>
            <a:r>
              <a:rPr lang="en-US" altLang="ko-KR" sz="1300" dirty="0"/>
              <a:t>select</a:t>
            </a:r>
            <a:r>
              <a:rPr lang="ko-KR" altLang="en-US" sz="1300" dirty="0" err="1"/>
              <a:t>메소드가</a:t>
            </a:r>
            <a:r>
              <a:rPr lang="ko-KR" altLang="en-US" sz="1300" dirty="0"/>
              <a:t> 호출이 됩니다</a:t>
            </a:r>
            <a:r>
              <a:rPr lang="en-US" altLang="ko-KR" sz="1300" dirty="0"/>
              <a:t>. &lt;a&gt;&lt;a&gt;</a:t>
            </a:r>
            <a:endParaRPr lang="ko-KR" altLang="en-US" sz="13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5283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sz="1300" dirty="0"/>
          </a:p>
          <a:p>
            <a:pPr fontAlgn="base" latinLnBrk="1"/>
            <a:r>
              <a:rPr lang="ko-KR" altLang="en-US" sz="1300" dirty="0"/>
              <a:t>일정 정보들에는 시간에 대한 정보를 포함하고 있어서</a:t>
            </a:r>
            <a:r>
              <a:rPr lang="en-US" altLang="ko-KR" sz="1300" dirty="0"/>
              <a:t>, </a:t>
            </a:r>
            <a:r>
              <a:rPr lang="ko-KR" altLang="en-US" sz="1300" dirty="0"/>
              <a:t>년 월에 대한 정보만 저장하기 위하여 </a:t>
            </a:r>
            <a:r>
              <a:rPr lang="en-US" altLang="ko-KR" sz="1300" dirty="0" err="1"/>
              <a:t>cutInSchedule</a:t>
            </a:r>
            <a:r>
              <a:rPr lang="en-US" altLang="ko-KR" sz="1300" dirty="0"/>
              <a:t> </a:t>
            </a:r>
            <a:r>
              <a:rPr lang="ko-KR" altLang="en-US" sz="1300" dirty="0" err="1"/>
              <a:t>메소드를</a:t>
            </a:r>
            <a:r>
              <a:rPr lang="ko-KR" altLang="en-US" sz="1300" dirty="0"/>
              <a:t> 호출합니다</a:t>
            </a:r>
            <a:r>
              <a:rPr lang="en-US" altLang="ko-KR" sz="1300" dirty="0"/>
              <a:t>.</a:t>
            </a:r>
            <a:endParaRPr lang="ko-KR" altLang="en-US" sz="1300" dirty="0"/>
          </a:p>
          <a:p>
            <a:endParaRPr lang="en-US" altLang="ko-KR" sz="1300" dirty="0"/>
          </a:p>
          <a:p>
            <a:endParaRPr lang="en-US" altLang="ko-KR" sz="1300" dirty="0"/>
          </a:p>
          <a:p>
            <a:pPr defTabSz="963402"/>
            <a:r>
              <a:rPr lang="en-US" altLang="ko-KR" sz="1300" dirty="0"/>
              <a:t>&lt;a&gt; </a:t>
            </a:r>
            <a:r>
              <a:rPr lang="ko-KR" altLang="en-US" sz="1300" dirty="0"/>
              <a:t>그 후에 가족들의 모든 일정을 체크하여 빈 시간을 구해서 </a:t>
            </a:r>
            <a:r>
              <a:rPr lang="ko-KR" altLang="en-US" sz="1300" dirty="0" err="1"/>
              <a:t>서블릿으로</a:t>
            </a:r>
            <a:r>
              <a:rPr lang="ko-KR" altLang="en-US" sz="1300" dirty="0"/>
              <a:t> 그 데이터들을 반환하여 사용자에게 제공하게 됩니다</a:t>
            </a:r>
            <a:r>
              <a:rPr lang="en-US" altLang="ko-KR" sz="1300" dirty="0"/>
              <a:t>.</a:t>
            </a:r>
          </a:p>
          <a:p>
            <a:pPr defTabSz="963402"/>
            <a:endParaRPr lang="en-US" altLang="ko-KR" sz="1300" dirty="0"/>
          </a:p>
          <a:p>
            <a:pPr defTabSz="963402"/>
            <a:r>
              <a:rPr lang="ko-KR" altLang="en-US" sz="1300" dirty="0"/>
              <a:t>이렇게 </a:t>
            </a:r>
            <a:r>
              <a:rPr lang="ko-KR" altLang="en-US" sz="1300" dirty="0" err="1"/>
              <a:t>스케쥴</a:t>
            </a:r>
            <a:r>
              <a:rPr lang="ko-KR" altLang="en-US" sz="1300" dirty="0"/>
              <a:t> </a:t>
            </a:r>
            <a:r>
              <a:rPr lang="ko-KR" altLang="en-US" sz="1300" dirty="0" err="1"/>
              <a:t>매칭의</a:t>
            </a:r>
            <a:r>
              <a:rPr lang="ko-KR" altLang="en-US" sz="1300" dirty="0"/>
              <a:t> 시퀀스다이어그램이 </a:t>
            </a:r>
            <a:r>
              <a:rPr lang="ko-KR" altLang="en-US" sz="1300" dirty="0" err="1"/>
              <a:t>마무리가되고</a:t>
            </a:r>
            <a:r>
              <a:rPr lang="en-US" altLang="ko-KR" sz="1300" dirty="0"/>
              <a:t>,</a:t>
            </a:r>
            <a:endParaRPr lang="ko-KR" altLang="en-US" sz="13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3578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300" dirty="0"/>
              <a:t>다음으로는 가족일정 추가하기 시퀀스 다이어그램입니다</a:t>
            </a:r>
            <a:r>
              <a:rPr lang="en-US" altLang="ko-KR" sz="1300" dirty="0"/>
              <a:t>. &lt;a&gt;</a:t>
            </a:r>
            <a:endParaRPr lang="ko-KR" altLang="en-US" sz="1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0886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3402"/>
            <a:r>
              <a:rPr lang="en-US" altLang="ko-KR" sz="1300" dirty="0"/>
              <a:t>&lt;a&gt;</a:t>
            </a:r>
            <a:r>
              <a:rPr lang="ko-KR" altLang="en-US" sz="1300" dirty="0"/>
              <a:t>사용자가 가족일정 추가하기를 요청하면  </a:t>
            </a:r>
            <a:r>
              <a:rPr lang="en-US" altLang="ko-KR" sz="1300" dirty="0"/>
              <a:t>&lt;a&gt;</a:t>
            </a:r>
          </a:p>
          <a:p>
            <a:pPr defTabSz="963402"/>
            <a:endParaRPr lang="en-US" altLang="ko-KR" sz="1300" dirty="0"/>
          </a:p>
          <a:p>
            <a:pPr defTabSz="963402"/>
            <a:r>
              <a:rPr lang="ko-KR" altLang="en-US" sz="1300" dirty="0"/>
              <a:t>동일하게 </a:t>
            </a:r>
            <a:r>
              <a:rPr lang="ko-KR" altLang="en-US" sz="1300" dirty="0" err="1"/>
              <a:t>웹컨테이너가</a:t>
            </a:r>
            <a:r>
              <a:rPr lang="ko-KR" altLang="en-US" sz="1300" dirty="0"/>
              <a:t> 그에 대한 요청과 응답객체를 생성하여 </a:t>
            </a:r>
            <a:r>
              <a:rPr lang="ko-KR" altLang="en-US" sz="1300" dirty="0" err="1"/>
              <a:t>서블릿으로</a:t>
            </a:r>
            <a:r>
              <a:rPr lang="ko-KR" altLang="en-US" sz="1300" dirty="0"/>
              <a:t> 전송하게 되고</a:t>
            </a:r>
            <a:r>
              <a:rPr lang="en-US" altLang="ko-KR" sz="1300" dirty="0"/>
              <a:t>,</a:t>
            </a:r>
            <a:endParaRPr lang="ko-KR" altLang="en-US" sz="1300" dirty="0"/>
          </a:p>
          <a:p>
            <a:endParaRPr lang="en-US" altLang="ko-KR" sz="1300" dirty="0"/>
          </a:p>
          <a:p>
            <a:r>
              <a:rPr lang="ko-KR" altLang="en-US" dirty="0" err="1"/>
              <a:t>서블릿의</a:t>
            </a:r>
            <a:r>
              <a:rPr lang="ko-KR" altLang="en-US" dirty="0"/>
              <a:t> </a:t>
            </a:r>
            <a:r>
              <a:rPr lang="ko-KR" altLang="en-US" dirty="0" err="1"/>
              <a:t>서비스메소드에서</a:t>
            </a:r>
            <a:r>
              <a:rPr lang="ko-KR" altLang="en-US" dirty="0"/>
              <a:t>  </a:t>
            </a:r>
            <a:r>
              <a:rPr lang="en-US" altLang="ko-KR" dirty="0"/>
              <a:t>&lt;a&gt;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7645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300" dirty="0" err="1"/>
              <a:t>doPost</a:t>
            </a:r>
            <a:r>
              <a:rPr lang="en-US" altLang="ko-KR" sz="1300" dirty="0"/>
              <a:t>() </a:t>
            </a:r>
            <a:r>
              <a:rPr lang="ko-KR" altLang="en-US" sz="1300" dirty="0" err="1"/>
              <a:t>메소드를</a:t>
            </a:r>
            <a:r>
              <a:rPr lang="ko-KR" altLang="en-US" sz="1300" dirty="0"/>
              <a:t> 호출하게 됩니다</a:t>
            </a:r>
            <a:r>
              <a:rPr lang="en-US" altLang="ko-KR" sz="1300" dirty="0"/>
              <a:t>.</a:t>
            </a:r>
          </a:p>
          <a:p>
            <a:pPr fontAlgn="base" latinLnBrk="1"/>
            <a:endParaRPr lang="en-US" altLang="ko-KR" sz="1300" dirty="0"/>
          </a:p>
          <a:p>
            <a:pPr fontAlgn="base" latinLnBrk="1"/>
            <a:r>
              <a:rPr lang="ko-KR" altLang="en-US" sz="1300" dirty="0"/>
              <a:t>그 후</a:t>
            </a:r>
            <a:r>
              <a:rPr lang="en-US" altLang="ko-KR" sz="1300" dirty="0"/>
              <a:t>, &lt;a&gt; </a:t>
            </a:r>
            <a:r>
              <a:rPr lang="en-US" altLang="ko-KR" sz="1300" dirty="0" err="1"/>
              <a:t>doPost</a:t>
            </a:r>
            <a:r>
              <a:rPr lang="ko-KR" altLang="en-US" sz="1300" dirty="0" err="1"/>
              <a:t>메소드</a:t>
            </a:r>
            <a:r>
              <a:rPr lang="ko-KR" altLang="en-US" sz="1300" dirty="0"/>
              <a:t> 내부에서 호출한 </a:t>
            </a:r>
            <a:r>
              <a:rPr lang="en-US" altLang="ko-KR" sz="1300" dirty="0"/>
              <a:t>process </a:t>
            </a:r>
            <a:r>
              <a:rPr lang="ko-KR" altLang="en-US" sz="1300" dirty="0" err="1"/>
              <a:t>메소드에서</a:t>
            </a:r>
            <a:r>
              <a:rPr lang="ko-KR" altLang="en-US" sz="1300" dirty="0"/>
              <a:t> 사용자의 요청에 대한 </a:t>
            </a:r>
            <a:r>
              <a:rPr lang="en-US" altLang="ko-KR" sz="1300" dirty="0" err="1"/>
              <a:t>url</a:t>
            </a:r>
            <a:r>
              <a:rPr lang="en-US" altLang="ko-KR" sz="1300" dirty="0"/>
              <a:t> </a:t>
            </a:r>
            <a:r>
              <a:rPr lang="ko-KR" altLang="en-US" sz="1300" dirty="0" err="1"/>
              <a:t>매핑을</a:t>
            </a:r>
            <a:r>
              <a:rPr lang="ko-KR" altLang="en-US" sz="1300" dirty="0"/>
              <a:t> 판단하게 됩니다</a:t>
            </a:r>
            <a:r>
              <a:rPr lang="en-US" altLang="ko-KR" sz="1300" dirty="0"/>
              <a:t>.</a:t>
            </a:r>
          </a:p>
          <a:p>
            <a:pPr fontAlgn="base" latinLnBrk="1"/>
            <a:endParaRPr lang="en-US" altLang="ko-KR" sz="1300" dirty="0"/>
          </a:p>
          <a:p>
            <a:pPr fontAlgn="base" latinLnBrk="1"/>
            <a:r>
              <a:rPr lang="en-US" altLang="ko-KR" sz="1300" dirty="0"/>
              <a:t>&lt;a&gt; </a:t>
            </a:r>
            <a:r>
              <a:rPr lang="ko-KR" altLang="en-US" sz="1300" dirty="0"/>
              <a:t>그 판단에 의한 결과로 </a:t>
            </a:r>
            <a:r>
              <a:rPr lang="en-US" altLang="ko-KR" sz="1300" dirty="0" err="1"/>
              <a:t>requetAddFamSchedule</a:t>
            </a:r>
            <a:r>
              <a:rPr lang="en-US" altLang="ko-KR" sz="1300" dirty="0"/>
              <a:t> </a:t>
            </a:r>
            <a:r>
              <a:rPr lang="ko-KR" altLang="en-US" sz="1300" dirty="0" err="1"/>
              <a:t>메소드가</a:t>
            </a:r>
            <a:r>
              <a:rPr lang="ko-KR" altLang="en-US" sz="1300" dirty="0"/>
              <a:t> 호출이 되고</a:t>
            </a:r>
            <a:r>
              <a:rPr lang="en-US" altLang="ko-KR" sz="1300" dirty="0"/>
              <a:t>, &lt;a&gt;</a:t>
            </a:r>
            <a:endParaRPr lang="ko-KR" altLang="en-US" sz="1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E3DF6-20DA-48C3-AC50-15112C7BBAE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8310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300" dirty="0" err="1"/>
              <a:t>메소드</a:t>
            </a:r>
            <a:r>
              <a:rPr lang="ko-KR" altLang="en-US" sz="1300" dirty="0"/>
              <a:t> 내부에서 가족일정을 추가하기 위한 </a:t>
            </a:r>
            <a:r>
              <a:rPr lang="en-US" altLang="ko-KR" sz="1300" dirty="0" err="1"/>
              <a:t>FamilyScheduleManager</a:t>
            </a:r>
            <a:r>
              <a:rPr lang="ko-KR" altLang="en-US" sz="1300" dirty="0"/>
              <a:t>가 생성이 됩니다</a:t>
            </a:r>
            <a:r>
              <a:rPr lang="en-US" altLang="ko-KR" sz="1300" dirty="0"/>
              <a:t>.</a:t>
            </a:r>
          </a:p>
          <a:p>
            <a:pPr fontAlgn="base" latinLnBrk="1"/>
            <a:r>
              <a:rPr lang="en-US" altLang="ko-KR" sz="1300" dirty="0"/>
              <a:t>&lt;a&gt; </a:t>
            </a:r>
            <a:r>
              <a:rPr lang="ko-KR" altLang="en-US" sz="1300" dirty="0"/>
              <a:t>매니저가 생성되면서 가족 일정 정보를 저장하기 위한 </a:t>
            </a:r>
            <a:r>
              <a:rPr lang="en-US" altLang="ko-KR" sz="1300" dirty="0"/>
              <a:t>DAO </a:t>
            </a:r>
            <a:r>
              <a:rPr lang="ko-KR" altLang="en-US" sz="1300" dirty="0"/>
              <a:t>객체들이 생성되고 초기화 됩니다</a:t>
            </a:r>
            <a:r>
              <a:rPr lang="en-US" altLang="ko-KR" sz="1300" dirty="0"/>
              <a:t>. &lt;a&gt;</a:t>
            </a:r>
            <a:endParaRPr lang="ko-KR" altLang="en-US" sz="1300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E3DF6-20DA-48C3-AC50-15112C7BBAE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8310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2604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생성이 완료되면 </a:t>
            </a:r>
            <a:r>
              <a:rPr lang="ko-KR" altLang="en-US" dirty="0" err="1" smtClean="0"/>
              <a:t>서블릿에서는</a:t>
            </a:r>
            <a:r>
              <a:rPr lang="ko-KR" altLang="en-US" dirty="0" smtClean="0"/>
              <a:t> 가족일정을 추가하기 위해 사용자가 입력한 가족일정에 대한 데이터들을 매니저로 전송합니다</a:t>
            </a:r>
            <a:endParaRPr lang="en-US" altLang="ko-KR" dirty="0" smtClean="0"/>
          </a:p>
          <a:p>
            <a:r>
              <a:rPr lang="en-US" altLang="ko-KR" dirty="0" smtClean="0"/>
              <a:t>&lt;A&gt;</a:t>
            </a:r>
          </a:p>
          <a:p>
            <a:r>
              <a:rPr lang="ko-KR" altLang="en-US" dirty="0" smtClean="0"/>
              <a:t>그러면 매니저에서는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insert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호출하게 되는데 데이터베이스에 저장할 식별코드를 생성하기 위한 </a:t>
            </a:r>
            <a:r>
              <a:rPr lang="en-US" altLang="ko-KR" dirty="0" err="1" smtClean="0"/>
              <a:t>makeCode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데이터베이스에 가족일정 정보를 저장합니다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E3DF6-20DA-48C3-AC50-15112C7BBAE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8310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가족일정 정보가 성공적으로 저장되면 저장된 가족일정 식별코드를 반환하게 되는데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매니저에서는 가족일정 정보</a:t>
            </a:r>
            <a:r>
              <a:rPr lang="ko-KR" altLang="en-US" baseline="0" dirty="0" smtClean="0"/>
              <a:t> 중 이벤트 정보가 포함되어 있다면 반환된 가족일정 식별코드와 이벤트 정보를 </a:t>
            </a:r>
            <a:r>
              <a:rPr lang="en-US" altLang="ko-KR" baseline="0" dirty="0" smtClean="0"/>
              <a:t>DAO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insert </a:t>
            </a:r>
            <a:r>
              <a:rPr lang="ko-KR" altLang="en-US" baseline="0" dirty="0" err="1" smtClean="0"/>
              <a:t>메소드를</a:t>
            </a:r>
            <a:r>
              <a:rPr lang="ko-KR" altLang="en-US" baseline="0" dirty="0" smtClean="0"/>
              <a:t> 호출하여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데이터베이스에 저장하게 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E3DF6-20DA-48C3-AC50-15112C7BBAE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831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루핑</a:t>
            </a:r>
            <a:r>
              <a:rPr lang="ko-KR" altLang="en-US" dirty="0" smtClean="0"/>
              <a:t> 팀은 장재영 팀장과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명의 팀원으로 구성되어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장재영 팀장과 백태영 팀원은 </a:t>
            </a:r>
            <a:r>
              <a:rPr lang="en-US" altLang="ko-KR" baseline="0" dirty="0" smtClean="0"/>
              <a:t>App </a:t>
            </a:r>
            <a:r>
              <a:rPr lang="ko-KR" altLang="en-US" baseline="0" dirty="0" smtClean="0"/>
              <a:t>구현을 담당하였으며 </a:t>
            </a:r>
            <a:r>
              <a:rPr lang="ko-KR" altLang="en-US" baseline="0" dirty="0" err="1" smtClean="0"/>
              <a:t>김철연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이경원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장한별 팀원은 </a:t>
            </a:r>
            <a:r>
              <a:rPr lang="en-US" altLang="ko-KR" baseline="0" dirty="0" smtClean="0"/>
              <a:t>Web </a:t>
            </a:r>
            <a:r>
              <a:rPr lang="ko-KR" altLang="en-US" baseline="0" dirty="0" smtClean="0"/>
              <a:t>구현을 담당하였습니다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97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001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이여서 발표를 맡게</a:t>
            </a:r>
            <a:r>
              <a:rPr lang="ko-KR" altLang="en-US" baseline="0" dirty="0" smtClean="0"/>
              <a:t> 된 팀원 </a:t>
            </a:r>
            <a:r>
              <a:rPr lang="ko-KR" altLang="en-US" baseline="0" dirty="0" err="1" smtClean="0"/>
              <a:t>김철연입니다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먼저 프로그램 명을 소개하겠습니다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038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3155">
              <a:defRPr/>
            </a:pPr>
            <a:r>
              <a:rPr lang="ko-KR" altLang="en-US" dirty="0" smtClean="0"/>
              <a:t>저희 프로그램은 소통으로</a:t>
            </a:r>
            <a:endParaRPr lang="en-US" altLang="ko-KR" dirty="0" smtClean="0"/>
          </a:p>
          <a:p>
            <a:pPr defTabSz="963155">
              <a:defRPr/>
            </a:pPr>
            <a:r>
              <a:rPr lang="en-US" altLang="ko-KR" dirty="0" smtClean="0"/>
              <a:t>So, </a:t>
            </a:r>
            <a:r>
              <a:rPr lang="ko-KR" altLang="en-US" dirty="0" smtClean="0"/>
              <a:t>가족이라서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通 통한다</a:t>
            </a:r>
            <a:r>
              <a:rPr lang="en-US" altLang="ko-KR" dirty="0" smtClean="0"/>
              <a:t>. </a:t>
            </a:r>
            <a:r>
              <a:rPr lang="ko-KR" altLang="en-US" baseline="0" dirty="0" smtClean="0"/>
              <a:t>의 의미입니다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505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소통의 주제선정</a:t>
            </a:r>
            <a:r>
              <a:rPr lang="ko-KR" altLang="en-US" baseline="0" dirty="0" smtClean="0"/>
              <a:t> 이유는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Sns</a:t>
            </a:r>
            <a:r>
              <a:rPr lang="ko-KR" altLang="en-US" dirty="0" smtClean="0"/>
              <a:t>의 활성화로 인해 많은 사람들의 정보를 주고 받는 것이 가능해졌지만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그로 인해 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&lt;a&gt;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컴퓨터와 핸드폰사용 빈도가 잦아 짐으로써</a:t>
            </a:r>
            <a:endParaRPr lang="en-US" altLang="ko-KR" dirty="0" smtClean="0"/>
          </a:p>
          <a:p>
            <a:r>
              <a:rPr lang="en-US" altLang="ko-KR" dirty="0" smtClean="0"/>
              <a:t>&lt;a&gt; </a:t>
            </a:r>
            <a:r>
              <a:rPr lang="ko-KR" altLang="en-US" dirty="0" smtClean="0"/>
              <a:t>가족간에 대화의 </a:t>
            </a:r>
            <a:endParaRPr lang="en-US" altLang="ko-KR" dirty="0" smtClean="0"/>
          </a:p>
          <a:p>
            <a:r>
              <a:rPr lang="en-US" altLang="ko-KR" dirty="0" smtClean="0"/>
              <a:t>&lt;a&gt; </a:t>
            </a:r>
            <a:r>
              <a:rPr lang="ko-KR" altLang="en-US" dirty="0" smtClean="0"/>
              <a:t>장벽이 더 높아져 버렸습니다</a:t>
            </a:r>
            <a:r>
              <a:rPr lang="en-US" altLang="ko-KR" dirty="0" smtClean="0"/>
              <a:t>..</a:t>
            </a:r>
          </a:p>
          <a:p>
            <a:pPr defTabSz="963155">
              <a:defRPr/>
            </a:pPr>
            <a:r>
              <a:rPr lang="ko-KR" altLang="en-US" dirty="0" smtClean="0"/>
              <a:t>저희는 </a:t>
            </a:r>
            <a:endParaRPr lang="en-US" altLang="ko-KR" dirty="0" smtClean="0"/>
          </a:p>
          <a:p>
            <a:pPr defTabSz="963155">
              <a:defRPr/>
            </a:pPr>
            <a:r>
              <a:rPr lang="en-US" altLang="ko-KR" dirty="0" smtClean="0"/>
              <a:t>&lt;a&gt; </a:t>
            </a:r>
            <a:r>
              <a:rPr lang="ko-KR" altLang="en-US" dirty="0" smtClean="0"/>
              <a:t>소통이라는 프로그램을 통해 가족간의 대화 장벽을 </a:t>
            </a:r>
            <a:endParaRPr lang="en-US" altLang="ko-KR" dirty="0" smtClean="0"/>
          </a:p>
          <a:p>
            <a:pPr defTabSz="963155">
              <a:defRPr/>
            </a:pPr>
            <a:r>
              <a:rPr lang="en-US" altLang="ko-KR" dirty="0" smtClean="0"/>
              <a:t>&lt;a&gt; </a:t>
            </a:r>
            <a:r>
              <a:rPr lang="ko-KR" altLang="en-US" dirty="0" smtClean="0"/>
              <a:t>낮추는데 도움을 드리고</a:t>
            </a:r>
            <a:r>
              <a:rPr lang="ko-KR" altLang="en-US" baseline="0" dirty="0" smtClean="0"/>
              <a:t>자 하였고</a:t>
            </a:r>
            <a:r>
              <a:rPr lang="en-US" altLang="ko-KR" baseline="0" dirty="0" smtClean="0"/>
              <a:t>,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224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3155">
              <a:defRPr/>
            </a:pPr>
            <a:r>
              <a:rPr lang="ko-KR" altLang="en-US" baseline="0" dirty="0" smtClean="0"/>
              <a:t>핸드폰과 컴퓨터를 이용해 </a:t>
            </a:r>
            <a:endParaRPr lang="en-US" altLang="ko-KR" baseline="0" dirty="0" smtClean="0"/>
          </a:p>
          <a:p>
            <a:pPr defTabSz="963155">
              <a:defRPr/>
            </a:pPr>
            <a:r>
              <a:rPr lang="en-US" altLang="ko-KR" baseline="0" dirty="0" smtClean="0"/>
              <a:t>&lt;a&gt; </a:t>
            </a:r>
            <a:r>
              <a:rPr lang="ko-KR" altLang="en-US" baseline="0" dirty="0" smtClean="0"/>
              <a:t>소통이라는 프로그램을 </a:t>
            </a:r>
            <a:endParaRPr lang="en-US" altLang="ko-KR" baseline="0" dirty="0" smtClean="0"/>
          </a:p>
          <a:p>
            <a:pPr defTabSz="963155">
              <a:defRPr/>
            </a:pPr>
            <a:r>
              <a:rPr lang="en-US" altLang="ko-KR" baseline="0" dirty="0" smtClean="0"/>
              <a:t>&lt;a&gt; </a:t>
            </a:r>
            <a:r>
              <a:rPr lang="ko-KR" altLang="en-US" baseline="0" dirty="0" smtClean="0"/>
              <a:t>결합하여</a:t>
            </a:r>
          </a:p>
          <a:p>
            <a:pPr defTabSz="963155">
              <a:defRPr/>
            </a:pPr>
            <a:r>
              <a:rPr lang="en-US" altLang="ko-KR" baseline="0" dirty="0" smtClean="0"/>
              <a:t>&lt;a&gt; </a:t>
            </a:r>
            <a:r>
              <a:rPr lang="ko-KR" altLang="en-US" baseline="0" dirty="0" smtClean="0"/>
              <a:t>가족 간의 원활한 소통을 이루고자 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224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9005-37C9-4421-B8AC-E77944FF9A12}" type="datetimeFigureOut">
              <a:rPr lang="ko-KR" altLang="en-US" smtClean="0"/>
              <a:t>2015-08-15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865-18B0-4968-8475-601BB9BEC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48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9005-37C9-4421-B8AC-E77944FF9A12}" type="datetimeFigureOut">
              <a:rPr lang="ko-KR" altLang="en-US" smtClean="0"/>
              <a:t>2015-08-15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865-18B0-4968-8475-601BB9BEC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957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9005-37C9-4421-B8AC-E77944FF9A12}" type="datetimeFigureOut">
              <a:rPr lang="ko-KR" altLang="en-US" smtClean="0"/>
              <a:t>2015-08-15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865-18B0-4968-8475-601BB9BEC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88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9005-37C9-4421-B8AC-E77944FF9A12}" type="datetimeFigureOut">
              <a:rPr lang="ko-KR" altLang="en-US" smtClean="0"/>
              <a:t>2015-08-15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865-18B0-4968-8475-601BB9BEC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59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9005-37C9-4421-B8AC-E77944FF9A12}" type="datetimeFigureOut">
              <a:rPr lang="ko-KR" altLang="en-US" smtClean="0"/>
              <a:t>2015-08-15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865-18B0-4968-8475-601BB9BEC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20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9005-37C9-4421-B8AC-E77944FF9A12}" type="datetimeFigureOut">
              <a:rPr lang="ko-KR" altLang="en-US" smtClean="0"/>
              <a:t>2015-08-15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865-18B0-4968-8475-601BB9BEC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45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9005-37C9-4421-B8AC-E77944FF9A12}" type="datetimeFigureOut">
              <a:rPr lang="ko-KR" altLang="en-US" smtClean="0"/>
              <a:t>2015-08-15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865-18B0-4968-8475-601BB9BEC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58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9005-37C9-4421-B8AC-E77944FF9A12}" type="datetimeFigureOut">
              <a:rPr lang="ko-KR" altLang="en-US" smtClean="0"/>
              <a:t>2015-08-15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865-18B0-4968-8475-601BB9BEC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48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9005-37C9-4421-B8AC-E77944FF9A12}" type="datetimeFigureOut">
              <a:rPr lang="ko-KR" altLang="en-US" smtClean="0"/>
              <a:t>2015-08-15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865-18B0-4968-8475-601BB9BEC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029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9005-37C9-4421-B8AC-E77944FF9A12}" type="datetimeFigureOut">
              <a:rPr lang="ko-KR" altLang="en-US" smtClean="0"/>
              <a:t>2015-08-15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865-18B0-4968-8475-601BB9BEC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6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9005-37C9-4421-B8AC-E77944FF9A12}" type="datetimeFigureOut">
              <a:rPr lang="ko-KR" altLang="en-US" smtClean="0"/>
              <a:t>2015-08-15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865-18B0-4968-8475-601BB9BEC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31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69005-37C9-4421-B8AC-E77944FF9A12}" type="datetimeFigureOut">
              <a:rPr lang="ko-KR" altLang="en-US" smtClean="0"/>
              <a:t>2015-08-15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B9865-18B0-4968-8475-601BB9BEC3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 userDrawn="1"/>
        </p:nvSpPr>
        <p:spPr>
          <a:xfrm>
            <a:off x="90252" y="214186"/>
            <a:ext cx="1178338" cy="1178338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accent6">
                  <a:lumMod val="64000"/>
                  <a:lumOff val="36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서울한강체 EB" pitchFamily="18" charset="-127"/>
              <a:ea typeface="서울한강체 EB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272"/>
            <a:ext cx="1992782" cy="83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4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 spc="-300">
          <a:solidFill>
            <a:schemeClr val="tx1"/>
          </a:solidFill>
          <a:latin typeface="서울남산체 B" pitchFamily="18" charset="-127"/>
          <a:ea typeface="서울남산체 B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 spc="-300">
          <a:solidFill>
            <a:schemeClr val="tx1"/>
          </a:solidFill>
          <a:latin typeface="서울남산체 B" pitchFamily="18" charset="-127"/>
          <a:ea typeface="서울남산체 B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 spc="-300">
          <a:solidFill>
            <a:schemeClr val="tx1"/>
          </a:solidFill>
          <a:latin typeface="서울남산체 B" pitchFamily="18" charset="-127"/>
          <a:ea typeface="서울남산체 B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 spc="-300">
          <a:solidFill>
            <a:schemeClr val="tx1"/>
          </a:solidFill>
          <a:latin typeface="서울남산체 B" pitchFamily="18" charset="-127"/>
          <a:ea typeface="서울남산체 B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spc="-300">
          <a:solidFill>
            <a:schemeClr val="tx1"/>
          </a:solidFill>
          <a:latin typeface="서울남산체 B" pitchFamily="18" charset="-127"/>
          <a:ea typeface="서울남산체 B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 spc="-300">
          <a:solidFill>
            <a:schemeClr val="tx1"/>
          </a:solidFill>
          <a:latin typeface="서울남산체 B" pitchFamily="18" charset="-127"/>
          <a:ea typeface="서울남산체 B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jpeg"/><Relationship Id="rId7" Type="http://schemas.openxmlformats.org/officeDocument/2006/relationships/image" Target="../media/image2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10" Type="http://schemas.openxmlformats.org/officeDocument/2006/relationships/image" Target="../media/image26.jpg"/><Relationship Id="rId4" Type="http://schemas.openxmlformats.org/officeDocument/2006/relationships/image" Target="../media/image20.jpg"/><Relationship Id="rId9" Type="http://schemas.openxmlformats.org/officeDocument/2006/relationships/image" Target="../media/image25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emf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emf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48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34.png"/><Relationship Id="rId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6" t="18984" b="30091"/>
          <a:stretch/>
        </p:blipFill>
        <p:spPr>
          <a:xfrm>
            <a:off x="3595458" y="5589891"/>
            <a:ext cx="1984654" cy="901838"/>
          </a:xfrm>
          <a:prstGeom prst="rect">
            <a:avLst/>
          </a:prstGeom>
          <a:effectLst/>
        </p:spPr>
      </p:pic>
      <p:sp>
        <p:nvSpPr>
          <p:cNvPr id="4" name="타원 3"/>
          <p:cNvSpPr/>
          <p:nvPr/>
        </p:nvSpPr>
        <p:spPr>
          <a:xfrm>
            <a:off x="2004006" y="2564904"/>
            <a:ext cx="822036" cy="822036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accent1">
                  <a:tint val="44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7" name="타원 6"/>
          <p:cNvSpPr/>
          <p:nvPr/>
        </p:nvSpPr>
        <p:spPr>
          <a:xfrm>
            <a:off x="787439" y="1653182"/>
            <a:ext cx="1025878" cy="1025878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accent1">
                  <a:tint val="44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428263" y="1478658"/>
            <a:ext cx="2310382" cy="2310382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accent1">
                  <a:tint val="44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5202306" y="1683650"/>
            <a:ext cx="2762295" cy="186204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1500" spc="-300" dirty="0" smtClean="0">
                <a:latin typeface="서울한강체 M" pitchFamily="18" charset="-127"/>
                <a:ea typeface="서울한강체 M" pitchFamily="18" charset="-127"/>
              </a:rPr>
              <a:t>소통</a:t>
            </a:r>
            <a:endParaRPr lang="ko-KR" altLang="en-US" sz="11500" spc="-300" dirty="0">
              <a:latin typeface="서울한강체 M" pitchFamily="18" charset="-127"/>
              <a:ea typeface="서울한강체 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83568" y="2536171"/>
            <a:ext cx="4302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85278" y="1828285"/>
            <a:ext cx="369694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000" spc="-300" dirty="0" smtClean="0">
                <a:latin typeface="서울한강체 M" pitchFamily="18" charset="-127"/>
                <a:ea typeface="서울한강체 M" pitchFamily="18" charset="-127"/>
              </a:rPr>
              <a:t>가족이라</a:t>
            </a:r>
            <a:r>
              <a:rPr lang="ko-KR" altLang="en-US" sz="4000" spc="-300" dirty="0">
                <a:latin typeface="서울한강체 M" pitchFamily="18" charset="-127"/>
                <a:ea typeface="서울한강체 M" pitchFamily="18" charset="-127"/>
              </a:rPr>
              <a:t>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50008" y="2614674"/>
            <a:ext cx="2813591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spc="-300" dirty="0" smtClean="0">
                <a:latin typeface="서울한강체 M" pitchFamily="18" charset="-127"/>
                <a:ea typeface="서울한강체 M" pitchFamily="18" charset="-127"/>
              </a:rPr>
              <a:t>통하는 이야기</a:t>
            </a:r>
            <a:endParaRPr lang="ko-KR" altLang="en-US" sz="4000" spc="-300" dirty="0">
              <a:latin typeface="서울한강체 M" pitchFamily="18" charset="-127"/>
              <a:ea typeface="서울한강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627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716016" y="2615952"/>
            <a:ext cx="3333328" cy="3333328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accent1">
                  <a:tint val="44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317" y="3408040"/>
            <a:ext cx="1749152" cy="17491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0" y="2492896"/>
            <a:ext cx="3837909" cy="31393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spc="-300" dirty="0" smtClean="0">
                <a:latin typeface="서울한강체 M" pitchFamily="18" charset="-127"/>
                <a:ea typeface="서울한강체 M" pitchFamily="18" charset="-127"/>
              </a:rPr>
              <a:t>가족이 함께 </a:t>
            </a:r>
            <a:endParaRPr lang="en-US" altLang="ko-KR" sz="4400" spc="-300" dirty="0" smtClean="0">
              <a:latin typeface="서울한강체 M" pitchFamily="18" charset="-127"/>
              <a:ea typeface="서울한강체 M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 spc="-300" dirty="0" smtClean="0">
                <a:latin typeface="서울한강체 M" pitchFamily="18" charset="-127"/>
                <a:ea typeface="서울한강체 M" pitchFamily="18" charset="-127"/>
              </a:rPr>
              <a:t>이야기 할 수 있는</a:t>
            </a:r>
            <a:endParaRPr lang="en-US" altLang="ko-KR" sz="4400" spc="-300" dirty="0" smtClean="0">
              <a:latin typeface="서울한강체 M" pitchFamily="18" charset="-127"/>
              <a:ea typeface="서울한강체 M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 b="1" spc="-300" dirty="0" smtClean="0">
                <a:latin typeface="서울한강체 M" pitchFamily="18" charset="-127"/>
                <a:ea typeface="서울한강체 M" pitchFamily="18" charset="-127"/>
              </a:rPr>
              <a:t>가족 </a:t>
            </a:r>
            <a:r>
              <a:rPr lang="en-US" altLang="ko-KR" sz="4400" b="1" spc="-300" dirty="0" smtClean="0">
                <a:latin typeface="서울한강체 M" pitchFamily="18" charset="-127"/>
                <a:ea typeface="서울한강체 M" pitchFamily="18" charset="-127"/>
              </a:rPr>
              <a:t>SNS</a:t>
            </a:r>
            <a:endParaRPr lang="ko-KR" altLang="en-US" sz="4400" b="1" spc="-300" dirty="0">
              <a:latin typeface="서울한강체 M" pitchFamily="18" charset="-127"/>
              <a:ea typeface="서울한강체 M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793" y="2682710"/>
            <a:ext cx="762000" cy="76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543" y="647371"/>
            <a:ext cx="2909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err="1" smtClean="0">
                <a:latin typeface="서울한강체 EB" pitchFamily="18" charset="-127"/>
                <a:ea typeface="서울한강체 EB" pitchFamily="18" charset="-127"/>
              </a:rPr>
              <a:t>루핑</a:t>
            </a:r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 프로젝트 </a:t>
            </a:r>
            <a:r>
              <a:rPr lang="en-US" altLang="ko-KR" sz="2800" spc="-300" dirty="0" smtClean="0">
                <a:latin typeface="서울한강체 EB" pitchFamily="18" charset="-127"/>
                <a:ea typeface="서울한강체 EB" pitchFamily="18" charset="-127"/>
              </a:rPr>
              <a:t>: ‘</a:t>
            </a:r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소통</a:t>
            </a:r>
            <a:r>
              <a:rPr lang="en-US" altLang="ko-KR" sz="2800" spc="-300" dirty="0" smtClean="0">
                <a:latin typeface="서울한강체 EB" pitchFamily="18" charset="-127"/>
                <a:ea typeface="서울한강체 EB" pitchFamily="18" charset="-127"/>
              </a:rPr>
              <a:t>’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607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4409480" y="1361639"/>
            <a:ext cx="0" cy="54963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50386" y="2043459"/>
            <a:ext cx="3158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latin typeface="-윤고딕360" pitchFamily="18" charset="-127"/>
                <a:ea typeface="-윤고딕360" pitchFamily="18" charset="-127"/>
              </a:rPr>
              <a:t>주제 선정 및 요구사항 분석</a:t>
            </a:r>
            <a:endParaRPr lang="en-US" altLang="ko-KR" sz="2400" spc="-300" dirty="0" smtClean="0"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82076" y="2921418"/>
            <a:ext cx="25298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 smtClean="0">
                <a:latin typeface="-윤고딕360" pitchFamily="18" charset="-127"/>
                <a:ea typeface="-윤고딕360" pitchFamily="18" charset="-127"/>
              </a:rPr>
              <a:t>유즈케이스</a:t>
            </a:r>
            <a:r>
              <a:rPr lang="ko-KR" altLang="en-US" sz="2400" spc="-300" dirty="0" smtClean="0">
                <a:latin typeface="-윤고딕360" pitchFamily="18" charset="-127"/>
                <a:ea typeface="-윤고딕360" pitchFamily="18" charset="-127"/>
              </a:rPr>
              <a:t> 모델링</a:t>
            </a:r>
            <a:endParaRPr lang="en-US" altLang="ko-KR" sz="2400" spc="-300" dirty="0" smtClean="0">
              <a:latin typeface="-윤고딕360" pitchFamily="18" charset="-127"/>
              <a:ea typeface="-윤고딕360" pitchFamily="18" charset="-127"/>
            </a:endParaRPr>
          </a:p>
          <a:p>
            <a:r>
              <a:rPr lang="ko-KR" altLang="en-US" sz="2400" spc="-300" dirty="0" smtClean="0">
                <a:latin typeface="-윤고딕360" pitchFamily="18" charset="-127"/>
                <a:ea typeface="-윤고딕360" pitchFamily="18" charset="-127"/>
              </a:rPr>
              <a:t>사용자 </a:t>
            </a:r>
            <a:r>
              <a:rPr lang="en-US" altLang="ko-KR" sz="2400" spc="-300" dirty="0" smtClean="0">
                <a:latin typeface="-윤고딕360" pitchFamily="18" charset="-127"/>
                <a:ea typeface="-윤고딕360" pitchFamily="18" charset="-127"/>
              </a:rPr>
              <a:t>UI </a:t>
            </a:r>
            <a:r>
              <a:rPr lang="ko-KR" altLang="en-US" sz="2400" spc="-300" dirty="0" smtClean="0">
                <a:latin typeface="-윤고딕360" pitchFamily="18" charset="-127"/>
                <a:ea typeface="-윤고딕360" pitchFamily="18" charset="-127"/>
              </a:rPr>
              <a:t>설계</a:t>
            </a:r>
            <a:endParaRPr lang="en-US" altLang="ko-KR" sz="2400" spc="-300" dirty="0" smtClean="0">
              <a:latin typeface="-윤고딕360" pitchFamily="18" charset="-127"/>
              <a:ea typeface="-윤고딕360" pitchFamily="18" charset="-127"/>
            </a:endParaRPr>
          </a:p>
          <a:p>
            <a:r>
              <a:rPr lang="ko-KR" altLang="en-US" sz="2400" spc="-300" dirty="0" err="1" smtClean="0">
                <a:latin typeface="-윤고딕360" pitchFamily="18" charset="-127"/>
                <a:ea typeface="-윤고딕360" pitchFamily="18" charset="-127"/>
              </a:rPr>
              <a:t>유즈케이스</a:t>
            </a:r>
            <a:r>
              <a:rPr lang="ko-KR" altLang="en-US" sz="2400" spc="-300" dirty="0" smtClean="0">
                <a:latin typeface="-윤고딕360" pitchFamily="18" charset="-127"/>
                <a:ea typeface="-윤고딕360" pitchFamily="18" charset="-127"/>
              </a:rPr>
              <a:t> 검증 작업</a:t>
            </a:r>
            <a:endParaRPr lang="en-US" altLang="ko-KR" sz="2400" spc="-300" dirty="0" smtClean="0"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9821" y="4212991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 dirty="0" smtClean="0">
                <a:latin typeface="-윤고딕360" pitchFamily="18" charset="-127"/>
                <a:ea typeface="-윤고딕360" pitchFamily="18" charset="-127"/>
              </a:rPr>
              <a:t>UI </a:t>
            </a:r>
            <a:r>
              <a:rPr lang="ko-KR" altLang="en-US" sz="2400" spc="-300" dirty="0" smtClean="0">
                <a:latin typeface="-윤고딕360" pitchFamily="18" charset="-127"/>
                <a:ea typeface="-윤고딕360" pitchFamily="18" charset="-127"/>
              </a:rPr>
              <a:t>단위테스트</a:t>
            </a:r>
            <a:endParaRPr lang="en-US" altLang="ko-KR" sz="2400" spc="-300" dirty="0" smtClean="0"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82076" y="5406315"/>
            <a:ext cx="3962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 smtClean="0">
                <a:latin typeface="-윤고딕360" pitchFamily="18" charset="-127"/>
                <a:ea typeface="-윤고딕360" pitchFamily="18" charset="-127"/>
              </a:rPr>
              <a:t>유즈케이스</a:t>
            </a:r>
            <a:r>
              <a:rPr lang="ko-KR" altLang="en-US" sz="2400" spc="-300" dirty="0" smtClean="0">
                <a:latin typeface="-윤고딕360" pitchFamily="18" charset="-127"/>
                <a:ea typeface="-윤고딕360" pitchFamily="18" charset="-127"/>
              </a:rPr>
              <a:t> 키 추출 및 </a:t>
            </a:r>
            <a:r>
              <a:rPr lang="ko-KR" altLang="en-US" sz="2400" spc="-300" dirty="0" err="1" smtClean="0">
                <a:latin typeface="-윤고딕360" pitchFamily="18" charset="-127"/>
                <a:ea typeface="-윤고딕360" pitchFamily="18" charset="-127"/>
              </a:rPr>
              <a:t>엔티티</a:t>
            </a:r>
            <a:r>
              <a:rPr lang="ko-KR" altLang="en-US" sz="2400" spc="-300" dirty="0" smtClean="0">
                <a:latin typeface="-윤고딕360" pitchFamily="18" charset="-127"/>
                <a:ea typeface="-윤고딕360" pitchFamily="18" charset="-127"/>
              </a:rPr>
              <a:t> 설계</a:t>
            </a:r>
            <a:endParaRPr lang="en-US" altLang="ko-KR" sz="2400" spc="-300" dirty="0" smtClean="0"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3" y="647371"/>
            <a:ext cx="2480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프로젝트 진행일정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152162" y="2298392"/>
            <a:ext cx="257318" cy="0"/>
          </a:xfrm>
          <a:prstGeom prst="line">
            <a:avLst/>
          </a:prstGeom>
          <a:ln w="28575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548037" y="1700808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7</a:t>
            </a:r>
            <a:r>
              <a:rPr lang="ko-KR" altLang="en-US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월 </a:t>
            </a:r>
            <a:r>
              <a:rPr lang="en-US" altLang="ko-KR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5</a:t>
            </a:r>
            <a:r>
              <a:rPr lang="ko-KR" altLang="en-US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일  </a:t>
            </a:r>
            <a:r>
              <a:rPr lang="en-US" altLang="ko-KR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~ 7</a:t>
            </a:r>
            <a:r>
              <a:rPr lang="ko-KR" altLang="en-US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월</a:t>
            </a:r>
            <a:r>
              <a:rPr lang="en-US" altLang="ko-KR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 12</a:t>
            </a:r>
            <a:r>
              <a:rPr lang="ko-KR" altLang="en-US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일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646093" y="2552353"/>
            <a:ext cx="1758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7</a:t>
            </a:r>
            <a:r>
              <a:rPr lang="ko-KR" altLang="en-US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월 </a:t>
            </a:r>
            <a:r>
              <a:rPr lang="en-US" altLang="ko-KR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13</a:t>
            </a:r>
            <a:r>
              <a:rPr lang="ko-KR" altLang="en-US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일 </a:t>
            </a:r>
            <a:r>
              <a:rPr lang="en-US" altLang="ko-KR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~ 7</a:t>
            </a:r>
            <a:r>
              <a:rPr lang="ko-KR" altLang="en-US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월 </a:t>
            </a:r>
            <a:r>
              <a:rPr lang="en-US" altLang="ko-KR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20</a:t>
            </a:r>
            <a:r>
              <a:rPr lang="ko-KR" altLang="en-US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일</a:t>
            </a:r>
            <a:endParaRPr lang="en-US" altLang="ko-KR" spc="-300" dirty="0">
              <a:solidFill>
                <a:srgbClr val="FF0000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415969" y="3310503"/>
            <a:ext cx="257318" cy="0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523191" y="3808129"/>
            <a:ext cx="1758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7</a:t>
            </a:r>
            <a:r>
              <a:rPr lang="ko-KR" altLang="en-US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월 </a:t>
            </a:r>
            <a:r>
              <a:rPr lang="en-US" altLang="ko-KR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21</a:t>
            </a:r>
            <a:r>
              <a:rPr lang="ko-KR" altLang="en-US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일 </a:t>
            </a:r>
            <a:r>
              <a:rPr lang="en-US" altLang="ko-KR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~ 7</a:t>
            </a:r>
            <a:r>
              <a:rPr lang="ko-KR" altLang="en-US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월 </a:t>
            </a:r>
            <a:r>
              <a:rPr lang="en-US" altLang="ko-KR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26</a:t>
            </a:r>
            <a:r>
              <a:rPr lang="ko-KR" altLang="en-US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일</a:t>
            </a:r>
            <a:endParaRPr lang="en-US" altLang="ko-KR" spc="-300" dirty="0">
              <a:solidFill>
                <a:srgbClr val="FF0000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756700" y="5036983"/>
            <a:ext cx="1758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7</a:t>
            </a:r>
            <a:r>
              <a:rPr lang="ko-KR" altLang="en-US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월 </a:t>
            </a:r>
            <a:r>
              <a:rPr lang="en-US" altLang="ko-KR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27</a:t>
            </a:r>
            <a:r>
              <a:rPr lang="ko-KR" altLang="en-US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일 </a:t>
            </a:r>
            <a:r>
              <a:rPr lang="en-US" altLang="ko-KR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~ 7</a:t>
            </a:r>
            <a:r>
              <a:rPr lang="ko-KR" altLang="en-US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월 </a:t>
            </a:r>
            <a:r>
              <a:rPr lang="en-US" altLang="ko-KR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29</a:t>
            </a:r>
            <a:r>
              <a:rPr lang="ko-KR" altLang="en-US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일</a:t>
            </a:r>
            <a:endParaRPr lang="en-US" altLang="ko-KR" spc="-300" dirty="0">
              <a:solidFill>
                <a:srgbClr val="FF0000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415969" y="5589240"/>
            <a:ext cx="257318" cy="0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152162" y="4470729"/>
            <a:ext cx="257318" cy="0"/>
          </a:xfrm>
          <a:prstGeom prst="line">
            <a:avLst/>
          </a:prstGeom>
          <a:ln w="28575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33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3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4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5" grpId="0"/>
      <p:bldP spid="7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67544" y="729698"/>
            <a:ext cx="3571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 smtClean="0">
                <a:latin typeface="-윤고딕360" pitchFamily="18" charset="-127"/>
                <a:ea typeface="-윤고딕360" pitchFamily="18" charset="-127"/>
              </a:rPr>
              <a:t>DAO, </a:t>
            </a:r>
            <a:r>
              <a:rPr lang="ko-KR" altLang="en-US" sz="2400" spc="-300" dirty="0" smtClean="0">
                <a:latin typeface="-윤고딕360" pitchFamily="18" charset="-127"/>
                <a:ea typeface="-윤고딕360" pitchFamily="18" charset="-127"/>
              </a:rPr>
              <a:t>컨트롤러 코딩 및 </a:t>
            </a:r>
            <a:r>
              <a:rPr lang="en-US" altLang="ko-KR" sz="2400" spc="-300" dirty="0" smtClean="0">
                <a:latin typeface="-윤고딕360" pitchFamily="18" charset="-127"/>
                <a:ea typeface="-윤고딕360" pitchFamily="18" charset="-127"/>
              </a:rPr>
              <a:t>UI </a:t>
            </a:r>
            <a:r>
              <a:rPr lang="ko-KR" altLang="en-US" sz="2400" spc="-300" dirty="0" smtClean="0">
                <a:latin typeface="-윤고딕360" pitchFamily="18" charset="-127"/>
                <a:ea typeface="-윤고딕360" pitchFamily="18" charset="-127"/>
              </a:rPr>
              <a:t>보완</a:t>
            </a:r>
            <a:endParaRPr lang="en-US" altLang="ko-KR" sz="2400" spc="-300" dirty="0" smtClean="0"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32040" y="1805915"/>
            <a:ext cx="33345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latin typeface="-윤고딕360" pitchFamily="18" charset="-127"/>
                <a:ea typeface="-윤고딕360" pitchFamily="18" charset="-127"/>
              </a:rPr>
              <a:t>시퀀스 다이어그램 작성 </a:t>
            </a:r>
            <a:endParaRPr lang="en-US" altLang="ko-KR" sz="2400" spc="-300" dirty="0">
              <a:latin typeface="-윤고딕360" pitchFamily="18" charset="-127"/>
              <a:ea typeface="-윤고딕360" pitchFamily="18" charset="-127"/>
            </a:endParaRPr>
          </a:p>
          <a:p>
            <a:r>
              <a:rPr lang="ko-KR" altLang="en-US" sz="2400" spc="-300" dirty="0" smtClean="0">
                <a:latin typeface="-윤고딕360" pitchFamily="18" charset="-127"/>
                <a:ea typeface="-윤고딕360" pitchFamily="18" charset="-127"/>
              </a:rPr>
              <a:t>클래스 다이어그램</a:t>
            </a:r>
            <a:r>
              <a:rPr lang="en-US" altLang="ko-KR" sz="2400" spc="-300" dirty="0">
                <a:latin typeface="-윤고딕360" pitchFamily="18" charset="-127"/>
                <a:ea typeface="-윤고딕360" pitchFamily="18" charset="-127"/>
              </a:rPr>
              <a:t> </a:t>
            </a:r>
            <a:r>
              <a:rPr lang="ko-KR" altLang="en-US" sz="2400" spc="-300" dirty="0" smtClean="0">
                <a:latin typeface="-윤고딕360" pitchFamily="18" charset="-127"/>
                <a:ea typeface="-윤고딕360" pitchFamily="18" charset="-127"/>
              </a:rPr>
              <a:t>최종 보완</a:t>
            </a:r>
            <a:endParaRPr lang="en-US" altLang="ko-KR" sz="2400" spc="-300" dirty="0" smtClean="0"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1600" y="3327375"/>
            <a:ext cx="2912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latin typeface="-윤고딕360" pitchFamily="18" charset="-127"/>
                <a:ea typeface="-윤고딕360" pitchFamily="18" charset="-127"/>
              </a:rPr>
              <a:t>최종 마무리 작업 및 코딩</a:t>
            </a:r>
            <a:endParaRPr lang="en-US" altLang="ko-KR" sz="2400" spc="-300" dirty="0" smtClean="0"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27784" y="323618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7</a:t>
            </a:r>
            <a:r>
              <a:rPr lang="ko-KR" altLang="en-US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월 </a:t>
            </a:r>
            <a:r>
              <a:rPr lang="en-US" altLang="ko-KR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31</a:t>
            </a:r>
            <a:r>
              <a:rPr lang="ko-KR" altLang="en-US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일  </a:t>
            </a:r>
            <a:r>
              <a:rPr lang="en-US" altLang="ko-KR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~ 8</a:t>
            </a:r>
            <a:r>
              <a:rPr lang="ko-KR" altLang="en-US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월</a:t>
            </a:r>
            <a:r>
              <a:rPr lang="en-US" altLang="ko-KR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 2</a:t>
            </a:r>
            <a:r>
              <a:rPr lang="ko-KR" altLang="en-US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일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092280" y="1375028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8</a:t>
            </a:r>
            <a:r>
              <a:rPr lang="ko-KR" altLang="en-US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월 </a:t>
            </a:r>
            <a:r>
              <a:rPr lang="en-US" altLang="ko-KR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3</a:t>
            </a:r>
            <a:r>
              <a:rPr lang="ko-KR" altLang="en-US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일 </a:t>
            </a:r>
            <a:r>
              <a:rPr lang="en-US" altLang="ko-KR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~ 8</a:t>
            </a:r>
            <a:r>
              <a:rPr lang="ko-KR" altLang="en-US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월 </a:t>
            </a:r>
            <a:r>
              <a:rPr lang="en-US" altLang="ko-KR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4</a:t>
            </a:r>
            <a:r>
              <a:rPr lang="ko-KR" altLang="en-US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일</a:t>
            </a:r>
            <a:endParaRPr lang="en-US" altLang="ko-KR" spc="-300" dirty="0">
              <a:solidFill>
                <a:srgbClr val="FF0000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46647" y="2885766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8</a:t>
            </a:r>
            <a:r>
              <a:rPr lang="ko-KR" altLang="en-US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월 </a:t>
            </a:r>
            <a:r>
              <a:rPr lang="en-US" altLang="ko-KR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5</a:t>
            </a:r>
            <a:r>
              <a:rPr lang="ko-KR" altLang="en-US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일 </a:t>
            </a:r>
            <a:r>
              <a:rPr lang="en-US" altLang="ko-KR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~ 8</a:t>
            </a:r>
            <a:r>
              <a:rPr lang="ko-KR" altLang="en-US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월 </a:t>
            </a:r>
            <a:r>
              <a:rPr lang="en-US" altLang="ko-KR" spc="-300" dirty="0" smtClean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6</a:t>
            </a:r>
            <a:r>
              <a:rPr lang="ko-KR" altLang="en-US" spc="-300" dirty="0" smtClean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일</a:t>
            </a:r>
            <a:endParaRPr lang="en-US" altLang="ko-KR" spc="-300" dirty="0">
              <a:solidFill>
                <a:srgbClr val="FF0000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409480" y="0"/>
            <a:ext cx="0" cy="54452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82076" y="4390945"/>
            <a:ext cx="3217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 smtClean="0">
                <a:latin typeface="-윤고딕360" pitchFamily="18" charset="-127"/>
                <a:ea typeface="-윤고딕360" pitchFamily="18" charset="-127"/>
              </a:rPr>
              <a:t>PPT </a:t>
            </a:r>
            <a:r>
              <a:rPr lang="ko-KR" altLang="en-US" sz="2400" spc="-300" dirty="0" smtClean="0">
                <a:latin typeface="-윤고딕360" pitchFamily="18" charset="-127"/>
                <a:ea typeface="-윤고딕360" pitchFamily="18" charset="-127"/>
              </a:rPr>
              <a:t>작성 및 발표 영상 제작</a:t>
            </a:r>
            <a:endParaRPr lang="en-US" altLang="ko-KR" sz="2400" spc="-300" dirty="0" smtClean="0"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57293" y="4021613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300" dirty="0" smtClean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8</a:t>
            </a:r>
            <a:r>
              <a:rPr lang="ko-KR" altLang="en-US" spc="-300" dirty="0" smtClean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월 </a:t>
            </a:r>
            <a:r>
              <a:rPr lang="en-US" altLang="ko-KR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7</a:t>
            </a:r>
            <a:r>
              <a:rPr lang="ko-KR" altLang="en-US" spc="-300" dirty="0" smtClean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일</a:t>
            </a:r>
            <a:endParaRPr lang="en-US" altLang="ko-KR" spc="-300" dirty="0">
              <a:solidFill>
                <a:srgbClr val="FF0000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55105" y="6021288"/>
            <a:ext cx="957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latin typeface="-윤고딕360" pitchFamily="18" charset="-127"/>
                <a:ea typeface="-윤고딕360" pitchFamily="18" charset="-127"/>
              </a:rPr>
              <a:t>발표</a:t>
            </a:r>
            <a:endParaRPr lang="en-US" altLang="ko-KR" sz="3600" spc="-300" dirty="0" smtClean="0"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30099" y="5517641"/>
            <a:ext cx="10134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8</a:t>
            </a:r>
            <a:r>
              <a:rPr lang="ko-KR" altLang="en-US" sz="2400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월 </a:t>
            </a:r>
            <a:r>
              <a:rPr lang="en-US" altLang="ko-KR" sz="2400" spc="-300" dirty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8</a:t>
            </a:r>
            <a:r>
              <a:rPr lang="ko-KR" altLang="en-US" sz="2400" spc="-300" dirty="0" smtClean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일</a:t>
            </a:r>
            <a:endParaRPr lang="en-US" altLang="ko-KR" sz="2400" spc="-300" dirty="0">
              <a:solidFill>
                <a:srgbClr val="FF0000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4152162" y="1200655"/>
            <a:ext cx="257318" cy="0"/>
          </a:xfrm>
          <a:prstGeom prst="line">
            <a:avLst/>
          </a:prstGeom>
          <a:ln w="28575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152162" y="3570599"/>
            <a:ext cx="257318" cy="0"/>
          </a:xfrm>
          <a:prstGeom prst="line">
            <a:avLst/>
          </a:prstGeom>
          <a:ln w="28575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415969" y="2221413"/>
            <a:ext cx="257318" cy="0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415969" y="4602757"/>
            <a:ext cx="257318" cy="0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513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8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9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4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4" grpId="0"/>
      <p:bldP spid="5" grpId="0"/>
      <p:bldP spid="6" grpId="0"/>
      <p:bldP spid="17" grpId="0"/>
      <p:bldP spid="18" grpId="0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/>
          <p:cNvSpPr/>
          <p:nvPr/>
        </p:nvSpPr>
        <p:spPr>
          <a:xfrm>
            <a:off x="395536" y="2852936"/>
            <a:ext cx="882076" cy="882076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tx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chemeClr val="tx1"/>
              </a:solidFill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95536" y="1288488"/>
            <a:ext cx="882076" cy="882076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tx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chemeClr val="tx1"/>
              </a:solidFill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3" y="647371"/>
            <a:ext cx="2385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개발 환경 및 도구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648" y="2407025"/>
            <a:ext cx="2435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-윤고딕330" pitchFamily="18" charset="-127"/>
                <a:ea typeface="-윤고딕330" pitchFamily="18" charset="-127"/>
              </a:rPr>
              <a:t>Apache Tomcat 7.0</a:t>
            </a:r>
            <a:endParaRPr lang="ko-KR" altLang="en-US" sz="20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648" y="1844824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-윤고딕330" pitchFamily="18" charset="-127"/>
                <a:ea typeface="-윤고딕330" pitchFamily="18" charset="-127"/>
              </a:rPr>
              <a:t>Eclipse 4.4 J2EE</a:t>
            </a:r>
            <a:endParaRPr lang="ko-KR" altLang="en-US" sz="20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62159" y="5960585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-윤고딕330" pitchFamily="18" charset="-127"/>
                <a:ea typeface="-윤고딕330" pitchFamily="18" charset="-127"/>
              </a:rPr>
              <a:t>StarUML</a:t>
            </a:r>
            <a:r>
              <a:rPr lang="en-US" altLang="ko-KR" sz="2000" dirty="0" smtClean="0">
                <a:latin typeface="-윤고딕330" pitchFamily="18" charset="-127"/>
                <a:ea typeface="-윤고딕330" pitchFamily="18" charset="-127"/>
              </a:rPr>
              <a:t> 5.0.2</a:t>
            </a:r>
            <a:endParaRPr lang="ko-KR" altLang="en-US" sz="20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6574" y="1573786"/>
            <a:ext cx="468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-윤고딕330" pitchFamily="18" charset="-127"/>
                <a:ea typeface="-윤고딕330" pitchFamily="18" charset="-127"/>
              </a:rPr>
              <a:t>웹</a:t>
            </a:r>
            <a:endParaRPr lang="ko-KR" altLang="en-US" sz="24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576" y="3163699"/>
            <a:ext cx="160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latin typeface="-윤고딕330" pitchFamily="18" charset="-127"/>
                <a:ea typeface="-윤고딕330" pitchFamily="18" charset="-127"/>
              </a:rPr>
              <a:t>안드로이드</a:t>
            </a:r>
            <a:endParaRPr lang="ko-KR" altLang="en-US" sz="24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89216" y="1844824"/>
            <a:ext cx="989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-윤고딕330" pitchFamily="18" charset="-127"/>
                <a:ea typeface="-윤고딕330" pitchFamily="18" charset="-127"/>
              </a:rPr>
              <a:t>jdk</a:t>
            </a:r>
            <a:r>
              <a:rPr lang="en-US" altLang="ko-KR" sz="2000" dirty="0" smtClean="0">
                <a:latin typeface="-윤고딕330" pitchFamily="18" charset="-127"/>
                <a:ea typeface="-윤고딕330" pitchFamily="18" charset="-127"/>
              </a:rPr>
              <a:t> 1.7</a:t>
            </a:r>
            <a:endParaRPr lang="ko-KR" altLang="en-US" sz="20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19672" y="5045114"/>
            <a:ext cx="3546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-윤고딕330" pitchFamily="18" charset="-127"/>
                <a:ea typeface="-윤고딕330" pitchFamily="18" charset="-127"/>
              </a:rPr>
              <a:t>Github</a:t>
            </a:r>
            <a:r>
              <a:rPr lang="en-US" altLang="ko-KR" sz="2000" dirty="0" smtClean="0"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sz="2000" dirty="0" err="1" smtClean="0">
                <a:latin typeface="-윤고딕330" pitchFamily="18" charset="-127"/>
                <a:ea typeface="-윤고딕330" pitchFamily="18" charset="-127"/>
              </a:rPr>
              <a:t>viewflow</a:t>
            </a:r>
            <a:r>
              <a:rPr lang="en-US" altLang="ko-KR" sz="2000" dirty="0" smtClean="0">
                <a:latin typeface="-윤고딕330" pitchFamily="18" charset="-127"/>
                <a:ea typeface="-윤고딕330" pitchFamily="18" charset="-127"/>
              </a:rPr>
              <a:t> open source</a:t>
            </a:r>
            <a:endParaRPr lang="ko-KR" altLang="en-US" sz="20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19672" y="3872853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-윤고딕330" pitchFamily="18" charset="-127"/>
                <a:ea typeface="-윤고딕330" pitchFamily="18" charset="-127"/>
              </a:rPr>
              <a:t>Eclipse 4.4 J2EE</a:t>
            </a:r>
            <a:endParaRPr lang="ko-KR" altLang="en-US" sz="20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97226" y="4497988"/>
            <a:ext cx="2655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-윤고딕330" pitchFamily="18" charset="-127"/>
                <a:ea typeface="-윤고딕330" pitchFamily="18" charset="-127"/>
              </a:rPr>
              <a:t>Oracle VM </a:t>
            </a:r>
            <a:r>
              <a:rPr lang="en-US" altLang="ko-KR" sz="2000" dirty="0" err="1" smtClean="0">
                <a:latin typeface="-윤고딕330" pitchFamily="18" charset="-127"/>
                <a:ea typeface="-윤고딕330" pitchFamily="18" charset="-127"/>
              </a:rPr>
              <a:t>VirtualBox</a:t>
            </a:r>
            <a:endParaRPr lang="ko-KR" altLang="en-US" sz="20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19672" y="4497988"/>
            <a:ext cx="1643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-윤고딕330" pitchFamily="18" charset="-127"/>
                <a:ea typeface="-윤고딕330" pitchFamily="18" charset="-127"/>
              </a:rPr>
              <a:t>Geny</a:t>
            </a:r>
            <a:r>
              <a:rPr lang="en-US" altLang="ko-KR" sz="2000" dirty="0" smtClean="0">
                <a:latin typeface="-윤고딕330" pitchFamily="18" charset="-127"/>
                <a:ea typeface="-윤고딕330" pitchFamily="18" charset="-127"/>
              </a:rPr>
              <a:t> motion</a:t>
            </a:r>
            <a:endParaRPr lang="ko-KR" altLang="en-US" sz="20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89216" y="2431779"/>
            <a:ext cx="1754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-윤고딕330" pitchFamily="18" charset="-127"/>
                <a:ea typeface="-윤고딕330" pitchFamily="18" charset="-127"/>
              </a:rPr>
              <a:t>jQuery</a:t>
            </a:r>
            <a:r>
              <a:rPr lang="en-US" altLang="ko-KR" sz="2000" dirty="0" smtClean="0">
                <a:latin typeface="-윤고딕330" pitchFamily="18" charset="-127"/>
                <a:ea typeface="-윤고딕330" pitchFamily="18" charset="-127"/>
              </a:rPr>
              <a:t> 1.11.3</a:t>
            </a:r>
            <a:endParaRPr lang="ko-KR" altLang="en-US" sz="20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04048" y="5932142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-윤고딕330" pitchFamily="18" charset="-127"/>
                <a:ea typeface="-윤고딕330" pitchFamily="18" charset="-127"/>
              </a:rPr>
              <a:t>Er</a:t>
            </a:r>
            <a:r>
              <a:rPr lang="en-US" altLang="ko-KR" sz="2000" dirty="0" smtClean="0">
                <a:latin typeface="-윤고딕330" pitchFamily="18" charset="-127"/>
                <a:ea typeface="-윤고딕330" pitchFamily="18" charset="-127"/>
              </a:rPr>
              <a:t>-win</a:t>
            </a:r>
            <a:endParaRPr lang="ko-KR" altLang="en-US" sz="20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95536" y="5559824"/>
            <a:ext cx="882076" cy="882076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tx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chemeClr val="tx1"/>
              </a:solidFill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5576" y="5870587"/>
            <a:ext cx="157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-윤고딕330" pitchFamily="18" charset="-127"/>
                <a:ea typeface="-윤고딕330" pitchFamily="18" charset="-127"/>
              </a:rPr>
              <a:t>Case-tool</a:t>
            </a:r>
            <a:endParaRPr lang="ko-KR" altLang="en-US" sz="24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02003" y="1844824"/>
            <a:ext cx="2236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-윤고딕330" pitchFamily="18" charset="-127"/>
                <a:ea typeface="-윤고딕330" pitchFamily="18" charset="-127"/>
              </a:rPr>
              <a:t>Oracle DBMS 10g</a:t>
            </a:r>
            <a:endParaRPr lang="ko-KR" altLang="en-US" sz="2000" dirty="0"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345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729366" y="1170542"/>
            <a:ext cx="3194562" cy="3194562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tx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05808" y="2801597"/>
            <a:ext cx="166584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6600" dirty="0" smtClean="0">
                <a:latin typeface="서울한강체 EB" pitchFamily="18" charset="-127"/>
                <a:ea typeface="서울한강체 EB" pitchFamily="18" charset="-127"/>
              </a:rPr>
              <a:t>분석</a:t>
            </a:r>
            <a:endParaRPr lang="ko-KR" altLang="en-US" sz="6600" dirty="0">
              <a:latin typeface="서울한강체 EB" pitchFamily="18" charset="-127"/>
              <a:ea typeface="서울한강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693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타원 54"/>
          <p:cNvSpPr/>
          <p:nvPr/>
        </p:nvSpPr>
        <p:spPr>
          <a:xfrm>
            <a:off x="323528" y="3610688"/>
            <a:ext cx="882076" cy="882076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tx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chemeClr val="tx1"/>
              </a:solidFill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23528" y="5038128"/>
            <a:ext cx="882076" cy="882076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tx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chemeClr val="tx1"/>
              </a:solidFill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23528" y="2138114"/>
            <a:ext cx="882076" cy="882076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tx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chemeClr val="tx1"/>
              </a:solidFill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3" y="647371"/>
            <a:ext cx="128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벤치마킹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9760" y="1052736"/>
            <a:ext cx="11785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150" dirty="0" smtClean="0">
                <a:latin typeface="-윤고딕330" pitchFamily="18" charset="-127"/>
                <a:ea typeface="-윤고딕330" pitchFamily="18" charset="-127"/>
              </a:rPr>
              <a:t>SNS</a:t>
            </a:r>
            <a:endParaRPr lang="ko-KR" altLang="en-US" sz="4400" spc="-150" dirty="0"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26" name="내용 개체 틀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338" y="2132856"/>
            <a:ext cx="1080000" cy="1080000"/>
          </a:xfr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514" y="2132856"/>
            <a:ext cx="1080000" cy="10800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39822" y="2473732"/>
            <a:ext cx="1059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-윤고딕330" pitchFamily="18" charset="-127"/>
                <a:ea typeface="-윤고딕330" pitchFamily="18" charset="-127"/>
              </a:rPr>
              <a:t>폐쇄</a:t>
            </a:r>
            <a:r>
              <a:rPr lang="ko-KR" altLang="en-US" sz="2800" spc="-300" dirty="0">
                <a:latin typeface="-윤고딕330" pitchFamily="18" charset="-127"/>
                <a:ea typeface="-윤고딕330" pitchFamily="18" charset="-127"/>
              </a:rPr>
              <a:t>형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9822" y="3913892"/>
            <a:ext cx="1059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err="1" smtClean="0">
                <a:latin typeface="-윤고딕330" pitchFamily="18" charset="-127"/>
                <a:ea typeface="-윤고딕330" pitchFamily="18" charset="-127"/>
              </a:rPr>
              <a:t>포탈형</a:t>
            </a:r>
            <a:endParaRPr lang="ko-KR" altLang="en-US" sz="2800" spc="-3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9822" y="5354052"/>
            <a:ext cx="1351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-윤고딕330" pitchFamily="18" charset="-127"/>
                <a:ea typeface="-윤고딕330" pitchFamily="18" charset="-127"/>
              </a:rPr>
              <a:t>가족대상</a:t>
            </a:r>
            <a:endParaRPr lang="ko-KR" altLang="en-US" sz="2800" spc="-300" dirty="0"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44" name="그림 43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092" y="3635502"/>
            <a:ext cx="1080000" cy="1080000"/>
          </a:xfrm>
          <a:prstGeom prst="rect">
            <a:avLst/>
          </a:prstGeom>
        </p:spPr>
      </p:pic>
      <p:pic>
        <p:nvPicPr>
          <p:cNvPr id="45" name="내용 개체 틀 4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358" y="3635502"/>
            <a:ext cx="1080000" cy="1080000"/>
          </a:xfrm>
          <a:prstGeom prst="rect">
            <a:avLst/>
          </a:prstGeom>
        </p:spPr>
      </p:pic>
      <p:pic>
        <p:nvPicPr>
          <p:cNvPr id="46" name="그림 45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26" y="3635502"/>
            <a:ext cx="1080000" cy="1080000"/>
          </a:xfrm>
          <a:prstGeom prst="rect">
            <a:avLst/>
          </a:prstGeom>
        </p:spPr>
      </p:pic>
      <p:pic>
        <p:nvPicPr>
          <p:cNvPr id="47" name="그림 46"/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840" y="5075662"/>
            <a:ext cx="1080000" cy="1080000"/>
          </a:xfrm>
          <a:prstGeom prst="rect">
            <a:avLst/>
          </a:prstGeom>
        </p:spPr>
      </p:pic>
      <p:pic>
        <p:nvPicPr>
          <p:cNvPr id="48" name="그림 47"/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272" y="5092862"/>
            <a:ext cx="1080000" cy="1080000"/>
          </a:xfrm>
          <a:prstGeom prst="rect">
            <a:avLst/>
          </a:prstGeom>
        </p:spPr>
      </p:pic>
      <p:pic>
        <p:nvPicPr>
          <p:cNvPr id="49" name="그림 48"/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263" y="5075662"/>
            <a:ext cx="1080000" cy="1080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045645" y="2381859"/>
            <a:ext cx="9637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 smtClean="0">
                <a:latin typeface="-윤고딕330" pitchFamily="18" charset="-127"/>
                <a:ea typeface="-윤고딕330" pitchFamily="18" charset="-127"/>
              </a:rPr>
              <a:t>커플릿</a:t>
            </a:r>
            <a:endParaRPr lang="en-US" altLang="ko-KR" sz="2400" b="1" spc="-150" dirty="0">
              <a:latin typeface="-윤고딕330" pitchFamily="18" charset="-127"/>
              <a:ea typeface="-윤고딕330" pitchFamily="18" charset="-127"/>
            </a:endParaRPr>
          </a:p>
          <a:p>
            <a:r>
              <a:rPr lang="ko-KR" altLang="en-US" sz="2400" b="1" spc="-150" dirty="0" err="1" smtClean="0">
                <a:latin typeface="-윤고딕330" pitchFamily="18" charset="-127"/>
                <a:ea typeface="-윤고딕330" pitchFamily="18" charset="-127"/>
              </a:rPr>
              <a:t>비트윈</a:t>
            </a:r>
            <a:endParaRPr lang="en-US" altLang="ko-KR" sz="2400" b="1" spc="-150" dirty="0" smtClean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265187" y="3764577"/>
            <a:ext cx="25246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spc="-150" dirty="0" err="1" smtClean="0">
                <a:latin typeface="-윤고딕330" pitchFamily="18" charset="-127"/>
                <a:ea typeface="-윤고딕330" pitchFamily="18" charset="-127"/>
              </a:rPr>
              <a:t>구글플러스</a:t>
            </a:r>
            <a:endParaRPr lang="en-US" altLang="ko-KR" sz="2200" b="1" spc="-150" dirty="0">
              <a:latin typeface="-윤고딕330" pitchFamily="18" charset="-127"/>
              <a:ea typeface="-윤고딕330" pitchFamily="18" charset="-127"/>
            </a:endParaRPr>
          </a:p>
          <a:p>
            <a:pPr algn="ctr"/>
            <a:r>
              <a:rPr lang="ko-KR" altLang="en-US" sz="2200" b="1" spc="-150" dirty="0" err="1" smtClean="0">
                <a:latin typeface="-윤고딕330" pitchFamily="18" charset="-127"/>
                <a:ea typeface="-윤고딕330" pitchFamily="18" charset="-127"/>
              </a:rPr>
              <a:t>싸이월드</a:t>
            </a:r>
            <a:endParaRPr lang="en-US" altLang="ko-KR" sz="2200" b="1" spc="-150" dirty="0" smtClean="0">
              <a:latin typeface="-윤고딕330" pitchFamily="18" charset="-127"/>
              <a:ea typeface="-윤고딕330" pitchFamily="18" charset="-127"/>
            </a:endParaRPr>
          </a:p>
          <a:p>
            <a:pPr algn="ctr"/>
            <a:r>
              <a:rPr lang="ko-KR" altLang="en-US" sz="2200" b="1" spc="-150" dirty="0" err="1" smtClean="0">
                <a:latin typeface="-윤고딕330" pitchFamily="18" charset="-127"/>
                <a:ea typeface="-윤고딕330" pitchFamily="18" charset="-127"/>
              </a:rPr>
              <a:t>페이스북</a:t>
            </a:r>
            <a:endParaRPr lang="en-US" altLang="ko-KR" sz="2200" b="1" spc="-150" dirty="0" smtClean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449327" y="5249532"/>
            <a:ext cx="21563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150" dirty="0" smtClean="0">
                <a:latin typeface="-윤고딕330" pitchFamily="18" charset="-127"/>
                <a:ea typeface="-윤고딕330" pitchFamily="18" charset="-127"/>
              </a:rPr>
              <a:t>패밀리 홈</a:t>
            </a:r>
            <a:endParaRPr lang="en-US" altLang="ko-KR" sz="2400" b="1" spc="-150" dirty="0">
              <a:latin typeface="-윤고딕330" pitchFamily="18" charset="-127"/>
              <a:ea typeface="-윤고딕330" pitchFamily="18" charset="-127"/>
            </a:endParaRPr>
          </a:p>
          <a:p>
            <a:pPr algn="ctr"/>
            <a:r>
              <a:rPr lang="ko-KR" altLang="en-US" sz="2400" b="1" spc="-150" dirty="0" smtClean="0">
                <a:latin typeface="-윤고딕330" pitchFamily="18" charset="-127"/>
                <a:ea typeface="-윤고딕330" pitchFamily="18" charset="-127"/>
              </a:rPr>
              <a:t>패밀리 다이어리</a:t>
            </a:r>
            <a:endParaRPr lang="en-US" altLang="ko-KR" sz="2400" b="1" spc="-150" dirty="0" smtClean="0">
              <a:latin typeface="-윤고딕330" pitchFamily="18" charset="-127"/>
              <a:ea typeface="-윤고딕330" pitchFamily="18" charset="-127"/>
            </a:endParaRPr>
          </a:p>
          <a:p>
            <a:pPr algn="ctr"/>
            <a:r>
              <a:rPr lang="ko-KR" altLang="en-US" sz="2400" b="1" spc="-150" dirty="0" smtClean="0">
                <a:latin typeface="-윤고딕330" pitchFamily="18" charset="-127"/>
                <a:ea typeface="-윤고딕330" pitchFamily="18" charset="-127"/>
              </a:rPr>
              <a:t>패밀리 </a:t>
            </a:r>
            <a:r>
              <a:rPr lang="ko-KR" altLang="en-US" sz="2400" b="1" spc="-150" dirty="0" err="1" smtClean="0">
                <a:latin typeface="-윤고딕330" pitchFamily="18" charset="-127"/>
                <a:ea typeface="-윤고딕330" pitchFamily="18" charset="-127"/>
              </a:rPr>
              <a:t>리프</a:t>
            </a:r>
            <a:endParaRPr lang="en-US" altLang="ko-KR" sz="2400" b="1" spc="-150" dirty="0" smtClean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24285" y="2520079"/>
            <a:ext cx="3922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 smtClean="0">
                <a:latin typeface="-윤고딕330" pitchFamily="18" charset="-127"/>
                <a:ea typeface="-윤고딕330" pitchFamily="18" charset="-127"/>
              </a:rPr>
              <a:t>일정</a:t>
            </a:r>
            <a:r>
              <a:rPr lang="en-US" altLang="ko-KR" sz="2000" spc="-150" dirty="0"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ko-KR" altLang="en-US" sz="2000" spc="-150" dirty="0" smtClean="0">
                <a:latin typeface="-윤고딕330" pitchFamily="18" charset="-127"/>
                <a:ea typeface="-윤고딕330" pitchFamily="18" charset="-127"/>
              </a:rPr>
              <a:t>글쓰기</a:t>
            </a:r>
            <a:r>
              <a:rPr lang="en-US" altLang="ko-KR" sz="2000" spc="-150" dirty="0" smtClean="0"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ko-KR" altLang="en-US" sz="2000" spc="-150" dirty="0" smtClean="0">
                <a:latin typeface="-윤고딕330" pitchFamily="18" charset="-127"/>
                <a:ea typeface="-윤고딕330" pitchFamily="18" charset="-127"/>
              </a:rPr>
              <a:t>위시리스트</a:t>
            </a:r>
            <a:r>
              <a:rPr lang="en-US" altLang="ko-KR" sz="2000" spc="-150" dirty="0"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ko-KR" altLang="en-US" sz="2000" spc="-150" dirty="0">
                <a:latin typeface="-윤고딕330" pitchFamily="18" charset="-127"/>
                <a:ea typeface="-윤고딕330" pitchFamily="18" charset="-127"/>
              </a:rPr>
              <a:t>우체통</a:t>
            </a:r>
            <a:endParaRPr lang="en-US" altLang="ko-KR" sz="2000" spc="-15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124285" y="3873242"/>
            <a:ext cx="45365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 smtClean="0">
                <a:latin typeface="-윤고딕330" pitchFamily="18" charset="-127"/>
                <a:ea typeface="-윤고딕330" pitchFamily="18" charset="-127"/>
              </a:rPr>
              <a:t>공개범위 </a:t>
            </a:r>
            <a:r>
              <a:rPr lang="ko-KR" altLang="en-US" sz="2000" spc="-150" dirty="0">
                <a:latin typeface="-윤고딕330" pitchFamily="18" charset="-127"/>
                <a:ea typeface="-윤고딕330" pitchFamily="18" charset="-127"/>
              </a:rPr>
              <a:t>설정 글 </a:t>
            </a:r>
            <a:r>
              <a:rPr lang="ko-KR" altLang="en-US" sz="2000" spc="-150" dirty="0" smtClean="0">
                <a:latin typeface="-윤고딕330" pitchFamily="18" charset="-127"/>
                <a:ea typeface="-윤고딕330" pitchFamily="18" charset="-127"/>
              </a:rPr>
              <a:t>작성</a:t>
            </a:r>
            <a:r>
              <a:rPr lang="en-US" altLang="ko-KR" sz="2000" spc="-150" dirty="0" smtClean="0"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ko-KR" altLang="en-US" sz="2000" spc="-150" dirty="0" smtClean="0">
                <a:latin typeface="-윤고딕330" pitchFamily="18" charset="-127"/>
                <a:ea typeface="-윤고딕330" pitchFamily="18" charset="-127"/>
              </a:rPr>
              <a:t>스티커</a:t>
            </a:r>
            <a:r>
              <a:rPr lang="en-US" altLang="ko-KR" sz="2000" spc="-150" dirty="0"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ko-KR" altLang="en-US" sz="2000" spc="-150" dirty="0" err="1">
                <a:latin typeface="-윤고딕330" pitchFamily="18" charset="-127"/>
                <a:ea typeface="-윤고딕330" pitchFamily="18" charset="-127"/>
              </a:rPr>
              <a:t>포도알</a:t>
            </a:r>
            <a:r>
              <a:rPr lang="en-US" altLang="ko-KR" sz="2000" spc="-150" dirty="0">
                <a:latin typeface="-윤고딕330" pitchFamily="18" charset="-127"/>
                <a:ea typeface="-윤고딕330" pitchFamily="18" charset="-127"/>
              </a:rPr>
              <a:t>, </a:t>
            </a:r>
            <a:endParaRPr lang="en-US" altLang="ko-KR" sz="2000" spc="-150" dirty="0" smtClean="0">
              <a:latin typeface="-윤고딕330" pitchFamily="18" charset="-127"/>
              <a:ea typeface="-윤고딕330" pitchFamily="18" charset="-127"/>
            </a:endParaRPr>
          </a:p>
          <a:p>
            <a:r>
              <a:rPr lang="ko-KR" altLang="en-US" sz="2000" spc="-150" dirty="0" smtClean="0">
                <a:latin typeface="-윤고딕330" pitchFamily="18" charset="-127"/>
                <a:ea typeface="-윤고딕330" pitchFamily="18" charset="-127"/>
              </a:rPr>
              <a:t>커플다이어리</a:t>
            </a:r>
            <a:r>
              <a:rPr lang="en-US" altLang="ko-KR" sz="2000" spc="-150" dirty="0"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ko-KR" altLang="en-US" sz="2000" spc="-150" dirty="0" smtClean="0">
                <a:latin typeface="-윤고딕330" pitchFamily="18" charset="-127"/>
                <a:ea typeface="-윤고딕330" pitchFamily="18" charset="-127"/>
              </a:rPr>
              <a:t>심볼</a:t>
            </a:r>
            <a:r>
              <a:rPr lang="en-US" altLang="ko-KR" sz="2000" spc="-150" dirty="0"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ko-KR" altLang="en-US" sz="2000" spc="-150" dirty="0" err="1">
                <a:latin typeface="-윤고딕330" pitchFamily="18" charset="-127"/>
                <a:ea typeface="-윤고딕330" pitchFamily="18" charset="-127"/>
              </a:rPr>
              <a:t>쿡찔러보기</a:t>
            </a:r>
            <a:endParaRPr lang="en-US" altLang="ko-KR" sz="2000" spc="-15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124285" y="5292496"/>
            <a:ext cx="37681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 smtClean="0">
                <a:latin typeface="-윤고딕330" pitchFamily="18" charset="-127"/>
                <a:ea typeface="-윤고딕330" pitchFamily="18" charset="-127"/>
              </a:rPr>
              <a:t>가족간 </a:t>
            </a:r>
            <a:r>
              <a:rPr lang="ko-KR" altLang="en-US" sz="2000" spc="-150" dirty="0">
                <a:latin typeface="-윤고딕330" pitchFamily="18" charset="-127"/>
                <a:ea typeface="-윤고딕330" pitchFamily="18" charset="-127"/>
              </a:rPr>
              <a:t>일정</a:t>
            </a:r>
            <a:r>
              <a:rPr lang="en-US" altLang="ko-KR" sz="2000" spc="-150" dirty="0"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ko-KR" altLang="en-US" sz="2000" spc="-150" dirty="0">
                <a:latin typeface="-윤고딕330" pitchFamily="18" charset="-127"/>
                <a:ea typeface="-윤고딕330" pitchFamily="18" charset="-127"/>
              </a:rPr>
              <a:t>사진</a:t>
            </a:r>
            <a:r>
              <a:rPr lang="en-US" altLang="ko-KR" sz="2000" spc="-150" dirty="0"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ko-KR" altLang="en-US" sz="2000" spc="-150" dirty="0">
                <a:latin typeface="-윤고딕330" pitchFamily="18" charset="-127"/>
                <a:ea typeface="-윤고딕330" pitchFamily="18" charset="-127"/>
              </a:rPr>
              <a:t>글 공유</a:t>
            </a:r>
            <a:endParaRPr lang="en-US" altLang="ko-KR" sz="2000" spc="-150" dirty="0">
              <a:latin typeface="-윤고딕330" pitchFamily="18" charset="-127"/>
              <a:ea typeface="-윤고딕330" pitchFamily="18" charset="-127"/>
            </a:endParaRPr>
          </a:p>
          <a:p>
            <a:r>
              <a:rPr lang="ko-KR" altLang="en-US" sz="2000" spc="-150" dirty="0" smtClean="0">
                <a:latin typeface="-윤고딕330" pitchFamily="18" charset="-127"/>
                <a:ea typeface="-윤고딕330" pitchFamily="18" charset="-127"/>
              </a:rPr>
              <a:t>이웃가족과 </a:t>
            </a:r>
            <a:r>
              <a:rPr lang="ko-KR" altLang="en-US" sz="2000" spc="-150" dirty="0">
                <a:latin typeface="-윤고딕330" pitchFamily="18" charset="-127"/>
                <a:ea typeface="-윤고딕330" pitchFamily="18" charset="-127"/>
              </a:rPr>
              <a:t>이야기 및 사진 공유</a:t>
            </a:r>
            <a:endParaRPr lang="en-US" altLang="ko-KR" sz="2000" spc="-150" dirty="0"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28" name="내용 개체 틀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132856"/>
            <a:ext cx="1080000" cy="1080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132856"/>
            <a:ext cx="1080000" cy="1080000"/>
          </a:xfrm>
          <a:prstGeom prst="rect">
            <a:avLst/>
          </a:prstGeom>
        </p:spPr>
      </p:pic>
      <p:pic>
        <p:nvPicPr>
          <p:cNvPr id="30" name="그림 29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138" y="3645024"/>
            <a:ext cx="1080000" cy="1080000"/>
          </a:xfrm>
          <a:prstGeom prst="rect">
            <a:avLst/>
          </a:prstGeom>
        </p:spPr>
      </p:pic>
      <p:pic>
        <p:nvPicPr>
          <p:cNvPr id="31" name="내용 개체 틀 4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404" y="3645024"/>
            <a:ext cx="1080000" cy="1080000"/>
          </a:xfrm>
          <a:prstGeom prst="rect">
            <a:avLst/>
          </a:prstGeom>
        </p:spPr>
      </p:pic>
      <p:pic>
        <p:nvPicPr>
          <p:cNvPr id="32" name="그림 31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272" y="3645024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7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52" grpId="0"/>
      <p:bldP spid="53" grpId="0"/>
      <p:bldP spid="23" grpId="0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3" y="647371"/>
            <a:ext cx="2210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요구사항 정의서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9144" y="2269977"/>
            <a:ext cx="1729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-윤고딕330" pitchFamily="18" charset="-127"/>
                <a:ea typeface="-윤고딕330" pitchFamily="18" charset="-127"/>
              </a:rPr>
              <a:t>특화 서비스</a:t>
            </a:r>
            <a:endParaRPr lang="ko-KR" altLang="en-US" sz="2800" spc="-3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61417" y="2264577"/>
            <a:ext cx="1729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-윤고딕330" pitchFamily="18" charset="-127"/>
                <a:ea typeface="-윤고딕330" pitchFamily="18" charset="-127"/>
              </a:rPr>
              <a:t>부가 서비스</a:t>
            </a:r>
            <a:endParaRPr lang="ko-KR" altLang="en-US" sz="2800" spc="-3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6871" y="2264577"/>
            <a:ext cx="1729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-윤고딕330" pitchFamily="18" charset="-127"/>
                <a:ea typeface="-윤고딕330" pitchFamily="18" charset="-127"/>
              </a:rPr>
              <a:t>기본 서비스</a:t>
            </a:r>
            <a:endParaRPr lang="ko-KR" altLang="en-US" sz="2800" spc="-300" dirty="0"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218918" y="3954044"/>
            <a:ext cx="1467068" cy="1178338"/>
            <a:chOff x="1016700" y="1556792"/>
            <a:chExt cx="1467068" cy="1178338"/>
          </a:xfrm>
        </p:grpSpPr>
        <p:sp>
          <p:nvSpPr>
            <p:cNvPr id="26" name="타원 25"/>
            <p:cNvSpPr/>
            <p:nvPr/>
          </p:nvSpPr>
          <p:spPr>
            <a:xfrm>
              <a:off x="1165017" y="1556792"/>
              <a:ext cx="1296172" cy="1178338"/>
            </a:xfrm>
            <a:prstGeom prst="ellipse">
              <a:avLst/>
            </a:prstGeom>
            <a:gradFill flip="none" rotWithShape="1">
              <a:gsLst>
                <a:gs pos="72000">
                  <a:schemeClr val="bg1"/>
                </a:gs>
                <a:gs pos="76312">
                  <a:srgbClr val="FAFBFE"/>
                </a:gs>
                <a:gs pos="6000">
                  <a:schemeClr val="accent5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16700" y="1884351"/>
              <a:ext cx="14670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2800" kern="100" spc="-300" dirty="0">
                  <a:latin typeface="-윤고딕330" pitchFamily="18" charset="-127"/>
                  <a:ea typeface="-윤고딕330" pitchFamily="18" charset="-127"/>
                </a:rPr>
                <a:t>회원가입</a:t>
              </a:r>
              <a:endParaRPr lang="ko-KR" altLang="en-US" sz="2800" spc="-300" dirty="0">
                <a:latin typeface="서울한강체 EB" pitchFamily="18" charset="-127"/>
                <a:ea typeface="서울한강체 EB" pitchFamily="18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5701956" y="3977421"/>
            <a:ext cx="1296172" cy="1178338"/>
            <a:chOff x="546718" y="2827528"/>
            <a:chExt cx="1296172" cy="1178338"/>
          </a:xfrm>
        </p:grpSpPr>
        <p:sp>
          <p:nvSpPr>
            <p:cNvPr id="47" name="타원 46"/>
            <p:cNvSpPr/>
            <p:nvPr/>
          </p:nvSpPr>
          <p:spPr>
            <a:xfrm>
              <a:off x="546718" y="2827528"/>
              <a:ext cx="1296172" cy="1178338"/>
            </a:xfrm>
            <a:prstGeom prst="ellipse">
              <a:avLst/>
            </a:prstGeom>
            <a:gradFill flip="none" rotWithShape="1">
              <a:gsLst>
                <a:gs pos="72000">
                  <a:schemeClr val="bg1"/>
                </a:gs>
                <a:gs pos="76312">
                  <a:srgbClr val="FAFBFE"/>
                </a:gs>
                <a:gs pos="6000">
                  <a:schemeClr val="accent5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1570" y="3115686"/>
              <a:ext cx="10599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latin typeface="-윤고딕330" pitchFamily="18" charset="-127"/>
                  <a:ea typeface="-윤고딕330" pitchFamily="18" charset="-127"/>
                </a:rPr>
                <a:t>로그인</a:t>
              </a:r>
              <a:endParaRPr lang="ko-KR" altLang="en-US" sz="2800" spc="-300" dirty="0"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051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3" y="647371"/>
            <a:ext cx="2210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요구사항 정의서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9144" y="2269977"/>
            <a:ext cx="1729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-윤고딕330" pitchFamily="18" charset="-127"/>
                <a:ea typeface="-윤고딕330" pitchFamily="18" charset="-127"/>
              </a:rPr>
              <a:t>특화 서비스</a:t>
            </a:r>
            <a:endParaRPr lang="ko-KR" altLang="en-US" sz="2800" spc="-3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61417" y="2264577"/>
            <a:ext cx="1729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-윤고딕330" pitchFamily="18" charset="-127"/>
                <a:ea typeface="-윤고딕330" pitchFamily="18" charset="-127"/>
              </a:rPr>
              <a:t>부가 서비스</a:t>
            </a:r>
            <a:endParaRPr lang="ko-KR" altLang="en-US" sz="2800" spc="-3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043496" y="1937018"/>
            <a:ext cx="1296172" cy="1178338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rgbClr val="F1ADE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6871" y="2264577"/>
            <a:ext cx="1729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-윤고딕330" pitchFamily="18" charset="-127"/>
                <a:ea typeface="-윤고딕330" pitchFamily="18" charset="-127"/>
              </a:rPr>
              <a:t>기본 서비스</a:t>
            </a:r>
            <a:endParaRPr lang="ko-KR" altLang="en-US" sz="2800" spc="-300" dirty="0"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6228184" y="3410635"/>
            <a:ext cx="1296172" cy="1178338"/>
            <a:chOff x="7292258" y="2739911"/>
            <a:chExt cx="1296172" cy="1178338"/>
          </a:xfrm>
        </p:grpSpPr>
        <p:sp>
          <p:nvSpPr>
            <p:cNvPr id="32" name="타원 31"/>
            <p:cNvSpPr/>
            <p:nvPr/>
          </p:nvSpPr>
          <p:spPr>
            <a:xfrm>
              <a:off x="7292258" y="2739911"/>
              <a:ext cx="1296172" cy="1178338"/>
            </a:xfrm>
            <a:prstGeom prst="ellipse">
              <a:avLst/>
            </a:prstGeom>
            <a:gradFill flip="none" rotWithShape="1">
              <a:gsLst>
                <a:gs pos="72000">
                  <a:schemeClr val="bg1"/>
                </a:gs>
                <a:gs pos="76312">
                  <a:srgbClr val="FAFBFE"/>
                </a:gs>
                <a:gs pos="6000">
                  <a:schemeClr val="accent5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56264" y="3009856"/>
              <a:ext cx="7681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kern="100" spc="-300" dirty="0" smtClean="0">
                  <a:latin typeface="-윤고딕330" pitchFamily="18" charset="-127"/>
                  <a:ea typeface="-윤고딕330" pitchFamily="18" charset="-127"/>
                </a:rPr>
                <a:t>일정</a:t>
              </a:r>
              <a:endParaRPr lang="ko-KR" altLang="ko-KR" sz="2800" kern="100" spc="-300" dirty="0"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606134" y="3410635"/>
            <a:ext cx="1467068" cy="1178338"/>
            <a:chOff x="7464851" y="4096660"/>
            <a:chExt cx="1467068" cy="1178338"/>
          </a:xfrm>
        </p:grpSpPr>
        <p:sp>
          <p:nvSpPr>
            <p:cNvPr id="35" name="타원 34"/>
            <p:cNvSpPr/>
            <p:nvPr/>
          </p:nvSpPr>
          <p:spPr>
            <a:xfrm>
              <a:off x="7550299" y="4096660"/>
              <a:ext cx="1296172" cy="1178338"/>
            </a:xfrm>
            <a:prstGeom prst="ellipse">
              <a:avLst/>
            </a:prstGeom>
            <a:gradFill flip="none" rotWithShape="1">
              <a:gsLst>
                <a:gs pos="72000">
                  <a:schemeClr val="bg1"/>
                </a:gs>
                <a:gs pos="76312">
                  <a:srgbClr val="FAFBFE"/>
                </a:gs>
                <a:gs pos="6000">
                  <a:schemeClr val="accent5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464851" y="4413911"/>
              <a:ext cx="14670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ko-KR" sz="2800" kern="100" spc="-300" dirty="0" smtClean="0">
                  <a:latin typeface="-윤고딕330" pitchFamily="18" charset="-127"/>
                  <a:ea typeface="-윤고딕330" pitchFamily="18" charset="-127"/>
                </a:rPr>
                <a:t>다이어리</a:t>
              </a:r>
              <a:endParaRPr lang="ko-KR" altLang="en-US" sz="2800" spc="-300" dirty="0">
                <a:latin typeface="서울한강체 EB" pitchFamily="18" charset="-127"/>
                <a:ea typeface="서울한강체 EB" pitchFamily="18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2678405" y="5130982"/>
            <a:ext cx="1341982" cy="1178338"/>
            <a:chOff x="7251173" y="5347006"/>
            <a:chExt cx="1341982" cy="1178338"/>
          </a:xfrm>
        </p:grpSpPr>
        <p:sp>
          <p:nvSpPr>
            <p:cNvPr id="38" name="타원 37"/>
            <p:cNvSpPr/>
            <p:nvPr/>
          </p:nvSpPr>
          <p:spPr>
            <a:xfrm>
              <a:off x="7251173" y="5347006"/>
              <a:ext cx="1296172" cy="1178338"/>
            </a:xfrm>
            <a:prstGeom prst="ellipse">
              <a:avLst/>
            </a:prstGeom>
            <a:gradFill flip="none" rotWithShape="1">
              <a:gsLst>
                <a:gs pos="72000">
                  <a:schemeClr val="bg1"/>
                </a:gs>
                <a:gs pos="76312">
                  <a:srgbClr val="FAFBFE"/>
                </a:gs>
                <a:gs pos="6000">
                  <a:schemeClr val="accent5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364934" y="5459121"/>
              <a:ext cx="122822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2800" kern="100" spc="-300" dirty="0">
                  <a:latin typeface="-윤고딕330" pitchFamily="18" charset="-127"/>
                  <a:ea typeface="-윤고딕330" pitchFamily="18" charset="-127"/>
                </a:rPr>
                <a:t>사랑의 </a:t>
              </a:r>
              <a:endParaRPr lang="en-US" altLang="ko-KR" sz="2800" kern="100" spc="-300" dirty="0" smtClean="0">
                <a:latin typeface="-윤고딕330" pitchFamily="18" charset="-127"/>
                <a:ea typeface="-윤고딕330" pitchFamily="18" charset="-127"/>
              </a:endParaRPr>
            </a:p>
            <a:p>
              <a:r>
                <a:rPr lang="ko-KR" altLang="ko-KR" sz="2800" kern="100" spc="-300" dirty="0" smtClean="0">
                  <a:latin typeface="-윤고딕330" pitchFamily="18" charset="-127"/>
                  <a:ea typeface="-윤고딕330" pitchFamily="18" charset="-127"/>
                </a:rPr>
                <a:t>우체통</a:t>
              </a:r>
              <a:endParaRPr lang="ko-KR" altLang="en-US" sz="2800" spc="-300" dirty="0">
                <a:latin typeface="서울한강체 EB" pitchFamily="18" charset="-127"/>
                <a:ea typeface="서울한강체 EB" pitchFamily="18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246465" y="5130982"/>
            <a:ext cx="1444626" cy="1178338"/>
            <a:chOff x="908566" y="5347006"/>
            <a:chExt cx="1444626" cy="1178338"/>
          </a:xfrm>
        </p:grpSpPr>
        <p:sp>
          <p:nvSpPr>
            <p:cNvPr id="41" name="타원 40"/>
            <p:cNvSpPr/>
            <p:nvPr/>
          </p:nvSpPr>
          <p:spPr>
            <a:xfrm>
              <a:off x="908566" y="5347006"/>
              <a:ext cx="1296172" cy="1178338"/>
            </a:xfrm>
            <a:prstGeom prst="ellipse">
              <a:avLst/>
            </a:prstGeom>
            <a:gradFill flip="none" rotWithShape="1">
              <a:gsLst>
                <a:gs pos="72000">
                  <a:schemeClr val="bg1"/>
                </a:gs>
                <a:gs pos="76312">
                  <a:srgbClr val="FAFBFE"/>
                </a:gs>
                <a:gs pos="6000">
                  <a:schemeClr val="accent5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08566" y="5620621"/>
              <a:ext cx="14446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kern="100" spc="-300" dirty="0">
                  <a:latin typeface="-윤고딕330" pitchFamily="18" charset="-127"/>
                  <a:ea typeface="-윤고딕330" pitchFamily="18" charset="-127"/>
                </a:rPr>
                <a:t>Wish List</a:t>
              </a:r>
              <a:endParaRPr lang="ko-KR" altLang="en-US" sz="2800" spc="-300" dirty="0">
                <a:latin typeface="서울한강체 EB" pitchFamily="18" charset="-127"/>
                <a:ea typeface="서울한강체 EB" pitchFamily="18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951307" y="3410635"/>
            <a:ext cx="1296172" cy="1178338"/>
            <a:chOff x="621570" y="4096660"/>
            <a:chExt cx="1296172" cy="1178338"/>
          </a:xfrm>
        </p:grpSpPr>
        <p:sp>
          <p:nvSpPr>
            <p:cNvPr id="44" name="타원 43"/>
            <p:cNvSpPr/>
            <p:nvPr/>
          </p:nvSpPr>
          <p:spPr>
            <a:xfrm>
              <a:off x="621570" y="4096660"/>
              <a:ext cx="1296172" cy="1178338"/>
            </a:xfrm>
            <a:prstGeom prst="ellipse">
              <a:avLst/>
            </a:prstGeom>
            <a:gradFill flip="none" rotWithShape="1">
              <a:gsLst>
                <a:gs pos="72000">
                  <a:schemeClr val="bg1"/>
                </a:gs>
                <a:gs pos="76312">
                  <a:srgbClr val="FAFBFE"/>
                </a:gs>
                <a:gs pos="6000">
                  <a:schemeClr val="accent5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96422" y="4449877"/>
              <a:ext cx="10599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latin typeface="-윤고딕330" pitchFamily="18" charset="-127"/>
                  <a:ea typeface="-윤고딕330" pitchFamily="18" charset="-127"/>
                </a:rPr>
                <a:t>프로필</a:t>
              </a:r>
              <a:endParaRPr lang="ko-KR" altLang="en-US" sz="2800" spc="-300" dirty="0"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394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3" y="647371"/>
            <a:ext cx="2210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요구사항 정의서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047369" y="1942418"/>
            <a:ext cx="1296172" cy="1178338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rgbClr val="F1ADE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60744" y="2269977"/>
            <a:ext cx="1729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-윤고딕330" pitchFamily="18" charset="-127"/>
                <a:ea typeface="-윤고딕330" pitchFamily="18" charset="-127"/>
              </a:rPr>
              <a:t>특화 서비스</a:t>
            </a:r>
            <a:endParaRPr lang="ko-KR" altLang="en-US" sz="2800" spc="-3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63017" y="2264577"/>
            <a:ext cx="1729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-윤고딕330" pitchFamily="18" charset="-127"/>
                <a:ea typeface="-윤고딕330" pitchFamily="18" charset="-127"/>
              </a:rPr>
              <a:t>부가 서비스</a:t>
            </a:r>
            <a:endParaRPr lang="ko-KR" altLang="en-US" sz="2800" spc="-3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8471" y="2264577"/>
            <a:ext cx="1729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-윤고딕330" pitchFamily="18" charset="-127"/>
                <a:ea typeface="-윤고딕330" pitchFamily="18" charset="-127"/>
              </a:rPr>
              <a:t>기본 서비스</a:t>
            </a:r>
            <a:endParaRPr lang="ko-KR" altLang="en-US" sz="2800" spc="-300" dirty="0"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6663017" y="3284984"/>
            <a:ext cx="1467068" cy="1178338"/>
            <a:chOff x="7464851" y="4096660"/>
            <a:chExt cx="1467068" cy="1178338"/>
          </a:xfrm>
        </p:grpSpPr>
        <p:sp>
          <p:nvSpPr>
            <p:cNvPr id="50" name="타원 49"/>
            <p:cNvSpPr/>
            <p:nvPr/>
          </p:nvSpPr>
          <p:spPr>
            <a:xfrm>
              <a:off x="7550299" y="4096660"/>
              <a:ext cx="1296172" cy="1178338"/>
            </a:xfrm>
            <a:prstGeom prst="ellipse">
              <a:avLst/>
            </a:prstGeom>
            <a:gradFill flip="none" rotWithShape="1">
              <a:gsLst>
                <a:gs pos="72000">
                  <a:schemeClr val="bg1"/>
                </a:gs>
                <a:gs pos="76312">
                  <a:srgbClr val="FAFBFE"/>
                </a:gs>
                <a:gs pos="6000">
                  <a:schemeClr val="accent5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464851" y="4208775"/>
              <a:ext cx="146706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2800" kern="100" spc="-300" dirty="0" smtClean="0">
                  <a:latin typeface="-윤고딕330" pitchFamily="18" charset="-127"/>
                  <a:ea typeface="-윤고딕330" pitchFamily="18" charset="-127"/>
                </a:rPr>
                <a:t>저녁메뉴</a:t>
              </a:r>
              <a:endParaRPr lang="en-US" altLang="ko-KR" sz="2800" kern="100" spc="-300" dirty="0" smtClean="0">
                <a:latin typeface="-윤고딕330" pitchFamily="18" charset="-127"/>
                <a:ea typeface="-윤고딕330" pitchFamily="18" charset="-127"/>
              </a:endParaRPr>
            </a:p>
            <a:p>
              <a:pPr algn="ctr"/>
              <a:r>
                <a:rPr lang="ko-KR" altLang="ko-KR" sz="2800" kern="100" spc="-300" dirty="0" smtClean="0">
                  <a:latin typeface="-윤고딕330" pitchFamily="18" charset="-127"/>
                  <a:ea typeface="-윤고딕330" pitchFamily="18" charset="-127"/>
                </a:rPr>
                <a:t>공유</a:t>
              </a:r>
              <a:endParaRPr lang="ko-KR" altLang="en-US" sz="2800" spc="-300" dirty="0">
                <a:latin typeface="서울한강체 EB" pitchFamily="18" charset="-127"/>
                <a:ea typeface="서울한강체 EB" pitchFamily="18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305061" y="3326133"/>
            <a:ext cx="1548822" cy="1178338"/>
            <a:chOff x="467543" y="4096660"/>
            <a:chExt cx="1548822" cy="1178338"/>
          </a:xfrm>
        </p:grpSpPr>
        <p:sp>
          <p:nvSpPr>
            <p:cNvPr id="56" name="타원 55"/>
            <p:cNvSpPr/>
            <p:nvPr/>
          </p:nvSpPr>
          <p:spPr>
            <a:xfrm>
              <a:off x="621570" y="4096660"/>
              <a:ext cx="1296172" cy="1178338"/>
            </a:xfrm>
            <a:prstGeom prst="ellipse">
              <a:avLst/>
            </a:prstGeom>
            <a:gradFill flip="none" rotWithShape="1">
              <a:gsLst>
                <a:gs pos="72000">
                  <a:schemeClr val="bg1"/>
                </a:gs>
                <a:gs pos="76312">
                  <a:srgbClr val="FAFBFE"/>
                </a:gs>
                <a:gs pos="6000">
                  <a:schemeClr val="accent5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7543" y="4383070"/>
              <a:ext cx="15488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2800" kern="100" spc="-300" dirty="0" err="1">
                  <a:latin typeface="-윤고딕330" pitchFamily="18" charset="-127"/>
                  <a:ea typeface="-윤고딕330" pitchFamily="18" charset="-127"/>
                </a:rPr>
                <a:t>이모티콘</a:t>
              </a:r>
              <a:r>
                <a:rPr lang="en-US" altLang="ko-KR" sz="2800" kern="100" spc="-300" dirty="0">
                  <a:latin typeface="-윤고딕330" pitchFamily="18" charset="-127"/>
                  <a:ea typeface="-윤고딕330" pitchFamily="18" charset="-127"/>
                </a:rPr>
                <a:t> </a:t>
              </a:r>
              <a:endParaRPr lang="ko-KR" altLang="en-US" sz="2800" spc="-300" dirty="0">
                <a:latin typeface="서울한강체 EB" pitchFamily="18" charset="-127"/>
                <a:ea typeface="서울한강체 EB" pitchFamily="18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1431386" y="4988714"/>
            <a:ext cx="1296172" cy="1178338"/>
            <a:chOff x="6643957" y="1583405"/>
            <a:chExt cx="1296172" cy="1178338"/>
          </a:xfrm>
        </p:grpSpPr>
        <p:sp>
          <p:nvSpPr>
            <p:cNvPr id="59" name="타원 58"/>
            <p:cNvSpPr/>
            <p:nvPr/>
          </p:nvSpPr>
          <p:spPr>
            <a:xfrm>
              <a:off x="6643957" y="1583405"/>
              <a:ext cx="1296172" cy="1178338"/>
            </a:xfrm>
            <a:prstGeom prst="ellipse">
              <a:avLst/>
            </a:prstGeom>
            <a:gradFill flip="none" rotWithShape="1">
              <a:gsLst>
                <a:gs pos="72000">
                  <a:schemeClr val="bg1"/>
                </a:gs>
                <a:gs pos="76312">
                  <a:srgbClr val="FAFBFE"/>
                </a:gs>
                <a:gs pos="6000">
                  <a:schemeClr val="accent5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73566" y="1910964"/>
              <a:ext cx="825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2800" kern="100" spc="-300" dirty="0">
                  <a:latin typeface="-윤고딕330" pitchFamily="18" charset="-127"/>
                  <a:ea typeface="-윤고딕330" pitchFamily="18" charset="-127"/>
                </a:rPr>
                <a:t>미션</a:t>
              </a:r>
              <a:endParaRPr lang="ko-KR" altLang="en-US" sz="2800" spc="-300" dirty="0">
                <a:latin typeface="서울한강체 EB" pitchFamily="18" charset="-127"/>
                <a:ea typeface="서울한강체 EB" pitchFamily="18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116391" y="5028115"/>
            <a:ext cx="1296172" cy="1178338"/>
            <a:chOff x="7550299" y="4096660"/>
            <a:chExt cx="1296172" cy="1178338"/>
          </a:xfrm>
        </p:grpSpPr>
        <p:sp>
          <p:nvSpPr>
            <p:cNvPr id="62" name="타원 61"/>
            <p:cNvSpPr/>
            <p:nvPr/>
          </p:nvSpPr>
          <p:spPr>
            <a:xfrm>
              <a:off x="7550299" y="4096660"/>
              <a:ext cx="1296172" cy="1178338"/>
            </a:xfrm>
            <a:prstGeom prst="ellipse">
              <a:avLst/>
            </a:prstGeom>
            <a:gradFill flip="none" rotWithShape="1">
              <a:gsLst>
                <a:gs pos="72000">
                  <a:schemeClr val="bg1"/>
                </a:gs>
                <a:gs pos="76312">
                  <a:srgbClr val="FAFBFE"/>
                </a:gs>
                <a:gs pos="6000">
                  <a:schemeClr val="accent5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625151" y="4424219"/>
              <a:ext cx="1146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2800" kern="100" spc="-300" dirty="0">
                  <a:latin typeface="-윤고딕330" pitchFamily="18" charset="-127"/>
                  <a:ea typeface="-윤고딕330" pitchFamily="18" charset="-127"/>
                </a:rPr>
                <a:t>스티커</a:t>
              </a:r>
              <a:endParaRPr lang="ko-KR" altLang="en-US" sz="2800" spc="-300" dirty="0">
                <a:latin typeface="서울한강체 EB" pitchFamily="18" charset="-127"/>
                <a:ea typeface="서울한강체 EB" pitchFamily="18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6841563" y="5012628"/>
            <a:ext cx="1296172" cy="1178338"/>
            <a:chOff x="7292258" y="2739911"/>
            <a:chExt cx="1296172" cy="1178338"/>
          </a:xfrm>
        </p:grpSpPr>
        <p:sp>
          <p:nvSpPr>
            <p:cNvPr id="65" name="타원 64"/>
            <p:cNvSpPr/>
            <p:nvPr/>
          </p:nvSpPr>
          <p:spPr>
            <a:xfrm>
              <a:off x="7292258" y="2739911"/>
              <a:ext cx="1296172" cy="1178338"/>
            </a:xfrm>
            <a:prstGeom prst="ellipse">
              <a:avLst/>
            </a:prstGeom>
            <a:gradFill flip="none" rotWithShape="1">
              <a:gsLst>
                <a:gs pos="72000">
                  <a:schemeClr val="bg1"/>
                </a:gs>
                <a:gs pos="76312">
                  <a:srgbClr val="FAFBFE"/>
                </a:gs>
                <a:gs pos="6000">
                  <a:schemeClr val="accent5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527410" y="3067470"/>
              <a:ext cx="825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2800" kern="100" spc="-300" dirty="0">
                  <a:latin typeface="-윤고딕330" pitchFamily="18" charset="-127"/>
                  <a:ea typeface="-윤고딕330" pitchFamily="18" charset="-127"/>
                </a:rPr>
                <a:t>추억</a:t>
              </a: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4094771" y="3299923"/>
            <a:ext cx="1296172" cy="1178338"/>
            <a:chOff x="546718" y="2827528"/>
            <a:chExt cx="1296172" cy="1178338"/>
          </a:xfrm>
        </p:grpSpPr>
        <p:sp>
          <p:nvSpPr>
            <p:cNvPr id="71" name="타원 70"/>
            <p:cNvSpPr/>
            <p:nvPr/>
          </p:nvSpPr>
          <p:spPr>
            <a:xfrm>
              <a:off x="546718" y="2827528"/>
              <a:ext cx="1296172" cy="1178338"/>
            </a:xfrm>
            <a:prstGeom prst="ellipse">
              <a:avLst/>
            </a:prstGeom>
            <a:gradFill flip="none" rotWithShape="1">
              <a:gsLst>
                <a:gs pos="72000">
                  <a:schemeClr val="bg1"/>
                </a:gs>
                <a:gs pos="76312">
                  <a:srgbClr val="FAFBFE"/>
                </a:gs>
                <a:gs pos="6000">
                  <a:schemeClr val="accent5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74797" y="3135886"/>
              <a:ext cx="10599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latin typeface="-윤고딕330" pitchFamily="18" charset="-127"/>
                  <a:ea typeface="-윤고딕330" pitchFamily="18" charset="-127"/>
                </a:rPr>
                <a:t>이야기</a:t>
              </a:r>
              <a:endParaRPr lang="ko-KR" altLang="en-US" sz="2800" spc="-300" dirty="0"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4067944" y="3284984"/>
            <a:ext cx="1296172" cy="1178338"/>
            <a:chOff x="546718" y="2827528"/>
            <a:chExt cx="1296172" cy="1178338"/>
          </a:xfrm>
        </p:grpSpPr>
        <p:sp>
          <p:nvSpPr>
            <p:cNvPr id="106" name="타원 105"/>
            <p:cNvSpPr/>
            <p:nvPr/>
          </p:nvSpPr>
          <p:spPr>
            <a:xfrm>
              <a:off x="546718" y="2827528"/>
              <a:ext cx="1296172" cy="1178338"/>
            </a:xfrm>
            <a:prstGeom prst="ellipse">
              <a:avLst/>
            </a:prstGeom>
            <a:gradFill flip="none" rotWithShape="1">
              <a:gsLst>
                <a:gs pos="72000">
                  <a:schemeClr val="bg1"/>
                </a:gs>
                <a:gs pos="76312">
                  <a:srgbClr val="FAFBFE"/>
                </a:gs>
                <a:gs pos="6000">
                  <a:schemeClr val="accent5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74797" y="3135886"/>
              <a:ext cx="10599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latin typeface="-윤고딕330" pitchFamily="18" charset="-127"/>
                  <a:ea typeface="-윤고딕330" pitchFamily="18" charset="-127"/>
                </a:rPr>
                <a:t>이야기</a:t>
              </a:r>
              <a:endParaRPr lang="ko-KR" altLang="en-US" sz="2800" spc="-300" dirty="0"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6014931" y="4988714"/>
            <a:ext cx="1296172" cy="1178338"/>
            <a:chOff x="4898266" y="6669360"/>
            <a:chExt cx="1296172" cy="1178338"/>
          </a:xfrm>
        </p:grpSpPr>
        <p:sp>
          <p:nvSpPr>
            <p:cNvPr id="115" name="타원 114"/>
            <p:cNvSpPr/>
            <p:nvPr/>
          </p:nvSpPr>
          <p:spPr>
            <a:xfrm>
              <a:off x="4898266" y="6669360"/>
              <a:ext cx="1296172" cy="1178338"/>
            </a:xfrm>
            <a:prstGeom prst="ellipse">
              <a:avLst/>
            </a:prstGeom>
            <a:gradFill flip="none" rotWithShape="1">
              <a:gsLst>
                <a:gs pos="72000">
                  <a:schemeClr val="bg1"/>
                </a:gs>
                <a:gs pos="76312">
                  <a:srgbClr val="FAFBFE"/>
                </a:gs>
                <a:gs pos="6000">
                  <a:schemeClr val="tx2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987675" y="6732552"/>
              <a:ext cx="10599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spc="-300" dirty="0" smtClean="0">
                  <a:latin typeface="-윤고딕330" pitchFamily="18" charset="-127"/>
                  <a:ea typeface="-윤고딕330" pitchFamily="18" charset="-127"/>
                </a:rPr>
                <a:t>이웃</a:t>
              </a:r>
              <a:endParaRPr lang="en-US" altLang="ko-KR" sz="2800" spc="-300" dirty="0" smtClean="0">
                <a:latin typeface="-윤고딕330" pitchFamily="18" charset="-127"/>
                <a:ea typeface="-윤고딕330" pitchFamily="18" charset="-127"/>
              </a:endParaRPr>
            </a:p>
            <a:p>
              <a:r>
                <a:rPr lang="ko-KR" altLang="en-US" sz="2800" spc="-300" dirty="0" smtClean="0">
                  <a:latin typeface="-윤고딕330" pitchFamily="18" charset="-127"/>
                  <a:ea typeface="-윤고딕330" pitchFamily="18" charset="-127"/>
                </a:rPr>
                <a:t>이야</a:t>
              </a:r>
              <a:r>
                <a:rPr lang="ko-KR" altLang="en-US" sz="2800" spc="-300" dirty="0">
                  <a:latin typeface="-윤고딕330" pitchFamily="18" charset="-127"/>
                  <a:ea typeface="-윤고딕330" pitchFamily="18" charset="-127"/>
                </a:rPr>
                <a:t>기</a:t>
              </a: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2050455" y="4915999"/>
            <a:ext cx="1296172" cy="1178338"/>
            <a:chOff x="2860246" y="6669360"/>
            <a:chExt cx="1296172" cy="1178338"/>
          </a:xfrm>
        </p:grpSpPr>
        <p:sp>
          <p:nvSpPr>
            <p:cNvPr id="118" name="타원 117"/>
            <p:cNvSpPr/>
            <p:nvPr/>
          </p:nvSpPr>
          <p:spPr>
            <a:xfrm>
              <a:off x="2860246" y="6669360"/>
              <a:ext cx="1296172" cy="1178338"/>
            </a:xfrm>
            <a:prstGeom prst="ellipse">
              <a:avLst/>
            </a:prstGeom>
            <a:gradFill flip="none" rotWithShape="1">
              <a:gsLst>
                <a:gs pos="72000">
                  <a:schemeClr val="bg1"/>
                </a:gs>
                <a:gs pos="76312">
                  <a:srgbClr val="FAFBFE"/>
                </a:gs>
                <a:gs pos="6000">
                  <a:schemeClr val="tx2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978379" y="6733218"/>
              <a:ext cx="10599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spc="-300" dirty="0" smtClean="0">
                  <a:latin typeface="-윤고딕330" pitchFamily="18" charset="-127"/>
                  <a:ea typeface="-윤고딕330" pitchFamily="18" charset="-127"/>
                </a:rPr>
                <a:t>가족</a:t>
              </a:r>
              <a:endParaRPr lang="en-US" altLang="ko-KR" sz="2800" spc="-300" dirty="0" smtClean="0">
                <a:latin typeface="-윤고딕330" pitchFamily="18" charset="-127"/>
                <a:ea typeface="-윤고딕330" pitchFamily="18" charset="-127"/>
              </a:endParaRPr>
            </a:p>
            <a:p>
              <a:r>
                <a:rPr lang="ko-KR" altLang="en-US" sz="2800" spc="-300" dirty="0" smtClean="0">
                  <a:latin typeface="-윤고딕330" pitchFamily="18" charset="-127"/>
                  <a:ea typeface="-윤고딕330" pitchFamily="18" charset="-127"/>
                </a:rPr>
                <a:t>이야기</a:t>
              </a:r>
              <a:endParaRPr lang="ko-KR" altLang="en-US" sz="2800" spc="-300" dirty="0"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168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3" y="647371"/>
            <a:ext cx="2210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요구사항 정의서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60744" y="2269977"/>
            <a:ext cx="1729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-윤고딕330" pitchFamily="18" charset="-127"/>
                <a:ea typeface="-윤고딕330" pitchFamily="18" charset="-127"/>
              </a:rPr>
              <a:t>특화 서비스</a:t>
            </a:r>
            <a:endParaRPr lang="ko-KR" altLang="en-US" sz="2800" spc="-3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6949642" y="1937018"/>
            <a:ext cx="1296172" cy="1178338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rgbClr val="F1ADE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63017" y="2264577"/>
            <a:ext cx="1729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-윤고딕330" pitchFamily="18" charset="-127"/>
                <a:ea typeface="-윤고딕330" pitchFamily="18" charset="-127"/>
              </a:rPr>
              <a:t>부가 서비스</a:t>
            </a:r>
            <a:endParaRPr lang="ko-KR" altLang="en-US" sz="2800" spc="-3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8471" y="2264577"/>
            <a:ext cx="1729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-윤고딕330" pitchFamily="18" charset="-127"/>
                <a:ea typeface="-윤고딕330" pitchFamily="18" charset="-127"/>
              </a:rPr>
              <a:t>기본 서비스</a:t>
            </a:r>
            <a:endParaRPr lang="ko-KR" altLang="en-US" sz="2800" spc="-300" dirty="0"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777911" y="3477606"/>
            <a:ext cx="1560781" cy="1178338"/>
            <a:chOff x="2251143" y="4915768"/>
            <a:chExt cx="1560781" cy="1178338"/>
          </a:xfrm>
        </p:grpSpPr>
        <p:sp>
          <p:nvSpPr>
            <p:cNvPr id="77" name="타원 76"/>
            <p:cNvSpPr/>
            <p:nvPr/>
          </p:nvSpPr>
          <p:spPr>
            <a:xfrm>
              <a:off x="2251143" y="4915768"/>
              <a:ext cx="1560781" cy="1178338"/>
            </a:xfrm>
            <a:prstGeom prst="ellipse">
              <a:avLst/>
            </a:prstGeom>
            <a:gradFill flip="none" rotWithShape="1">
              <a:gsLst>
                <a:gs pos="72000">
                  <a:schemeClr val="bg1"/>
                </a:gs>
                <a:gs pos="76312">
                  <a:srgbClr val="FAFBFE"/>
                </a:gs>
                <a:gs pos="6000">
                  <a:schemeClr val="tx2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616754" y="5243327"/>
              <a:ext cx="7766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 smtClean="0">
                  <a:latin typeface="-윤고딕330" pitchFamily="18" charset="-127"/>
                  <a:ea typeface="-윤고딕330" pitchFamily="18" charset="-127"/>
                </a:rPr>
                <a:t>Web</a:t>
              </a:r>
              <a:endParaRPr lang="ko-KR" altLang="en-US" sz="2800" spc="-300" dirty="0"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819031" y="5248618"/>
            <a:ext cx="1560781" cy="1178338"/>
            <a:chOff x="2251143" y="4915768"/>
            <a:chExt cx="1560781" cy="1178338"/>
          </a:xfrm>
        </p:grpSpPr>
        <p:sp>
          <p:nvSpPr>
            <p:cNvPr id="80" name="타원 79"/>
            <p:cNvSpPr/>
            <p:nvPr/>
          </p:nvSpPr>
          <p:spPr>
            <a:xfrm>
              <a:off x="2251143" y="4915768"/>
              <a:ext cx="1560781" cy="1178338"/>
            </a:xfrm>
            <a:prstGeom prst="ellipse">
              <a:avLst/>
            </a:prstGeom>
            <a:gradFill flip="none" rotWithShape="1">
              <a:gsLst>
                <a:gs pos="72000">
                  <a:schemeClr val="bg1"/>
                </a:gs>
                <a:gs pos="76312">
                  <a:srgbClr val="FAFBFE"/>
                </a:gs>
                <a:gs pos="6000">
                  <a:schemeClr val="tx2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616754" y="5243327"/>
              <a:ext cx="7473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 smtClean="0">
                  <a:latin typeface="-윤고딕330" pitchFamily="18" charset="-127"/>
                  <a:ea typeface="-윤고딕330" pitchFamily="18" charset="-127"/>
                </a:rPr>
                <a:t>App</a:t>
              </a:r>
              <a:endParaRPr lang="ko-KR" altLang="en-US" sz="2800" spc="-300" dirty="0"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3603948" y="3474628"/>
            <a:ext cx="1467068" cy="1178338"/>
            <a:chOff x="7543946" y="4137809"/>
            <a:chExt cx="1467068" cy="1178338"/>
          </a:xfrm>
        </p:grpSpPr>
        <p:sp>
          <p:nvSpPr>
            <p:cNvPr id="83" name="타원 82"/>
            <p:cNvSpPr/>
            <p:nvPr/>
          </p:nvSpPr>
          <p:spPr>
            <a:xfrm>
              <a:off x="7629395" y="4137809"/>
              <a:ext cx="1296172" cy="1178338"/>
            </a:xfrm>
            <a:prstGeom prst="ellipse">
              <a:avLst/>
            </a:prstGeom>
            <a:gradFill flip="none" rotWithShape="1">
              <a:gsLst>
                <a:gs pos="72000">
                  <a:schemeClr val="bg1"/>
                </a:gs>
                <a:gs pos="76312">
                  <a:srgbClr val="FAFBFE"/>
                </a:gs>
                <a:gs pos="6000">
                  <a:schemeClr val="accent5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543946" y="4192762"/>
              <a:ext cx="146706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kern="100" spc="-300" dirty="0" smtClean="0">
                  <a:latin typeface="-윤고딕330" pitchFamily="18" charset="-127"/>
                  <a:ea typeface="-윤고딕330" pitchFamily="18" charset="-127"/>
                </a:rPr>
                <a:t>데이터</a:t>
              </a:r>
              <a:endParaRPr lang="en-US" altLang="ko-KR" sz="2800" kern="100" spc="-300" dirty="0" smtClean="0">
                <a:latin typeface="-윤고딕330" pitchFamily="18" charset="-127"/>
                <a:ea typeface="-윤고딕330" pitchFamily="18" charset="-127"/>
              </a:endParaRPr>
            </a:p>
            <a:p>
              <a:r>
                <a:rPr lang="ko-KR" altLang="en-US" sz="2800" kern="100" spc="-300" dirty="0" smtClean="0">
                  <a:latin typeface="-윤고딕330" pitchFamily="18" charset="-127"/>
                  <a:ea typeface="-윤고딕330" pitchFamily="18" charset="-127"/>
                </a:rPr>
                <a:t>다운로</a:t>
              </a:r>
              <a:r>
                <a:rPr lang="ko-KR" altLang="en-US" sz="2800" kern="100" spc="-300" dirty="0">
                  <a:latin typeface="-윤고딕330" pitchFamily="18" charset="-127"/>
                  <a:ea typeface="-윤고딕330" pitchFamily="18" charset="-127"/>
                </a:rPr>
                <a:t>드</a:t>
              </a:r>
              <a:endParaRPr lang="ko-KR" altLang="ko-KR" sz="2800" kern="100" spc="-300" dirty="0">
                <a:latin typeface="-윤고딕330" pitchFamily="18" charset="-127"/>
                <a:ea typeface="-윤고딕330" pitchFamily="18" charset="-127"/>
                <a:cs typeface="Times New Roman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6556276" y="3474628"/>
            <a:ext cx="1296172" cy="1178338"/>
            <a:chOff x="546718" y="2827528"/>
            <a:chExt cx="1296172" cy="1178338"/>
          </a:xfrm>
        </p:grpSpPr>
        <p:sp>
          <p:nvSpPr>
            <p:cNvPr id="86" name="타원 85"/>
            <p:cNvSpPr/>
            <p:nvPr/>
          </p:nvSpPr>
          <p:spPr>
            <a:xfrm>
              <a:off x="546718" y="2827528"/>
              <a:ext cx="1296172" cy="1178338"/>
            </a:xfrm>
            <a:prstGeom prst="ellipse">
              <a:avLst/>
            </a:prstGeom>
            <a:gradFill flip="none" rotWithShape="1">
              <a:gsLst>
                <a:gs pos="72000">
                  <a:schemeClr val="bg1"/>
                </a:gs>
                <a:gs pos="76312">
                  <a:srgbClr val="FAFBFE"/>
                </a:gs>
                <a:gs pos="6000">
                  <a:schemeClr val="accent5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14669" y="2948064"/>
              <a:ext cx="122822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2800" kern="100" spc="-300" dirty="0">
                  <a:latin typeface="-윤고딕330" pitchFamily="18" charset="-127"/>
                  <a:ea typeface="-윤고딕330" pitchFamily="18" charset="-127"/>
                </a:rPr>
                <a:t>데이터 </a:t>
              </a:r>
              <a:endParaRPr lang="en-US" altLang="ko-KR" sz="2800" kern="100" spc="-300" dirty="0" smtClean="0">
                <a:latin typeface="-윤고딕330" pitchFamily="18" charset="-127"/>
                <a:ea typeface="-윤고딕330" pitchFamily="18" charset="-127"/>
              </a:endParaRPr>
            </a:p>
            <a:p>
              <a:pPr algn="ctr"/>
              <a:r>
                <a:rPr lang="ko-KR" altLang="ko-KR" sz="2800" kern="100" spc="-300" dirty="0" smtClean="0">
                  <a:latin typeface="-윤고딕330" pitchFamily="18" charset="-127"/>
                  <a:ea typeface="-윤고딕330" pitchFamily="18" charset="-127"/>
                </a:rPr>
                <a:t>백업 </a:t>
              </a:r>
              <a:endParaRPr lang="ko-KR" altLang="en-US" sz="2800" spc="-300" dirty="0">
                <a:latin typeface="서울한강체 EB" pitchFamily="18" charset="-127"/>
                <a:ea typeface="서울한강체 EB" pitchFamily="18" charset="-127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4903647" y="5223666"/>
            <a:ext cx="1467068" cy="1178338"/>
            <a:chOff x="7464851" y="4096660"/>
            <a:chExt cx="1467068" cy="1178338"/>
          </a:xfrm>
        </p:grpSpPr>
        <p:sp>
          <p:nvSpPr>
            <p:cNvPr id="89" name="타원 88"/>
            <p:cNvSpPr/>
            <p:nvPr/>
          </p:nvSpPr>
          <p:spPr>
            <a:xfrm>
              <a:off x="7550299" y="4096660"/>
              <a:ext cx="1296172" cy="1178338"/>
            </a:xfrm>
            <a:prstGeom prst="ellipse">
              <a:avLst/>
            </a:prstGeom>
            <a:gradFill flip="none" rotWithShape="1">
              <a:gsLst>
                <a:gs pos="72000">
                  <a:schemeClr val="bg1"/>
                </a:gs>
                <a:gs pos="76312">
                  <a:srgbClr val="FAFBFE"/>
                </a:gs>
                <a:gs pos="6000">
                  <a:schemeClr val="accent5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464851" y="4376996"/>
              <a:ext cx="14670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2800" kern="100" spc="-300" dirty="0" err="1">
                  <a:latin typeface="-윤고딕330" pitchFamily="18" charset="-127"/>
                  <a:ea typeface="-윤고딕330" pitchFamily="18" charset="-127"/>
                </a:rPr>
                <a:t>잠금화면</a:t>
              </a:r>
              <a:endParaRPr lang="ko-KR" altLang="en-US" sz="2800" spc="-300" dirty="0">
                <a:latin typeface="서울한강체 EB" pitchFamily="18" charset="-127"/>
                <a:ea typeface="서울한강체 EB" pitchFamily="18" charset="-127"/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2739852" y="5223666"/>
            <a:ext cx="1296172" cy="1178338"/>
            <a:chOff x="7550299" y="4096660"/>
            <a:chExt cx="1296172" cy="1178338"/>
          </a:xfrm>
        </p:grpSpPr>
        <p:sp>
          <p:nvSpPr>
            <p:cNvPr id="92" name="타원 91"/>
            <p:cNvSpPr/>
            <p:nvPr/>
          </p:nvSpPr>
          <p:spPr>
            <a:xfrm>
              <a:off x="7550299" y="4096660"/>
              <a:ext cx="1296172" cy="1178338"/>
            </a:xfrm>
            <a:prstGeom prst="ellipse">
              <a:avLst/>
            </a:prstGeom>
            <a:gradFill flip="none" rotWithShape="1">
              <a:gsLst>
                <a:gs pos="72000">
                  <a:schemeClr val="bg1"/>
                </a:gs>
                <a:gs pos="76312">
                  <a:srgbClr val="FAFBFE"/>
                </a:gs>
                <a:gs pos="6000">
                  <a:schemeClr val="accent5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785451" y="4424219"/>
              <a:ext cx="825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2800" kern="100" spc="-300" dirty="0">
                  <a:latin typeface="-윤고딕330" pitchFamily="18" charset="-127"/>
                  <a:ea typeface="-윤고딕330" pitchFamily="18" charset="-127"/>
                </a:rPr>
                <a:t>콕콕</a:t>
              </a:r>
              <a:endParaRPr lang="ko-KR" altLang="en-US" sz="2800" spc="-300" dirty="0">
                <a:latin typeface="서울한강체 EB" pitchFamily="18" charset="-127"/>
                <a:ea typeface="서울한강체 EB" pitchFamily="18" charset="-127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7238337" y="5223666"/>
            <a:ext cx="1467068" cy="1178338"/>
            <a:chOff x="7464851" y="4096660"/>
            <a:chExt cx="1467068" cy="1178338"/>
          </a:xfrm>
        </p:grpSpPr>
        <p:sp>
          <p:nvSpPr>
            <p:cNvPr id="95" name="타원 94"/>
            <p:cNvSpPr/>
            <p:nvPr/>
          </p:nvSpPr>
          <p:spPr>
            <a:xfrm>
              <a:off x="7550299" y="4096660"/>
              <a:ext cx="1296172" cy="1178338"/>
            </a:xfrm>
            <a:prstGeom prst="ellipse">
              <a:avLst/>
            </a:prstGeom>
            <a:gradFill flip="none" rotWithShape="1">
              <a:gsLst>
                <a:gs pos="72000">
                  <a:schemeClr val="bg1"/>
                </a:gs>
                <a:gs pos="76312">
                  <a:srgbClr val="FAFBFE"/>
                </a:gs>
                <a:gs pos="6000">
                  <a:schemeClr val="accent5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464851" y="4376996"/>
              <a:ext cx="14670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2800" kern="100" spc="-300" dirty="0" err="1">
                  <a:latin typeface="-윤고딕330" pitchFamily="18" charset="-127"/>
                  <a:ea typeface="-윤고딕330" pitchFamily="18" charset="-127"/>
                </a:rPr>
                <a:t>심플퀴즈</a:t>
              </a:r>
              <a:endParaRPr lang="ko-KR" altLang="en-US" sz="2800" spc="-300" dirty="0">
                <a:latin typeface="서울한강체 EB" pitchFamily="18" charset="-127"/>
                <a:ea typeface="서울한강체 EB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415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271730" y="309404"/>
            <a:ext cx="987902" cy="987902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accent6">
                  <a:lumMod val="64000"/>
                  <a:lumOff val="36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6461" y="620688"/>
            <a:ext cx="942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smtClean="0">
                <a:latin typeface="서울한강체 EB" pitchFamily="18" charset="-127"/>
                <a:ea typeface="서울한강체 EB" pitchFamily="18" charset="-127"/>
              </a:rPr>
              <a:t>목차</a:t>
            </a:r>
            <a:endParaRPr lang="ko-KR" altLang="en-US" sz="36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67544" y="1859196"/>
            <a:ext cx="1725658" cy="1725658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tx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rPr>
              <a:t>개요</a:t>
            </a:r>
            <a:endParaRPr lang="ko-KR" altLang="en-US" sz="3600" dirty="0">
              <a:solidFill>
                <a:schemeClr val="tx1"/>
              </a:solidFill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499580" y="1859196"/>
            <a:ext cx="1725658" cy="1725658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tx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rPr>
              <a:t>분석</a:t>
            </a:r>
            <a:endParaRPr lang="ko-KR" altLang="en-US" sz="3600" dirty="0">
              <a:solidFill>
                <a:schemeClr val="tx1"/>
              </a:solidFill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531616" y="1859196"/>
            <a:ext cx="1725658" cy="1725658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tx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rPr>
              <a:t>설계</a:t>
            </a:r>
            <a:endParaRPr lang="en-US" altLang="ko-KR" sz="3600" dirty="0" smtClean="0">
              <a:solidFill>
                <a:schemeClr val="tx1"/>
              </a:solidFill>
              <a:latin typeface="서울한강체 EB" pitchFamily="18" charset="-127"/>
              <a:ea typeface="서울한강체 EB" pitchFamily="18" charset="-127"/>
            </a:endParaRPr>
          </a:p>
          <a:p>
            <a:pPr algn="ctr"/>
            <a:r>
              <a:rPr lang="ko-KR" altLang="en-US" sz="3600" dirty="0" smtClean="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rPr>
              <a:t>구현</a:t>
            </a:r>
            <a:endParaRPr lang="ko-KR" altLang="en-US" sz="3600" dirty="0">
              <a:solidFill>
                <a:schemeClr val="tx1"/>
              </a:solidFill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724517" y="1859196"/>
            <a:ext cx="1725658" cy="1725658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tx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rPr>
              <a:t>시현</a:t>
            </a:r>
            <a:endParaRPr lang="ko-KR" altLang="en-US" sz="4000" dirty="0">
              <a:solidFill>
                <a:schemeClr val="tx1"/>
              </a:solidFill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55750" y="3789040"/>
            <a:ext cx="18133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spc="-300" dirty="0" smtClean="0">
                <a:latin typeface="-윤고딕360" pitchFamily="18" charset="-127"/>
                <a:ea typeface="-윤고딕360" pitchFamily="18" charset="-127"/>
              </a:rPr>
              <a:t>벤치마킹</a:t>
            </a:r>
            <a:endParaRPr lang="en-US" altLang="ko-KR" sz="2000" spc="-300" dirty="0" smtClean="0">
              <a:latin typeface="-윤고딕360" pitchFamily="18" charset="-127"/>
              <a:ea typeface="-윤고딕36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spc="-300" dirty="0">
                <a:latin typeface="-윤고딕360" pitchFamily="18" charset="-127"/>
                <a:ea typeface="-윤고딕360" pitchFamily="18" charset="-127"/>
              </a:rPr>
              <a:t>요구사항 </a:t>
            </a:r>
            <a:r>
              <a:rPr lang="ko-KR" altLang="en-US" sz="2000" spc="-300" dirty="0" smtClean="0">
                <a:latin typeface="-윤고딕360" pitchFamily="18" charset="-127"/>
                <a:ea typeface="-윤고딕360" pitchFamily="18" charset="-127"/>
              </a:rPr>
              <a:t>정의서</a:t>
            </a:r>
            <a:endParaRPr lang="en-US" altLang="ko-KR" sz="2000" spc="-300" dirty="0" smtClean="0">
              <a:latin typeface="-윤고딕360" pitchFamily="18" charset="-127"/>
              <a:ea typeface="-윤고딕36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spc="-300" dirty="0" err="1" smtClean="0">
                <a:latin typeface="-윤고딕360" pitchFamily="18" charset="-127"/>
                <a:ea typeface="-윤고딕360" pitchFamily="18" charset="-127"/>
              </a:rPr>
              <a:t>유즈케이스</a:t>
            </a:r>
            <a:r>
              <a:rPr lang="ko-KR" altLang="en-US" sz="2000" spc="-300" dirty="0" smtClean="0">
                <a:latin typeface="-윤고딕360" pitchFamily="18" charset="-127"/>
                <a:ea typeface="-윤고딕360" pitchFamily="18" charset="-127"/>
              </a:rPr>
              <a:t> 모델링</a:t>
            </a:r>
            <a:endParaRPr lang="ko-KR" altLang="en-US" sz="2000" spc="-300" dirty="0"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87786" y="3789040"/>
            <a:ext cx="18133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300" dirty="0">
                <a:latin typeface="-윤고딕360" pitchFamily="18" charset="-127"/>
                <a:ea typeface="-윤고딕360" pitchFamily="18" charset="-127"/>
              </a:rPr>
              <a:t>DB </a:t>
            </a:r>
            <a:r>
              <a:rPr lang="ko-KR" altLang="en-US" sz="2000" spc="-300" dirty="0">
                <a:latin typeface="-윤고딕360" pitchFamily="18" charset="-127"/>
                <a:ea typeface="-윤고딕360" pitchFamily="18" charset="-127"/>
              </a:rPr>
              <a:t>스키마 설계</a:t>
            </a:r>
            <a:endParaRPr lang="en-US" altLang="ko-KR" sz="2000" spc="-300" dirty="0">
              <a:latin typeface="-윤고딕360" pitchFamily="18" charset="-127"/>
              <a:ea typeface="-윤고딕36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spc="-300" dirty="0">
                <a:latin typeface="-윤고딕360" pitchFamily="18" charset="-127"/>
                <a:ea typeface="-윤고딕360" pitchFamily="18" charset="-127"/>
              </a:rPr>
              <a:t>UI </a:t>
            </a:r>
            <a:r>
              <a:rPr lang="ko-KR" altLang="en-US" sz="2000" spc="-300" dirty="0" smtClean="0">
                <a:latin typeface="-윤고딕360" pitchFamily="18" charset="-127"/>
                <a:ea typeface="-윤고딕360" pitchFamily="18" charset="-127"/>
              </a:rPr>
              <a:t>설계</a:t>
            </a:r>
            <a:endParaRPr lang="en-US" altLang="ko-KR" sz="2000" spc="-300" dirty="0" smtClean="0">
              <a:latin typeface="-윤고딕360" pitchFamily="18" charset="-127"/>
              <a:ea typeface="-윤고딕36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spc="-300" dirty="0" smtClean="0">
                <a:latin typeface="-윤고딕360" pitchFamily="18" charset="-127"/>
                <a:ea typeface="-윤고딕360" pitchFamily="18" charset="-127"/>
              </a:rPr>
              <a:t>클래스 모델</a:t>
            </a:r>
            <a:r>
              <a:rPr lang="ko-KR" altLang="en-US" sz="2000" spc="-300" dirty="0">
                <a:latin typeface="-윤고딕360" pitchFamily="18" charset="-127"/>
                <a:ea typeface="-윤고딕360" pitchFamily="18" charset="-127"/>
              </a:rPr>
              <a:t>링</a:t>
            </a:r>
            <a:endParaRPr lang="en-US" altLang="ko-KR" sz="2000" spc="-300" dirty="0" smtClean="0">
              <a:latin typeface="-윤고딕360" pitchFamily="18" charset="-127"/>
              <a:ea typeface="-윤고딕36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spc="-300" dirty="0" smtClean="0">
                <a:latin typeface="-윤고딕360" pitchFamily="18" charset="-127"/>
                <a:ea typeface="-윤고딕360" pitchFamily="18" charset="-127"/>
              </a:rPr>
              <a:t>시퀀스 다이어그램</a:t>
            </a:r>
            <a:endParaRPr lang="en-US" altLang="ko-KR" sz="2000" spc="-300" dirty="0" smtClean="0"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8067" y="3789040"/>
            <a:ext cx="186461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spc="-300" dirty="0" err="1" smtClean="0">
                <a:latin typeface="-윤고딕360" pitchFamily="18" charset="-127"/>
                <a:ea typeface="-윤고딕360" pitchFamily="18" charset="-127"/>
              </a:rPr>
              <a:t>루핑</a:t>
            </a:r>
            <a:r>
              <a:rPr lang="ko-KR" altLang="en-US" sz="2000" spc="-300" dirty="0" smtClean="0">
                <a:latin typeface="-윤고딕360" pitchFamily="18" charset="-127"/>
                <a:ea typeface="-윤고딕360" pitchFamily="18" charset="-127"/>
              </a:rPr>
              <a:t> 팀 소개</a:t>
            </a:r>
            <a:endParaRPr lang="en-US" altLang="ko-KR" sz="2000" spc="-300" dirty="0" smtClean="0">
              <a:latin typeface="-윤고딕360" pitchFamily="18" charset="-127"/>
              <a:ea typeface="-윤고딕36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spc="-300" dirty="0" smtClean="0">
                <a:latin typeface="-윤고딕360" pitchFamily="18" charset="-127"/>
                <a:ea typeface="-윤고딕360" pitchFamily="18" charset="-127"/>
              </a:rPr>
              <a:t>소통 프로그램 소개</a:t>
            </a:r>
            <a:endParaRPr lang="en-US" altLang="ko-KR" sz="2000" spc="-300" dirty="0" smtClean="0">
              <a:latin typeface="-윤고딕360" pitchFamily="18" charset="-127"/>
              <a:ea typeface="-윤고딕36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spc="-300" dirty="0" smtClean="0">
                <a:latin typeface="-윤고딕360" pitchFamily="18" charset="-127"/>
                <a:ea typeface="-윤고딕360" pitchFamily="18" charset="-127"/>
              </a:rPr>
              <a:t>개발 일정</a:t>
            </a:r>
            <a:endParaRPr lang="en-US" altLang="ko-KR" sz="2000" spc="-300" dirty="0" smtClean="0">
              <a:latin typeface="-윤고딕360" pitchFamily="18" charset="-127"/>
              <a:ea typeface="-윤고딕36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spc="-300" dirty="0" smtClean="0">
                <a:latin typeface="-윤고딕360" pitchFamily="18" charset="-127"/>
                <a:ea typeface="-윤고딕360" pitchFamily="18" charset="-127"/>
              </a:rPr>
              <a:t>개발 환경</a:t>
            </a:r>
            <a:endParaRPr lang="en-US" altLang="ko-KR" sz="2000" spc="-300" dirty="0">
              <a:latin typeface="-윤고딕360" pitchFamily="18" charset="-127"/>
              <a:ea typeface="-윤고딕360" pitchFamily="18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2000" spc="-300" dirty="0">
              <a:latin typeface="-윤고딕360" pitchFamily="18" charset="-127"/>
              <a:ea typeface="-윤고딕36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682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3" y="647371"/>
            <a:ext cx="3054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err="1" smtClean="0">
                <a:latin typeface="서울한강체 EB" pitchFamily="18" charset="-127"/>
                <a:ea typeface="서울한강체 EB" pitchFamily="18" charset="-127"/>
              </a:rPr>
              <a:t>유즈케이스</a:t>
            </a:r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 다이어그램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900113" y="1010493"/>
            <a:ext cx="6911975" cy="5730875"/>
            <a:chOff x="567" y="789"/>
            <a:chExt cx="4354" cy="3610"/>
          </a:xfrm>
        </p:grpSpPr>
        <p:sp>
          <p:nvSpPr>
            <p:cNvPr id="12" name="AutoShape 4"/>
            <p:cNvSpPr>
              <a:spLocks noChangeAspect="1" noChangeArrowheads="1" noTextEdit="1"/>
            </p:cNvSpPr>
            <p:nvPr/>
          </p:nvSpPr>
          <p:spPr bwMode="auto">
            <a:xfrm>
              <a:off x="567" y="789"/>
              <a:ext cx="4354" cy="3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920" y="1250"/>
              <a:ext cx="101" cy="101"/>
            </a:xfrm>
            <a:prstGeom prst="ellipse">
              <a:avLst/>
            </a:prstGeom>
            <a:solidFill>
              <a:srgbClr val="FFFFB9"/>
            </a:solidFill>
            <a:ln w="6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971" y="1357"/>
              <a:ext cx="0" cy="107"/>
            </a:xfrm>
            <a:prstGeom prst="line">
              <a:avLst/>
            </a:prstGeom>
            <a:noFill/>
            <a:ln w="6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>
              <a:off x="914" y="1395"/>
              <a:ext cx="120" cy="0"/>
            </a:xfrm>
            <a:prstGeom prst="line">
              <a:avLst/>
            </a:prstGeom>
            <a:noFill/>
            <a:ln w="6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 flipH="1">
              <a:off x="895" y="1464"/>
              <a:ext cx="76" cy="114"/>
            </a:xfrm>
            <a:prstGeom prst="line">
              <a:avLst/>
            </a:prstGeom>
            <a:noFill/>
            <a:ln w="6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971" y="1464"/>
              <a:ext cx="82" cy="114"/>
            </a:xfrm>
            <a:prstGeom prst="line">
              <a:avLst/>
            </a:prstGeom>
            <a:noFill/>
            <a:ln w="6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826" y="1609"/>
              <a:ext cx="40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-윤고딕330" pitchFamily="18" charset="-127"/>
                  <a:ea typeface="-윤고딕330" pitchFamily="18" charset="-127"/>
                  <a:cs typeface="굴림" pitchFamily="50" charset="-127"/>
                </a:rPr>
                <a:t>사용자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윤고딕330" pitchFamily="18" charset="-127"/>
                <a:ea typeface="-윤고딕330" pitchFamily="18" charset="-127"/>
                <a:cs typeface="굴림" pitchFamily="50" charset="-127"/>
              </a:endParaRPr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3419" y="915"/>
              <a:ext cx="644" cy="272"/>
            </a:xfrm>
            <a:prstGeom prst="ellipse">
              <a:avLst/>
            </a:prstGeom>
            <a:solidFill>
              <a:srgbClr val="FFFFB9"/>
            </a:solidFill>
            <a:ln w="6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33" name="Rectangle 13"/>
            <p:cNvSpPr>
              <a:spLocks noChangeArrowheads="1"/>
            </p:cNvSpPr>
            <p:nvPr/>
          </p:nvSpPr>
          <p:spPr bwMode="auto">
            <a:xfrm>
              <a:off x="3503" y="964"/>
              <a:ext cx="5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-윤고딕330" pitchFamily="18" charset="-127"/>
                  <a:ea typeface="-윤고딕330" pitchFamily="18" charset="-127"/>
                  <a:cs typeface="굴림" pitchFamily="50" charset="-127"/>
                </a:rPr>
                <a:t>회원가입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윤고딕330" pitchFamily="18" charset="-127"/>
                <a:ea typeface="-윤고딕330" pitchFamily="18" charset="-127"/>
                <a:cs typeface="굴림" pitchFamily="50" charset="-127"/>
              </a:endParaRPr>
            </a:p>
          </p:txBody>
        </p:sp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1602" y="2278"/>
              <a:ext cx="751" cy="272"/>
            </a:xfrm>
            <a:prstGeom prst="ellipse">
              <a:avLst/>
            </a:prstGeom>
            <a:solidFill>
              <a:srgbClr val="FFFFB9"/>
            </a:solidFill>
            <a:ln w="6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43" name="Rectangle 15"/>
            <p:cNvSpPr>
              <a:spLocks noChangeArrowheads="1"/>
            </p:cNvSpPr>
            <p:nvPr/>
          </p:nvSpPr>
          <p:spPr bwMode="auto">
            <a:xfrm>
              <a:off x="1793" y="2338"/>
              <a:ext cx="40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-윤고딕330" pitchFamily="18" charset="-127"/>
                  <a:ea typeface="-윤고딕330" pitchFamily="18" charset="-127"/>
                  <a:cs typeface="굴림" pitchFamily="50" charset="-127"/>
                </a:rPr>
                <a:t>로그인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윤고딕330" pitchFamily="18" charset="-127"/>
                <a:ea typeface="-윤고딕330" pitchFamily="18" charset="-127"/>
                <a:cs typeface="굴림" pitchFamily="50" charset="-127"/>
              </a:endParaRPr>
            </a:p>
          </p:txBody>
        </p:sp>
        <p:sp>
          <p:nvSpPr>
            <p:cNvPr id="44" name="Oval 16"/>
            <p:cNvSpPr>
              <a:spLocks noChangeArrowheads="1"/>
            </p:cNvSpPr>
            <p:nvPr/>
          </p:nvSpPr>
          <p:spPr bwMode="auto">
            <a:xfrm>
              <a:off x="2839" y="1496"/>
              <a:ext cx="687" cy="271"/>
            </a:xfrm>
            <a:prstGeom prst="ellipse">
              <a:avLst/>
            </a:prstGeom>
            <a:solidFill>
              <a:srgbClr val="FFFFB9"/>
            </a:solidFill>
            <a:ln w="6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45" name="Rectangle 17"/>
            <p:cNvSpPr>
              <a:spLocks noChangeArrowheads="1"/>
            </p:cNvSpPr>
            <p:nvPr/>
          </p:nvSpPr>
          <p:spPr bwMode="auto">
            <a:xfrm>
              <a:off x="2979" y="1553"/>
              <a:ext cx="40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-윤고딕330" pitchFamily="18" charset="-127"/>
                  <a:ea typeface="-윤고딕330" pitchFamily="18" charset="-127"/>
                  <a:cs typeface="굴림" pitchFamily="50" charset="-127"/>
                </a:rPr>
                <a:t>가족홈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윤고딕330" pitchFamily="18" charset="-127"/>
                <a:ea typeface="-윤고딕330" pitchFamily="18" charset="-127"/>
                <a:cs typeface="굴림" pitchFamily="50" charset="-127"/>
              </a:endParaRPr>
            </a:p>
          </p:txBody>
        </p:sp>
        <p:sp>
          <p:nvSpPr>
            <p:cNvPr id="66" name="Oval 18"/>
            <p:cNvSpPr>
              <a:spLocks noChangeArrowheads="1"/>
            </p:cNvSpPr>
            <p:nvPr/>
          </p:nvSpPr>
          <p:spPr bwMode="auto">
            <a:xfrm>
              <a:off x="2763" y="2026"/>
              <a:ext cx="820" cy="271"/>
            </a:xfrm>
            <a:prstGeom prst="ellipse">
              <a:avLst/>
            </a:prstGeom>
            <a:solidFill>
              <a:srgbClr val="FFFFB9"/>
            </a:solidFill>
            <a:ln w="6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67" name="Rectangle 19"/>
            <p:cNvSpPr>
              <a:spLocks noChangeArrowheads="1"/>
            </p:cNvSpPr>
            <p:nvPr/>
          </p:nvSpPr>
          <p:spPr bwMode="auto">
            <a:xfrm>
              <a:off x="2845" y="2076"/>
              <a:ext cx="66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-윤고딕330" pitchFamily="18" charset="-127"/>
                  <a:ea typeface="-윤고딕330" pitchFamily="18" charset="-127"/>
                  <a:cs typeface="굴림" pitchFamily="50" charset="-127"/>
                </a:rPr>
                <a:t>가족이야기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윤고딕330" pitchFamily="18" charset="-127"/>
                <a:ea typeface="-윤고딕330" pitchFamily="18" charset="-127"/>
                <a:cs typeface="굴림" pitchFamily="50" charset="-127"/>
              </a:endParaRPr>
            </a:p>
          </p:txBody>
        </p:sp>
        <p:sp>
          <p:nvSpPr>
            <p:cNvPr id="68" name="Oval 20"/>
            <p:cNvSpPr>
              <a:spLocks noChangeArrowheads="1"/>
            </p:cNvSpPr>
            <p:nvPr/>
          </p:nvSpPr>
          <p:spPr bwMode="auto">
            <a:xfrm>
              <a:off x="2889" y="3036"/>
              <a:ext cx="587" cy="271"/>
            </a:xfrm>
            <a:prstGeom prst="ellipse">
              <a:avLst/>
            </a:prstGeom>
            <a:solidFill>
              <a:srgbClr val="FFFFB9"/>
            </a:solidFill>
            <a:ln w="6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70" name="Rectangle 21"/>
            <p:cNvSpPr>
              <a:spLocks noChangeArrowheads="1"/>
            </p:cNvSpPr>
            <p:nvPr/>
          </p:nvSpPr>
          <p:spPr bwMode="auto">
            <a:xfrm>
              <a:off x="3049" y="3084"/>
              <a:ext cx="26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-윤고딕330" pitchFamily="18" charset="-127"/>
                  <a:ea typeface="-윤고딕330" pitchFamily="18" charset="-127"/>
                  <a:cs typeface="굴림" pitchFamily="50" charset="-127"/>
                </a:rPr>
                <a:t>앨범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윤고딕330" pitchFamily="18" charset="-127"/>
                <a:ea typeface="-윤고딕330" pitchFamily="18" charset="-127"/>
                <a:cs typeface="굴림" pitchFamily="50" charset="-127"/>
              </a:endParaRPr>
            </a:p>
          </p:txBody>
        </p:sp>
        <p:sp>
          <p:nvSpPr>
            <p:cNvPr id="71" name="Oval 22"/>
            <p:cNvSpPr>
              <a:spLocks noChangeArrowheads="1"/>
            </p:cNvSpPr>
            <p:nvPr/>
          </p:nvSpPr>
          <p:spPr bwMode="auto">
            <a:xfrm>
              <a:off x="4000" y="2531"/>
              <a:ext cx="732" cy="271"/>
            </a:xfrm>
            <a:prstGeom prst="ellipse">
              <a:avLst/>
            </a:prstGeom>
            <a:solidFill>
              <a:srgbClr val="FFFFB9"/>
            </a:solidFill>
            <a:ln w="6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72" name="Rectangle 23"/>
            <p:cNvSpPr>
              <a:spLocks noChangeArrowheads="1"/>
            </p:cNvSpPr>
            <p:nvPr/>
          </p:nvSpPr>
          <p:spPr bwMode="auto">
            <a:xfrm>
              <a:off x="4120" y="2606"/>
              <a:ext cx="5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-윤고딕330" pitchFamily="18" charset="-127"/>
                  <a:ea typeface="-윤고딕330" pitchFamily="18" charset="-127"/>
                  <a:cs typeface="굴림" pitchFamily="50" charset="-127"/>
                </a:rPr>
                <a:t>소망상자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윤고딕330" pitchFamily="18" charset="-127"/>
                <a:ea typeface="-윤고딕330" pitchFamily="18" charset="-127"/>
                <a:cs typeface="굴림" pitchFamily="50" charset="-127"/>
              </a:endParaRPr>
            </a:p>
          </p:txBody>
        </p:sp>
        <p:sp>
          <p:nvSpPr>
            <p:cNvPr id="73" name="Oval 24"/>
            <p:cNvSpPr>
              <a:spLocks noChangeArrowheads="1"/>
            </p:cNvSpPr>
            <p:nvPr/>
          </p:nvSpPr>
          <p:spPr bwMode="auto">
            <a:xfrm>
              <a:off x="3949" y="3061"/>
              <a:ext cx="839" cy="271"/>
            </a:xfrm>
            <a:prstGeom prst="ellipse">
              <a:avLst/>
            </a:prstGeom>
            <a:solidFill>
              <a:srgbClr val="FFFFB9"/>
            </a:solidFill>
            <a:ln w="6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74" name="Rectangle 25"/>
            <p:cNvSpPr>
              <a:spLocks noChangeArrowheads="1"/>
            </p:cNvSpPr>
            <p:nvPr/>
          </p:nvSpPr>
          <p:spPr bwMode="auto">
            <a:xfrm>
              <a:off x="4194" y="3109"/>
              <a:ext cx="40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-윤고딕330" pitchFamily="18" charset="-127"/>
                  <a:ea typeface="-윤고딕330" pitchFamily="18" charset="-127"/>
                  <a:cs typeface="굴림" pitchFamily="50" charset="-127"/>
                </a:rPr>
                <a:t>우체통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윤고딕330" pitchFamily="18" charset="-127"/>
                <a:ea typeface="-윤고딕330" pitchFamily="18" charset="-127"/>
                <a:cs typeface="굴림" pitchFamily="50" charset="-127"/>
              </a:endParaRPr>
            </a:p>
          </p:txBody>
        </p:sp>
        <p:sp>
          <p:nvSpPr>
            <p:cNvPr id="75" name="Oval 26"/>
            <p:cNvSpPr>
              <a:spLocks noChangeArrowheads="1"/>
            </p:cNvSpPr>
            <p:nvPr/>
          </p:nvSpPr>
          <p:spPr bwMode="auto">
            <a:xfrm>
              <a:off x="2738" y="2531"/>
              <a:ext cx="877" cy="271"/>
            </a:xfrm>
            <a:prstGeom prst="ellipse">
              <a:avLst/>
            </a:prstGeom>
            <a:solidFill>
              <a:srgbClr val="FFFFB9"/>
            </a:solidFill>
            <a:ln w="6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76" name="Rectangle 27"/>
            <p:cNvSpPr>
              <a:spLocks noChangeArrowheads="1"/>
            </p:cNvSpPr>
            <p:nvPr/>
          </p:nvSpPr>
          <p:spPr bwMode="auto">
            <a:xfrm>
              <a:off x="3043" y="2570"/>
              <a:ext cx="26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-윤고딕330" pitchFamily="18" charset="-127"/>
                  <a:ea typeface="-윤고딕330" pitchFamily="18" charset="-127"/>
                  <a:cs typeface="굴림" pitchFamily="50" charset="-127"/>
                </a:rPr>
                <a:t>일정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윤고딕330" pitchFamily="18" charset="-127"/>
                <a:ea typeface="-윤고딕330" pitchFamily="18" charset="-127"/>
                <a:cs typeface="굴림" pitchFamily="50" charset="-127"/>
              </a:endParaRPr>
            </a:p>
          </p:txBody>
        </p:sp>
        <p:sp>
          <p:nvSpPr>
            <p:cNvPr id="77" name="Oval 28"/>
            <p:cNvSpPr>
              <a:spLocks noChangeArrowheads="1"/>
            </p:cNvSpPr>
            <p:nvPr/>
          </p:nvSpPr>
          <p:spPr bwMode="auto">
            <a:xfrm>
              <a:off x="3924" y="1496"/>
              <a:ext cx="858" cy="271"/>
            </a:xfrm>
            <a:prstGeom prst="ellipse">
              <a:avLst/>
            </a:prstGeom>
            <a:solidFill>
              <a:srgbClr val="FFFFB9"/>
            </a:solidFill>
            <a:ln w="6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78" name="Rectangle 29"/>
            <p:cNvSpPr>
              <a:spLocks noChangeArrowheads="1"/>
            </p:cNvSpPr>
            <p:nvPr/>
          </p:nvSpPr>
          <p:spPr bwMode="auto">
            <a:xfrm>
              <a:off x="4158" y="1548"/>
              <a:ext cx="40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-윤고딕330" pitchFamily="18" charset="-127"/>
                  <a:ea typeface="-윤고딕330" pitchFamily="18" charset="-127"/>
                  <a:cs typeface="굴림" pitchFamily="50" charset="-127"/>
                </a:rPr>
                <a:t>이웃홈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윤고딕330" pitchFamily="18" charset="-127"/>
                <a:ea typeface="-윤고딕330" pitchFamily="18" charset="-127"/>
                <a:cs typeface="굴림" pitchFamily="50" charset="-127"/>
              </a:endParaRPr>
            </a:p>
          </p:txBody>
        </p:sp>
        <p:sp>
          <p:nvSpPr>
            <p:cNvPr id="79" name="Oval 30"/>
            <p:cNvSpPr>
              <a:spLocks noChangeArrowheads="1"/>
            </p:cNvSpPr>
            <p:nvPr/>
          </p:nvSpPr>
          <p:spPr bwMode="auto">
            <a:xfrm>
              <a:off x="3949" y="2026"/>
              <a:ext cx="821" cy="271"/>
            </a:xfrm>
            <a:prstGeom prst="ellipse">
              <a:avLst/>
            </a:prstGeom>
            <a:solidFill>
              <a:srgbClr val="FFFFB9"/>
            </a:solidFill>
            <a:ln w="6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80" name="Rectangle 31"/>
            <p:cNvSpPr>
              <a:spLocks noChangeArrowheads="1"/>
            </p:cNvSpPr>
            <p:nvPr/>
          </p:nvSpPr>
          <p:spPr bwMode="auto">
            <a:xfrm>
              <a:off x="4031" y="2083"/>
              <a:ext cx="66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-윤고딕330" pitchFamily="18" charset="-127"/>
                  <a:ea typeface="-윤고딕330" pitchFamily="18" charset="-127"/>
                  <a:cs typeface="굴림" pitchFamily="50" charset="-127"/>
                </a:rPr>
                <a:t>이웃이야기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윤고딕330" pitchFamily="18" charset="-127"/>
                <a:ea typeface="-윤고딕330" pitchFamily="18" charset="-127"/>
                <a:cs typeface="굴림" pitchFamily="50" charset="-127"/>
              </a:endParaRPr>
            </a:p>
          </p:txBody>
        </p:sp>
        <p:sp>
          <p:nvSpPr>
            <p:cNvPr id="81" name="Oval 32"/>
            <p:cNvSpPr>
              <a:spLocks noChangeArrowheads="1"/>
            </p:cNvSpPr>
            <p:nvPr/>
          </p:nvSpPr>
          <p:spPr bwMode="auto">
            <a:xfrm>
              <a:off x="933" y="3774"/>
              <a:ext cx="101" cy="101"/>
            </a:xfrm>
            <a:prstGeom prst="ellipse">
              <a:avLst/>
            </a:prstGeom>
            <a:solidFill>
              <a:srgbClr val="FFFFB9"/>
            </a:solidFill>
            <a:ln w="6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82" name="Line 33"/>
            <p:cNvSpPr>
              <a:spLocks noChangeShapeType="1"/>
            </p:cNvSpPr>
            <p:nvPr/>
          </p:nvSpPr>
          <p:spPr bwMode="auto">
            <a:xfrm>
              <a:off x="983" y="3881"/>
              <a:ext cx="0" cy="108"/>
            </a:xfrm>
            <a:prstGeom prst="line">
              <a:avLst/>
            </a:prstGeom>
            <a:noFill/>
            <a:ln w="6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83" name="Line 34"/>
            <p:cNvSpPr>
              <a:spLocks noChangeShapeType="1"/>
            </p:cNvSpPr>
            <p:nvPr/>
          </p:nvSpPr>
          <p:spPr bwMode="auto">
            <a:xfrm>
              <a:off x="927" y="3919"/>
              <a:ext cx="120" cy="0"/>
            </a:xfrm>
            <a:prstGeom prst="line">
              <a:avLst/>
            </a:prstGeom>
            <a:noFill/>
            <a:ln w="6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84" name="Line 35"/>
            <p:cNvSpPr>
              <a:spLocks noChangeShapeType="1"/>
            </p:cNvSpPr>
            <p:nvPr/>
          </p:nvSpPr>
          <p:spPr bwMode="auto">
            <a:xfrm flipH="1">
              <a:off x="908" y="3989"/>
              <a:ext cx="75" cy="113"/>
            </a:xfrm>
            <a:prstGeom prst="line">
              <a:avLst/>
            </a:prstGeom>
            <a:noFill/>
            <a:ln w="6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85" name="Line 36"/>
            <p:cNvSpPr>
              <a:spLocks noChangeShapeType="1"/>
            </p:cNvSpPr>
            <p:nvPr/>
          </p:nvSpPr>
          <p:spPr bwMode="auto">
            <a:xfrm>
              <a:off x="983" y="3989"/>
              <a:ext cx="83" cy="113"/>
            </a:xfrm>
            <a:prstGeom prst="line">
              <a:avLst/>
            </a:prstGeom>
            <a:noFill/>
            <a:ln w="6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86" name="Rectangle 37"/>
            <p:cNvSpPr>
              <a:spLocks noChangeArrowheads="1"/>
            </p:cNvSpPr>
            <p:nvPr/>
          </p:nvSpPr>
          <p:spPr bwMode="auto">
            <a:xfrm>
              <a:off x="725" y="4134"/>
              <a:ext cx="66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-윤고딕330" pitchFamily="18" charset="-127"/>
                  <a:ea typeface="-윤고딕330" pitchFamily="18" charset="-127"/>
                  <a:cs typeface="굴림" pitchFamily="50" charset="-127"/>
                </a:rPr>
                <a:t>가족관리자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윤고딕330" pitchFamily="18" charset="-127"/>
                <a:ea typeface="-윤고딕330" pitchFamily="18" charset="-127"/>
                <a:cs typeface="굴림" pitchFamily="50" charset="-127"/>
              </a:endParaRPr>
            </a:p>
          </p:txBody>
        </p:sp>
        <p:sp>
          <p:nvSpPr>
            <p:cNvPr id="87" name="Line 38"/>
            <p:cNvSpPr>
              <a:spLocks noChangeShapeType="1"/>
            </p:cNvSpPr>
            <p:nvPr/>
          </p:nvSpPr>
          <p:spPr bwMode="auto">
            <a:xfrm flipH="1" flipV="1">
              <a:off x="971" y="1748"/>
              <a:ext cx="12" cy="2020"/>
            </a:xfrm>
            <a:prstGeom prst="line">
              <a:avLst/>
            </a:prstGeom>
            <a:noFill/>
            <a:ln w="6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88" name="Freeform 39"/>
            <p:cNvSpPr>
              <a:spLocks/>
            </p:cNvSpPr>
            <p:nvPr/>
          </p:nvSpPr>
          <p:spPr bwMode="auto">
            <a:xfrm>
              <a:off x="920" y="1748"/>
              <a:ext cx="101" cy="127"/>
            </a:xfrm>
            <a:custGeom>
              <a:avLst/>
              <a:gdLst>
                <a:gd name="T0" fmla="*/ 101 w 101"/>
                <a:gd name="T1" fmla="*/ 127 h 127"/>
                <a:gd name="T2" fmla="*/ 51 w 101"/>
                <a:gd name="T3" fmla="*/ 0 h 127"/>
                <a:gd name="T4" fmla="*/ 0 w 101"/>
                <a:gd name="T5" fmla="*/ 127 h 127"/>
                <a:gd name="T6" fmla="*/ 101 w 101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" h="127">
                  <a:moveTo>
                    <a:pt x="101" y="127"/>
                  </a:moveTo>
                  <a:lnTo>
                    <a:pt x="51" y="0"/>
                  </a:lnTo>
                  <a:lnTo>
                    <a:pt x="0" y="127"/>
                  </a:lnTo>
                  <a:lnTo>
                    <a:pt x="101" y="127"/>
                  </a:lnTo>
                  <a:close/>
                </a:path>
              </a:pathLst>
            </a:custGeom>
            <a:solidFill>
              <a:srgbClr val="FFFFFF"/>
            </a:solidFill>
            <a:ln w="6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89" name="Oval 40"/>
            <p:cNvSpPr>
              <a:spLocks noChangeArrowheads="1"/>
            </p:cNvSpPr>
            <p:nvPr/>
          </p:nvSpPr>
          <p:spPr bwMode="auto">
            <a:xfrm>
              <a:off x="3369" y="3869"/>
              <a:ext cx="687" cy="271"/>
            </a:xfrm>
            <a:prstGeom prst="ellipse">
              <a:avLst/>
            </a:prstGeom>
            <a:solidFill>
              <a:srgbClr val="FFFFB9"/>
            </a:solidFill>
            <a:ln w="6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0" name="Rectangle 41"/>
            <p:cNvSpPr>
              <a:spLocks noChangeArrowheads="1"/>
            </p:cNvSpPr>
            <p:nvPr/>
          </p:nvSpPr>
          <p:spPr bwMode="auto">
            <a:xfrm>
              <a:off x="3512" y="3921"/>
              <a:ext cx="40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-윤고딕330" pitchFamily="18" charset="-127"/>
                  <a:ea typeface="-윤고딕330" pitchFamily="18" charset="-127"/>
                  <a:cs typeface="굴림" pitchFamily="50" charset="-127"/>
                </a:rPr>
                <a:t>홈관리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윤고딕330" pitchFamily="18" charset="-127"/>
                <a:ea typeface="-윤고딕330" pitchFamily="18" charset="-127"/>
                <a:cs typeface="굴림" pitchFamily="50" charset="-127"/>
              </a:endParaRPr>
            </a:p>
          </p:txBody>
        </p:sp>
        <p:sp>
          <p:nvSpPr>
            <p:cNvPr id="91" name="Line 42"/>
            <p:cNvSpPr>
              <a:spLocks noChangeShapeType="1"/>
            </p:cNvSpPr>
            <p:nvPr/>
          </p:nvSpPr>
          <p:spPr bwMode="auto">
            <a:xfrm>
              <a:off x="1154" y="1660"/>
              <a:ext cx="675" cy="618"/>
            </a:xfrm>
            <a:prstGeom prst="line">
              <a:avLst/>
            </a:prstGeom>
            <a:noFill/>
            <a:ln w="6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2" name="Line 43"/>
            <p:cNvSpPr>
              <a:spLocks noChangeShapeType="1"/>
            </p:cNvSpPr>
            <p:nvPr/>
          </p:nvSpPr>
          <p:spPr bwMode="auto">
            <a:xfrm flipV="1">
              <a:off x="1154" y="1105"/>
              <a:ext cx="2265" cy="359"/>
            </a:xfrm>
            <a:prstGeom prst="line">
              <a:avLst/>
            </a:prstGeom>
            <a:noFill/>
            <a:ln w="6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3" name="Line 44"/>
            <p:cNvSpPr>
              <a:spLocks noChangeShapeType="1"/>
            </p:cNvSpPr>
            <p:nvPr/>
          </p:nvSpPr>
          <p:spPr bwMode="auto">
            <a:xfrm flipV="1">
              <a:off x="1280" y="4008"/>
              <a:ext cx="2089" cy="12"/>
            </a:xfrm>
            <a:prstGeom prst="line">
              <a:avLst/>
            </a:prstGeom>
            <a:noFill/>
            <a:ln w="6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4" name="Freeform 45"/>
            <p:cNvSpPr>
              <a:spLocks/>
            </p:cNvSpPr>
            <p:nvPr/>
          </p:nvSpPr>
          <p:spPr bwMode="auto">
            <a:xfrm>
              <a:off x="1955" y="1622"/>
              <a:ext cx="884" cy="656"/>
            </a:xfrm>
            <a:custGeom>
              <a:avLst/>
              <a:gdLst>
                <a:gd name="T0" fmla="*/ 884 w 884"/>
                <a:gd name="T1" fmla="*/ 6 h 656"/>
                <a:gd name="T2" fmla="*/ 0 w 884"/>
                <a:gd name="T3" fmla="*/ 0 h 656"/>
                <a:gd name="T4" fmla="*/ 19 w 884"/>
                <a:gd name="T5" fmla="*/ 656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4" h="656">
                  <a:moveTo>
                    <a:pt x="884" y="6"/>
                  </a:moveTo>
                  <a:lnTo>
                    <a:pt x="0" y="0"/>
                  </a:lnTo>
                  <a:lnTo>
                    <a:pt x="19" y="656"/>
                  </a:lnTo>
                </a:path>
              </a:pathLst>
            </a:custGeom>
            <a:noFill/>
            <a:ln w="6">
              <a:solidFill>
                <a:srgbClr val="8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5" name="Freeform 46"/>
            <p:cNvSpPr>
              <a:spLocks/>
            </p:cNvSpPr>
            <p:nvPr/>
          </p:nvSpPr>
          <p:spPr bwMode="auto">
            <a:xfrm>
              <a:off x="1949" y="2215"/>
              <a:ext cx="44" cy="63"/>
            </a:xfrm>
            <a:custGeom>
              <a:avLst/>
              <a:gdLst>
                <a:gd name="T0" fmla="*/ 0 w 44"/>
                <a:gd name="T1" fmla="*/ 0 h 63"/>
                <a:gd name="T2" fmla="*/ 25 w 44"/>
                <a:gd name="T3" fmla="*/ 63 h 63"/>
                <a:gd name="T4" fmla="*/ 44 w 44"/>
                <a:gd name="T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63">
                  <a:moveTo>
                    <a:pt x="0" y="0"/>
                  </a:moveTo>
                  <a:lnTo>
                    <a:pt x="25" y="63"/>
                  </a:lnTo>
                  <a:lnTo>
                    <a:pt x="44" y="0"/>
                  </a:lnTo>
                </a:path>
              </a:pathLst>
            </a:custGeom>
            <a:noFill/>
            <a:ln w="6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6" name="Rectangle 47"/>
            <p:cNvSpPr>
              <a:spLocks noChangeArrowheads="1"/>
            </p:cNvSpPr>
            <p:nvPr/>
          </p:nvSpPr>
          <p:spPr bwMode="auto">
            <a:xfrm>
              <a:off x="1905" y="1572"/>
              <a:ext cx="39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-윤고딕330" pitchFamily="18" charset="-127"/>
                  <a:ea typeface="-윤고딕330" pitchFamily="18" charset="-127"/>
                  <a:cs typeface="굴림" pitchFamily="50" charset="-127"/>
                </a:rPr>
                <a:t>&lt;&lt;extend&gt;&gt;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-윤고딕330" pitchFamily="18" charset="-127"/>
                <a:ea typeface="-윤고딕330" pitchFamily="18" charset="-127"/>
                <a:cs typeface="굴림" pitchFamily="50" charset="-127"/>
              </a:endParaRPr>
            </a:p>
          </p:txBody>
        </p:sp>
        <p:sp>
          <p:nvSpPr>
            <p:cNvPr id="97" name="Freeform 48"/>
            <p:cNvSpPr>
              <a:spLocks/>
            </p:cNvSpPr>
            <p:nvPr/>
          </p:nvSpPr>
          <p:spPr bwMode="auto">
            <a:xfrm>
              <a:off x="2233" y="2127"/>
              <a:ext cx="530" cy="151"/>
            </a:xfrm>
            <a:custGeom>
              <a:avLst/>
              <a:gdLst>
                <a:gd name="T0" fmla="*/ 530 w 530"/>
                <a:gd name="T1" fmla="*/ 13 h 151"/>
                <a:gd name="T2" fmla="*/ 278 w 530"/>
                <a:gd name="T3" fmla="*/ 0 h 151"/>
                <a:gd name="T4" fmla="*/ 0 w 530"/>
                <a:gd name="T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0" h="151">
                  <a:moveTo>
                    <a:pt x="530" y="13"/>
                  </a:moveTo>
                  <a:lnTo>
                    <a:pt x="278" y="0"/>
                  </a:lnTo>
                  <a:lnTo>
                    <a:pt x="0" y="151"/>
                  </a:lnTo>
                </a:path>
              </a:pathLst>
            </a:custGeom>
            <a:noFill/>
            <a:ln w="6">
              <a:solidFill>
                <a:srgbClr val="8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8" name="Freeform 49"/>
            <p:cNvSpPr>
              <a:spLocks/>
            </p:cNvSpPr>
            <p:nvPr/>
          </p:nvSpPr>
          <p:spPr bwMode="auto">
            <a:xfrm>
              <a:off x="2233" y="2228"/>
              <a:ext cx="63" cy="50"/>
            </a:xfrm>
            <a:custGeom>
              <a:avLst/>
              <a:gdLst>
                <a:gd name="T0" fmla="*/ 38 w 63"/>
                <a:gd name="T1" fmla="*/ 0 h 50"/>
                <a:gd name="T2" fmla="*/ 0 w 63"/>
                <a:gd name="T3" fmla="*/ 50 h 50"/>
                <a:gd name="T4" fmla="*/ 63 w 63"/>
                <a:gd name="T5" fmla="*/ 4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" h="50">
                  <a:moveTo>
                    <a:pt x="38" y="0"/>
                  </a:moveTo>
                  <a:lnTo>
                    <a:pt x="0" y="50"/>
                  </a:lnTo>
                  <a:lnTo>
                    <a:pt x="63" y="44"/>
                  </a:lnTo>
                </a:path>
              </a:pathLst>
            </a:custGeom>
            <a:noFill/>
            <a:ln w="6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9" name="Rectangle 50"/>
            <p:cNvSpPr>
              <a:spLocks noChangeArrowheads="1"/>
            </p:cNvSpPr>
            <p:nvPr/>
          </p:nvSpPr>
          <p:spPr bwMode="auto">
            <a:xfrm>
              <a:off x="2365" y="2241"/>
              <a:ext cx="39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-윤고딕330" pitchFamily="18" charset="-127"/>
                  <a:ea typeface="-윤고딕330" pitchFamily="18" charset="-127"/>
                  <a:cs typeface="굴림" pitchFamily="50" charset="-127"/>
                </a:rPr>
                <a:t>&lt;&lt;extend&gt;&gt;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-윤고딕330" pitchFamily="18" charset="-127"/>
                <a:ea typeface="-윤고딕330" pitchFamily="18" charset="-127"/>
                <a:cs typeface="굴림" pitchFamily="50" charset="-127"/>
              </a:endParaRPr>
            </a:p>
          </p:txBody>
        </p:sp>
        <p:sp>
          <p:nvSpPr>
            <p:cNvPr id="100" name="Freeform 51"/>
            <p:cNvSpPr>
              <a:spLocks/>
            </p:cNvSpPr>
            <p:nvPr/>
          </p:nvSpPr>
          <p:spPr bwMode="auto">
            <a:xfrm>
              <a:off x="2271" y="2556"/>
              <a:ext cx="467" cy="126"/>
            </a:xfrm>
            <a:custGeom>
              <a:avLst/>
              <a:gdLst>
                <a:gd name="T0" fmla="*/ 467 w 467"/>
                <a:gd name="T1" fmla="*/ 120 h 126"/>
                <a:gd name="T2" fmla="*/ 265 w 467"/>
                <a:gd name="T3" fmla="*/ 126 h 126"/>
                <a:gd name="T4" fmla="*/ 0 w 467"/>
                <a:gd name="T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7" h="126">
                  <a:moveTo>
                    <a:pt x="467" y="120"/>
                  </a:moveTo>
                  <a:lnTo>
                    <a:pt x="265" y="126"/>
                  </a:lnTo>
                  <a:lnTo>
                    <a:pt x="0" y="0"/>
                  </a:lnTo>
                </a:path>
              </a:pathLst>
            </a:custGeom>
            <a:noFill/>
            <a:ln w="6">
              <a:solidFill>
                <a:srgbClr val="8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1" name="Freeform 52"/>
            <p:cNvSpPr>
              <a:spLocks/>
            </p:cNvSpPr>
            <p:nvPr/>
          </p:nvSpPr>
          <p:spPr bwMode="auto">
            <a:xfrm>
              <a:off x="2271" y="2556"/>
              <a:ext cx="63" cy="51"/>
            </a:xfrm>
            <a:custGeom>
              <a:avLst/>
              <a:gdLst>
                <a:gd name="T0" fmla="*/ 63 w 63"/>
                <a:gd name="T1" fmla="*/ 0 h 51"/>
                <a:gd name="T2" fmla="*/ 0 w 63"/>
                <a:gd name="T3" fmla="*/ 0 h 51"/>
                <a:gd name="T4" fmla="*/ 44 w 63"/>
                <a:gd name="T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" h="51">
                  <a:moveTo>
                    <a:pt x="63" y="0"/>
                  </a:moveTo>
                  <a:lnTo>
                    <a:pt x="0" y="0"/>
                  </a:lnTo>
                  <a:lnTo>
                    <a:pt x="44" y="51"/>
                  </a:lnTo>
                </a:path>
              </a:pathLst>
            </a:custGeom>
            <a:noFill/>
            <a:ln w="6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2" name="Rectangle 53"/>
            <p:cNvSpPr>
              <a:spLocks noChangeArrowheads="1"/>
            </p:cNvSpPr>
            <p:nvPr/>
          </p:nvSpPr>
          <p:spPr bwMode="auto">
            <a:xfrm>
              <a:off x="2227" y="2802"/>
              <a:ext cx="39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-윤고딕330" pitchFamily="18" charset="-127"/>
                  <a:ea typeface="-윤고딕330" pitchFamily="18" charset="-127"/>
                  <a:cs typeface="굴림" pitchFamily="50" charset="-127"/>
                </a:rPr>
                <a:t>&lt;&lt;extend&gt;&gt;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-윤고딕330" pitchFamily="18" charset="-127"/>
                <a:ea typeface="-윤고딕330" pitchFamily="18" charset="-127"/>
                <a:cs typeface="굴림" pitchFamily="50" charset="-127"/>
              </a:endParaRPr>
            </a:p>
          </p:txBody>
        </p:sp>
        <p:sp>
          <p:nvSpPr>
            <p:cNvPr id="103" name="Freeform 54"/>
            <p:cNvSpPr>
              <a:spLocks/>
            </p:cNvSpPr>
            <p:nvPr/>
          </p:nvSpPr>
          <p:spPr bwMode="auto">
            <a:xfrm>
              <a:off x="2359" y="2379"/>
              <a:ext cx="2000" cy="152"/>
            </a:xfrm>
            <a:custGeom>
              <a:avLst/>
              <a:gdLst>
                <a:gd name="T0" fmla="*/ 2000 w 2000"/>
                <a:gd name="T1" fmla="*/ 152 h 152"/>
                <a:gd name="T2" fmla="*/ 1994 w 2000"/>
                <a:gd name="T3" fmla="*/ 0 h 152"/>
                <a:gd name="T4" fmla="*/ 0 w 2000"/>
                <a:gd name="T5" fmla="*/ 3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00" h="152">
                  <a:moveTo>
                    <a:pt x="2000" y="152"/>
                  </a:moveTo>
                  <a:lnTo>
                    <a:pt x="1994" y="0"/>
                  </a:lnTo>
                  <a:lnTo>
                    <a:pt x="0" y="32"/>
                  </a:lnTo>
                </a:path>
              </a:pathLst>
            </a:custGeom>
            <a:noFill/>
            <a:ln w="6">
              <a:solidFill>
                <a:srgbClr val="8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4" name="Freeform 55"/>
            <p:cNvSpPr>
              <a:spLocks/>
            </p:cNvSpPr>
            <p:nvPr/>
          </p:nvSpPr>
          <p:spPr bwMode="auto">
            <a:xfrm>
              <a:off x="2359" y="2386"/>
              <a:ext cx="63" cy="50"/>
            </a:xfrm>
            <a:custGeom>
              <a:avLst/>
              <a:gdLst>
                <a:gd name="T0" fmla="*/ 63 w 63"/>
                <a:gd name="T1" fmla="*/ 0 h 50"/>
                <a:gd name="T2" fmla="*/ 0 w 63"/>
                <a:gd name="T3" fmla="*/ 25 h 50"/>
                <a:gd name="T4" fmla="*/ 63 w 63"/>
                <a:gd name="T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" h="50">
                  <a:moveTo>
                    <a:pt x="63" y="0"/>
                  </a:moveTo>
                  <a:lnTo>
                    <a:pt x="0" y="25"/>
                  </a:lnTo>
                  <a:lnTo>
                    <a:pt x="63" y="50"/>
                  </a:lnTo>
                </a:path>
              </a:pathLst>
            </a:custGeom>
            <a:noFill/>
            <a:ln w="6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5" name="Rectangle 56"/>
            <p:cNvSpPr>
              <a:spLocks noChangeArrowheads="1"/>
            </p:cNvSpPr>
            <p:nvPr/>
          </p:nvSpPr>
          <p:spPr bwMode="auto">
            <a:xfrm>
              <a:off x="4120" y="2512"/>
              <a:ext cx="39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-윤고딕330" pitchFamily="18" charset="-127"/>
                  <a:ea typeface="-윤고딕330" pitchFamily="18" charset="-127"/>
                  <a:cs typeface="굴림" pitchFamily="50" charset="-127"/>
                </a:rPr>
                <a:t>&lt;&lt;extend&gt;&gt;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-윤고딕330" pitchFamily="18" charset="-127"/>
                <a:ea typeface="-윤고딕330" pitchFamily="18" charset="-127"/>
                <a:cs typeface="굴림" pitchFamily="50" charset="-127"/>
              </a:endParaRPr>
            </a:p>
          </p:txBody>
        </p:sp>
        <p:sp>
          <p:nvSpPr>
            <p:cNvPr id="106" name="Freeform 57"/>
            <p:cNvSpPr>
              <a:spLocks/>
            </p:cNvSpPr>
            <p:nvPr/>
          </p:nvSpPr>
          <p:spPr bwMode="auto">
            <a:xfrm>
              <a:off x="2037" y="2556"/>
              <a:ext cx="1155" cy="480"/>
            </a:xfrm>
            <a:custGeom>
              <a:avLst/>
              <a:gdLst>
                <a:gd name="T0" fmla="*/ 1155 w 1155"/>
                <a:gd name="T1" fmla="*/ 480 h 480"/>
                <a:gd name="T2" fmla="*/ 1155 w 1155"/>
                <a:gd name="T3" fmla="*/ 404 h 480"/>
                <a:gd name="T4" fmla="*/ 171 w 1155"/>
                <a:gd name="T5" fmla="*/ 404 h 480"/>
                <a:gd name="T6" fmla="*/ 0 w 1155"/>
                <a:gd name="T7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5" h="480">
                  <a:moveTo>
                    <a:pt x="1155" y="480"/>
                  </a:moveTo>
                  <a:lnTo>
                    <a:pt x="1155" y="404"/>
                  </a:lnTo>
                  <a:lnTo>
                    <a:pt x="171" y="404"/>
                  </a:lnTo>
                  <a:lnTo>
                    <a:pt x="0" y="0"/>
                  </a:lnTo>
                </a:path>
              </a:pathLst>
            </a:custGeom>
            <a:noFill/>
            <a:ln w="6">
              <a:solidFill>
                <a:srgbClr val="8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7" name="Freeform 58"/>
            <p:cNvSpPr>
              <a:spLocks/>
            </p:cNvSpPr>
            <p:nvPr/>
          </p:nvSpPr>
          <p:spPr bwMode="auto">
            <a:xfrm>
              <a:off x="2037" y="2556"/>
              <a:ext cx="44" cy="63"/>
            </a:xfrm>
            <a:custGeom>
              <a:avLst/>
              <a:gdLst>
                <a:gd name="T0" fmla="*/ 44 w 44"/>
                <a:gd name="T1" fmla="*/ 44 h 63"/>
                <a:gd name="T2" fmla="*/ 0 w 44"/>
                <a:gd name="T3" fmla="*/ 0 h 63"/>
                <a:gd name="T4" fmla="*/ 0 w 44"/>
                <a:gd name="T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63">
                  <a:moveTo>
                    <a:pt x="44" y="44"/>
                  </a:moveTo>
                  <a:lnTo>
                    <a:pt x="0" y="0"/>
                  </a:lnTo>
                  <a:lnTo>
                    <a:pt x="0" y="63"/>
                  </a:lnTo>
                </a:path>
              </a:pathLst>
            </a:custGeom>
            <a:noFill/>
            <a:ln w="6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8" name="Rectangle 59"/>
            <p:cNvSpPr>
              <a:spLocks noChangeArrowheads="1"/>
            </p:cNvSpPr>
            <p:nvPr/>
          </p:nvSpPr>
          <p:spPr bwMode="auto">
            <a:xfrm>
              <a:off x="2466" y="3099"/>
              <a:ext cx="39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-윤고딕330" pitchFamily="18" charset="-127"/>
                  <a:ea typeface="-윤고딕330" pitchFamily="18" charset="-127"/>
                  <a:cs typeface="굴림" pitchFamily="50" charset="-127"/>
                </a:rPr>
                <a:t>&lt;&lt;extend&gt;&gt;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-윤고딕330" pitchFamily="18" charset="-127"/>
                <a:ea typeface="-윤고딕330" pitchFamily="18" charset="-127"/>
                <a:cs typeface="굴림" pitchFamily="50" charset="-127"/>
              </a:endParaRPr>
            </a:p>
          </p:txBody>
        </p:sp>
        <p:sp>
          <p:nvSpPr>
            <p:cNvPr id="109" name="Freeform 60"/>
            <p:cNvSpPr>
              <a:spLocks/>
            </p:cNvSpPr>
            <p:nvPr/>
          </p:nvSpPr>
          <p:spPr bwMode="auto">
            <a:xfrm>
              <a:off x="1980" y="2556"/>
              <a:ext cx="2398" cy="1086"/>
            </a:xfrm>
            <a:custGeom>
              <a:avLst/>
              <a:gdLst>
                <a:gd name="T0" fmla="*/ 2392 w 2398"/>
                <a:gd name="T1" fmla="*/ 783 h 1086"/>
                <a:gd name="T2" fmla="*/ 2398 w 2398"/>
                <a:gd name="T3" fmla="*/ 1060 h 1086"/>
                <a:gd name="T4" fmla="*/ 26 w 2398"/>
                <a:gd name="T5" fmla="*/ 1086 h 1086"/>
                <a:gd name="T6" fmla="*/ 0 w 2398"/>
                <a:gd name="T7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98" h="1086">
                  <a:moveTo>
                    <a:pt x="2392" y="783"/>
                  </a:moveTo>
                  <a:lnTo>
                    <a:pt x="2398" y="1060"/>
                  </a:lnTo>
                  <a:lnTo>
                    <a:pt x="26" y="1086"/>
                  </a:lnTo>
                  <a:lnTo>
                    <a:pt x="0" y="0"/>
                  </a:lnTo>
                </a:path>
              </a:pathLst>
            </a:custGeom>
            <a:noFill/>
            <a:ln w="6">
              <a:solidFill>
                <a:srgbClr val="8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10" name="Freeform 61"/>
            <p:cNvSpPr>
              <a:spLocks/>
            </p:cNvSpPr>
            <p:nvPr/>
          </p:nvSpPr>
          <p:spPr bwMode="auto">
            <a:xfrm>
              <a:off x="1962" y="2556"/>
              <a:ext cx="44" cy="63"/>
            </a:xfrm>
            <a:custGeom>
              <a:avLst/>
              <a:gdLst>
                <a:gd name="T0" fmla="*/ 44 w 44"/>
                <a:gd name="T1" fmla="*/ 63 h 63"/>
                <a:gd name="T2" fmla="*/ 18 w 44"/>
                <a:gd name="T3" fmla="*/ 0 h 63"/>
                <a:gd name="T4" fmla="*/ 0 w 44"/>
                <a:gd name="T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63">
                  <a:moveTo>
                    <a:pt x="44" y="63"/>
                  </a:moveTo>
                  <a:lnTo>
                    <a:pt x="18" y="0"/>
                  </a:lnTo>
                  <a:lnTo>
                    <a:pt x="0" y="63"/>
                  </a:lnTo>
                </a:path>
              </a:pathLst>
            </a:custGeom>
            <a:noFill/>
            <a:ln w="6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11" name="Rectangle 62"/>
            <p:cNvSpPr>
              <a:spLocks noChangeArrowheads="1"/>
            </p:cNvSpPr>
            <p:nvPr/>
          </p:nvSpPr>
          <p:spPr bwMode="auto">
            <a:xfrm>
              <a:off x="2959" y="3762"/>
              <a:ext cx="39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-윤고딕330" pitchFamily="18" charset="-127"/>
                  <a:ea typeface="-윤고딕330" pitchFamily="18" charset="-127"/>
                  <a:cs typeface="굴림" pitchFamily="50" charset="-127"/>
                </a:rPr>
                <a:t>&lt;&lt;extend&gt;&gt;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-윤고딕330" pitchFamily="18" charset="-127"/>
                <a:ea typeface="-윤고딕330" pitchFamily="18" charset="-127"/>
                <a:cs typeface="굴림" pitchFamily="50" charset="-127"/>
              </a:endParaRPr>
            </a:p>
          </p:txBody>
        </p:sp>
        <p:sp>
          <p:nvSpPr>
            <p:cNvPr id="112" name="Line 63"/>
            <p:cNvSpPr>
              <a:spLocks noChangeShapeType="1"/>
            </p:cNvSpPr>
            <p:nvPr/>
          </p:nvSpPr>
          <p:spPr bwMode="auto">
            <a:xfrm>
              <a:off x="3533" y="1635"/>
              <a:ext cx="391" cy="0"/>
            </a:xfrm>
            <a:prstGeom prst="line">
              <a:avLst/>
            </a:prstGeom>
            <a:noFill/>
            <a:ln w="6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13" name="Line 64"/>
            <p:cNvSpPr>
              <a:spLocks noChangeShapeType="1"/>
            </p:cNvSpPr>
            <p:nvPr/>
          </p:nvSpPr>
          <p:spPr bwMode="auto">
            <a:xfrm>
              <a:off x="3590" y="2165"/>
              <a:ext cx="359" cy="0"/>
            </a:xfrm>
            <a:prstGeom prst="line">
              <a:avLst/>
            </a:prstGeom>
            <a:noFill/>
            <a:ln w="6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888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5408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543" y="647371"/>
            <a:ext cx="2771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분석단계 다이어그램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531709"/>
            <a:ext cx="4139952" cy="3217133"/>
          </a:xfrm>
          <a:prstGeom prst="rect">
            <a:avLst/>
          </a:prstGeom>
          <a:solidFill>
            <a:schemeClr val="accent5">
              <a:lumMod val="75000"/>
              <a:alpha val="1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-윤고딕330" pitchFamily="18" charset="-127"/>
                <a:ea typeface="-윤고딕330" pitchFamily="18" charset="-127"/>
              </a:rPr>
              <a:t>Schedule</a:t>
            </a:r>
            <a:endParaRPr lang="ko-KR" altLang="en-US" sz="4000" dirty="0">
              <a:solidFill>
                <a:schemeClr val="tx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39952" y="3531710"/>
            <a:ext cx="1728192" cy="3217132"/>
          </a:xfrm>
          <a:prstGeom prst="rect">
            <a:avLst/>
          </a:prstGeom>
          <a:solidFill>
            <a:schemeClr val="accent1">
              <a:lumMod val="50000"/>
              <a:alpha val="1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-윤고딕330" pitchFamily="18" charset="-127"/>
                <a:ea typeface="-윤고딕330" pitchFamily="18" charset="-127"/>
              </a:rPr>
              <a:t>Wish</a:t>
            </a:r>
            <a:endParaRPr lang="ko-KR" altLang="en-US" sz="4000" dirty="0">
              <a:solidFill>
                <a:schemeClr val="tx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68144" y="3531710"/>
            <a:ext cx="3240360" cy="3217131"/>
          </a:xfrm>
          <a:prstGeom prst="rect">
            <a:avLst/>
          </a:prstGeom>
          <a:solidFill>
            <a:srgbClr val="F1ADEF">
              <a:alpha val="1882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-윤고딕330" pitchFamily="18" charset="-127"/>
                <a:ea typeface="-윤고딕330" pitchFamily="18" charset="-127"/>
              </a:rPr>
              <a:t>Diary</a:t>
            </a:r>
            <a:endParaRPr lang="ko-KR" altLang="en-US" sz="4000" dirty="0">
              <a:solidFill>
                <a:schemeClr val="tx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26010" y="1280573"/>
            <a:ext cx="3084297" cy="2217008"/>
          </a:xfrm>
          <a:prstGeom prst="rect">
            <a:avLst/>
          </a:prstGeom>
          <a:solidFill>
            <a:srgbClr val="EAF832">
              <a:alpha val="1882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err="1" smtClean="0">
                <a:solidFill>
                  <a:schemeClr val="tx1"/>
                </a:solidFill>
                <a:latin typeface="-윤고딕330" pitchFamily="18" charset="-127"/>
                <a:ea typeface="-윤고딕330" pitchFamily="18" charset="-127"/>
              </a:rPr>
              <a:t>Sotong</a:t>
            </a:r>
            <a:endParaRPr lang="ko-KR" altLang="en-US" sz="4000" dirty="0">
              <a:solidFill>
                <a:schemeClr val="tx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32240" y="1268760"/>
            <a:ext cx="2376264" cy="2228821"/>
          </a:xfrm>
          <a:prstGeom prst="rect">
            <a:avLst/>
          </a:prstGeom>
          <a:solidFill>
            <a:srgbClr val="00B05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-윤고딕330" pitchFamily="18" charset="-127"/>
                <a:ea typeface="-윤고딕330" pitchFamily="18" charset="-127"/>
              </a:rPr>
              <a:t>Letter</a:t>
            </a:r>
            <a:endParaRPr lang="ko-KR" altLang="en-US" sz="4000" dirty="0">
              <a:solidFill>
                <a:schemeClr val="tx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63917" y="1268760"/>
            <a:ext cx="1440160" cy="2228821"/>
          </a:xfrm>
          <a:prstGeom prst="rect">
            <a:avLst/>
          </a:prstGeom>
          <a:solidFill>
            <a:schemeClr val="accent6">
              <a:alpha val="1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-윤고딕330" pitchFamily="18" charset="-127"/>
                <a:ea typeface="-윤고딕330" pitchFamily="18" charset="-127"/>
              </a:rPr>
              <a:t>Story</a:t>
            </a:r>
            <a:endParaRPr lang="ko-KR" altLang="en-US" sz="4000" dirty="0">
              <a:solidFill>
                <a:schemeClr val="tx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957" y="1268760"/>
            <a:ext cx="2109027" cy="2228821"/>
          </a:xfrm>
          <a:prstGeom prst="rect">
            <a:avLst/>
          </a:prstGeom>
          <a:solidFill>
            <a:srgbClr val="FF9F9F">
              <a:alpha val="1882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-윤고딕330" pitchFamily="18" charset="-127"/>
                <a:ea typeface="-윤고딕330" pitchFamily="18" charset="-127"/>
              </a:rPr>
              <a:t>Home</a:t>
            </a:r>
            <a:endParaRPr lang="ko-KR" altLang="en-US" sz="4000" dirty="0">
              <a:solidFill>
                <a:schemeClr val="tx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18514"/>
            <a:ext cx="6048672" cy="499598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230" y="1556791"/>
            <a:ext cx="5867540" cy="374441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02" y="709775"/>
            <a:ext cx="8078796" cy="543845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436" y="498987"/>
            <a:ext cx="4225127" cy="586002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70" y="1124744"/>
            <a:ext cx="8007460" cy="460851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8" y="734993"/>
            <a:ext cx="4320482" cy="538801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31" y="1268760"/>
            <a:ext cx="8717738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7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089406" y="810502"/>
            <a:ext cx="2474482" cy="2474482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tx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79712" y="1530658"/>
            <a:ext cx="48084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 smtClean="0">
                <a:latin typeface="서울한강체 EB" pitchFamily="18" charset="-127"/>
                <a:ea typeface="서울한강체 EB" pitchFamily="18" charset="-127"/>
              </a:rPr>
              <a:t>설계</a:t>
            </a:r>
            <a:r>
              <a:rPr lang="en-US" altLang="ko-KR" sz="5400" dirty="0">
                <a:latin typeface="서울한강체 EB" pitchFamily="18" charset="-127"/>
                <a:ea typeface="서울한강체 EB" pitchFamily="18" charset="-127"/>
              </a:rPr>
              <a:t> </a:t>
            </a:r>
            <a:r>
              <a:rPr lang="ko-KR" altLang="en-US" sz="5400" dirty="0" smtClean="0">
                <a:latin typeface="서울한강체 EB" pitchFamily="18" charset="-127"/>
                <a:ea typeface="서울한강체 EB" pitchFamily="18" charset="-127"/>
              </a:rPr>
              <a:t>및 구현</a:t>
            </a:r>
            <a:endParaRPr lang="ko-KR" altLang="en-US" sz="5400" dirty="0"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986593" y="3862363"/>
            <a:ext cx="1269934" cy="1269934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7777" y="4268201"/>
            <a:ext cx="2783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서울한강체 M" pitchFamily="18" charset="-127"/>
                <a:ea typeface="서울한강체 M" pitchFamily="18" charset="-127"/>
              </a:rPr>
              <a:t>DB </a:t>
            </a:r>
            <a:r>
              <a:rPr lang="ko-KR" altLang="en-US" sz="3200" dirty="0" smtClean="0">
                <a:latin typeface="서울한강체 M" pitchFamily="18" charset="-127"/>
                <a:ea typeface="서울한강체 M" pitchFamily="18" charset="-127"/>
              </a:rPr>
              <a:t>스키마 설계</a:t>
            </a:r>
            <a:endParaRPr lang="ko-KR" altLang="en-US" sz="3200" dirty="0">
              <a:latin typeface="서울한강체 M" pitchFamily="18" charset="-127"/>
              <a:ea typeface="서울한강체 M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572000" y="3925622"/>
            <a:ext cx="1269934" cy="1269934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3184" y="4331460"/>
            <a:ext cx="2274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서울한강체 M" pitchFamily="18" charset="-127"/>
                <a:ea typeface="서울한강체 M" pitchFamily="18" charset="-127"/>
              </a:rPr>
              <a:t>UI </a:t>
            </a:r>
            <a:r>
              <a:rPr lang="ko-KR" altLang="en-US" sz="3200" dirty="0" smtClean="0">
                <a:latin typeface="서울한강체 M" pitchFamily="18" charset="-127"/>
                <a:ea typeface="서울한강체 M" pitchFamily="18" charset="-127"/>
              </a:rPr>
              <a:t>화면 설계</a:t>
            </a:r>
            <a:endParaRPr lang="ko-KR" altLang="en-US" sz="3200" dirty="0">
              <a:latin typeface="서울한강체 M" pitchFamily="18" charset="-127"/>
              <a:ea typeface="서울한강체 M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3608" y="5007823"/>
            <a:ext cx="1269934" cy="1269934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84792" y="5367863"/>
            <a:ext cx="2505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서울한강체 M" pitchFamily="18" charset="-127"/>
                <a:ea typeface="서울한강체 M" pitchFamily="18" charset="-127"/>
              </a:rPr>
              <a:t>클래스 모델링</a:t>
            </a:r>
            <a:endParaRPr lang="ko-KR" altLang="en-US" sz="3200" dirty="0">
              <a:latin typeface="서울한강체 M" pitchFamily="18" charset="-127"/>
              <a:ea typeface="서울한강체 M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569251" y="5007823"/>
            <a:ext cx="1269934" cy="1269934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0435" y="5367863"/>
            <a:ext cx="3193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서울한강체 M" pitchFamily="18" charset="-127"/>
                <a:ea typeface="서울한강체 M" pitchFamily="18" charset="-127"/>
              </a:rPr>
              <a:t>시퀀스 다이어그램</a:t>
            </a:r>
            <a:endParaRPr lang="ko-KR" altLang="en-US" sz="3200" dirty="0">
              <a:latin typeface="서울한강체 M" pitchFamily="18" charset="-127"/>
              <a:ea typeface="서울한강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624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1475656" y="1916832"/>
            <a:ext cx="2330466" cy="2330466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accent6">
                  <a:lumMod val="50000"/>
                  <a:lumOff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30420" y="2801597"/>
            <a:ext cx="408316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 smtClean="0">
                <a:latin typeface="서울한강체 EB" pitchFamily="18" charset="-127"/>
                <a:ea typeface="서울한강체 EB" pitchFamily="18" charset="-127"/>
              </a:rPr>
              <a:t>DB </a:t>
            </a:r>
            <a:r>
              <a:rPr lang="ko-KR" altLang="en-US" sz="4800" dirty="0" smtClean="0">
                <a:latin typeface="서울한강체 EB" pitchFamily="18" charset="-127"/>
                <a:ea typeface="서울한강체 EB" pitchFamily="18" charset="-127"/>
              </a:rPr>
              <a:t>스키마 설계</a:t>
            </a:r>
            <a:endParaRPr lang="en-US" altLang="ko-KR" sz="4800" dirty="0" smtClean="0">
              <a:latin typeface="서울한강체 EB" pitchFamily="18" charset="-127"/>
              <a:ea typeface="서울한강체 EB" pitchFamily="18" charset="-127"/>
            </a:endParaRPr>
          </a:p>
          <a:p>
            <a:pPr algn="ctr"/>
            <a:r>
              <a:rPr lang="en-US" altLang="ko-KR" sz="4800" dirty="0" smtClean="0">
                <a:latin typeface="서울한강체 EB" pitchFamily="18" charset="-127"/>
                <a:ea typeface="서울한강체 EB" pitchFamily="18" charset="-127"/>
              </a:rPr>
              <a:t>&amp; UI </a:t>
            </a:r>
            <a:r>
              <a:rPr lang="ko-KR" altLang="en-US" sz="4800" dirty="0" smtClean="0">
                <a:latin typeface="서울한강체 EB" pitchFamily="18" charset="-127"/>
                <a:ea typeface="서울한강체 EB" pitchFamily="18" charset="-127"/>
              </a:rPr>
              <a:t>화면 설계</a:t>
            </a:r>
            <a:endParaRPr lang="ko-KR" altLang="en-US" sz="4800" dirty="0">
              <a:latin typeface="서울한강체 EB" pitchFamily="18" charset="-127"/>
              <a:ea typeface="서울한강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504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5" y="1484784"/>
            <a:ext cx="8950090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3" y="647371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 smtClean="0">
                <a:latin typeface="서울한강체 EB" pitchFamily="18" charset="-127"/>
                <a:ea typeface="서울한강체 EB" pitchFamily="18" charset="-127"/>
              </a:rPr>
              <a:t>DB 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1267208"/>
            <a:ext cx="3779912" cy="2665847"/>
          </a:xfrm>
          <a:prstGeom prst="rect">
            <a:avLst/>
          </a:prstGeom>
          <a:solidFill>
            <a:srgbClr val="FF9F9F">
              <a:alpha val="1882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-윤고딕330" pitchFamily="18" charset="-127"/>
                <a:ea typeface="-윤고딕330" pitchFamily="18" charset="-127"/>
              </a:rPr>
              <a:t>Home</a:t>
            </a:r>
            <a:endParaRPr lang="ko-KR" altLang="en-US" sz="4000" dirty="0">
              <a:solidFill>
                <a:schemeClr val="tx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802896" y="1267208"/>
            <a:ext cx="3505408" cy="2665847"/>
          </a:xfrm>
          <a:prstGeom prst="rect">
            <a:avLst/>
          </a:prstGeom>
          <a:solidFill>
            <a:srgbClr val="EAF832">
              <a:alpha val="1882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err="1" smtClean="0">
                <a:solidFill>
                  <a:schemeClr val="tx1"/>
                </a:solidFill>
                <a:latin typeface="-윤고딕330" pitchFamily="18" charset="-127"/>
                <a:ea typeface="-윤고딕330" pitchFamily="18" charset="-127"/>
              </a:rPr>
              <a:t>Sotong</a:t>
            </a:r>
            <a:endParaRPr lang="ko-KR" altLang="en-US" sz="4000" dirty="0">
              <a:solidFill>
                <a:schemeClr val="tx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80312" y="1267208"/>
            <a:ext cx="1763688" cy="2665847"/>
          </a:xfrm>
          <a:prstGeom prst="rect">
            <a:avLst/>
          </a:prstGeom>
          <a:solidFill>
            <a:srgbClr val="00B05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-윤고딕330" pitchFamily="18" charset="-127"/>
                <a:ea typeface="-윤고딕330" pitchFamily="18" charset="-127"/>
              </a:rPr>
              <a:t>Story&amp;</a:t>
            </a:r>
          </a:p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-윤고딕330" pitchFamily="18" charset="-127"/>
                <a:ea typeface="-윤고딕330" pitchFamily="18" charset="-127"/>
              </a:rPr>
              <a:t>Letter</a:t>
            </a:r>
            <a:endParaRPr lang="ko-KR" altLang="en-US" sz="4000" dirty="0">
              <a:solidFill>
                <a:schemeClr val="tx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3933056"/>
            <a:ext cx="4499992" cy="2924944"/>
          </a:xfrm>
          <a:prstGeom prst="rect">
            <a:avLst/>
          </a:prstGeom>
          <a:solidFill>
            <a:schemeClr val="accent5">
              <a:lumMod val="75000"/>
              <a:alpha val="1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-윤고딕330" pitchFamily="18" charset="-127"/>
                <a:ea typeface="-윤고딕330" pitchFamily="18" charset="-127"/>
              </a:rPr>
              <a:t>Schedule</a:t>
            </a:r>
            <a:endParaRPr lang="ko-KR" altLang="en-US" sz="4000" dirty="0">
              <a:solidFill>
                <a:schemeClr val="tx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72000" y="3933055"/>
            <a:ext cx="2199392" cy="2924945"/>
          </a:xfrm>
          <a:prstGeom prst="rect">
            <a:avLst/>
          </a:prstGeom>
          <a:solidFill>
            <a:schemeClr val="accent1">
              <a:lumMod val="50000"/>
              <a:alpha val="1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-윤고딕330" pitchFamily="18" charset="-127"/>
                <a:ea typeface="-윤고딕330" pitchFamily="18" charset="-127"/>
              </a:rPr>
              <a:t>Wish</a:t>
            </a:r>
            <a:endParaRPr lang="ko-KR" altLang="en-US" sz="4000" dirty="0">
              <a:solidFill>
                <a:schemeClr val="tx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04248" y="3940883"/>
            <a:ext cx="2339752" cy="2917117"/>
          </a:xfrm>
          <a:prstGeom prst="rect">
            <a:avLst/>
          </a:prstGeom>
          <a:solidFill>
            <a:srgbClr val="F1ADEF">
              <a:alpha val="1882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-윤고딕330" pitchFamily="18" charset="-127"/>
                <a:ea typeface="-윤고딕330" pitchFamily="18" charset="-127"/>
              </a:rPr>
              <a:t>Diary</a:t>
            </a:r>
            <a:endParaRPr lang="ko-KR" altLang="en-US" sz="4000" dirty="0">
              <a:solidFill>
                <a:schemeClr val="tx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57" y="1052736"/>
            <a:ext cx="7289288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995363"/>
            <a:ext cx="7448550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8" y="1628775"/>
            <a:ext cx="37052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70" y="1844824"/>
            <a:ext cx="8759460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126802"/>
            <a:ext cx="1728192" cy="460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81322"/>
            <a:ext cx="5472608" cy="4495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547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7543" y="647371"/>
            <a:ext cx="4283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소통 </a:t>
            </a:r>
            <a:r>
              <a:rPr lang="en-US" altLang="ko-KR" sz="2800" spc="-300" dirty="0" smtClean="0">
                <a:latin typeface="서울한강체 EB" pitchFamily="18" charset="-127"/>
                <a:ea typeface="서울한강체 EB" pitchFamily="18" charset="-127"/>
              </a:rPr>
              <a:t>– </a:t>
            </a:r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웹 </a:t>
            </a:r>
            <a:r>
              <a:rPr lang="en-US" altLang="ko-KR" sz="2800" spc="-300" dirty="0" smtClean="0">
                <a:latin typeface="서울한강체 EB" pitchFamily="18" charset="-127"/>
                <a:ea typeface="서울한강체 EB" pitchFamily="18" charset="-127"/>
              </a:rPr>
              <a:t>&amp; </a:t>
            </a:r>
            <a:r>
              <a:rPr lang="ko-KR" altLang="en-US" sz="2800" spc="-300" dirty="0" err="1" smtClean="0">
                <a:latin typeface="서울한강체 EB" pitchFamily="18" charset="-127"/>
                <a:ea typeface="서울한강체 EB" pitchFamily="18" charset="-127"/>
              </a:rPr>
              <a:t>앱</a:t>
            </a:r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 </a:t>
            </a:r>
            <a:r>
              <a:rPr lang="ko-KR" altLang="en-US" sz="2800" spc="-300" dirty="0" err="1" smtClean="0">
                <a:latin typeface="서울한강체 EB" pitchFamily="18" charset="-127"/>
                <a:ea typeface="서울한강체 EB" pitchFamily="18" charset="-127"/>
              </a:rPr>
              <a:t>메인화면</a:t>
            </a:r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 설계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6"/>
          <a:stretch/>
        </p:blipFill>
        <p:spPr bwMode="auto">
          <a:xfrm>
            <a:off x="867797" y="1113581"/>
            <a:ext cx="7257481" cy="4724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모서리가 둥근 직사각형 21"/>
          <p:cNvSpPr/>
          <p:nvPr/>
        </p:nvSpPr>
        <p:spPr>
          <a:xfrm>
            <a:off x="2771800" y="1412776"/>
            <a:ext cx="4824536" cy="6203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 rot="16200000">
            <a:off x="324314" y="3978179"/>
            <a:ext cx="2474372" cy="11797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856084" y="1475581"/>
            <a:ext cx="7200800" cy="1584176"/>
            <a:chOff x="1480645" y="6332766"/>
            <a:chExt cx="7200800" cy="1584176"/>
          </a:xfrm>
        </p:grpSpPr>
        <p:sp>
          <p:nvSpPr>
            <p:cNvPr id="37" name="직사각형 36"/>
            <p:cNvSpPr/>
            <p:nvPr/>
          </p:nvSpPr>
          <p:spPr>
            <a:xfrm>
              <a:off x="1480645" y="6332766"/>
              <a:ext cx="7200800" cy="1584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907704" y="6453336"/>
              <a:ext cx="1152128" cy="115212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latin typeface="-윤고딕330" pitchFamily="18" charset="-127"/>
                  <a:ea typeface="-윤고딕330" pitchFamily="18" charset="-127"/>
                </a:rPr>
                <a:t>홈 보기</a:t>
              </a:r>
              <a:endParaRPr lang="ko-KR" altLang="en-US" sz="2400" dirty="0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6029908" y="6443712"/>
              <a:ext cx="1152128" cy="115212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smtClean="0">
                  <a:latin typeface="-윤고딕330" pitchFamily="18" charset="-127"/>
                  <a:ea typeface="-윤고딕330" pitchFamily="18" charset="-127"/>
                </a:rPr>
                <a:t>일정</a:t>
              </a:r>
              <a:endParaRPr lang="ko-KR" altLang="en-US" sz="2400" dirty="0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7373380" y="6456100"/>
              <a:ext cx="1152128" cy="115212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latin typeface="-윤고딕330" pitchFamily="18" charset="-127"/>
                  <a:ea typeface="-윤고딕330" pitchFamily="18" charset="-127"/>
                </a:rPr>
                <a:t>소망상자</a:t>
              </a:r>
              <a:endParaRPr lang="ko-KR" altLang="en-US" sz="2400" dirty="0">
                <a:latin typeface="-윤고딕330" pitchFamily="18" charset="-127"/>
                <a:ea typeface="-윤고딕330" pitchFamily="18" charset="-127"/>
              </a:endParaRPr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3303713" y="6443712"/>
              <a:ext cx="1152128" cy="1152128"/>
              <a:chOff x="3303713" y="5013176"/>
              <a:chExt cx="1152128" cy="1152128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3303713" y="5013176"/>
                <a:ext cx="1152128" cy="115212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361846" y="5358407"/>
                <a:ext cx="10358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 smtClean="0"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이야기</a:t>
                </a:r>
                <a:endParaRPr lang="ko-KR" altLang="en-US" sz="2400" dirty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4653183" y="6443712"/>
              <a:ext cx="1152128" cy="1152128"/>
              <a:chOff x="4653183" y="5013176"/>
              <a:chExt cx="1152128" cy="1152128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4653183" y="5013176"/>
                <a:ext cx="1152128" cy="115212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721631" y="5368032"/>
                <a:ext cx="10358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 smtClean="0"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일기장</a:t>
                </a:r>
                <a:endParaRPr lang="ko-KR" altLang="en-US" sz="2400" dirty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1258399" y="2184659"/>
            <a:ext cx="7200800" cy="1011754"/>
            <a:chOff x="1547664" y="6482212"/>
            <a:chExt cx="7200800" cy="1040879"/>
          </a:xfrm>
        </p:grpSpPr>
        <p:sp>
          <p:nvSpPr>
            <p:cNvPr id="43" name="직사각형 42"/>
            <p:cNvSpPr/>
            <p:nvPr/>
          </p:nvSpPr>
          <p:spPr>
            <a:xfrm>
              <a:off x="1547664" y="6482212"/>
              <a:ext cx="7200800" cy="10408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662361" y="6627684"/>
              <a:ext cx="1169925" cy="8034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spc="-300" dirty="0" smtClean="0">
                  <a:latin typeface="-윤고딕330" pitchFamily="18" charset="-127"/>
                  <a:ea typeface="-윤고딕330" pitchFamily="18" charset="-127"/>
                </a:rPr>
                <a:t>우체통</a:t>
              </a:r>
              <a:endParaRPr lang="ko-KR" altLang="en-US" sz="2400" spc="-300" dirty="0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480234" y="6613688"/>
              <a:ext cx="1801914" cy="8034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spc="-300" dirty="0" smtClean="0">
                  <a:latin typeface="-윤고딕330" pitchFamily="18" charset="-127"/>
                  <a:ea typeface="-윤고딕330" pitchFamily="18" charset="-127"/>
                </a:rPr>
                <a:t>프로필</a:t>
              </a:r>
              <a:endParaRPr lang="en-US" altLang="ko-KR" sz="2400" spc="-300" dirty="0" smtClean="0">
                <a:latin typeface="-윤고딕330" pitchFamily="18" charset="-127"/>
                <a:ea typeface="-윤고딕330" pitchFamily="18" charset="-127"/>
              </a:endParaRPr>
            </a:p>
            <a:p>
              <a:pPr algn="ctr"/>
              <a:r>
                <a:rPr lang="ko-KR" altLang="en-US" sz="2400" spc="-300" dirty="0" smtClean="0">
                  <a:latin typeface="-윤고딕330" pitchFamily="18" charset="-127"/>
                  <a:ea typeface="-윤고딕330" pitchFamily="18" charset="-127"/>
                </a:rPr>
                <a:t>수정하기</a:t>
              </a:r>
              <a:endParaRPr lang="ko-KR" altLang="en-US" sz="2400" spc="-300" dirty="0">
                <a:latin typeface="-윤고딕330" pitchFamily="18" charset="-127"/>
                <a:ea typeface="-윤고딕330" pitchFamily="18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3090677" y="6618060"/>
              <a:ext cx="1258555" cy="803432"/>
              <a:chOff x="3090677" y="5187524"/>
              <a:chExt cx="1258555" cy="803432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3090677" y="5187524"/>
                <a:ext cx="1258555" cy="80343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361846" y="5334637"/>
                <a:ext cx="675185" cy="474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300" dirty="0" smtClean="0"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앨</a:t>
                </a:r>
                <a:r>
                  <a:rPr lang="ko-KR" altLang="en-US" sz="2400" spc="-300" dirty="0"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범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4625419" y="6618060"/>
              <a:ext cx="1578627" cy="803432"/>
              <a:chOff x="4625419" y="5187524"/>
              <a:chExt cx="1578627" cy="803432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4625419" y="5187524"/>
                <a:ext cx="1578627" cy="80343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831358" y="5368032"/>
                <a:ext cx="1165704" cy="474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300" dirty="0" err="1" smtClean="0"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추억쌓기</a:t>
                </a:r>
                <a:endParaRPr lang="ko-KR" altLang="en-US" sz="2400" spc="-300" dirty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</p:grp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095" y="1203260"/>
            <a:ext cx="2850031" cy="5066721"/>
          </a:xfrm>
          <a:prstGeom prst="rect">
            <a:avLst/>
          </a:prstGeom>
        </p:spPr>
      </p:pic>
      <p:sp>
        <p:nvSpPr>
          <p:cNvPr id="54" name="모서리가 둥근 직사각형 53"/>
          <p:cNvSpPr/>
          <p:nvPr/>
        </p:nvSpPr>
        <p:spPr>
          <a:xfrm rot="10800000">
            <a:off x="3201019" y="1785475"/>
            <a:ext cx="2850031" cy="4952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322294" y="5036332"/>
            <a:ext cx="8348489" cy="1584176"/>
            <a:chOff x="1547663" y="6309320"/>
            <a:chExt cx="8348489" cy="1584176"/>
          </a:xfrm>
        </p:grpSpPr>
        <p:sp>
          <p:nvSpPr>
            <p:cNvPr id="56" name="직사각형 55"/>
            <p:cNvSpPr/>
            <p:nvPr/>
          </p:nvSpPr>
          <p:spPr>
            <a:xfrm>
              <a:off x="1547663" y="6309320"/>
              <a:ext cx="8348489" cy="1584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907704" y="6453336"/>
              <a:ext cx="1152128" cy="115212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err="1" smtClean="0"/>
                <a:t>홈보기</a:t>
              </a:r>
              <a:endParaRPr lang="ko-KR" altLang="en-US" sz="2400" b="1" dirty="0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733385" y="6443712"/>
              <a:ext cx="1152128" cy="115212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latin typeface="-윤고딕330" pitchFamily="18" charset="-127"/>
                  <a:ea typeface="-윤고딕330" pitchFamily="18" charset="-127"/>
                </a:rPr>
                <a:t>일정</a:t>
              </a:r>
              <a:endParaRPr lang="ko-KR" altLang="en-US" sz="2400" dirty="0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380312" y="6443712"/>
              <a:ext cx="1152128" cy="115212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/>
                <a:t>앨범</a:t>
              </a:r>
              <a:endParaRPr lang="ko-KR" altLang="en-US" sz="2400" b="1" dirty="0"/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3303713" y="6443712"/>
              <a:ext cx="1152128" cy="1152128"/>
              <a:chOff x="3303713" y="5013176"/>
              <a:chExt cx="1152128" cy="1152128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303713" y="5013176"/>
                <a:ext cx="1152128" cy="115212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361846" y="5358407"/>
                <a:ext cx="10358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 smtClean="0"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이야기</a:t>
                </a:r>
                <a:endParaRPr lang="ko-KR" altLang="en-US" sz="2400" dirty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6099367" y="6443712"/>
              <a:ext cx="1152128" cy="1152128"/>
              <a:chOff x="6099367" y="5013176"/>
              <a:chExt cx="1152128" cy="1152128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6099367" y="5013176"/>
                <a:ext cx="1152128" cy="115212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6157500" y="5368032"/>
                <a:ext cx="10358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 smtClean="0"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일기장</a:t>
                </a:r>
                <a:endParaRPr lang="ko-KR" altLang="en-US" sz="2400" dirty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</p:grpSp>
        <p:sp>
          <p:nvSpPr>
            <p:cNvPr id="66" name="직사각형 65"/>
            <p:cNvSpPr/>
            <p:nvPr/>
          </p:nvSpPr>
          <p:spPr>
            <a:xfrm>
              <a:off x="8656967" y="6443712"/>
              <a:ext cx="1152128" cy="115212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/>
                <a:t>기타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11226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53" grpId="0" animBg="1"/>
      <p:bldP spid="53" grpId="1" animBg="1"/>
      <p:bldP spid="54" grpId="0" animBg="1"/>
      <p:bldP spid="54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1475656" y="1916832"/>
            <a:ext cx="2330466" cy="2330466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accent6">
                  <a:lumMod val="50000"/>
                  <a:lumOff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36404" y="2801597"/>
            <a:ext cx="36711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800" dirty="0" smtClean="0">
                <a:latin typeface="서울한강체 EB" pitchFamily="18" charset="-127"/>
                <a:ea typeface="서울한강체 EB" pitchFamily="18" charset="-127"/>
              </a:rPr>
              <a:t>클래스 모델링</a:t>
            </a:r>
            <a:endParaRPr lang="ko-KR" altLang="en-US" sz="4800" dirty="0">
              <a:latin typeface="서울한강체 EB" pitchFamily="18" charset="-127"/>
              <a:ea typeface="서울한강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234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969" y="1340768"/>
            <a:ext cx="6323360" cy="5222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6" r="3155" b="5318"/>
          <a:stretch/>
        </p:blipFill>
        <p:spPr bwMode="auto">
          <a:xfrm>
            <a:off x="-22959" y="1558338"/>
            <a:ext cx="9196564" cy="4967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7543" y="647371"/>
            <a:ext cx="2255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서비스 분류 </a:t>
            </a:r>
            <a:r>
              <a:rPr lang="en-US" altLang="ko-KR" sz="2800" spc="-300" dirty="0" smtClean="0">
                <a:latin typeface="서울한강체 EB" pitchFamily="18" charset="-127"/>
                <a:ea typeface="서울한강체 EB" pitchFamily="18" charset="-127"/>
              </a:rPr>
              <a:t>: </a:t>
            </a:r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홈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6" y="1195207"/>
            <a:ext cx="8986802" cy="5471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96923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094196" y="4326195"/>
            <a:ext cx="8806396" cy="830997"/>
            <a:chOff x="662148" y="4293096"/>
            <a:chExt cx="8806396" cy="830997"/>
          </a:xfrm>
        </p:grpSpPr>
        <p:sp>
          <p:nvSpPr>
            <p:cNvPr id="6" name="타원 5"/>
            <p:cNvSpPr/>
            <p:nvPr/>
          </p:nvSpPr>
          <p:spPr>
            <a:xfrm>
              <a:off x="4336896" y="4718247"/>
              <a:ext cx="379120" cy="375366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62148" y="4293096"/>
              <a:ext cx="88063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>
                  <a:latin typeface="-윤고딕330" pitchFamily="18" charset="-127"/>
                  <a:ea typeface="-윤고딕330" pitchFamily="18" charset="-127"/>
                </a:rPr>
                <a:t>select * from </a:t>
              </a:r>
              <a:r>
                <a:rPr lang="en-US" altLang="ko-KR" sz="2400" spc="-150" dirty="0" err="1">
                  <a:latin typeface="-윤고딕330" pitchFamily="18" charset="-127"/>
                  <a:ea typeface="-윤고딕330" pitchFamily="18" charset="-127"/>
                </a:rPr>
                <a:t>home_info_view</a:t>
              </a:r>
              <a:r>
                <a:rPr lang="en-US" altLang="ko-KR" sz="2400" spc="-150" dirty="0">
                  <a:latin typeface="-윤고딕330" pitchFamily="18" charset="-127"/>
                  <a:ea typeface="-윤고딕330" pitchFamily="18" charset="-127"/>
                </a:rPr>
                <a:t> where </a:t>
              </a:r>
              <a:r>
                <a:rPr lang="en-US" altLang="ko-KR" sz="2400" spc="-150" dirty="0" err="1">
                  <a:latin typeface="-윤고딕330" pitchFamily="18" charset="-127"/>
                  <a:ea typeface="-윤고딕330" pitchFamily="18" charset="-127"/>
                </a:rPr>
                <a:t>member_role</a:t>
              </a:r>
              <a:r>
                <a:rPr lang="en-US" altLang="ko-KR" sz="2400" spc="-150" dirty="0" smtClean="0">
                  <a:latin typeface="-윤고딕330" pitchFamily="18" charset="-127"/>
                  <a:ea typeface="-윤고딕330" pitchFamily="18" charset="-127"/>
                </a:rPr>
                <a:t>=‘1’</a:t>
              </a:r>
            </a:p>
            <a:p>
              <a:r>
                <a:rPr lang="en-US" altLang="ko-KR" sz="2400" spc="-150" dirty="0" smtClean="0">
                  <a:latin typeface="-윤고딕330" pitchFamily="18" charset="-127"/>
                  <a:ea typeface="-윤고딕330" pitchFamily="18" charset="-127"/>
                </a:rPr>
                <a:t>AND </a:t>
              </a:r>
              <a:r>
                <a:rPr lang="en-US" altLang="ko-KR" sz="2400" spc="-150" dirty="0" err="1">
                  <a:latin typeface="-윤고딕330" pitchFamily="18" charset="-127"/>
                  <a:ea typeface="-윤고딕330" pitchFamily="18" charset="-127"/>
                </a:rPr>
                <a:t>family_home_name</a:t>
              </a:r>
              <a:r>
                <a:rPr lang="en-US" altLang="ko-KR" sz="2400" spc="-150" dirty="0">
                  <a:latin typeface="-윤고딕330" pitchFamily="18" charset="-127"/>
                  <a:ea typeface="-윤고딕330" pitchFamily="18" charset="-127"/>
                </a:rPr>
                <a:t> like </a:t>
              </a:r>
              <a:r>
                <a:rPr lang="en-US" altLang="ko-KR" sz="2400" spc="-150" dirty="0" smtClean="0">
                  <a:latin typeface="-윤고딕330" pitchFamily="18" charset="-127"/>
                  <a:ea typeface="-윤고딕330" pitchFamily="18" charset="-127"/>
                </a:rPr>
                <a:t>  </a:t>
              </a:r>
              <a:r>
                <a:rPr lang="en-US" altLang="ko-KR" sz="2400" spc="-150" dirty="0" smtClean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?</a:t>
              </a:r>
              <a:endParaRPr lang="ko-KR" altLang="en-US" sz="2400" spc="-150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917381" y="5769260"/>
            <a:ext cx="1309237" cy="4512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467543" y="647371"/>
            <a:ext cx="2255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서비스 분류 </a:t>
            </a:r>
            <a:r>
              <a:rPr lang="en-US" altLang="ko-KR" sz="2800" spc="-300" dirty="0" smtClean="0">
                <a:latin typeface="서울한강체 EB" pitchFamily="18" charset="-127"/>
                <a:ea typeface="서울한강체 EB" pitchFamily="18" charset="-127"/>
              </a:rPr>
              <a:t>: </a:t>
            </a:r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홈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  <p:pic>
        <p:nvPicPr>
          <p:cNvPr id="2" name="Picture 2" hidden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48680"/>
            <a:ext cx="6603148" cy="4992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180" y="1097656"/>
            <a:ext cx="6231164" cy="3339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1729196" y="3257896"/>
            <a:ext cx="5647133" cy="6400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32971" y="5733256"/>
            <a:ext cx="3983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smtClean="0">
                <a:solidFill>
                  <a:srgbClr val="FF0000"/>
                </a:solidFill>
                <a:latin typeface="-윤고딕330" pitchFamily="18" charset="-127"/>
                <a:ea typeface="-윤고딕330" pitchFamily="18" charset="-127"/>
              </a:rPr>
              <a:t>“%”</a:t>
            </a:r>
            <a:r>
              <a:rPr lang="en-US" altLang="ko-KR" sz="2800" spc="-150" dirty="0" smtClean="0">
                <a:latin typeface="-윤고딕330" pitchFamily="18" charset="-127"/>
                <a:ea typeface="-윤고딕330" pitchFamily="18" charset="-127"/>
              </a:rPr>
              <a:t> + </a:t>
            </a:r>
            <a:r>
              <a:rPr lang="en-US" altLang="ko-KR" sz="2800" spc="-15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keyword</a:t>
            </a:r>
            <a:r>
              <a:rPr lang="en-US" altLang="ko-KR" sz="2800" spc="-150" dirty="0" smtClean="0">
                <a:latin typeface="-윤고딕330" pitchFamily="18" charset="-127"/>
                <a:ea typeface="-윤고딕330" pitchFamily="18" charset="-127"/>
              </a:rPr>
              <a:t> + </a:t>
            </a:r>
            <a:r>
              <a:rPr lang="en-US" altLang="ko-KR" sz="2800" spc="-150" dirty="0" smtClean="0">
                <a:solidFill>
                  <a:srgbClr val="FF0000"/>
                </a:solidFill>
                <a:latin typeface="-윤고딕330" pitchFamily="18" charset="-127"/>
                <a:ea typeface="-윤고딕330" pitchFamily="18" charset="-127"/>
              </a:rPr>
              <a:t>“%”</a:t>
            </a:r>
            <a:endParaRPr lang="ko-KR" altLang="en-US" sz="2800" spc="-150" dirty="0">
              <a:solidFill>
                <a:srgbClr val="FF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82552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2" y="647371"/>
            <a:ext cx="242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latin typeface="서울한강체 EB" pitchFamily="18" charset="-127"/>
                <a:ea typeface="서울한강체 EB" pitchFamily="18" charset="-127"/>
              </a:rPr>
              <a:t>서비스 분류 </a:t>
            </a:r>
            <a:r>
              <a:rPr lang="en-US" altLang="ko-KR" sz="2800" spc="-300" dirty="0" smtClean="0">
                <a:latin typeface="서울한강체 EB" pitchFamily="18" charset="-127"/>
                <a:ea typeface="서울한강체 EB" pitchFamily="18" charset="-127"/>
              </a:rPr>
              <a:t>: </a:t>
            </a:r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일정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1412776"/>
            <a:ext cx="9029700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69509" y="908981"/>
            <a:ext cx="8986488" cy="5402434"/>
            <a:chOff x="69509" y="908981"/>
            <a:chExt cx="8986488" cy="5402434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09" y="908981"/>
              <a:ext cx="4451116" cy="3559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7" t="11968"/>
            <a:stretch/>
          </p:blipFill>
          <p:spPr bwMode="auto">
            <a:xfrm>
              <a:off x="3885463" y="2062943"/>
              <a:ext cx="5170534" cy="4248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323528" y="1094012"/>
            <a:ext cx="8568952" cy="5627626"/>
            <a:chOff x="323528" y="1094012"/>
            <a:chExt cx="8568952" cy="5627626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094012"/>
              <a:ext cx="8568952" cy="2695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3789040"/>
              <a:ext cx="8568952" cy="2932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50547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4759733" y="5213016"/>
            <a:ext cx="894468" cy="894468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759733" y="3097086"/>
            <a:ext cx="894468" cy="894468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729366" y="620688"/>
            <a:ext cx="3194562" cy="3194562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tx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35037" y="2251743"/>
            <a:ext cx="169950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6600" dirty="0" smtClean="0">
                <a:latin typeface="서울한강체 EB" pitchFamily="18" charset="-127"/>
                <a:ea typeface="서울한강체 EB" pitchFamily="18" charset="-127"/>
              </a:rPr>
              <a:t>개요</a:t>
            </a:r>
            <a:endParaRPr lang="ko-KR" altLang="en-US" sz="6600" dirty="0"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13184" y="3284984"/>
            <a:ext cx="1986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 smtClean="0">
                <a:latin typeface="서울한강체 M" pitchFamily="18" charset="-127"/>
                <a:ea typeface="서울한강체 M" pitchFamily="18" charset="-127"/>
              </a:rPr>
              <a:t>루핑</a:t>
            </a:r>
            <a:r>
              <a:rPr lang="ko-KR" altLang="en-US" sz="3200" spc="-300" dirty="0" smtClean="0">
                <a:latin typeface="서울한강체 M" pitchFamily="18" charset="-127"/>
                <a:ea typeface="서울한강체 M" pitchFamily="18" charset="-127"/>
              </a:rPr>
              <a:t> 팀 소개</a:t>
            </a:r>
            <a:endParaRPr lang="ko-KR" altLang="en-US" sz="3200" spc="-300" dirty="0">
              <a:latin typeface="서울한강체 M" pitchFamily="18" charset="-127"/>
              <a:ea typeface="서울한강체 M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759733" y="4113355"/>
            <a:ext cx="894468" cy="894468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3184" y="4331460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latin typeface="서울한강체 M" pitchFamily="18" charset="-127"/>
                <a:ea typeface="서울한강체 M" pitchFamily="18" charset="-127"/>
              </a:rPr>
              <a:t>소통 프로그램 소개</a:t>
            </a:r>
            <a:endParaRPr lang="ko-KR" altLang="en-US" sz="3200" spc="-300" dirty="0">
              <a:latin typeface="서울한강체 M" pitchFamily="18" charset="-127"/>
              <a:ea typeface="서울한강체 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13184" y="5367863"/>
            <a:ext cx="3376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latin typeface="서울한강체 M" pitchFamily="18" charset="-127"/>
                <a:ea typeface="서울한강체 M" pitchFamily="18" charset="-127"/>
              </a:rPr>
              <a:t>개발 일정 및 개발환경</a:t>
            </a:r>
            <a:endParaRPr lang="ko-KR" altLang="en-US" sz="3200" spc="-300" dirty="0">
              <a:latin typeface="서울한강체 M" pitchFamily="18" charset="-127"/>
              <a:ea typeface="서울한강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975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6027400" y="3841481"/>
            <a:ext cx="379120" cy="37536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8" name="타원 17"/>
          <p:cNvSpPr/>
          <p:nvPr/>
        </p:nvSpPr>
        <p:spPr>
          <a:xfrm>
            <a:off x="5822600" y="4192171"/>
            <a:ext cx="379120" cy="37536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9" name="타원 18"/>
          <p:cNvSpPr/>
          <p:nvPr/>
        </p:nvSpPr>
        <p:spPr>
          <a:xfrm>
            <a:off x="3491880" y="4567537"/>
            <a:ext cx="379120" cy="37536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" name="직사각형 2"/>
          <p:cNvSpPr/>
          <p:nvPr/>
        </p:nvSpPr>
        <p:spPr>
          <a:xfrm>
            <a:off x="480230" y="3429000"/>
            <a:ext cx="83529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-윤고딕330" pitchFamily="18" charset="-127"/>
                <a:ea typeface="-윤고딕330" pitchFamily="18" charset="-127"/>
              </a:rPr>
              <a:t>select * from </a:t>
            </a:r>
            <a:r>
              <a:rPr lang="en-US" altLang="ko-KR" sz="2400" dirty="0" err="1" smtClean="0">
                <a:latin typeface="-윤고딕330" pitchFamily="18" charset="-127"/>
                <a:ea typeface="-윤고딕330" pitchFamily="18" charset="-127"/>
              </a:rPr>
              <a:t>schedule_tb</a:t>
            </a:r>
            <a:endParaRPr lang="en-US" altLang="ko-KR" sz="2400" dirty="0"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sz="2400" dirty="0" smtClean="0">
                <a:latin typeface="-윤고딕330" pitchFamily="18" charset="-127"/>
                <a:ea typeface="-윤고딕330" pitchFamily="18" charset="-127"/>
              </a:rPr>
              <a:t>where </a:t>
            </a:r>
            <a:r>
              <a:rPr lang="en-US" altLang="ko-KR" sz="2400" dirty="0" err="1">
                <a:latin typeface="-윤고딕330" pitchFamily="18" charset="-127"/>
                <a:ea typeface="-윤고딕330" pitchFamily="18" charset="-127"/>
              </a:rPr>
              <a:t>substr</a:t>
            </a:r>
            <a:r>
              <a:rPr lang="en-US" altLang="ko-KR" sz="2400" dirty="0">
                <a:latin typeface="-윤고딕330" pitchFamily="18" charset="-127"/>
                <a:ea typeface="-윤고딕330" pitchFamily="18" charset="-127"/>
              </a:rPr>
              <a:t>(schedule_start_date,1,2</a:t>
            </a:r>
            <a:r>
              <a:rPr lang="en-US" altLang="ko-KR" sz="2400" dirty="0" smtClean="0">
                <a:latin typeface="-윤고딕330" pitchFamily="18" charset="-127"/>
                <a:ea typeface="-윤고딕330" pitchFamily="18" charset="-127"/>
              </a:rPr>
              <a:t>)= </a:t>
            </a:r>
            <a:r>
              <a:rPr lang="en-US" altLang="ko-KR" sz="24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?</a:t>
            </a:r>
            <a:r>
              <a:rPr lang="en-US" altLang="ko-KR" sz="2400" dirty="0" smtClean="0">
                <a:latin typeface="-윤고딕330" pitchFamily="18" charset="-127"/>
                <a:ea typeface="-윤고딕330" pitchFamily="18" charset="-127"/>
              </a:rPr>
              <a:t> </a:t>
            </a:r>
          </a:p>
          <a:p>
            <a:r>
              <a:rPr lang="en-US" altLang="ko-KR" sz="2400" dirty="0" smtClean="0">
                <a:latin typeface="-윤고딕330" pitchFamily="18" charset="-127"/>
                <a:ea typeface="-윤고딕330" pitchFamily="18" charset="-127"/>
              </a:rPr>
              <a:t>AND </a:t>
            </a:r>
            <a:r>
              <a:rPr lang="en-US" altLang="ko-KR" sz="2400" dirty="0" err="1">
                <a:latin typeface="-윤고딕330" pitchFamily="18" charset="-127"/>
                <a:ea typeface="-윤고딕330" pitchFamily="18" charset="-127"/>
              </a:rPr>
              <a:t>substr</a:t>
            </a:r>
            <a:r>
              <a:rPr lang="en-US" altLang="ko-KR" sz="2400" dirty="0">
                <a:latin typeface="-윤고딕330" pitchFamily="18" charset="-127"/>
                <a:ea typeface="-윤고딕330" pitchFamily="18" charset="-127"/>
              </a:rPr>
              <a:t>(schedule_start_date,4,2</a:t>
            </a:r>
            <a:r>
              <a:rPr lang="en-US" altLang="ko-KR" sz="2400" dirty="0" smtClean="0">
                <a:latin typeface="-윤고딕330" pitchFamily="18" charset="-127"/>
                <a:ea typeface="-윤고딕330" pitchFamily="18" charset="-127"/>
              </a:rPr>
              <a:t>)= </a:t>
            </a:r>
            <a:r>
              <a:rPr lang="en-US" altLang="ko-KR" sz="24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?</a:t>
            </a:r>
          </a:p>
          <a:p>
            <a:r>
              <a:rPr lang="en-US" altLang="ko-KR" sz="2400" dirty="0" smtClean="0">
                <a:latin typeface="-윤고딕330" pitchFamily="18" charset="-127"/>
                <a:ea typeface="-윤고딕330" pitchFamily="18" charset="-127"/>
              </a:rPr>
              <a:t>AND </a:t>
            </a:r>
            <a:r>
              <a:rPr lang="en-US" altLang="ko-KR" sz="2400" dirty="0" err="1">
                <a:latin typeface="-윤고딕330" pitchFamily="18" charset="-127"/>
                <a:ea typeface="-윤고딕330" pitchFamily="18" charset="-127"/>
              </a:rPr>
              <a:t>member_code</a:t>
            </a:r>
            <a:r>
              <a:rPr lang="en-US" altLang="ko-KR" sz="2400" dirty="0" smtClean="0">
                <a:latin typeface="-윤고딕330" pitchFamily="18" charset="-127"/>
                <a:ea typeface="-윤고딕330" pitchFamily="18" charset="-127"/>
              </a:rPr>
              <a:t>= </a:t>
            </a:r>
            <a:r>
              <a:rPr lang="en-US" altLang="ko-KR" sz="24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?</a:t>
            </a:r>
            <a:endParaRPr lang="ko-KR" altLang="en-US" sz="24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2" y="647371"/>
            <a:ext cx="242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latin typeface="서울한강체 EB" pitchFamily="18" charset="-127"/>
                <a:ea typeface="서울한강체 EB" pitchFamily="18" charset="-127"/>
              </a:rPr>
              <a:t>서비스 </a:t>
            </a:r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분류 </a:t>
            </a:r>
            <a:r>
              <a:rPr lang="en-US" altLang="ko-KR" sz="2800" spc="-300" dirty="0" smtClean="0">
                <a:latin typeface="서울한강체 EB" pitchFamily="18" charset="-127"/>
                <a:ea typeface="서울한강체 EB" pitchFamily="18" charset="-127"/>
              </a:rPr>
              <a:t>: </a:t>
            </a:r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일정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59416" y="1772816"/>
            <a:ext cx="8877079" cy="1224136"/>
            <a:chOff x="3275856" y="1772816"/>
            <a:chExt cx="2160240" cy="612068"/>
          </a:xfrm>
        </p:grpSpPr>
        <p:sp>
          <p:nvSpPr>
            <p:cNvPr id="4" name="직사각형 3"/>
            <p:cNvSpPr/>
            <p:nvPr/>
          </p:nvSpPr>
          <p:spPr>
            <a:xfrm>
              <a:off x="3275856" y="1772816"/>
              <a:ext cx="2160240" cy="612068"/>
            </a:xfrm>
            <a:prstGeom prst="rect">
              <a:avLst/>
            </a:prstGeom>
            <a:solidFill>
              <a:srgbClr val="FFFFBB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3275856" y="1988840"/>
              <a:ext cx="216024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275856" y="2096852"/>
              <a:ext cx="216024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813366" y="1806539"/>
            <a:ext cx="1591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atin typeface="-윤고딕330" pitchFamily="18" charset="-127"/>
                <a:ea typeface="-윤고딕330" pitchFamily="18" charset="-127"/>
              </a:rPr>
              <a:t>ScheduleDAO</a:t>
            </a:r>
            <a:endParaRPr lang="ko-KR" altLang="en-US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2457911"/>
            <a:ext cx="896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spc="-150" dirty="0" smtClean="0">
                <a:latin typeface="-윤고딕330" pitchFamily="18" charset="-127"/>
                <a:ea typeface="-윤고딕330" pitchFamily="18" charset="-127"/>
              </a:rPr>
              <a:t>+</a:t>
            </a:r>
            <a:r>
              <a:rPr lang="en-US" altLang="ko-KR" u="sng" spc="-150" dirty="0" err="1" smtClean="0">
                <a:latin typeface="-윤고딕330" pitchFamily="18" charset="-127"/>
                <a:ea typeface="-윤고딕330" pitchFamily="18" charset="-127"/>
              </a:rPr>
              <a:t>selectSimpleScheduleInfoListWeb</a:t>
            </a:r>
            <a:r>
              <a:rPr lang="en-US" altLang="ko-KR" u="sng" spc="-150" dirty="0" smtClean="0">
                <a:latin typeface="-윤고딕330" pitchFamily="18" charset="-127"/>
                <a:ea typeface="-윤고딕330" pitchFamily="18" charset="-127"/>
              </a:rPr>
              <a:t>(</a:t>
            </a:r>
            <a:r>
              <a:rPr lang="en-US" altLang="ko-KR" u="sng" spc="-150" dirty="0" err="1" smtClean="0">
                <a:latin typeface="-윤고딕330" pitchFamily="18" charset="-127"/>
                <a:ea typeface="-윤고딕330" pitchFamily="18" charset="-127"/>
              </a:rPr>
              <a:t>memberCode</a:t>
            </a:r>
            <a:r>
              <a:rPr lang="en-US" altLang="ko-KR" u="sng" spc="-150" dirty="0" smtClean="0">
                <a:latin typeface="-윤고딕330" pitchFamily="18" charset="-127"/>
                <a:ea typeface="-윤고딕330" pitchFamily="18" charset="-127"/>
              </a:rPr>
              <a:t> : String, year : String, </a:t>
            </a:r>
            <a:r>
              <a:rPr lang="en-US" altLang="ko-KR" u="sng" spc="-150" dirty="0" err="1" smtClean="0">
                <a:latin typeface="-윤고딕330" pitchFamily="18" charset="-127"/>
                <a:ea typeface="-윤고딕330" pitchFamily="18" charset="-127"/>
              </a:rPr>
              <a:t>mon</a:t>
            </a:r>
            <a:r>
              <a:rPr lang="en-US" altLang="ko-KR" u="sng" spc="-150" dirty="0" smtClean="0">
                <a:latin typeface="-윤고딕330" pitchFamily="18" charset="-127"/>
                <a:ea typeface="-윤고딕330" pitchFamily="18" charset="-127"/>
              </a:rPr>
              <a:t> : String) : </a:t>
            </a:r>
            <a:r>
              <a:rPr lang="en-US" altLang="ko-KR" u="sng" spc="-150" dirty="0" err="1" smtClean="0">
                <a:latin typeface="-윤고딕330" pitchFamily="18" charset="-127"/>
                <a:ea typeface="-윤고딕330" pitchFamily="18" charset="-127"/>
              </a:rPr>
              <a:t>ScheduleVO</a:t>
            </a:r>
            <a:r>
              <a:rPr lang="en-US" altLang="ko-KR" u="sng" spc="-150" dirty="0" smtClean="0">
                <a:latin typeface="-윤고딕330" pitchFamily="18" charset="-127"/>
                <a:ea typeface="-윤고딕330" pitchFamily="18" charset="-127"/>
              </a:rPr>
              <a:t>[]</a:t>
            </a:r>
            <a:endParaRPr lang="ko-KR" altLang="en-US" spc="-15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29207" y="2457911"/>
            <a:ext cx="8907287" cy="3124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901193" y="5108353"/>
            <a:ext cx="1205056" cy="119312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년</a:t>
            </a:r>
            <a:endParaRPr lang="ko-KR" altLang="en-US" sz="20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054167" y="5108353"/>
            <a:ext cx="1205056" cy="119312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월</a:t>
            </a:r>
            <a:endParaRPr lang="ko-KR" altLang="en-US" sz="36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027400" y="5108353"/>
            <a:ext cx="1205056" cy="119312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049434" y="5454322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사용자</a:t>
            </a:r>
            <a:endParaRPr lang="ko-KR" altLang="en-US" sz="28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8027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3" grpId="0"/>
      <p:bldP spid="2" grpId="0" animBg="1"/>
      <p:bldP spid="20" grpId="0" animBg="1"/>
      <p:bldP spid="21" grpId="0" animBg="1"/>
      <p:bldP spid="22" grpId="0" animBg="1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7543" y="647371"/>
            <a:ext cx="3127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latin typeface="서울한강체 EB" pitchFamily="18" charset="-127"/>
                <a:ea typeface="서울한강체 EB" pitchFamily="18" charset="-127"/>
              </a:rPr>
              <a:t>소통 서버와 클라이언트</a:t>
            </a:r>
          </a:p>
        </p:txBody>
      </p:sp>
      <p:pic>
        <p:nvPicPr>
          <p:cNvPr id="1026" name="Picture 2" descr="C:\Users\JavaPro\Desktop\pt자료\website%20host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841" y="533038"/>
            <a:ext cx="2191467" cy="231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40457" y="1610314"/>
            <a:ext cx="2682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 err="1" smtClean="0">
                <a:latin typeface="-윤고딕330" pitchFamily="18" charset="-127"/>
                <a:ea typeface="-윤고딕330" pitchFamily="18" charset="-127"/>
              </a:rPr>
              <a:t>Sotong</a:t>
            </a:r>
            <a:r>
              <a:rPr lang="en-US" altLang="ko-KR" sz="3200" spc="-150" dirty="0" smtClean="0">
                <a:latin typeface="-윤고딕330" pitchFamily="18" charset="-127"/>
                <a:ea typeface="-윤고딕330" pitchFamily="18" charset="-127"/>
              </a:rPr>
              <a:t> Server </a:t>
            </a:r>
            <a:endParaRPr lang="ko-KR" altLang="en-US" sz="3200" spc="-150" dirty="0"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8" name="Picture 7" descr="C:\Users\JavaPro\Desktop\pt자료\그림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978" y="3454747"/>
            <a:ext cx="2134493" cy="213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7" descr="C:\Users\JavaPro\Desktop\pt자료\그림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413" y="3501008"/>
            <a:ext cx="2134493" cy="213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825495" y="2920292"/>
            <a:ext cx="2153317" cy="2703742"/>
            <a:chOff x="2199576" y="3584092"/>
            <a:chExt cx="2153317" cy="2703742"/>
          </a:xfrm>
        </p:grpSpPr>
        <p:pic>
          <p:nvPicPr>
            <p:cNvPr id="1035" name="Picture 11" descr="C:\Users\JavaPro\Desktop\pt자료\chrome.jpg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9576" y="3584092"/>
              <a:ext cx="1728025" cy="1728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2351704" y="5426060"/>
              <a:ext cx="2001189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spc="-150" dirty="0" smtClean="0">
                  <a:latin typeface="-윤고딕330" pitchFamily="18" charset="-127"/>
                  <a:ea typeface="-윤고딕330" pitchFamily="18" charset="-127"/>
                </a:rPr>
                <a:t>Web Client</a:t>
              </a:r>
            </a:p>
            <a:p>
              <a:pPr algn="r"/>
              <a:r>
                <a:rPr lang="en-US" altLang="ko-KR" spc="-150" dirty="0" smtClean="0">
                  <a:latin typeface="-윤고딕330" pitchFamily="18" charset="-127"/>
                  <a:ea typeface="-윤고딕330" pitchFamily="18" charset="-127"/>
                </a:rPr>
                <a:t>&lt;</a:t>
              </a:r>
              <a:r>
                <a:rPr lang="ko-KR" altLang="en-US" spc="-150" dirty="0" smtClean="0">
                  <a:latin typeface="-윤고딕330" pitchFamily="18" charset="-127"/>
                  <a:ea typeface="-윤고딕330" pitchFamily="18" charset="-127"/>
                </a:rPr>
                <a:t>크롬</a:t>
              </a:r>
              <a:r>
                <a:rPr lang="en-US" altLang="ko-KR" spc="-150" dirty="0" smtClean="0">
                  <a:latin typeface="-윤고딕330" pitchFamily="18" charset="-127"/>
                  <a:ea typeface="-윤고딕330" pitchFamily="18" charset="-127"/>
                </a:rPr>
                <a:t>, IE&gt;</a:t>
              </a:r>
              <a:endParaRPr lang="ko-KR" altLang="en-US" spc="-150" dirty="0"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100064" y="2486084"/>
            <a:ext cx="2321469" cy="4307585"/>
            <a:chOff x="5691036" y="3283363"/>
            <a:chExt cx="2321469" cy="4307585"/>
          </a:xfrm>
        </p:grpSpPr>
        <p:pic>
          <p:nvPicPr>
            <p:cNvPr id="1034" name="Picture 10" descr="C:\Users\JavaPro\Desktop\pt자료\Android Smartphone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49" t="3783" r="27194"/>
            <a:stretch/>
          </p:blipFill>
          <p:spPr bwMode="auto">
            <a:xfrm>
              <a:off x="5916190" y="3283363"/>
              <a:ext cx="1415851" cy="2836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5691036" y="6021288"/>
              <a:ext cx="232146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spc="-150" dirty="0" smtClean="0">
                  <a:latin typeface="-윤고딕330" pitchFamily="18" charset="-127"/>
                  <a:ea typeface="-윤고딕330" pitchFamily="18" charset="-127"/>
                </a:rPr>
                <a:t>Mobile Client</a:t>
              </a:r>
            </a:p>
            <a:p>
              <a:r>
                <a:rPr lang="en-US" altLang="ko-KR" sz="1600" spc="-150" dirty="0" smtClean="0">
                  <a:latin typeface="-윤고딕330" pitchFamily="18" charset="-127"/>
                  <a:ea typeface="-윤고딕330" pitchFamily="18" charset="-127"/>
                </a:rPr>
                <a:t>Android Platform</a:t>
              </a:r>
            </a:p>
            <a:p>
              <a:r>
                <a:rPr lang="en-US" altLang="ko-KR" sz="1600" spc="-150" dirty="0" smtClean="0">
                  <a:latin typeface="-윤고딕330" pitchFamily="18" charset="-127"/>
                  <a:ea typeface="-윤고딕330" pitchFamily="18" charset="-127"/>
                </a:rPr>
                <a:t>(API 16) Galaxy S3, Note2</a:t>
              </a:r>
            </a:p>
            <a:p>
              <a:r>
                <a:rPr lang="en-US" altLang="ko-KR" sz="1600" spc="-150" dirty="0" smtClean="0">
                  <a:latin typeface="-윤고딕330" pitchFamily="18" charset="-127"/>
                  <a:ea typeface="-윤고딕330" pitchFamily="18" charset="-127"/>
                </a:rPr>
                <a:t>(API 18) Galaxy Note3</a:t>
              </a:r>
            </a:p>
            <a:p>
              <a:r>
                <a:rPr lang="en-US" altLang="ko-KR" sz="1600" spc="-150" dirty="0" smtClean="0">
                  <a:latin typeface="-윤고딕330" pitchFamily="18" charset="-127"/>
                  <a:ea typeface="-윤고딕330" pitchFamily="18" charset="-127"/>
                </a:rPr>
                <a:t>(API 20) LG G2</a:t>
              </a:r>
              <a:endParaRPr lang="ko-KR" altLang="en-US" sz="1600" spc="-150" dirty="0"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179" y="2857465"/>
            <a:ext cx="1853681" cy="185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7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488682" y="3447217"/>
            <a:ext cx="5655318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7543" y="647371"/>
            <a:ext cx="3134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소통 서버와 클라이언트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391980" y="2943161"/>
            <a:ext cx="2412267" cy="2247949"/>
            <a:chOff x="4391980" y="2943161"/>
            <a:chExt cx="2412267" cy="2247949"/>
          </a:xfrm>
        </p:grpSpPr>
        <p:sp>
          <p:nvSpPr>
            <p:cNvPr id="4" name="TextBox 3"/>
            <p:cNvSpPr txBox="1"/>
            <p:nvPr/>
          </p:nvSpPr>
          <p:spPr>
            <a:xfrm>
              <a:off x="4391980" y="4144670"/>
              <a:ext cx="2412267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spc="-150" dirty="0" smtClean="0">
                  <a:latin typeface="-윤고딕330" pitchFamily="18" charset="-127"/>
                  <a:ea typeface="-윤고딕330" pitchFamily="18" charset="-127"/>
                </a:rPr>
                <a:t>Web Application</a:t>
              </a:r>
            </a:p>
            <a:p>
              <a:pPr algn="ctr"/>
              <a:r>
                <a:rPr lang="en-US" altLang="ko-KR" sz="2400" spc="-150" dirty="0" smtClean="0">
                  <a:latin typeface="-윤고딕330" pitchFamily="18" charset="-127"/>
                  <a:ea typeface="-윤고딕330" pitchFamily="18" charset="-127"/>
                </a:rPr>
                <a:t>Server</a:t>
              </a:r>
            </a:p>
            <a:p>
              <a:pPr algn="ctr"/>
              <a:r>
                <a:rPr lang="en-US" altLang="ko-KR" sz="1400" dirty="0">
                  <a:latin typeface="-윤고딕330" pitchFamily="18" charset="-127"/>
                  <a:ea typeface="-윤고딕330" pitchFamily="18" charset="-127"/>
                </a:rPr>
                <a:t>	</a:t>
              </a:r>
              <a:r>
                <a:rPr lang="en-US" altLang="ko-KR" sz="1400" dirty="0" smtClean="0">
                  <a:latin typeface="-윤고딕330" pitchFamily="18" charset="-127"/>
                  <a:ea typeface="-윤고딕330" pitchFamily="18" charset="-127"/>
                </a:rPr>
                <a:t>&lt;</a:t>
              </a:r>
              <a:r>
                <a:rPr lang="en-US" altLang="ko-KR" sz="1400" dirty="0" err="1" smtClean="0">
                  <a:latin typeface="-윤고딕330" pitchFamily="18" charset="-127"/>
                  <a:ea typeface="-윤고딕330" pitchFamily="18" charset="-127"/>
                </a:rPr>
                <a:t>Sotong</a:t>
              </a:r>
              <a:r>
                <a:rPr lang="en-US" altLang="ko-KR" sz="1400" dirty="0" smtClean="0">
                  <a:latin typeface="-윤고딕330" pitchFamily="18" charset="-127"/>
                  <a:ea typeface="-윤고딕330" pitchFamily="18" charset="-127"/>
                </a:rPr>
                <a:t> Server&gt;</a:t>
              </a:r>
              <a:endParaRPr lang="ko-KR" altLang="en-US" sz="1400" dirty="0">
                <a:latin typeface="-윤고딕330" pitchFamily="18" charset="-127"/>
                <a:ea typeface="-윤고딕330" pitchFamily="18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004050" y="2943161"/>
              <a:ext cx="1008110" cy="1008110"/>
              <a:chOff x="5004050" y="2943161"/>
              <a:chExt cx="1008110" cy="1008110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5004050" y="2943161"/>
                <a:ext cx="1008110" cy="10081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72068" y="3122754"/>
                <a:ext cx="672074" cy="672074"/>
              </a:xfrm>
              <a:prstGeom prst="rect">
                <a:avLst/>
              </a:prstGeom>
            </p:spPr>
          </p:pic>
        </p:grpSp>
      </p:grpSp>
      <p:cxnSp>
        <p:nvCxnSpPr>
          <p:cNvPr id="12" name="직선 연결선 11"/>
          <p:cNvCxnSpPr/>
          <p:nvPr/>
        </p:nvCxnSpPr>
        <p:spPr>
          <a:xfrm>
            <a:off x="3491880" y="1881973"/>
            <a:ext cx="0" cy="324036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396987" y="1893548"/>
            <a:ext cx="1091695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420505" y="5122333"/>
            <a:ext cx="1091695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747614" y="1485026"/>
            <a:ext cx="1540493" cy="1316344"/>
            <a:chOff x="838458" y="1485026"/>
            <a:chExt cx="1540493" cy="1316344"/>
          </a:xfrm>
        </p:grpSpPr>
        <p:pic>
          <p:nvPicPr>
            <p:cNvPr id="33" name="Picture 11" descr="C:\Users\JavaPro\Desktop\pt자료\chrome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869" y="1485026"/>
              <a:ext cx="873082" cy="873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838458" y="2339705"/>
              <a:ext cx="14807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 smtClean="0">
                  <a:latin typeface="-윤고딕330" pitchFamily="18" charset="-127"/>
                  <a:ea typeface="-윤고딕330" pitchFamily="18" charset="-127"/>
                </a:rPr>
                <a:t>Web Client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35008" y="4412837"/>
            <a:ext cx="1720343" cy="1824475"/>
            <a:chOff x="735008" y="4412837"/>
            <a:chExt cx="1720343" cy="1824475"/>
          </a:xfrm>
        </p:grpSpPr>
        <p:pic>
          <p:nvPicPr>
            <p:cNvPr id="36" name="Picture 10" descr="C:\Users\JavaPro\Desktop\pt자료\Android Smartphone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49" t="3783" r="27194"/>
            <a:stretch/>
          </p:blipFill>
          <p:spPr bwMode="auto">
            <a:xfrm>
              <a:off x="1187624" y="4412837"/>
              <a:ext cx="636490" cy="1274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735008" y="5775647"/>
              <a:ext cx="17203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 smtClean="0">
                  <a:latin typeface="-윤고딕330" pitchFamily="18" charset="-127"/>
                  <a:ea typeface="-윤고딕330" pitchFamily="18" charset="-127"/>
                </a:rPr>
                <a:t>Mobile Client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969894" y="2943161"/>
            <a:ext cx="2068974" cy="1700508"/>
            <a:chOff x="6969894" y="2943161"/>
            <a:chExt cx="2068974" cy="1700508"/>
          </a:xfrm>
        </p:grpSpPr>
        <p:sp>
          <p:nvSpPr>
            <p:cNvPr id="17" name="타원 16"/>
            <p:cNvSpPr/>
            <p:nvPr/>
          </p:nvSpPr>
          <p:spPr>
            <a:xfrm>
              <a:off x="7500326" y="2943161"/>
              <a:ext cx="1008110" cy="1008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3381" y="3068320"/>
              <a:ext cx="762000" cy="7620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969894" y="4182004"/>
              <a:ext cx="20689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spc="-150" dirty="0" smtClean="0">
                  <a:latin typeface="-윤고딕330" pitchFamily="18" charset="-127"/>
                  <a:ea typeface="-윤고딕330" pitchFamily="18" charset="-127"/>
                </a:rPr>
                <a:t>DBMS</a:t>
              </a:r>
              <a:endParaRPr lang="ko-KR" altLang="en-US" sz="2400" spc="-150" dirty="0"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1017582" cy="101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0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220072" y="5151824"/>
            <a:ext cx="3923928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" idx="6"/>
          </p:cNvCxnSpPr>
          <p:nvPr/>
        </p:nvCxnSpPr>
        <p:spPr>
          <a:xfrm>
            <a:off x="5220072" y="1887408"/>
            <a:ext cx="3923928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7543" y="647371"/>
            <a:ext cx="2637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소통 </a:t>
            </a:r>
            <a:r>
              <a:rPr lang="en-US" altLang="ko-KR" sz="2800" spc="-300" dirty="0" smtClean="0">
                <a:latin typeface="서울한강체 EB" pitchFamily="18" charset="-127"/>
                <a:ea typeface="서울한강체 EB" pitchFamily="18" charset="-127"/>
              </a:rPr>
              <a:t>– </a:t>
            </a:r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웹 </a:t>
            </a:r>
            <a:r>
              <a:rPr lang="en-US" altLang="ko-KR" sz="2800" spc="-300" dirty="0" smtClean="0">
                <a:latin typeface="서울한강체 EB" pitchFamily="18" charset="-127"/>
                <a:ea typeface="서울한강체 EB" pitchFamily="18" charset="-127"/>
              </a:rPr>
              <a:t>&amp; </a:t>
            </a:r>
            <a:r>
              <a:rPr lang="ko-KR" altLang="en-US" sz="2800" spc="-300" dirty="0" err="1" smtClean="0">
                <a:latin typeface="서울한강체 EB" pitchFamily="18" charset="-127"/>
                <a:ea typeface="서울한강체 EB" pitchFamily="18" charset="-127"/>
              </a:rPr>
              <a:t>앱</a:t>
            </a:r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 메인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  <p:cxnSp>
        <p:nvCxnSpPr>
          <p:cNvPr id="7" name="직선 연결선 6"/>
          <p:cNvCxnSpPr>
            <a:endCxn id="26" idx="2"/>
          </p:cNvCxnSpPr>
          <p:nvPr/>
        </p:nvCxnSpPr>
        <p:spPr>
          <a:xfrm flipV="1">
            <a:off x="1115616" y="1891124"/>
            <a:ext cx="2952328" cy="2424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endCxn id="32" idx="2"/>
          </p:cNvCxnSpPr>
          <p:nvPr/>
        </p:nvCxnSpPr>
        <p:spPr>
          <a:xfrm>
            <a:off x="1080120" y="5122333"/>
            <a:ext cx="2987824" cy="4379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4067944" y="1311344"/>
            <a:ext cx="1152128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008" y="1512548"/>
            <a:ext cx="762000" cy="762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088" y="4720373"/>
            <a:ext cx="803920" cy="803920"/>
          </a:xfrm>
          <a:prstGeom prst="rect">
            <a:avLst/>
          </a:prstGeom>
        </p:spPr>
      </p:pic>
      <p:sp>
        <p:nvSpPr>
          <p:cNvPr id="24" name="타원 23"/>
          <p:cNvSpPr/>
          <p:nvPr/>
        </p:nvSpPr>
        <p:spPr>
          <a:xfrm>
            <a:off x="4067944" y="1315060"/>
            <a:ext cx="1152128" cy="115212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067944" y="1315060"/>
            <a:ext cx="1152128" cy="1152128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058559" y="4546269"/>
            <a:ext cx="1152128" cy="115212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067944" y="4550648"/>
            <a:ext cx="1152128" cy="1152128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0" y="3447217"/>
            <a:ext cx="1097853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097853" y="1881973"/>
            <a:ext cx="0" cy="324036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592" y="4714408"/>
            <a:ext cx="874832" cy="874832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4067944" y="4541728"/>
            <a:ext cx="1152128" cy="1152128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6"/>
          <a:stretch/>
        </p:blipFill>
        <p:spPr bwMode="auto">
          <a:xfrm>
            <a:off x="837365" y="1229652"/>
            <a:ext cx="7257481" cy="4724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031" y="1058298"/>
            <a:ext cx="2850031" cy="506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219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 animBg="1"/>
      <p:bldP spid="24" grpId="1" animBg="1"/>
      <p:bldP spid="26" grpId="0" animBg="1"/>
      <p:bldP spid="31" grpId="0" animBg="1"/>
      <p:bldP spid="31" grpId="1" animBg="1"/>
      <p:bldP spid="32" grpId="0" animBg="1"/>
      <p:bldP spid="32" grpId="1" animBg="1"/>
      <p:bldP spid="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1619672" y="3447217"/>
            <a:ext cx="3491880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7543" y="647371"/>
            <a:ext cx="3134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소통 서버와 클라이언트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81562" y="4239305"/>
            <a:ext cx="214276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latin typeface="-윤고딕330" pitchFamily="18" charset="-127"/>
                <a:ea typeface="-윤고딕330" pitchFamily="18" charset="-127"/>
              </a:rPr>
              <a:t>Web Application</a:t>
            </a:r>
          </a:p>
          <a:p>
            <a:pPr algn="ctr"/>
            <a:r>
              <a:rPr lang="en-US" altLang="ko-KR" sz="2400" spc="-150" dirty="0" smtClean="0">
                <a:latin typeface="-윤고딕330" pitchFamily="18" charset="-127"/>
                <a:ea typeface="-윤고딕330" pitchFamily="18" charset="-127"/>
              </a:rPr>
              <a:t>Server</a:t>
            </a:r>
          </a:p>
          <a:p>
            <a:pPr algn="r"/>
            <a:r>
              <a:rPr lang="en-US" altLang="ko-KR" spc="-150" dirty="0" smtClean="0">
                <a:latin typeface="-윤고딕330" pitchFamily="18" charset="-127"/>
                <a:ea typeface="-윤고딕330" pitchFamily="18" charset="-127"/>
              </a:rPr>
              <a:t>&lt;</a:t>
            </a:r>
            <a:r>
              <a:rPr lang="en-US" altLang="ko-KR" spc="-150" dirty="0" err="1" smtClean="0">
                <a:latin typeface="-윤고딕330" pitchFamily="18" charset="-127"/>
                <a:ea typeface="-윤고딕330" pitchFamily="18" charset="-127"/>
              </a:rPr>
              <a:t>Sotong</a:t>
            </a:r>
            <a:r>
              <a:rPr lang="en-US" altLang="ko-KR" spc="-150" dirty="0" smtClean="0">
                <a:latin typeface="-윤고딕330" pitchFamily="18" charset="-127"/>
                <a:ea typeface="-윤고딕330" pitchFamily="18" charset="-127"/>
              </a:rPr>
              <a:t> Server&gt;</a:t>
            </a:r>
            <a:endParaRPr lang="en-US" altLang="ko-KR" spc="-15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5678109" y="2799143"/>
            <a:ext cx="1296146" cy="1296146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133" y="3026742"/>
            <a:ext cx="864098" cy="864098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1619672" y="1881973"/>
            <a:ext cx="0" cy="324036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-36512" y="1893548"/>
            <a:ext cx="1656184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-36512" y="5122333"/>
            <a:ext cx="1656184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778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1475656" y="1916832"/>
            <a:ext cx="2330466" cy="2330466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accent6">
                  <a:lumMod val="50000"/>
                  <a:lumOff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53904" y="2801597"/>
            <a:ext cx="46955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800" dirty="0" smtClean="0">
                <a:latin typeface="서울한강체 EB" pitchFamily="18" charset="-127"/>
                <a:ea typeface="서울한강체 EB" pitchFamily="18" charset="-127"/>
              </a:rPr>
              <a:t>시퀀스 다이어그램</a:t>
            </a:r>
            <a:endParaRPr lang="ko-KR" altLang="en-US" sz="4800" dirty="0">
              <a:latin typeface="서울한강체 EB" pitchFamily="18" charset="-127"/>
              <a:ea typeface="서울한강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504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6" t="5914" r="24145" b="38777"/>
          <a:stretch/>
        </p:blipFill>
        <p:spPr bwMode="auto">
          <a:xfrm>
            <a:off x="179512" y="1412776"/>
            <a:ext cx="8763782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 rot="16200000">
            <a:off x="8198186" y="2302657"/>
            <a:ext cx="360040" cy="8845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>
              <a:alpha val="4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4" t="7727" r="38266" b="56717"/>
          <a:stretch/>
        </p:blipFill>
        <p:spPr bwMode="auto">
          <a:xfrm>
            <a:off x="2627783" y="758465"/>
            <a:ext cx="3888434" cy="3314976"/>
          </a:xfrm>
          <a:prstGeom prst="rect">
            <a:avLst/>
          </a:prstGeom>
          <a:noFill/>
          <a:ln w="19050">
            <a:solidFill>
              <a:srgbClr val="33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08" t="7752" r="38389" b="51454"/>
          <a:stretch/>
        </p:blipFill>
        <p:spPr bwMode="auto">
          <a:xfrm>
            <a:off x="2556930" y="431197"/>
            <a:ext cx="4031294" cy="3969512"/>
          </a:xfrm>
          <a:prstGeom prst="rect">
            <a:avLst/>
          </a:prstGeom>
          <a:noFill/>
          <a:ln w="28575">
            <a:solidFill>
              <a:srgbClr val="33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153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67542" y="647371"/>
            <a:ext cx="3329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시퀀스 </a:t>
            </a:r>
            <a:r>
              <a:rPr lang="en-US" altLang="ko-KR" sz="2800" spc="-300" dirty="0" smtClean="0">
                <a:latin typeface="서울한강체 EB" pitchFamily="18" charset="-127"/>
                <a:ea typeface="서울한강체 EB" pitchFamily="18" charset="-127"/>
              </a:rPr>
              <a:t>– </a:t>
            </a:r>
            <a:r>
              <a:rPr lang="ko-KR" altLang="en-US" sz="2800" spc="-300" dirty="0" err="1" smtClean="0">
                <a:latin typeface="서울한강체 EB" pitchFamily="18" charset="-127"/>
                <a:ea typeface="서울한강체 EB" pitchFamily="18" charset="-127"/>
              </a:rPr>
              <a:t>스케쥴</a:t>
            </a:r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 매칭하다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" y="1184621"/>
            <a:ext cx="9144000" cy="577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7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877697" y="1423323"/>
            <a:ext cx="1584176" cy="5760640"/>
            <a:chOff x="2114997" y="1628800"/>
            <a:chExt cx="1584176" cy="5760640"/>
          </a:xfrm>
        </p:grpSpPr>
        <p:sp>
          <p:nvSpPr>
            <p:cNvPr id="2" name="직사각형 1"/>
            <p:cNvSpPr/>
            <p:nvPr/>
          </p:nvSpPr>
          <p:spPr>
            <a:xfrm>
              <a:off x="2114997" y="1628800"/>
              <a:ext cx="1584176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u="sng" dirty="0" err="1" smtClean="0">
                  <a:solidFill>
                    <a:schemeClr val="tx1"/>
                  </a:solidFill>
                </a:rPr>
                <a:t>WebContainer</a:t>
              </a:r>
              <a:endParaRPr lang="ko-KR" altLang="en-US" sz="14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직선 연결선 3"/>
            <p:cNvCxnSpPr>
              <a:stCxn id="2" idx="2"/>
            </p:cNvCxnSpPr>
            <p:nvPr/>
          </p:nvCxnSpPr>
          <p:spPr>
            <a:xfrm>
              <a:off x="2907085" y="2204864"/>
              <a:ext cx="0" cy="51845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4665008" y="1423323"/>
            <a:ext cx="1584176" cy="5760640"/>
            <a:chOff x="2114997" y="1628800"/>
            <a:chExt cx="1584176" cy="5760640"/>
          </a:xfrm>
        </p:grpSpPr>
        <p:sp>
          <p:nvSpPr>
            <p:cNvPr id="9" name="직사각형 8"/>
            <p:cNvSpPr/>
            <p:nvPr/>
          </p:nvSpPr>
          <p:spPr>
            <a:xfrm>
              <a:off x="2114997" y="1628800"/>
              <a:ext cx="1584176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u="sng" dirty="0" err="1" smtClean="0">
                  <a:solidFill>
                    <a:schemeClr val="tx1"/>
                  </a:solidFill>
                </a:rPr>
                <a:t>GenericServlet</a:t>
              </a:r>
              <a:endParaRPr lang="ko-KR" altLang="en-US" sz="14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/>
            <p:cNvCxnSpPr>
              <a:stCxn id="9" idx="2"/>
            </p:cNvCxnSpPr>
            <p:nvPr/>
          </p:nvCxnSpPr>
          <p:spPr>
            <a:xfrm>
              <a:off x="2907085" y="2204864"/>
              <a:ext cx="0" cy="51845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7452320" y="1423323"/>
            <a:ext cx="1584176" cy="5760640"/>
            <a:chOff x="2114997" y="1628800"/>
            <a:chExt cx="1584176" cy="5760640"/>
          </a:xfrm>
        </p:grpSpPr>
        <p:sp>
          <p:nvSpPr>
            <p:cNvPr id="12" name="직사각형 11"/>
            <p:cNvSpPr/>
            <p:nvPr/>
          </p:nvSpPr>
          <p:spPr>
            <a:xfrm>
              <a:off x="2114997" y="1628800"/>
              <a:ext cx="1584176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u="sng" dirty="0" err="1" smtClean="0">
                  <a:solidFill>
                    <a:schemeClr val="tx1"/>
                  </a:solidFill>
                </a:rPr>
                <a:t>HttpServlet</a:t>
              </a:r>
              <a:endParaRPr lang="ko-KR" altLang="en-US" sz="14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연결선 12"/>
            <p:cNvCxnSpPr>
              <a:stCxn id="12" idx="2"/>
            </p:cNvCxnSpPr>
            <p:nvPr/>
          </p:nvCxnSpPr>
          <p:spPr>
            <a:xfrm>
              <a:off x="2907085" y="2204864"/>
              <a:ext cx="0" cy="51845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242514" y="1423323"/>
            <a:ext cx="432048" cy="6072823"/>
            <a:chOff x="894829" y="1398150"/>
            <a:chExt cx="432048" cy="6072823"/>
          </a:xfrm>
        </p:grpSpPr>
        <p:grpSp>
          <p:nvGrpSpPr>
            <p:cNvPr id="33" name="그룹 32"/>
            <p:cNvGrpSpPr/>
            <p:nvPr/>
          </p:nvGrpSpPr>
          <p:grpSpPr>
            <a:xfrm>
              <a:off x="894829" y="1398150"/>
              <a:ext cx="432048" cy="888247"/>
              <a:chOff x="894829" y="1398150"/>
              <a:chExt cx="432048" cy="888247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971600" y="1398150"/>
                <a:ext cx="288032" cy="335460"/>
              </a:xfrm>
              <a:prstGeom prst="ellipse">
                <a:avLst/>
              </a:prstGeom>
              <a:solidFill>
                <a:srgbClr val="FFFFB9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1115616" y="1733694"/>
                <a:ext cx="0" cy="298193"/>
              </a:xfrm>
              <a:prstGeom prst="line">
                <a:avLst/>
              </a:prstGeom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flipH="1">
                <a:off x="976363" y="1994173"/>
                <a:ext cx="139253" cy="292224"/>
              </a:xfrm>
              <a:prstGeom prst="line">
                <a:avLst/>
              </a:prstGeom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1115616" y="1988840"/>
                <a:ext cx="144016" cy="297557"/>
              </a:xfrm>
              <a:prstGeom prst="line">
                <a:avLst/>
              </a:prstGeom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894829" y="1827163"/>
                <a:ext cx="432048" cy="0"/>
              </a:xfrm>
              <a:prstGeom prst="line">
                <a:avLst/>
              </a:prstGeom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직선 연결선 33"/>
            <p:cNvCxnSpPr/>
            <p:nvPr/>
          </p:nvCxnSpPr>
          <p:spPr>
            <a:xfrm>
              <a:off x="1110853" y="2286397"/>
              <a:ext cx="0" cy="51845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직선 화살표 연결선 37"/>
          <p:cNvCxnSpPr/>
          <p:nvPr/>
        </p:nvCxnSpPr>
        <p:spPr>
          <a:xfrm>
            <a:off x="467544" y="3282928"/>
            <a:ext cx="2202241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94689" y="2865398"/>
            <a:ext cx="364526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tx1"/>
                </a:solidFill>
              </a:rPr>
              <a:t>가족 </a:t>
            </a:r>
            <a:r>
              <a:rPr lang="ko-KR" altLang="en-US" sz="2000" b="1" smtClean="0">
                <a:solidFill>
                  <a:schemeClr val="tx1"/>
                </a:solidFill>
              </a:rPr>
              <a:t>스케줄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매</a:t>
            </a:r>
            <a:r>
              <a:rPr lang="ko-KR" altLang="en-US" sz="2000" b="1" dirty="0" err="1">
                <a:solidFill>
                  <a:schemeClr val="tx1"/>
                </a:solidFill>
              </a:rPr>
              <a:t>칭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을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요청한다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2669487" y="4109614"/>
            <a:ext cx="2715601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385088" y="3633772"/>
            <a:ext cx="144016" cy="2603540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5541276" y="5341480"/>
            <a:ext cx="263112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83568" y="4813476"/>
            <a:ext cx="840941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Service(request: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HttpSevletRequest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, response: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HttpServletResponse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172400" y="5245524"/>
            <a:ext cx="144016" cy="864096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316416" y="5893596"/>
            <a:ext cx="98096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7542" y="647371"/>
            <a:ext cx="3329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시퀀스 </a:t>
            </a:r>
            <a:r>
              <a:rPr lang="en-US" altLang="ko-KR" sz="2800" spc="-300" dirty="0" smtClean="0">
                <a:latin typeface="서울한강체 EB" pitchFamily="18" charset="-127"/>
                <a:ea typeface="서울한강체 EB" pitchFamily="18" charset="-127"/>
              </a:rPr>
              <a:t>– </a:t>
            </a:r>
            <a:r>
              <a:rPr lang="ko-KR" altLang="en-US" sz="2800" spc="-300" dirty="0" err="1" smtClean="0">
                <a:latin typeface="서울한강체 EB" pitchFamily="18" charset="-127"/>
                <a:ea typeface="서울한강체 EB" pitchFamily="18" charset="-127"/>
              </a:rPr>
              <a:t>스케쥴</a:t>
            </a:r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 매칭하다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691680" y="3633306"/>
            <a:ext cx="7662855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Service(request: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SevletRequest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, response: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ServletResponse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50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  <p:bldP spid="46" grpId="0" animBg="1"/>
      <p:bldP spid="47" grpId="0" animBg="1"/>
      <p:bldP spid="4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993" y="1423323"/>
            <a:ext cx="1831703" cy="5772940"/>
            <a:chOff x="920869" y="1628800"/>
            <a:chExt cx="1831703" cy="5772940"/>
          </a:xfrm>
        </p:grpSpPr>
        <p:sp>
          <p:nvSpPr>
            <p:cNvPr id="2" name="직사각형 1"/>
            <p:cNvSpPr/>
            <p:nvPr/>
          </p:nvSpPr>
          <p:spPr>
            <a:xfrm>
              <a:off x="920869" y="1628800"/>
              <a:ext cx="1831703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u="sng" dirty="0" smtClean="0">
                  <a:solidFill>
                    <a:schemeClr val="tx1"/>
                  </a:solidFill>
                </a:rPr>
                <a:t>Schedule</a:t>
              </a:r>
            </a:p>
            <a:p>
              <a:pPr algn="ctr"/>
              <a:r>
                <a:rPr lang="en-US" altLang="ko-KR" sz="1600" b="1" u="sng" dirty="0" err="1" smtClean="0">
                  <a:solidFill>
                    <a:schemeClr val="tx1"/>
                  </a:solidFill>
                </a:rPr>
                <a:t>MatchingServlet</a:t>
              </a:r>
              <a:endParaRPr lang="ko-KR" altLang="en-US" sz="14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직선 연결선 3"/>
            <p:cNvCxnSpPr>
              <a:stCxn id="2" idx="2"/>
            </p:cNvCxnSpPr>
            <p:nvPr/>
          </p:nvCxnSpPr>
          <p:spPr>
            <a:xfrm>
              <a:off x="1836721" y="2204864"/>
              <a:ext cx="0" cy="51968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2941696" y="1423323"/>
            <a:ext cx="1052226" cy="5772940"/>
            <a:chOff x="1877975" y="1628800"/>
            <a:chExt cx="1052226" cy="5772940"/>
          </a:xfrm>
        </p:grpSpPr>
        <p:sp>
          <p:nvSpPr>
            <p:cNvPr id="9" name="직사각형 8"/>
            <p:cNvSpPr/>
            <p:nvPr/>
          </p:nvSpPr>
          <p:spPr>
            <a:xfrm>
              <a:off x="1877975" y="1628800"/>
              <a:ext cx="1052226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u="sng" dirty="0" smtClean="0">
                  <a:solidFill>
                    <a:schemeClr val="tx1"/>
                  </a:solidFill>
                </a:rPr>
                <a:t>Matching</a:t>
              </a:r>
            </a:p>
            <a:p>
              <a:pPr algn="ctr"/>
              <a:r>
                <a:rPr lang="en-US" altLang="ko-KR" sz="1400" b="1" u="sng" dirty="0" smtClean="0">
                  <a:solidFill>
                    <a:schemeClr val="tx1"/>
                  </a:solidFill>
                </a:rPr>
                <a:t>Manager</a:t>
              </a:r>
              <a:endParaRPr lang="ko-KR" altLang="en-US" sz="14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/>
            <p:cNvCxnSpPr>
              <a:stCxn id="9" idx="2"/>
            </p:cNvCxnSpPr>
            <p:nvPr/>
          </p:nvCxnSpPr>
          <p:spPr>
            <a:xfrm>
              <a:off x="2404088" y="2204864"/>
              <a:ext cx="0" cy="51968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4877861" y="1435623"/>
            <a:ext cx="1134299" cy="5760640"/>
            <a:chOff x="1682950" y="1628800"/>
            <a:chExt cx="1134299" cy="5760640"/>
          </a:xfrm>
        </p:grpSpPr>
        <p:sp>
          <p:nvSpPr>
            <p:cNvPr id="12" name="직사각형 11"/>
            <p:cNvSpPr/>
            <p:nvPr/>
          </p:nvSpPr>
          <p:spPr>
            <a:xfrm>
              <a:off x="1682950" y="1628800"/>
              <a:ext cx="1134299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u="sng" dirty="0" err="1" smtClean="0">
                  <a:solidFill>
                    <a:schemeClr val="tx1"/>
                  </a:solidFill>
                </a:rPr>
                <a:t>ScheduleViewDAO</a:t>
              </a:r>
              <a:endParaRPr lang="ko-KR" altLang="en-US" sz="14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연결선 12"/>
            <p:cNvCxnSpPr>
              <a:stCxn id="12" idx="2"/>
            </p:cNvCxnSpPr>
            <p:nvPr/>
          </p:nvCxnSpPr>
          <p:spPr>
            <a:xfrm flipH="1">
              <a:off x="2250099" y="2204864"/>
              <a:ext cx="1" cy="51845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직선 화살표 연결선 44"/>
          <p:cNvCxnSpPr/>
          <p:nvPr/>
        </p:nvCxnSpPr>
        <p:spPr>
          <a:xfrm>
            <a:off x="991853" y="3684947"/>
            <a:ext cx="2356011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847837" y="3240360"/>
            <a:ext cx="144016" cy="4365104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3993" y="3312368"/>
            <a:ext cx="80808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3395801" y="3650222"/>
            <a:ext cx="144016" cy="3207778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-68016" y="2852936"/>
            <a:ext cx="897385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 smtClean="0">
                <a:solidFill>
                  <a:schemeClr val="tx1"/>
                </a:solidFill>
              </a:rPr>
              <a:t>doPost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(request :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HttpServletRequest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, response :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HttpServletResponse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324428" y="3312368"/>
            <a:ext cx="177966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&lt;&lt;create&gt;&gt;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3539817" y="4092456"/>
            <a:ext cx="1752263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373002" y="4038167"/>
            <a:ext cx="144016" cy="1983121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573370" y="3645024"/>
            <a:ext cx="177966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&lt;&lt;create&gt;&gt;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7452320" y="1435623"/>
            <a:ext cx="1582592" cy="5760640"/>
            <a:chOff x="2116580" y="1628800"/>
            <a:chExt cx="1582592" cy="5760640"/>
          </a:xfrm>
        </p:grpSpPr>
        <p:sp>
          <p:nvSpPr>
            <p:cNvPr id="54" name="직사각형 53"/>
            <p:cNvSpPr/>
            <p:nvPr/>
          </p:nvSpPr>
          <p:spPr>
            <a:xfrm>
              <a:off x="2116580" y="1628800"/>
              <a:ext cx="1582592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u="sng" dirty="0" err="1" smtClean="0">
                  <a:solidFill>
                    <a:schemeClr val="tx1"/>
                  </a:solidFill>
                </a:rPr>
                <a:t>DBConnection</a:t>
              </a:r>
              <a:endParaRPr lang="en-US" altLang="ko-KR" sz="1600" b="1" u="sng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u="sng" dirty="0" smtClean="0">
                  <a:solidFill>
                    <a:schemeClr val="tx1"/>
                  </a:solidFill>
                </a:rPr>
                <a:t>Module</a:t>
              </a:r>
              <a:endParaRPr lang="ko-KR" altLang="en-US" sz="14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직선 연결선 54"/>
            <p:cNvCxnSpPr>
              <a:stCxn id="54" idx="2"/>
            </p:cNvCxnSpPr>
            <p:nvPr/>
          </p:nvCxnSpPr>
          <p:spPr>
            <a:xfrm>
              <a:off x="2907876" y="2204864"/>
              <a:ext cx="0" cy="51845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직선 화살표 연결선 85"/>
          <p:cNvCxnSpPr/>
          <p:nvPr/>
        </p:nvCxnSpPr>
        <p:spPr>
          <a:xfrm>
            <a:off x="5517018" y="4635417"/>
            <a:ext cx="257366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8171608" y="4581128"/>
            <a:ext cx="144016" cy="365238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4572000" y="4215837"/>
            <a:ext cx="468052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 smtClean="0">
                <a:solidFill>
                  <a:schemeClr val="tx1"/>
                </a:solidFill>
              </a:rPr>
              <a:t>DBConnectionModule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:=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getInstance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5517018" y="5525880"/>
            <a:ext cx="257366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8171608" y="5471591"/>
            <a:ext cx="144016" cy="365238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5548186" y="5066356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Connection :=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getConn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/>
          <p:nvPr/>
        </p:nvCxnSpPr>
        <p:spPr>
          <a:xfrm>
            <a:off x="3539817" y="6525344"/>
            <a:ext cx="5712703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5024190" y="6093296"/>
            <a:ext cx="177966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&lt;&lt;create&gt;&gt;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7542" y="647371"/>
            <a:ext cx="3329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시퀀스 </a:t>
            </a:r>
            <a:r>
              <a:rPr lang="en-US" altLang="ko-KR" sz="2800" spc="-300" dirty="0" smtClean="0">
                <a:latin typeface="서울한강체 EB" pitchFamily="18" charset="-127"/>
                <a:ea typeface="서울한강체 EB" pitchFamily="18" charset="-127"/>
              </a:rPr>
              <a:t>– </a:t>
            </a:r>
            <a:r>
              <a:rPr lang="ko-KR" altLang="en-US" sz="2800" spc="-300" dirty="0" err="1" smtClean="0">
                <a:latin typeface="서울한강체 EB" pitchFamily="18" charset="-127"/>
                <a:ea typeface="서울한강체 EB" pitchFamily="18" charset="-127"/>
              </a:rPr>
              <a:t>스케쥴</a:t>
            </a:r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 매칭하다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52511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4" grpId="0" animBg="1"/>
      <p:bldP spid="46" grpId="0" animBg="1"/>
      <p:bldP spid="48" grpId="0" animBg="1"/>
      <p:bldP spid="51" grpId="0" animBg="1"/>
      <p:bldP spid="52" grpId="0" animBg="1"/>
      <p:bldP spid="87" grpId="0" animBg="1"/>
      <p:bldP spid="88" grpId="0" animBg="1"/>
      <p:bldP spid="91" grpId="0" animBg="1"/>
      <p:bldP spid="92" grpId="0" animBg="1"/>
      <p:bldP spid="9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tar\Desktop\발표자료\발표아이콘\Contacts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653" y="1628800"/>
            <a:ext cx="1674912" cy="167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star\Desktop\발표자료\발표아이콘\Contacts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85" y="3587243"/>
            <a:ext cx="1674912" cy="167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원형 화살표 3"/>
          <p:cNvSpPr/>
          <p:nvPr/>
        </p:nvSpPr>
        <p:spPr>
          <a:xfrm>
            <a:off x="6228184" y="2267000"/>
            <a:ext cx="2304256" cy="2304256"/>
          </a:xfrm>
          <a:prstGeom prst="circularArrow">
            <a:avLst>
              <a:gd name="adj1" fmla="val 10415"/>
              <a:gd name="adj2" fmla="val 1142319"/>
              <a:gd name="adj3" fmla="val 20457682"/>
              <a:gd name="adj4" fmla="val 11136446"/>
              <a:gd name="adj5" fmla="val 977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원형 화살표 6"/>
          <p:cNvSpPr/>
          <p:nvPr/>
        </p:nvSpPr>
        <p:spPr>
          <a:xfrm rot="10800000">
            <a:off x="6228184" y="2267000"/>
            <a:ext cx="2304256" cy="2304256"/>
          </a:xfrm>
          <a:prstGeom prst="circularArrow">
            <a:avLst>
              <a:gd name="adj1" fmla="val 10415"/>
              <a:gd name="adj2" fmla="val 1142319"/>
              <a:gd name="adj3" fmla="val 20457682"/>
              <a:gd name="adj4" fmla="val 11136446"/>
              <a:gd name="adj5" fmla="val 977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3818" y="5665628"/>
            <a:ext cx="2834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a블랙B" pitchFamily="18" charset="-127"/>
                <a:ea typeface="a블랙B" pitchFamily="18" charset="-127"/>
              </a:rPr>
              <a:t>Relationship</a:t>
            </a:r>
            <a:endParaRPr lang="ko-KR" altLang="en-US" sz="3200" dirty="0">
              <a:latin typeface="a블랙B" pitchFamily="18" charset="-127"/>
              <a:ea typeface="a블랙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77117" y="5665627"/>
            <a:ext cx="1849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a블랙B" pitchFamily="18" charset="-127"/>
                <a:ea typeface="a블랙B" pitchFamily="18" charset="-127"/>
              </a:rPr>
              <a:t>Looping</a:t>
            </a:r>
            <a:endParaRPr lang="ko-KR" altLang="en-US" sz="3200" dirty="0">
              <a:latin typeface="a블랙B" pitchFamily="18" charset="-127"/>
              <a:ea typeface="a블랙B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489" y="1536868"/>
            <a:ext cx="6174804" cy="48444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9552" y="647371"/>
            <a:ext cx="1837362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err="1">
                <a:latin typeface="서울한강체 EB" pitchFamily="18" charset="-127"/>
                <a:ea typeface="서울한강체 EB" pitchFamily="18" charset="-127"/>
              </a:rPr>
              <a:t>팀소개</a:t>
            </a:r>
            <a:r>
              <a:rPr lang="ko-KR" altLang="en-US" sz="2800" spc="-300" dirty="0">
                <a:latin typeface="서울한강체 EB" pitchFamily="18" charset="-127"/>
                <a:ea typeface="서울한강체 EB" pitchFamily="18" charset="-127"/>
              </a:rPr>
              <a:t> </a:t>
            </a:r>
            <a:r>
              <a:rPr lang="en-US" altLang="ko-KR" sz="2800" spc="-300" dirty="0">
                <a:latin typeface="서울한강체 EB" pitchFamily="18" charset="-127"/>
                <a:ea typeface="서울한강체 EB" pitchFamily="18" charset="-127"/>
              </a:rPr>
              <a:t>- </a:t>
            </a:r>
            <a:r>
              <a:rPr lang="ko-KR" altLang="en-US" sz="2800" spc="-300" dirty="0" err="1">
                <a:latin typeface="서울한강체 EB" pitchFamily="18" charset="-127"/>
                <a:ea typeface="서울한강체 EB" pitchFamily="18" charset="-127"/>
              </a:rPr>
              <a:t>루핑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667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5" grpId="0"/>
      <p:bldP spid="5" grpId="1"/>
      <p:bldP spid="10" grpId="0"/>
      <p:bldP spid="10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868089" y="1423323"/>
            <a:ext cx="1975719" cy="5772940"/>
            <a:chOff x="920869" y="1628800"/>
            <a:chExt cx="1975719" cy="5772940"/>
          </a:xfrm>
        </p:grpSpPr>
        <p:sp>
          <p:nvSpPr>
            <p:cNvPr id="2" name="직사각형 1"/>
            <p:cNvSpPr/>
            <p:nvPr/>
          </p:nvSpPr>
          <p:spPr>
            <a:xfrm>
              <a:off x="920869" y="1628800"/>
              <a:ext cx="1975719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u="sng" dirty="0" err="1" smtClean="0">
                  <a:solidFill>
                    <a:schemeClr val="tx1"/>
                  </a:solidFill>
                </a:rPr>
                <a:t>FamilySchedule</a:t>
              </a:r>
              <a:endParaRPr lang="en-US" altLang="ko-KR" sz="1600" b="1" u="sng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u="sng" dirty="0" err="1" smtClean="0">
                  <a:solidFill>
                    <a:schemeClr val="tx1"/>
                  </a:solidFill>
                </a:rPr>
                <a:t>ViewDAO</a:t>
              </a:r>
              <a:endParaRPr lang="ko-KR" altLang="en-US" sz="14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1817208" y="2204864"/>
              <a:ext cx="19513" cy="51968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직사각형 46"/>
          <p:cNvSpPr/>
          <p:nvPr/>
        </p:nvSpPr>
        <p:spPr>
          <a:xfrm>
            <a:off x="1711933" y="3240360"/>
            <a:ext cx="144016" cy="2276872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3993" y="3312368"/>
            <a:ext cx="170794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43024" y="2792777"/>
            <a:ext cx="1714617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&lt;&lt;create&gt;&gt;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6012556" y="1423323"/>
            <a:ext cx="1582592" cy="5760640"/>
            <a:chOff x="2116580" y="1628800"/>
            <a:chExt cx="1582592" cy="5760640"/>
          </a:xfrm>
        </p:grpSpPr>
        <p:sp>
          <p:nvSpPr>
            <p:cNvPr id="54" name="직사각형 53"/>
            <p:cNvSpPr/>
            <p:nvPr/>
          </p:nvSpPr>
          <p:spPr>
            <a:xfrm>
              <a:off x="2116580" y="1628800"/>
              <a:ext cx="1582592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u="sng" dirty="0" err="1" smtClean="0">
                  <a:solidFill>
                    <a:schemeClr val="tx1"/>
                  </a:solidFill>
                </a:rPr>
                <a:t>DBConnection</a:t>
              </a:r>
              <a:endParaRPr lang="en-US" altLang="ko-KR" sz="1600" b="1" u="sng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u="sng" dirty="0" smtClean="0">
                  <a:solidFill>
                    <a:schemeClr val="tx1"/>
                  </a:solidFill>
                </a:rPr>
                <a:t>Module</a:t>
              </a:r>
              <a:endParaRPr lang="ko-KR" altLang="en-US" sz="14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직선 연결선 54"/>
            <p:cNvCxnSpPr>
              <a:stCxn id="54" idx="2"/>
            </p:cNvCxnSpPr>
            <p:nvPr/>
          </p:nvCxnSpPr>
          <p:spPr>
            <a:xfrm>
              <a:off x="2907876" y="2204864"/>
              <a:ext cx="0" cy="51845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직선 화살표 연결선 85"/>
          <p:cNvCxnSpPr/>
          <p:nvPr/>
        </p:nvCxnSpPr>
        <p:spPr>
          <a:xfrm>
            <a:off x="1861706" y="4059353"/>
            <a:ext cx="479852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6731844" y="3995158"/>
            <a:ext cx="144016" cy="365238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2095114" y="3639773"/>
            <a:ext cx="468052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 smtClean="0">
                <a:solidFill>
                  <a:schemeClr val="tx1"/>
                </a:solidFill>
              </a:rPr>
              <a:t>DBConnectionModule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:=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getInstance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861706" y="4941168"/>
            <a:ext cx="4870138" cy="2995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6731844" y="4892606"/>
            <a:ext cx="144016" cy="365238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2843808" y="4540103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Connection :=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getConn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2" y="647371"/>
            <a:ext cx="3329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시퀀스 </a:t>
            </a:r>
            <a:r>
              <a:rPr lang="en-US" altLang="ko-KR" sz="2800" spc="-300" dirty="0" smtClean="0">
                <a:latin typeface="서울한강체 EB" pitchFamily="18" charset="-127"/>
                <a:ea typeface="서울한강체 EB" pitchFamily="18" charset="-127"/>
              </a:rPr>
              <a:t>– </a:t>
            </a:r>
            <a:r>
              <a:rPr lang="ko-KR" altLang="en-US" sz="2800" spc="-300" dirty="0" err="1" smtClean="0">
                <a:latin typeface="서울한강체 EB" pitchFamily="18" charset="-127"/>
                <a:ea typeface="서울한강체 EB" pitchFamily="18" charset="-127"/>
              </a:rPr>
              <a:t>스케쥴</a:t>
            </a:r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 매칭하다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94758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6" grpId="0" animBg="1"/>
      <p:bldP spid="87" grpId="0" animBg="1"/>
      <p:bldP spid="88" grpId="0" animBg="1"/>
      <p:bldP spid="91" grpId="0" animBg="1"/>
      <p:bldP spid="9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993" y="1423323"/>
            <a:ext cx="1831703" cy="5772940"/>
            <a:chOff x="920869" y="1628800"/>
            <a:chExt cx="1831703" cy="5772940"/>
          </a:xfrm>
        </p:grpSpPr>
        <p:sp>
          <p:nvSpPr>
            <p:cNvPr id="2" name="직사각형 1"/>
            <p:cNvSpPr/>
            <p:nvPr/>
          </p:nvSpPr>
          <p:spPr>
            <a:xfrm>
              <a:off x="920869" y="1628800"/>
              <a:ext cx="1831703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u="sng" dirty="0" smtClean="0">
                  <a:solidFill>
                    <a:schemeClr val="tx1"/>
                  </a:solidFill>
                </a:rPr>
                <a:t>Schedule</a:t>
              </a:r>
            </a:p>
            <a:p>
              <a:pPr algn="ctr"/>
              <a:r>
                <a:rPr lang="en-US" altLang="ko-KR" sz="1600" b="1" u="sng" dirty="0" err="1" smtClean="0">
                  <a:solidFill>
                    <a:schemeClr val="tx1"/>
                  </a:solidFill>
                </a:rPr>
                <a:t>MatchingServlet</a:t>
              </a:r>
              <a:endParaRPr lang="ko-KR" altLang="en-US" sz="14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직선 연결선 3"/>
            <p:cNvCxnSpPr>
              <a:stCxn id="2" idx="2"/>
            </p:cNvCxnSpPr>
            <p:nvPr/>
          </p:nvCxnSpPr>
          <p:spPr>
            <a:xfrm>
              <a:off x="1836721" y="2204864"/>
              <a:ext cx="0" cy="51968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2931057" y="1423323"/>
            <a:ext cx="1052226" cy="5772940"/>
            <a:chOff x="1877975" y="1628800"/>
            <a:chExt cx="1052226" cy="5772940"/>
          </a:xfrm>
        </p:grpSpPr>
        <p:sp>
          <p:nvSpPr>
            <p:cNvPr id="9" name="직사각형 8"/>
            <p:cNvSpPr/>
            <p:nvPr/>
          </p:nvSpPr>
          <p:spPr>
            <a:xfrm>
              <a:off x="1877975" y="1628800"/>
              <a:ext cx="1052226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u="sng" dirty="0" smtClean="0">
                  <a:solidFill>
                    <a:schemeClr val="tx1"/>
                  </a:solidFill>
                </a:rPr>
                <a:t>Matching</a:t>
              </a:r>
            </a:p>
            <a:p>
              <a:pPr algn="ctr"/>
              <a:r>
                <a:rPr lang="en-US" altLang="ko-KR" sz="1400" b="1" u="sng" dirty="0" smtClean="0">
                  <a:solidFill>
                    <a:schemeClr val="tx1"/>
                  </a:solidFill>
                </a:rPr>
                <a:t>Manager</a:t>
              </a:r>
              <a:endParaRPr lang="ko-KR" altLang="en-US" sz="14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/>
            <p:cNvCxnSpPr>
              <a:stCxn id="9" idx="2"/>
            </p:cNvCxnSpPr>
            <p:nvPr/>
          </p:nvCxnSpPr>
          <p:spPr>
            <a:xfrm>
              <a:off x="2404088" y="2204864"/>
              <a:ext cx="0" cy="51968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5078644" y="1423323"/>
            <a:ext cx="1134299" cy="5760640"/>
            <a:chOff x="1682950" y="1628800"/>
            <a:chExt cx="1134299" cy="5760640"/>
          </a:xfrm>
        </p:grpSpPr>
        <p:sp>
          <p:nvSpPr>
            <p:cNvPr id="12" name="직사각형 11"/>
            <p:cNvSpPr/>
            <p:nvPr/>
          </p:nvSpPr>
          <p:spPr>
            <a:xfrm>
              <a:off x="1682950" y="1628800"/>
              <a:ext cx="1134299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u="sng" dirty="0" smtClean="0">
                  <a:solidFill>
                    <a:schemeClr val="tx1"/>
                  </a:solidFill>
                </a:rPr>
                <a:t>Schedule</a:t>
              </a:r>
            </a:p>
            <a:p>
              <a:pPr algn="ctr"/>
              <a:r>
                <a:rPr lang="en-US" altLang="ko-KR" sz="1600" b="1" u="sng" dirty="0" err="1" smtClean="0">
                  <a:solidFill>
                    <a:schemeClr val="tx1"/>
                  </a:solidFill>
                </a:rPr>
                <a:t>ViewDAO</a:t>
              </a:r>
              <a:endParaRPr lang="ko-KR" altLang="en-US" sz="14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연결선 12"/>
            <p:cNvCxnSpPr>
              <a:stCxn id="12" idx="2"/>
            </p:cNvCxnSpPr>
            <p:nvPr/>
          </p:nvCxnSpPr>
          <p:spPr>
            <a:xfrm flipH="1">
              <a:off x="2250099" y="2204864"/>
              <a:ext cx="1" cy="51845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직선 화살표 연결선 44"/>
          <p:cNvCxnSpPr/>
          <p:nvPr/>
        </p:nvCxnSpPr>
        <p:spPr>
          <a:xfrm>
            <a:off x="991853" y="2964867"/>
            <a:ext cx="2356011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847837" y="2520280"/>
            <a:ext cx="144016" cy="4365104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385161" y="2914492"/>
            <a:ext cx="154656" cy="3970892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60783" y="2276872"/>
            <a:ext cx="7584823" cy="618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String[] :=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requestScheduleMatching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r>
              <a:rPr lang="en-US" altLang="ko-KR" sz="2000" b="1" dirty="0" smtClean="0">
                <a:solidFill>
                  <a:schemeClr val="tx1"/>
                </a:solidFill>
              </a:rPr>
              <a:t>               (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homeCode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: String, year : String, month : String)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573874" y="3593660"/>
            <a:ext cx="409409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580779" y="4647362"/>
            <a:ext cx="144016" cy="470329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068736" y="3309108"/>
            <a:ext cx="410287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 smtClean="0">
                <a:solidFill>
                  <a:schemeClr val="tx1"/>
                </a:solidFill>
              </a:rPr>
              <a:t>boolean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:=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yearCheck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(year :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7308304" y="1423323"/>
            <a:ext cx="1726608" cy="5760640"/>
            <a:chOff x="1972564" y="1628800"/>
            <a:chExt cx="1726608" cy="5760640"/>
          </a:xfrm>
        </p:grpSpPr>
        <p:sp>
          <p:nvSpPr>
            <p:cNvPr id="54" name="직사각형 53"/>
            <p:cNvSpPr/>
            <p:nvPr/>
          </p:nvSpPr>
          <p:spPr>
            <a:xfrm>
              <a:off x="1972564" y="1628800"/>
              <a:ext cx="1726608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u="sng" dirty="0" err="1" smtClean="0">
                  <a:solidFill>
                    <a:schemeClr val="tx1"/>
                  </a:solidFill>
                </a:rPr>
                <a:t>FamilySchedule</a:t>
              </a:r>
              <a:endParaRPr lang="en-US" altLang="ko-KR" sz="1600" b="1" u="sng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u="sng" dirty="0" err="1" smtClean="0">
                  <a:solidFill>
                    <a:schemeClr val="tx1"/>
                  </a:solidFill>
                </a:rPr>
                <a:t>ViewDAO</a:t>
              </a:r>
              <a:endParaRPr lang="ko-KR" altLang="en-US" sz="14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직선 연결선 54"/>
            <p:cNvCxnSpPr>
              <a:stCxn id="54" idx="2"/>
            </p:cNvCxnSpPr>
            <p:nvPr/>
          </p:nvCxnSpPr>
          <p:spPr>
            <a:xfrm>
              <a:off x="2835868" y="2204864"/>
              <a:ext cx="72008" cy="51845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직선 화살표 연결선 85"/>
          <p:cNvCxnSpPr/>
          <p:nvPr/>
        </p:nvCxnSpPr>
        <p:spPr>
          <a:xfrm>
            <a:off x="3539817" y="4751695"/>
            <a:ext cx="1977201" cy="615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3457170" y="3553053"/>
            <a:ext cx="144016" cy="365238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537851" y="4002111"/>
            <a:ext cx="7848872" cy="575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String[][] :=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selectAllFamilyScheduleByDate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             (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homeCode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: String, year : String, month : String)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3546504" y="6093296"/>
            <a:ext cx="455388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8159336" y="6021288"/>
            <a:ext cx="144016" cy="365238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3556750" y="3385308"/>
            <a:ext cx="409409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3968434" y="3385308"/>
            <a:ext cx="1" cy="208352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537851" y="5392276"/>
            <a:ext cx="7848872" cy="575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String[][] :=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selectFamilyScheduleByDate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r>
              <a:rPr lang="en-US" altLang="ko-KR" sz="2000" b="1" dirty="0">
                <a:solidFill>
                  <a:schemeClr val="tx1"/>
                </a:solidFill>
              </a:rPr>
              <a:t>	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  (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homeCode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: String, year : String, month : String)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3539924" y="6649648"/>
            <a:ext cx="409409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3951608" y="6649648"/>
            <a:ext cx="1" cy="208352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7542" y="647371"/>
            <a:ext cx="3329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시퀀스 </a:t>
            </a:r>
            <a:r>
              <a:rPr lang="en-US" altLang="ko-KR" sz="2800" spc="-300" dirty="0" smtClean="0">
                <a:latin typeface="서울한강체 EB" pitchFamily="18" charset="-127"/>
                <a:ea typeface="서울한강체 EB" pitchFamily="18" charset="-127"/>
              </a:rPr>
              <a:t>– </a:t>
            </a:r>
            <a:r>
              <a:rPr lang="ko-KR" altLang="en-US" sz="2800" spc="-300" dirty="0" err="1" smtClean="0">
                <a:latin typeface="서울한강체 EB" pitchFamily="18" charset="-127"/>
                <a:ea typeface="서울한강체 EB" pitchFamily="18" charset="-127"/>
              </a:rPr>
              <a:t>스케쥴</a:t>
            </a:r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 매칭하다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72039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8" grpId="0" animBg="1"/>
      <p:bldP spid="51" grpId="0" animBg="1"/>
      <p:bldP spid="52" grpId="0" animBg="1"/>
      <p:bldP spid="87" grpId="0" animBg="1"/>
      <p:bldP spid="88" grpId="0" animBg="1"/>
      <p:bldP spid="91" grpId="0" animBg="1"/>
      <p:bldP spid="3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993" y="1423323"/>
            <a:ext cx="1831703" cy="5772940"/>
            <a:chOff x="920869" y="1628800"/>
            <a:chExt cx="1831703" cy="5772940"/>
          </a:xfrm>
        </p:grpSpPr>
        <p:sp>
          <p:nvSpPr>
            <p:cNvPr id="2" name="직사각형 1"/>
            <p:cNvSpPr/>
            <p:nvPr/>
          </p:nvSpPr>
          <p:spPr>
            <a:xfrm>
              <a:off x="920869" y="1628800"/>
              <a:ext cx="1831703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u="sng" dirty="0" smtClean="0">
                  <a:solidFill>
                    <a:schemeClr val="tx1"/>
                  </a:solidFill>
                </a:rPr>
                <a:t>Schedule</a:t>
              </a:r>
            </a:p>
            <a:p>
              <a:pPr algn="ctr"/>
              <a:r>
                <a:rPr lang="en-US" altLang="ko-KR" sz="1600" b="1" u="sng" dirty="0" err="1" smtClean="0">
                  <a:solidFill>
                    <a:schemeClr val="tx1"/>
                  </a:solidFill>
                </a:rPr>
                <a:t>MatchingServlet</a:t>
              </a:r>
              <a:endParaRPr lang="ko-KR" altLang="en-US" sz="14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직선 연결선 3"/>
            <p:cNvCxnSpPr>
              <a:stCxn id="2" idx="2"/>
            </p:cNvCxnSpPr>
            <p:nvPr/>
          </p:nvCxnSpPr>
          <p:spPr>
            <a:xfrm>
              <a:off x="1836721" y="2204864"/>
              <a:ext cx="0" cy="51968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2931057" y="1423323"/>
            <a:ext cx="1052226" cy="5772940"/>
            <a:chOff x="1877975" y="1628800"/>
            <a:chExt cx="1052226" cy="5772940"/>
          </a:xfrm>
        </p:grpSpPr>
        <p:sp>
          <p:nvSpPr>
            <p:cNvPr id="9" name="직사각형 8"/>
            <p:cNvSpPr/>
            <p:nvPr/>
          </p:nvSpPr>
          <p:spPr>
            <a:xfrm>
              <a:off x="1877975" y="1628800"/>
              <a:ext cx="1052226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u="sng" dirty="0" smtClean="0">
                  <a:solidFill>
                    <a:schemeClr val="tx1"/>
                  </a:solidFill>
                </a:rPr>
                <a:t>Matching</a:t>
              </a:r>
            </a:p>
            <a:p>
              <a:pPr algn="ctr"/>
              <a:r>
                <a:rPr lang="en-US" altLang="ko-KR" sz="1400" b="1" u="sng" dirty="0" smtClean="0">
                  <a:solidFill>
                    <a:schemeClr val="tx1"/>
                  </a:solidFill>
                </a:rPr>
                <a:t>Manager</a:t>
              </a:r>
              <a:endParaRPr lang="ko-KR" altLang="en-US" sz="14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/>
            <p:cNvCxnSpPr>
              <a:stCxn id="9" idx="2"/>
            </p:cNvCxnSpPr>
            <p:nvPr/>
          </p:nvCxnSpPr>
          <p:spPr>
            <a:xfrm>
              <a:off x="2404088" y="2204864"/>
              <a:ext cx="0" cy="51968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5078644" y="1423323"/>
            <a:ext cx="1134299" cy="5760640"/>
            <a:chOff x="1682950" y="1628800"/>
            <a:chExt cx="1134299" cy="5760640"/>
          </a:xfrm>
        </p:grpSpPr>
        <p:sp>
          <p:nvSpPr>
            <p:cNvPr id="12" name="직사각형 11"/>
            <p:cNvSpPr/>
            <p:nvPr/>
          </p:nvSpPr>
          <p:spPr>
            <a:xfrm>
              <a:off x="1682950" y="1628800"/>
              <a:ext cx="1134299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u="sng" dirty="0" smtClean="0">
                  <a:solidFill>
                    <a:schemeClr val="tx1"/>
                  </a:solidFill>
                </a:rPr>
                <a:t>Schedule</a:t>
              </a:r>
            </a:p>
            <a:p>
              <a:pPr algn="ctr"/>
              <a:r>
                <a:rPr lang="en-US" altLang="ko-KR" sz="1600" b="1" u="sng" dirty="0" err="1" smtClean="0">
                  <a:solidFill>
                    <a:schemeClr val="tx1"/>
                  </a:solidFill>
                </a:rPr>
                <a:t>ViewDAO</a:t>
              </a:r>
              <a:endParaRPr lang="ko-KR" altLang="en-US" sz="14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연결선 12"/>
            <p:cNvCxnSpPr>
              <a:stCxn id="12" idx="2"/>
            </p:cNvCxnSpPr>
            <p:nvPr/>
          </p:nvCxnSpPr>
          <p:spPr>
            <a:xfrm flipH="1">
              <a:off x="2250099" y="2204864"/>
              <a:ext cx="1" cy="51845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직사각형 46"/>
          <p:cNvSpPr/>
          <p:nvPr/>
        </p:nvSpPr>
        <p:spPr>
          <a:xfrm>
            <a:off x="847837" y="2007006"/>
            <a:ext cx="144016" cy="4850993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369910" y="2004636"/>
            <a:ext cx="160059" cy="4736732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569586" y="3176377"/>
            <a:ext cx="409409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156883" y="2420888"/>
            <a:ext cx="4873405" cy="497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String[][]:=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cutTimeInSchedule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           (schedule: String[][])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7308304" y="1423323"/>
            <a:ext cx="1726608" cy="5760640"/>
            <a:chOff x="1972564" y="1628800"/>
            <a:chExt cx="1726608" cy="5760640"/>
          </a:xfrm>
        </p:grpSpPr>
        <p:sp>
          <p:nvSpPr>
            <p:cNvPr id="54" name="직사각형 53"/>
            <p:cNvSpPr/>
            <p:nvPr/>
          </p:nvSpPr>
          <p:spPr>
            <a:xfrm>
              <a:off x="1972564" y="1628800"/>
              <a:ext cx="1726608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u="sng" dirty="0" err="1" smtClean="0">
                  <a:solidFill>
                    <a:schemeClr val="tx1"/>
                  </a:solidFill>
                </a:rPr>
                <a:t>FamilySchedule</a:t>
              </a:r>
              <a:endParaRPr lang="en-US" altLang="ko-KR" sz="1600" b="1" u="sng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u="sng" dirty="0" err="1" smtClean="0">
                  <a:solidFill>
                    <a:schemeClr val="tx1"/>
                  </a:solidFill>
                </a:rPr>
                <a:t>ViewDAO</a:t>
              </a:r>
              <a:endParaRPr lang="ko-KR" altLang="en-US" sz="14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직선 연결선 54"/>
            <p:cNvCxnSpPr>
              <a:stCxn id="54" idx="2"/>
            </p:cNvCxnSpPr>
            <p:nvPr/>
          </p:nvCxnSpPr>
          <p:spPr>
            <a:xfrm>
              <a:off x="2835868" y="2204864"/>
              <a:ext cx="72008" cy="51845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직사각형 86"/>
          <p:cNvSpPr/>
          <p:nvPr/>
        </p:nvSpPr>
        <p:spPr>
          <a:xfrm>
            <a:off x="3452882" y="3135770"/>
            <a:ext cx="144016" cy="365238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3964146" y="1997017"/>
            <a:ext cx="1" cy="117936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3573874" y="4145600"/>
            <a:ext cx="409409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4068736" y="3861048"/>
            <a:ext cx="410287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String[][]:=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cutTimeInSchedule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           (schedule: String[][])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457170" y="4104993"/>
            <a:ext cx="144016" cy="365238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3556750" y="3937248"/>
            <a:ext cx="409409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3968434" y="3937248"/>
            <a:ext cx="1" cy="208352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3574666" y="5984689"/>
            <a:ext cx="409409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-2408" y="5196407"/>
            <a:ext cx="9049474" cy="53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String[][]:=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checkIsSchedule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checkSchedule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[] :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boolean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schedule:String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[][],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                          year : String, month : String,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currentTotalDays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: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457962" y="5944082"/>
            <a:ext cx="144016" cy="365238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3557542" y="5776337"/>
            <a:ext cx="409409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3969226" y="5776337"/>
            <a:ext cx="1" cy="208352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67542" y="647371"/>
            <a:ext cx="3329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시퀀스 </a:t>
            </a:r>
            <a:r>
              <a:rPr lang="en-US" altLang="ko-KR" sz="2800" spc="-300" dirty="0" smtClean="0">
                <a:latin typeface="서울한강체 EB" pitchFamily="18" charset="-127"/>
                <a:ea typeface="서울한강체 EB" pitchFamily="18" charset="-127"/>
              </a:rPr>
              <a:t>– </a:t>
            </a:r>
            <a:r>
              <a:rPr lang="ko-KR" altLang="en-US" sz="2800" spc="-300" dirty="0" err="1" smtClean="0">
                <a:latin typeface="서울한강체 EB" pitchFamily="18" charset="-127"/>
                <a:ea typeface="서울한강체 EB" pitchFamily="18" charset="-127"/>
              </a:rPr>
              <a:t>스케쥴</a:t>
            </a:r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 매칭하다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3362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87" grpId="0" animBg="1"/>
      <p:bldP spid="33" grpId="0" animBg="1"/>
      <p:bldP spid="36" grpId="0" animBg="1"/>
      <p:bldP spid="43" grpId="0" animBg="1"/>
      <p:bldP spid="4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67542" y="647371"/>
            <a:ext cx="3034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시퀀스 </a:t>
            </a:r>
            <a:r>
              <a:rPr lang="en-US" altLang="ko-KR" sz="2800" spc="-300" dirty="0" smtClean="0">
                <a:latin typeface="서울한강체 EB" pitchFamily="18" charset="-127"/>
                <a:ea typeface="서울한강체 EB" pitchFamily="18" charset="-127"/>
              </a:rPr>
              <a:t>– </a:t>
            </a:r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가족일정 추가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" r="34092"/>
          <a:stretch/>
        </p:blipFill>
        <p:spPr>
          <a:xfrm>
            <a:off x="0" y="1363692"/>
            <a:ext cx="9144000" cy="549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9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877697" y="1423323"/>
            <a:ext cx="1584176" cy="5760640"/>
            <a:chOff x="2114997" y="1628800"/>
            <a:chExt cx="1584176" cy="5760640"/>
          </a:xfrm>
        </p:grpSpPr>
        <p:sp>
          <p:nvSpPr>
            <p:cNvPr id="2" name="직사각형 1"/>
            <p:cNvSpPr/>
            <p:nvPr/>
          </p:nvSpPr>
          <p:spPr>
            <a:xfrm>
              <a:off x="2114997" y="1628800"/>
              <a:ext cx="1584176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u="sng" dirty="0" err="1" smtClean="0">
                  <a:solidFill>
                    <a:schemeClr val="tx1"/>
                  </a:solidFill>
                </a:rPr>
                <a:t>WebContainer</a:t>
              </a:r>
              <a:endParaRPr lang="ko-KR" altLang="en-US" sz="14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직선 연결선 3"/>
            <p:cNvCxnSpPr>
              <a:stCxn id="2" idx="2"/>
            </p:cNvCxnSpPr>
            <p:nvPr/>
          </p:nvCxnSpPr>
          <p:spPr>
            <a:xfrm>
              <a:off x="2907085" y="2204864"/>
              <a:ext cx="0" cy="51845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4665008" y="1423323"/>
            <a:ext cx="1584176" cy="5760640"/>
            <a:chOff x="2114997" y="1628800"/>
            <a:chExt cx="1584176" cy="5760640"/>
          </a:xfrm>
        </p:grpSpPr>
        <p:sp>
          <p:nvSpPr>
            <p:cNvPr id="9" name="직사각형 8"/>
            <p:cNvSpPr/>
            <p:nvPr/>
          </p:nvSpPr>
          <p:spPr>
            <a:xfrm>
              <a:off x="2114997" y="1628800"/>
              <a:ext cx="1584176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u="sng" dirty="0" err="1" smtClean="0">
                  <a:solidFill>
                    <a:schemeClr val="tx1"/>
                  </a:solidFill>
                </a:rPr>
                <a:t>GenericServlet</a:t>
              </a:r>
              <a:endParaRPr lang="ko-KR" altLang="en-US" sz="14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/>
            <p:cNvCxnSpPr>
              <a:stCxn id="9" idx="2"/>
            </p:cNvCxnSpPr>
            <p:nvPr/>
          </p:nvCxnSpPr>
          <p:spPr>
            <a:xfrm>
              <a:off x="2907085" y="2204864"/>
              <a:ext cx="0" cy="51845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7452320" y="1423323"/>
            <a:ext cx="1584176" cy="5760640"/>
            <a:chOff x="2114997" y="1628800"/>
            <a:chExt cx="1584176" cy="5760640"/>
          </a:xfrm>
        </p:grpSpPr>
        <p:sp>
          <p:nvSpPr>
            <p:cNvPr id="12" name="직사각형 11"/>
            <p:cNvSpPr/>
            <p:nvPr/>
          </p:nvSpPr>
          <p:spPr>
            <a:xfrm>
              <a:off x="2114997" y="1628800"/>
              <a:ext cx="1584176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u="sng" dirty="0" err="1" smtClean="0">
                  <a:solidFill>
                    <a:schemeClr val="tx1"/>
                  </a:solidFill>
                </a:rPr>
                <a:t>HttpServlet</a:t>
              </a:r>
              <a:endParaRPr lang="ko-KR" altLang="en-US" sz="14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연결선 12"/>
            <p:cNvCxnSpPr>
              <a:stCxn id="12" idx="2"/>
            </p:cNvCxnSpPr>
            <p:nvPr/>
          </p:nvCxnSpPr>
          <p:spPr>
            <a:xfrm>
              <a:off x="2907085" y="2204864"/>
              <a:ext cx="0" cy="51845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242514" y="1423323"/>
            <a:ext cx="432048" cy="6072823"/>
            <a:chOff x="894829" y="1398150"/>
            <a:chExt cx="432048" cy="6072823"/>
          </a:xfrm>
        </p:grpSpPr>
        <p:grpSp>
          <p:nvGrpSpPr>
            <p:cNvPr id="33" name="그룹 32"/>
            <p:cNvGrpSpPr/>
            <p:nvPr/>
          </p:nvGrpSpPr>
          <p:grpSpPr>
            <a:xfrm>
              <a:off x="894829" y="1398150"/>
              <a:ext cx="432048" cy="888247"/>
              <a:chOff x="894829" y="1398150"/>
              <a:chExt cx="432048" cy="888247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971600" y="1398150"/>
                <a:ext cx="288032" cy="335460"/>
              </a:xfrm>
              <a:prstGeom prst="ellipse">
                <a:avLst/>
              </a:prstGeom>
              <a:solidFill>
                <a:srgbClr val="FFFFB9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1115616" y="1733694"/>
                <a:ext cx="0" cy="298193"/>
              </a:xfrm>
              <a:prstGeom prst="line">
                <a:avLst/>
              </a:prstGeom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flipH="1">
                <a:off x="976363" y="1994173"/>
                <a:ext cx="139253" cy="292224"/>
              </a:xfrm>
              <a:prstGeom prst="line">
                <a:avLst/>
              </a:prstGeom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1115616" y="1988840"/>
                <a:ext cx="144016" cy="297557"/>
              </a:xfrm>
              <a:prstGeom prst="line">
                <a:avLst/>
              </a:prstGeom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894829" y="1827163"/>
                <a:ext cx="432048" cy="0"/>
              </a:xfrm>
              <a:prstGeom prst="line">
                <a:avLst/>
              </a:prstGeom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직선 연결선 33"/>
            <p:cNvCxnSpPr/>
            <p:nvPr/>
          </p:nvCxnSpPr>
          <p:spPr>
            <a:xfrm>
              <a:off x="1110853" y="2286397"/>
              <a:ext cx="0" cy="51845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직선 화살표 연결선 37"/>
          <p:cNvCxnSpPr/>
          <p:nvPr/>
        </p:nvCxnSpPr>
        <p:spPr>
          <a:xfrm>
            <a:off x="467544" y="3282928"/>
            <a:ext cx="2202241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94689" y="2865398"/>
            <a:ext cx="364526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tx1"/>
                </a:solidFill>
              </a:rPr>
              <a:t>가족 일정 추가를 요청한다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2669487" y="3949274"/>
            <a:ext cx="2715601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385088" y="3777788"/>
            <a:ext cx="144016" cy="2603540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5541276" y="5220574"/>
            <a:ext cx="263112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83568" y="4797152"/>
            <a:ext cx="840941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Service(request: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HttpSevletRequest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, response: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HttpServletResponse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172400" y="5157192"/>
            <a:ext cx="144016" cy="864096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316416" y="5805264"/>
            <a:ext cx="98096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619672" y="3472966"/>
            <a:ext cx="7662855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Service(request: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SevletRequest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, response: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ServletResponse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7542" y="647371"/>
            <a:ext cx="3034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시퀀스 </a:t>
            </a:r>
            <a:r>
              <a:rPr lang="en-US" altLang="ko-KR" sz="2800" spc="-300" dirty="0" smtClean="0">
                <a:latin typeface="서울한강체 EB" pitchFamily="18" charset="-127"/>
                <a:ea typeface="서울한강체 EB" pitchFamily="18" charset="-127"/>
              </a:rPr>
              <a:t>– </a:t>
            </a:r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가족일정 추가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726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  <p:bldP spid="46" grpId="0" animBg="1"/>
      <p:bldP spid="47" grpId="0" animBg="1"/>
      <p:bldP spid="4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993" y="1423323"/>
            <a:ext cx="1831703" cy="5772940"/>
            <a:chOff x="920869" y="1628800"/>
            <a:chExt cx="1831703" cy="5772940"/>
          </a:xfrm>
        </p:grpSpPr>
        <p:sp>
          <p:nvSpPr>
            <p:cNvPr id="2" name="직사각형 1"/>
            <p:cNvSpPr/>
            <p:nvPr/>
          </p:nvSpPr>
          <p:spPr>
            <a:xfrm>
              <a:off x="920869" y="1628800"/>
              <a:ext cx="1831703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u="sng" dirty="0">
                  <a:solidFill>
                    <a:schemeClr val="tx1"/>
                  </a:solidFill>
                </a:rPr>
                <a:t>: </a:t>
              </a:r>
              <a:r>
                <a:rPr lang="en-US" altLang="ko-KR" sz="1600" b="1" u="sng" dirty="0" err="1" smtClean="0">
                  <a:solidFill>
                    <a:schemeClr val="tx1"/>
                  </a:solidFill>
                </a:rPr>
                <a:t>FamilySchedule</a:t>
              </a:r>
              <a:endParaRPr lang="en-US" altLang="ko-KR" sz="1600" b="1" u="sng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u="sng" dirty="0" err="1" smtClean="0">
                  <a:solidFill>
                    <a:schemeClr val="tx1"/>
                  </a:solidFill>
                </a:rPr>
                <a:t>Servelt</a:t>
              </a:r>
              <a:endParaRPr lang="ko-KR" altLang="en-US" sz="14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직선 연결선 3"/>
            <p:cNvCxnSpPr>
              <a:stCxn id="2" idx="2"/>
            </p:cNvCxnSpPr>
            <p:nvPr/>
          </p:nvCxnSpPr>
          <p:spPr>
            <a:xfrm>
              <a:off x="1836721" y="2204864"/>
              <a:ext cx="0" cy="51968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2254717" y="1423323"/>
            <a:ext cx="1872208" cy="5772940"/>
            <a:chOff x="1877975" y="1628800"/>
            <a:chExt cx="1052226" cy="5772940"/>
          </a:xfrm>
        </p:grpSpPr>
        <p:sp>
          <p:nvSpPr>
            <p:cNvPr id="9" name="직사각형 8"/>
            <p:cNvSpPr/>
            <p:nvPr/>
          </p:nvSpPr>
          <p:spPr>
            <a:xfrm>
              <a:off x="1877975" y="1628800"/>
              <a:ext cx="1052226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u="sng" dirty="0">
                  <a:solidFill>
                    <a:schemeClr val="tx1"/>
                  </a:solidFill>
                </a:rPr>
                <a:t>: </a:t>
              </a:r>
              <a:r>
                <a:rPr lang="en-US" altLang="ko-KR" sz="1600" b="1" u="sng" dirty="0" err="1" smtClean="0">
                  <a:solidFill>
                    <a:schemeClr val="tx1"/>
                  </a:solidFill>
                </a:rPr>
                <a:t>FamilySchedule</a:t>
              </a:r>
              <a:endParaRPr lang="en-US" altLang="ko-KR" sz="1400" b="1" u="sng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u="sng" dirty="0" smtClean="0">
                  <a:solidFill>
                    <a:schemeClr val="tx1"/>
                  </a:solidFill>
                </a:rPr>
                <a:t>Manager</a:t>
              </a:r>
              <a:endParaRPr lang="ko-KR" altLang="en-US" sz="14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/>
            <p:cNvCxnSpPr>
              <a:stCxn id="9" idx="2"/>
            </p:cNvCxnSpPr>
            <p:nvPr/>
          </p:nvCxnSpPr>
          <p:spPr>
            <a:xfrm>
              <a:off x="2404088" y="2204864"/>
              <a:ext cx="0" cy="51968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4655629" y="1435623"/>
            <a:ext cx="2182493" cy="5760640"/>
            <a:chOff x="1682950" y="1628800"/>
            <a:chExt cx="1134299" cy="5760640"/>
          </a:xfrm>
        </p:grpSpPr>
        <p:sp>
          <p:nvSpPr>
            <p:cNvPr id="12" name="직사각형 11"/>
            <p:cNvSpPr/>
            <p:nvPr/>
          </p:nvSpPr>
          <p:spPr>
            <a:xfrm>
              <a:off x="1682950" y="1628800"/>
              <a:ext cx="1134299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u="sng" dirty="0">
                  <a:solidFill>
                    <a:schemeClr val="tx1"/>
                  </a:solidFill>
                </a:rPr>
                <a:t>: </a:t>
              </a:r>
              <a:r>
                <a:rPr lang="en-US" altLang="ko-KR" sz="1400" b="1" u="sng" dirty="0" err="1">
                  <a:solidFill>
                    <a:schemeClr val="tx1"/>
                  </a:solidFill>
                </a:rPr>
                <a:t>FamilyScheduleDAO</a:t>
              </a:r>
              <a:endParaRPr lang="ko-KR" altLang="en-US" sz="14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연결선 12"/>
            <p:cNvCxnSpPr>
              <a:stCxn id="12" idx="2"/>
            </p:cNvCxnSpPr>
            <p:nvPr/>
          </p:nvCxnSpPr>
          <p:spPr>
            <a:xfrm flipH="1">
              <a:off x="2250099" y="2204864"/>
              <a:ext cx="1" cy="51845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직사각형 46"/>
          <p:cNvSpPr/>
          <p:nvPr/>
        </p:nvSpPr>
        <p:spPr>
          <a:xfrm>
            <a:off x="812073" y="3240360"/>
            <a:ext cx="179780" cy="3617640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3993" y="3312368"/>
            <a:ext cx="80808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-68016" y="2852936"/>
            <a:ext cx="897385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 smtClean="0">
                <a:solidFill>
                  <a:schemeClr val="tx1"/>
                </a:solidFill>
              </a:rPr>
              <a:t>doPost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(request :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HttpServletRequest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, response :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HttpServletResponse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7236296" y="1435623"/>
            <a:ext cx="1798616" cy="5760640"/>
            <a:chOff x="2116580" y="1628800"/>
            <a:chExt cx="1582592" cy="5760640"/>
          </a:xfrm>
        </p:grpSpPr>
        <p:sp>
          <p:nvSpPr>
            <p:cNvPr id="54" name="직사각형 53"/>
            <p:cNvSpPr/>
            <p:nvPr/>
          </p:nvSpPr>
          <p:spPr>
            <a:xfrm>
              <a:off x="2116580" y="1628800"/>
              <a:ext cx="1582592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u="sng" dirty="0" smtClean="0">
                  <a:solidFill>
                    <a:schemeClr val="tx1"/>
                  </a:solidFill>
                </a:rPr>
                <a:t>: </a:t>
              </a:r>
              <a:r>
                <a:rPr lang="en-US" altLang="ko-KR" sz="1600" b="1" u="sng" dirty="0" err="1" smtClean="0">
                  <a:solidFill>
                    <a:schemeClr val="tx1"/>
                  </a:solidFill>
                </a:rPr>
                <a:t>DBConnection</a:t>
              </a:r>
              <a:endParaRPr lang="en-US" altLang="ko-KR" sz="1600" b="1" u="sng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u="sng" dirty="0" smtClean="0">
                  <a:solidFill>
                    <a:schemeClr val="tx1"/>
                  </a:solidFill>
                </a:rPr>
                <a:t>Module</a:t>
              </a:r>
              <a:endParaRPr lang="ko-KR" altLang="en-US" sz="14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직선 연결선 54"/>
            <p:cNvCxnSpPr>
              <a:stCxn id="54" idx="2"/>
            </p:cNvCxnSpPr>
            <p:nvPr/>
          </p:nvCxnSpPr>
          <p:spPr>
            <a:xfrm>
              <a:off x="2907876" y="2204864"/>
              <a:ext cx="0" cy="51845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892273" y="4100800"/>
            <a:ext cx="162432" cy="2757200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75656" y="3861047"/>
            <a:ext cx="75592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process(request 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en-US" altLang="ko-KR" b="1" dirty="0" err="1" smtClean="0">
                <a:solidFill>
                  <a:schemeClr val="tx1"/>
                </a:solidFill>
              </a:rPr>
              <a:t>HttpServletRequest</a:t>
            </a:r>
            <a:r>
              <a:rPr lang="en-US" altLang="ko-KR" b="1" dirty="0" smtClean="0">
                <a:solidFill>
                  <a:schemeClr val="tx1"/>
                </a:solidFill>
              </a:rPr>
              <a:t>, response : </a:t>
            </a:r>
            <a:r>
              <a:rPr lang="en-US" altLang="ko-KR" b="1" dirty="0" err="1" smtClean="0">
                <a:solidFill>
                  <a:schemeClr val="tx1"/>
                </a:solidFill>
              </a:rPr>
              <a:t>HttpServletResponse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38001" y="5529334"/>
            <a:ext cx="144016" cy="1328666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037581" y="5361589"/>
            <a:ext cx="426533" cy="208352"/>
            <a:chOff x="1037581" y="3921430"/>
            <a:chExt cx="426533" cy="208352"/>
          </a:xfrm>
        </p:grpSpPr>
        <p:cxnSp>
          <p:nvCxnSpPr>
            <p:cNvPr id="26" name="직선 화살표 연결선 25"/>
            <p:cNvCxnSpPr/>
            <p:nvPr/>
          </p:nvCxnSpPr>
          <p:spPr>
            <a:xfrm flipH="1">
              <a:off x="1054705" y="4129782"/>
              <a:ext cx="409409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>
              <a:off x="1037581" y="3921430"/>
              <a:ext cx="409409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flipV="1">
              <a:off x="1449265" y="3921430"/>
              <a:ext cx="1" cy="20835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/>
          <p:cNvSpPr/>
          <p:nvPr/>
        </p:nvSpPr>
        <p:spPr>
          <a:xfrm>
            <a:off x="1476526" y="4881262"/>
            <a:ext cx="7558386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 smtClean="0">
                <a:solidFill>
                  <a:schemeClr val="tx1"/>
                </a:solidFill>
              </a:rPr>
              <a:t>requestAddFamSchedule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en-US" altLang="ko-KR" b="1" dirty="0">
                <a:solidFill>
                  <a:schemeClr val="tx1"/>
                </a:solidFill>
              </a:rPr>
              <a:t>request : </a:t>
            </a:r>
            <a:r>
              <a:rPr lang="en-US" altLang="ko-KR" b="1" dirty="0" err="1">
                <a:solidFill>
                  <a:schemeClr val="tx1"/>
                </a:solidFill>
              </a:rPr>
              <a:t>HttpServletRequest</a:t>
            </a:r>
            <a:r>
              <a:rPr lang="en-US" altLang="ko-KR" b="1" dirty="0">
                <a:solidFill>
                  <a:schemeClr val="tx1"/>
                </a:solidFill>
              </a:rPr>
              <a:t>, response : </a:t>
            </a:r>
            <a:r>
              <a:rPr lang="en-US" altLang="ko-KR" b="1" dirty="0" err="1">
                <a:solidFill>
                  <a:schemeClr val="tx1"/>
                </a:solidFill>
              </a:rPr>
              <a:t>HttpServletResponse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91853" y="4005063"/>
            <a:ext cx="426533" cy="208352"/>
            <a:chOff x="991853" y="3501008"/>
            <a:chExt cx="426533" cy="208352"/>
          </a:xfrm>
        </p:grpSpPr>
        <p:cxnSp>
          <p:nvCxnSpPr>
            <p:cNvPr id="31" name="직선 화살표 연결선 30"/>
            <p:cNvCxnSpPr/>
            <p:nvPr/>
          </p:nvCxnSpPr>
          <p:spPr>
            <a:xfrm flipH="1">
              <a:off x="1008977" y="3709360"/>
              <a:ext cx="409409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flipV="1">
              <a:off x="1403537" y="3501008"/>
              <a:ext cx="1" cy="20835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H="1">
              <a:off x="991853" y="3501008"/>
              <a:ext cx="409409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467542" y="647371"/>
            <a:ext cx="3034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시퀀스 </a:t>
            </a:r>
            <a:r>
              <a:rPr lang="en-US" altLang="ko-KR" sz="2800" spc="-300" dirty="0" smtClean="0">
                <a:latin typeface="서울한강체 EB" pitchFamily="18" charset="-127"/>
                <a:ea typeface="서울한강체 EB" pitchFamily="18" charset="-127"/>
              </a:rPr>
              <a:t>– </a:t>
            </a:r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가족일정 추가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8663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6" grpId="0" animBg="1"/>
      <p:bldP spid="32" grpId="0" animBg="1"/>
      <p:bldP spid="21" grpId="0" animBg="1"/>
      <p:bldP spid="27" grpId="0" animBg="1"/>
      <p:bldP spid="3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993" y="1423323"/>
            <a:ext cx="1831703" cy="5772940"/>
            <a:chOff x="920869" y="1628800"/>
            <a:chExt cx="1831703" cy="5772940"/>
          </a:xfrm>
        </p:grpSpPr>
        <p:sp>
          <p:nvSpPr>
            <p:cNvPr id="2" name="직사각형 1"/>
            <p:cNvSpPr/>
            <p:nvPr/>
          </p:nvSpPr>
          <p:spPr>
            <a:xfrm>
              <a:off x="920869" y="1628800"/>
              <a:ext cx="1831703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u="sng" dirty="0">
                  <a:solidFill>
                    <a:schemeClr val="tx1"/>
                  </a:solidFill>
                </a:rPr>
                <a:t>: </a:t>
              </a:r>
              <a:r>
                <a:rPr lang="en-US" altLang="ko-KR" sz="1600" b="1" u="sng" dirty="0" err="1" smtClean="0">
                  <a:solidFill>
                    <a:schemeClr val="tx1"/>
                  </a:solidFill>
                </a:rPr>
                <a:t>FamilySchedule</a:t>
              </a:r>
              <a:endParaRPr lang="en-US" altLang="ko-KR" sz="1600" b="1" u="sng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u="sng" dirty="0" err="1" smtClean="0">
                  <a:solidFill>
                    <a:schemeClr val="tx1"/>
                  </a:solidFill>
                </a:rPr>
                <a:t>Servelt</a:t>
              </a:r>
              <a:endParaRPr lang="ko-KR" altLang="en-US" sz="14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직선 연결선 3"/>
            <p:cNvCxnSpPr>
              <a:stCxn id="2" idx="2"/>
            </p:cNvCxnSpPr>
            <p:nvPr/>
          </p:nvCxnSpPr>
          <p:spPr>
            <a:xfrm>
              <a:off x="1836721" y="2204864"/>
              <a:ext cx="0" cy="51968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2254717" y="1423323"/>
            <a:ext cx="1872208" cy="5772940"/>
            <a:chOff x="1877975" y="1628800"/>
            <a:chExt cx="1052226" cy="5772940"/>
          </a:xfrm>
        </p:grpSpPr>
        <p:sp>
          <p:nvSpPr>
            <p:cNvPr id="9" name="직사각형 8"/>
            <p:cNvSpPr/>
            <p:nvPr/>
          </p:nvSpPr>
          <p:spPr>
            <a:xfrm>
              <a:off x="1877975" y="1628800"/>
              <a:ext cx="1052226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u="sng" dirty="0">
                  <a:solidFill>
                    <a:schemeClr val="tx1"/>
                  </a:solidFill>
                </a:rPr>
                <a:t>: </a:t>
              </a:r>
              <a:r>
                <a:rPr lang="en-US" altLang="ko-KR" sz="1600" b="1" u="sng" dirty="0" err="1" smtClean="0">
                  <a:solidFill>
                    <a:schemeClr val="tx1"/>
                  </a:solidFill>
                </a:rPr>
                <a:t>FamilySchedule</a:t>
              </a:r>
              <a:endParaRPr lang="en-US" altLang="ko-KR" sz="1400" b="1" u="sng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u="sng" dirty="0" smtClean="0">
                  <a:solidFill>
                    <a:schemeClr val="tx1"/>
                  </a:solidFill>
                </a:rPr>
                <a:t>Manager</a:t>
              </a:r>
              <a:endParaRPr lang="ko-KR" altLang="en-US" sz="14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/>
            <p:cNvCxnSpPr>
              <a:stCxn id="9" idx="2"/>
            </p:cNvCxnSpPr>
            <p:nvPr/>
          </p:nvCxnSpPr>
          <p:spPr>
            <a:xfrm>
              <a:off x="2404088" y="2204864"/>
              <a:ext cx="0" cy="51968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4655629" y="1435623"/>
            <a:ext cx="2182493" cy="5760640"/>
            <a:chOff x="1682950" y="1628800"/>
            <a:chExt cx="1134299" cy="5760640"/>
          </a:xfrm>
        </p:grpSpPr>
        <p:sp>
          <p:nvSpPr>
            <p:cNvPr id="12" name="직사각형 11"/>
            <p:cNvSpPr/>
            <p:nvPr/>
          </p:nvSpPr>
          <p:spPr>
            <a:xfrm>
              <a:off x="1682950" y="1628800"/>
              <a:ext cx="1134299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u="sng" dirty="0">
                  <a:solidFill>
                    <a:schemeClr val="tx1"/>
                  </a:solidFill>
                </a:rPr>
                <a:t>: </a:t>
              </a:r>
              <a:r>
                <a:rPr lang="en-US" altLang="ko-KR" sz="1400" b="1" u="sng" dirty="0" err="1">
                  <a:solidFill>
                    <a:schemeClr val="tx1"/>
                  </a:solidFill>
                </a:rPr>
                <a:t>FamilyScheduleDAO</a:t>
              </a:r>
              <a:endParaRPr lang="ko-KR" altLang="en-US" sz="14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연결선 12"/>
            <p:cNvCxnSpPr>
              <a:stCxn id="12" idx="2"/>
            </p:cNvCxnSpPr>
            <p:nvPr/>
          </p:nvCxnSpPr>
          <p:spPr>
            <a:xfrm flipH="1">
              <a:off x="2250099" y="2204864"/>
              <a:ext cx="1" cy="51845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직사각형 46"/>
          <p:cNvSpPr/>
          <p:nvPr/>
        </p:nvSpPr>
        <p:spPr>
          <a:xfrm>
            <a:off x="812073" y="2010926"/>
            <a:ext cx="179780" cy="4946465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7236296" y="1435623"/>
            <a:ext cx="1798616" cy="5760640"/>
            <a:chOff x="2116580" y="1628800"/>
            <a:chExt cx="1582592" cy="5760640"/>
          </a:xfrm>
        </p:grpSpPr>
        <p:sp>
          <p:nvSpPr>
            <p:cNvPr id="54" name="직사각형 53"/>
            <p:cNvSpPr/>
            <p:nvPr/>
          </p:nvSpPr>
          <p:spPr>
            <a:xfrm>
              <a:off x="2116580" y="1628800"/>
              <a:ext cx="1582592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u="sng" dirty="0" smtClean="0">
                  <a:solidFill>
                    <a:schemeClr val="tx1"/>
                  </a:solidFill>
                </a:rPr>
                <a:t>: </a:t>
              </a:r>
              <a:r>
                <a:rPr lang="en-US" altLang="ko-KR" sz="1600" b="1" u="sng" dirty="0" err="1" smtClean="0">
                  <a:solidFill>
                    <a:schemeClr val="tx1"/>
                  </a:solidFill>
                </a:rPr>
                <a:t>DBConnection</a:t>
              </a:r>
              <a:endParaRPr lang="en-US" altLang="ko-KR" sz="1600" b="1" u="sng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u="sng" dirty="0" smtClean="0">
                  <a:solidFill>
                    <a:schemeClr val="tx1"/>
                  </a:solidFill>
                </a:rPr>
                <a:t>Module</a:t>
              </a:r>
              <a:endParaRPr lang="ko-KR" altLang="en-US" sz="14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직선 연결선 54"/>
            <p:cNvCxnSpPr>
              <a:stCxn id="54" idx="2"/>
            </p:cNvCxnSpPr>
            <p:nvPr/>
          </p:nvCxnSpPr>
          <p:spPr>
            <a:xfrm>
              <a:off x="2907876" y="2204864"/>
              <a:ext cx="0" cy="51845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화살표 연결선 34"/>
          <p:cNvCxnSpPr/>
          <p:nvPr/>
        </p:nvCxnSpPr>
        <p:spPr>
          <a:xfrm>
            <a:off x="991853" y="2636911"/>
            <a:ext cx="207771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110934" y="2564903"/>
            <a:ext cx="132233" cy="4536505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259632" y="2204864"/>
            <a:ext cx="177966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&lt;&lt;create&gt;&gt;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3243167" y="3933055"/>
            <a:ext cx="2396227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680760" y="3861048"/>
            <a:ext cx="132233" cy="2664296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551449" y="3501008"/>
            <a:ext cx="177966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&lt;&lt;create&gt;&gt;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5816826" y="4888870"/>
            <a:ext cx="221817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8083140" y="4719946"/>
            <a:ext cx="144016" cy="365238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868144" y="4319463"/>
            <a:ext cx="316676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 smtClean="0">
                <a:solidFill>
                  <a:schemeClr val="tx1"/>
                </a:solidFill>
              </a:rPr>
              <a:t>DBConnectionModule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2000" b="1" dirty="0" smtClean="0">
                <a:solidFill>
                  <a:schemeClr val="tx1"/>
                </a:solidFill>
              </a:rPr>
              <a:t>:=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getInstance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5822809" y="5854355"/>
            <a:ext cx="218786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8083140" y="5800066"/>
            <a:ext cx="144016" cy="365238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846541" y="5394831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Connection :=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getConn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7542" y="647371"/>
            <a:ext cx="3034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시퀀스 </a:t>
            </a:r>
            <a:r>
              <a:rPr lang="en-US" altLang="ko-KR" sz="2800" spc="-300" dirty="0" smtClean="0">
                <a:latin typeface="서울한강체 EB" pitchFamily="18" charset="-127"/>
                <a:ea typeface="서울한강체 EB" pitchFamily="18" charset="-127"/>
              </a:rPr>
              <a:t>– </a:t>
            </a:r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가족일정 추가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60412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7" grpId="0" animBg="1"/>
      <p:bldP spid="38" grpId="0" animBg="1"/>
      <p:bldP spid="40" grpId="0" animBg="1"/>
      <p:bldP spid="41" grpId="0" animBg="1"/>
      <p:bldP spid="43" grpId="0" animBg="1"/>
      <p:bldP spid="44" grpId="0" animBg="1"/>
      <p:bldP spid="48" grpId="0" animBg="1"/>
      <p:bldP spid="4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직선 화살표 연결선 85"/>
          <p:cNvCxnSpPr/>
          <p:nvPr/>
        </p:nvCxnSpPr>
        <p:spPr>
          <a:xfrm>
            <a:off x="3190821" y="2886598"/>
            <a:ext cx="4790353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3190821" y="3777061"/>
            <a:ext cx="4790353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934718" y="4737123"/>
            <a:ext cx="4651279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5796136" y="5130825"/>
            <a:ext cx="220175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5688124" y="6021288"/>
            <a:ext cx="230976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3993" y="1423323"/>
            <a:ext cx="1831703" cy="5772940"/>
            <a:chOff x="920869" y="1628800"/>
            <a:chExt cx="1831703" cy="5772940"/>
          </a:xfrm>
        </p:grpSpPr>
        <p:sp>
          <p:nvSpPr>
            <p:cNvPr id="2" name="직사각형 1"/>
            <p:cNvSpPr/>
            <p:nvPr/>
          </p:nvSpPr>
          <p:spPr>
            <a:xfrm>
              <a:off x="920869" y="1628800"/>
              <a:ext cx="1831703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u="sng" dirty="0">
                  <a:solidFill>
                    <a:schemeClr val="tx1"/>
                  </a:solidFill>
                </a:rPr>
                <a:t>: </a:t>
              </a:r>
              <a:r>
                <a:rPr lang="en-US" altLang="ko-KR" sz="1600" b="1" u="sng" dirty="0" err="1" smtClean="0">
                  <a:solidFill>
                    <a:schemeClr val="tx1"/>
                  </a:solidFill>
                </a:rPr>
                <a:t>FamilySchedule</a:t>
              </a:r>
              <a:endParaRPr lang="en-US" altLang="ko-KR" sz="1600" b="1" u="sng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u="sng" dirty="0">
                  <a:solidFill>
                    <a:schemeClr val="tx1"/>
                  </a:solidFill>
                </a:rPr>
                <a:t>Manager</a:t>
              </a:r>
              <a:endParaRPr lang="ko-KR" altLang="en-US" sz="14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직선 연결선 3"/>
            <p:cNvCxnSpPr>
              <a:stCxn id="2" idx="2"/>
            </p:cNvCxnSpPr>
            <p:nvPr/>
          </p:nvCxnSpPr>
          <p:spPr>
            <a:xfrm>
              <a:off x="1836721" y="2204864"/>
              <a:ext cx="0" cy="51968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2254717" y="1423323"/>
            <a:ext cx="1872208" cy="5772940"/>
            <a:chOff x="1877975" y="1628800"/>
            <a:chExt cx="1052226" cy="5772940"/>
          </a:xfrm>
        </p:grpSpPr>
        <p:sp>
          <p:nvSpPr>
            <p:cNvPr id="9" name="직사각형 8"/>
            <p:cNvSpPr/>
            <p:nvPr/>
          </p:nvSpPr>
          <p:spPr>
            <a:xfrm>
              <a:off x="1877975" y="1628800"/>
              <a:ext cx="1052226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u="sng" dirty="0">
                  <a:solidFill>
                    <a:schemeClr val="tx1"/>
                  </a:solidFill>
                </a:rPr>
                <a:t>: </a:t>
              </a:r>
              <a:r>
                <a:rPr lang="en-US" altLang="ko-KR" sz="1400" b="1" u="sng" dirty="0" err="1">
                  <a:solidFill>
                    <a:schemeClr val="tx1"/>
                  </a:solidFill>
                </a:rPr>
                <a:t>ScheduleViewDAO</a:t>
              </a:r>
              <a:endParaRPr lang="ko-KR" altLang="en-US" sz="12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/>
            <p:cNvCxnSpPr>
              <a:stCxn id="9" idx="2"/>
            </p:cNvCxnSpPr>
            <p:nvPr/>
          </p:nvCxnSpPr>
          <p:spPr>
            <a:xfrm>
              <a:off x="2404088" y="2204864"/>
              <a:ext cx="0" cy="51968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4655629" y="1435623"/>
            <a:ext cx="2182493" cy="5760640"/>
            <a:chOff x="1682950" y="1628800"/>
            <a:chExt cx="1134299" cy="5760640"/>
          </a:xfrm>
        </p:grpSpPr>
        <p:sp>
          <p:nvSpPr>
            <p:cNvPr id="12" name="직사각형 11"/>
            <p:cNvSpPr/>
            <p:nvPr/>
          </p:nvSpPr>
          <p:spPr>
            <a:xfrm>
              <a:off x="1682950" y="1628800"/>
              <a:ext cx="1134299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u="sng" dirty="0">
                  <a:solidFill>
                    <a:schemeClr val="tx1"/>
                  </a:solidFill>
                </a:rPr>
                <a:t>: </a:t>
              </a:r>
              <a:r>
                <a:rPr lang="en-US" altLang="ko-KR" sz="1400" b="1" u="sng" dirty="0" err="1">
                  <a:solidFill>
                    <a:schemeClr val="tx1"/>
                  </a:solidFill>
                </a:rPr>
                <a:t>FamilyEventDAO</a:t>
              </a:r>
              <a:endParaRPr lang="ko-KR" altLang="en-US" sz="14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연결선 12"/>
            <p:cNvCxnSpPr>
              <a:stCxn id="12" idx="2"/>
            </p:cNvCxnSpPr>
            <p:nvPr/>
          </p:nvCxnSpPr>
          <p:spPr>
            <a:xfrm flipH="1">
              <a:off x="2250099" y="2204864"/>
              <a:ext cx="1" cy="51845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직선 화살표 연결선 44"/>
          <p:cNvCxnSpPr/>
          <p:nvPr/>
        </p:nvCxnSpPr>
        <p:spPr>
          <a:xfrm>
            <a:off x="918004" y="2492896"/>
            <a:ext cx="21418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847837" y="2000966"/>
            <a:ext cx="144016" cy="4898126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105950" y="2420888"/>
            <a:ext cx="144016" cy="1991777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187624" y="2060848"/>
            <a:ext cx="177966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&lt;&lt;create&gt;&gt;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7236296" y="1435623"/>
            <a:ext cx="1798616" cy="5760640"/>
            <a:chOff x="2116580" y="1628800"/>
            <a:chExt cx="1582592" cy="5760640"/>
          </a:xfrm>
        </p:grpSpPr>
        <p:sp>
          <p:nvSpPr>
            <p:cNvPr id="54" name="직사각형 53"/>
            <p:cNvSpPr/>
            <p:nvPr/>
          </p:nvSpPr>
          <p:spPr>
            <a:xfrm>
              <a:off x="2116580" y="1628800"/>
              <a:ext cx="1582592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u="sng" dirty="0" smtClean="0">
                  <a:solidFill>
                    <a:schemeClr val="tx1"/>
                  </a:solidFill>
                </a:rPr>
                <a:t>: </a:t>
              </a:r>
              <a:r>
                <a:rPr lang="en-US" altLang="ko-KR" sz="1600" b="1" u="sng" dirty="0" err="1" smtClean="0">
                  <a:solidFill>
                    <a:schemeClr val="tx1"/>
                  </a:solidFill>
                </a:rPr>
                <a:t>DBConnection</a:t>
              </a:r>
              <a:endParaRPr lang="en-US" altLang="ko-KR" sz="1600" b="1" u="sng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u="sng" dirty="0" smtClean="0">
                  <a:solidFill>
                    <a:schemeClr val="tx1"/>
                  </a:solidFill>
                </a:rPr>
                <a:t>Module</a:t>
              </a:r>
              <a:endParaRPr lang="ko-KR" altLang="en-US" sz="14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직선 연결선 54"/>
            <p:cNvCxnSpPr>
              <a:stCxn id="54" idx="2"/>
            </p:cNvCxnSpPr>
            <p:nvPr/>
          </p:nvCxnSpPr>
          <p:spPr>
            <a:xfrm>
              <a:off x="2907876" y="2204864"/>
              <a:ext cx="0" cy="51845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직사각형 86"/>
          <p:cNvSpPr/>
          <p:nvPr/>
        </p:nvSpPr>
        <p:spPr>
          <a:xfrm>
            <a:off x="8062096" y="2832309"/>
            <a:ext cx="144016" cy="365238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3347864" y="2467018"/>
            <a:ext cx="468052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 smtClean="0">
                <a:solidFill>
                  <a:schemeClr val="tx1"/>
                </a:solidFill>
              </a:rPr>
              <a:t>DBConnectionModule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:=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getInstance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062096" y="3722772"/>
            <a:ext cx="144016" cy="365238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3995936" y="3317537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Connection :=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getConn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666542" y="4665115"/>
            <a:ext cx="144016" cy="1991777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432298" y="4305075"/>
            <a:ext cx="177966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&lt;&lt;create&gt;&gt;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078810" y="5076536"/>
            <a:ext cx="144016" cy="365238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5884150" y="4581128"/>
            <a:ext cx="322435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 smtClean="0">
                <a:solidFill>
                  <a:schemeClr val="tx1"/>
                </a:solidFill>
              </a:rPr>
              <a:t>DBConnectionModule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2000" b="1" dirty="0" smtClean="0">
                <a:solidFill>
                  <a:schemeClr val="tx1"/>
                </a:solidFill>
              </a:rPr>
              <a:t>:=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getInstance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078810" y="5966999"/>
            <a:ext cx="144016" cy="365238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5868144" y="5561764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Connection :=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getConn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542" y="647371"/>
            <a:ext cx="3034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시퀀스 </a:t>
            </a:r>
            <a:r>
              <a:rPr lang="en-US" altLang="ko-KR" sz="2800" spc="-300" dirty="0" smtClean="0">
                <a:latin typeface="서울한강체 EB" pitchFamily="18" charset="-127"/>
                <a:ea typeface="서울한강체 EB" pitchFamily="18" charset="-127"/>
              </a:rPr>
              <a:t>– </a:t>
            </a:r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가족일정 추가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985202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4" grpId="0" animBg="1"/>
      <p:bldP spid="48" grpId="0" animBg="1"/>
      <p:bldP spid="87" grpId="0" animBg="1"/>
      <p:bldP spid="88" grpId="0" animBg="1"/>
      <p:bldP spid="91" grpId="0" animBg="1"/>
      <p:bldP spid="92" grpId="0" animBg="1"/>
      <p:bldP spid="39" grpId="0" animBg="1"/>
      <p:bldP spid="40" grpId="0" animBg="1"/>
      <p:bldP spid="42" grpId="0" animBg="1"/>
      <p:bldP spid="43" grpId="0" animBg="1"/>
      <p:bldP spid="56" grpId="0" animBg="1"/>
      <p:bldP spid="5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화살표 연결선 55"/>
          <p:cNvCxnSpPr/>
          <p:nvPr/>
        </p:nvCxnSpPr>
        <p:spPr>
          <a:xfrm>
            <a:off x="1036289" y="3453447"/>
            <a:ext cx="2023543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>
            <a:stCxn id="2" idx="2"/>
          </p:cNvCxnSpPr>
          <p:nvPr/>
        </p:nvCxnSpPr>
        <p:spPr>
          <a:xfrm>
            <a:off x="919845" y="1999387"/>
            <a:ext cx="0" cy="519687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2254717" y="1423323"/>
            <a:ext cx="1872208" cy="5772940"/>
            <a:chOff x="1877975" y="1628800"/>
            <a:chExt cx="1052226" cy="5772940"/>
          </a:xfrm>
        </p:grpSpPr>
        <p:sp>
          <p:nvSpPr>
            <p:cNvPr id="9" name="직사각형 8"/>
            <p:cNvSpPr/>
            <p:nvPr/>
          </p:nvSpPr>
          <p:spPr>
            <a:xfrm>
              <a:off x="1877975" y="1628800"/>
              <a:ext cx="1052226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u="sng" dirty="0">
                  <a:solidFill>
                    <a:schemeClr val="tx1"/>
                  </a:solidFill>
                </a:rPr>
                <a:t>: </a:t>
              </a:r>
              <a:r>
                <a:rPr lang="en-US" altLang="ko-KR" sz="1600" b="1" u="sng" dirty="0" err="1" smtClean="0">
                  <a:solidFill>
                    <a:schemeClr val="tx1"/>
                  </a:solidFill>
                </a:rPr>
                <a:t>FamilySchedule</a:t>
              </a:r>
              <a:endParaRPr lang="en-US" altLang="ko-KR" sz="1400" b="1" u="sng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u="sng" dirty="0" smtClean="0">
                  <a:solidFill>
                    <a:schemeClr val="tx1"/>
                  </a:solidFill>
                </a:rPr>
                <a:t>Manager</a:t>
              </a:r>
              <a:endParaRPr lang="ko-KR" altLang="en-US" sz="14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/>
            <p:cNvCxnSpPr>
              <a:stCxn id="9" idx="2"/>
            </p:cNvCxnSpPr>
            <p:nvPr/>
          </p:nvCxnSpPr>
          <p:spPr>
            <a:xfrm>
              <a:off x="2404088" y="2204864"/>
              <a:ext cx="0" cy="51968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4499992" y="1435623"/>
            <a:ext cx="2182493" cy="5760640"/>
            <a:chOff x="1682950" y="1628800"/>
            <a:chExt cx="1134299" cy="5760640"/>
          </a:xfrm>
        </p:grpSpPr>
        <p:sp>
          <p:nvSpPr>
            <p:cNvPr id="12" name="직사각형 11"/>
            <p:cNvSpPr/>
            <p:nvPr/>
          </p:nvSpPr>
          <p:spPr>
            <a:xfrm>
              <a:off x="1682950" y="1628800"/>
              <a:ext cx="1134299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u="sng" dirty="0">
                  <a:solidFill>
                    <a:schemeClr val="tx1"/>
                  </a:solidFill>
                </a:rPr>
                <a:t>: </a:t>
              </a:r>
              <a:r>
                <a:rPr lang="en-US" altLang="ko-KR" sz="1400" b="1" u="sng" dirty="0" err="1">
                  <a:solidFill>
                    <a:schemeClr val="tx1"/>
                  </a:solidFill>
                </a:rPr>
                <a:t>FamilyScheduleDAO</a:t>
              </a:r>
              <a:endParaRPr lang="ko-KR" altLang="en-US" sz="14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연결선 12"/>
            <p:cNvCxnSpPr>
              <a:stCxn id="12" idx="2"/>
            </p:cNvCxnSpPr>
            <p:nvPr/>
          </p:nvCxnSpPr>
          <p:spPr>
            <a:xfrm flipH="1">
              <a:off x="2250099" y="2204864"/>
              <a:ext cx="1" cy="51845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직사각형 46"/>
          <p:cNvSpPr/>
          <p:nvPr/>
        </p:nvSpPr>
        <p:spPr>
          <a:xfrm>
            <a:off x="812073" y="1988840"/>
            <a:ext cx="152208" cy="4968552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92273" y="1988840"/>
            <a:ext cx="144016" cy="4968552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38001" y="1988840"/>
            <a:ext cx="144016" cy="4869160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993" y="1423323"/>
            <a:ext cx="1831703" cy="576064"/>
          </a:xfrm>
          <a:prstGeom prst="rect">
            <a:avLst/>
          </a:prstGeom>
          <a:solidFill>
            <a:srgbClr val="FFFFB9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u="sng" dirty="0">
                <a:solidFill>
                  <a:schemeClr val="tx1"/>
                </a:solidFill>
              </a:rPr>
              <a:t>: </a:t>
            </a:r>
            <a:r>
              <a:rPr lang="en-US" altLang="ko-KR" sz="1600" b="1" u="sng" dirty="0" err="1" smtClean="0">
                <a:solidFill>
                  <a:schemeClr val="tx1"/>
                </a:solidFill>
              </a:rPr>
              <a:t>FamilySchedule</a:t>
            </a:r>
            <a:endParaRPr lang="en-US" altLang="ko-KR" sz="1600" b="1" u="sng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u="sng" dirty="0" err="1" smtClean="0">
                <a:solidFill>
                  <a:schemeClr val="tx1"/>
                </a:solidFill>
              </a:rPr>
              <a:t>Servelt</a:t>
            </a:r>
            <a:endParaRPr lang="ko-KR" altLang="en-US" sz="1400" b="1" u="sng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105950" y="3381439"/>
            <a:ext cx="159028" cy="3431937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115616" y="2708920"/>
            <a:ext cx="8028384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 smtClean="0">
                <a:solidFill>
                  <a:schemeClr val="tx1"/>
                </a:solidFill>
              </a:rPr>
              <a:t>addFamilyScheduleInfo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homeCode:String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memberCode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</a:t>
            </a:r>
            <a:r>
              <a:rPr lang="en-US" altLang="ko-KR" sz="1400" b="1" dirty="0">
                <a:solidFill>
                  <a:schemeClr val="tx1"/>
                </a:solidFill>
              </a:rPr>
              <a:t> String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title:</a:t>
            </a:r>
            <a:r>
              <a:rPr lang="en-US" altLang="ko-KR" sz="1400" b="1" dirty="0">
                <a:solidFill>
                  <a:schemeClr val="tx1"/>
                </a:solidFill>
              </a:rPr>
              <a:t> String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place: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String,startDate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String,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endDate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</a:t>
            </a:r>
            <a:r>
              <a:rPr lang="en-US" altLang="ko-KR" sz="1400" b="1" dirty="0">
                <a:solidFill>
                  <a:schemeClr val="tx1"/>
                </a:solidFill>
              </a:rPr>
              <a:t> String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alarm :</a:t>
            </a:r>
            <a:r>
              <a:rPr lang="en-US" altLang="ko-KR" sz="1400" b="1" dirty="0">
                <a:solidFill>
                  <a:schemeClr val="tx1"/>
                </a:solidFill>
              </a:rPr>
              <a:t> String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repeat :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memo:</a:t>
            </a:r>
            <a:r>
              <a:rPr lang="en-US" altLang="ko-KR" sz="1400" b="1" dirty="0">
                <a:solidFill>
                  <a:schemeClr val="tx1"/>
                </a:solidFill>
              </a:rPr>
              <a:t> String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):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int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3264978" y="5541679"/>
            <a:ext cx="2197493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5508104" y="5469671"/>
            <a:ext cx="144016" cy="1199689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187624" y="4869160"/>
            <a:ext cx="795637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 err="1" smtClean="0">
                <a:solidFill>
                  <a:schemeClr val="tx1"/>
                </a:solidFill>
              </a:rPr>
              <a:t>insertFamilySchedule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homeCode:String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memberCode:String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title:String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place:String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startDate:String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endDate:String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alarm:String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repeat:int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memo:String:String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5679367" y="6179347"/>
            <a:ext cx="409409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5562663" y="6138740"/>
            <a:ext cx="144016" cy="386604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/>
          <p:nvPr/>
        </p:nvCxnSpPr>
        <p:spPr>
          <a:xfrm flipH="1">
            <a:off x="5662243" y="5970995"/>
            <a:ext cx="409409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6073927" y="5970995"/>
            <a:ext cx="1" cy="208352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6101188" y="5877272"/>
            <a:ext cx="25032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 smtClean="0">
                <a:solidFill>
                  <a:schemeClr val="tx1"/>
                </a:solidFill>
              </a:rPr>
              <a:t>makeCode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():String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7542" y="647371"/>
            <a:ext cx="3034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시퀀스 </a:t>
            </a:r>
            <a:r>
              <a:rPr lang="en-US" altLang="ko-KR" sz="2800" spc="-300" dirty="0" smtClean="0">
                <a:latin typeface="서울한강체 EB" pitchFamily="18" charset="-127"/>
                <a:ea typeface="서울한강체 EB" pitchFamily="18" charset="-127"/>
              </a:rPr>
              <a:t>– </a:t>
            </a:r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가족일정 추가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07501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60" grpId="0" animBg="1"/>
      <p:bldP spid="61" grpId="0" animBg="1"/>
      <p:bldP spid="63" grpId="0" animBg="1"/>
      <p:bldP spid="6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3965" y="1472484"/>
            <a:ext cx="1872208" cy="5772940"/>
            <a:chOff x="1877975" y="1628800"/>
            <a:chExt cx="1052226" cy="5772940"/>
          </a:xfrm>
        </p:grpSpPr>
        <p:sp>
          <p:nvSpPr>
            <p:cNvPr id="9" name="직사각형 8"/>
            <p:cNvSpPr/>
            <p:nvPr/>
          </p:nvSpPr>
          <p:spPr>
            <a:xfrm>
              <a:off x="1877975" y="1628800"/>
              <a:ext cx="1052226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u="sng" dirty="0">
                  <a:solidFill>
                    <a:schemeClr val="tx1"/>
                  </a:solidFill>
                </a:rPr>
                <a:t>: </a:t>
              </a:r>
              <a:r>
                <a:rPr lang="en-US" altLang="ko-KR" sz="1600" b="1" u="sng" dirty="0" err="1" smtClean="0">
                  <a:solidFill>
                    <a:schemeClr val="tx1"/>
                  </a:solidFill>
                </a:rPr>
                <a:t>FamilySchedule</a:t>
              </a:r>
              <a:endParaRPr lang="en-US" altLang="ko-KR" sz="1400" b="1" u="sng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u="sng" dirty="0" smtClean="0">
                  <a:solidFill>
                    <a:schemeClr val="tx1"/>
                  </a:solidFill>
                </a:rPr>
                <a:t>Manager</a:t>
              </a:r>
              <a:endParaRPr lang="ko-KR" altLang="en-US" sz="14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/>
            <p:cNvCxnSpPr>
              <a:stCxn id="9" idx="2"/>
            </p:cNvCxnSpPr>
            <p:nvPr/>
          </p:nvCxnSpPr>
          <p:spPr>
            <a:xfrm>
              <a:off x="2404088" y="2204864"/>
              <a:ext cx="0" cy="51968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2269240" y="1484784"/>
            <a:ext cx="2182493" cy="5760640"/>
            <a:chOff x="1682950" y="1628800"/>
            <a:chExt cx="1134299" cy="5760640"/>
          </a:xfrm>
        </p:grpSpPr>
        <p:sp>
          <p:nvSpPr>
            <p:cNvPr id="12" name="직사각형 11"/>
            <p:cNvSpPr/>
            <p:nvPr/>
          </p:nvSpPr>
          <p:spPr>
            <a:xfrm>
              <a:off x="1682950" y="1628800"/>
              <a:ext cx="1134299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u="sng" dirty="0">
                  <a:solidFill>
                    <a:schemeClr val="tx1"/>
                  </a:solidFill>
                </a:rPr>
                <a:t>: </a:t>
              </a:r>
              <a:r>
                <a:rPr lang="en-US" altLang="ko-KR" sz="1400" b="1" u="sng" dirty="0" err="1">
                  <a:solidFill>
                    <a:schemeClr val="tx1"/>
                  </a:solidFill>
                </a:rPr>
                <a:t>FamilyScheduleDAO</a:t>
              </a:r>
              <a:endParaRPr lang="ko-KR" altLang="en-US" sz="14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연결선 12"/>
            <p:cNvCxnSpPr>
              <a:stCxn id="12" idx="2"/>
            </p:cNvCxnSpPr>
            <p:nvPr/>
          </p:nvCxnSpPr>
          <p:spPr>
            <a:xfrm flipH="1">
              <a:off x="2250099" y="2204864"/>
              <a:ext cx="1" cy="51845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4765771" y="1484784"/>
            <a:ext cx="2182493" cy="5760640"/>
            <a:chOff x="1682950" y="1628800"/>
            <a:chExt cx="1134299" cy="5760640"/>
          </a:xfrm>
        </p:grpSpPr>
        <p:sp>
          <p:nvSpPr>
            <p:cNvPr id="51" name="직사각형 50"/>
            <p:cNvSpPr/>
            <p:nvPr/>
          </p:nvSpPr>
          <p:spPr>
            <a:xfrm>
              <a:off x="1682950" y="1628800"/>
              <a:ext cx="1134299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u="sng" dirty="0">
                  <a:solidFill>
                    <a:schemeClr val="tx1"/>
                  </a:solidFill>
                </a:rPr>
                <a:t>: </a:t>
              </a:r>
              <a:r>
                <a:rPr lang="en-US" altLang="ko-KR" sz="1400" b="1" u="sng" dirty="0" err="1">
                  <a:solidFill>
                    <a:schemeClr val="tx1"/>
                  </a:solidFill>
                </a:rPr>
                <a:t>FamilyEventDAO</a:t>
              </a:r>
              <a:endParaRPr lang="ko-KR" altLang="en-US" sz="14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직선 연결선 51"/>
            <p:cNvCxnSpPr>
              <a:stCxn id="51" idx="2"/>
            </p:cNvCxnSpPr>
            <p:nvPr/>
          </p:nvCxnSpPr>
          <p:spPr>
            <a:xfrm flipH="1">
              <a:off x="2250099" y="2204864"/>
              <a:ext cx="1" cy="51845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직사각형 56"/>
          <p:cNvSpPr/>
          <p:nvPr/>
        </p:nvSpPr>
        <p:spPr>
          <a:xfrm>
            <a:off x="876732" y="2638512"/>
            <a:ext cx="159028" cy="3431937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1026294" y="4245535"/>
            <a:ext cx="469779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5790167" y="4173527"/>
            <a:ext cx="144016" cy="1271697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53519" y="3717032"/>
            <a:ext cx="8954985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 err="1" smtClean="0">
                <a:solidFill>
                  <a:schemeClr val="tx1"/>
                </a:solidFill>
              </a:rPr>
              <a:t>insertFamilyEvent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eventCode:String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familySheduleCode:String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familyEventRequest:String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):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int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 flipH="1">
            <a:off x="5957402" y="4916544"/>
            <a:ext cx="409409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5840698" y="4842596"/>
            <a:ext cx="144016" cy="386604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/>
          <p:cNvCxnSpPr/>
          <p:nvPr/>
        </p:nvCxnSpPr>
        <p:spPr>
          <a:xfrm flipH="1">
            <a:off x="5940278" y="4708192"/>
            <a:ext cx="409409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V="1">
            <a:off x="6351962" y="4698856"/>
            <a:ext cx="1" cy="208352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6379223" y="4542461"/>
            <a:ext cx="25032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 smtClean="0">
                <a:solidFill>
                  <a:schemeClr val="tx1"/>
                </a:solidFill>
              </a:rPr>
              <a:t>makeCode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():String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542" y="647371"/>
            <a:ext cx="3034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시퀀스 </a:t>
            </a:r>
            <a:r>
              <a:rPr lang="en-US" altLang="ko-KR" sz="2800" spc="-300" dirty="0" smtClean="0">
                <a:latin typeface="서울한강체 EB" pitchFamily="18" charset="-127"/>
                <a:ea typeface="서울한강체 EB" pitchFamily="18" charset="-127"/>
              </a:rPr>
              <a:t>– </a:t>
            </a:r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가족일정 추가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86334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8" grpId="0" animBg="1"/>
      <p:bldP spid="69" grpId="0" animBg="1"/>
      <p:bldP spid="71" grpId="0" animBg="1"/>
      <p:bldP spid="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타원 28"/>
          <p:cNvSpPr/>
          <p:nvPr/>
        </p:nvSpPr>
        <p:spPr>
          <a:xfrm>
            <a:off x="2077661" y="3501795"/>
            <a:ext cx="1396678" cy="1396678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accent6">
                  <a:lumMod val="50000"/>
                  <a:lumOff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647371"/>
            <a:ext cx="1837362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err="1">
                <a:latin typeface="서울한강체 EB" pitchFamily="18" charset="-127"/>
                <a:ea typeface="서울한강체 EB" pitchFamily="18" charset="-127"/>
              </a:rPr>
              <a:t>팀소개</a:t>
            </a:r>
            <a:r>
              <a:rPr lang="ko-KR" altLang="en-US" sz="2800" spc="-300" dirty="0">
                <a:latin typeface="서울한강체 EB" pitchFamily="18" charset="-127"/>
                <a:ea typeface="서울한강체 EB" pitchFamily="18" charset="-127"/>
              </a:rPr>
              <a:t> </a:t>
            </a:r>
            <a:r>
              <a:rPr lang="en-US" altLang="ko-KR" sz="2800" spc="-300" dirty="0">
                <a:latin typeface="서울한강체 EB" pitchFamily="18" charset="-127"/>
                <a:ea typeface="서울한강체 EB" pitchFamily="18" charset="-127"/>
              </a:rPr>
              <a:t>- </a:t>
            </a:r>
            <a:r>
              <a:rPr lang="ko-KR" altLang="en-US" sz="2800" spc="-300" dirty="0" err="1">
                <a:latin typeface="서울한강체 EB" pitchFamily="18" charset="-127"/>
                <a:ea typeface="서울한강체 EB" pitchFamily="18" charset="-127"/>
              </a:rPr>
              <a:t>루핑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56313" y="3501795"/>
            <a:ext cx="1396678" cy="1396678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accent6">
                  <a:lumMod val="50000"/>
                  <a:lumOff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9552" y="3846191"/>
            <a:ext cx="14302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 smtClean="0">
                <a:latin typeface="서울한강체 M" pitchFamily="18" charset="-127"/>
                <a:ea typeface="서울한강체 M" pitchFamily="18" charset="-127"/>
              </a:rPr>
              <a:t>장재</a:t>
            </a:r>
            <a:r>
              <a:rPr lang="ko-KR" altLang="en-US" sz="4000" b="1" spc="-300" dirty="0">
                <a:latin typeface="서울한강체 M" pitchFamily="18" charset="-127"/>
                <a:ea typeface="서울한강체 M" pitchFamily="18" charset="-127"/>
              </a:rPr>
              <a:t>영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66511" y="3821609"/>
            <a:ext cx="1418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 smtClean="0">
                <a:latin typeface="서울한강체 M" pitchFamily="18" charset="-127"/>
                <a:ea typeface="서울한강체 M" pitchFamily="18" charset="-127"/>
              </a:rPr>
              <a:t>백태영</a:t>
            </a:r>
            <a:endParaRPr lang="ko-KR" altLang="en-US" sz="4000" b="1" spc="-300" dirty="0">
              <a:latin typeface="서울한강체 M" pitchFamily="18" charset="-127"/>
              <a:ea typeface="서울한강체 M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7295" y="2636912"/>
            <a:ext cx="2848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latin typeface="-윤고딕330" pitchFamily="18" charset="-127"/>
                <a:ea typeface="-윤고딕330" pitchFamily="18" charset="-127"/>
              </a:rPr>
              <a:t>App </a:t>
            </a:r>
            <a:r>
              <a:rPr lang="ko-KR" altLang="en-US" sz="3200" spc="-300" dirty="0" smtClean="0">
                <a:latin typeface="-윤고딕330" pitchFamily="18" charset="-127"/>
                <a:ea typeface="-윤고딕330" pitchFamily="18" charset="-127"/>
              </a:rPr>
              <a:t>설계 및 구현</a:t>
            </a:r>
            <a:endParaRPr lang="ko-KR" altLang="en-US" sz="3200" spc="-3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462037" y="3501795"/>
            <a:ext cx="1396678" cy="1396678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accent6">
                  <a:lumMod val="50000"/>
                  <a:lumOff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940689" y="3501795"/>
            <a:ext cx="1396678" cy="1396678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accent6">
                  <a:lumMod val="50000"/>
                  <a:lumOff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23928" y="3846191"/>
            <a:ext cx="1377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 err="1" smtClean="0">
                <a:latin typeface="서울한강체 M" pitchFamily="18" charset="-127"/>
                <a:ea typeface="서울한강체 M" pitchFamily="18" charset="-127"/>
              </a:rPr>
              <a:t>김철연</a:t>
            </a:r>
            <a:endParaRPr lang="ko-KR" altLang="en-US" sz="4000" b="1" spc="-300" dirty="0">
              <a:latin typeface="서울한강체 M" pitchFamily="18" charset="-127"/>
              <a:ea typeface="서울한강체 M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50887" y="3821609"/>
            <a:ext cx="1377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 smtClean="0">
                <a:latin typeface="서울한강체 M" pitchFamily="18" charset="-127"/>
                <a:ea typeface="서울한강체 M" pitchFamily="18" charset="-127"/>
              </a:rPr>
              <a:t>이경원</a:t>
            </a:r>
            <a:endParaRPr lang="ko-KR" altLang="en-US" sz="4000" b="1" spc="-300" dirty="0">
              <a:latin typeface="서울한강체 M" pitchFamily="18" charset="-127"/>
              <a:ea typeface="서울한강체 M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17971" y="2636912"/>
            <a:ext cx="2893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latin typeface="-윤고딕330" pitchFamily="18" charset="-127"/>
                <a:ea typeface="-윤고딕330" pitchFamily="18" charset="-127"/>
              </a:rPr>
              <a:t>Web </a:t>
            </a:r>
            <a:r>
              <a:rPr lang="ko-KR" altLang="en-US" sz="3200" spc="-300" dirty="0" smtClean="0">
                <a:latin typeface="-윤고딕330" pitchFamily="18" charset="-127"/>
                <a:ea typeface="-윤고딕330" pitchFamily="18" charset="-127"/>
              </a:rPr>
              <a:t>설계 및 구현</a:t>
            </a:r>
            <a:endParaRPr lang="ko-KR" altLang="en-US" sz="3200" spc="-3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043101" y="3501795"/>
            <a:ext cx="1396678" cy="1396678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accent6">
                  <a:lumMod val="50000"/>
                  <a:lumOff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31951" y="3821609"/>
            <a:ext cx="14414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 smtClean="0">
                <a:latin typeface="서울한강체 M" pitchFamily="18" charset="-127"/>
                <a:ea typeface="서울한강체 M" pitchFamily="18" charset="-127"/>
              </a:rPr>
              <a:t>장한별</a:t>
            </a:r>
            <a:endParaRPr lang="ko-KR" altLang="en-US" sz="4000" b="1" spc="-300" dirty="0">
              <a:latin typeface="서울한강체 M" pitchFamily="18" charset="-127"/>
              <a:ea typeface="서울한강체 M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39552" y="2348880"/>
            <a:ext cx="3096344" cy="27363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946756" y="2348880"/>
            <a:ext cx="4729699" cy="27363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95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4" grpId="0"/>
      <p:bldP spid="7" grpId="0" animBg="1"/>
      <p:bldP spid="7" grpId="1" animBg="1"/>
      <p:bldP spid="3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729366" y="1170542"/>
            <a:ext cx="3194562" cy="3194562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tx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26647" y="2801597"/>
            <a:ext cx="162416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6600" dirty="0">
                <a:latin typeface="서울한강체 EB" pitchFamily="18" charset="-127"/>
                <a:ea typeface="서울한강체 EB" pitchFamily="18" charset="-127"/>
              </a:rPr>
              <a:t>시현</a:t>
            </a:r>
          </a:p>
        </p:txBody>
      </p:sp>
    </p:spTree>
    <p:extLst>
      <p:ext uri="{BB962C8B-B14F-4D97-AF65-F5344CB8AC3E}">
        <p14:creationId xmlns:p14="http://schemas.microsoft.com/office/powerpoint/2010/main" val="109861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53302" y="882510"/>
            <a:ext cx="4346690" cy="4346690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rgbClr val="F1ADEF">
                  <a:lumMod val="98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3728" y="3156298"/>
            <a:ext cx="51860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spc="-300" dirty="0" smtClean="0">
                <a:latin typeface="-윤고딕330" pitchFamily="18" charset="-127"/>
                <a:ea typeface="-윤고딕330" pitchFamily="18" charset="-127"/>
              </a:rPr>
              <a:t>감사합니다</a:t>
            </a:r>
            <a:endParaRPr lang="ko-KR" altLang="en-US" sz="8800" spc="-300" dirty="0"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501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15" y="1844824"/>
            <a:ext cx="8585570" cy="36004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7543" y="647371"/>
            <a:ext cx="2909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err="1" smtClean="0">
                <a:latin typeface="서울한강체 EB" pitchFamily="18" charset="-127"/>
                <a:ea typeface="서울한강체 EB" pitchFamily="18" charset="-127"/>
              </a:rPr>
              <a:t>루핑</a:t>
            </a:r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 프로젝트 </a:t>
            </a:r>
            <a:r>
              <a:rPr lang="en-US" altLang="ko-KR" sz="2800" spc="-300" dirty="0" smtClean="0">
                <a:latin typeface="서울한강체 EB" pitchFamily="18" charset="-127"/>
                <a:ea typeface="서울한강체 EB" pitchFamily="18" charset="-127"/>
              </a:rPr>
              <a:t>: ‘</a:t>
            </a:r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소통</a:t>
            </a:r>
            <a:r>
              <a:rPr lang="en-US" altLang="ko-KR" sz="2800" spc="-300" dirty="0" smtClean="0">
                <a:latin typeface="서울한강체 EB" pitchFamily="18" charset="-127"/>
                <a:ea typeface="서울한강체 EB" pitchFamily="18" charset="-127"/>
              </a:rPr>
              <a:t>’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769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/>
          <p:cNvSpPr/>
          <p:nvPr/>
        </p:nvSpPr>
        <p:spPr>
          <a:xfrm>
            <a:off x="4443654" y="3933056"/>
            <a:ext cx="1640514" cy="1640514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accent6">
                  <a:lumMod val="64000"/>
                  <a:lumOff val="36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4443654" y="2132856"/>
            <a:ext cx="1640514" cy="1640514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accent6">
                  <a:lumMod val="64000"/>
                  <a:lumOff val="36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95536" y="2425128"/>
            <a:ext cx="2428362" cy="2428362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accent1">
                  <a:tint val="44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9552" y="2820108"/>
            <a:ext cx="2140330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800" spc="-300" dirty="0" smtClean="0">
                <a:latin typeface="서울한강체 M" pitchFamily="18" charset="-127"/>
                <a:ea typeface="서울한강체 M" pitchFamily="18" charset="-127"/>
              </a:rPr>
              <a:t>소통</a:t>
            </a:r>
            <a:endParaRPr lang="ko-KR" altLang="en-US" sz="8800" spc="-300" dirty="0">
              <a:latin typeface="서울한강체 M" pitchFamily="18" charset="-127"/>
              <a:ea typeface="서울한강체 M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987824" y="3639309"/>
            <a:ext cx="110003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91302" y="2233907"/>
            <a:ext cx="1475084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0" spc="-300" dirty="0" smtClean="0">
                <a:latin typeface="서울한강체 M" pitchFamily="18" charset="-127"/>
                <a:ea typeface="서울한강체 M" pitchFamily="18" charset="-127"/>
              </a:rPr>
              <a:t>So,</a:t>
            </a:r>
            <a:endParaRPr lang="en-US" altLang="ko-KR" sz="8000" spc="-300" dirty="0">
              <a:latin typeface="서울한강체 M" pitchFamily="18" charset="-127"/>
              <a:ea typeface="서울한강체 M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44208" y="2476228"/>
            <a:ext cx="20329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spc="-300" dirty="0" smtClean="0">
                <a:latin typeface="서울한강체 M" pitchFamily="18" charset="-127"/>
                <a:ea typeface="서울한강체 M" pitchFamily="18" charset="-127"/>
              </a:rPr>
              <a:t>가족이라서</a:t>
            </a:r>
            <a:endParaRPr lang="en-US" altLang="ko-KR" sz="3600" spc="-300" dirty="0">
              <a:latin typeface="서울한강체 M" pitchFamily="18" charset="-127"/>
              <a:ea typeface="서울한강체 M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44208" y="4253551"/>
            <a:ext cx="21707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spc="-300" dirty="0">
                <a:latin typeface="서울한강체 M" pitchFamily="18" charset="-127"/>
                <a:ea typeface="서울한강체 M" pitchFamily="18" charset="-127"/>
              </a:rPr>
              <a:t>통</a:t>
            </a:r>
            <a:r>
              <a:rPr lang="en-US" altLang="ko-KR" sz="4000" spc="-300" dirty="0">
                <a:latin typeface="서울한강체 M" pitchFamily="18" charset="-127"/>
                <a:ea typeface="서울한강체 M" pitchFamily="18" charset="-127"/>
              </a:rPr>
              <a:t>(</a:t>
            </a:r>
            <a:r>
              <a:rPr lang="ko-KR" altLang="en-US" sz="4000" spc="-300" dirty="0">
                <a:latin typeface="서울한강체 M" pitchFamily="18" charset="-127"/>
                <a:ea typeface="서울한강체 M" pitchFamily="18" charset="-127"/>
              </a:rPr>
              <a:t>通</a:t>
            </a:r>
            <a:r>
              <a:rPr lang="en-US" altLang="ko-KR" sz="4000" spc="-300" dirty="0">
                <a:latin typeface="서울한강체 M" pitchFamily="18" charset="-127"/>
                <a:ea typeface="서울한강체 M" pitchFamily="18" charset="-127"/>
              </a:rPr>
              <a:t>)</a:t>
            </a:r>
            <a:r>
              <a:rPr lang="ko-KR" altLang="en-US" sz="4000" spc="-300" dirty="0">
                <a:latin typeface="서울한강체 M" pitchFamily="18" charset="-127"/>
                <a:ea typeface="서울한강체 M" pitchFamily="18" charset="-127"/>
              </a:rPr>
              <a:t>한다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16016" y="3995221"/>
            <a:ext cx="1111202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0" spc="-300" dirty="0" smtClean="0">
                <a:latin typeface="서울한강체 M" pitchFamily="18" charset="-127"/>
                <a:ea typeface="서울한강체 M" pitchFamily="18" charset="-127"/>
              </a:rPr>
              <a:t>通</a:t>
            </a:r>
            <a:endParaRPr lang="en-US" altLang="ko-KR" sz="8000" spc="-300" dirty="0">
              <a:latin typeface="서울한강체 M" pitchFamily="18" charset="-127"/>
              <a:ea typeface="서울한강체 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3" y="647371"/>
            <a:ext cx="2909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err="1" smtClean="0">
                <a:latin typeface="서울한강체 EB" pitchFamily="18" charset="-127"/>
                <a:ea typeface="서울한강체 EB" pitchFamily="18" charset="-127"/>
              </a:rPr>
              <a:t>루핑</a:t>
            </a:r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 프로젝트 </a:t>
            </a:r>
            <a:r>
              <a:rPr lang="en-US" altLang="ko-KR" sz="2800" spc="-300" dirty="0" smtClean="0">
                <a:latin typeface="서울한강체 EB" pitchFamily="18" charset="-127"/>
                <a:ea typeface="서울한강체 EB" pitchFamily="18" charset="-127"/>
              </a:rPr>
              <a:t>: ‘</a:t>
            </a:r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소통</a:t>
            </a:r>
            <a:r>
              <a:rPr lang="en-US" altLang="ko-KR" sz="2800" spc="-300" dirty="0" smtClean="0">
                <a:latin typeface="서울한강체 EB" pitchFamily="18" charset="-127"/>
                <a:ea typeface="서울한강체 EB" pitchFamily="18" charset="-127"/>
              </a:rPr>
              <a:t>’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27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" grpId="0" animBg="1"/>
      <p:bldP spid="6" grpId="0" animBg="1"/>
      <p:bldP spid="7" grpId="0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1" y="1739028"/>
            <a:ext cx="5057775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65" y="3645024"/>
            <a:ext cx="1721869" cy="17218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79712" y="3070701"/>
            <a:ext cx="957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latin typeface="-윤고딕360" pitchFamily="18" charset="-127"/>
                <a:ea typeface="-윤고딕360" pitchFamily="18" charset="-127"/>
              </a:rPr>
              <a:t>부모</a:t>
            </a:r>
            <a:endParaRPr lang="ko-KR" altLang="en-US" sz="3600" spc="-300" dirty="0"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56176" y="3081377"/>
            <a:ext cx="957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latin typeface="-윤고딕360" pitchFamily="18" charset="-127"/>
                <a:ea typeface="-윤고딕360" pitchFamily="18" charset="-127"/>
              </a:rPr>
              <a:t>자녀</a:t>
            </a:r>
            <a:endParaRPr lang="ko-KR" altLang="en-US" sz="3600" spc="-300" dirty="0">
              <a:latin typeface="-윤고딕360" pitchFamily="18" charset="-127"/>
              <a:ea typeface="-윤고딕36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039" y="2092497"/>
            <a:ext cx="1296144" cy="12961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7543" y="647371"/>
            <a:ext cx="227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주제선정 이유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572000" y="1412776"/>
            <a:ext cx="0" cy="4176754"/>
          </a:xfrm>
          <a:prstGeom prst="line">
            <a:avLst/>
          </a:prstGeom>
          <a:ln w="571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1547664" y="1523603"/>
            <a:ext cx="5904656" cy="3849613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56309" y="5661248"/>
            <a:ext cx="2393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300" dirty="0" smtClean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‘</a:t>
            </a:r>
            <a:r>
              <a:rPr lang="ko-KR" altLang="en-US" sz="4800" spc="-300" dirty="0" smtClean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소통</a:t>
            </a:r>
            <a:r>
              <a:rPr lang="en-US" altLang="ko-KR" sz="4800" spc="-300" dirty="0" smtClean="0">
                <a:solidFill>
                  <a:srgbClr val="FF0000"/>
                </a:solidFill>
                <a:latin typeface="-윤고딕360" pitchFamily="18" charset="-127"/>
                <a:ea typeface="-윤고딕360" pitchFamily="18" charset="-127"/>
              </a:rPr>
              <a:t>’</a:t>
            </a:r>
            <a:endParaRPr lang="ko-KR" altLang="en-US" sz="4800" spc="-300" dirty="0">
              <a:latin typeface="-윤고딕360" pitchFamily="18" charset="-127"/>
              <a:ea typeface="-윤고딕36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7491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18" y="3397351"/>
            <a:ext cx="1721869" cy="17218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92" y="1844824"/>
            <a:ext cx="1296144" cy="12961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95736" y="5413575"/>
            <a:ext cx="4932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 smtClean="0">
                <a:latin typeface="-윤고딕330" pitchFamily="18" charset="-127"/>
                <a:ea typeface="-윤고딕330" pitchFamily="18" charset="-127"/>
              </a:rPr>
              <a:t>가족 간 원활한 소통</a:t>
            </a:r>
            <a:endParaRPr lang="ko-KR" altLang="en-US" sz="4800" spc="-300" dirty="0"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605262"/>
            <a:ext cx="2747386" cy="11521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89239"/>
            <a:ext cx="1584176" cy="15841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543" y="647371"/>
            <a:ext cx="227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주제선정 이유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7440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2623</TotalTime>
  <Words>2690</Words>
  <Application>Microsoft Office PowerPoint</Application>
  <PresentationFormat>화면 슬라이드 쇼(4:3)</PresentationFormat>
  <Paragraphs>603</Paragraphs>
  <Slides>51</Slides>
  <Notes>50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가족이라서 통한다 - 소통</dc:title>
  <dc:creator>장한별</dc:creator>
  <cp:lastModifiedBy>장한별</cp:lastModifiedBy>
  <cp:revision>199</cp:revision>
  <cp:lastPrinted>2015-08-14T11:42:09Z</cp:lastPrinted>
  <dcterms:created xsi:type="dcterms:W3CDTF">2015-08-11T10:32:20Z</dcterms:created>
  <dcterms:modified xsi:type="dcterms:W3CDTF">2015-08-15T01:28:46Z</dcterms:modified>
</cp:coreProperties>
</file>