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1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embeddedFontLst>
    <p:embeddedFont>
      <p:font typeface="맑은 고딕" panose="020B0503020000020004" pitchFamily="50" charset="-127"/>
      <p:regular r:id="rId7"/>
      <p:bold r:id="rId8"/>
    </p:embeddedFont>
    <p:embeddedFont>
      <p:font typeface="나눔명조 ExtraBold" panose="02020603020101020101" pitchFamily="18" charset="-127"/>
      <p:bold r:id="rId9"/>
    </p:embeddedFont>
    <p:embeddedFont>
      <p:font typeface="나눔명조" panose="02020603020101020101" pitchFamily="18" charset="-127"/>
      <p:regular r:id="rId10"/>
      <p:bold r:id="rId1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4"/>
    <p:restoredTop sz="94660"/>
  </p:normalViewPr>
  <p:slideViewPr>
    <p:cSldViewPr snapToGrid="0">
      <p:cViewPr varScale="1">
        <p:scale>
          <a:sx n="56" d="100"/>
          <a:sy n="56" d="100"/>
        </p:scale>
        <p:origin x="730" y="38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0B4AC-D9D0-4270-BF55-C24C73DF0218}" type="datetimeFigureOut">
              <a:rPr lang="ko-KR" altLang="en-US" smtClean="0"/>
              <a:t>2017-05-23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5CFEC-A6CA-4D55-B558-8AA81B19E1D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50722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0B4AC-D9D0-4270-BF55-C24C73DF0218}" type="datetimeFigureOut">
              <a:rPr lang="ko-KR" altLang="en-US" smtClean="0"/>
              <a:t>2017-05-23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5CFEC-A6CA-4D55-B558-8AA81B19E1D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59596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0B4AC-D9D0-4270-BF55-C24C73DF0218}" type="datetimeFigureOut">
              <a:rPr lang="ko-KR" altLang="en-US" smtClean="0"/>
              <a:t>2017-05-23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5CFEC-A6CA-4D55-B558-8AA81B19E1D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2007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0B4AC-D9D0-4270-BF55-C24C73DF0218}" type="datetimeFigureOut">
              <a:rPr lang="ko-KR" altLang="en-US" smtClean="0"/>
              <a:t>2017-05-23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5CFEC-A6CA-4D55-B558-8AA81B19E1D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86274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0B4AC-D9D0-4270-BF55-C24C73DF0218}" type="datetimeFigureOut">
              <a:rPr lang="ko-KR" altLang="en-US" smtClean="0"/>
              <a:t>2017-05-23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5CFEC-A6CA-4D55-B558-8AA81B19E1D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3270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0B4AC-D9D0-4270-BF55-C24C73DF0218}" type="datetimeFigureOut">
              <a:rPr lang="ko-KR" altLang="en-US" smtClean="0"/>
              <a:t>2017-05-23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5CFEC-A6CA-4D55-B558-8AA81B19E1D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81887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0B4AC-D9D0-4270-BF55-C24C73DF0218}" type="datetimeFigureOut">
              <a:rPr lang="ko-KR" altLang="en-US" smtClean="0"/>
              <a:t>2017-05-23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5CFEC-A6CA-4D55-B558-8AA81B19E1D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40746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0B4AC-D9D0-4270-BF55-C24C73DF0218}" type="datetimeFigureOut">
              <a:rPr lang="ko-KR" altLang="en-US" smtClean="0"/>
              <a:t>2017-05-23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5CFEC-A6CA-4D55-B558-8AA81B19E1D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34117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0B4AC-D9D0-4270-BF55-C24C73DF0218}" type="datetimeFigureOut">
              <a:rPr lang="ko-KR" altLang="en-US" smtClean="0"/>
              <a:t>2017-05-23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5CFEC-A6CA-4D55-B558-8AA81B19E1D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0615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0B4AC-D9D0-4270-BF55-C24C73DF0218}" type="datetimeFigureOut">
              <a:rPr lang="ko-KR" altLang="en-US" smtClean="0"/>
              <a:t>2017-05-23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5CFEC-A6CA-4D55-B558-8AA81B19E1D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1191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0B4AC-D9D0-4270-BF55-C24C73DF0218}" type="datetimeFigureOut">
              <a:rPr lang="ko-KR" altLang="en-US" smtClean="0"/>
              <a:t>2017-05-23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5CFEC-A6CA-4D55-B558-8AA81B19E1D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9263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30B4AC-D9D0-4270-BF55-C24C73DF0218}" type="datetimeFigureOut">
              <a:rPr lang="ko-KR" altLang="en-US" smtClean="0"/>
              <a:t>2017-05-23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45CFEC-A6CA-4D55-B558-8AA81B19E1D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0983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개, 동물, 앉아있는, 포유류이(가) 표시된 사진&#10;&#10;매우 높은 신뢰도로 생성된 설명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86" t="9091" r="10307"/>
          <a:stretch/>
        </p:blipFill>
        <p:spPr>
          <a:xfrm>
            <a:off x="20" y="-2"/>
            <a:ext cx="12191980" cy="6857990"/>
          </a:xfrm>
          <a:prstGeom prst="rect">
            <a:avLst/>
          </a:prstGeom>
        </p:spPr>
      </p:pic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51489"/>
            <a:ext cx="12188824" cy="2077327"/>
          </a:xfrm>
          <a:prstGeom prst="rect">
            <a:avLst/>
          </a:prstGeom>
          <a:solidFill>
            <a:schemeClr val="bg2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" name="Straight Connector 11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4126832"/>
            <a:ext cx="12188824" cy="0"/>
          </a:xfrm>
          <a:prstGeom prst="line">
            <a:avLst/>
          </a:prstGeom>
          <a:ln w="50800">
            <a:solidFill>
              <a:schemeClr val="bg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6448927"/>
            <a:ext cx="12188824" cy="0"/>
          </a:xfrm>
          <a:prstGeom prst="line">
            <a:avLst/>
          </a:prstGeom>
          <a:ln w="50800">
            <a:solidFill>
              <a:schemeClr val="bg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35384" y="4601988"/>
            <a:ext cx="10918056" cy="1327380"/>
          </a:xfrm>
        </p:spPr>
        <p:txBody>
          <a:bodyPr>
            <a:normAutofit/>
          </a:bodyPr>
          <a:lstStyle/>
          <a:p>
            <a:r>
              <a:rPr lang="ko-KR" altLang="en-US" dirty="0" err="1">
                <a:solidFill>
                  <a:schemeClr val="accent6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사지마세요</a:t>
            </a:r>
            <a:r>
              <a:rPr lang="en-US" altLang="ko-KR" dirty="0">
                <a:solidFill>
                  <a:schemeClr val="accent6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,</a:t>
            </a:r>
            <a:r>
              <a:rPr lang="ko-KR" altLang="en-US" dirty="0">
                <a:solidFill>
                  <a:schemeClr val="accent6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 입양하세요</a:t>
            </a:r>
            <a:r>
              <a:rPr lang="en-US" altLang="ko-KR" dirty="0">
                <a:solidFill>
                  <a:schemeClr val="accent6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!</a:t>
            </a:r>
            <a:endParaRPr lang="ko-KR" altLang="en-US" dirty="0">
              <a:solidFill>
                <a:schemeClr val="accent6"/>
              </a:solidFill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33028" y="4579757"/>
            <a:ext cx="4110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2017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스크립트언어 </a:t>
            </a:r>
            <a:r>
              <a:rPr lang="ko-KR" altLang="en-US" dirty="0" err="1">
                <a:solidFill>
                  <a:schemeClr val="bg2">
                    <a:lumMod val="50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텀프로젝트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 기획발표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925845" y="6486548"/>
            <a:ext cx="5262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(</a:t>
            </a:r>
            <a:r>
              <a:rPr lang="ko-KR" altLang="en-US" dirty="0" err="1">
                <a:solidFill>
                  <a:schemeClr val="bg1"/>
                </a:solidFill>
              </a:rPr>
              <a:t>펫팸조</a:t>
            </a:r>
            <a:r>
              <a:rPr lang="en-US" altLang="ko-KR" dirty="0">
                <a:solidFill>
                  <a:schemeClr val="bg1"/>
                </a:solidFill>
              </a:rPr>
              <a:t>) 2015180023 </a:t>
            </a:r>
            <a:r>
              <a:rPr lang="ko-KR" altLang="en-US" dirty="0" err="1">
                <a:solidFill>
                  <a:schemeClr val="bg1"/>
                </a:solidFill>
              </a:rPr>
              <a:t>엄동연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2015180032 </a:t>
            </a:r>
            <a:r>
              <a:rPr lang="ko-KR" altLang="en-US" dirty="0" err="1">
                <a:solidFill>
                  <a:schemeClr val="bg1"/>
                </a:solidFill>
              </a:rPr>
              <a:t>이민옥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2519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204191"/>
            <a:ext cx="12192000" cy="896644"/>
          </a:xfrm>
          <a:prstGeom prst="rect">
            <a:avLst/>
          </a:prstGeom>
          <a:solidFill>
            <a:schemeClr val="accent6">
              <a:alpha val="698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accent4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2042" y="452458"/>
            <a:ext cx="6356227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000" b="1">
                <a:solidFill>
                  <a:schemeClr val="tx1">
                    <a:lumMod val="85000"/>
                    <a:lumOff val="15000"/>
                  </a:schemeClr>
                </a:solidFill>
                <a:latin typeface="나눔명조 ExtraBold"/>
                <a:ea typeface="나눔명조 ExtraBold"/>
                <a:cs typeface="Adobe Arabic"/>
              </a:rPr>
              <a:t>활용 데이터</a:t>
            </a:r>
            <a:r>
              <a:rPr lang="en-US" altLang="ko-KR" sz="2000" b="1">
                <a:solidFill>
                  <a:schemeClr val="tx1">
                    <a:lumMod val="85000"/>
                    <a:lumOff val="15000"/>
                  </a:schemeClr>
                </a:solidFill>
                <a:latin typeface="나눔명조 ExtraBold"/>
                <a:ea typeface="나눔명조 ExtraBold"/>
                <a:cs typeface="Adobe Arabic"/>
              </a:rPr>
              <a:t>: </a:t>
            </a:r>
            <a:r>
              <a:rPr lang="ko-KR" altLang="en-US" sz="2000" b="1">
                <a:solidFill>
                  <a:schemeClr val="tx1">
                    <a:lumMod val="85000"/>
                    <a:lumOff val="15000"/>
                  </a:schemeClr>
                </a:solidFill>
                <a:latin typeface="나눔명조 ExtraBold"/>
                <a:ea typeface="나눔명조 ExtraBold"/>
                <a:cs typeface="Adobe Arabic"/>
              </a:rPr>
              <a:t>동물보호관리시스템 유기동물 조회 서비스 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/>
          <a:srcRect b="1740"/>
          <a:stretch>
            <a:fillRect/>
          </a:stretch>
        </p:blipFill>
        <p:spPr>
          <a:xfrm>
            <a:off x="232283" y="1258562"/>
            <a:ext cx="10680885" cy="492031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204191"/>
            <a:ext cx="12192000" cy="896644"/>
          </a:xfrm>
          <a:prstGeom prst="rect">
            <a:avLst/>
          </a:prstGeom>
          <a:solidFill>
            <a:schemeClr val="accent6">
              <a:alpha val="698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accent4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2042" y="452458"/>
            <a:ext cx="1244798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000" b="1">
                <a:solidFill>
                  <a:schemeClr val="tx1">
                    <a:lumMod val="85000"/>
                    <a:lumOff val="15000"/>
                  </a:schemeClr>
                </a:solidFill>
                <a:latin typeface="나눔명조 ExtraBold"/>
                <a:ea typeface="나눔명조 ExtraBold"/>
                <a:cs typeface="Adobe Arabic"/>
              </a:rPr>
              <a:t>기능 소개</a:t>
            </a:r>
          </a:p>
        </p:txBody>
      </p:sp>
      <p:pic>
        <p:nvPicPr>
          <p:cNvPr id="9" name="그래픽 8" descr="돋보기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75140" y="3427793"/>
            <a:ext cx="914400" cy="914400"/>
          </a:xfrm>
          <a:prstGeom prst="rect">
            <a:avLst/>
          </a:prstGeom>
        </p:spPr>
      </p:pic>
      <p:pic>
        <p:nvPicPr>
          <p:cNvPr id="11" name="그래픽 10" descr="눈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590659" y="3548749"/>
            <a:ext cx="914400" cy="914400"/>
          </a:xfrm>
          <a:prstGeom prst="rect">
            <a:avLst/>
          </a:prstGeom>
        </p:spPr>
      </p:pic>
      <p:pic>
        <p:nvPicPr>
          <p:cNvPr id="13" name="그래픽 12" descr="봉투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587579" y="2061561"/>
            <a:ext cx="914400" cy="914400"/>
          </a:xfrm>
          <a:prstGeom prst="rect">
            <a:avLst/>
          </a:prstGeom>
        </p:spPr>
      </p:pic>
      <p:pic>
        <p:nvPicPr>
          <p:cNvPr id="17" name="그래픽 16" descr="반복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092896" y="4871851"/>
            <a:ext cx="914400" cy="914400"/>
          </a:xfrm>
          <a:prstGeom prst="rect">
            <a:avLst/>
          </a:prstGeom>
        </p:spPr>
      </p:pic>
      <p:pic>
        <p:nvPicPr>
          <p:cNvPr id="19" name="그래픽 18" descr="핀 있는 지도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012810" y="1904764"/>
            <a:ext cx="914400" cy="914400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2016174" y="2334095"/>
            <a:ext cx="4256991" cy="3595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/>
              <a:t>1. </a:t>
            </a:r>
            <a:r>
              <a:rPr lang="ko-KR" altLang="en-US"/>
              <a:t>유기동물 보호소 위치 제공</a:t>
            </a:r>
            <a:r>
              <a:rPr lang="en-US" altLang="ko-KR"/>
              <a:t>(</a:t>
            </a:r>
            <a:r>
              <a:rPr lang="ko-KR" altLang="en-US"/>
              <a:t>지도연동</a:t>
            </a:r>
            <a:r>
              <a:rPr lang="en-US" altLang="ko-KR"/>
              <a:t>)</a:t>
            </a:r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7761849" y="2361964"/>
            <a:ext cx="289281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/>
              <a:t>2. </a:t>
            </a:r>
            <a:r>
              <a:rPr lang="ko-KR" altLang="en-US"/>
              <a:t>유기동물 정보 메일전송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069442" y="3746750"/>
            <a:ext cx="2889273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/>
              <a:t>3. </a:t>
            </a:r>
            <a:r>
              <a:rPr lang="ko-KR" altLang="en-US"/>
              <a:t>유기동물 검색기능 제공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761847" y="3802583"/>
            <a:ext cx="3207143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/>
              <a:t>4. </a:t>
            </a:r>
            <a:r>
              <a:rPr lang="ko-KR" altLang="en-US"/>
              <a:t>유기동물 상세 이미지 제공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139997" y="5160893"/>
            <a:ext cx="144943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/>
              <a:t>5. </a:t>
            </a:r>
            <a:r>
              <a:rPr lang="ko-KR" altLang="en-US"/>
              <a:t>정보 갱신</a:t>
            </a:r>
          </a:p>
        </p:txBody>
      </p:sp>
      <p:pic>
        <p:nvPicPr>
          <p:cNvPr id="26" name="그림 8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7447924" y="4553032"/>
            <a:ext cx="3380048" cy="189860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204191"/>
            <a:ext cx="12192000" cy="896644"/>
          </a:xfrm>
          <a:prstGeom prst="rect">
            <a:avLst/>
          </a:prstGeom>
          <a:solidFill>
            <a:schemeClr val="accent6">
              <a:alpha val="698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accent4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2042" y="452458"/>
            <a:ext cx="2054423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나눔명조 ExtraBold"/>
                <a:ea typeface="나눔명조 ExtraBold"/>
              </a:rPr>
              <a:t>주차 별 개발일정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482460" y="1211059"/>
          <a:ext cx="11404739" cy="558951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4399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558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588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01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6177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700">
                          <a:latin typeface="+mn-ea"/>
                          <a:ea typeface="+mn-ea"/>
                        </a:rPr>
                        <a:t>주차</a:t>
                      </a:r>
                    </a:p>
                  </a:txBody>
                  <a:tcPr marL="85128" marR="85128" marT="42564" marB="42564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700">
                          <a:latin typeface="+mn-ea"/>
                          <a:ea typeface="+mn-ea"/>
                        </a:rPr>
                        <a:t>계획</a:t>
                      </a:r>
                    </a:p>
                  </a:txBody>
                  <a:tcPr marL="85128" marR="85128" marT="42564" marB="42564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700">
                          <a:latin typeface="+mn-ea"/>
                          <a:ea typeface="+mn-ea"/>
                        </a:rPr>
                        <a:t>세부 계획</a:t>
                      </a:r>
                    </a:p>
                  </a:txBody>
                  <a:tcPr marL="85128" marR="85128" marT="42564" marB="42564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700">
                          <a:latin typeface="+mn-ea"/>
                          <a:ea typeface="+mn-ea"/>
                        </a:rPr>
                        <a:t>시행</a:t>
                      </a:r>
                    </a:p>
                  </a:txBody>
                  <a:tcPr marL="85128" marR="85128" marT="42564" marB="4256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3880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500"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500">
                          <a:latin typeface="+mn-ea"/>
                          <a:ea typeface="+mn-ea"/>
                        </a:rPr>
                        <a:t>주 </a:t>
                      </a:r>
                      <a:r>
                        <a:rPr lang="en-US" altLang="ko-KR" sz="1500">
                          <a:latin typeface="+mn-ea"/>
                          <a:ea typeface="+mn-ea"/>
                        </a:rPr>
                        <a:t>(4.28~5.4)</a:t>
                      </a:r>
                      <a:endParaRPr lang="ko-KR" altLang="en-US" sz="15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85128" marR="85128" marT="42564" marB="42564" anchor="ctr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>
                          <a:latin typeface="+mn-ea"/>
                          <a:ea typeface="+mn-ea"/>
                        </a:rPr>
                        <a:t>파이썬 모듈</a:t>
                      </a:r>
                      <a:r>
                        <a:rPr lang="en-US" altLang="ko-KR" sz="1500">
                          <a:latin typeface="+mn-ea"/>
                          <a:ea typeface="+mn-ea"/>
                        </a:rPr>
                        <a:t>, OpenAPI </a:t>
                      </a:r>
                      <a:r>
                        <a:rPr lang="ko-KR" altLang="en-US" sz="1500">
                          <a:latin typeface="+mn-ea"/>
                          <a:ea typeface="+mn-ea"/>
                        </a:rPr>
                        <a:t>조사</a:t>
                      </a:r>
                    </a:p>
                    <a:p>
                      <a:pPr latinLnBrk="1">
                        <a:defRPr/>
                      </a:pPr>
                      <a:r>
                        <a:rPr lang="ko-KR" altLang="en-US" sz="1500">
                          <a:latin typeface="+mn-ea"/>
                          <a:ea typeface="+mn-ea"/>
                        </a:rPr>
                        <a:t>응용 앱 개발 예시 조사</a:t>
                      </a:r>
                      <a:endParaRPr lang="ko-KR" altLang="en-US" sz="15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85128" marR="85128" marT="42564" marB="42564" anchor="ctr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500">
                          <a:latin typeface="+mn-ea"/>
                          <a:ea typeface="+mn-ea"/>
                        </a:rPr>
                        <a:t>Xml </a:t>
                      </a:r>
                      <a:r>
                        <a:rPr lang="ko-KR" altLang="en-US" sz="1500">
                          <a:latin typeface="+mn-ea"/>
                          <a:ea typeface="+mn-ea"/>
                        </a:rPr>
                        <a:t>모듈 조사 완료</a:t>
                      </a:r>
                    </a:p>
                    <a:p>
                      <a:pPr latinLnBrk="1">
                        <a:defRPr/>
                      </a:pPr>
                      <a:r>
                        <a:rPr lang="ko-KR" altLang="en-US" sz="1500">
                          <a:latin typeface="+mn-ea"/>
                          <a:ea typeface="+mn-ea"/>
                        </a:rPr>
                        <a:t>국가공공데이터 포털 활용사례조사</a:t>
                      </a:r>
                      <a:endParaRPr lang="ko-KR" altLang="en-US" sz="15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85128" marR="85128" marT="42564" marB="42564" anchor="ctr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500">
                        <a:latin typeface="+mn-ea"/>
                        <a:ea typeface="+mn-ea"/>
                      </a:endParaRPr>
                    </a:p>
                  </a:txBody>
                  <a:tcPr marL="85128" marR="85128" marT="42564" marB="4256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9144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50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150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주</a:t>
                      </a:r>
                    </a:p>
                    <a:p>
                      <a:pPr latinLnBrk="1">
                        <a:defRPr/>
                      </a:pPr>
                      <a:r>
                        <a:rPr lang="en-US" altLang="ko-KR" sz="1500">
                          <a:latin typeface="+mn-ea"/>
                          <a:ea typeface="+mn-ea"/>
                        </a:rPr>
                        <a:t>(5.5~5.11)</a:t>
                      </a:r>
                      <a:endParaRPr lang="ko-KR" altLang="en-US" sz="15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85128" marR="85128" marT="42564" marB="42564" anchor="ctr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>
                          <a:latin typeface="+mn-ea"/>
                          <a:ea typeface="+mn-ea"/>
                        </a:rPr>
                        <a:t>기획발표 준비</a:t>
                      </a:r>
                      <a:r>
                        <a:rPr lang="en-US" altLang="ko-KR" sz="1500">
                          <a:latin typeface="+mn-ea"/>
                          <a:ea typeface="+mn-ea"/>
                        </a:rPr>
                        <a:t>,</a:t>
                      </a:r>
                      <a:r>
                        <a:rPr lang="en-US" altLang="ko-KR" sz="1500" baseline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500">
                          <a:latin typeface="+mn-ea"/>
                          <a:ea typeface="+mn-ea"/>
                        </a:rPr>
                        <a:t>상세 기능</a:t>
                      </a:r>
                      <a:r>
                        <a:rPr lang="en-US" altLang="ko-KR" sz="1500">
                          <a:latin typeface="+mn-ea"/>
                          <a:ea typeface="+mn-ea"/>
                        </a:rPr>
                        <a:t>,</a:t>
                      </a:r>
                      <a:r>
                        <a:rPr lang="en-US" altLang="ko-KR" sz="1500" baseline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500" baseline="0">
                          <a:latin typeface="+mn-ea"/>
                          <a:ea typeface="+mn-ea"/>
                        </a:rPr>
                        <a:t>구현 방법</a:t>
                      </a:r>
                      <a:r>
                        <a:rPr lang="en-US" altLang="ko-KR" sz="1500" baseline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500" baseline="0">
                          <a:latin typeface="+mn-ea"/>
                          <a:ea typeface="+mn-ea"/>
                        </a:rPr>
                        <a:t>역할 분담 등</a:t>
                      </a:r>
                    </a:p>
                  </a:txBody>
                  <a:tcPr marL="85128" marR="85128" marT="42564" marB="42564" anchor="ctr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>
                          <a:latin typeface="+mn-ea"/>
                          <a:ea typeface="+mn-ea"/>
                        </a:rPr>
                        <a:t>동물보호관리시스템 유기동물 조회 서비스 </a:t>
                      </a:r>
                      <a:r>
                        <a:rPr lang="ko-KR" altLang="en-US" sz="1500" baseline="0">
                          <a:latin typeface="+mn-ea"/>
                          <a:ea typeface="+mn-ea"/>
                        </a:rPr>
                        <a:t>제공</a:t>
                      </a:r>
                      <a:endParaRPr lang="ko-KR" altLang="en-US" sz="15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85128" marR="85128" marT="42564" marB="42564" anchor="ctr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500">
                        <a:latin typeface="+mn-ea"/>
                        <a:ea typeface="+mn-ea"/>
                      </a:endParaRPr>
                    </a:p>
                  </a:txBody>
                  <a:tcPr marL="85128" marR="85128" marT="42564" marB="42564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6151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500"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sz="1500">
                          <a:latin typeface="+mn-ea"/>
                          <a:ea typeface="+mn-ea"/>
                        </a:rPr>
                        <a:t>주</a:t>
                      </a:r>
                    </a:p>
                    <a:p>
                      <a:pPr latinLnBrk="1">
                        <a:defRPr/>
                      </a:pPr>
                      <a:r>
                        <a:rPr lang="en-US" altLang="ko-KR" sz="1500">
                          <a:latin typeface="+mn-ea"/>
                          <a:ea typeface="+mn-ea"/>
                        </a:rPr>
                        <a:t>(5.12~5.18)</a:t>
                      </a:r>
                      <a:endParaRPr lang="ko-KR" altLang="en-US" sz="15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85128" marR="85128" marT="42564" marB="42564" anchor="ctr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>
                          <a:latin typeface="+mn-ea"/>
                          <a:ea typeface="+mn-ea"/>
                        </a:rPr>
                        <a:t>기획발표</a:t>
                      </a:r>
                      <a:r>
                        <a:rPr lang="en-US" altLang="ko-KR" sz="150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50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500">
                          <a:latin typeface="+mn-ea"/>
                          <a:ea typeface="+mn-ea"/>
                        </a:rPr>
                        <a:t>OpenAPI</a:t>
                      </a:r>
                      <a:r>
                        <a:rPr lang="en-US" altLang="ko-KR" sz="1500" baseline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500" baseline="0">
                          <a:latin typeface="+mn-ea"/>
                          <a:ea typeface="+mn-ea"/>
                        </a:rPr>
                        <a:t>연동</a:t>
                      </a:r>
                    </a:p>
                  </a:txBody>
                  <a:tcPr marL="85128" marR="85128" marT="42564" marB="42564" anchor="ctr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>
                          <a:latin typeface="+mn-ea"/>
                          <a:ea typeface="+mn-ea"/>
                        </a:rPr>
                        <a:t>국가공공데이터포털 </a:t>
                      </a:r>
                      <a:r>
                        <a:rPr lang="en-US" altLang="ko-KR" sz="1500">
                          <a:latin typeface="+mn-ea"/>
                          <a:ea typeface="+mn-ea"/>
                        </a:rPr>
                        <a:t>OpenAPI</a:t>
                      </a:r>
                      <a:r>
                        <a:rPr lang="en-US" altLang="ko-KR" sz="1500" baseline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500" baseline="0">
                          <a:latin typeface="+mn-ea"/>
                          <a:ea typeface="+mn-ea"/>
                        </a:rPr>
                        <a:t>활용</a:t>
                      </a:r>
                      <a:endParaRPr lang="ko-KR" altLang="en-US" sz="15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85128" marR="85128" marT="42564" marB="42564" anchor="ctr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500">
                        <a:latin typeface="+mn-ea"/>
                        <a:ea typeface="+mn-ea"/>
                      </a:endParaRPr>
                    </a:p>
                  </a:txBody>
                  <a:tcPr marL="85128" marR="85128" marT="42564" marB="42564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66151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500">
                          <a:latin typeface="+mn-ea"/>
                          <a:ea typeface="+mn-ea"/>
                        </a:rPr>
                        <a:t>4</a:t>
                      </a:r>
                      <a:r>
                        <a:rPr lang="ko-KR" altLang="en-US" sz="1500">
                          <a:latin typeface="+mn-ea"/>
                          <a:ea typeface="+mn-ea"/>
                        </a:rPr>
                        <a:t>주</a:t>
                      </a:r>
                    </a:p>
                    <a:p>
                      <a:pPr latinLnBrk="1">
                        <a:defRPr/>
                      </a:pPr>
                      <a:r>
                        <a:rPr lang="en-US" altLang="ko-KR" sz="1500">
                          <a:latin typeface="+mn-ea"/>
                          <a:ea typeface="+mn-ea"/>
                        </a:rPr>
                        <a:t>(5.19~5.25)</a:t>
                      </a:r>
                      <a:endParaRPr lang="ko-KR" altLang="en-US" sz="15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85128" marR="85128" marT="42564" marB="42564" anchor="ctr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baseline="0">
                          <a:latin typeface="+mn-ea"/>
                          <a:ea typeface="+mn-ea"/>
                        </a:rPr>
                        <a:t>검색 기능</a:t>
                      </a:r>
                      <a:endParaRPr lang="ko-KR" altLang="en-US" sz="15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85128" marR="85128" marT="42564" marB="42564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500">
                          <a:latin typeface="+mn-ea"/>
                          <a:ea typeface="+mn-ea"/>
                        </a:rPr>
                        <a:t>유기동물 검색 </a:t>
                      </a:r>
                      <a:r>
                        <a:rPr lang="en-US" altLang="ko-KR" sz="150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500">
                          <a:latin typeface="+mn-ea"/>
                          <a:ea typeface="+mn-ea"/>
                        </a:rPr>
                        <a:t>날짜</a:t>
                      </a:r>
                      <a:r>
                        <a:rPr lang="en-US" altLang="ko-KR" sz="150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500">
                          <a:latin typeface="+mn-ea"/>
                          <a:ea typeface="+mn-ea"/>
                        </a:rPr>
                        <a:t>견종</a:t>
                      </a:r>
                      <a:r>
                        <a:rPr lang="en-US" altLang="ko-KR" sz="150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500">
                          <a:latin typeface="+mn-ea"/>
                          <a:ea typeface="+mn-ea"/>
                        </a:rPr>
                        <a:t>나이등</a:t>
                      </a:r>
                      <a:r>
                        <a:rPr lang="en-US" altLang="ko-KR" sz="1500" baseline="0">
                          <a:latin typeface="+mn-ea"/>
                          <a:ea typeface="+mn-ea"/>
                        </a:rPr>
                        <a:t>) </a:t>
                      </a:r>
                      <a:r>
                        <a:rPr lang="ko-KR" altLang="en-US" sz="1500">
                          <a:latin typeface="+mn-ea"/>
                          <a:ea typeface="+mn-ea"/>
                        </a:rPr>
                        <a:t>정보 제공</a:t>
                      </a:r>
                      <a:endParaRPr lang="ko-KR" altLang="en-US" sz="15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85128" marR="85128" marT="42564" marB="42564" anchor="ctr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500">
                        <a:latin typeface="+mn-ea"/>
                        <a:ea typeface="+mn-ea"/>
                      </a:endParaRPr>
                    </a:p>
                  </a:txBody>
                  <a:tcPr marL="85128" marR="85128" marT="42564" marB="42564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9144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50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5</a:t>
                      </a:r>
                      <a:r>
                        <a:rPr lang="ko-KR" altLang="en-US" sz="150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주</a:t>
                      </a:r>
                    </a:p>
                    <a:p>
                      <a:pPr latinLnBrk="1">
                        <a:defRPr/>
                      </a:pPr>
                      <a:r>
                        <a:rPr lang="en-US" altLang="ko-KR" sz="1500">
                          <a:latin typeface="+mn-ea"/>
                          <a:ea typeface="+mn-ea"/>
                        </a:rPr>
                        <a:t>(5.26~6.1)</a:t>
                      </a:r>
                      <a:endParaRPr lang="ko-KR" altLang="en-US" sz="15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85128" marR="85128" marT="42564" marB="42564" anchor="ctr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>
                          <a:latin typeface="+mn-ea"/>
                          <a:ea typeface="+mn-ea"/>
                        </a:rPr>
                        <a:t>중간 시연 발표</a:t>
                      </a:r>
                      <a:endParaRPr lang="ko-KR" altLang="en-US" sz="15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85128" marR="85128" marT="42564" marB="42564" anchor="ctr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>
                          <a:latin typeface="+mn-ea"/>
                          <a:ea typeface="+mn-ea"/>
                        </a:rPr>
                        <a:t>중간 시연 발표</a:t>
                      </a:r>
                      <a:endParaRPr lang="ko-KR" altLang="en-US" sz="15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85128" marR="85128" marT="42564" marB="42564" anchor="ctr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500">
                        <a:latin typeface="+mn-ea"/>
                        <a:ea typeface="+mn-ea"/>
                      </a:endParaRPr>
                    </a:p>
                  </a:txBody>
                  <a:tcPr marL="85128" marR="85128" marT="42564" marB="42564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24020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500">
                          <a:latin typeface="+mn-ea"/>
                          <a:ea typeface="+mn-ea"/>
                        </a:rPr>
                        <a:t>6</a:t>
                      </a:r>
                      <a:r>
                        <a:rPr lang="ko-KR" altLang="en-US" sz="1500">
                          <a:latin typeface="+mn-ea"/>
                          <a:ea typeface="+mn-ea"/>
                        </a:rPr>
                        <a:t>주</a:t>
                      </a:r>
                    </a:p>
                    <a:p>
                      <a:pPr latinLnBrk="1">
                        <a:defRPr/>
                      </a:pPr>
                      <a:r>
                        <a:rPr lang="en-US" altLang="ko-KR" sz="1500">
                          <a:latin typeface="+mn-ea"/>
                          <a:ea typeface="+mn-ea"/>
                        </a:rPr>
                        <a:t>(6.2~6.8)</a:t>
                      </a:r>
                      <a:endParaRPr lang="ko-KR" altLang="en-US" sz="15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85128" marR="85128" marT="42564" marB="42564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500">
                          <a:latin typeface="+mn-ea"/>
                          <a:ea typeface="+mn-ea"/>
                        </a:rPr>
                        <a:t>GUI, </a:t>
                      </a:r>
                      <a:r>
                        <a:rPr lang="ko-KR" altLang="en-US" sz="1500">
                          <a:latin typeface="+mn-ea"/>
                          <a:ea typeface="+mn-ea"/>
                        </a:rPr>
                        <a:t>지도연동</a:t>
                      </a:r>
                      <a:endParaRPr lang="ko-KR" altLang="en-US" sz="15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85128" marR="85128" marT="42564" marB="42564" anchor="ctr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500">
                          <a:latin typeface="+mn-ea"/>
                          <a:ea typeface="+mn-ea"/>
                        </a:rPr>
                        <a:t>tkinter GUI</a:t>
                      </a:r>
                      <a:r>
                        <a:rPr lang="ko-KR" altLang="en-US" sz="1500">
                          <a:latin typeface="+mn-ea"/>
                          <a:ea typeface="+mn-ea"/>
                        </a:rPr>
                        <a:t>를 이용한 </a:t>
                      </a:r>
                      <a:r>
                        <a:rPr lang="en-US" altLang="ko-KR" sz="1500">
                          <a:latin typeface="+mn-ea"/>
                          <a:ea typeface="+mn-ea"/>
                        </a:rPr>
                        <a:t>GUI</a:t>
                      </a:r>
                      <a:r>
                        <a:rPr lang="ko-KR" altLang="en-US" sz="1500">
                          <a:latin typeface="+mn-ea"/>
                          <a:ea typeface="+mn-ea"/>
                        </a:rPr>
                        <a:t>구현</a:t>
                      </a:r>
                      <a:r>
                        <a:rPr lang="en-US" altLang="ko-KR" sz="150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500">
                          <a:latin typeface="+mn-ea"/>
                          <a:ea typeface="+mn-ea"/>
                        </a:rPr>
                        <a:t>유기동물 보호소 위치 지도연동</a:t>
                      </a:r>
                      <a:endParaRPr lang="ko-KR" altLang="en-US" sz="15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85128" marR="85128" marT="42564" marB="42564" anchor="ctr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500">
                        <a:latin typeface="+mn-ea"/>
                        <a:ea typeface="+mn-ea"/>
                      </a:endParaRPr>
                    </a:p>
                  </a:txBody>
                  <a:tcPr marL="85128" marR="85128" marT="42564" marB="42564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9144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500">
                          <a:latin typeface="+mn-ea"/>
                          <a:ea typeface="+mn-ea"/>
                        </a:rPr>
                        <a:t>7</a:t>
                      </a:r>
                      <a:r>
                        <a:rPr lang="ko-KR" altLang="en-US" sz="1500">
                          <a:latin typeface="+mn-ea"/>
                          <a:ea typeface="+mn-ea"/>
                        </a:rPr>
                        <a:t>주</a:t>
                      </a:r>
                    </a:p>
                    <a:p>
                      <a:pPr latinLnBrk="1">
                        <a:defRPr/>
                      </a:pPr>
                      <a:r>
                        <a:rPr lang="en-US" altLang="ko-KR" sz="1500">
                          <a:latin typeface="+mn-ea"/>
                          <a:ea typeface="+mn-ea"/>
                        </a:rPr>
                        <a:t>(6.9~6.15)</a:t>
                      </a:r>
                      <a:endParaRPr lang="ko-KR" altLang="en-US" sz="15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85128" marR="85128" marT="42564" marB="42564" anchor="ctr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baseline="0">
                          <a:latin typeface="+mn-ea"/>
                          <a:ea typeface="+mn-ea"/>
                        </a:rPr>
                        <a:t>이미지</a:t>
                      </a:r>
                      <a:r>
                        <a:rPr lang="en-US" altLang="ko-KR" sz="1500" baseline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500" baseline="0">
                          <a:latin typeface="+mn-ea"/>
                          <a:ea typeface="+mn-ea"/>
                        </a:rPr>
                        <a:t>이메일</a:t>
                      </a:r>
                      <a:r>
                        <a:rPr lang="en-US" altLang="ko-KR" sz="1500" baseline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500" baseline="0">
                          <a:latin typeface="+mn-ea"/>
                          <a:ea typeface="+mn-ea"/>
                        </a:rPr>
                        <a:t>갱신</a:t>
                      </a:r>
                      <a:endParaRPr lang="ko-KR" altLang="en-US" sz="15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85128" marR="85128" marT="42564" marB="42564" anchor="ctr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유기동물 상세 이미지</a:t>
                      </a:r>
                      <a:r>
                        <a:rPr lang="en-US" altLang="ko-KR"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이메일</a:t>
                      </a:r>
                      <a:r>
                        <a:rPr lang="en-US" altLang="ko-KR"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수정된 정보 갱신 서비스 개발</a:t>
                      </a:r>
                    </a:p>
                  </a:txBody>
                  <a:tcPr marL="85128" marR="85128" marT="42564" marB="42564" anchor="ctr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500">
                        <a:latin typeface="+mn-ea"/>
                        <a:ea typeface="+mn-ea"/>
                      </a:endParaRPr>
                    </a:p>
                  </a:txBody>
                  <a:tcPr marL="85128" marR="85128" marT="42564" marB="42564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766151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50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8</a:t>
                      </a:r>
                      <a:r>
                        <a:rPr lang="ko-KR" altLang="en-US" sz="150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주</a:t>
                      </a:r>
                    </a:p>
                    <a:p>
                      <a:pPr latinLnBrk="1">
                        <a:defRPr/>
                      </a:pPr>
                      <a:r>
                        <a:rPr lang="en-US" altLang="ko-KR" sz="1500">
                          <a:latin typeface="+mn-ea"/>
                          <a:ea typeface="+mn-ea"/>
                        </a:rPr>
                        <a:t>(6.16~6.22)</a:t>
                      </a:r>
                      <a:endParaRPr lang="ko-KR" altLang="en-US" sz="15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85128" marR="85128" marT="42564" marB="42564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500">
                          <a:latin typeface="+mn-ea"/>
                          <a:ea typeface="+mn-ea"/>
                        </a:rPr>
                        <a:t>배포파일작성</a:t>
                      </a:r>
                    </a:p>
                    <a:p>
                      <a:pPr latinLnBrk="1">
                        <a:defRPr/>
                      </a:pPr>
                      <a:r>
                        <a:rPr lang="ko-KR" altLang="en-US" sz="1500">
                          <a:latin typeface="+mn-ea"/>
                          <a:ea typeface="+mn-ea"/>
                        </a:rPr>
                        <a:t>최종구현 발표</a:t>
                      </a:r>
                      <a:endParaRPr lang="ko-KR" altLang="en-US" sz="15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85128" marR="85128" marT="42564" marB="42564" anchor="ctr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500">
                          <a:latin typeface="+mn-ea"/>
                          <a:ea typeface="+mn-ea"/>
                        </a:rPr>
                        <a:t>distutils</a:t>
                      </a:r>
                      <a:r>
                        <a:rPr lang="en-US" altLang="ko-KR" sz="1500" baseline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500" baseline="0">
                          <a:latin typeface="+mn-ea"/>
                          <a:ea typeface="+mn-ea"/>
                        </a:rPr>
                        <a:t>모듈 활용 배포파일</a:t>
                      </a:r>
                      <a:r>
                        <a:rPr lang="en-US" altLang="ko-KR" sz="1500" baseline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500" baseline="0">
                          <a:latin typeface="+mn-ea"/>
                          <a:ea typeface="+mn-ea"/>
                        </a:rPr>
                        <a:t> 최종 시연 발표</a:t>
                      </a:r>
                      <a:endParaRPr lang="ko-KR" altLang="en-US" sz="15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85128" marR="85128" marT="42564" marB="42564" anchor="ctr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500">
                        <a:latin typeface="+mn-ea"/>
                        <a:ea typeface="+mn-ea"/>
                      </a:endParaRPr>
                    </a:p>
                  </a:txBody>
                  <a:tcPr marL="85128" marR="85128" marT="42564" marB="42564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chemeClr val="bg1"/>
          </a:solidFill>
          <a:ln>
            <a:solidFill>
              <a:srgbClr val="B590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그림 4" descr="개, 실내, 보는, 갈색이(가) 표시된 사진&#10;&#10;매우 높은 신뢰도로 생성된 설명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8" r="-1" b="-1"/>
          <a:stretch/>
        </p:blipFill>
        <p:spPr>
          <a:xfrm>
            <a:off x="696735" y="616833"/>
            <a:ext cx="10905066" cy="557106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681057" y="5511407"/>
            <a:ext cx="13034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+mj-ea"/>
                <a:ea typeface="+mj-ea"/>
              </a:rPr>
              <a:t>Before</a:t>
            </a:r>
            <a:endParaRPr lang="ko-KR" altLang="en-US" sz="2800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495930" y="5511407"/>
            <a:ext cx="10530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+mj-ea"/>
                <a:ea typeface="+mj-ea"/>
              </a:rPr>
              <a:t>After</a:t>
            </a:r>
            <a:endParaRPr lang="ko-KR" altLang="en-US" sz="28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122355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00000000000000000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2000000000000000000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204</Words>
  <Application>Microsoft Office PowerPoint</Application>
  <PresentationFormat>와이드스크린</PresentationFormat>
  <Paragraphs>51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1" baseType="lpstr">
      <vt:lpstr>Adobe Arabic</vt:lpstr>
      <vt:lpstr>맑은 고딕</vt:lpstr>
      <vt:lpstr>나눔명조 ExtraBold</vt:lpstr>
      <vt:lpstr>나눔명조</vt:lpstr>
      <vt:lpstr>Arial</vt:lpstr>
      <vt:lpstr>Office 테마</vt:lpstr>
      <vt:lpstr>사지마세요, 입양하세요!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유기견입양 정보제공</dc:title>
  <dc:creator>Eom Dongyeon</dc:creator>
  <cp:lastModifiedBy>Eom Dongyeon</cp:lastModifiedBy>
  <cp:revision>22</cp:revision>
  <dcterms:created xsi:type="dcterms:W3CDTF">2017-05-07T01:41:15Z</dcterms:created>
  <dcterms:modified xsi:type="dcterms:W3CDTF">2017-05-23T11:31:08Z</dcterms:modified>
  <cp:version>0906.0100.01</cp:version>
</cp:coreProperties>
</file>