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p:scale>
          <a:sx n="66" d="100"/>
          <a:sy n="66" d="100"/>
        </p:scale>
        <p:origin x="-1500"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2AE311-05AD-4D41-B803-9493C5992041}" type="datetimeFigureOut">
              <a:rPr lang="en-IN" smtClean="0"/>
              <a:t>02-04-2024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78EEB-E8CB-4E78-B205-985A8A821E48}" type="slidenum">
              <a:rPr lang="en-IN" smtClean="0"/>
              <a:t>‹#›</a:t>
            </a:fld>
            <a:endParaRPr lang="en-IN"/>
          </a:p>
        </p:txBody>
      </p:sp>
    </p:spTree>
    <p:extLst>
      <p:ext uri="{BB962C8B-B14F-4D97-AF65-F5344CB8AC3E}">
        <p14:creationId xmlns:p14="http://schemas.microsoft.com/office/powerpoint/2010/main" val="58756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878EEB-E8CB-4E78-B205-985A8A821E48}" type="slidenum">
              <a:rPr lang="en-IN" smtClean="0"/>
              <a:t>7</a:t>
            </a:fld>
            <a:endParaRPr lang="en-IN"/>
          </a:p>
        </p:txBody>
      </p:sp>
    </p:spTree>
    <p:extLst>
      <p:ext uri="{BB962C8B-B14F-4D97-AF65-F5344CB8AC3E}">
        <p14:creationId xmlns:p14="http://schemas.microsoft.com/office/powerpoint/2010/main" val="316029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B37DFE4-22BF-4738-90D5-993A1810C1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97769-C293-4F05-93B9-6C4DC00F6E67}" type="slidenum">
              <a:rPr lang="en-IN" smtClean="0"/>
              <a:t>‹#›</a:t>
            </a:fld>
            <a:endParaRPr lang="en-IN"/>
          </a:p>
        </p:txBody>
      </p:sp>
    </p:spTree>
    <p:extLst>
      <p:ext uri="{BB962C8B-B14F-4D97-AF65-F5344CB8AC3E}">
        <p14:creationId xmlns:p14="http://schemas.microsoft.com/office/powerpoint/2010/main" val="409034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37DFE4-22BF-4738-90D5-993A1810C1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97769-C293-4F05-93B9-6C4DC00F6E67}" type="slidenum">
              <a:rPr lang="en-IN" smtClean="0"/>
              <a:t>‹#›</a:t>
            </a:fld>
            <a:endParaRPr lang="en-IN"/>
          </a:p>
        </p:txBody>
      </p:sp>
    </p:spTree>
    <p:extLst>
      <p:ext uri="{BB962C8B-B14F-4D97-AF65-F5344CB8AC3E}">
        <p14:creationId xmlns:p14="http://schemas.microsoft.com/office/powerpoint/2010/main" val="1297867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37DFE4-22BF-4738-90D5-993A1810C1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97769-C293-4F05-93B9-6C4DC00F6E67}" type="slidenum">
              <a:rPr lang="en-IN" smtClean="0"/>
              <a:t>‹#›</a:t>
            </a:fld>
            <a:endParaRPr lang="en-IN"/>
          </a:p>
        </p:txBody>
      </p:sp>
    </p:spTree>
    <p:extLst>
      <p:ext uri="{BB962C8B-B14F-4D97-AF65-F5344CB8AC3E}">
        <p14:creationId xmlns:p14="http://schemas.microsoft.com/office/powerpoint/2010/main" val="338719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37DFE4-22BF-4738-90D5-993A1810C1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97769-C293-4F05-93B9-6C4DC00F6E67}" type="slidenum">
              <a:rPr lang="en-IN" smtClean="0"/>
              <a:t>‹#›</a:t>
            </a:fld>
            <a:endParaRPr lang="en-IN"/>
          </a:p>
        </p:txBody>
      </p:sp>
    </p:spTree>
    <p:extLst>
      <p:ext uri="{BB962C8B-B14F-4D97-AF65-F5344CB8AC3E}">
        <p14:creationId xmlns:p14="http://schemas.microsoft.com/office/powerpoint/2010/main" val="13753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37DFE4-22BF-4738-90D5-993A1810C1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97769-C293-4F05-93B9-6C4DC00F6E67}" type="slidenum">
              <a:rPr lang="en-IN" smtClean="0"/>
              <a:t>‹#›</a:t>
            </a:fld>
            <a:endParaRPr lang="en-IN"/>
          </a:p>
        </p:txBody>
      </p:sp>
    </p:spTree>
    <p:extLst>
      <p:ext uri="{BB962C8B-B14F-4D97-AF65-F5344CB8AC3E}">
        <p14:creationId xmlns:p14="http://schemas.microsoft.com/office/powerpoint/2010/main" val="341665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B37DFE4-22BF-4738-90D5-993A1810C15F}"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97769-C293-4F05-93B9-6C4DC00F6E67}" type="slidenum">
              <a:rPr lang="en-IN" smtClean="0"/>
              <a:t>‹#›</a:t>
            </a:fld>
            <a:endParaRPr lang="en-IN"/>
          </a:p>
        </p:txBody>
      </p:sp>
    </p:spTree>
    <p:extLst>
      <p:ext uri="{BB962C8B-B14F-4D97-AF65-F5344CB8AC3E}">
        <p14:creationId xmlns:p14="http://schemas.microsoft.com/office/powerpoint/2010/main" val="234700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B37DFE4-22BF-4738-90D5-993A1810C15F}"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897769-C293-4F05-93B9-6C4DC00F6E67}" type="slidenum">
              <a:rPr lang="en-IN" smtClean="0"/>
              <a:t>‹#›</a:t>
            </a:fld>
            <a:endParaRPr lang="en-IN"/>
          </a:p>
        </p:txBody>
      </p:sp>
    </p:spTree>
    <p:extLst>
      <p:ext uri="{BB962C8B-B14F-4D97-AF65-F5344CB8AC3E}">
        <p14:creationId xmlns:p14="http://schemas.microsoft.com/office/powerpoint/2010/main" val="349638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B37DFE4-22BF-4738-90D5-993A1810C15F}"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897769-C293-4F05-93B9-6C4DC00F6E67}" type="slidenum">
              <a:rPr lang="en-IN" smtClean="0"/>
              <a:t>‹#›</a:t>
            </a:fld>
            <a:endParaRPr lang="en-IN"/>
          </a:p>
        </p:txBody>
      </p:sp>
    </p:spTree>
    <p:extLst>
      <p:ext uri="{BB962C8B-B14F-4D97-AF65-F5344CB8AC3E}">
        <p14:creationId xmlns:p14="http://schemas.microsoft.com/office/powerpoint/2010/main" val="28472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7DFE4-22BF-4738-90D5-993A1810C15F}"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897769-C293-4F05-93B9-6C4DC00F6E67}" type="slidenum">
              <a:rPr lang="en-IN" smtClean="0"/>
              <a:t>‹#›</a:t>
            </a:fld>
            <a:endParaRPr lang="en-IN"/>
          </a:p>
        </p:txBody>
      </p:sp>
    </p:spTree>
    <p:extLst>
      <p:ext uri="{BB962C8B-B14F-4D97-AF65-F5344CB8AC3E}">
        <p14:creationId xmlns:p14="http://schemas.microsoft.com/office/powerpoint/2010/main" val="49327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37DFE4-22BF-4738-90D5-993A1810C15F}"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97769-C293-4F05-93B9-6C4DC00F6E67}" type="slidenum">
              <a:rPr lang="en-IN" smtClean="0"/>
              <a:t>‹#›</a:t>
            </a:fld>
            <a:endParaRPr lang="en-IN"/>
          </a:p>
        </p:txBody>
      </p:sp>
    </p:spTree>
    <p:extLst>
      <p:ext uri="{BB962C8B-B14F-4D97-AF65-F5344CB8AC3E}">
        <p14:creationId xmlns:p14="http://schemas.microsoft.com/office/powerpoint/2010/main" val="77155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37DFE4-22BF-4738-90D5-993A1810C15F}"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97769-C293-4F05-93B9-6C4DC00F6E67}" type="slidenum">
              <a:rPr lang="en-IN" smtClean="0"/>
              <a:t>‹#›</a:t>
            </a:fld>
            <a:endParaRPr lang="en-IN"/>
          </a:p>
        </p:txBody>
      </p:sp>
    </p:spTree>
    <p:extLst>
      <p:ext uri="{BB962C8B-B14F-4D97-AF65-F5344CB8AC3E}">
        <p14:creationId xmlns:p14="http://schemas.microsoft.com/office/powerpoint/2010/main" val="19305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7DFE4-22BF-4738-90D5-993A1810C15F}" type="datetimeFigureOut">
              <a:rPr lang="en-IN" smtClean="0"/>
              <a:t>02-04-2024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97769-C293-4F05-93B9-6C4DC00F6E67}" type="slidenum">
              <a:rPr lang="en-IN" smtClean="0"/>
              <a:t>‹#›</a:t>
            </a:fld>
            <a:endParaRPr lang="en-IN"/>
          </a:p>
        </p:txBody>
      </p:sp>
    </p:spTree>
    <p:extLst>
      <p:ext uri="{BB962C8B-B14F-4D97-AF65-F5344CB8AC3E}">
        <p14:creationId xmlns:p14="http://schemas.microsoft.com/office/powerpoint/2010/main" val="2357023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764704"/>
            <a:ext cx="7772400" cy="1470025"/>
          </a:xfrm>
        </p:spPr>
        <p:txBody>
          <a:bodyPr/>
          <a:lstStyle/>
          <a:p>
            <a:r>
              <a:rPr lang="en-IN" b="1" dirty="0"/>
              <a:t>Security mobile platform</a:t>
            </a:r>
            <a:endParaRPr lang="en-IN" dirty="0"/>
          </a:p>
        </p:txBody>
      </p:sp>
      <p:sp>
        <p:nvSpPr>
          <p:cNvPr id="3" name="Subtitle 2"/>
          <p:cNvSpPr>
            <a:spLocks noGrp="1"/>
          </p:cNvSpPr>
          <p:nvPr>
            <p:ph type="subTitle" idx="1"/>
          </p:nvPr>
        </p:nvSpPr>
        <p:spPr>
          <a:xfrm>
            <a:off x="395536" y="2708920"/>
            <a:ext cx="8136904" cy="3789040"/>
          </a:xfrm>
          <a:solidFill>
            <a:schemeClr val="bg1">
              <a:lumMod val="50000"/>
            </a:schemeClr>
          </a:solidFill>
        </p:spPr>
        <p:txBody>
          <a:bodyPr/>
          <a:lstStyle/>
          <a:p>
            <a:endParaRPr lang="en-US" b="1" dirty="0" smtClean="0">
              <a:solidFill>
                <a:schemeClr val="accent1">
                  <a:lumMod val="75000"/>
                </a:schemeClr>
              </a:solidFill>
              <a:latin typeface="Arial" pitchFamily="34" charset="0"/>
              <a:cs typeface="Arial" pitchFamily="34" charset="0"/>
            </a:endParaRPr>
          </a:p>
          <a:p>
            <a:endParaRPr lang="en-US" b="1" dirty="0">
              <a:solidFill>
                <a:schemeClr val="accent1">
                  <a:lumMod val="75000"/>
                </a:schemeClr>
              </a:solidFill>
              <a:latin typeface="Arial" pitchFamily="34" charset="0"/>
              <a:cs typeface="Arial" pitchFamily="34" charset="0"/>
            </a:endParaRPr>
          </a:p>
          <a:p>
            <a:endParaRPr lang="en-US" b="1" dirty="0" smtClean="0">
              <a:solidFill>
                <a:schemeClr val="accent1">
                  <a:lumMod val="75000"/>
                </a:schemeClr>
              </a:solidFill>
              <a:latin typeface="Arial" pitchFamily="34" charset="0"/>
              <a:cs typeface="Arial" pitchFamily="34" charset="0"/>
            </a:endParaRPr>
          </a:p>
          <a:p>
            <a:pPr algn="l"/>
            <a:r>
              <a:rPr lang="en-US" sz="2000" b="1" dirty="0" smtClean="0">
                <a:solidFill>
                  <a:schemeClr val="tx1"/>
                </a:solidFill>
                <a:latin typeface="Arial" pitchFamily="34" charset="0"/>
                <a:cs typeface="Arial" pitchFamily="34" charset="0"/>
              </a:rPr>
              <a:t>Presented By</a:t>
            </a:r>
            <a:r>
              <a:rPr lang="en-US" sz="2000" b="1" dirty="0" smtClean="0">
                <a:solidFill>
                  <a:schemeClr val="tx1"/>
                </a:solidFill>
                <a:latin typeface="Arial" pitchFamily="34" charset="0"/>
                <a:cs typeface="Arial" pitchFamily="34" charset="0"/>
              </a:rPr>
              <a:t>:</a:t>
            </a:r>
          </a:p>
          <a:p>
            <a:pPr algn="l"/>
            <a:r>
              <a:rPr lang="en-US" sz="2000" b="1" dirty="0" smtClean="0">
                <a:solidFill>
                  <a:schemeClr val="tx1"/>
                </a:solidFill>
                <a:latin typeface="Arial" pitchFamily="34" charset="0"/>
                <a:cs typeface="Arial" pitchFamily="34" charset="0"/>
              </a:rPr>
              <a:t>1.  </a:t>
            </a:r>
            <a:r>
              <a:rPr lang="en-IN" sz="2000" b="1" dirty="0" err="1" smtClean="0">
                <a:solidFill>
                  <a:schemeClr val="tx1"/>
                </a:solidFill>
              </a:rPr>
              <a:t>J.Leesha</a:t>
            </a:r>
            <a:r>
              <a:rPr lang="en-IN" sz="2000" b="1" dirty="0" smtClean="0">
                <a:solidFill>
                  <a:schemeClr val="tx1"/>
                </a:solidFill>
              </a:rPr>
              <a:t>-Salem  College  Of  Engineering   And  Technology </a:t>
            </a:r>
            <a:endParaRPr lang="en-IN" sz="2000" dirty="0">
              <a:solidFill>
                <a:schemeClr val="tx1"/>
              </a:solidFill>
            </a:endParaRPr>
          </a:p>
          <a:p>
            <a:pPr algn="l"/>
            <a:endParaRPr lang="en-IN" dirty="0">
              <a:solidFill>
                <a:schemeClr val="tx1"/>
              </a:solidFill>
            </a:endParaRPr>
          </a:p>
        </p:txBody>
      </p:sp>
    </p:spTree>
    <p:extLst>
      <p:ext uri="{BB962C8B-B14F-4D97-AF65-F5344CB8AC3E}">
        <p14:creationId xmlns:p14="http://schemas.microsoft.com/office/powerpoint/2010/main" val="1520083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chemeClr val="accent1"/>
                </a:solidFill>
                <a:latin typeface="Arial"/>
                <a:ea typeface="+mj-lt"/>
                <a:cs typeface="Arial"/>
              </a:rPr>
              <a:t>References</a:t>
            </a:r>
            <a:endParaRPr lang="en-IN" sz="40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When it comes to security for mobile platforms, it's essential to consider multiple references and sources to ensure comprehensive protection. Some key references </a:t>
            </a:r>
            <a:r>
              <a:rPr lang="en-US" dirty="0" smtClean="0"/>
              <a:t>include.</a:t>
            </a:r>
          </a:p>
          <a:p>
            <a:pPr marL="514350" indent="-514350">
              <a:buAutoNum type="arabicPeriod"/>
            </a:pPr>
            <a:r>
              <a:rPr lang="en-US" sz="3400" b="1" dirty="0"/>
              <a:t>OWASP Mobile Security Project</a:t>
            </a:r>
            <a:r>
              <a:rPr lang="en-US" sz="3400" dirty="0"/>
              <a:t>: </a:t>
            </a:r>
            <a:r>
              <a:rPr lang="en-US" dirty="0"/>
              <a:t>The Open Web Application Security Project (OWASP) provides guidelines, best practices, and tools for securing mobile applications. Their Mobile Security Project offers resources such as the Mobile Security Testing Guide and the OWASP Mobile Application Security Verification Standard (MASVS).</a:t>
            </a:r>
          </a:p>
          <a:p>
            <a:pPr marL="514350" indent="-514350">
              <a:buAutoNum type="arabicPeriod"/>
            </a:pPr>
            <a:endParaRPr lang="en-US" dirty="0"/>
          </a:p>
          <a:p>
            <a:pPr marL="0" indent="0">
              <a:buNone/>
            </a:pPr>
            <a:r>
              <a:rPr lang="en-US" b="1" dirty="0"/>
              <a:t>2. </a:t>
            </a:r>
            <a:r>
              <a:rPr lang="en-US" b="1" dirty="0" smtClean="0"/>
              <a:t>      National </a:t>
            </a:r>
            <a:r>
              <a:rPr lang="en-US" b="1" dirty="0"/>
              <a:t>Institute of Standards and Technology (NIST) Special Publications: </a:t>
            </a:r>
            <a:r>
              <a:rPr lang="en-US" dirty="0" smtClean="0"/>
              <a:t>           publishes </a:t>
            </a:r>
            <a:r>
              <a:rPr lang="en-US" dirty="0"/>
              <a:t>standards, guidelines, and other resources to help organizations improve their </a:t>
            </a:r>
            <a:r>
              <a:rPr lang="en-US" dirty="0" err="1"/>
              <a:t>cybersecurity</a:t>
            </a:r>
            <a:r>
              <a:rPr lang="en-US" dirty="0"/>
              <a:t> posture. NIST SP 800-163, "Vetting the Security of Mobile Applications," is particularly relevant for mobile security</a:t>
            </a:r>
          </a:p>
          <a:p>
            <a:pPr marL="0" indent="0">
              <a:buNone/>
            </a:pPr>
            <a:endParaRPr lang="en-US" dirty="0"/>
          </a:p>
          <a:p>
            <a:pPr marL="0" indent="0">
              <a:buNone/>
            </a:pPr>
            <a:r>
              <a:rPr lang="en-US" dirty="0"/>
              <a:t>By consulting a combination of these references, you can develop a robust security strategy for your mobile platform</a:t>
            </a:r>
            <a:endParaRPr lang="en-IN" dirty="0"/>
          </a:p>
          <a:p>
            <a:pPr marL="0" indent="0">
              <a:buNone/>
            </a:pPr>
            <a:endParaRPr lang="en-US" dirty="0" smtClean="0"/>
          </a:p>
        </p:txBody>
      </p:sp>
    </p:spTree>
    <p:extLst>
      <p:ext uri="{BB962C8B-B14F-4D97-AF65-F5344CB8AC3E}">
        <p14:creationId xmlns:p14="http://schemas.microsoft.com/office/powerpoint/2010/main" val="386640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US" b="1" dirty="0" smtClean="0">
              <a:solidFill>
                <a:srgbClr val="002060"/>
              </a:solidFill>
              <a:latin typeface="Arial" panose="020B0604020202020204" pitchFamily="34" charset="0"/>
              <a:cs typeface="Arial" panose="020B0604020202020204" pitchFamily="34" charset="0"/>
            </a:endParaRPr>
          </a:p>
          <a:p>
            <a:endParaRPr lang="en-US" b="1" dirty="0">
              <a:solidFill>
                <a:srgbClr val="002060"/>
              </a:solidFill>
              <a:latin typeface="Arial" panose="020B0604020202020204" pitchFamily="34" charset="0"/>
              <a:cs typeface="Arial" panose="020B0604020202020204" pitchFamily="34" charset="0"/>
            </a:endParaRPr>
          </a:p>
          <a:p>
            <a:endParaRPr lang="en-US" b="1" dirty="0" smtClean="0">
              <a:solidFill>
                <a:srgbClr val="002060"/>
              </a:solidFill>
              <a:latin typeface="Arial" panose="020B0604020202020204" pitchFamily="34" charset="0"/>
              <a:cs typeface="Arial" panose="020B0604020202020204" pitchFamily="34" charset="0"/>
            </a:endParaRPr>
          </a:p>
          <a:p>
            <a:endParaRPr lang="en-US" b="1" dirty="0">
              <a:solidFill>
                <a:srgbClr val="002060"/>
              </a:solidFill>
              <a:latin typeface="Arial" panose="020B0604020202020204" pitchFamily="34" charset="0"/>
              <a:cs typeface="Arial" panose="020B0604020202020204" pitchFamily="34" charset="0"/>
            </a:endParaRPr>
          </a:p>
          <a:p>
            <a:pPr marL="0" indent="0" algn="ctr">
              <a:buNone/>
            </a:pPr>
            <a:r>
              <a:rPr lang="en-US" sz="4400" b="1" dirty="0" smtClean="0">
                <a:solidFill>
                  <a:srgbClr val="002060"/>
                </a:solidFill>
                <a:latin typeface="Arial" panose="020B0604020202020204" pitchFamily="34" charset="0"/>
                <a:cs typeface="Arial" panose="020B0604020202020204" pitchFamily="34" charset="0"/>
              </a:rPr>
              <a:t>THANK YOU</a:t>
            </a:r>
            <a:endParaRPr lang="en-IN" sz="4400" dirty="0"/>
          </a:p>
        </p:txBody>
      </p:sp>
    </p:spTree>
    <p:extLst>
      <p:ext uri="{BB962C8B-B14F-4D97-AF65-F5344CB8AC3E}">
        <p14:creationId xmlns:p14="http://schemas.microsoft.com/office/powerpoint/2010/main" val="20625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solidFill>
                  <a:schemeClr val="tx2">
                    <a:lumMod val="60000"/>
                    <a:lumOff val="40000"/>
                  </a:schemeClr>
                </a:solidFill>
                <a:latin typeface="Arial" panose="020B0604020202020204" pitchFamily="34" charset="0"/>
                <a:cs typeface="Arial" panose="020B0604020202020204" pitchFamily="34" charset="0"/>
              </a:rPr>
              <a:t>OUTLINE</a:t>
            </a:r>
            <a:endParaRPr lang="en-IN" sz="2400"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pPr marL="305435" indent="-305435"/>
            <a:r>
              <a:rPr lang="en-US" sz="2000" dirty="0" smtClean="0">
                <a:latin typeface="Arial"/>
                <a:ea typeface="+mn-lt"/>
                <a:cs typeface="Arial"/>
              </a:rPr>
              <a:t>Problem Statement </a:t>
            </a:r>
          </a:p>
          <a:p>
            <a:pPr marL="305435" indent="-305435"/>
            <a:r>
              <a:rPr lang="en-US" sz="2000" dirty="0" smtClean="0">
                <a:latin typeface="Arial"/>
                <a:ea typeface="+mn-lt"/>
                <a:cs typeface="Arial"/>
              </a:rPr>
              <a:t>Proposed System/Solution</a:t>
            </a:r>
            <a:endParaRPr lang="en-US" sz="2000" dirty="0" smtClean="0">
              <a:latin typeface="Arial"/>
              <a:cs typeface="Arial"/>
            </a:endParaRPr>
          </a:p>
          <a:p>
            <a:pPr marL="305435" indent="-305435"/>
            <a:r>
              <a:rPr lang="en-US" sz="2000" dirty="0" smtClean="0">
                <a:latin typeface="Arial"/>
                <a:ea typeface="+mn-lt"/>
                <a:cs typeface="Calibri"/>
              </a:rPr>
              <a:t>System </a:t>
            </a:r>
            <a:r>
              <a:rPr lang="en-US" sz="2000" dirty="0" smtClean="0">
                <a:latin typeface="Arial"/>
                <a:ea typeface="+mn-lt"/>
                <a:cs typeface="+mn-lt"/>
              </a:rPr>
              <a:t>Development Approach  </a:t>
            </a:r>
          </a:p>
          <a:p>
            <a:pPr marL="305435" indent="-305435"/>
            <a:r>
              <a:rPr lang="en-US" sz="2000" dirty="0" smtClean="0">
                <a:latin typeface="Arial"/>
                <a:ea typeface="+mn-lt"/>
                <a:cs typeface="+mn-lt"/>
              </a:rPr>
              <a:t>Algorithm &amp; Deployment  </a:t>
            </a:r>
            <a:endParaRPr lang="en-US" sz="2000" dirty="0" smtClean="0">
              <a:latin typeface="Arial"/>
              <a:cs typeface="Calibri"/>
            </a:endParaRPr>
          </a:p>
          <a:p>
            <a:pPr marL="305435" indent="-305435"/>
            <a:r>
              <a:rPr lang="en-US" sz="2000" dirty="0" smtClean="0">
                <a:latin typeface="Arial"/>
                <a:ea typeface="+mn-lt"/>
                <a:cs typeface="Arial"/>
              </a:rPr>
              <a:t>Result (Output Image)</a:t>
            </a:r>
          </a:p>
          <a:p>
            <a:pPr marL="305435" indent="-305435"/>
            <a:r>
              <a:rPr lang="en-US" sz="2000" dirty="0" smtClean="0">
                <a:latin typeface="Arial"/>
                <a:ea typeface="+mn-lt"/>
                <a:cs typeface="Arial"/>
              </a:rPr>
              <a:t>Conclusion</a:t>
            </a:r>
            <a:endParaRPr lang="en-US" sz="2000" dirty="0" smtClean="0">
              <a:latin typeface="Arial"/>
              <a:cs typeface="Arial"/>
            </a:endParaRPr>
          </a:p>
          <a:p>
            <a:pPr marL="305435" indent="-305435"/>
            <a:r>
              <a:rPr lang="en-US" sz="2000" dirty="0" smtClean="0">
                <a:latin typeface="Arial"/>
                <a:ea typeface="+mn-lt"/>
                <a:cs typeface="Arial"/>
              </a:rPr>
              <a:t>Future Scope</a:t>
            </a:r>
          </a:p>
          <a:p>
            <a:pPr marL="305435" indent="-305435"/>
            <a:r>
              <a:rPr lang="en-US" sz="2000" dirty="0" smtClean="0">
                <a:latin typeface="Arial"/>
                <a:ea typeface="+mn-lt"/>
                <a:cs typeface="Arial"/>
              </a:rPr>
              <a:t>References</a:t>
            </a:r>
            <a:endParaRPr lang="en-US" sz="2000" dirty="0" smtClean="0">
              <a:latin typeface="Arial"/>
              <a:cs typeface="Arial"/>
            </a:endParaRPr>
          </a:p>
          <a:p>
            <a:pPr marL="305435" indent="-305435"/>
            <a:endParaRPr lang="en-US" dirty="0" smtClean="0">
              <a:latin typeface="Arial"/>
              <a:cs typeface="Arial"/>
            </a:endParaRPr>
          </a:p>
          <a:p>
            <a:endParaRPr lang="en-IN" dirty="0"/>
          </a:p>
        </p:txBody>
      </p:sp>
    </p:spTree>
    <p:extLst>
      <p:ext uri="{BB962C8B-B14F-4D97-AF65-F5344CB8AC3E}">
        <p14:creationId xmlns:p14="http://schemas.microsoft.com/office/powerpoint/2010/main" val="9262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lumMod val="60000"/>
                    <a:lumOff val="40000"/>
                  </a:schemeClr>
                </a:solidFill>
              </a:rPr>
              <a:t>Problem Statement</a:t>
            </a:r>
            <a:r>
              <a:rPr lang="en-IN" dirty="0">
                <a:solidFill>
                  <a:schemeClr val="tx2">
                    <a:lumMod val="60000"/>
                    <a:lumOff val="40000"/>
                  </a:schemeClr>
                </a:solidFill>
              </a:rPr>
              <a:t/>
            </a:r>
            <a:br>
              <a:rPr lang="en-IN" dirty="0">
                <a:solidFill>
                  <a:schemeClr val="tx2">
                    <a:lumMod val="60000"/>
                    <a:lumOff val="40000"/>
                  </a:schemeClr>
                </a:solidFill>
              </a:rPr>
            </a:br>
            <a:endParaRPr lang="en-IN"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pPr marL="0" indent="0">
              <a:buNone/>
            </a:pPr>
            <a:r>
              <a:rPr lang="en-IN" sz="2800" dirty="0"/>
              <a:t>Develop a secure mobile platform that protects user data, prevents unauthorized access, and safeguards against malware and cyber threats. Prioritize encryption, authentication, secure communication protocols, and regular security updates to ensure continuous protection against evolving security risks</a:t>
            </a:r>
            <a:r>
              <a:rPr lang="en-IN" sz="2800" dirty="0" smtClean="0"/>
              <a:t>.</a:t>
            </a:r>
            <a:endParaRPr lang="en-IN" sz="2800" dirty="0"/>
          </a:p>
        </p:txBody>
      </p:sp>
    </p:spTree>
    <p:extLst>
      <p:ext uri="{BB962C8B-B14F-4D97-AF65-F5344CB8AC3E}">
        <p14:creationId xmlns:p14="http://schemas.microsoft.com/office/powerpoint/2010/main" val="248744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fontScale="90000"/>
          </a:bodyPr>
          <a:lstStyle/>
          <a:p>
            <a:pPr algn="l"/>
            <a:r>
              <a:rPr lang="en-US" b="1" dirty="0">
                <a:solidFill>
                  <a:schemeClr val="tx2">
                    <a:lumMod val="60000"/>
                    <a:lumOff val="40000"/>
                  </a:schemeClr>
                </a:solidFill>
              </a:rPr>
              <a:t>Proposed System/Solution</a:t>
            </a:r>
            <a:r>
              <a:rPr lang="en-IN" dirty="0">
                <a:solidFill>
                  <a:schemeClr val="tx2">
                    <a:lumMod val="60000"/>
                    <a:lumOff val="40000"/>
                  </a:schemeClr>
                </a:solidFill>
              </a:rPr>
              <a:t/>
            </a:r>
            <a:br>
              <a:rPr lang="en-IN" dirty="0">
                <a:solidFill>
                  <a:schemeClr val="tx2">
                    <a:lumMod val="60000"/>
                    <a:lumOff val="40000"/>
                  </a:schemeClr>
                </a:solidFill>
              </a:rPr>
            </a:br>
            <a:endParaRPr lang="en-IN" dirty="0">
              <a:solidFill>
                <a:schemeClr val="tx2">
                  <a:lumMod val="60000"/>
                  <a:lumOff val="40000"/>
                </a:schemeClr>
              </a:solidFill>
            </a:endParaRPr>
          </a:p>
        </p:txBody>
      </p:sp>
      <p:sp>
        <p:nvSpPr>
          <p:cNvPr id="3" name="Content Placeholder 2"/>
          <p:cNvSpPr>
            <a:spLocks noGrp="1"/>
          </p:cNvSpPr>
          <p:nvPr>
            <p:ph idx="1"/>
          </p:nvPr>
        </p:nvSpPr>
        <p:spPr>
          <a:xfrm>
            <a:off x="683568" y="1628800"/>
            <a:ext cx="8229600" cy="4525963"/>
          </a:xfrm>
        </p:spPr>
        <p:txBody>
          <a:bodyPr>
            <a:normAutofit fontScale="25000" lnSpcReduction="20000"/>
          </a:bodyPr>
          <a:lstStyle/>
          <a:p>
            <a:pPr marL="0" indent="0">
              <a:buNone/>
            </a:pPr>
            <a:r>
              <a:rPr lang="en-IN" sz="8000" dirty="0"/>
              <a:t> </a:t>
            </a:r>
          </a:p>
          <a:p>
            <a:pPr marL="0" indent="0">
              <a:buNone/>
            </a:pPr>
            <a:r>
              <a:rPr lang="en-IN" sz="8000" b="1" dirty="0"/>
              <a:t>1. </a:t>
            </a:r>
            <a:r>
              <a:rPr lang="en-IN" sz="8000" b="1" dirty="0" smtClean="0"/>
              <a:t>Encryption: </a:t>
            </a:r>
            <a:r>
              <a:rPr lang="en-IN" sz="8000" dirty="0"/>
              <a:t>Implement robust encryption algorithms to secure data transmission and storage, such as AES for data encryption and TLS for network communication.</a:t>
            </a:r>
          </a:p>
          <a:p>
            <a:pPr marL="0" indent="0">
              <a:buNone/>
            </a:pPr>
            <a:r>
              <a:rPr lang="en-IN" sz="8000" dirty="0"/>
              <a:t> </a:t>
            </a:r>
          </a:p>
          <a:p>
            <a:pPr marL="0" indent="0">
              <a:buNone/>
            </a:pPr>
            <a:r>
              <a:rPr lang="en-IN" sz="8000" b="1" dirty="0"/>
              <a:t>2</a:t>
            </a:r>
            <a:r>
              <a:rPr lang="en-IN" sz="8000" b="1" dirty="0" smtClean="0"/>
              <a:t>. Authentication</a:t>
            </a:r>
            <a:r>
              <a:rPr lang="en-IN" sz="8000" dirty="0" smtClean="0"/>
              <a:t>: </a:t>
            </a:r>
            <a:r>
              <a:rPr lang="en-IN" sz="8000" dirty="0"/>
              <a:t>Utilize strong authentication mechanisms like biometric authentication (fingerprint, face recognition) and two-factor authentication to ensure only authorized users can access the platform.</a:t>
            </a:r>
          </a:p>
          <a:p>
            <a:pPr marL="0" indent="0">
              <a:buNone/>
            </a:pPr>
            <a:r>
              <a:rPr lang="en-IN" sz="8000" dirty="0"/>
              <a:t> </a:t>
            </a:r>
          </a:p>
          <a:p>
            <a:pPr marL="0" indent="0">
              <a:buNone/>
            </a:pPr>
            <a:r>
              <a:rPr lang="en-IN" sz="8000" b="1" dirty="0"/>
              <a:t>3. </a:t>
            </a:r>
            <a:r>
              <a:rPr lang="en-IN" sz="8000" b="1" dirty="0" smtClean="0"/>
              <a:t>Secure </a:t>
            </a:r>
            <a:r>
              <a:rPr lang="en-IN" sz="8000" b="1" dirty="0"/>
              <a:t>Data </a:t>
            </a:r>
            <a:r>
              <a:rPr lang="en-IN" sz="8000" b="1" dirty="0" smtClean="0"/>
              <a:t>Storage</a:t>
            </a:r>
            <a:r>
              <a:rPr lang="en-IN" sz="8000" dirty="0" smtClean="0"/>
              <a:t>: </a:t>
            </a:r>
            <a:r>
              <a:rPr lang="en-IN" sz="8000" dirty="0"/>
              <a:t>Employ secure storage mechanisms such as secure enclaves or encrypted databases to protect sensitive user data stored on the device.</a:t>
            </a:r>
          </a:p>
          <a:p>
            <a:pPr marL="0" indent="0">
              <a:buNone/>
            </a:pPr>
            <a:r>
              <a:rPr lang="en-IN" sz="8000" dirty="0"/>
              <a:t> </a:t>
            </a:r>
          </a:p>
          <a:p>
            <a:pPr marL="0" indent="0">
              <a:buNone/>
            </a:pPr>
            <a:r>
              <a:rPr lang="en-IN" sz="8000" b="1" dirty="0"/>
              <a:t>4. </a:t>
            </a:r>
            <a:r>
              <a:rPr lang="en-IN" sz="8000" b="1" dirty="0" smtClean="0"/>
              <a:t>App Permissions: </a:t>
            </a:r>
            <a:r>
              <a:rPr lang="en-IN" sz="8000" dirty="0"/>
              <a:t>Implement a granular permission model to limit the access apps have to device resources, ensuring apps only access the data they require for their functionality</a:t>
            </a:r>
            <a:r>
              <a:rPr lang="en-IN" sz="8000" dirty="0" smtClean="0"/>
              <a:t>.</a:t>
            </a:r>
          </a:p>
          <a:p>
            <a:pPr marL="0" indent="0">
              <a:buNone/>
            </a:pPr>
            <a:endParaRPr lang="en-IN" sz="8000" dirty="0"/>
          </a:p>
          <a:p>
            <a:pPr marL="0" indent="0">
              <a:buNone/>
            </a:pPr>
            <a:r>
              <a:rPr lang="en-IN" sz="8000" dirty="0"/>
              <a:t> </a:t>
            </a:r>
          </a:p>
        </p:txBody>
      </p:sp>
    </p:spTree>
    <p:extLst>
      <p:ext uri="{BB962C8B-B14F-4D97-AF65-F5344CB8AC3E}">
        <p14:creationId xmlns:p14="http://schemas.microsoft.com/office/powerpoint/2010/main" val="35092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pPr algn="l"/>
            <a:r>
              <a:rPr lang="en-US" b="1" dirty="0">
                <a:solidFill>
                  <a:schemeClr val="tx2">
                    <a:lumMod val="60000"/>
                    <a:lumOff val="40000"/>
                  </a:schemeClr>
                </a:solidFill>
              </a:rPr>
              <a:t>System Development Approach</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Developing a security-focused mobile platform requires a systematic approach to ensure that security considerations are integrated throughout the development lifecycle. Here's a suggested system development approach:</a:t>
            </a:r>
          </a:p>
          <a:p>
            <a:pPr marL="0" indent="0">
              <a:buNone/>
            </a:pPr>
            <a:r>
              <a:rPr lang="en-IN" dirty="0"/>
              <a:t> </a:t>
            </a:r>
          </a:p>
          <a:p>
            <a:pPr marL="0" indent="0">
              <a:buNone/>
            </a:pPr>
            <a:r>
              <a:rPr lang="en-IN" b="1" dirty="0"/>
              <a:t>1</a:t>
            </a:r>
            <a:r>
              <a:rPr lang="en-IN" b="1" dirty="0" smtClean="0"/>
              <a:t>. Requirements Gathering: </a:t>
            </a:r>
            <a:r>
              <a:rPr lang="en-IN" dirty="0"/>
              <a:t>Begin by defining security requirements based on the platform's intended use, potential threats, and regulatory compliance requirements. Consider input from security experts, stakeholders, and relevant industry standards.</a:t>
            </a:r>
          </a:p>
          <a:p>
            <a:pPr marL="0" indent="0">
              <a:buNone/>
            </a:pPr>
            <a:r>
              <a:rPr lang="en-IN" dirty="0"/>
              <a:t> </a:t>
            </a:r>
          </a:p>
          <a:p>
            <a:pPr marL="0" indent="0">
              <a:buNone/>
            </a:pPr>
            <a:r>
              <a:rPr lang="en-IN" b="1" dirty="0"/>
              <a:t>2. </a:t>
            </a:r>
            <a:r>
              <a:rPr lang="en-IN" b="1" dirty="0" smtClean="0"/>
              <a:t>Threat </a:t>
            </a:r>
            <a:r>
              <a:rPr lang="en-IN" b="1" dirty="0" err="1" smtClean="0"/>
              <a:t>Modeling</a:t>
            </a:r>
            <a:r>
              <a:rPr lang="en-IN" dirty="0" smtClean="0"/>
              <a:t>: </a:t>
            </a:r>
            <a:r>
              <a:rPr lang="en-IN" dirty="0"/>
              <a:t>Conduct a threat </a:t>
            </a:r>
            <a:r>
              <a:rPr lang="en-IN" dirty="0" err="1"/>
              <a:t>modeling</a:t>
            </a:r>
            <a:r>
              <a:rPr lang="en-IN" dirty="0"/>
              <a:t> exercise to identify potential security threats and vulnerabilities specific to the mobile platform. This involves </a:t>
            </a:r>
            <a:r>
              <a:rPr lang="en-IN" dirty="0" err="1"/>
              <a:t>analyzing</a:t>
            </a:r>
            <a:r>
              <a:rPr lang="en-IN" dirty="0"/>
              <a:t> potential attack vectors, assets to be protected, and potential adversaries.</a:t>
            </a:r>
          </a:p>
          <a:p>
            <a:pPr marL="0" indent="0">
              <a:buNone/>
            </a:pPr>
            <a:endParaRPr lang="en-IN" dirty="0"/>
          </a:p>
        </p:txBody>
      </p:sp>
    </p:spTree>
    <p:extLst>
      <p:ext uri="{BB962C8B-B14F-4D97-AF65-F5344CB8AC3E}">
        <p14:creationId xmlns:p14="http://schemas.microsoft.com/office/powerpoint/2010/main" val="52195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normAutofit fontScale="90000"/>
          </a:bodyPr>
          <a:lstStyle/>
          <a:p>
            <a:pPr algn="l"/>
            <a:r>
              <a:rPr lang="en-US" b="1" dirty="0">
                <a:solidFill>
                  <a:schemeClr val="tx2">
                    <a:lumMod val="60000"/>
                    <a:lumOff val="40000"/>
                  </a:schemeClr>
                </a:solidFill>
              </a:rPr>
              <a:t>Algorithm &amp; Deployment</a:t>
            </a:r>
            <a:r>
              <a:rPr lang="en-US" b="1" dirty="0"/>
              <a:t> </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b="1" dirty="0"/>
              <a:t>1. </a:t>
            </a:r>
            <a:r>
              <a:rPr lang="en-IN" b="1" dirty="0" smtClean="0"/>
              <a:t>Threat </a:t>
            </a:r>
            <a:r>
              <a:rPr lang="en-IN" b="1" dirty="0" err="1" smtClean="0"/>
              <a:t>Modeling</a:t>
            </a:r>
            <a:r>
              <a:rPr lang="en-IN" sz="2300" b="1" dirty="0" smtClean="0"/>
              <a:t>: </a:t>
            </a:r>
            <a:r>
              <a:rPr lang="en-IN" sz="2300" dirty="0"/>
              <a:t>Identify potential threats and vulnerabilities to the mobile platform. This includes considering potential attack vectors such as data breaches, malware, unauthorized access, etc</a:t>
            </a:r>
            <a:r>
              <a:rPr lang="en-IN" dirty="0"/>
              <a:t>.</a:t>
            </a:r>
          </a:p>
          <a:p>
            <a:pPr marL="0" indent="0">
              <a:buNone/>
            </a:pPr>
            <a:r>
              <a:rPr lang="en-IN" dirty="0"/>
              <a:t> </a:t>
            </a:r>
          </a:p>
          <a:p>
            <a:pPr marL="0" indent="0">
              <a:buNone/>
            </a:pPr>
            <a:r>
              <a:rPr lang="en-IN" sz="2800" b="1" dirty="0"/>
              <a:t>2. </a:t>
            </a:r>
            <a:r>
              <a:rPr lang="en-IN" sz="2800" b="1" dirty="0" smtClean="0"/>
              <a:t>Secure </a:t>
            </a:r>
            <a:r>
              <a:rPr lang="en-IN" sz="2800" b="1" dirty="0"/>
              <a:t>Development </a:t>
            </a:r>
            <a:r>
              <a:rPr lang="en-IN" sz="2800" b="1" dirty="0" smtClean="0"/>
              <a:t>Practices</a:t>
            </a:r>
            <a:r>
              <a:rPr lang="en-IN" sz="2300" b="1" dirty="0" smtClean="0"/>
              <a:t>: </a:t>
            </a:r>
            <a:r>
              <a:rPr lang="en-IN" sz="2300" dirty="0"/>
              <a:t>Implement secure coding practices such as input validation, secure communication protocols, proper error handling, etc., throughout the development process</a:t>
            </a:r>
            <a:r>
              <a:rPr lang="en-IN" dirty="0"/>
              <a:t>.</a:t>
            </a:r>
          </a:p>
          <a:p>
            <a:pPr marL="0" indent="0">
              <a:buNone/>
            </a:pPr>
            <a:r>
              <a:rPr lang="en-IN" dirty="0"/>
              <a:t> </a:t>
            </a:r>
          </a:p>
          <a:p>
            <a:pPr marL="0" indent="0">
              <a:buNone/>
            </a:pPr>
            <a:r>
              <a:rPr lang="en-IN" b="1" dirty="0"/>
              <a:t>3. </a:t>
            </a:r>
            <a:r>
              <a:rPr lang="en-IN" b="1" dirty="0" smtClean="0"/>
              <a:t>Encryption:</a:t>
            </a:r>
            <a:r>
              <a:rPr lang="en-IN" dirty="0" smtClean="0"/>
              <a:t> </a:t>
            </a:r>
            <a:r>
              <a:rPr lang="en-IN" sz="2300" dirty="0"/>
              <a:t>Utilize encryption algorithms to protect data both at rest and in transit. This includes encrypting sensitive data stored on the device and implementing secure communication channels (e.g., TLS) for data transmission</a:t>
            </a:r>
            <a:r>
              <a:rPr lang="en-IN" sz="2300" dirty="0" smtClean="0"/>
              <a:t>.</a:t>
            </a:r>
          </a:p>
          <a:p>
            <a:pPr marL="0" indent="0">
              <a:buNone/>
            </a:pPr>
            <a:endParaRPr lang="en-US" sz="2300" dirty="0"/>
          </a:p>
          <a:p>
            <a:pPr marL="0" indent="0">
              <a:buNone/>
            </a:pPr>
            <a:endParaRPr lang="en-IN" sz="2300" dirty="0" smtClean="0"/>
          </a:p>
          <a:p>
            <a:pPr marL="0" indent="0">
              <a:buNone/>
            </a:pPr>
            <a:r>
              <a:rPr lang="en-IN" b="1" dirty="0" smtClean="0"/>
              <a:t>4.Authentication </a:t>
            </a:r>
            <a:r>
              <a:rPr lang="en-IN" b="1" dirty="0"/>
              <a:t>and </a:t>
            </a:r>
            <a:r>
              <a:rPr lang="en-IN" b="1" dirty="0" smtClean="0"/>
              <a:t>Authorization:</a:t>
            </a:r>
            <a:r>
              <a:rPr lang="en-IN" dirty="0" smtClean="0"/>
              <a:t> </a:t>
            </a:r>
            <a:r>
              <a:rPr lang="en-IN" sz="2000" dirty="0"/>
              <a:t>Implement strong authentication mechanisms (e.g., biometric authentication, two-factor authentication) to ensure only authorized users can access the platform. Additionally, enforce proper authorization checks to restrict access to sensitive functionalities and data</a:t>
            </a:r>
            <a:endParaRPr lang="en-IN" sz="2300" dirty="0"/>
          </a:p>
          <a:p>
            <a:pPr marL="0" indent="0">
              <a:buNone/>
            </a:pPr>
            <a:r>
              <a:rPr lang="en-IN" sz="2300" dirty="0"/>
              <a:t> </a:t>
            </a:r>
          </a:p>
          <a:p>
            <a:endParaRPr lang="en-IN" dirty="0"/>
          </a:p>
        </p:txBody>
      </p:sp>
    </p:spTree>
    <p:extLst>
      <p:ext uri="{BB962C8B-B14F-4D97-AF65-F5344CB8AC3E}">
        <p14:creationId xmlns:p14="http://schemas.microsoft.com/office/powerpoint/2010/main" val="21551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chemeClr val="accent1"/>
                </a:solidFill>
                <a:latin typeface="Arial"/>
                <a:ea typeface="+mj-lt"/>
                <a:cs typeface="Arial"/>
              </a:rPr>
              <a:t>Result</a:t>
            </a:r>
            <a:endParaRPr lang="en-IN" sz="4000" dirty="0"/>
          </a:p>
        </p:txBody>
      </p:sp>
      <p:sp>
        <p:nvSpPr>
          <p:cNvPr id="3" name="Content Placeholder 2"/>
          <p:cNvSpPr>
            <a:spLocks noGrp="1"/>
          </p:cNvSpPr>
          <p:nvPr>
            <p:ph idx="1"/>
          </p:nvPr>
        </p:nvSpPr>
        <p:spPr/>
        <p:txBody>
          <a:bodyPr>
            <a:normAutofit/>
          </a:bodyPr>
          <a:lstStyle/>
          <a:p>
            <a:pPr marL="0" indent="0">
              <a:buNone/>
            </a:pPr>
            <a:r>
              <a:rPr lang="en-US" dirty="0"/>
              <a:t>The implementation of security measures within mobile platforms is paramount in safeguarding against cyber threats. By integrating robust encryption, multi-factor authentication, and regular security updates, small businesses can mitigate risks such as data breaches and unauthorized access. </a:t>
            </a:r>
            <a:endParaRPr lang="en-IN" dirty="0"/>
          </a:p>
        </p:txBody>
      </p:sp>
    </p:spTree>
    <p:extLst>
      <p:ext uri="{BB962C8B-B14F-4D97-AF65-F5344CB8AC3E}">
        <p14:creationId xmlns:p14="http://schemas.microsoft.com/office/powerpoint/2010/main" val="47477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chemeClr val="accent1"/>
                </a:solidFill>
                <a:latin typeface="Arial"/>
                <a:ea typeface="+mj-lt"/>
                <a:cs typeface="Arial"/>
              </a:rPr>
              <a:t>Conclusion</a:t>
            </a:r>
            <a:endParaRPr lang="en-IN" sz="4000" dirty="0"/>
          </a:p>
        </p:txBody>
      </p:sp>
      <p:sp>
        <p:nvSpPr>
          <p:cNvPr id="3" name="Content Placeholder 2"/>
          <p:cNvSpPr>
            <a:spLocks noGrp="1"/>
          </p:cNvSpPr>
          <p:nvPr>
            <p:ph idx="1"/>
          </p:nvPr>
        </p:nvSpPr>
        <p:spPr/>
        <p:txBody>
          <a:bodyPr>
            <a:normAutofit/>
          </a:bodyPr>
          <a:lstStyle/>
          <a:p>
            <a:pPr marL="0" indent="0">
              <a:buNone/>
            </a:pPr>
            <a:r>
              <a:rPr lang="en-US" sz="2400" dirty="0"/>
              <a:t>Ensuring security on mobile platforms is crucial in today's digital landscape. With the increasing use of mobile devices for sensitive tasks like banking, shopping, and communication, protecting user data and privacy is paramount. Mobile platform providers and app developers must employ robust security measures such as encryption, authentication mechanisms, regular security updates, and adherence to industry standards to mitigate risks and safeguard users against threats such as malware, data breaches, and unauthorized access. Additionally, user education on best security</a:t>
            </a:r>
            <a:endParaRPr lang="en-IN" sz="2400" dirty="0"/>
          </a:p>
        </p:txBody>
      </p:sp>
    </p:spTree>
    <p:extLst>
      <p:ext uri="{BB962C8B-B14F-4D97-AF65-F5344CB8AC3E}">
        <p14:creationId xmlns:p14="http://schemas.microsoft.com/office/powerpoint/2010/main" val="168488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accent1"/>
                </a:solidFill>
                <a:latin typeface="Arial"/>
                <a:cs typeface="Arial"/>
              </a:rPr>
              <a:t>Future scope</a:t>
            </a:r>
            <a:br>
              <a:rPr lang="en-US" b="1" dirty="0">
                <a:solidFill>
                  <a:schemeClr val="accent1"/>
                </a:solidFill>
                <a:latin typeface="Arial"/>
                <a:cs typeface="Arial"/>
              </a:rPr>
            </a:br>
            <a:endParaRPr lang="en-IN"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b="1" dirty="0" smtClean="0"/>
              <a:t>Biometric Authentication:</a:t>
            </a:r>
            <a:r>
              <a:rPr lang="en-US" dirty="0" smtClean="0"/>
              <a:t> </a:t>
            </a:r>
            <a:r>
              <a:rPr lang="en-US" dirty="0"/>
              <a:t>Further advancements in biometric authentication, such as facial recognition and voice authentication, can enhance security on mobile platforms</a:t>
            </a:r>
            <a:r>
              <a:rPr lang="en-US" dirty="0" smtClean="0"/>
              <a:t>.</a:t>
            </a:r>
          </a:p>
          <a:p>
            <a:pPr marL="514350" indent="-514350">
              <a:buAutoNum type="arabicPeriod"/>
            </a:pPr>
            <a:r>
              <a:rPr lang="en-US" b="1" dirty="0" smtClean="0"/>
              <a:t>Blockchain Integration: </a:t>
            </a:r>
            <a:r>
              <a:rPr lang="en-US" dirty="0"/>
              <a:t>Leveraging blockchain technology for decentralized identity management and secure transactions can bolster mobile security</a:t>
            </a:r>
            <a:r>
              <a:rPr lang="en-US" dirty="0" smtClean="0"/>
              <a:t>.</a:t>
            </a:r>
          </a:p>
          <a:p>
            <a:pPr marL="514350" indent="-514350">
              <a:buAutoNum type="arabicPeriod"/>
            </a:pPr>
            <a:r>
              <a:rPr lang="en-US" b="1" dirty="0" smtClean="0"/>
              <a:t>Artificial </a:t>
            </a:r>
            <a:r>
              <a:rPr lang="en-US" b="1" dirty="0"/>
              <a:t>Intelligence and Machine </a:t>
            </a:r>
            <a:r>
              <a:rPr lang="en-US" b="1" dirty="0" smtClean="0"/>
              <a:t>Learning: </a:t>
            </a:r>
            <a:r>
              <a:rPr lang="en-US" dirty="0"/>
              <a:t>Utilizing AI and ML algorithms for threat detection, anomaly detection, and behavioral analysis can improve the proactive security measures of mobile platforms</a:t>
            </a:r>
            <a:r>
              <a:rPr lang="en-US" dirty="0" smtClean="0"/>
              <a:t>.</a:t>
            </a:r>
          </a:p>
          <a:p>
            <a:pPr marL="514350" indent="-514350">
              <a:buAutoNum type="arabicPeriod"/>
            </a:pPr>
            <a:r>
              <a:rPr lang="en-US" b="1" dirty="0" err="1" smtClean="0"/>
              <a:t>IoT</a:t>
            </a:r>
            <a:r>
              <a:rPr lang="en-US" b="1" dirty="0" smtClean="0"/>
              <a:t> Security: </a:t>
            </a:r>
            <a:r>
              <a:rPr lang="en-US" dirty="0"/>
              <a:t>With the proliferation of </a:t>
            </a:r>
            <a:r>
              <a:rPr lang="en-US" dirty="0" err="1"/>
              <a:t>IoT</a:t>
            </a:r>
            <a:r>
              <a:rPr lang="en-US" dirty="0"/>
              <a:t> devices, integrating robust security measures into mobile platforms to manage and secure </a:t>
            </a:r>
            <a:r>
              <a:rPr lang="en-US" dirty="0" err="1"/>
              <a:t>IoT</a:t>
            </a:r>
            <a:r>
              <a:rPr lang="en-US" dirty="0"/>
              <a:t> connections and data becomes crucial.</a:t>
            </a:r>
            <a:endParaRPr lang="en-IN" dirty="0"/>
          </a:p>
        </p:txBody>
      </p:sp>
    </p:spTree>
    <p:extLst>
      <p:ext uri="{BB962C8B-B14F-4D97-AF65-F5344CB8AC3E}">
        <p14:creationId xmlns:p14="http://schemas.microsoft.com/office/powerpoint/2010/main" val="1335194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521</Words>
  <Application>Microsoft Office PowerPoint</Application>
  <PresentationFormat>On-screen Show (4:3)</PresentationFormat>
  <Paragraphs>66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Security mobile platform</vt:lpstr>
      <vt:lpstr>OUTLINE</vt:lpstr>
      <vt:lpstr>Problem Statement </vt:lpstr>
      <vt:lpstr>Proposed System/Solution </vt:lpstr>
      <vt:lpstr>System Development Approach </vt:lpstr>
      <vt:lpstr>Algorithm &amp; Deployment  </vt:lpstr>
      <vt:lpstr>Result</vt:lpstr>
      <vt:lpstr>Conclusion</vt:lpstr>
      <vt:lpstr>Future scope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2024-04-01T12:40:54Z</dcterms:created>
  <dcterms:modified xsi:type="dcterms:W3CDTF">2024-04-02T04:42:53Z</dcterms:modified>
</cp:coreProperties>
</file>