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3" r:id="rId1"/>
  </p:sldMasterIdLst>
  <p:notesMasterIdLst>
    <p:notesMasterId r:id="rId2"/>
  </p:notesMasterIdLst>
  <p:sldIdLst>
    <p:sldId id="256" r:id="rId3"/>
    <p:sldId id="257" r:id="rId4"/>
    <p:sldId id="294" r:id="rId5"/>
    <p:sldId id="293" r:id="rId6"/>
    <p:sldId id="259" r:id="rId7"/>
    <p:sldId id="295" r:id="rId8"/>
    <p:sldId id="277" r:id="rId9"/>
    <p:sldId id="278" r:id="rId10"/>
    <p:sldId id="285" r:id="rId11"/>
    <p:sldId id="288" r:id="rId12"/>
    <p:sldId id="289" r:id="rId13"/>
    <p:sldId id="297" r:id="rId14"/>
    <p:sldId id="298" r:id="rId15"/>
    <p:sldId id="299" r:id="rId16"/>
    <p:sldId id="300" r:id="rId17"/>
    <p:sldId id="282" r:id="rId18"/>
    <p:sldId id="279" r:id="rId19"/>
    <p:sldId id="283" r:id="rId20"/>
    <p:sldId id="296" r:id="rId21"/>
    <p:sldId id="301" r:id="rId22"/>
    <p:sldId id="280" r:id="rId23"/>
    <p:sldId id="304" r:id="rId24"/>
    <p:sldId id="303" r:id="rId25"/>
    <p:sldId id="273" r:id="rId2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75087" autoAdjust="0"/>
  </p:normalViewPr>
  <p:slideViewPr>
    <p:cSldViewPr>
      <p:cViewPr varScale="1">
        <p:scale>
          <a:sx n="100" d="100"/>
          <a:sy n="100" d="100"/>
        </p:scale>
        <p:origin x="1378" y="6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1.xml"  /><Relationship Id="rId30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ea typeface="여기어때 잘난체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ea typeface="여기어때 잘난체"/>
              </a:defRPr>
            </a:lvl1pPr>
          </a:lstStyle>
          <a:p>
            <a:pPr lvl="0">
              <a:defRPr/>
            </a:pPr>
            <a:fld id="{8A9F654C-8789-4D2A-AC45-5D54982755A9}" type="datetime1">
              <a:rPr lang="ko-KR" altLang="en-US"/>
              <a:pPr lvl="0">
                <a:defRPr/>
              </a:pPr>
              <a:t>2021-01-28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ea typeface="여기어때 잘난체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ea typeface="여기어때 잘난체"/>
              </a:defRPr>
            </a:lvl1pPr>
          </a:lstStyle>
          <a:p>
            <a:pPr lvl="0">
              <a:defRPr/>
            </a:pPr>
            <a:fld id="{772D35EF-F524-4F0A-AD8D-EDC293D23C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여기어때 잘난체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여기어때 잘난체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여기어때 잘난체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여기어때 잘난체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여기어때 잘난체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안녕하세요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7</a:t>
            </a:r>
            <a:r>
              <a:rPr lang="ko-KR" altLang="en-US"/>
              <a:t>조</a:t>
            </a:r>
            <a:r>
              <a:rPr lang="ko-KR" altLang="en-US" baseline="0"/>
              <a:t> 발표를 맡게 된 이주이 교육생입니다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lvl="0">
              <a:defRPr/>
            </a:pPr>
            <a:r>
              <a:rPr lang="ko-KR" altLang="en-US" baseline="0"/>
              <a:t>지금부터 </a:t>
            </a:r>
            <a:r>
              <a:rPr lang="en-US" altLang="ko-KR" baseline="0"/>
              <a:t>Let’s Meet </a:t>
            </a:r>
            <a:r>
              <a:rPr lang="ko-KR" altLang="en-US" baseline="0"/>
              <a:t>기획안 발표를 시작하겠습니다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72D35EF-F524-4F0A-AD8D-EDC293D23C3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algn="l">
              <a:defRPr/>
            </a:pPr>
            <a:r>
              <a:rPr lang="ko-KR" altLang="en-US" sz="1200"/>
              <a:t>다음은 개인정보를 관리할 수 있는 마이페이지입니다</a:t>
            </a:r>
            <a:r>
              <a:rPr lang="en-US" altLang="ko-KR" sz="1200"/>
              <a:t>.</a:t>
            </a:r>
            <a:endParaRPr lang="en-US" altLang="ko-KR" sz="1200"/>
          </a:p>
          <a:p>
            <a:pPr algn="l">
              <a:defRPr/>
            </a:pPr>
            <a:r>
              <a:rPr lang="ko-KR" altLang="en-US" sz="1200"/>
              <a:t>마이 페이지에서는</a:t>
            </a:r>
            <a:r>
              <a:rPr lang="en-US" altLang="ko-KR" sz="1200" baseline="0"/>
              <a:t> </a:t>
            </a:r>
            <a:r>
              <a:rPr lang="ko-KR" altLang="en-US" sz="1200"/>
              <a:t>각 개인의 정보를 볼 수 있으며</a:t>
            </a:r>
            <a:r>
              <a:rPr lang="en-US" altLang="ko-KR" sz="1200"/>
              <a:t>,</a:t>
            </a:r>
            <a:endParaRPr lang="en-US" altLang="ko-KR" sz="1200"/>
          </a:p>
          <a:p>
            <a:pPr algn="l">
              <a:defRPr/>
            </a:pPr>
            <a:r>
              <a:rPr lang="ko-KR" altLang="en-US" sz="1200"/>
              <a:t>추가적으로 친구 추가 기능을 통해 약속 방에 초대할 친구를 바로 초대 가능 할 수 있도록 기능을 추가했습니다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algn="l">
              <a:defRPr/>
            </a:pPr>
            <a:r>
              <a:rPr lang="ko-KR" altLang="en-US" sz="1200"/>
              <a:t>또한</a:t>
            </a:r>
            <a:r>
              <a:rPr lang="en-US" altLang="ko-KR" sz="1200"/>
              <a:t>, </a:t>
            </a:r>
            <a:r>
              <a:rPr lang="ko-KR" altLang="en-US" sz="1200"/>
              <a:t>가서 마음에 들었거나 나중에 가고</a:t>
            </a:r>
            <a:r>
              <a:rPr lang="ko-KR" altLang="en-US" sz="1200" baseline="0"/>
              <a:t> 싶은 장소에 찜 할 수 있는 좋아요 기능을 넣어 해당 장소 목록을 출력하게 할 예정입니다</a:t>
            </a:r>
            <a:r>
              <a:rPr lang="en-US" altLang="ko-KR" sz="1200" baseline="0"/>
              <a:t>.</a:t>
            </a:r>
            <a:endParaRPr lang="en-US" altLang="ko-KR" sz="1200" baseline="0"/>
          </a:p>
          <a:p>
            <a:pPr algn="l">
              <a:defRPr/>
            </a:pPr>
            <a:endParaRPr lang="en-US" altLang="ko-KR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algn="l">
              <a:defRPr/>
            </a:pPr>
            <a:r>
              <a:rPr lang="ko-KR" altLang="en-US"/>
              <a:t>지금 보시는 화면은 약속방 만들기 화면입니다</a:t>
            </a:r>
            <a:r>
              <a:rPr lang="en-US" altLang="ko-KR"/>
              <a:t>.</a:t>
            </a:r>
            <a:endParaRPr lang="en-US" altLang="ko-KR"/>
          </a:p>
          <a:p>
            <a:pPr algn="l">
              <a:defRPr/>
            </a:pPr>
            <a:r>
              <a:rPr lang="ko-KR" altLang="en-US"/>
              <a:t>하단바에 추가버튼을 누르면 다음과 같은 화면이 보이게 되는데요</a:t>
            </a:r>
            <a:endParaRPr lang="ko-KR" altLang="en-US"/>
          </a:p>
          <a:p>
            <a:pPr algn="l">
              <a:defRPr/>
            </a:pPr>
            <a:r>
              <a:rPr lang="ko-KR" altLang="en-US"/>
              <a:t>약속방을 만들 때</a:t>
            </a:r>
            <a:r>
              <a:rPr lang="en-US" altLang="ko-KR"/>
              <a:t>, </a:t>
            </a:r>
            <a:r>
              <a:rPr lang="ko-KR" altLang="en-US"/>
              <a:t>방제목</a:t>
            </a:r>
            <a:r>
              <a:rPr lang="en-US" altLang="ko-KR"/>
              <a:t>, </a:t>
            </a:r>
            <a:r>
              <a:rPr lang="ko-KR" altLang="en-US"/>
              <a:t>약속유형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출발장소</a:t>
            </a:r>
            <a:r>
              <a:rPr lang="en-US" altLang="ko-KR" baseline="0"/>
              <a:t>, </a:t>
            </a:r>
            <a:r>
              <a:rPr lang="ko-KR" altLang="en-US" baseline="0"/>
              <a:t>그리고 가능한 일정의 기간을 선택하여 약속방을 만들 수 있도록 하는 것입니다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algn="l">
              <a:defRPr/>
            </a:pPr>
            <a:r>
              <a:rPr lang="ko-KR" altLang="en-US" baseline="0"/>
              <a:t>유형의 경우</a:t>
            </a:r>
            <a:r>
              <a:rPr lang="en-US" altLang="ko-KR" baseline="0"/>
              <a:t>, </a:t>
            </a:r>
            <a:r>
              <a:rPr lang="ko-KR" altLang="en-US" baseline="0"/>
              <a:t>저희가 직접 데이터를 가공해 일정 데이터를 분류해두고 약속에 걸맞는 장소들을 추천하도록 할 것이고</a:t>
            </a:r>
            <a:r>
              <a:rPr lang="en-US" altLang="ko-KR" baseline="0"/>
              <a:t>,</a:t>
            </a:r>
            <a:endParaRPr lang="en-US" altLang="ko-KR" baseline="0"/>
          </a:p>
          <a:p>
            <a:pPr algn="l">
              <a:defRPr/>
            </a:pPr>
            <a:r>
              <a:rPr lang="ko-KR" altLang="en-US" baseline="0"/>
              <a:t>위치는 </a:t>
            </a:r>
            <a:r>
              <a:rPr lang="en-US" altLang="ko-KR" baseline="0"/>
              <a:t>GPS API</a:t>
            </a:r>
            <a:r>
              <a:rPr lang="ko-KR" altLang="en-US" baseline="0"/>
              <a:t>로 현재위치를 받아온다거나 카카오 맵 </a:t>
            </a:r>
            <a:r>
              <a:rPr lang="en-US" altLang="ko-KR" baseline="0"/>
              <a:t>api</a:t>
            </a:r>
            <a:r>
              <a:rPr lang="ko-KR" altLang="en-US" baseline="0"/>
              <a:t>를 통해 위치 값을 받아올 수 있도록 합니다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algn="l">
              <a:defRPr/>
            </a:pPr>
            <a:r>
              <a:rPr lang="ko-KR" altLang="en-US" baseline="0"/>
              <a:t>그리고 일정은</a:t>
            </a:r>
            <a:r>
              <a:rPr lang="en-US" altLang="ko-KR" baseline="0"/>
              <a:t>, </a:t>
            </a:r>
            <a:r>
              <a:rPr lang="ko-KR" altLang="en-US" baseline="0"/>
              <a:t>구글 캘린더 </a:t>
            </a:r>
            <a:r>
              <a:rPr lang="en-US" altLang="ko-KR" baseline="0"/>
              <a:t>api</a:t>
            </a:r>
            <a:r>
              <a:rPr lang="ko-KR" altLang="en-US" baseline="0"/>
              <a:t>를 활용하여 시작날짜와 마침날짜를선택해 해당 기간 내 다른멤버들일 일정을 조율할 수 있도록 할 것입니다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marL="0" indent="0" algn="l">
              <a:buFontTx/>
              <a:buNone/>
              <a:defRPr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algn="l">
              <a:defRPr/>
            </a:pPr>
            <a:endParaRPr lang="en-US" altLang="ko-KR" sz="1200"/>
          </a:p>
          <a:p>
            <a:pPr algn="l">
              <a:defRPr/>
            </a:pPr>
            <a:r>
              <a:rPr lang="ko-KR" altLang="en-US" sz="1200"/>
              <a:t>약속 방이</a:t>
            </a:r>
            <a:r>
              <a:rPr lang="ko-KR" altLang="en-US" sz="1200" baseline="0"/>
              <a:t> 만들어진 후</a:t>
            </a:r>
            <a:r>
              <a:rPr lang="en-US" altLang="ko-KR" sz="1200" baseline="0"/>
              <a:t>, </a:t>
            </a:r>
            <a:r>
              <a:rPr lang="ko-KR" altLang="en-US" sz="1200" baseline="0"/>
              <a:t>방에 들어가면 보이는 화면입니다</a:t>
            </a:r>
            <a:r>
              <a:rPr lang="en-US" altLang="ko-KR" sz="1200" baseline="0"/>
              <a:t>.</a:t>
            </a:r>
            <a:endParaRPr lang="en-US" altLang="ko-KR" sz="1200" baseline="0"/>
          </a:p>
          <a:p>
            <a:pPr algn="l">
              <a:defRPr/>
            </a:pPr>
            <a:r>
              <a:rPr lang="ko-KR" altLang="en-US" sz="1200"/>
              <a:t>방장 권한을 가진 사용자는 멤버 초대 할 수 있고</a:t>
            </a:r>
            <a:r>
              <a:rPr lang="en-US" altLang="ko-KR" sz="1200"/>
              <a:t>, </a:t>
            </a:r>
            <a:r>
              <a:rPr lang="ko-KR" altLang="en-US" sz="1200"/>
              <a:t>추가로 초대할 멤버에게 링크를 보내 링크를 통해서만 해당 약속 방 에 초대 될 수 있도록 할</a:t>
            </a:r>
            <a:r>
              <a:rPr lang="ko-KR" altLang="en-US" sz="1200" baseline="0"/>
              <a:t> 예정입니다</a:t>
            </a:r>
            <a:r>
              <a:rPr lang="en-US" altLang="ko-KR" sz="1200" baseline="0"/>
              <a:t>.</a:t>
            </a:r>
            <a:endParaRPr lang="en-US" altLang="ko-KR" sz="1200" baseline="0"/>
          </a:p>
          <a:p>
            <a:pPr algn="l">
              <a:defRPr/>
            </a:pPr>
            <a:r>
              <a:rPr lang="ko-KR" altLang="en-US" sz="1200" baseline="0"/>
              <a:t>약속정하기 탭에서는 현재까지의 조정된 일정과 장소를 보여주고 방장에 한해 약속 확정을 누르면 해당 날짜와 장소를 멤버들에게 보내어 알림을 울리게 하는 것입니다</a:t>
            </a:r>
            <a:r>
              <a:rPr lang="en-US" altLang="ko-KR" sz="1200" baseline="0"/>
              <a:t>.</a:t>
            </a:r>
            <a:endParaRPr lang="en-US" altLang="ko-KR" sz="1200" baseline="0"/>
          </a:p>
          <a:p>
            <a:pPr algn="l">
              <a:defRPr/>
            </a:pPr>
            <a:endParaRPr lang="en-US" altLang="ko-KR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algn="l">
              <a:defRPr/>
            </a:pPr>
            <a:r>
              <a:rPr lang="ko-KR" altLang="en-US" sz="1200"/>
              <a:t>다음은 레쓰밋 서비스의 핵심인 장소 추천 기능입니다</a:t>
            </a:r>
            <a:r>
              <a:rPr lang="en-US" altLang="ko-KR" sz="1200"/>
              <a:t>.</a:t>
            </a:r>
            <a:endParaRPr lang="en-US" altLang="ko-KR" sz="1200"/>
          </a:p>
          <a:p>
            <a:pPr algn="l">
              <a:defRPr/>
            </a:pPr>
            <a:endParaRPr lang="en-US" altLang="ko-KR" sz="1200" baseline="0"/>
          </a:p>
          <a:p>
            <a:pPr algn="l">
              <a:defRPr/>
            </a:pPr>
            <a:r>
              <a:rPr lang="ko-KR" altLang="en-US" sz="1200" baseline="0"/>
              <a:t>장소추천 탭에서는 멤버들의 위치를 종합해 중간 지점을 설정하고 해당 중간 지점의 반경 </a:t>
            </a:r>
            <a:r>
              <a:rPr lang="en-US" altLang="ko-KR" sz="1200" baseline="0"/>
              <a:t>1km</a:t>
            </a:r>
            <a:r>
              <a:rPr lang="ko-KR" altLang="en-US" sz="1200" baseline="0"/>
              <a:t>의 주변 가게들을 추천하는 서비스를 구현할 예정입니다</a:t>
            </a:r>
            <a:r>
              <a:rPr lang="en-US" altLang="ko-KR" sz="1200" baseline="0"/>
              <a:t>.</a:t>
            </a:r>
            <a:endParaRPr lang="en-US" altLang="ko-KR" sz="1200" baseline="0"/>
          </a:p>
          <a:p>
            <a:pPr algn="l">
              <a:defRPr/>
            </a:pPr>
            <a:r>
              <a:rPr lang="ko-KR" altLang="en-US" sz="1200" baseline="0"/>
              <a:t>추천 서비스의경우</a:t>
            </a:r>
            <a:r>
              <a:rPr lang="en-US" altLang="ko-KR" sz="1200" baseline="0"/>
              <a:t>, </a:t>
            </a:r>
            <a:r>
              <a:rPr lang="ko-KR" altLang="en-US" sz="1200" baseline="0"/>
              <a:t>공공 데이터를 저희가 직접 가공하여 리뷰 등의 데이터를 기반하여 알맞은 가게들을 추천할 것입니다</a:t>
            </a:r>
            <a:r>
              <a:rPr lang="en-US" altLang="ko-KR" sz="1200" baseline="0"/>
              <a:t>.</a:t>
            </a:r>
            <a:endParaRPr lang="en-US" altLang="ko-KR" sz="1200" baseline="0"/>
          </a:p>
          <a:p>
            <a:pPr algn="l">
              <a:defRPr/>
            </a:pPr>
            <a:r>
              <a:rPr lang="ko-KR" altLang="en-US" sz="1200" baseline="0"/>
              <a:t>추가적으로</a:t>
            </a:r>
            <a:r>
              <a:rPr lang="en-US" altLang="ko-KR" sz="1200" baseline="0"/>
              <a:t>, </a:t>
            </a:r>
            <a:r>
              <a:rPr lang="ko-KR" altLang="en-US" sz="1200" baseline="0"/>
              <a:t>추천된 리스트들을 보여주는데도 불구하고</a:t>
            </a:r>
            <a:r>
              <a:rPr lang="en-US" altLang="ko-KR" sz="1200" baseline="0"/>
              <a:t> </a:t>
            </a:r>
            <a:r>
              <a:rPr lang="ko-KR" altLang="en-US" sz="1200" baseline="0"/>
              <a:t>선택하기 힘들 때 도움을 줄 수 있도록 룰렛 서비스 등도 제공할 예정입니다</a:t>
            </a:r>
            <a:r>
              <a:rPr lang="en-US" altLang="ko-KR" sz="1200" baseline="0"/>
              <a:t>.</a:t>
            </a:r>
            <a:endParaRPr lang="en-US" altLang="ko-KR" sz="1200" baseline="0"/>
          </a:p>
          <a:p>
            <a:pPr algn="l">
              <a:defRPr/>
            </a:pPr>
            <a:r>
              <a:rPr lang="ko-KR" altLang="en-US" sz="1200"/>
              <a:t>해당 서비스의 경우</a:t>
            </a:r>
            <a:r>
              <a:rPr lang="en-US" altLang="ko-KR" sz="1200"/>
              <a:t>, </a:t>
            </a:r>
            <a:r>
              <a:rPr lang="ko-KR" altLang="en-US" sz="1200"/>
              <a:t>개발할 형태가 다양하여 팀원들 간 회의를 통해 확장하거나 변동될수도 있습니다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‘</a:t>
            </a:r>
            <a:r>
              <a:rPr lang="ko-KR" altLang="en-US"/>
              <a:t>채팅</a:t>
            </a:r>
            <a:r>
              <a:rPr lang="en-US" altLang="ko-KR"/>
              <a:t>’</a:t>
            </a:r>
            <a:r>
              <a:rPr lang="ko-KR" altLang="en-US"/>
              <a:t>탭에서는 멤버들끼리 대화를 나눌 수 있는 공간 입니다</a:t>
            </a:r>
            <a:r>
              <a:rPr lang="en-US" altLang="ko-KR"/>
              <a:t>. 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카카오톡과 같은 메신저 기능을 제공하고자 하기 위함보다는 약속을 정하고 있을 때</a:t>
            </a:r>
            <a:r>
              <a:rPr lang="en-US" altLang="ko-KR"/>
              <a:t>, </a:t>
            </a:r>
            <a:r>
              <a:rPr lang="ko-KR" altLang="en-US"/>
              <a:t>의견들을 바로바로 주고받고자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만든 탭입니다</a:t>
            </a:r>
            <a:r>
              <a:rPr lang="en-US" altLang="ko-KR"/>
              <a:t>. </a:t>
            </a:r>
            <a:r>
              <a:rPr lang="ko-KR" altLang="en-US" baseline="0"/>
              <a:t>형태소</a:t>
            </a:r>
            <a:r>
              <a:rPr lang="en-US" altLang="ko-KR" baseline="0"/>
              <a:t>API</a:t>
            </a:r>
            <a:r>
              <a:rPr lang="ko-KR" altLang="en-US" baseline="0"/>
              <a:t>를 활용해 채팅에 자주 쓰인 단어들을 추출하여 우리 서비스에 추가적인 도움이 되도록 데이터를 만들자는 쪽으로도 기획은 하고있습니다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하지만 개발 방법에 있어 상세한 부분은 아직 논의 중이라 채팅정도로만 일단 알고 계시면 될 것 같습니다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별도로</a:t>
            </a:r>
            <a:r>
              <a:rPr lang="en-US" altLang="ko-KR"/>
              <a:t>, </a:t>
            </a:r>
            <a:r>
              <a:rPr lang="en-US"/>
              <a:t>‘</a:t>
            </a:r>
            <a:r>
              <a:rPr lang="ko-KR" altLang="en-US"/>
              <a:t>멤버</a:t>
            </a:r>
            <a:r>
              <a:rPr lang="en-US" altLang="ko-KR"/>
              <a:t>’</a:t>
            </a:r>
            <a:r>
              <a:rPr lang="ko-KR" altLang="en-US"/>
              <a:t>탭에서는 약속 방을 만든 후 멤버를 추가할 수 있도록 만든 공간입니다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마지막으로 보일 상세 화면은 약속이 끝나</a:t>
            </a:r>
            <a:r>
              <a:rPr lang="ko-KR" altLang="en-US" baseline="0"/>
              <a:t> 후 추억 등을 공유 및 관리할 수 있는 화면입니다</a:t>
            </a:r>
            <a:r>
              <a:rPr lang="en-US" altLang="ko-KR" baseline="0"/>
              <a:t>. </a:t>
            </a:r>
            <a:endParaRPr lang="en-US" altLang="ko-KR" baseline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aseline="0"/>
              <a:t>사진첩에 무분별하게 저장 되어있어 관리하기가 힘든 부분을 돕고자 그리고 예전에 우리 모임에서 어느 맛집을 가거나 놀러갔는지를</a:t>
            </a:r>
            <a:endParaRPr lang="ko-KR" altLang="en-US" baseline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aseline="0"/>
              <a:t>한눈에 볼 수 있도록 추억을 공유하고 관리하는 것입니다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해당 약속 모임 방에 </a:t>
            </a:r>
            <a:r>
              <a:rPr lang="en-US" altLang="ko-KR"/>
              <a:t>‘</a:t>
            </a:r>
            <a:r>
              <a:rPr lang="ko-KR" altLang="en-US"/>
              <a:t>사진첩</a:t>
            </a:r>
            <a:r>
              <a:rPr lang="en-US" altLang="ko-KR"/>
              <a:t>＇</a:t>
            </a:r>
            <a:r>
              <a:rPr lang="ko-KR" altLang="en-US"/>
              <a:t>탭을 넣어 사진을 올리고 좋아요 기능과 댓글 기능을 통하여 멤버들 간 추억을 회상할 수 있도록 합니다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또한 약속방 멤버들의 다음 모임을 위한 장소를 추천도 해주는 장소 추천탭도 개발할 예정입니다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168" name="Google Shape;168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lvl="0">
              <a:defRPr/>
            </a:pPr>
            <a:r>
              <a:rPr lang="ko-KR" altLang="en-US"/>
              <a:t>다음 본론으로는 수익모델입니다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수익모델의 경우</a:t>
            </a:r>
            <a:r>
              <a:rPr lang="en-US" altLang="ko-KR"/>
              <a:t>, </a:t>
            </a:r>
            <a:r>
              <a:rPr lang="ko-KR" altLang="en-US"/>
              <a:t>플레이어</a:t>
            </a:r>
            <a:r>
              <a:rPr lang="en-US" altLang="ko-KR"/>
              <a:t>, </a:t>
            </a:r>
            <a:r>
              <a:rPr lang="ko-KR" altLang="en-US"/>
              <a:t>패키징</a:t>
            </a:r>
            <a:r>
              <a:rPr lang="en-US" altLang="ko-KR" baseline="0"/>
              <a:t> </a:t>
            </a:r>
            <a:r>
              <a:rPr lang="ko-KR" altLang="en-US" baseline="0"/>
              <a:t>그리고 프라이싱이라는 </a:t>
            </a:r>
            <a:r>
              <a:rPr lang="en-US" altLang="ko-KR" baseline="0"/>
              <a:t>3p </a:t>
            </a:r>
            <a:r>
              <a:rPr lang="ko-KR" altLang="en-US" baseline="0"/>
              <a:t>모델을 기반으로 구상하였습니다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lvl="0">
              <a:defRPr/>
            </a:pPr>
            <a:r>
              <a:rPr lang="ko-KR" altLang="en-US" baseline="0"/>
              <a:t>이 부분은 수수료와 광고배너 정도만을 생각하여 기획해보았습니다</a:t>
            </a:r>
            <a:r>
              <a:rPr lang="en-US" altLang="ko-KR" baseline="0"/>
              <a:t>.</a:t>
            </a:r>
            <a:endParaRPr/>
          </a:p>
        </p:txBody>
      </p:sp>
      <p:sp>
        <p:nvSpPr>
          <p:cNvPr id="168" name="Google Shape;168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다음은 개발 일정입니다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저희 </a:t>
            </a:r>
            <a:r>
              <a:rPr lang="en-US" altLang="ko-KR"/>
              <a:t>7</a:t>
            </a:r>
            <a:r>
              <a:rPr lang="ko-KR" altLang="en-US"/>
              <a:t>조는 워라벨을 고려하여 일요일만큼은 쉬기로 하였기에 주 </a:t>
            </a:r>
            <a:r>
              <a:rPr lang="en-US" altLang="ko-KR"/>
              <a:t>3</a:t>
            </a:r>
            <a:r>
              <a:rPr lang="ko-KR" altLang="en-US"/>
              <a:t>일로 단위를 나누어 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주요기능들을 다음과 같이 개발할 계획입니다</a:t>
            </a:r>
            <a:r>
              <a:rPr lang="en-US" altLang="ko-KR"/>
              <a:t>.</a:t>
            </a:r>
            <a:r>
              <a:rPr lang="ko-KR" altLang="en-US"/>
              <a:t> 개발을 진행하고 앞으로도 진행할 예정입니다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168" name="Google Shape;168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개발 기술 스택으로는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뷰</a:t>
            </a:r>
            <a:r>
              <a:rPr lang="en-US" altLang="ko-KR"/>
              <a:t>, </a:t>
            </a:r>
            <a:r>
              <a:rPr lang="ko-KR" altLang="en-US"/>
              <a:t>스프링부트</a:t>
            </a:r>
            <a:r>
              <a:rPr lang="en-US" altLang="ko-KR"/>
              <a:t>,</a:t>
            </a:r>
            <a:r>
              <a:rPr lang="en-US" altLang="ko-KR" baseline="0"/>
              <a:t> mysql </a:t>
            </a:r>
            <a:r>
              <a:rPr lang="ko-KR" altLang="en-US" baseline="0"/>
              <a:t>등을 활용하고 지라나 깃 그리고 노션 등을 추가적으로 사용하여 해당 프로젝트를 진행하고 있습니다</a:t>
            </a:r>
            <a:r>
              <a:rPr lang="en-US" altLang="ko-KR" baseline="0"/>
              <a:t>.</a:t>
            </a:r>
            <a:endParaRPr/>
          </a:p>
        </p:txBody>
      </p:sp>
      <p:sp>
        <p:nvSpPr>
          <p:cNvPr id="168" name="Google Shape;168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마지막 결론입니다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결론에서는 프로젝트 기획 부분 외에 추가적으로 확장 할 수 있는 부분과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다음 프로젝트의 팀빌딩을 위해 팀소개를 간략히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72D35EF-F524-4F0A-AD8D-EDC293D23C3A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발표 구성은 다음과 같습니다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크게 서론</a:t>
            </a:r>
            <a:r>
              <a:rPr lang="en-US" altLang="ko-KR"/>
              <a:t>-</a:t>
            </a:r>
            <a:r>
              <a:rPr lang="ko-KR" altLang="en-US"/>
              <a:t>본론</a:t>
            </a:r>
            <a:r>
              <a:rPr lang="en-US" altLang="ko-KR"/>
              <a:t>-</a:t>
            </a:r>
            <a:r>
              <a:rPr lang="ko-KR" altLang="en-US"/>
              <a:t>결론으로 나누어 순서에 맞게 발표를 진행하도록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72D35EF-F524-4F0A-AD8D-EDC293D23C3A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레쓰밋의 확장 가능성입니다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맞춤형 음식 추천을 통해 사용자의 음식</a:t>
            </a:r>
            <a:r>
              <a:rPr lang="ko-KR" altLang="en-US" baseline="0"/>
              <a:t> 취향이나 편식 취향에 따른 음식점을 추천해주고 제외하는 알고리즘을 구현하여 넣으면 더욱 사용자에게 맞는 음식점을 추천 할 수 있을 것입니다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baseline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aseline="0"/>
              <a:t>링크 공유를 통해 추후 사용 편의성을 확장할 수 있을 것입니다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예약 시스템을 도입하여 가게 정보 등록</a:t>
            </a:r>
            <a:r>
              <a:rPr lang="en-US" altLang="ko-KR"/>
              <a:t>, </a:t>
            </a:r>
            <a:r>
              <a:rPr lang="ko-KR" altLang="en-US"/>
              <a:t>예약 고객 관리를 하고 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배달의 민족처럼 업주용</a:t>
            </a:r>
            <a:r>
              <a:rPr lang="en-US" altLang="ko-KR"/>
              <a:t>, </a:t>
            </a:r>
            <a:r>
              <a:rPr lang="ko-KR" altLang="en-US"/>
              <a:t>사용자용 페이지를 만들어 관리 할 수 있도록 하면 더욱 서비스</a:t>
            </a:r>
            <a:r>
              <a:rPr lang="ko-KR" altLang="en-US" baseline="0"/>
              <a:t>가 확장이 될 수 있을거라고 생각합니다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 </a:t>
            </a:r>
            <a:endParaRPr/>
          </a:p>
        </p:txBody>
      </p:sp>
      <p:sp>
        <p:nvSpPr>
          <p:cNvPr id="168" name="Google Shape;168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다음은 팀 소개 입니다</a:t>
            </a:r>
            <a:r>
              <a:rPr lang="en-US" alt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어쩌다 뭉쳐진 저희 팀은 열의가 넘치고 모난 부분 없이 다들 자기가 맡은 일에 최선을 다하는 팀입니다</a:t>
            </a:r>
            <a:r>
              <a:rPr lang="en-US" alt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altLang="ko-K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개개인 별 팀원소개는 프론트 백앤드로 나눠서 설명 드리겠습니다</a:t>
            </a:r>
            <a:r>
              <a:rPr lang="en-US" alt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altLang="ko-K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기억나냐</a:t>
            </a:r>
            <a:r>
              <a:rPr lang="en-US" alt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가슴이웅장해지지</a:t>
            </a:r>
            <a:r>
              <a:rPr lang="en-US" alt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그래맞다 팀 소개 </a:t>
            </a:r>
            <a:r>
              <a:rPr lang="en-US" alt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등한 그때 그 조닿ㅎㅎ 아무튼 우리조는 역할분담을 다음과 같이했어</a:t>
            </a:r>
            <a:r>
              <a:rPr lang="en-US" alt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좀 더자세히 얘기해주자면</a:t>
            </a:r>
            <a:r>
              <a:rPr lang="en-US" alt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lang="en-US" altLang="ko-K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초기엔 </a:t>
            </a:r>
            <a:r>
              <a:rPr lang="en-US" alt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lang="ko-KR" alt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단을 </a:t>
            </a:r>
            <a:r>
              <a:rPr lang="en-US" alt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명 하려고 했는데</a:t>
            </a:r>
            <a:r>
              <a:rPr lang="en-US" alt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빅데이터와 </a:t>
            </a:r>
            <a:r>
              <a:rPr lang="en-US" alt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</a:t>
            </a:r>
            <a:r>
              <a:rPr lang="ko-KR" alt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를 결합한 추천 서비스를 제공하기로 해서 백엔드 </a:t>
            </a:r>
            <a:r>
              <a:rPr lang="en-US" alt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명으로 두고 백엔드 개발하기로 했다</a:t>
            </a:r>
            <a:r>
              <a:rPr lang="en-US" alt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US" altLang="ko-K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프론트 담당 구성원 소개입니다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이성헌 교육생의 경우</a:t>
            </a:r>
            <a:r>
              <a:rPr lang="en-US" altLang="ko-KR"/>
              <a:t>, </a:t>
            </a:r>
            <a:r>
              <a:rPr lang="ko-KR" altLang="en-US"/>
              <a:t>직장 생활 경험으로 사회 생활 꿀팁</a:t>
            </a:r>
            <a:r>
              <a:rPr lang="en-US" altLang="ko-KR"/>
              <a:t>,</a:t>
            </a:r>
            <a:r>
              <a:rPr lang="ko-KR" altLang="en-US"/>
              <a:t> 다양한 지식을 보유하고 있으며 개발 분야에도 관심이 아주 많습니다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이주이 교육생의 경우</a:t>
            </a:r>
            <a:r>
              <a:rPr lang="en-US" altLang="ko-KR"/>
              <a:t>, </a:t>
            </a:r>
            <a:r>
              <a:rPr lang="ko-KR" altLang="en-US"/>
              <a:t>기획 하는 일을 좋아하여 다양한 대외활동을 통해 기획과 홍보하는 일을 도맡아 하였고</a:t>
            </a:r>
            <a:r>
              <a:rPr lang="en-US" altLang="ko-KR"/>
              <a:t>, </a:t>
            </a:r>
            <a:r>
              <a:rPr lang="ko-KR" altLang="en-US"/>
              <a:t>개발에도 관심이 많습니다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72D35EF-F524-4F0A-AD8D-EDC293D23C3A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다음은 백엔드 구성원입니다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김지현 교육생의 경우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팀장으로써 열심히 활동하고 있으며</a:t>
            </a:r>
            <a:r>
              <a:rPr lang="en-US" altLang="ko-KR" baseline="0"/>
              <a:t>, </a:t>
            </a:r>
            <a:r>
              <a:rPr lang="ko-KR" altLang="en-US" baseline="0"/>
              <a:t>아래와 같은 프로젝트를 경험하고 수상하였습니다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lvl="0">
              <a:defRPr/>
            </a:pPr>
            <a:r>
              <a:rPr lang="ko-KR" altLang="en-US" baseline="0"/>
              <a:t>김동빈 교육생의 경우</a:t>
            </a:r>
            <a:r>
              <a:rPr lang="en-US" altLang="ko-KR" baseline="0"/>
              <a:t>, </a:t>
            </a:r>
            <a:r>
              <a:rPr lang="ko-KR" altLang="en-US" baseline="0"/>
              <a:t>애플리케이션 등 </a:t>
            </a:r>
            <a:r>
              <a:rPr lang="en-US" altLang="ko-KR" baseline="0"/>
              <a:t>sw</a:t>
            </a:r>
            <a:r>
              <a:rPr lang="ko-KR" altLang="en-US" baseline="0"/>
              <a:t>개발에 특화된 경험이 있습니다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lvl="0">
              <a:defRPr/>
            </a:pPr>
            <a:r>
              <a:rPr lang="ko-KR" altLang="en-US" baseline="0"/>
              <a:t>임호빈 교육생의 경우</a:t>
            </a:r>
            <a:r>
              <a:rPr lang="en-US" altLang="ko-KR" baseline="0"/>
              <a:t>, </a:t>
            </a:r>
            <a:r>
              <a:rPr lang="ko-KR" altLang="en-US" baseline="0"/>
              <a:t>전자공학과이지만 </a:t>
            </a:r>
            <a:r>
              <a:rPr lang="en-US" altLang="ko-KR" baseline="0"/>
              <a:t>Map API </a:t>
            </a:r>
            <a:r>
              <a:rPr lang="ko-KR" altLang="en-US" baseline="0"/>
              <a:t>등을 활용한 프로젝트 경험이 다수 있습니다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72D35EF-F524-4F0A-AD8D-EDC293D23C3A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먼저 서론입니다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서론에서는 프로젝트를 기획하게 된 배경을 중심으로 소개 및 서비스 요약 등을 설명하겠습니다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72D35EF-F524-4F0A-AD8D-EDC293D23C3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첫번째</a:t>
            </a:r>
            <a:r>
              <a:rPr lang="en-US" altLang="ko-KR"/>
              <a:t>, </a:t>
            </a:r>
            <a:r>
              <a:rPr lang="ko-KR" altLang="en-US"/>
              <a:t>프로젝트 기획 배경입니다</a:t>
            </a:r>
            <a:r>
              <a:rPr lang="en-US" altLang="ko-KR"/>
              <a:t>.</a:t>
            </a:r>
            <a:endParaRPr lang="en-US" altLang="ko-KR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바쁜 현대 사회에서 각자의 시간과 장소를 고려하여 약속을 잡는 것은 수월하지 않습니다</a:t>
            </a:r>
            <a:r>
              <a:rPr lang="en-US" altLang="ko-KR"/>
              <a:t>.</a:t>
            </a:r>
            <a:endParaRPr lang="en-US" altLang="ko-KR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설령</a:t>
            </a:r>
            <a:r>
              <a:rPr lang="en-US" altLang="ko-KR"/>
              <a:t>, </a:t>
            </a:r>
            <a:r>
              <a:rPr lang="ko-KR" altLang="en-US"/>
              <a:t>약속을 잡아도 약속 장소</a:t>
            </a:r>
            <a:r>
              <a:rPr lang="ko-KR" altLang="en-US" baseline="0"/>
              <a:t> 및 </a:t>
            </a:r>
            <a:r>
              <a:rPr lang="ko-KR" altLang="en-US"/>
              <a:t>시간을 정할 때에도 의견이 분분하게 갈릴 때가 많습니다</a:t>
            </a:r>
            <a:r>
              <a:rPr lang="en-US" altLang="ko-KR"/>
              <a:t>.</a:t>
            </a:r>
            <a:endParaRPr lang="en-US" altLang="ko-KR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정말로 가고 싶은 장소가 있어서 저장해</a:t>
            </a:r>
            <a:r>
              <a:rPr lang="ko-KR" altLang="en-US" baseline="0"/>
              <a:t> </a:t>
            </a:r>
            <a:r>
              <a:rPr lang="ko-KR" altLang="en-US"/>
              <a:t>두지 않는 이상</a:t>
            </a:r>
            <a:r>
              <a:rPr lang="en-US" altLang="ko-KR"/>
              <a:t>, SNS</a:t>
            </a:r>
            <a:r>
              <a:rPr lang="ko-KR" altLang="en-US"/>
              <a:t>를 통해 다시 찾아봐야 하고 이 장소가 어떤지에 대한 의견도 구해야 하는 현상이 생기게 된다</a:t>
            </a:r>
            <a:r>
              <a:rPr lang="en-US" altLang="ko-KR"/>
              <a:t>. </a:t>
            </a:r>
            <a:endParaRPr lang="en-US" altLang="ko-KR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/>
              <a:t>(</a:t>
            </a:r>
            <a:r>
              <a:rPr lang="ko-KR" altLang="en-US"/>
              <a:t>클릭</a:t>
            </a:r>
            <a:r>
              <a:rPr lang="en-US" altLang="ko-KR"/>
              <a:t>)</a:t>
            </a:r>
            <a:endParaRPr lang="en-US" altLang="ko-KR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이러한 약속 시간과 장소를 정하는 과정에서의 문제점과 약간의 번거로운 과정들을 한꺼번에 통합하여 처리할 수 있는 서비스를 고안함</a:t>
            </a:r>
            <a:r>
              <a:rPr lang="en-US" altLang="ko-KR"/>
              <a:t>.</a:t>
            </a:r>
            <a:endParaRPr lang="en-US" altLang="ko-KR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그리하여 저희는 일정조율</a:t>
            </a:r>
            <a:r>
              <a:rPr lang="en-US" altLang="ko-KR"/>
              <a:t>, </a:t>
            </a:r>
            <a:r>
              <a:rPr lang="ko-KR" altLang="en-US"/>
              <a:t>모임관리 그리고 장소선정이라는 키포인트를 가지고 프로젝트를 기획하게 되었습니다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만나자고 얘기를 나눈 후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어디서 볼 지에 대해 메신저로 얘기를 나누거나 포털에 검색할 때가 많습니다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그래서 우리는 이러한 과정을 좀 더 효율적으로 사용자에게 알맞게 추천을 해주면 좋다고 생각이 들어 위치도 고려하고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사용자의 취향도 고려한 장소를 제공하면 좋겠다는 생각이 들었습니다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ko-KR">
              <a:solidFill>
                <a:schemeClr val="bg1">
                  <a:lumMod val="65000"/>
                </a:schemeClr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개인 간의 약속은 서로 얘기를 나누면 끝나지만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, 5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명 이상의 인원들이 만나는 약속을 잡을 때에는 일정에 관해 많은 얘기를 할 필요가  있다고 생각하였습니다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그래서 최초 약속을 만든 이가 정한 일정 기간 내에서 약속자들 간 가능한 날짜를 선택하여 어느 날짜가 제일 참여가 좋고 약속 잡기 괜찮은지를 단순하면서도 직관적으로 보여주면 좋다고 생각이 들어 이러한 기획을 구상하게되었습니다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en-US" altLang="ko-KR">
              <a:solidFill>
                <a:schemeClr val="bg1">
                  <a:lumMod val="65000"/>
                </a:schemeClr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>
                  <a:lumMod val="65000"/>
                </a:schemeClr>
              </a:solidFill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많은 사람들이 개인 사진첩에 사진만 저장되어 있습니다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하지만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훗날 지나서 이 약속 때 누가 모였고 무엇을 먹었고 무엇을 하였는지 등 추억들을 자동으로 기록되고 이를 관리할 수만 있다면 매우 좋겠다는 생각이 들었습니다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그래서 이를 관리해주는 서비스도 있으면 좋겠다는 생각을 하게 되었습니다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ko-KR">
              <a:solidFill>
                <a:schemeClr val="bg1">
                  <a:lumMod val="65000"/>
                </a:schemeClr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72D35EF-F524-4F0A-AD8D-EDC293D23C3A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/>
              <a:t>그리하여 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저희 프로젝트는 우리 만나자와 대중적인 캔커피 레쓰비의 조합으로 이뤄진 레쓰밋이라는 이름을 가지게 되었구요</a:t>
            </a:r>
            <a:r>
              <a:rPr lang="en-US" altLang="ko-KR" sz="1200"/>
              <a:t>.</a:t>
            </a:r>
            <a:endParaRPr lang="en-US" altLang="ko-KR" sz="1200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요약하자면 </a:t>
            </a:r>
            <a:r>
              <a:rPr lang="en-US" altLang="ko-KR" sz="1200"/>
              <a:t>, </a:t>
            </a:r>
            <a:r>
              <a:rPr lang="ko-KR" altLang="en-US" sz="1200"/>
              <a:t>다수의 사람들이 같은 약속을 잡을 떄 도움을 주는 위치 정보를 기반으로 한 약속 장소 추천 및 약속 날짜 관리 모바일 웹 이라</a:t>
            </a:r>
            <a:r>
              <a:rPr lang="ko-KR" altLang="en-US" sz="1200" baseline="0"/>
              <a:t> 할 수 있습니다</a:t>
            </a:r>
            <a:r>
              <a:rPr lang="en-US" altLang="ko-KR" sz="1200" baseline="0"/>
              <a:t>.</a:t>
            </a:r>
            <a:r>
              <a:rPr lang="en-US" altLang="ko-KR" sz="1200"/>
              <a:t> !!! ༼ </a:t>
            </a:r>
            <a:r>
              <a:rPr lang="ko-KR" altLang="en-US" sz="1200"/>
              <a:t>つ ◕</a:t>
            </a:r>
            <a:r>
              <a:rPr lang="en-US" altLang="ko-KR" sz="1200"/>
              <a:t>_◕ ༽</a:t>
            </a:r>
            <a:r>
              <a:rPr lang="ko-KR" altLang="en-US" sz="1200"/>
              <a:t>つ</a:t>
            </a:r>
            <a:endParaRPr lang="ko-KR" altLang="en-US" sz="1200"/>
          </a:p>
          <a:p>
            <a:pPr lvl="0">
              <a:defRPr/>
            </a:pPr>
            <a:endParaRPr lang="en-US" altLang="ko-KR" sz="1200" baseline="0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72D35EF-F524-4F0A-AD8D-EDC293D23C3A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본론입니다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본론의 첫부분은 서비스를 중심으로 전체적 흐름을 설명하고</a:t>
            </a:r>
            <a:r>
              <a:rPr lang="en-US" altLang="ko-KR"/>
              <a:t>, </a:t>
            </a:r>
            <a:r>
              <a:rPr lang="ko-KR" altLang="en-US"/>
              <a:t>그</a:t>
            </a:r>
            <a:r>
              <a:rPr lang="ko-KR" altLang="en-US" baseline="0"/>
              <a:t> 다음 목업으로 짠 상세 기능 화면을 중심으로 기술과 관련하여 설명하도록 하겟습니다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lvl="0">
              <a:defRPr/>
            </a:pPr>
            <a:r>
              <a:rPr lang="ko-KR" altLang="en-US" baseline="0"/>
              <a:t>이후</a:t>
            </a:r>
            <a:r>
              <a:rPr lang="en-US" altLang="ko-KR" baseline="0"/>
              <a:t>, </a:t>
            </a:r>
            <a:r>
              <a:rPr lang="ko-KR" altLang="en-US" baseline="0"/>
              <a:t>수익모델과 개발일정 및 기술 스택에 대해 이어가도록 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72D35EF-F524-4F0A-AD8D-EDC293D23C3A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먼저</a:t>
            </a:r>
            <a:r>
              <a:rPr lang="en-US" altLang="ko-KR"/>
              <a:t>, </a:t>
            </a:r>
            <a:r>
              <a:rPr lang="ko-KR" altLang="en-US"/>
              <a:t>레쓰밋 서비스의 전체적 흐름입니다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크게 네 단계로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약속방생성</a:t>
            </a:r>
            <a:r>
              <a:rPr lang="en-US" altLang="ko-KR"/>
              <a:t>, </a:t>
            </a:r>
            <a:r>
              <a:rPr lang="ko-KR" altLang="en-US"/>
              <a:t>멤버들 간 조율</a:t>
            </a:r>
            <a:r>
              <a:rPr lang="en-US" altLang="ko-KR"/>
              <a:t>, </a:t>
            </a:r>
            <a:r>
              <a:rPr lang="ko-KR" altLang="en-US"/>
              <a:t>장소추천 그리고 추억 공유의 흐름인데요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약속방 생성의 경우</a:t>
            </a:r>
            <a:r>
              <a:rPr lang="en-US" altLang="ko-KR"/>
              <a:t>, </a:t>
            </a:r>
            <a:r>
              <a:rPr lang="ko-KR" altLang="en-US"/>
              <a:t>사람들 간에 </a:t>
            </a:r>
            <a:r>
              <a:rPr lang="en-US" altLang="ko-KR"/>
              <a:t>“</a:t>
            </a:r>
            <a:r>
              <a:rPr lang="ko-KR" altLang="en-US"/>
              <a:t>우리 만날때 되었지</a:t>
            </a:r>
            <a:r>
              <a:rPr lang="en-US" altLang="ko-KR"/>
              <a:t>?“</a:t>
            </a:r>
            <a:r>
              <a:rPr lang="ko-KR" altLang="en-US"/>
              <a:t>라는</a:t>
            </a:r>
            <a:r>
              <a:rPr lang="en-US" altLang="ko-KR"/>
              <a:t> </a:t>
            </a:r>
            <a:r>
              <a:rPr lang="ko-KR" altLang="en-US"/>
              <a:t>등 약속 얘기가 나올 때</a:t>
            </a:r>
            <a:r>
              <a:rPr lang="en-US" altLang="ko-KR" baseline="0"/>
              <a:t> </a:t>
            </a:r>
            <a:r>
              <a:rPr lang="ko-KR" altLang="en-US" baseline="0"/>
              <a:t>사용자는 해당 서비스를 사용하여 약속 방을 생성하고</a:t>
            </a:r>
            <a:r>
              <a:rPr lang="en-US" altLang="ko-KR" baseline="0"/>
              <a:t>, </a:t>
            </a:r>
            <a:r>
              <a:rPr lang="ko-KR" altLang="en-US" baseline="0"/>
              <a:t>해당 약속 유형 등을 설정하여</a:t>
            </a:r>
            <a:r>
              <a:rPr lang="en-US" altLang="ko-KR" baseline="0"/>
              <a:t> </a:t>
            </a:r>
            <a:r>
              <a:rPr lang="ko-KR" altLang="en-US" baseline="0"/>
              <a:t>약속 방을 만드는 것입니다</a:t>
            </a:r>
            <a:endParaRPr lang="ko-KR" altLang="en-US" baseline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baseline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aseline="0"/>
              <a:t>다음</a:t>
            </a:r>
            <a:r>
              <a:rPr lang="en-US" altLang="ko-KR" baseline="0"/>
              <a:t>, </a:t>
            </a:r>
            <a:r>
              <a:rPr lang="ko-KR" altLang="en-US" baseline="0"/>
              <a:t>만들어진 약속방에 초대된 멤버들은 일정과 장소 등을 선택하여 조율할 수 있는데요</a:t>
            </a:r>
            <a:r>
              <a:rPr lang="en-US" altLang="ko-KR" baseline="0"/>
              <a:t>.</a:t>
            </a:r>
            <a:endParaRPr lang="en-US" altLang="ko-KR" baseline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aseline="0"/>
              <a:t>다수의 사람들이 만나는 모임 등 조율이 쉽지않을 때 해당 서비스를 활용해 모임 약속을 수월히 잡을 수 있게 되는 것입니다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baseline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aseline="0"/>
              <a:t>멤버들이 설정한 장소 데이터를 기반으로 각 개인별 장소와 취향 등을 고려해 모임에 어울릴만한 추천 장소 리스트를 제공해주게 되고</a:t>
            </a:r>
            <a:r>
              <a:rPr lang="en-US" altLang="ko-KR" baseline="0"/>
              <a:t>,</a:t>
            </a:r>
            <a:endParaRPr lang="en-US" altLang="ko-KR" baseline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baseline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aseline="0"/>
              <a:t>약속이 끝난 후에는</a:t>
            </a:r>
            <a:r>
              <a:rPr lang="en-US" altLang="ko-KR" baseline="0"/>
              <a:t>, </a:t>
            </a:r>
            <a:r>
              <a:rPr lang="ko-KR" altLang="en-US" baseline="0"/>
              <a:t>그들만의 그리고 그날만의 추억을 공유할 수 있또록 사진과 어디를 방문하였는지 기록까지 남길 수 있게 되는 것입니다</a:t>
            </a:r>
            <a:r>
              <a:rPr lang="en-US" altLang="ko-KR" baseline="0"/>
              <a:t>.\\</a:t>
            </a:r>
            <a:endParaRPr lang="en-US" altLang="ko-KR" baseline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이제 목업으로 짠 상세화면을 중점으로 기능 등을 소개하겠습니다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첫번째</a:t>
            </a:r>
            <a:r>
              <a:rPr lang="en-US" altLang="ko-KR"/>
              <a:t>, </a:t>
            </a:r>
            <a:r>
              <a:rPr lang="ko-KR" altLang="en-US"/>
              <a:t>로그인 및 회원가입니다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로그인 에서는</a:t>
            </a:r>
            <a:r>
              <a:rPr lang="ko-KR" altLang="en-US" baseline="0"/>
              <a:t> </a:t>
            </a:r>
            <a:r>
              <a:rPr lang="en-US" altLang="ko-KR" baseline="0"/>
              <a:t>SNS</a:t>
            </a:r>
            <a:r>
              <a:rPr lang="ko-KR" altLang="en-US" baseline="0"/>
              <a:t>으로도 로그인이 연동되도록 할 것이며</a:t>
            </a:r>
            <a:r>
              <a:rPr lang="en-US" altLang="ko-KR" baseline="0"/>
              <a:t>, </a:t>
            </a:r>
            <a:r>
              <a:rPr lang="ko-KR" altLang="en-US" baseline="0"/>
              <a:t>보다 나은 보안을 위해 </a:t>
            </a:r>
            <a:r>
              <a:rPr lang="en-US" altLang="ko-KR" baseline="0"/>
              <a:t>JWT Token </a:t>
            </a:r>
            <a:r>
              <a:rPr lang="ko-KR" altLang="en-US" baseline="0"/>
              <a:t>을 사용할 예정입니다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aseline="0"/>
              <a:t>회원가입에서는 필요한 데이터만을 최소한 입력하게 해서 가입되도록 할 것인데</a:t>
            </a:r>
            <a:r>
              <a:rPr lang="en-US" altLang="ko-KR" baseline="0"/>
              <a:t>, </a:t>
            </a:r>
            <a:r>
              <a:rPr lang="ko-KR" altLang="en-US" baseline="0"/>
              <a:t>휴대폰 번호 인증의 경우 유료</a:t>
            </a:r>
            <a:r>
              <a:rPr lang="en-US" altLang="ko-KR" baseline="0"/>
              <a:t>api</a:t>
            </a:r>
            <a:r>
              <a:rPr lang="ko-KR" altLang="en-US" baseline="0"/>
              <a:t>라는 점 때문에 이메일 인증만을 구현하기로 하였습니다</a:t>
            </a:r>
            <a:r>
              <a:rPr lang="en-US" altLang="ko-KR" baseline="0"/>
              <a:t>.</a:t>
            </a:r>
            <a:endParaRPr/>
          </a:p>
        </p:txBody>
      </p:sp>
      <p:sp>
        <p:nvSpPr>
          <p:cNvPr id="168" name="Google Shape;168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다음 화면은 로그인 직후</a:t>
            </a:r>
            <a:r>
              <a:rPr lang="en-US" altLang="ko-KR"/>
              <a:t>, </a:t>
            </a:r>
            <a:r>
              <a:rPr lang="ko-KR" altLang="en-US"/>
              <a:t>보시게 될 메인화면입니다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사용자의 편의성을 최대한 고려했기 때문에</a:t>
            </a:r>
            <a:r>
              <a:rPr lang="en-US" altLang="ko-KR"/>
              <a:t>,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시선이 많이 가는 부분에는 다가오는 날짜 순으로 사용자의 약속 리스트를 보여주게 됩니다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그리고</a:t>
            </a:r>
            <a:r>
              <a:rPr lang="ko-KR" altLang="en-US" baseline="0"/>
              <a:t> 자주이용할 메뉴는 하단 네비바에 위치해 사용토록 하였습니다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baseline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aseline="0"/>
              <a:t>메인화면의 경우</a:t>
            </a:r>
            <a:r>
              <a:rPr lang="en-US" altLang="ko-KR" baseline="0"/>
              <a:t>, </a:t>
            </a:r>
            <a:r>
              <a:rPr lang="ko-KR" altLang="en-US" baseline="0"/>
              <a:t>앞서 말씀드렸다시피 편의성을 고려해 디자인 할 예정이라</a:t>
            </a:r>
            <a:r>
              <a:rPr lang="en-US" altLang="ko-KR" baseline="0"/>
              <a:t>, </a:t>
            </a:r>
            <a:r>
              <a:rPr lang="ko-KR" altLang="en-US" baseline="0"/>
              <a:t>목업과 달리 디자인은 달라 질 수 있습니다</a:t>
            </a:r>
            <a:r>
              <a:rPr lang="en-US" altLang="ko-KR" baseline="0"/>
              <a:t>.</a:t>
            </a:r>
            <a:endParaRPr/>
          </a:p>
        </p:txBody>
      </p:sp>
      <p:sp>
        <p:nvSpPr>
          <p:cNvPr id="168" name="Google Shape;168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166F1F-CE9B-4651-A6AA-CD717754106B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93E5F-521B-4CAD-9D3A-AE923D912D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116CE-C4A3-4A05-B2D7-7C2E9A889C0F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93E5F-521B-4CAD-9D3A-AE923D912D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116CE-C4A3-4A05-B2D7-7C2E9A889C0F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93E5F-521B-4CAD-9D3A-AE923D912D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116CE-C4A3-4A05-B2D7-7C2E9A889C0F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93E5F-521B-4CAD-9D3A-AE923D912D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116CE-C4A3-4A05-B2D7-7C2E9A889C0F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93E5F-521B-4CAD-9D3A-AE923D912D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116CE-C4A3-4A05-B2D7-7C2E9A889C0F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93E5F-521B-4CAD-9D3A-AE923D912D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116CE-C4A3-4A05-B2D7-7C2E9A889C0F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93E5F-521B-4CAD-9D3A-AE923D912D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116CE-C4A3-4A05-B2D7-7C2E9A889C0F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93E5F-521B-4CAD-9D3A-AE923D912D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116CE-C4A3-4A05-B2D7-7C2E9A889C0F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93E5F-521B-4CAD-9D3A-AE923D912D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116CE-C4A3-4A05-B2D7-7C2E9A889C0F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93E5F-521B-4CAD-9D3A-AE923D912D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116CE-C4A3-4A05-B2D7-7C2E9A889C0F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93E5F-521B-4CAD-9D3A-AE923D912D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2.png"  /><Relationship Id="rId4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2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2.png"  /><Relationship Id="rId4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2.png"  /><Relationship Id="rId4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2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2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2.png"  /><Relationship Id="rId4" Type="http://schemas.openxmlformats.org/officeDocument/2006/relationships/image" Target="../media/image2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2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2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0.png"  /><Relationship Id="rId6" Type="http://schemas.openxmlformats.org/officeDocument/2006/relationships/image" Target="../media/image32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9.jpeg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2.png"  /><Relationship Id="rId6" Type="http://schemas.openxmlformats.org/officeDocument/2006/relationships/image" Target="../media/image35.png"  /><Relationship Id="rId7" Type="http://schemas.openxmlformats.org/officeDocument/2006/relationships/image" Target="../media/image36.png"  /><Relationship Id="rId8" Type="http://schemas.openxmlformats.org/officeDocument/2006/relationships/image" Target="../media/image37.jpeg"  /><Relationship Id="rId9" Type="http://schemas.openxmlformats.org/officeDocument/2006/relationships/image" Target="../media/image38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.png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2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2.png"  /><Relationship Id="rId4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2.png"  /><Relationship Id="rId4" Type="http://schemas.openxmlformats.org/officeDocument/2006/relationships/image" Target="../media/image1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C9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68503" y="5483336"/>
            <a:ext cx="2177585" cy="79329"/>
            <a:chOff x="4268503" y="5559536"/>
            <a:chExt cx="2177585" cy="793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8503" y="5559536"/>
              <a:ext cx="2177585" cy="793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45267" y="5510875"/>
            <a:ext cx="2177585" cy="79329"/>
            <a:chOff x="11745267" y="5587075"/>
            <a:chExt cx="2177585" cy="793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45267" y="5587075"/>
              <a:ext cx="2177585" cy="79329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3962400" y="3238500"/>
            <a:ext cx="1028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/>
              </a:rPr>
              <a:t>LET’S</a:t>
            </a:r>
            <a:r>
              <a:rPr lang="en-US" altLang="ko-KR" sz="12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MEET</a:t>
            </a:r>
            <a:endParaRPr lang="ko-KR" altLang="en-US" sz="12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31956" y="8167926"/>
            <a:ext cx="91222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FFFF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7</a:t>
            </a:r>
            <a:r>
              <a:rPr lang="ko-KR" altLang="en-US" sz="2500" b="1" dirty="0">
                <a:solidFill>
                  <a:srgbClr val="FFFF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 안 잔다 팀</a:t>
            </a:r>
            <a:endParaRPr lang="en-US" altLang="ko-KR" sz="2500" b="1" dirty="0">
              <a:solidFill>
                <a:srgbClr val="FFFF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25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김지현 김동빈 이성헌 이주이 </a:t>
            </a:r>
            <a:r>
              <a:rPr lang="ko-KR" altLang="en-US" sz="2500" b="1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임호빈</a:t>
            </a:r>
            <a:endParaRPr lang="ko-KR" altLang="en-US" sz="25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5291435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고민없이 </a:t>
            </a:r>
            <a:r>
              <a:rPr lang="ko-KR" altLang="en-US" sz="2600" dirty="0">
                <a:solidFill>
                  <a:srgbClr val="FFFF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약속</a:t>
            </a:r>
            <a:r>
              <a:rPr lang="ko-KR" altLang="en-US" sz="2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잡고 싶다면</a:t>
            </a:r>
            <a:r>
              <a:rPr lang="en-US" altLang="ko-KR" sz="2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?!</a:t>
            </a:r>
            <a:endParaRPr lang="ko-KR" altLang="en-US" sz="2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1011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39" name="Object 4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977358" y="723900"/>
            <a:ext cx="303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본론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865920" y="780990"/>
            <a:ext cx="443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 Unicode MS" panose="020B0604020202020204" pitchFamily="50" charset="-127"/>
                <a:sym typeface="Malgun Gothic"/>
              </a:rPr>
              <a:t>상세 화면 및 상세 소개 </a:t>
            </a:r>
            <a:r>
              <a:rPr lang="en-US" altLang="ko-KR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 Unicode MS" panose="020B0604020202020204" pitchFamily="50" charset="-127"/>
                <a:sym typeface="Malgun Gothic"/>
              </a:rPr>
              <a:t>(</a:t>
            </a:r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 Unicode MS" panose="020B0604020202020204" pitchFamily="50" charset="-127"/>
                <a:sym typeface="Malgun Gothic"/>
              </a:rPr>
              <a:t>기능 중심</a:t>
            </a:r>
            <a:r>
              <a:rPr lang="en-US" altLang="ko-KR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 Unicode MS" panose="020B0604020202020204" pitchFamily="50" charset="-127"/>
                <a:sym typeface="Malgun Gothic"/>
              </a:rPr>
              <a:t>)</a:t>
            </a:r>
          </a:p>
          <a:p>
            <a:pPr algn="r"/>
            <a:endParaRPr lang="ko-KR" altLang="en-US" sz="2000" dirty="0"/>
          </a:p>
        </p:txBody>
      </p:sp>
      <p:grpSp>
        <p:nvGrpSpPr>
          <p:cNvPr id="42" name="그룹 1012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43" name="Object 4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pic>
        <p:nvPicPr>
          <p:cNvPr id="13" name="Picture 2" descr="https://s3.us-west-2.amazonaws.com/secure.notion-static.com/7aadcba5-5ab5-452d-9961-280d658fdfb2/Untitled.png?X-Amz-Algorithm=AWS4-HMAC-SHA256&amp;X-Amz-Credential=AKIAT73L2G45O3KS52Y5%2F20210126%2Fus-west-2%2Fs3%2Faws4_request&amp;X-Amz-Date=20210126T133958Z&amp;X-Amz-Expires=86400&amp;X-Amz-Signature=15abfe8bc07205b9e94efd8411fdf8b0835add592691a032abf0352ebea67c58&amp;X-Amz-SignedHeaders=host&amp;response-content-disposition=filename%20%3D%22Untitled.png%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43818"/>
            <a:ext cx="12884335" cy="746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화살표 연결선 17"/>
          <p:cNvCxnSpPr/>
          <p:nvPr/>
        </p:nvCxnSpPr>
        <p:spPr>
          <a:xfrm flipH="1" flipV="1">
            <a:off x="2493243" y="4229100"/>
            <a:ext cx="1240557" cy="683074"/>
          </a:xfrm>
          <a:prstGeom prst="straightConnector1">
            <a:avLst/>
          </a:prstGeom>
          <a:ln w="38100">
            <a:solidFill>
              <a:srgbClr val="1C94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494173"/>
            <a:ext cx="292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친구 추가 </a:t>
            </a:r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14457585" y="4570637"/>
            <a:ext cx="934815" cy="462542"/>
          </a:xfrm>
          <a:prstGeom prst="straightConnector1">
            <a:avLst/>
          </a:prstGeom>
          <a:ln w="38100">
            <a:solidFill>
              <a:srgbClr val="1C94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081065" y="3967490"/>
            <a:ext cx="292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‘</a:t>
            </a: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좋아요</a:t>
            </a:r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’</a:t>
            </a: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기능</a:t>
            </a:r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2323" y="3467100"/>
            <a:ext cx="2375833" cy="675586"/>
          </a:xfrm>
          <a:prstGeom prst="roundRect">
            <a:avLst/>
          </a:prstGeom>
          <a:noFill/>
          <a:ln>
            <a:solidFill>
              <a:srgbClr val="1C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406641" y="3895050"/>
            <a:ext cx="2347960" cy="675587"/>
          </a:xfrm>
          <a:prstGeom prst="roundRect">
            <a:avLst/>
          </a:prstGeom>
          <a:noFill/>
          <a:ln>
            <a:solidFill>
              <a:srgbClr val="1C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66550" y="2133600"/>
            <a:ext cx="18288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981667" y="2091690"/>
            <a:ext cx="18288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8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1011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39" name="Object 4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977358" y="723900"/>
            <a:ext cx="303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본론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865920" y="780990"/>
            <a:ext cx="443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 Unicode MS" panose="020B0604020202020204" pitchFamily="50" charset="-127"/>
                <a:sym typeface="Malgun Gothic"/>
              </a:rPr>
              <a:t>상세 화면 및 상세 소개 </a:t>
            </a:r>
            <a:r>
              <a:rPr lang="en-US" altLang="ko-KR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 Unicode MS" panose="020B0604020202020204" pitchFamily="50" charset="-127"/>
                <a:sym typeface="Malgun Gothic"/>
              </a:rPr>
              <a:t>(</a:t>
            </a:r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 Unicode MS" panose="020B0604020202020204" pitchFamily="50" charset="-127"/>
                <a:sym typeface="Malgun Gothic"/>
              </a:rPr>
              <a:t>기능 중심</a:t>
            </a:r>
            <a:r>
              <a:rPr lang="en-US" altLang="ko-KR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 Unicode MS" panose="020B0604020202020204" pitchFamily="50" charset="-127"/>
                <a:sym typeface="Malgun Gothic"/>
              </a:rPr>
              <a:t>)</a:t>
            </a:r>
          </a:p>
          <a:p>
            <a:pPr algn="r"/>
            <a:endParaRPr lang="ko-KR" altLang="en-US" sz="2000" dirty="0"/>
          </a:p>
        </p:txBody>
      </p:sp>
      <p:grpSp>
        <p:nvGrpSpPr>
          <p:cNvPr id="42" name="그룹 1012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43" name="Object 4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cxnSp>
        <p:nvCxnSpPr>
          <p:cNvPr id="16" name="직선 화살표 연결선 15"/>
          <p:cNvCxnSpPr/>
          <p:nvPr/>
        </p:nvCxnSpPr>
        <p:spPr>
          <a:xfrm flipV="1">
            <a:off x="12552218" y="3208714"/>
            <a:ext cx="1147157" cy="216130"/>
          </a:xfrm>
          <a:prstGeom prst="straightConnector1">
            <a:avLst/>
          </a:prstGeom>
          <a:ln w="38100">
            <a:solidFill>
              <a:srgbClr val="1C94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792200" y="2661910"/>
            <a:ext cx="3815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사용 위치 기반 중심</a:t>
            </a:r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en-US" altLang="ko-KR" sz="28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Kakao</a:t>
            </a:r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map API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12865920" y="6357180"/>
            <a:ext cx="1182772" cy="81720"/>
          </a:xfrm>
          <a:prstGeom prst="straightConnector1">
            <a:avLst/>
          </a:prstGeom>
          <a:ln w="38100">
            <a:solidFill>
              <a:srgbClr val="1C94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048692" y="6037061"/>
            <a:ext cx="381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대략적인 기간 설정</a:t>
            </a:r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35" y="1438873"/>
            <a:ext cx="4852065" cy="759082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447300" y="3771900"/>
            <a:ext cx="5512133" cy="3741076"/>
          </a:xfrm>
          <a:prstGeom prst="ellipse">
            <a:avLst/>
          </a:prstGeom>
          <a:noFill/>
          <a:ln w="38100">
            <a:solidFill>
              <a:srgbClr val="1C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594" y="1469671"/>
            <a:ext cx="5524326" cy="7582008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3792200" y="2398151"/>
            <a:ext cx="3815175" cy="1904603"/>
          </a:xfrm>
          <a:prstGeom prst="roundRect">
            <a:avLst/>
          </a:prstGeom>
          <a:noFill/>
          <a:ln>
            <a:solidFill>
              <a:srgbClr val="1C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173201" y="5962195"/>
            <a:ext cx="3581400" cy="690692"/>
          </a:xfrm>
          <a:prstGeom prst="roundRect">
            <a:avLst/>
          </a:prstGeom>
          <a:noFill/>
          <a:ln>
            <a:solidFill>
              <a:srgbClr val="1C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6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3" grpId="0" animBg="1"/>
      <p:bldP spid="15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1011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39" name="Object 4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977358" y="723900"/>
            <a:ext cx="303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본론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865920" y="780990"/>
            <a:ext cx="443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Malgun Gothic"/>
                <a:sym typeface="Malgun Gothic"/>
              </a:rPr>
              <a:t>상세 화면 및 상세 소개 </a:t>
            </a:r>
            <a:r>
              <a:rPr lang="en-US" altLang="ko-KR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Malgun Gothic"/>
                <a:sym typeface="Malgun Gothic"/>
              </a:rPr>
              <a:t>(</a:t>
            </a:r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Malgun Gothic"/>
                <a:sym typeface="Malgun Gothic"/>
              </a:rPr>
              <a:t>기능 중심</a:t>
            </a:r>
            <a:r>
              <a:rPr lang="en-US" altLang="ko-KR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Malgun Gothic"/>
                <a:sym typeface="Malgun Gothic"/>
              </a:rPr>
              <a:t>)</a:t>
            </a:r>
          </a:p>
          <a:p>
            <a:pPr algn="r"/>
            <a:endParaRPr lang="ko-KR" altLang="en-US" sz="2000" dirty="0"/>
          </a:p>
        </p:txBody>
      </p:sp>
      <p:grpSp>
        <p:nvGrpSpPr>
          <p:cNvPr id="42" name="그룹 1012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43" name="Object 4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cxnSp>
        <p:nvCxnSpPr>
          <p:cNvPr id="17" name="직선 화살표 연결선 16"/>
          <p:cNvCxnSpPr/>
          <p:nvPr/>
        </p:nvCxnSpPr>
        <p:spPr>
          <a:xfrm flipV="1">
            <a:off x="8914257" y="4533900"/>
            <a:ext cx="1906143" cy="914400"/>
          </a:xfrm>
          <a:prstGeom prst="straightConnector1">
            <a:avLst/>
          </a:prstGeom>
          <a:ln w="38100">
            <a:solidFill>
              <a:srgbClr val="1C94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125200" y="3819320"/>
            <a:ext cx="4736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멤버들 약속 가능 날짜 체크</a:t>
            </a:r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25200" y="6954904"/>
            <a:ext cx="4736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멤버들 출발 장소 기입</a:t>
            </a:r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29" name="직선 화살표 연결선 28"/>
          <p:cNvCxnSpPr>
            <a:endCxn id="28" idx="1"/>
          </p:cNvCxnSpPr>
          <p:nvPr/>
        </p:nvCxnSpPr>
        <p:spPr>
          <a:xfrm flipV="1">
            <a:off x="8914257" y="7216514"/>
            <a:ext cx="2210943" cy="463565"/>
          </a:xfrm>
          <a:prstGeom prst="straightConnector1">
            <a:avLst/>
          </a:prstGeom>
          <a:ln w="38100">
            <a:solidFill>
              <a:srgbClr val="1C94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1373324"/>
            <a:ext cx="5485256" cy="766612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1430000" y="6841879"/>
            <a:ext cx="4114800" cy="838200"/>
          </a:xfrm>
          <a:prstGeom prst="roundRect">
            <a:avLst/>
          </a:prstGeom>
          <a:noFill/>
          <a:ln>
            <a:solidFill>
              <a:srgbClr val="1C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972800" y="3695700"/>
            <a:ext cx="5119868" cy="838200"/>
          </a:xfrm>
          <a:prstGeom prst="roundRect">
            <a:avLst/>
          </a:prstGeom>
          <a:noFill/>
          <a:ln>
            <a:solidFill>
              <a:srgbClr val="1C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30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1011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39" name="Object 4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977358" y="723900"/>
            <a:ext cx="303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본론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865920" y="780990"/>
            <a:ext cx="443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Malgun Gothic"/>
                <a:sym typeface="Malgun Gothic"/>
              </a:rPr>
              <a:t>상세 화면 및 상세 소개 </a:t>
            </a:r>
            <a:r>
              <a:rPr lang="en-US" altLang="ko-KR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Malgun Gothic"/>
                <a:sym typeface="Malgun Gothic"/>
              </a:rPr>
              <a:t>(</a:t>
            </a:r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Malgun Gothic"/>
                <a:sym typeface="Malgun Gothic"/>
              </a:rPr>
              <a:t>기능 중심</a:t>
            </a:r>
            <a:r>
              <a:rPr lang="en-US" altLang="ko-KR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Malgun Gothic"/>
                <a:sym typeface="Malgun Gothic"/>
              </a:rPr>
              <a:t>)</a:t>
            </a:r>
          </a:p>
          <a:p>
            <a:pPr algn="r"/>
            <a:endParaRPr lang="ko-KR" altLang="en-US" sz="2000" dirty="0"/>
          </a:p>
        </p:txBody>
      </p:sp>
      <p:grpSp>
        <p:nvGrpSpPr>
          <p:cNvPr id="42" name="그룹 1012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43" name="Object 4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11353800" y="4389975"/>
            <a:ext cx="473611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장소 추천 알고리즘</a:t>
            </a:r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중간 지역 장소 추천 </a:t>
            </a:r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랜덤 장소 추천   </a:t>
            </a:r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9494520" y="5281267"/>
            <a:ext cx="1859280" cy="359223"/>
          </a:xfrm>
          <a:prstGeom prst="straightConnector1">
            <a:avLst/>
          </a:prstGeom>
          <a:ln w="38100">
            <a:solidFill>
              <a:srgbClr val="1C94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57" y="1579117"/>
            <a:ext cx="5181600" cy="740430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1506200" y="4020675"/>
            <a:ext cx="4419600" cy="2418225"/>
          </a:xfrm>
          <a:prstGeom prst="roundRect">
            <a:avLst/>
          </a:prstGeom>
          <a:noFill/>
          <a:ln>
            <a:solidFill>
              <a:srgbClr val="1C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68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1011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39" name="Object 4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977358" y="723900"/>
            <a:ext cx="303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본론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865920" y="780990"/>
            <a:ext cx="443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Malgun Gothic"/>
                <a:sym typeface="Malgun Gothic"/>
              </a:rPr>
              <a:t>상세 화면 및 상세 소개 </a:t>
            </a:r>
            <a:r>
              <a:rPr lang="en-US" altLang="ko-KR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Malgun Gothic"/>
                <a:sym typeface="Malgun Gothic"/>
              </a:rPr>
              <a:t>(</a:t>
            </a:r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Malgun Gothic"/>
                <a:sym typeface="Malgun Gothic"/>
              </a:rPr>
              <a:t>기능 중심</a:t>
            </a:r>
            <a:r>
              <a:rPr lang="en-US" altLang="ko-KR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Malgun Gothic"/>
                <a:sym typeface="Malgun Gothic"/>
              </a:rPr>
              <a:t>)</a:t>
            </a:r>
          </a:p>
          <a:p>
            <a:pPr algn="r"/>
            <a:endParaRPr lang="ko-KR" altLang="en-US" sz="2000" dirty="0"/>
          </a:p>
        </p:txBody>
      </p:sp>
      <p:grpSp>
        <p:nvGrpSpPr>
          <p:cNvPr id="42" name="그룹 1012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43" name="Object 4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1527184"/>
            <a:ext cx="5258943" cy="73722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22" y="1576390"/>
            <a:ext cx="5015104" cy="7372283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324600" y="4152900"/>
            <a:ext cx="1257894" cy="685800"/>
          </a:xfrm>
          <a:prstGeom prst="ellipse">
            <a:avLst/>
          </a:prstGeom>
          <a:solidFill>
            <a:srgbClr val="1CDEF8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3297449" y="4152900"/>
            <a:ext cx="1257894" cy="685800"/>
          </a:xfrm>
          <a:prstGeom prst="ellipse">
            <a:avLst/>
          </a:prstGeom>
          <a:solidFill>
            <a:srgbClr val="1CDEF8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9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1011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39" name="Object 4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977358" y="723900"/>
            <a:ext cx="303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본론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865920" y="780990"/>
            <a:ext cx="443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Malgun Gothic"/>
                <a:sym typeface="Malgun Gothic"/>
              </a:rPr>
              <a:t>상세 화면 및 상세 소개 </a:t>
            </a:r>
            <a:r>
              <a:rPr lang="en-US" altLang="ko-KR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Malgun Gothic"/>
                <a:sym typeface="Malgun Gothic"/>
              </a:rPr>
              <a:t>(</a:t>
            </a:r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Malgun Gothic"/>
                <a:sym typeface="Malgun Gothic"/>
              </a:rPr>
              <a:t>기능 중심</a:t>
            </a:r>
            <a:r>
              <a:rPr lang="en-US" altLang="ko-KR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Malgun Gothic"/>
                <a:sym typeface="Malgun Gothic"/>
              </a:rPr>
              <a:t>)</a:t>
            </a:r>
          </a:p>
          <a:p>
            <a:pPr algn="r"/>
            <a:endParaRPr lang="ko-KR" altLang="en-US" sz="2000" dirty="0"/>
          </a:p>
        </p:txBody>
      </p:sp>
      <p:grpSp>
        <p:nvGrpSpPr>
          <p:cNvPr id="42" name="그룹 1012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43" name="Object 4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129" y="1373324"/>
            <a:ext cx="5012951" cy="76555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188" y="1373324"/>
            <a:ext cx="5076064" cy="765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7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1011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39" name="Object 4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977358" y="723900"/>
            <a:ext cx="303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본론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865920" y="780990"/>
            <a:ext cx="443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 Unicode MS" panose="020B0604020202020204" pitchFamily="50" charset="-127"/>
                <a:sym typeface="Malgun Gothic"/>
              </a:rPr>
              <a:t>수익 모델</a:t>
            </a:r>
            <a:endParaRPr lang="en-US" altLang="ko-KR" sz="2000" dirty="0">
              <a:solidFill>
                <a:srgbClr val="3F3F3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 Unicode MS" panose="020B0604020202020204" pitchFamily="50" charset="-127"/>
              <a:sym typeface="Malgun Gothic"/>
            </a:endParaRPr>
          </a:p>
          <a:p>
            <a:pPr algn="r"/>
            <a:endParaRPr lang="ko-KR" altLang="en-US" sz="2000" dirty="0"/>
          </a:p>
        </p:txBody>
      </p:sp>
      <p:grpSp>
        <p:nvGrpSpPr>
          <p:cNvPr id="42" name="그룹 1012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43" name="Object 4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779936"/>
              </p:ext>
            </p:extLst>
          </p:nvPr>
        </p:nvGraphicFramePr>
        <p:xfrm>
          <a:off x="2983276" y="4457700"/>
          <a:ext cx="12039600" cy="304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644243484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445778616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744835113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1586829444"/>
                    </a:ext>
                  </a:extLst>
                </a:gridCol>
              </a:tblGrid>
              <a:tr h="98099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1C94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Player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1C94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Packing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1C94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Pricing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1C9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637494"/>
                  </a:ext>
                </a:extLst>
              </a:tr>
              <a:tr h="1033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aseline="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수수료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업주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가게와의 연동을 통한 예약 시스템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예약 성사 시 예약 건당 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천원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16789"/>
                  </a:ext>
                </a:extLst>
              </a:tr>
              <a:tr h="1033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광고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,</a:t>
                      </a:r>
                      <a:r>
                        <a:rPr lang="en-US" altLang="ko-KR" sz="2400" baseline="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</a:t>
                      </a:r>
                      <a:r>
                        <a:rPr lang="ko-KR" altLang="en-US" sz="2400" baseline="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배너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광고주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홈 화면 상단에 광고 및 배너 노출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만 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CPM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(Cost</a:t>
                      </a:r>
                      <a:r>
                        <a:rPr lang="en-US" altLang="ko-KR" sz="2400" baseline="0" dirty="0">
                          <a:solidFill>
                            <a:schemeClr val="tx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per mile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)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5458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10200" y="28575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3P(Player, Packaging, Pricing) </a:t>
            </a:r>
            <a:r>
              <a:rPr lang="ko-KR" alt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3312343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1011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39" name="Object 4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977358" y="723900"/>
            <a:ext cx="303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본론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865920" y="780990"/>
            <a:ext cx="443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 Unicode MS" panose="020B0604020202020204" pitchFamily="50" charset="-127"/>
                <a:sym typeface="Malgun Gothic"/>
              </a:rPr>
              <a:t>개발 일정</a:t>
            </a:r>
            <a:endParaRPr lang="ko-KR" altLang="en-US" sz="2000" dirty="0"/>
          </a:p>
        </p:txBody>
      </p:sp>
      <p:grpSp>
        <p:nvGrpSpPr>
          <p:cNvPr id="42" name="그룹 1012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43" name="Object 4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1790700"/>
            <a:ext cx="14935200" cy="696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7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1011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39" name="Object 4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977358" y="723900"/>
            <a:ext cx="303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본론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865920" y="780990"/>
            <a:ext cx="443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 Unicode MS" panose="020B0604020202020204" pitchFamily="50" charset="-127"/>
                <a:sym typeface="Malgun Gothic"/>
              </a:rPr>
              <a:t>기술 스택</a:t>
            </a:r>
          </a:p>
        </p:txBody>
      </p:sp>
      <p:pic>
        <p:nvPicPr>
          <p:cNvPr id="20" name="Google Shape;22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358" y="9073658"/>
            <a:ext cx="16331000" cy="5541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30;p21"/>
          <p:cNvSpPr/>
          <p:nvPr/>
        </p:nvSpPr>
        <p:spPr>
          <a:xfrm>
            <a:off x="1295400" y="1797078"/>
            <a:ext cx="4779271" cy="6927822"/>
          </a:xfrm>
          <a:prstGeom prst="roundRect">
            <a:avLst>
              <a:gd name="adj" fmla="val 16667"/>
            </a:avLst>
          </a:prstGeom>
          <a:solidFill>
            <a:srgbClr val="1C94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31;p21"/>
          <p:cNvSpPr txBox="1"/>
          <p:nvPr/>
        </p:nvSpPr>
        <p:spPr>
          <a:xfrm>
            <a:off x="3111006" y="2001240"/>
            <a:ext cx="11480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dirty="0">
                <a:solidFill>
                  <a:schemeClr val="l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/>
                <a:sym typeface="Arial"/>
              </a:rPr>
              <a:t>FE</a:t>
            </a:r>
            <a:endParaRPr sz="4800" dirty="0">
              <a:solidFill>
                <a:schemeClr val="lt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3" name="Google Shape;232;p21"/>
          <p:cNvSpPr txBox="1"/>
          <p:nvPr/>
        </p:nvSpPr>
        <p:spPr>
          <a:xfrm>
            <a:off x="967660" y="4585245"/>
            <a:ext cx="4850248" cy="3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lt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/>
              <a:sym typeface="Calibri"/>
            </a:endParaRPr>
          </a:p>
          <a:p>
            <a:pPr marL="742950" marR="0" lvl="1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/>
              <a:sym typeface="Calibri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lang="ko-KR" sz="2800" dirty="0" err="1">
                <a:solidFill>
                  <a:schemeClr val="l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/>
                <a:sym typeface="Calibri"/>
              </a:rPr>
              <a:t>Vue</a:t>
            </a:r>
            <a:r>
              <a:rPr lang="ko-KR" sz="2800" dirty="0">
                <a:solidFill>
                  <a:schemeClr val="l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/>
                <a:sym typeface="Calibri"/>
              </a:rPr>
              <a:t> - </a:t>
            </a:r>
            <a:r>
              <a:rPr lang="ko-KR" sz="2800" dirty="0" err="1">
                <a:solidFill>
                  <a:schemeClr val="l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/>
                <a:sym typeface="Calibri"/>
              </a:rPr>
              <a:t>Vuex</a:t>
            </a:r>
            <a:endParaRPr sz="2800" dirty="0">
              <a:solidFill>
                <a:schemeClr val="lt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/>
              <a:sym typeface="Calibri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lang="ko-KR" sz="2800" dirty="0" err="1">
                <a:solidFill>
                  <a:schemeClr val="l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/>
                <a:sym typeface="Calibri"/>
              </a:rPr>
              <a:t>Vuetify</a:t>
            </a:r>
            <a:r>
              <a:rPr lang="ko-KR" sz="2800" dirty="0">
                <a:solidFill>
                  <a:schemeClr val="l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/>
                <a:sym typeface="Calibri"/>
              </a:rPr>
              <a:t>, </a:t>
            </a:r>
            <a:r>
              <a:rPr lang="ko-KR" sz="2800" dirty="0" err="1">
                <a:solidFill>
                  <a:schemeClr val="l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/>
                <a:sym typeface="Calibri"/>
              </a:rPr>
              <a:t>BootstrapVue</a:t>
            </a:r>
            <a:r>
              <a:rPr lang="ko-KR" sz="2800" dirty="0">
                <a:solidFill>
                  <a:schemeClr val="l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/>
                <a:sym typeface="Calibri"/>
              </a:rPr>
              <a:t>, </a:t>
            </a:r>
            <a:r>
              <a:rPr lang="ko-KR" sz="2800" dirty="0" err="1">
                <a:solidFill>
                  <a:schemeClr val="l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/>
                <a:sym typeface="Calibri"/>
              </a:rPr>
              <a:t>SaSS</a:t>
            </a:r>
            <a:endParaRPr sz="2800" dirty="0">
              <a:solidFill>
                <a:schemeClr val="lt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3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1005" y="3081043"/>
            <a:ext cx="1148057" cy="114805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34;p21"/>
          <p:cNvSpPr/>
          <p:nvPr/>
        </p:nvSpPr>
        <p:spPr>
          <a:xfrm>
            <a:off x="6724898" y="1797077"/>
            <a:ext cx="4779300" cy="6927900"/>
          </a:xfrm>
          <a:prstGeom prst="roundRect">
            <a:avLst>
              <a:gd name="adj" fmla="val 16667"/>
            </a:avLst>
          </a:prstGeom>
          <a:solidFill>
            <a:srgbClr val="1C94F8">
              <a:alpha val="4588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35;p21"/>
          <p:cNvSpPr txBox="1"/>
          <p:nvPr/>
        </p:nvSpPr>
        <p:spPr>
          <a:xfrm>
            <a:off x="8540506" y="1937393"/>
            <a:ext cx="11480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dirty="0">
                <a:solidFill>
                  <a:schemeClr val="l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/>
                <a:sym typeface="Arial"/>
              </a:rPr>
              <a:t>BE</a:t>
            </a:r>
            <a:endParaRPr sz="4800" dirty="0">
              <a:solidFill>
                <a:schemeClr val="lt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5" name="Google Shape;236;p21"/>
          <p:cNvSpPr/>
          <p:nvPr/>
        </p:nvSpPr>
        <p:spPr>
          <a:xfrm>
            <a:off x="12154396" y="1797078"/>
            <a:ext cx="4779271" cy="6927822"/>
          </a:xfrm>
          <a:prstGeom prst="roundRect">
            <a:avLst>
              <a:gd name="adj" fmla="val 16667"/>
            </a:avLst>
          </a:prstGeom>
          <a:solidFill>
            <a:srgbClr val="1C94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237;p21"/>
          <p:cNvSpPr txBox="1"/>
          <p:nvPr/>
        </p:nvSpPr>
        <p:spPr>
          <a:xfrm>
            <a:off x="13086061" y="2001240"/>
            <a:ext cx="291594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dirty="0">
                <a:solidFill>
                  <a:schemeClr val="l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/>
                <a:sym typeface="Arial"/>
              </a:rPr>
              <a:t>ETC</a:t>
            </a:r>
            <a:endParaRPr sz="4800" dirty="0">
              <a:solidFill>
                <a:schemeClr val="lt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7" name="Google Shape;238;p21"/>
          <p:cNvSpPr txBox="1"/>
          <p:nvPr/>
        </p:nvSpPr>
        <p:spPr>
          <a:xfrm>
            <a:off x="6435273" y="5490265"/>
            <a:ext cx="5358521" cy="30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lang="ko-KR" sz="2800" dirty="0" err="1">
                <a:solidFill>
                  <a:schemeClr val="l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/>
                <a:sym typeface="Calibri"/>
              </a:rPr>
              <a:t>SpringBoot</a:t>
            </a:r>
            <a:endParaRPr sz="2800" dirty="0">
              <a:solidFill>
                <a:schemeClr val="lt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/>
                <a:sym typeface="Calibri"/>
              </a:rPr>
              <a:t>         (REST API, </a:t>
            </a:r>
            <a:r>
              <a:rPr lang="ko-KR" sz="2800" dirty="0" err="1">
                <a:solidFill>
                  <a:schemeClr val="l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/>
                <a:sym typeface="Calibri"/>
              </a:rPr>
              <a:t>Mybatis</a:t>
            </a:r>
            <a:r>
              <a:rPr lang="ko-KR" sz="2800" dirty="0">
                <a:solidFill>
                  <a:schemeClr val="l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/>
                <a:sym typeface="Calibri"/>
              </a:rPr>
              <a:t>)</a:t>
            </a:r>
            <a:endParaRPr sz="2800" dirty="0">
              <a:solidFill>
                <a:schemeClr val="lt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lang="ko-KR" sz="2800" dirty="0" err="1">
                <a:solidFill>
                  <a:schemeClr val="l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/>
                <a:sym typeface="Calibri"/>
              </a:rPr>
              <a:t>Database</a:t>
            </a:r>
            <a:r>
              <a:rPr lang="ko-KR" sz="2800" dirty="0">
                <a:solidFill>
                  <a:schemeClr val="l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/>
                <a:sym typeface="Calibri"/>
              </a:rPr>
              <a:t> : </a:t>
            </a:r>
            <a:r>
              <a:rPr lang="ko-KR" sz="2800" dirty="0" err="1">
                <a:solidFill>
                  <a:schemeClr val="l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/>
                <a:sym typeface="Calibri"/>
              </a:rPr>
              <a:t>MySQL</a:t>
            </a:r>
            <a:endParaRPr sz="2800" dirty="0">
              <a:solidFill>
                <a:schemeClr val="lt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39;p21"/>
          <p:cNvSpPr txBox="1"/>
          <p:nvPr/>
        </p:nvSpPr>
        <p:spPr>
          <a:xfrm>
            <a:off x="11892472" y="5490265"/>
            <a:ext cx="5012100" cy="29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ko-KR" sz="2800" b="0" i="0" u="none" strike="noStrike" cap="none" dirty="0">
                <a:solidFill>
                  <a:schemeClr val="l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/>
                <a:sym typeface="Calibri"/>
              </a:rPr>
              <a:t>JIRA [</a:t>
            </a:r>
            <a:r>
              <a:rPr lang="ko-KR" sz="2800" b="0" i="0" u="none" strike="noStrike" cap="none" dirty="0" err="1">
                <a:solidFill>
                  <a:schemeClr val="l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/>
                <a:sym typeface="Calibri"/>
              </a:rPr>
              <a:t>for</a:t>
            </a:r>
            <a:r>
              <a:rPr lang="ko-KR" sz="2800" b="0" i="0" u="none" strike="noStrike" cap="none" dirty="0">
                <a:solidFill>
                  <a:schemeClr val="l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/>
                <a:sym typeface="Calibri"/>
              </a:rPr>
              <a:t> Project Management]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742950" marR="0" lvl="1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ko-KR" sz="2800" b="0" i="0" u="none" strike="noStrike" cap="none" dirty="0">
                <a:solidFill>
                  <a:schemeClr val="l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/>
                <a:sym typeface="Calibri"/>
              </a:rPr>
              <a:t>GIT [</a:t>
            </a:r>
            <a:r>
              <a:rPr lang="ko-KR" sz="2800" b="0" i="0" u="none" strike="noStrike" cap="none" dirty="0" err="1">
                <a:solidFill>
                  <a:schemeClr val="l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/>
                <a:sym typeface="Calibri"/>
              </a:rPr>
              <a:t>for</a:t>
            </a:r>
            <a:r>
              <a:rPr lang="ko-KR" sz="2800" b="0" i="0" u="none" strike="noStrike" cap="none" dirty="0">
                <a:solidFill>
                  <a:schemeClr val="l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/>
                <a:sym typeface="Calibri"/>
              </a:rPr>
              <a:t> FE&amp;BE </a:t>
            </a:r>
            <a:r>
              <a:rPr lang="ko-KR" sz="2800" b="0" i="0" u="none" strike="noStrike" cap="none" dirty="0" err="1">
                <a:solidFill>
                  <a:schemeClr val="l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/>
                <a:sym typeface="Calibri"/>
              </a:rPr>
              <a:t>Share</a:t>
            </a:r>
            <a:r>
              <a:rPr lang="ko-KR" sz="2800" b="0" i="0" u="none" strike="noStrike" cap="none" dirty="0">
                <a:solidFill>
                  <a:schemeClr val="l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/>
                <a:sym typeface="Calibri"/>
              </a:rPr>
              <a:t>]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45" name="Google Shape;240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0506" y="3157243"/>
            <a:ext cx="1148057" cy="1148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241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970002" y="3162300"/>
            <a:ext cx="1148057" cy="1148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5402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9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44703" y="6102150"/>
            <a:ext cx="2177585" cy="79329"/>
            <a:chOff x="4268503" y="5559536"/>
            <a:chExt cx="2177585" cy="793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8503" y="5559536"/>
              <a:ext cx="2177585" cy="793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21467" y="6129689"/>
            <a:ext cx="2177585" cy="79329"/>
            <a:chOff x="11745267" y="5587075"/>
            <a:chExt cx="2177585" cy="793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45267" y="5587075"/>
              <a:ext cx="2177585" cy="79329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851292" y="3388789"/>
            <a:ext cx="66616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 </a:t>
            </a:r>
            <a:r>
              <a:rPr lang="ko-KR" altLang="en-US" sz="12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결론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81800" y="5910249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>
                <a:solidFill>
                  <a:srgbClr val="FFFF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확장 </a:t>
            </a:r>
            <a:r>
              <a:rPr lang="ko-KR" altLang="en-US" sz="2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가능성 </a:t>
            </a:r>
          </a:p>
        </p:txBody>
      </p:sp>
      <p:grpSp>
        <p:nvGrpSpPr>
          <p:cNvPr id="9" name="그룹 1001"/>
          <p:cNvGrpSpPr/>
          <p:nvPr/>
        </p:nvGrpSpPr>
        <p:grpSpPr>
          <a:xfrm>
            <a:off x="4344703" y="7052758"/>
            <a:ext cx="2177585" cy="79329"/>
            <a:chOff x="4268503" y="5559536"/>
            <a:chExt cx="2177585" cy="79329"/>
          </a:xfrm>
        </p:grpSpPr>
        <p:pic>
          <p:nvPicPr>
            <p:cNvPr id="10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8503" y="5559536"/>
              <a:ext cx="2177585" cy="79329"/>
            </a:xfrm>
            <a:prstGeom prst="rect">
              <a:avLst/>
            </a:prstGeom>
          </p:spPr>
        </p:pic>
      </p:grpSp>
      <p:grpSp>
        <p:nvGrpSpPr>
          <p:cNvPr id="11" name="그룹 1002"/>
          <p:cNvGrpSpPr/>
          <p:nvPr/>
        </p:nvGrpSpPr>
        <p:grpSpPr>
          <a:xfrm>
            <a:off x="11821467" y="7080297"/>
            <a:ext cx="2177585" cy="79329"/>
            <a:chOff x="11745267" y="5587075"/>
            <a:chExt cx="2177585" cy="79329"/>
          </a:xfrm>
        </p:grpSpPr>
        <p:pic>
          <p:nvPicPr>
            <p:cNvPr id="12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45267" y="5587075"/>
              <a:ext cx="2177585" cy="79329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781800" y="6860857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 </a:t>
            </a:r>
            <a:r>
              <a:rPr lang="ko-KR" altLang="en-US" sz="2600" dirty="0">
                <a:solidFill>
                  <a:srgbClr val="FFFF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소개</a:t>
            </a:r>
            <a:endParaRPr lang="ko-KR" altLang="en-US" sz="2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64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chemeClr val="tx2">
            <a:lumMod val="20000"/>
            <a:lumOff val="80000"/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34;p3"/>
          <p:cNvSpPr/>
          <p:nvPr/>
        </p:nvSpPr>
        <p:spPr>
          <a:xfrm>
            <a:off x="533401" y="342900"/>
            <a:ext cx="17221200" cy="960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12700" dir="16200000" rotWithShape="0">
              <a:srgbClr val="1C94F8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 Unicode MS" panose="020B0604020202020204" pitchFamily="50" charset="-127"/>
              <a:ea typeface="여기어때 잘난체" panose="020B0600000101010101"/>
              <a:cs typeface="Arial Unicode MS" panose="020B0604020202020204" pitchFamily="50" charset="-127"/>
              <a:sym typeface="Malgun Gothic"/>
            </a:endParaRPr>
          </a:p>
        </p:txBody>
      </p:sp>
      <p:sp>
        <p:nvSpPr>
          <p:cNvPr id="103" name="Google Shape;142;p3"/>
          <p:cNvSpPr/>
          <p:nvPr/>
        </p:nvSpPr>
        <p:spPr>
          <a:xfrm>
            <a:off x="6103064" y="1943100"/>
            <a:ext cx="4412536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/>
                <a:cs typeface="Arial Unicode MS" panose="020B0604020202020204" pitchFamily="50" charset="-127"/>
                <a:sym typeface="Malgun Gothic"/>
              </a:rPr>
              <a:t>본론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/>
                <a:cs typeface="Arial Unicode MS" panose="020B0604020202020204" pitchFamily="50" charset="-127"/>
                <a:sym typeface="Malgun Gothic"/>
              </a:rPr>
              <a:t>서비스 흐름</a:t>
            </a:r>
            <a:endParaRPr lang="en-US" altLang="ko-KR" sz="2000" dirty="0">
              <a:solidFill>
                <a:srgbClr val="3F3F3F"/>
              </a:solidFill>
              <a:latin typeface="여기어때 잘난체" panose="020B0600000101010101" pitchFamily="50" charset="-127"/>
              <a:ea typeface="여기어때 잘난체" panose="020B0600000101010101"/>
              <a:cs typeface="Arial Unicode MS" panose="020B0604020202020204" pitchFamily="50" charset="-127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/>
                <a:cs typeface="Arial Unicode MS" panose="020B0604020202020204" pitchFamily="50" charset="-127"/>
                <a:sym typeface="Malgun Gothic"/>
              </a:rPr>
              <a:t>상세 화면 및 상세 소개</a:t>
            </a:r>
            <a:endParaRPr sz="1400" b="0" i="0" u="none" strike="noStrike" cap="none" dirty="0">
              <a:solidFill>
                <a:srgbClr val="3F3F3F"/>
              </a:solidFill>
              <a:latin typeface="여기어때 잘난체" panose="020B0600000101010101" pitchFamily="50" charset="-127"/>
              <a:ea typeface="여기어때 잘난체" panose="020B0600000101010101"/>
              <a:cs typeface="Arial Unicode MS" panose="020B0604020202020204" pitchFamily="50" charset="-127"/>
              <a:sym typeface="Malgun Gothic"/>
            </a:endParaRPr>
          </a:p>
        </p:txBody>
      </p:sp>
      <p:cxnSp>
        <p:nvCxnSpPr>
          <p:cNvPr id="99" name="Google Shape;137;p3"/>
          <p:cNvCxnSpPr>
            <a:stCxn id="101" idx="0"/>
            <a:endCxn id="125" idx="0"/>
          </p:cNvCxnSpPr>
          <p:nvPr/>
        </p:nvCxnSpPr>
        <p:spPr>
          <a:xfrm>
            <a:off x="4412165" y="5192120"/>
            <a:ext cx="11894635" cy="136218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miter lim="800000"/>
            <a:headEnd type="none" w="sm" len="sm"/>
            <a:tailEnd type="stealth" w="lg" len="lg"/>
          </a:ln>
        </p:spPr>
      </p:cxnSp>
      <p:sp>
        <p:nvSpPr>
          <p:cNvPr id="101" name="Google Shape;138;p3"/>
          <p:cNvSpPr/>
          <p:nvPr/>
        </p:nvSpPr>
        <p:spPr>
          <a:xfrm rot="5400000">
            <a:off x="2121877" y="4099265"/>
            <a:ext cx="2394866" cy="2185708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03200" cap="rnd" cmpd="sng">
            <a:solidFill>
              <a:srgbClr val="1C94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 Unicode MS" panose="020B0604020202020204" pitchFamily="50" charset="-127"/>
              <a:ea typeface="여기어때 잘난체" panose="020B0600000101010101"/>
              <a:cs typeface="Arial Unicode MS" panose="020B0604020202020204" pitchFamily="50" charset="-127"/>
              <a:sym typeface="Malgun Gothic"/>
            </a:endParaRPr>
          </a:p>
        </p:txBody>
      </p:sp>
      <p:grpSp>
        <p:nvGrpSpPr>
          <p:cNvPr id="107" name="Google Shape;146;p3"/>
          <p:cNvGrpSpPr/>
          <p:nvPr/>
        </p:nvGrpSpPr>
        <p:grpSpPr>
          <a:xfrm rot="10800000" flipH="1">
            <a:off x="5175820" y="2211516"/>
            <a:ext cx="2533343" cy="2177192"/>
            <a:chOff x="2295811" y="3807606"/>
            <a:chExt cx="1621604" cy="1475423"/>
          </a:xfrm>
        </p:grpSpPr>
        <p:sp>
          <p:nvSpPr>
            <p:cNvPr id="108" name="Google Shape;147;p3"/>
            <p:cNvSpPr/>
            <p:nvPr/>
          </p:nvSpPr>
          <p:spPr>
            <a:xfrm rot="-1800000">
              <a:off x="2379639" y="4122534"/>
              <a:ext cx="1453949" cy="724895"/>
            </a:xfrm>
            <a:custGeom>
              <a:avLst/>
              <a:gdLst/>
              <a:ahLst/>
              <a:cxnLst/>
              <a:rect l="l" t="t" r="r" b="b"/>
              <a:pathLst>
                <a:path w="1453949" h="724895" extrusionOk="0">
                  <a:moveTo>
                    <a:pt x="1453949" y="1185"/>
                  </a:moveTo>
                  <a:lnTo>
                    <a:pt x="1453949" y="32518"/>
                  </a:lnTo>
                  <a:lnTo>
                    <a:pt x="593249" y="32518"/>
                  </a:lnTo>
                  <a:cubicBezTo>
                    <a:pt x="573265" y="32518"/>
                    <a:pt x="553754" y="34543"/>
                    <a:pt x="534910" y="38399"/>
                  </a:cubicBezTo>
                  <a:lnTo>
                    <a:pt x="531707" y="39393"/>
                  </a:lnTo>
                  <a:lnTo>
                    <a:pt x="515496" y="40524"/>
                  </a:lnTo>
                  <a:cubicBezTo>
                    <a:pt x="443938" y="59697"/>
                    <a:pt x="379695" y="106170"/>
                    <a:pt x="339727" y="175396"/>
                  </a:cubicBezTo>
                  <a:lnTo>
                    <a:pt x="22474" y="724895"/>
                  </a:lnTo>
                  <a:lnTo>
                    <a:pt x="0" y="711920"/>
                  </a:lnTo>
                  <a:lnTo>
                    <a:pt x="327852" y="144063"/>
                  </a:lnTo>
                  <a:cubicBezTo>
                    <a:pt x="377812" y="57530"/>
                    <a:pt x="465702" y="6550"/>
                    <a:pt x="558396" y="0"/>
                  </a:cubicBezTo>
                  <a:lnTo>
                    <a:pt x="603436" y="1185"/>
                  </a:lnTo>
                  <a:close/>
                </a:path>
              </a:pathLst>
            </a:custGeom>
            <a:solidFill>
              <a:srgbClr val="1C94F8"/>
            </a:solidFill>
            <a:ln>
              <a:solidFill>
                <a:srgbClr val="1C94F8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 Unicode MS" panose="020B0604020202020204" pitchFamily="50" charset="-127"/>
                <a:ea typeface="여기어때 잘난체" panose="020B0600000101010101"/>
                <a:cs typeface="Arial Unicode MS" panose="020B0604020202020204" pitchFamily="50" charset="-127"/>
                <a:sym typeface="Malgun Gothic"/>
              </a:endParaRPr>
            </a:p>
          </p:txBody>
        </p:sp>
        <p:sp>
          <p:nvSpPr>
            <p:cNvPr id="109" name="Google Shape;148;p3"/>
            <p:cNvSpPr/>
            <p:nvPr/>
          </p:nvSpPr>
          <p:spPr>
            <a:xfrm>
              <a:off x="2572251" y="5096717"/>
              <a:ext cx="186311" cy="186311"/>
            </a:xfrm>
            <a:prstGeom prst="ellipse">
              <a:avLst/>
            </a:prstGeom>
            <a:solidFill>
              <a:schemeClr val="lt1"/>
            </a:solidFill>
            <a:ln w="73025" cap="flat" cmpd="sng">
              <a:solidFill>
                <a:srgbClr val="1C94F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 Unicode MS" panose="020B0604020202020204" pitchFamily="50" charset="-127"/>
                <a:ea typeface="여기어때 잘난체" panose="020B0600000101010101"/>
                <a:cs typeface="Arial Unicode MS" panose="020B0604020202020204" pitchFamily="50" charset="-127"/>
                <a:sym typeface="Malgun Gothic"/>
              </a:endParaRPr>
            </a:p>
          </p:txBody>
        </p:sp>
      </p:grpSp>
      <p:sp>
        <p:nvSpPr>
          <p:cNvPr id="115" name="Google Shape;154;p3"/>
          <p:cNvSpPr/>
          <p:nvPr/>
        </p:nvSpPr>
        <p:spPr>
          <a:xfrm rot="5400000">
            <a:off x="9963579" y="4208400"/>
            <a:ext cx="2394866" cy="218570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03200" cap="rnd" cmpd="sng">
            <a:solidFill>
              <a:srgbClr val="1C94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 Unicode MS" panose="020B0604020202020204" pitchFamily="50" charset="-127"/>
              <a:ea typeface="여기어때 잘난체" panose="020B0600000101010101"/>
              <a:cs typeface="Arial Unicode MS" panose="020B0604020202020204" pitchFamily="50" charset="-127"/>
              <a:sym typeface="Malgun Gothic"/>
            </a:endParaRPr>
          </a:p>
        </p:txBody>
      </p:sp>
      <p:grpSp>
        <p:nvGrpSpPr>
          <p:cNvPr id="118" name="Google Shape;157;p3"/>
          <p:cNvGrpSpPr/>
          <p:nvPr/>
        </p:nvGrpSpPr>
        <p:grpSpPr>
          <a:xfrm>
            <a:off x="9581610" y="6069747"/>
            <a:ext cx="2533343" cy="2177192"/>
            <a:chOff x="2295811" y="3807606"/>
            <a:chExt cx="1621604" cy="1475423"/>
          </a:xfrm>
        </p:grpSpPr>
        <p:sp>
          <p:nvSpPr>
            <p:cNvPr id="119" name="Google Shape;158;p3"/>
            <p:cNvSpPr/>
            <p:nvPr/>
          </p:nvSpPr>
          <p:spPr>
            <a:xfrm rot="-1800000">
              <a:off x="2379639" y="4122534"/>
              <a:ext cx="1453949" cy="724895"/>
            </a:xfrm>
            <a:custGeom>
              <a:avLst/>
              <a:gdLst/>
              <a:ahLst/>
              <a:cxnLst/>
              <a:rect l="l" t="t" r="r" b="b"/>
              <a:pathLst>
                <a:path w="1453949" h="724895" extrusionOk="0">
                  <a:moveTo>
                    <a:pt x="1453949" y="1185"/>
                  </a:moveTo>
                  <a:lnTo>
                    <a:pt x="1453949" y="32518"/>
                  </a:lnTo>
                  <a:lnTo>
                    <a:pt x="593249" y="32518"/>
                  </a:lnTo>
                  <a:cubicBezTo>
                    <a:pt x="573265" y="32518"/>
                    <a:pt x="553754" y="34543"/>
                    <a:pt x="534910" y="38399"/>
                  </a:cubicBezTo>
                  <a:lnTo>
                    <a:pt x="531707" y="39393"/>
                  </a:lnTo>
                  <a:lnTo>
                    <a:pt x="515496" y="40524"/>
                  </a:lnTo>
                  <a:cubicBezTo>
                    <a:pt x="443938" y="59697"/>
                    <a:pt x="379695" y="106170"/>
                    <a:pt x="339727" y="175396"/>
                  </a:cubicBezTo>
                  <a:lnTo>
                    <a:pt x="22474" y="724895"/>
                  </a:lnTo>
                  <a:lnTo>
                    <a:pt x="0" y="711920"/>
                  </a:lnTo>
                  <a:lnTo>
                    <a:pt x="327852" y="144063"/>
                  </a:lnTo>
                  <a:cubicBezTo>
                    <a:pt x="377812" y="57530"/>
                    <a:pt x="465702" y="6550"/>
                    <a:pt x="558396" y="0"/>
                  </a:cubicBezTo>
                  <a:lnTo>
                    <a:pt x="603436" y="1185"/>
                  </a:lnTo>
                  <a:close/>
                </a:path>
              </a:pathLst>
            </a:custGeom>
            <a:solidFill>
              <a:srgbClr val="1C94F8"/>
            </a:solidFill>
            <a:ln>
              <a:solidFill>
                <a:srgbClr val="1C94F8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 Unicode MS" panose="020B0604020202020204" pitchFamily="50" charset="-127"/>
                <a:ea typeface="여기어때 잘난체" panose="020B0600000101010101"/>
                <a:cs typeface="Arial Unicode MS" panose="020B0604020202020204" pitchFamily="50" charset="-127"/>
                <a:sym typeface="Malgun Gothic"/>
              </a:endParaRPr>
            </a:p>
          </p:txBody>
        </p:sp>
        <p:sp>
          <p:nvSpPr>
            <p:cNvPr id="120" name="Google Shape;159;p3"/>
            <p:cNvSpPr/>
            <p:nvPr/>
          </p:nvSpPr>
          <p:spPr>
            <a:xfrm>
              <a:off x="2572251" y="5096717"/>
              <a:ext cx="186311" cy="186311"/>
            </a:xfrm>
            <a:prstGeom prst="ellipse">
              <a:avLst/>
            </a:prstGeom>
            <a:solidFill>
              <a:schemeClr val="bg1"/>
            </a:solidFill>
            <a:ln w="73025" cap="flat" cmpd="sng">
              <a:solidFill>
                <a:srgbClr val="1C94F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 Unicode MS" panose="020B0604020202020204" pitchFamily="50" charset="-127"/>
                <a:ea typeface="여기어때 잘난체" panose="020B0600000101010101"/>
                <a:cs typeface="Arial Unicode MS" panose="020B0604020202020204" pitchFamily="50" charset="-127"/>
                <a:sym typeface="Malgun Gothic"/>
              </a:endParaRPr>
            </a:p>
          </p:txBody>
        </p:sp>
      </p:grpSp>
      <p:sp>
        <p:nvSpPr>
          <p:cNvPr id="125" name="Google Shape;139;p3"/>
          <p:cNvSpPr/>
          <p:nvPr/>
        </p:nvSpPr>
        <p:spPr>
          <a:xfrm rot="5400000">
            <a:off x="14016512" y="4235484"/>
            <a:ext cx="2394866" cy="218570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03200" cap="rnd" cmpd="sng">
            <a:solidFill>
              <a:srgbClr val="1C94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 Unicode MS" panose="020B0604020202020204" pitchFamily="50" charset="-127"/>
              <a:ea typeface="여기어때 잘난체" panose="020B0600000101010101"/>
              <a:cs typeface="Arial Unicode MS" panose="020B0604020202020204" pitchFamily="50" charset="-127"/>
              <a:sym typeface="Malgun Gothic"/>
            </a:endParaRPr>
          </a:p>
        </p:txBody>
      </p:sp>
      <p:grpSp>
        <p:nvGrpSpPr>
          <p:cNvPr id="143" name="Google Shape;157;p3"/>
          <p:cNvGrpSpPr/>
          <p:nvPr/>
        </p:nvGrpSpPr>
        <p:grpSpPr>
          <a:xfrm>
            <a:off x="1752600" y="6482675"/>
            <a:ext cx="2271425" cy="1701009"/>
            <a:chOff x="2381571" y="4130301"/>
            <a:chExt cx="1453949" cy="1152727"/>
          </a:xfrm>
        </p:grpSpPr>
        <p:sp>
          <p:nvSpPr>
            <p:cNvPr id="144" name="Google Shape;158;p3"/>
            <p:cNvSpPr/>
            <p:nvPr/>
          </p:nvSpPr>
          <p:spPr>
            <a:xfrm rot="19800000">
              <a:off x="2381571" y="4130301"/>
              <a:ext cx="1453949" cy="716570"/>
            </a:xfrm>
            <a:custGeom>
              <a:avLst/>
              <a:gdLst/>
              <a:ahLst/>
              <a:cxnLst/>
              <a:rect l="l" t="t" r="r" b="b"/>
              <a:pathLst>
                <a:path w="1453949" h="724895" extrusionOk="0">
                  <a:moveTo>
                    <a:pt x="1453949" y="1185"/>
                  </a:moveTo>
                  <a:lnTo>
                    <a:pt x="1453949" y="32518"/>
                  </a:lnTo>
                  <a:lnTo>
                    <a:pt x="593249" y="32518"/>
                  </a:lnTo>
                  <a:cubicBezTo>
                    <a:pt x="573265" y="32518"/>
                    <a:pt x="553754" y="34543"/>
                    <a:pt x="534910" y="38399"/>
                  </a:cubicBezTo>
                  <a:lnTo>
                    <a:pt x="531707" y="39393"/>
                  </a:lnTo>
                  <a:lnTo>
                    <a:pt x="515496" y="40524"/>
                  </a:lnTo>
                  <a:cubicBezTo>
                    <a:pt x="443938" y="59697"/>
                    <a:pt x="379695" y="106170"/>
                    <a:pt x="339727" y="175396"/>
                  </a:cubicBezTo>
                  <a:lnTo>
                    <a:pt x="22474" y="724895"/>
                  </a:lnTo>
                  <a:lnTo>
                    <a:pt x="0" y="711920"/>
                  </a:lnTo>
                  <a:lnTo>
                    <a:pt x="327852" y="144063"/>
                  </a:lnTo>
                  <a:cubicBezTo>
                    <a:pt x="377812" y="57530"/>
                    <a:pt x="465702" y="6550"/>
                    <a:pt x="558396" y="0"/>
                  </a:cubicBezTo>
                  <a:lnTo>
                    <a:pt x="603436" y="1185"/>
                  </a:lnTo>
                  <a:close/>
                </a:path>
              </a:pathLst>
            </a:custGeom>
            <a:solidFill>
              <a:srgbClr val="1C94F8"/>
            </a:solidFill>
            <a:ln>
              <a:solidFill>
                <a:srgbClr val="1C94F8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 Unicode MS" panose="020B0604020202020204" pitchFamily="50" charset="-127"/>
                <a:ea typeface="여기어때 잘난체" panose="020B0600000101010101"/>
                <a:cs typeface="Arial Unicode MS" panose="020B0604020202020204" pitchFamily="50" charset="-127"/>
                <a:sym typeface="Malgun Gothic"/>
              </a:endParaRPr>
            </a:p>
          </p:txBody>
        </p:sp>
        <p:sp>
          <p:nvSpPr>
            <p:cNvPr id="145" name="Google Shape;159;p3"/>
            <p:cNvSpPr/>
            <p:nvPr/>
          </p:nvSpPr>
          <p:spPr>
            <a:xfrm>
              <a:off x="2572251" y="5096717"/>
              <a:ext cx="186311" cy="186311"/>
            </a:xfrm>
            <a:prstGeom prst="ellipse">
              <a:avLst/>
            </a:prstGeom>
            <a:solidFill>
              <a:schemeClr val="bg1"/>
            </a:solidFill>
            <a:ln w="73025" cap="flat" cmpd="sng">
              <a:solidFill>
                <a:srgbClr val="1C94F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 Unicode MS" panose="020B0604020202020204" pitchFamily="50" charset="-127"/>
                <a:ea typeface="여기어때 잘난체" panose="020B0600000101010101"/>
                <a:cs typeface="Arial Unicode MS" panose="020B0604020202020204" pitchFamily="50" charset="-127"/>
                <a:sym typeface="Malgun Gothic"/>
              </a:endParaRPr>
            </a:p>
          </p:txBody>
        </p:sp>
      </p:grpSp>
      <p:sp>
        <p:nvSpPr>
          <p:cNvPr id="146" name="Google Shape;138;p3"/>
          <p:cNvSpPr/>
          <p:nvPr/>
        </p:nvSpPr>
        <p:spPr>
          <a:xfrm rot="5400000">
            <a:off x="5751935" y="4167375"/>
            <a:ext cx="2394866" cy="2185708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03200" cap="rnd" cmpd="sng">
            <a:solidFill>
              <a:srgbClr val="1C94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 Unicode MS" panose="020B0604020202020204" pitchFamily="50" charset="-127"/>
              <a:ea typeface="여기어때 잘난체" panose="020B0600000101010101"/>
              <a:cs typeface="Arial Unicode MS" panose="020B0604020202020204" pitchFamily="50" charset="-127"/>
              <a:sym typeface="Malgun Gothic"/>
            </a:endParaRPr>
          </a:p>
        </p:txBody>
      </p:sp>
      <p:grpSp>
        <p:nvGrpSpPr>
          <p:cNvPr id="147" name="Google Shape;146;p3"/>
          <p:cNvGrpSpPr/>
          <p:nvPr/>
        </p:nvGrpSpPr>
        <p:grpSpPr>
          <a:xfrm rot="10800000" flipH="1">
            <a:off x="13429527" y="2211516"/>
            <a:ext cx="2533343" cy="2177192"/>
            <a:chOff x="2295811" y="3807606"/>
            <a:chExt cx="1621604" cy="1475423"/>
          </a:xfrm>
        </p:grpSpPr>
        <p:sp>
          <p:nvSpPr>
            <p:cNvPr id="148" name="Google Shape;147;p3"/>
            <p:cNvSpPr/>
            <p:nvPr/>
          </p:nvSpPr>
          <p:spPr>
            <a:xfrm rot="-1800000">
              <a:off x="2379639" y="4122534"/>
              <a:ext cx="1453949" cy="724895"/>
            </a:xfrm>
            <a:custGeom>
              <a:avLst/>
              <a:gdLst/>
              <a:ahLst/>
              <a:cxnLst/>
              <a:rect l="l" t="t" r="r" b="b"/>
              <a:pathLst>
                <a:path w="1453949" h="724895" extrusionOk="0">
                  <a:moveTo>
                    <a:pt x="1453949" y="1185"/>
                  </a:moveTo>
                  <a:lnTo>
                    <a:pt x="1453949" y="32518"/>
                  </a:lnTo>
                  <a:lnTo>
                    <a:pt x="593249" y="32518"/>
                  </a:lnTo>
                  <a:cubicBezTo>
                    <a:pt x="573265" y="32518"/>
                    <a:pt x="553754" y="34543"/>
                    <a:pt x="534910" y="38399"/>
                  </a:cubicBezTo>
                  <a:lnTo>
                    <a:pt x="531707" y="39393"/>
                  </a:lnTo>
                  <a:lnTo>
                    <a:pt x="515496" y="40524"/>
                  </a:lnTo>
                  <a:cubicBezTo>
                    <a:pt x="443938" y="59697"/>
                    <a:pt x="379695" y="106170"/>
                    <a:pt x="339727" y="175396"/>
                  </a:cubicBezTo>
                  <a:lnTo>
                    <a:pt x="22474" y="724895"/>
                  </a:lnTo>
                  <a:lnTo>
                    <a:pt x="0" y="711920"/>
                  </a:lnTo>
                  <a:lnTo>
                    <a:pt x="327852" y="144063"/>
                  </a:lnTo>
                  <a:cubicBezTo>
                    <a:pt x="377812" y="57530"/>
                    <a:pt x="465702" y="6550"/>
                    <a:pt x="558396" y="0"/>
                  </a:cubicBezTo>
                  <a:lnTo>
                    <a:pt x="603436" y="1185"/>
                  </a:lnTo>
                  <a:close/>
                </a:path>
              </a:pathLst>
            </a:custGeom>
            <a:solidFill>
              <a:srgbClr val="1C94F8"/>
            </a:solidFill>
            <a:ln>
              <a:solidFill>
                <a:srgbClr val="1C94F8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 Unicode MS" panose="020B0604020202020204" pitchFamily="50" charset="-127"/>
                <a:ea typeface="여기어때 잘난체" panose="020B0600000101010101"/>
                <a:cs typeface="Arial Unicode MS" panose="020B0604020202020204" pitchFamily="50" charset="-127"/>
                <a:sym typeface="Malgun Gothic"/>
              </a:endParaRPr>
            </a:p>
          </p:txBody>
        </p:sp>
        <p:sp>
          <p:nvSpPr>
            <p:cNvPr id="149" name="Google Shape;148;p3"/>
            <p:cNvSpPr/>
            <p:nvPr/>
          </p:nvSpPr>
          <p:spPr>
            <a:xfrm>
              <a:off x="2572251" y="5096717"/>
              <a:ext cx="186311" cy="186311"/>
            </a:xfrm>
            <a:prstGeom prst="ellipse">
              <a:avLst/>
            </a:prstGeom>
            <a:solidFill>
              <a:schemeClr val="lt1"/>
            </a:solidFill>
            <a:ln w="73025" cap="flat" cmpd="sng">
              <a:solidFill>
                <a:srgbClr val="1C94F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 Unicode MS" panose="020B0604020202020204" pitchFamily="50" charset="-127"/>
                <a:ea typeface="여기어때 잘난체" panose="020B0600000101010101"/>
                <a:cs typeface="Arial Unicode MS" panose="020B0604020202020204" pitchFamily="50" charset="-127"/>
                <a:sym typeface="Malgun Gothic"/>
              </a:endParaRPr>
            </a:p>
          </p:txBody>
        </p:sp>
      </p:grpSp>
      <p:sp>
        <p:nvSpPr>
          <p:cNvPr id="154" name="Google Shape;142;p3"/>
          <p:cNvSpPr/>
          <p:nvPr/>
        </p:nvSpPr>
        <p:spPr>
          <a:xfrm>
            <a:off x="2597864" y="7654182"/>
            <a:ext cx="4412536" cy="198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/>
                <a:cs typeface="Arial Unicode MS" panose="020B0604020202020204" pitchFamily="50" charset="-127"/>
                <a:sym typeface="Malgun Gothic"/>
              </a:rPr>
              <a:t>서론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/>
                <a:cs typeface="Arial Unicode MS" panose="020B0604020202020204" pitchFamily="50" charset="-127"/>
                <a:sym typeface="Malgun Gothic"/>
              </a:rPr>
              <a:t>프로젝트 소개</a:t>
            </a:r>
            <a:endParaRPr lang="en-US" altLang="ko-KR" sz="2000" dirty="0">
              <a:solidFill>
                <a:srgbClr val="3F3F3F"/>
              </a:solidFill>
              <a:latin typeface="여기어때 잘난체" panose="020B0600000101010101" pitchFamily="50" charset="-127"/>
              <a:ea typeface="여기어때 잘난체" panose="020B0600000101010101"/>
              <a:cs typeface="Arial Unicode MS" panose="020B0604020202020204" pitchFamily="50" charset="-127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/>
                <a:cs typeface="Arial Unicode MS" panose="020B0604020202020204" pitchFamily="50" charset="-127"/>
                <a:sym typeface="Malgun Gothic"/>
              </a:rPr>
              <a:t>기획 배경 </a:t>
            </a:r>
            <a:endParaRPr lang="en-US" altLang="ko-KR" sz="2000" b="0" i="0" u="none" strike="noStrike" cap="none" dirty="0">
              <a:solidFill>
                <a:srgbClr val="3F3F3F"/>
              </a:solidFill>
              <a:latin typeface="여기어때 잘난체" panose="020B0600000101010101" pitchFamily="50" charset="-127"/>
              <a:ea typeface="여기어때 잘난체" panose="020B0600000101010101"/>
              <a:cs typeface="Arial Unicode MS" panose="020B0604020202020204" pitchFamily="50" charset="-127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400" b="0" i="0" u="none" strike="noStrike" cap="none" dirty="0">
              <a:solidFill>
                <a:srgbClr val="3F3F3F"/>
              </a:solidFill>
              <a:latin typeface="Arial Unicode MS" panose="020B0604020202020204" pitchFamily="50" charset="-127"/>
              <a:ea typeface="여기어때 잘난체" panose="020B0600000101010101"/>
              <a:cs typeface="Arial Unicode MS" panose="020B0604020202020204" pitchFamily="50" charset="-127"/>
              <a:sym typeface="Malgun Gothic"/>
            </a:endParaRPr>
          </a:p>
        </p:txBody>
      </p:sp>
      <p:sp>
        <p:nvSpPr>
          <p:cNvPr id="155" name="Google Shape;142;p3"/>
          <p:cNvSpPr/>
          <p:nvPr/>
        </p:nvSpPr>
        <p:spPr>
          <a:xfrm>
            <a:off x="10518262" y="7654182"/>
            <a:ext cx="4412536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/>
                <a:cs typeface="Arial Unicode MS" panose="020B0604020202020204" pitchFamily="50" charset="-127"/>
                <a:sym typeface="Malgun Gothic"/>
              </a:rPr>
              <a:t>본론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/>
                <a:cs typeface="Arial Unicode MS" panose="020B0604020202020204" pitchFamily="50" charset="-127"/>
                <a:sym typeface="Malgun Gothic"/>
              </a:rPr>
              <a:t>수익 모델</a:t>
            </a:r>
            <a:endParaRPr lang="en-US" altLang="ko-KR" sz="2000" dirty="0">
              <a:solidFill>
                <a:srgbClr val="3F3F3F"/>
              </a:solidFill>
              <a:latin typeface="여기어때 잘난체" panose="020B0600000101010101" pitchFamily="50" charset="-127"/>
              <a:ea typeface="여기어때 잘난체" panose="020B0600000101010101"/>
              <a:cs typeface="Arial Unicode MS" panose="020B0604020202020204" pitchFamily="50" charset="-127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/>
                <a:cs typeface="Arial Unicode MS" panose="020B0604020202020204" pitchFamily="50" charset="-127"/>
                <a:sym typeface="Malgun Gothic"/>
              </a:rPr>
              <a:t>개발 일정</a:t>
            </a:r>
            <a:endParaRPr lang="en-US" altLang="ko-KR" sz="2000" dirty="0">
              <a:solidFill>
                <a:srgbClr val="3F3F3F"/>
              </a:solidFill>
              <a:latin typeface="여기어때 잘난체" panose="020B0600000101010101" pitchFamily="50" charset="-127"/>
              <a:ea typeface="여기어때 잘난체" panose="020B0600000101010101"/>
              <a:cs typeface="Arial Unicode MS" panose="020B0604020202020204" pitchFamily="50" charset="-127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/>
                <a:cs typeface="Arial Unicode MS" panose="020B0604020202020204" pitchFamily="50" charset="-127"/>
                <a:sym typeface="Malgun Gothic"/>
              </a:rPr>
              <a:t>기술 스택</a:t>
            </a:r>
            <a:endParaRPr lang="en-US" altLang="ko-KR" sz="2000" dirty="0">
              <a:solidFill>
                <a:srgbClr val="3F3F3F"/>
              </a:solidFill>
              <a:latin typeface="여기어때 잘난체" panose="020B0600000101010101" pitchFamily="50" charset="-127"/>
              <a:ea typeface="여기어때 잘난체" panose="020B0600000101010101"/>
              <a:cs typeface="Arial Unicode MS" panose="020B0604020202020204" pitchFamily="50" charset="-127"/>
              <a:sym typeface="Malgun Gothic"/>
            </a:endParaRPr>
          </a:p>
        </p:txBody>
      </p:sp>
      <p:sp>
        <p:nvSpPr>
          <p:cNvPr id="156" name="Google Shape;142;p3"/>
          <p:cNvSpPr/>
          <p:nvPr/>
        </p:nvSpPr>
        <p:spPr>
          <a:xfrm>
            <a:off x="14408864" y="1562100"/>
            <a:ext cx="4412536" cy="290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 Unicode MS" panose="020B0604020202020204" pitchFamily="50" charset="-127"/>
                <a:sym typeface="Malgun Gothic"/>
              </a:rPr>
              <a:t>결론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 Unicode MS" panose="020B0604020202020204" pitchFamily="50" charset="-127"/>
                <a:sym typeface="Malgun Gothic"/>
              </a:rPr>
              <a:t>의견</a:t>
            </a:r>
            <a:endParaRPr lang="en-US" altLang="ko-KR" sz="2000" dirty="0">
              <a:solidFill>
                <a:srgbClr val="3F3F3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 Unicode MS" panose="020B0604020202020204" pitchFamily="50" charset="-127"/>
              <a:sym typeface="Malgun Gothic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 Unicode MS" panose="020B0604020202020204" pitchFamily="50" charset="-127"/>
                <a:sym typeface="Malgun Gothic"/>
              </a:rPr>
              <a:t>팀 소개 </a:t>
            </a:r>
            <a:endParaRPr lang="en-US" altLang="ko-KR" sz="2000" dirty="0">
              <a:solidFill>
                <a:srgbClr val="3F3F3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 Unicode MS" panose="020B0604020202020204" pitchFamily="50" charset="-127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000" dirty="0">
              <a:solidFill>
                <a:srgbClr val="3F3F3F"/>
              </a:solidFill>
              <a:latin typeface="Arial Unicode MS" panose="020B0604020202020204" pitchFamily="50" charset="-127"/>
              <a:ea typeface="여기어때 잘난체" panose="020B0600000101010101"/>
              <a:cs typeface="Arial Unicode MS" panose="020B0604020202020204" pitchFamily="50" charset="-127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000" dirty="0">
              <a:solidFill>
                <a:srgbClr val="3F3F3F"/>
              </a:solidFill>
              <a:latin typeface="Arial Unicode MS" panose="020B0604020202020204" pitchFamily="50" charset="-127"/>
              <a:ea typeface="여기어때 잘난체" panose="020B0600000101010101"/>
              <a:cs typeface="Arial Unicode MS" panose="020B0604020202020204" pitchFamily="50" charset="-127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400" b="0" i="0" u="none" strike="noStrike" cap="none" dirty="0">
              <a:solidFill>
                <a:srgbClr val="3F3F3F"/>
              </a:solidFill>
              <a:latin typeface="Arial Unicode MS" panose="020B0604020202020204" pitchFamily="50" charset="-127"/>
              <a:ea typeface="여기어때 잘난체" panose="020B0600000101010101"/>
              <a:cs typeface="Arial Unicode MS" panose="020B0604020202020204" pitchFamily="50" charset="-127"/>
              <a:sym typeface="Malgun Gothic"/>
            </a:endParaRPr>
          </a:p>
        </p:txBody>
      </p:sp>
      <p:sp>
        <p:nvSpPr>
          <p:cNvPr id="159" name="Google Shape;136;p3"/>
          <p:cNvSpPr/>
          <p:nvPr/>
        </p:nvSpPr>
        <p:spPr>
          <a:xfrm>
            <a:off x="7764390" y="520527"/>
            <a:ext cx="2828925" cy="563217"/>
          </a:xfrm>
          <a:prstGeom prst="roundRect">
            <a:avLst>
              <a:gd name="adj" fmla="val 50000"/>
            </a:avLst>
          </a:prstGeom>
          <a:solidFill>
            <a:srgbClr val="1C94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ea typeface="여기어때 잘난체" panose="020B0600000101010101"/>
              </a:rPr>
              <a:t>목 차</a:t>
            </a:r>
            <a:endParaRPr sz="2000" b="1" dirty="0">
              <a:solidFill>
                <a:schemeClr val="bg1"/>
              </a:solidFill>
              <a:ea typeface="여기어때 잘난체" panose="020B060000010101010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1" grpId="0" animBg="1"/>
      <p:bldP spid="115" grpId="0" animBg="1"/>
      <p:bldP spid="125" grpId="0" animBg="1"/>
      <p:bldP spid="146" grpId="0" animBg="1"/>
      <p:bldP spid="154" grpId="0"/>
      <p:bldP spid="155" grpId="0"/>
      <p:bldP spid="1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9753600" y="2491855"/>
            <a:ext cx="2895600" cy="2683162"/>
          </a:xfrm>
          <a:prstGeom prst="ellipse">
            <a:avLst/>
          </a:prstGeom>
          <a:noFill/>
          <a:ln>
            <a:solidFill>
              <a:srgbClr val="1C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1011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39" name="Object 4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977358" y="723900"/>
            <a:ext cx="303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결론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865920" y="780990"/>
            <a:ext cx="443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 Unicode MS" panose="020B0604020202020204" pitchFamily="50" charset="-127"/>
                <a:sym typeface="Malgun Gothic"/>
              </a:rPr>
              <a:t>확장 가능성</a:t>
            </a:r>
          </a:p>
        </p:txBody>
      </p:sp>
      <p:pic>
        <p:nvPicPr>
          <p:cNvPr id="20" name="Google Shape;22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358" y="9073658"/>
            <a:ext cx="16331000" cy="554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타원 1"/>
          <p:cNvSpPr/>
          <p:nvPr/>
        </p:nvSpPr>
        <p:spPr>
          <a:xfrm>
            <a:off x="7390257" y="3771900"/>
            <a:ext cx="3505200" cy="3200400"/>
          </a:xfrm>
          <a:prstGeom prst="ellipse">
            <a:avLst/>
          </a:prstGeom>
          <a:solidFill>
            <a:srgbClr val="1C9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077200" y="4919497"/>
            <a:ext cx="243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레 쓰 </a:t>
            </a:r>
            <a:r>
              <a:rPr lang="ko-KR" altLang="en-US" sz="4400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밋</a:t>
            </a:r>
            <a:endParaRPr lang="ko-KR" altLang="en-US" sz="4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10800" y="351028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1C94F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예약 시스템</a:t>
            </a:r>
          </a:p>
        </p:txBody>
      </p:sp>
      <p:sp>
        <p:nvSpPr>
          <p:cNvPr id="27" name="타원 26"/>
          <p:cNvSpPr/>
          <p:nvPr/>
        </p:nvSpPr>
        <p:spPr>
          <a:xfrm>
            <a:off x="5686455" y="2960726"/>
            <a:ext cx="2501560" cy="2411373"/>
          </a:xfrm>
          <a:prstGeom prst="ellipse">
            <a:avLst/>
          </a:prstGeom>
          <a:noFill/>
          <a:ln>
            <a:solidFill>
              <a:srgbClr val="1C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686455" y="3556455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1C94F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맞춤형 </a:t>
            </a:r>
            <a:endParaRPr lang="en-US" altLang="ko-KR" sz="2800" dirty="0">
              <a:solidFill>
                <a:srgbClr val="1C94F8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rgbClr val="1C94F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음식 추천</a:t>
            </a:r>
          </a:p>
        </p:txBody>
      </p:sp>
      <p:sp>
        <p:nvSpPr>
          <p:cNvPr id="31" name="타원 30"/>
          <p:cNvSpPr/>
          <p:nvPr/>
        </p:nvSpPr>
        <p:spPr>
          <a:xfrm>
            <a:off x="4191000" y="5800748"/>
            <a:ext cx="2501560" cy="2411373"/>
          </a:xfrm>
          <a:prstGeom prst="ellipse">
            <a:avLst/>
          </a:prstGeom>
          <a:solidFill>
            <a:srgbClr val="1C94F8">
              <a:alpha val="8000"/>
            </a:srgbClr>
          </a:solidFill>
          <a:ln>
            <a:solidFill>
              <a:srgbClr val="1C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222580" y="6633883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1C94F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링크 공유</a:t>
            </a:r>
            <a:endParaRPr lang="en-US" altLang="ko-KR" sz="2800" dirty="0">
              <a:solidFill>
                <a:srgbClr val="1C94F8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2614585" y="3757313"/>
            <a:ext cx="3200400" cy="2945390"/>
          </a:xfrm>
          <a:prstGeom prst="ellipse">
            <a:avLst/>
          </a:prstGeom>
          <a:solidFill>
            <a:srgbClr val="1C94F8">
              <a:alpha val="8000"/>
            </a:srgbClr>
          </a:solidFill>
          <a:ln>
            <a:solidFill>
              <a:srgbClr val="1C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2721035" y="4752954"/>
            <a:ext cx="3022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rgbClr val="1C94F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업주용</a:t>
            </a:r>
            <a:r>
              <a:rPr lang="en-US" altLang="ko-KR" sz="2800" dirty="0">
                <a:solidFill>
                  <a:srgbClr val="1C94F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1C94F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사용자용 페이지</a:t>
            </a:r>
            <a:endParaRPr lang="en-US" altLang="ko-KR" sz="2800" dirty="0">
              <a:solidFill>
                <a:srgbClr val="1C94F8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819399" y="2611279"/>
            <a:ext cx="1665163" cy="1617822"/>
          </a:xfrm>
          <a:prstGeom prst="ellipse">
            <a:avLst/>
          </a:prstGeom>
          <a:noFill/>
          <a:ln>
            <a:solidFill>
              <a:srgbClr val="1C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432780" y="2695657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800" dirty="0">
              <a:solidFill>
                <a:srgbClr val="1C94F8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rgbClr val="1C94F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디자인 </a:t>
            </a:r>
          </a:p>
        </p:txBody>
      </p:sp>
    </p:spTree>
    <p:extLst>
      <p:ext uri="{BB962C8B-B14F-4D97-AF65-F5344CB8AC3E}">
        <p14:creationId xmlns:p14="http://schemas.microsoft.com/office/powerpoint/2010/main" val="33179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1011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39" name="Object 4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977358" y="723900"/>
            <a:ext cx="303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결론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865920" y="780990"/>
            <a:ext cx="443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sym typeface="Malgun Gothic"/>
              </a:rPr>
              <a:t>팀 소개 </a:t>
            </a:r>
            <a:endParaRPr lang="ko-KR" altLang="en-US" sz="2000" dirty="0"/>
          </a:p>
        </p:txBody>
      </p:sp>
      <p:grpSp>
        <p:nvGrpSpPr>
          <p:cNvPr id="42" name="그룹 1012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43" name="Object 4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pic>
        <p:nvPicPr>
          <p:cNvPr id="15" name="Google Shape;25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358" y="9073658"/>
            <a:ext cx="16331000" cy="55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1396" y="3619500"/>
            <a:ext cx="7869048" cy="4678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60;p23"/>
          <p:cNvPicPr preferRelativeResize="0"/>
          <p:nvPr/>
        </p:nvPicPr>
        <p:blipFill rotWithShape="1">
          <a:blip r:embed="rId5">
            <a:alphaModFix/>
          </a:blip>
          <a:srcRect b="44243"/>
          <a:stretch/>
        </p:blipFill>
        <p:spPr>
          <a:xfrm>
            <a:off x="1579752" y="2362200"/>
            <a:ext cx="7372147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2950753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3209652" y="1985074"/>
            <a:ext cx="4943748" cy="7882826"/>
            <a:chOff x="2228571" y="2579584"/>
            <a:chExt cx="3706024" cy="55215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28571" y="2579584"/>
              <a:ext cx="3706024" cy="55215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381000" y="3078866"/>
            <a:ext cx="4322558" cy="618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여기어때 잘난체"/>
                <a:ea typeface="여기어때 잘난체"/>
              </a:rPr>
              <a:t> </a:t>
            </a:r>
            <a:r>
              <a:rPr lang="ko-KR" altLang="en-US" sz="2000">
                <a:latin typeface="여기어때 잘난체"/>
                <a:ea typeface="여기어때 잘난체"/>
              </a:rPr>
              <a:t>생일 </a:t>
            </a:r>
            <a:r>
              <a:rPr lang="en-US" altLang="ko-KR" sz="2000">
                <a:latin typeface="여기어때 잘난체"/>
                <a:ea typeface="여기어때 잘난체"/>
              </a:rPr>
              <a:t>: 1994. 05. 15</a:t>
            </a:r>
            <a:endParaRPr lang="en-US" altLang="ko-KR" sz="20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en-US" altLang="ko-KR" sz="2000">
                <a:latin typeface="여기어때 잘난체"/>
                <a:ea typeface="여기어때 잘난체"/>
              </a:rPr>
              <a:t> </a:t>
            </a:r>
            <a:r>
              <a:rPr lang="ko-KR" altLang="en-US" sz="2000">
                <a:latin typeface="여기어때 잘난체"/>
                <a:ea typeface="여기어때 잘난체"/>
              </a:rPr>
              <a:t>전공 </a:t>
            </a:r>
            <a:r>
              <a:rPr lang="en-US" altLang="ko-KR" sz="2000">
                <a:latin typeface="여기어때 잘난체"/>
                <a:ea typeface="여기어때 잘난체"/>
              </a:rPr>
              <a:t>: </a:t>
            </a:r>
            <a:r>
              <a:rPr lang="ko-KR" altLang="en-US" sz="2000">
                <a:latin typeface="여기어때 잘난체"/>
                <a:ea typeface="여기어때 잘난체"/>
              </a:rPr>
              <a:t>화학공학과</a:t>
            </a:r>
            <a:endParaRPr lang="ko-KR" altLang="en-US" sz="20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en-US" altLang="ko-KR" sz="2000">
                <a:latin typeface="여기어때 잘난체"/>
                <a:ea typeface="여기어때 잘난체"/>
              </a:rPr>
              <a:t> </a:t>
            </a:r>
            <a:r>
              <a:rPr lang="ko-KR" altLang="en-US" sz="2000">
                <a:latin typeface="여기어때 잘난체"/>
                <a:ea typeface="여기어때 잘난체"/>
              </a:rPr>
              <a:t>성격 </a:t>
            </a:r>
            <a:r>
              <a:rPr lang="en-US" altLang="ko-KR" sz="2000">
                <a:latin typeface="여기어때 잘난체"/>
                <a:ea typeface="여기어때 잘난체"/>
              </a:rPr>
              <a:t>: ESFJ</a:t>
            </a:r>
            <a:endParaRPr lang="en-US" altLang="ko-KR" sz="20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2000">
                <a:latin typeface="여기어때 잘난체"/>
                <a:ea typeface="여기어때 잘난체"/>
              </a:rPr>
              <a:t>노는 거 좋아해요</a:t>
            </a:r>
            <a:r>
              <a:rPr lang="en-US" altLang="ko-KR" sz="2000">
                <a:latin typeface="여기어때 잘난체"/>
                <a:ea typeface="여기어때 잘난체"/>
              </a:rPr>
              <a:t>.</a:t>
            </a:r>
            <a:endParaRPr lang="en-US" altLang="ko-KR" sz="20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2000">
                <a:latin typeface="여기어때 잘난체"/>
                <a:ea typeface="여기어때 잘난체"/>
              </a:rPr>
              <a:t>공부하는 거 싫어해요</a:t>
            </a:r>
            <a:r>
              <a:rPr lang="en-US" altLang="ko-KR" sz="2000">
                <a:latin typeface="여기어때 잘난체"/>
                <a:ea typeface="여기어때 잘난체"/>
              </a:rPr>
              <a:t>.</a:t>
            </a:r>
            <a:endParaRPr lang="en-US" altLang="ko-KR" sz="2000">
              <a:latin typeface="여기어때 잘난체"/>
              <a:ea typeface="여기어때 잘난체"/>
            </a:endParaRPr>
          </a:p>
          <a:p>
            <a:pPr lvl="0">
              <a:defRPr/>
            </a:pPr>
            <a:endParaRPr lang="en-US" altLang="ko-KR" sz="20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en-US" altLang="ko-KR" sz="2000">
                <a:latin typeface="여기어때 잘난체"/>
                <a:ea typeface="여기어때 잘난체"/>
              </a:rPr>
              <a:t> </a:t>
            </a:r>
            <a:r>
              <a:rPr lang="ko-KR" altLang="en-US" sz="2000">
                <a:latin typeface="여기어때 잘난체"/>
                <a:ea typeface="여기어때 잘난체"/>
              </a:rPr>
              <a:t>프로젝트 경험</a:t>
            </a:r>
            <a:endParaRPr lang="ko-KR" altLang="en-US" sz="20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en-US" altLang="ko-KR" sz="2000">
                <a:latin typeface="여기어때 잘난체"/>
                <a:ea typeface="여기어때 잘난체"/>
              </a:rPr>
              <a:t> - </a:t>
            </a:r>
            <a:r>
              <a:rPr lang="ko-KR" altLang="en-US" sz="2000">
                <a:latin typeface="여기어때 잘난체"/>
                <a:ea typeface="여기어때 잘난체"/>
              </a:rPr>
              <a:t>반도체 공정 자동화 프로젝트</a:t>
            </a:r>
            <a:endParaRPr lang="ko-KR" altLang="en-US" sz="20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2000">
                <a:latin typeface="여기어때 잘난체"/>
                <a:ea typeface="여기어때 잘난체"/>
              </a:rPr>
              <a:t> </a:t>
            </a:r>
            <a:r>
              <a:rPr lang="en-US" altLang="ko-KR" sz="2000">
                <a:latin typeface="여기어때 잘난체"/>
                <a:ea typeface="여기어때 잘난체"/>
              </a:rPr>
              <a:t>-</a:t>
            </a:r>
            <a:r>
              <a:rPr lang="ko-KR" altLang="en-US" sz="2000">
                <a:latin typeface="여기어때 잘난체"/>
                <a:ea typeface="여기어때 잘난체"/>
              </a:rPr>
              <a:t> 황산 공정 개선 프로젝트</a:t>
            </a:r>
            <a:endParaRPr lang="ko-KR" altLang="en-US" sz="2000">
              <a:latin typeface="여기어때 잘난체"/>
              <a:ea typeface="여기어때 잘난체"/>
            </a:endParaRPr>
          </a:p>
          <a:p>
            <a:pPr lvl="0">
              <a:defRPr/>
            </a:pPr>
            <a:endParaRPr lang="en-US" altLang="ko-KR" sz="20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2000">
                <a:latin typeface="여기어때 잘난체"/>
                <a:ea typeface="여기어때 잘난체"/>
              </a:rPr>
              <a:t>수상 및 대외 이력</a:t>
            </a:r>
            <a:endParaRPr lang="ko-KR" altLang="en-US" sz="20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en-US" altLang="ko-KR" sz="2000">
                <a:latin typeface="여기어때 잘난체"/>
                <a:ea typeface="여기어때 잘난체"/>
              </a:rPr>
              <a:t> - </a:t>
            </a:r>
            <a:r>
              <a:rPr lang="ko-KR" altLang="en-US" sz="2000">
                <a:latin typeface="여기어때 잘난체"/>
                <a:ea typeface="여기어때 잘난체"/>
              </a:rPr>
              <a:t>경북대학교 화학공학과 과대표</a:t>
            </a:r>
            <a:endParaRPr lang="ko-KR" altLang="en-US" sz="20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2000">
                <a:latin typeface="여기어때 잘난체"/>
                <a:ea typeface="여기어때 잘난체"/>
              </a:rPr>
              <a:t> </a:t>
            </a:r>
            <a:r>
              <a:rPr lang="en-US" altLang="ko-KR" sz="2000">
                <a:latin typeface="여기어때 잘난체"/>
                <a:ea typeface="여기어때 잘난체"/>
              </a:rPr>
              <a:t>-</a:t>
            </a:r>
            <a:r>
              <a:rPr lang="ko-KR" altLang="en-US" sz="2000">
                <a:latin typeface="여기어때 잘난체"/>
                <a:ea typeface="여기어때 잘난체"/>
              </a:rPr>
              <a:t> </a:t>
            </a:r>
            <a:r>
              <a:rPr lang="en-US" altLang="ko-KR" sz="2000">
                <a:latin typeface="여기어때 잘난체"/>
                <a:ea typeface="여기어때 잘난체"/>
              </a:rPr>
              <a:t>LS</a:t>
            </a:r>
            <a:r>
              <a:rPr lang="ko-KR" altLang="en-US" sz="2000">
                <a:latin typeface="여기어때 잘난체"/>
                <a:ea typeface="여기어때 잘난체"/>
              </a:rPr>
              <a:t> 생산</a:t>
            </a:r>
            <a:r>
              <a:rPr lang="en-US" altLang="ko-KR" sz="2000">
                <a:latin typeface="여기어때 잘난체"/>
                <a:ea typeface="여기어때 잘난체"/>
              </a:rPr>
              <a:t> </a:t>
            </a:r>
            <a:r>
              <a:rPr lang="ko-KR" altLang="en-US" sz="2000">
                <a:latin typeface="여기어때 잘난체"/>
                <a:ea typeface="여기어때 잘난체"/>
              </a:rPr>
              <a:t>엔지니어 근무</a:t>
            </a:r>
            <a:endParaRPr lang="ko-KR" altLang="en-US" sz="20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2000">
                <a:latin typeface="여기어때 잘난체"/>
                <a:ea typeface="여기어때 잘난체"/>
              </a:rPr>
              <a:t> </a:t>
            </a:r>
            <a:r>
              <a:rPr lang="en-US" altLang="ko-KR" sz="2000">
                <a:latin typeface="여기어때 잘난체"/>
                <a:ea typeface="여기어때 잘난체"/>
              </a:rPr>
              <a:t>-</a:t>
            </a:r>
            <a:r>
              <a:rPr lang="ko-KR" altLang="en-US" sz="2000">
                <a:latin typeface="여기어때 잘난체"/>
                <a:ea typeface="여기어때 잘난체"/>
              </a:rPr>
              <a:t> </a:t>
            </a:r>
            <a:r>
              <a:rPr lang="en-US" altLang="ko-KR" sz="2000">
                <a:latin typeface="여기어때 잘난체"/>
                <a:ea typeface="여기어때 잘난체"/>
              </a:rPr>
              <a:t>JAVA</a:t>
            </a:r>
            <a:r>
              <a:rPr lang="ko-KR" altLang="en-US" sz="2000">
                <a:latin typeface="여기어때 잘난체"/>
                <a:ea typeface="여기어때 잘난체"/>
              </a:rPr>
              <a:t> 웹 프로그래밍 국비지원 과정 이수</a:t>
            </a:r>
            <a:endParaRPr lang="ko-KR" altLang="en-US" sz="2000">
              <a:latin typeface="여기어때 잘난체"/>
              <a:ea typeface="여기어때 잘난체"/>
            </a:endParaRPr>
          </a:p>
          <a:p>
            <a:pPr lvl="0">
              <a:defRPr/>
            </a:pPr>
            <a:endParaRPr lang="en-US" altLang="ko-KR" sz="20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2000">
                <a:latin typeface="여기어때 잘난체"/>
                <a:ea typeface="여기어때 잘난체"/>
              </a:rPr>
              <a:t>기타 이력</a:t>
            </a:r>
            <a:endParaRPr lang="ko-KR" altLang="en-US" sz="20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2000">
                <a:latin typeface="여기어때 잘난체"/>
                <a:ea typeface="여기어때 잘난체"/>
              </a:rPr>
              <a:t> </a:t>
            </a:r>
            <a:r>
              <a:rPr lang="en-US" altLang="ko-KR" sz="2000">
                <a:latin typeface="여기어때 잘난체"/>
                <a:ea typeface="여기어때 잘난체"/>
              </a:rPr>
              <a:t>-</a:t>
            </a:r>
            <a:r>
              <a:rPr lang="ko-KR" altLang="en-US" sz="2000">
                <a:latin typeface="여기어때 잘난체"/>
                <a:ea typeface="여기어때 잘난체"/>
              </a:rPr>
              <a:t> 롤 </a:t>
            </a:r>
            <a:r>
              <a:rPr lang="en-US" altLang="ko-KR" sz="2000">
                <a:latin typeface="여기어때 잘난체"/>
                <a:ea typeface="여기어때 잘난체"/>
              </a:rPr>
              <a:t>2021</a:t>
            </a:r>
            <a:r>
              <a:rPr lang="ko-KR" altLang="en-US" sz="2000">
                <a:latin typeface="여기어때 잘난체"/>
                <a:ea typeface="여기어때 잘난체"/>
              </a:rPr>
              <a:t> 시즌 빠르게 플레티넘 달성</a:t>
            </a:r>
            <a:endParaRPr lang="ko-KR" altLang="en-US" sz="20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2000">
                <a:latin typeface="여기어때 잘난체"/>
                <a:ea typeface="여기어때 잘난체"/>
              </a:rPr>
              <a:t> </a:t>
            </a:r>
            <a:r>
              <a:rPr lang="en-US" altLang="ko-KR" sz="2000">
                <a:latin typeface="여기어때 잘난체"/>
                <a:ea typeface="여기어때 잘난체"/>
              </a:rPr>
              <a:t>-</a:t>
            </a:r>
            <a:r>
              <a:rPr lang="ko-KR" altLang="en-US" sz="2000">
                <a:latin typeface="여기어때 잘난체"/>
                <a:ea typeface="여기어때 잘난체"/>
              </a:rPr>
              <a:t> 양식 조리 기능사 실기 불합격</a:t>
            </a:r>
            <a:endParaRPr lang="ko-KR" altLang="en-US" sz="20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2000">
                <a:latin typeface="여기어때 잘난체"/>
                <a:ea typeface="여기어때 잘난체"/>
              </a:rPr>
              <a:t> </a:t>
            </a:r>
            <a:r>
              <a:rPr lang="en-US" altLang="ko-KR" sz="2000">
                <a:latin typeface="여기어때 잘난체"/>
                <a:ea typeface="여기어때 잘난체"/>
              </a:rPr>
              <a:t>-</a:t>
            </a:r>
            <a:r>
              <a:rPr lang="ko-KR" altLang="en-US" sz="2000">
                <a:latin typeface="여기어때 잘난체"/>
                <a:ea typeface="여기어때 잘난체"/>
              </a:rPr>
              <a:t> 운전 경력 </a:t>
            </a:r>
            <a:r>
              <a:rPr lang="en-US" altLang="ko-KR" sz="2000">
                <a:latin typeface="여기어때 잘난체"/>
                <a:ea typeface="여기어때 잘난체"/>
              </a:rPr>
              <a:t>3</a:t>
            </a:r>
            <a:r>
              <a:rPr lang="ko-KR" altLang="en-US" sz="2000">
                <a:latin typeface="여기어때 잘난체"/>
                <a:ea typeface="여기어때 잘난체"/>
              </a:rPr>
              <a:t>년</a:t>
            </a:r>
            <a:endParaRPr lang="ko-KR" altLang="en-US" sz="2000">
              <a:latin typeface="여기어때 잘난체"/>
              <a:ea typeface="여기어때 잘난체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09925" y="1399892"/>
            <a:ext cx="114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latin typeface="여기어때 잘난체"/>
                <a:ea typeface="여기어때 잘난체"/>
              </a:rPr>
              <a:t>이성헌</a:t>
            </a:r>
            <a:endParaRPr lang="ko-KR" altLang="en-US" sz="2400" b="1">
              <a:latin typeface="여기어때 잘난체"/>
              <a:ea typeface="여기어때 잘난체"/>
            </a:endParaRPr>
          </a:p>
        </p:txBody>
      </p:sp>
      <p:grpSp>
        <p:nvGrpSpPr>
          <p:cNvPr id="45" name="그룹 1001"/>
          <p:cNvGrpSpPr/>
          <p:nvPr/>
        </p:nvGrpSpPr>
        <p:grpSpPr>
          <a:xfrm rot="0">
            <a:off x="10668000" y="1985073"/>
            <a:ext cx="5315235" cy="7882827"/>
            <a:chOff x="2228571" y="2579584"/>
            <a:chExt cx="3706024" cy="5521515"/>
          </a:xfrm>
        </p:grpSpPr>
        <p:pic>
          <p:nvPicPr>
            <p:cNvPr id="46" name="Object 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228571" y="2579584"/>
              <a:ext cx="3706024" cy="5521515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12725400" y="1373324"/>
            <a:ext cx="114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latin typeface="여기어때 잘난체"/>
                <a:ea typeface="여기어때 잘난체"/>
              </a:rPr>
              <a:t>이주이</a:t>
            </a:r>
            <a:endParaRPr lang="ko-KR" altLang="en-US" sz="2400" b="1">
              <a:latin typeface="여기어때 잘난체"/>
              <a:ea typeface="여기어때 잘난체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7358" y="723900"/>
            <a:ext cx="3031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여기어때 잘난체"/>
                <a:ea typeface="여기어때 잘난체"/>
              </a:rPr>
              <a:t>결론</a:t>
            </a:r>
            <a:endParaRPr lang="ko-KR" altLang="en-US" sz="2000">
              <a:latin typeface="여기어때 잘난체"/>
              <a:ea typeface="여기어때 잘난체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865920" y="780990"/>
            <a:ext cx="44302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000">
                <a:solidFill>
                  <a:srgbClr val="3f3f3f"/>
                </a:solidFill>
                <a:latin typeface="여기어때 잘난체"/>
                <a:ea typeface="여기어때 잘난체"/>
                <a:sym typeface="맑은 고딕"/>
              </a:rPr>
              <a:t>팀 소개</a:t>
            </a:r>
            <a:endParaRPr lang="ko-KR" altLang="en-US" sz="2000"/>
          </a:p>
        </p:txBody>
      </p:sp>
      <p:sp>
        <p:nvSpPr>
          <p:cNvPr id="60" name="타원 59"/>
          <p:cNvSpPr/>
          <p:nvPr/>
        </p:nvSpPr>
        <p:spPr>
          <a:xfrm>
            <a:off x="4330949" y="2234656"/>
            <a:ext cx="2453541" cy="2455479"/>
          </a:xfrm>
          <a:prstGeom prst="ellipse">
            <a:avLst/>
          </a:prstGeom>
          <a:solidFill>
            <a:srgbClr val="1c94f8"/>
          </a:solidFill>
          <a:ln>
            <a:solidFill>
              <a:srgbClr val="1c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 b="1"/>
          </a:p>
        </p:txBody>
      </p:sp>
      <p:sp>
        <p:nvSpPr>
          <p:cNvPr id="63" name="타원 62"/>
          <p:cNvSpPr/>
          <p:nvPr/>
        </p:nvSpPr>
        <p:spPr>
          <a:xfrm>
            <a:off x="12039600" y="2307021"/>
            <a:ext cx="2453541" cy="2455479"/>
          </a:xfrm>
          <a:prstGeom prst="ellipse">
            <a:avLst/>
          </a:prstGeom>
          <a:solidFill>
            <a:srgbClr val="1c94f8"/>
          </a:solidFill>
          <a:ln>
            <a:solidFill>
              <a:srgbClr val="1c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062172" y="2324100"/>
            <a:ext cx="2492028" cy="24554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직사각형 4"/>
          <p:cNvSpPr/>
          <p:nvPr/>
        </p:nvSpPr>
        <p:spPr>
          <a:xfrm>
            <a:off x="11125200" y="5006519"/>
            <a:ext cx="4343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여기어때 잘난체"/>
                <a:ea typeface="여기어때 잘난체"/>
              </a:rPr>
              <a:t>생일 : 1996.06.25</a:t>
            </a:r>
            <a:endParaRPr lang="ko-KR" altLang="en-US" sz="20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2000">
                <a:latin typeface="여기어때 잘난체"/>
                <a:ea typeface="여기어때 잘난체"/>
              </a:rPr>
              <a:t>전공 : 산업경영공학</a:t>
            </a:r>
            <a:endParaRPr lang="ko-KR" altLang="en-US" sz="20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2000">
                <a:latin typeface="여기어때 잘난체"/>
                <a:ea typeface="여기어때 잘난체"/>
              </a:rPr>
              <a:t>성격 :  ENFJ </a:t>
            </a:r>
            <a:endParaRPr lang="ko-KR" altLang="en-US" sz="20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2000">
                <a:latin typeface="여기어때 잘난체"/>
                <a:ea typeface="여기어때 잘난체"/>
              </a:rPr>
              <a:t>사람 좋아하고 활발합니다</a:t>
            </a:r>
            <a:endParaRPr lang="ko-KR" altLang="en-US" sz="20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2000">
                <a:latin typeface="여기어때 잘난체"/>
                <a:ea typeface="여기어때 잘난체"/>
              </a:rPr>
              <a:t>요리</a:t>
            </a:r>
            <a:r>
              <a:rPr lang="en-US" altLang="ko-KR" sz="2000">
                <a:latin typeface="여기어때 잘난체"/>
                <a:ea typeface="여기어때 잘난체"/>
              </a:rPr>
              <a:t>, </a:t>
            </a:r>
            <a:r>
              <a:rPr lang="ko-KR" altLang="en-US" sz="2000">
                <a:latin typeface="여기어때 잘난체"/>
                <a:ea typeface="여기어때 잘난체"/>
              </a:rPr>
              <a:t>책</a:t>
            </a:r>
            <a:r>
              <a:rPr lang="en-US" altLang="ko-KR" sz="2000">
                <a:latin typeface="여기어때 잘난체"/>
                <a:ea typeface="여기어때 잘난체"/>
              </a:rPr>
              <a:t>, </a:t>
            </a:r>
            <a:r>
              <a:rPr lang="ko-KR" altLang="en-US" sz="2000">
                <a:latin typeface="여기어때 잘난체"/>
                <a:ea typeface="여기어때 잘난체"/>
              </a:rPr>
              <a:t>여행 좋아합니다</a:t>
            </a:r>
            <a:r>
              <a:rPr lang="en-US" altLang="ko-KR" sz="2000">
                <a:latin typeface="여기어때 잘난체"/>
                <a:ea typeface="여기어때 잘난체"/>
              </a:rPr>
              <a:t>.</a:t>
            </a:r>
            <a:r>
              <a:rPr lang="ko-KR" altLang="en-US" sz="2000">
                <a:latin typeface="여기어때 잘난체"/>
                <a:ea typeface="여기어때 잘난체"/>
              </a:rPr>
              <a:t> </a:t>
            </a:r>
            <a:endParaRPr lang="ko-KR" altLang="en-US" sz="2000">
              <a:latin typeface="여기어때 잘난체"/>
              <a:ea typeface="여기어때 잘난체"/>
            </a:endParaRPr>
          </a:p>
          <a:p>
            <a:pPr lvl="0">
              <a:defRPr/>
            </a:pPr>
            <a:endParaRPr lang="ko-KR" altLang="en-US" sz="20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2000">
                <a:latin typeface="여기어때 잘난체"/>
                <a:ea typeface="여기어때 잘난체"/>
              </a:rPr>
              <a:t>프로젝트 경험</a:t>
            </a:r>
            <a:endParaRPr lang="ko-KR" altLang="en-US" sz="20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2000">
                <a:latin typeface="여기어때 잘난체"/>
                <a:ea typeface="여기어때 잘난체"/>
              </a:rPr>
              <a:t>- 시뮬레이션 프로젝트 ( Arena )</a:t>
            </a:r>
            <a:endParaRPr lang="ko-KR" altLang="en-US" sz="20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2000">
                <a:latin typeface="여기어때 잘난체"/>
                <a:ea typeface="여기어때 잘난체"/>
              </a:rPr>
              <a:t>- 딥러닝 활용 논문 개선</a:t>
            </a:r>
            <a:endParaRPr lang="ko-KR" altLang="en-US" sz="2000">
              <a:latin typeface="여기어때 잘난체"/>
              <a:ea typeface="여기어때 잘난체"/>
            </a:endParaRPr>
          </a:p>
          <a:p>
            <a:pPr lvl="0">
              <a:defRPr/>
            </a:pPr>
            <a:endParaRPr lang="ko-KR" altLang="en-US" sz="20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2000">
                <a:latin typeface="여기어때 잘난체"/>
                <a:ea typeface="여기어때 잘난체"/>
              </a:rPr>
              <a:t>수상 및 대외 이력</a:t>
            </a:r>
            <a:endParaRPr lang="ko-KR" altLang="en-US" sz="20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2000">
                <a:latin typeface="여기어때 잘난체"/>
                <a:ea typeface="여기어때 잘난체"/>
              </a:rPr>
              <a:t>- 제 2회 창업 아이디어 장려상</a:t>
            </a:r>
            <a:endParaRPr lang="ko-KR" altLang="en-US" sz="20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2000">
                <a:latin typeface="여기어때 잘난체"/>
                <a:ea typeface="여기어때 잘난체"/>
              </a:rPr>
              <a:t>- K-water 서포터즈 홍보담당</a:t>
            </a:r>
            <a:endParaRPr lang="ko-KR" altLang="en-US" sz="20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2000">
                <a:latin typeface="여기어때 잘난체"/>
                <a:ea typeface="여기어때 잘난체"/>
              </a:rPr>
              <a:t>- PAS 태평양 아시아협회 해외봉사</a:t>
            </a:r>
            <a:endParaRPr lang="ko-KR" altLang="en-US" sz="2000">
              <a:latin typeface="여기어때 잘난체"/>
              <a:ea typeface="여기어때 잘난체"/>
            </a:endParaRPr>
          </a:p>
          <a:p>
            <a:pPr lvl="0">
              <a:defRPr/>
            </a:pPr>
            <a:r>
              <a:rPr lang="ko-KR" altLang="en-US" sz="2000">
                <a:latin typeface="여기어때 잘난체"/>
                <a:ea typeface="여기어때 잘난체"/>
              </a:rPr>
              <a:t>- 여행 동아리 부회장</a:t>
            </a:r>
            <a:endParaRPr lang="ko-KR" altLang="en-US" sz="2000">
              <a:latin typeface="여기어때 잘난체"/>
              <a:ea typeface="여기어때 잘난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Object 3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033" y="675869"/>
            <a:ext cx="1390476" cy="44761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49269" y="730375"/>
            <a:ext cx="4085714" cy="40952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70733" y="1058008"/>
            <a:ext cx="16330999" cy="55418"/>
            <a:chOff x="977358" y="1220958"/>
            <a:chExt cx="16330999" cy="5541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2813" y="9378391"/>
            <a:ext cx="3980952" cy="323810"/>
          </a:xfrm>
          <a:prstGeom prst="rect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880926" y="1182630"/>
            <a:ext cx="4943748" cy="7882826"/>
            <a:chOff x="2228571" y="2579584"/>
            <a:chExt cx="3706024" cy="5521515"/>
          </a:xfrm>
        </p:grpSpPr>
        <p:pic>
          <p:nvPicPr>
            <p:cNvPr id="89" name="Object 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8571" y="2579584"/>
              <a:ext cx="3706024" cy="5521515"/>
            </a:xfrm>
            <a:prstGeom prst="rect">
              <a:avLst/>
            </a:prstGeom>
          </p:spPr>
        </p:pic>
      </p:grpSp>
      <p:sp>
        <p:nvSpPr>
          <p:cNvPr id="76" name="TextBox 3"/>
          <p:cNvSpPr txBox="1"/>
          <p:nvPr/>
        </p:nvSpPr>
        <p:spPr>
          <a:xfrm>
            <a:off x="1191521" y="4084268"/>
            <a:ext cx="43225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생일 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1994. 10. 14</a:t>
            </a:r>
          </a:p>
          <a:p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전공 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컴퓨터공학과</a:t>
            </a: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성격 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ESFJ</a:t>
            </a:r>
          </a:p>
          <a:p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내성적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화낼 줄 모름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정리 잘 함</a:t>
            </a: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경험</a:t>
            </a: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-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미니 가습기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(Embedded)</a:t>
            </a:r>
          </a:p>
          <a:p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- Weather Wear(Mobile App)</a:t>
            </a:r>
          </a:p>
          <a:p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- Vibration Band(Wearable Device &amp; </a:t>
            </a:r>
            <a:r>
              <a:rPr lang="en-US" altLang="ko-KR" sz="2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IoT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  <a:p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수상 및 대외 이력</a:t>
            </a: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- 2018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사회적 기업 아이디어 경진대회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2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총장상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  <a:p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- 2019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시민참여 스마트시티 아이디어 경진대회 대상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시장상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6499500" y="1182629"/>
            <a:ext cx="5315235" cy="7882827"/>
            <a:chOff x="2228571" y="2579584"/>
            <a:chExt cx="3706024" cy="5521515"/>
          </a:xfrm>
        </p:grpSpPr>
        <p:pic>
          <p:nvPicPr>
            <p:cNvPr id="88" name="Object 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8571" y="2579584"/>
              <a:ext cx="3706024" cy="5521515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12530274" y="1177004"/>
            <a:ext cx="4876800" cy="7888452"/>
            <a:chOff x="2228571" y="2579584"/>
            <a:chExt cx="3706024" cy="5521515"/>
          </a:xfrm>
        </p:grpSpPr>
        <p:pic>
          <p:nvPicPr>
            <p:cNvPr id="87" name="Object 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8571" y="2579584"/>
              <a:ext cx="3706024" cy="5521515"/>
            </a:xfrm>
            <a:prstGeom prst="rect">
              <a:avLst/>
            </a:prstGeom>
          </p:spPr>
        </p:pic>
      </p:grpSp>
      <p:sp>
        <p:nvSpPr>
          <p:cNvPr id="79" name="타원 78"/>
          <p:cNvSpPr/>
          <p:nvPr/>
        </p:nvSpPr>
        <p:spPr>
          <a:xfrm>
            <a:off x="2002223" y="1432212"/>
            <a:ext cx="2453541" cy="2455479"/>
          </a:xfrm>
          <a:prstGeom prst="ellipse">
            <a:avLst/>
          </a:prstGeom>
          <a:solidFill>
            <a:srgbClr val="1C94F8"/>
          </a:solidFill>
          <a:ln>
            <a:solidFill>
              <a:srgbClr val="1C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b="1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674" y="1421235"/>
            <a:ext cx="2428641" cy="24286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1" name="타원 80"/>
          <p:cNvSpPr/>
          <p:nvPr/>
        </p:nvSpPr>
        <p:spPr>
          <a:xfrm>
            <a:off x="13696752" y="1445456"/>
            <a:ext cx="2453541" cy="2455479"/>
          </a:xfrm>
          <a:prstGeom prst="ellipse">
            <a:avLst/>
          </a:prstGeom>
          <a:solidFill>
            <a:srgbClr val="1C94F8"/>
          </a:solidFill>
          <a:ln>
            <a:solidFill>
              <a:srgbClr val="1C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b="1" dirty="0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474" y="1445456"/>
            <a:ext cx="2376308" cy="24273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3" name="타원 82"/>
          <p:cNvSpPr/>
          <p:nvPr/>
        </p:nvSpPr>
        <p:spPr>
          <a:xfrm>
            <a:off x="7930346" y="1504577"/>
            <a:ext cx="2453541" cy="2455479"/>
          </a:xfrm>
          <a:prstGeom prst="ellipse">
            <a:avLst/>
          </a:prstGeom>
          <a:solidFill>
            <a:srgbClr val="1C94F8"/>
          </a:solidFill>
          <a:ln>
            <a:solidFill>
              <a:srgbClr val="1C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b="1" dirty="0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815" y="1512197"/>
            <a:ext cx="2447859" cy="244785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5" name="TextBox 64"/>
          <p:cNvSpPr txBox="1"/>
          <p:nvPr/>
        </p:nvSpPr>
        <p:spPr>
          <a:xfrm>
            <a:off x="13054036" y="4264856"/>
            <a:ext cx="43225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생일 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1993.07.02</a:t>
            </a:r>
          </a:p>
          <a:p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전공 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전자공학과</a:t>
            </a: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성격 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내성적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화낼 줄 모름</a:t>
            </a: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경험</a:t>
            </a: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- </a:t>
            </a:r>
          </a:p>
          <a:p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수상 및 대외 이력</a:t>
            </a: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-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6815274" y="4047072"/>
            <a:ext cx="4835803" cy="50629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생일 : 1994.03.30</a:t>
            </a:r>
          </a:p>
          <a:p>
            <a:r>
              <a: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전공 </a:t>
            </a:r>
            <a:r>
              <a:rPr lang="en-US" altLang="ko-KR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컴퓨터 학부 복수전공</a:t>
            </a:r>
          </a:p>
          <a:p>
            <a:r>
              <a: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성격 : ENFJ</a:t>
            </a:r>
            <a:r>
              <a:rPr lang="en-US" altLang="ko-KR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솔직함</a:t>
            </a:r>
            <a:r>
              <a:rPr lang="en-US" altLang="ko-KR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아이디어 뱅크</a:t>
            </a:r>
            <a:endParaRPr lang="en-US" altLang="ko-KR" sz="19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9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경험</a:t>
            </a:r>
          </a:p>
          <a:p>
            <a:r>
              <a: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- 제주도 관광 어플리케이션</a:t>
            </a:r>
          </a:p>
          <a:p>
            <a:r>
              <a: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- ARIMA, DNN 기반 월마트 고객 수요예측</a:t>
            </a:r>
          </a:p>
          <a:p>
            <a:r>
              <a: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- 통계 데이터 기반 배추 가격 동향 예측 웹 프로젝트</a:t>
            </a:r>
          </a:p>
          <a:p>
            <a:r>
              <a: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- 경대 </a:t>
            </a:r>
            <a:r>
              <a:rPr lang="ko-KR" altLang="en-US" sz="19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뭐먹지</a:t>
            </a:r>
            <a:r>
              <a: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어플리케이션</a:t>
            </a:r>
            <a:endParaRPr lang="en-US" altLang="ko-KR" sz="19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ko-KR" altLang="en-US" sz="19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수상 및 대외 이력</a:t>
            </a:r>
          </a:p>
          <a:p>
            <a:r>
              <a: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- 한국방송미디어공학회 2019년 </a:t>
            </a:r>
            <a:r>
              <a:rPr lang="ko-KR" altLang="en-US" sz="19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학부생</a:t>
            </a:r>
            <a:r>
              <a: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논문 및 캡스톤디자인 경진대회 장려상</a:t>
            </a:r>
          </a:p>
          <a:p>
            <a:r>
              <a: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- 경북대학교 SW 산학프로젝트 </a:t>
            </a:r>
            <a:r>
              <a:rPr lang="ko-KR" altLang="en-US" sz="19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성과발표회</a:t>
            </a:r>
            <a:r>
              <a: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우수상</a:t>
            </a:r>
          </a:p>
        </p:txBody>
      </p:sp>
    </p:spTree>
    <p:extLst>
      <p:ext uri="{BB962C8B-B14F-4D97-AF65-F5344CB8AC3E}">
        <p14:creationId xmlns:p14="http://schemas.microsoft.com/office/powerpoint/2010/main" val="1191166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C9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3467100"/>
            <a:ext cx="11990476" cy="2628571"/>
          </a:xfrm>
          <a:prstGeom prst="rect">
            <a:avLst/>
          </a:prstGeom>
        </p:spPr>
      </p:pic>
      <p:grpSp>
        <p:nvGrpSpPr>
          <p:cNvPr id="11" name="그룹 1001"/>
          <p:cNvGrpSpPr/>
          <p:nvPr/>
        </p:nvGrpSpPr>
        <p:grpSpPr>
          <a:xfrm flipV="1">
            <a:off x="4445412" y="5703986"/>
            <a:ext cx="9601744" cy="86884"/>
            <a:chOff x="4342857" y="5559536"/>
            <a:chExt cx="2103230" cy="79329"/>
          </a:xfrm>
        </p:grpSpPr>
        <p:pic>
          <p:nvPicPr>
            <p:cNvPr id="12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2857" y="5559536"/>
              <a:ext cx="2103230" cy="79329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531956" y="8167926"/>
            <a:ext cx="91222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FFFF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7</a:t>
            </a:r>
            <a:r>
              <a:rPr lang="ko-KR" altLang="en-US" sz="2500" b="1" dirty="0">
                <a:solidFill>
                  <a:srgbClr val="FFFF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 안 잔다 팀 </a:t>
            </a:r>
            <a:endParaRPr lang="en-US" altLang="ko-KR" sz="2500" b="1" dirty="0">
              <a:solidFill>
                <a:srgbClr val="FFFF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25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김지현 김동빈 이성헌 이주이 </a:t>
            </a:r>
            <a:r>
              <a:rPr lang="ko-KR" altLang="en-US" sz="2500" b="1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임호빈</a:t>
            </a:r>
            <a:endParaRPr lang="ko-KR" altLang="en-US" sz="25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9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44703" y="5868801"/>
            <a:ext cx="2177585" cy="79329"/>
            <a:chOff x="4268503" y="5559536"/>
            <a:chExt cx="2177585" cy="793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8503" y="5559536"/>
              <a:ext cx="2177585" cy="793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21467" y="5896340"/>
            <a:ext cx="2177585" cy="79329"/>
            <a:chOff x="11745267" y="5587075"/>
            <a:chExt cx="2177585" cy="793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45267" y="5587075"/>
              <a:ext cx="2177585" cy="79329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851292" y="3388789"/>
            <a:ext cx="66616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sz="12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81800" y="5676900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</a:t>
            </a:r>
            <a:r>
              <a:rPr lang="ko-KR" altLang="en-US" sz="2600" dirty="0">
                <a:solidFill>
                  <a:srgbClr val="FFFF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기획 배경</a:t>
            </a:r>
            <a:endParaRPr lang="ko-KR" altLang="en-US" sz="2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9" name="그룹 1001"/>
          <p:cNvGrpSpPr/>
          <p:nvPr/>
        </p:nvGrpSpPr>
        <p:grpSpPr>
          <a:xfrm>
            <a:off x="4344703" y="6819409"/>
            <a:ext cx="2177585" cy="79329"/>
            <a:chOff x="4268503" y="5559536"/>
            <a:chExt cx="2177585" cy="79329"/>
          </a:xfrm>
        </p:grpSpPr>
        <p:pic>
          <p:nvPicPr>
            <p:cNvPr id="10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8503" y="5559536"/>
              <a:ext cx="2177585" cy="79329"/>
            </a:xfrm>
            <a:prstGeom prst="rect">
              <a:avLst/>
            </a:prstGeom>
          </p:spPr>
        </p:pic>
      </p:grpSp>
      <p:grpSp>
        <p:nvGrpSpPr>
          <p:cNvPr id="11" name="그룹 1002"/>
          <p:cNvGrpSpPr/>
          <p:nvPr/>
        </p:nvGrpSpPr>
        <p:grpSpPr>
          <a:xfrm>
            <a:off x="11821467" y="6846948"/>
            <a:ext cx="2177585" cy="79329"/>
            <a:chOff x="11745267" y="5587075"/>
            <a:chExt cx="2177585" cy="79329"/>
          </a:xfrm>
        </p:grpSpPr>
        <p:pic>
          <p:nvPicPr>
            <p:cNvPr id="12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45267" y="5587075"/>
              <a:ext cx="2177585" cy="79329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781800" y="6627508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</a:t>
            </a:r>
            <a:r>
              <a:rPr lang="ko-KR" altLang="en-US" sz="2600" dirty="0">
                <a:solidFill>
                  <a:srgbClr val="FFFF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소개 및 </a:t>
            </a:r>
            <a:r>
              <a:rPr lang="en-US" altLang="ko-KR" sz="2600" dirty="0">
                <a:solidFill>
                  <a:srgbClr val="FFFF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r>
              <a:rPr lang="ko-KR" altLang="en-US" sz="2600" dirty="0">
                <a:solidFill>
                  <a:srgbClr val="FFFF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줄 요약</a:t>
            </a:r>
            <a:endParaRPr lang="ko-KR" altLang="en-US" sz="2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40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그룹 1011"/>
          <p:cNvGrpSpPr/>
          <p:nvPr/>
        </p:nvGrpSpPr>
        <p:grpSpPr>
          <a:xfrm>
            <a:off x="977358" y="9237411"/>
            <a:ext cx="16330999" cy="55418"/>
            <a:chOff x="977358" y="9073658"/>
            <a:chExt cx="16330999" cy="5541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grpSp>
        <p:nvGrpSpPr>
          <p:cNvPr id="36" name="그룹 1011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37" name="Object 4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977358" y="723900"/>
            <a:ext cx="303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478000" y="780990"/>
            <a:ext cx="2818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기획 배경</a:t>
            </a:r>
            <a:endParaRPr lang="ko-KR" altLang="en-US" sz="2000" dirty="0"/>
          </a:p>
        </p:txBody>
      </p:sp>
      <p:grpSp>
        <p:nvGrpSpPr>
          <p:cNvPr id="53" name="그룹 1009"/>
          <p:cNvGrpSpPr/>
          <p:nvPr/>
        </p:nvGrpSpPr>
        <p:grpSpPr>
          <a:xfrm>
            <a:off x="2800058" y="3037579"/>
            <a:ext cx="4583332" cy="960063"/>
            <a:chOff x="3405967" y="3089269"/>
            <a:chExt cx="4289271" cy="855456"/>
          </a:xfrm>
        </p:grpSpPr>
        <p:pic>
          <p:nvPicPr>
            <p:cNvPr id="54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5967" y="3089269"/>
              <a:ext cx="4289271" cy="855456"/>
            </a:xfrm>
            <a:prstGeom prst="rect">
              <a:avLst/>
            </a:prstGeom>
          </p:spPr>
        </p:pic>
      </p:grpSp>
      <p:grpSp>
        <p:nvGrpSpPr>
          <p:cNvPr id="55" name="그룹 1011"/>
          <p:cNvGrpSpPr/>
          <p:nvPr/>
        </p:nvGrpSpPr>
        <p:grpSpPr>
          <a:xfrm>
            <a:off x="1440176" y="4569173"/>
            <a:ext cx="4583332" cy="960063"/>
            <a:chOff x="2133333" y="4453983"/>
            <a:chExt cx="4289271" cy="855456"/>
          </a:xfrm>
        </p:grpSpPr>
        <p:pic>
          <p:nvPicPr>
            <p:cNvPr id="56" name="Object 3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3333" y="4453983"/>
              <a:ext cx="4289271" cy="855456"/>
            </a:xfrm>
            <a:prstGeom prst="rect">
              <a:avLst/>
            </a:prstGeom>
          </p:spPr>
        </p:pic>
      </p:grpSp>
      <p:grpSp>
        <p:nvGrpSpPr>
          <p:cNvPr id="57" name="그룹 1012"/>
          <p:cNvGrpSpPr/>
          <p:nvPr/>
        </p:nvGrpSpPr>
        <p:grpSpPr>
          <a:xfrm>
            <a:off x="1440176" y="5979699"/>
            <a:ext cx="5902507" cy="87557"/>
            <a:chOff x="2133333" y="5710820"/>
            <a:chExt cx="5523810" cy="78017"/>
          </a:xfrm>
        </p:grpSpPr>
        <p:pic>
          <p:nvPicPr>
            <p:cNvPr id="58" name="Object 3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3333" y="5710820"/>
              <a:ext cx="5523810" cy="78017"/>
            </a:xfrm>
            <a:prstGeom prst="rect">
              <a:avLst/>
            </a:prstGeom>
          </p:spPr>
        </p:pic>
      </p:grpSp>
      <p:grpSp>
        <p:nvGrpSpPr>
          <p:cNvPr id="69" name="그룹 1014"/>
          <p:cNvGrpSpPr/>
          <p:nvPr/>
        </p:nvGrpSpPr>
        <p:grpSpPr>
          <a:xfrm>
            <a:off x="2885493" y="6529026"/>
            <a:ext cx="4583332" cy="960063"/>
            <a:chOff x="3405967" y="6935470"/>
            <a:chExt cx="4289271" cy="855456"/>
          </a:xfrm>
        </p:grpSpPr>
        <p:pic>
          <p:nvPicPr>
            <p:cNvPr id="72" name="Object 4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5967" y="6935470"/>
              <a:ext cx="4289271" cy="855456"/>
            </a:xfrm>
            <a:prstGeom prst="rect">
              <a:avLst/>
            </a:prstGeom>
          </p:spPr>
        </p:pic>
      </p:grpSp>
      <p:grpSp>
        <p:nvGrpSpPr>
          <p:cNvPr id="73" name="그룹 1010"/>
          <p:cNvGrpSpPr/>
          <p:nvPr/>
        </p:nvGrpSpPr>
        <p:grpSpPr>
          <a:xfrm>
            <a:off x="1531298" y="2999738"/>
            <a:ext cx="1094969" cy="985733"/>
            <a:chOff x="6632425" y="4659681"/>
            <a:chExt cx="1024717" cy="878329"/>
          </a:xfrm>
        </p:grpSpPr>
        <p:pic>
          <p:nvPicPr>
            <p:cNvPr id="74" name="Object 3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425" y="4659681"/>
              <a:ext cx="1024717" cy="878329"/>
            </a:xfrm>
            <a:prstGeom prst="rect">
              <a:avLst/>
            </a:prstGeom>
          </p:spPr>
        </p:pic>
      </p:grpSp>
      <p:grpSp>
        <p:nvGrpSpPr>
          <p:cNvPr id="75" name="그룹 1010"/>
          <p:cNvGrpSpPr/>
          <p:nvPr/>
        </p:nvGrpSpPr>
        <p:grpSpPr>
          <a:xfrm>
            <a:off x="6229996" y="4522274"/>
            <a:ext cx="1094969" cy="985733"/>
            <a:chOff x="6632425" y="4659681"/>
            <a:chExt cx="1024717" cy="878329"/>
          </a:xfrm>
        </p:grpSpPr>
        <p:pic>
          <p:nvPicPr>
            <p:cNvPr id="76" name="Object 3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425" y="4659681"/>
              <a:ext cx="1024717" cy="878329"/>
            </a:xfrm>
            <a:prstGeom prst="rect">
              <a:avLst/>
            </a:prstGeom>
          </p:spPr>
        </p:pic>
      </p:grpSp>
      <p:grpSp>
        <p:nvGrpSpPr>
          <p:cNvPr id="77" name="그룹 1010"/>
          <p:cNvGrpSpPr/>
          <p:nvPr/>
        </p:nvGrpSpPr>
        <p:grpSpPr>
          <a:xfrm>
            <a:off x="1616733" y="6481695"/>
            <a:ext cx="1094969" cy="985733"/>
            <a:chOff x="6632425" y="4659681"/>
            <a:chExt cx="1024717" cy="878329"/>
          </a:xfrm>
        </p:grpSpPr>
        <p:pic>
          <p:nvPicPr>
            <p:cNvPr id="78" name="Object 3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425" y="4659681"/>
              <a:ext cx="1024717" cy="878329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3678143" y="3239951"/>
            <a:ext cx="327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우리 어디서 만날까</a:t>
            </a:r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869477" y="4782352"/>
            <a:ext cx="4157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언제 볼까</a:t>
            </a:r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 </a:t>
            </a:r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맛집 찾아볼까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678143" y="6593558"/>
            <a:ext cx="4526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약속 모임 관리 해주는 </a:t>
            </a:r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서비스 없을까</a:t>
            </a:r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8683326" y="5307626"/>
            <a:ext cx="2743200" cy="747354"/>
          </a:xfrm>
          <a:prstGeom prst="rightArrow">
            <a:avLst/>
          </a:prstGeom>
          <a:solidFill>
            <a:srgbClr val="1C94F8"/>
          </a:solidFill>
          <a:ln>
            <a:solidFill>
              <a:srgbClr val="1C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2288697" y="3189774"/>
            <a:ext cx="5246662" cy="4335360"/>
            <a:chOff x="12288697" y="3189774"/>
            <a:chExt cx="5246662" cy="4335360"/>
          </a:xfrm>
        </p:grpSpPr>
        <p:grpSp>
          <p:nvGrpSpPr>
            <p:cNvPr id="83" name="그룹 1001"/>
            <p:cNvGrpSpPr/>
            <p:nvPr/>
          </p:nvGrpSpPr>
          <p:grpSpPr>
            <a:xfrm>
              <a:off x="12288697" y="3189774"/>
              <a:ext cx="4838633" cy="4335360"/>
              <a:chOff x="2040576" y="3287341"/>
              <a:chExt cx="4838633" cy="4335360"/>
            </a:xfrm>
          </p:grpSpPr>
          <p:grpSp>
            <p:nvGrpSpPr>
              <p:cNvPr id="84" name="그룹 1002"/>
              <p:cNvGrpSpPr/>
              <p:nvPr/>
            </p:nvGrpSpPr>
            <p:grpSpPr>
              <a:xfrm>
                <a:off x="2040576" y="4938176"/>
                <a:ext cx="2684525" cy="2684525"/>
                <a:chOff x="2040576" y="4938176"/>
                <a:chExt cx="2684525" cy="2684525"/>
              </a:xfrm>
            </p:grpSpPr>
            <p:pic>
              <p:nvPicPr>
                <p:cNvPr id="89" name="Object 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040576" y="4938176"/>
                  <a:ext cx="2684525" cy="2684525"/>
                </a:xfrm>
                <a:prstGeom prst="rect">
                  <a:avLst/>
                </a:prstGeom>
              </p:spPr>
            </p:pic>
          </p:grpSp>
          <p:grpSp>
            <p:nvGrpSpPr>
              <p:cNvPr id="85" name="그룹 1003"/>
              <p:cNvGrpSpPr/>
              <p:nvPr/>
            </p:nvGrpSpPr>
            <p:grpSpPr>
              <a:xfrm>
                <a:off x="3131992" y="3287341"/>
                <a:ext cx="2684525" cy="2684525"/>
                <a:chOff x="3131992" y="3287341"/>
                <a:chExt cx="2684525" cy="2684525"/>
              </a:xfrm>
            </p:grpSpPr>
            <p:pic>
              <p:nvPicPr>
                <p:cNvPr id="88" name="Object 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131992" y="3287341"/>
                  <a:ext cx="2684525" cy="2684525"/>
                </a:xfrm>
                <a:prstGeom prst="rect">
                  <a:avLst/>
                </a:prstGeom>
              </p:spPr>
            </p:pic>
          </p:grpSp>
          <p:grpSp>
            <p:nvGrpSpPr>
              <p:cNvPr id="86" name="그룹 1004"/>
              <p:cNvGrpSpPr/>
              <p:nvPr/>
            </p:nvGrpSpPr>
            <p:grpSpPr>
              <a:xfrm>
                <a:off x="4194684" y="4938176"/>
                <a:ext cx="2684525" cy="2684525"/>
                <a:chOff x="4194684" y="4938176"/>
                <a:chExt cx="2684525" cy="2684525"/>
              </a:xfrm>
            </p:grpSpPr>
            <p:pic>
              <p:nvPicPr>
                <p:cNvPr id="87" name="Object 1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4194684" y="4938176"/>
                  <a:ext cx="2684525" cy="2684525"/>
                </a:xfrm>
                <a:prstGeom prst="rect">
                  <a:avLst/>
                </a:prstGeom>
              </p:spPr>
            </p:pic>
          </p:grpSp>
        </p:grpSp>
        <p:sp>
          <p:nvSpPr>
            <p:cNvPr id="7" name="TextBox 6"/>
            <p:cNvSpPr txBox="1"/>
            <p:nvPr/>
          </p:nvSpPr>
          <p:spPr>
            <a:xfrm>
              <a:off x="15221926" y="5502328"/>
              <a:ext cx="231343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장소</a:t>
              </a:r>
              <a:endParaRPr lang="en-US" altLang="ko-KR" sz="4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r>
                <a:rPr lang="ko-KR" altLang="en-US" sz="4000" b="1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선정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127659" y="3621058"/>
              <a:ext cx="128862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일정</a:t>
              </a:r>
              <a:endParaRPr lang="en-US" altLang="ko-KR" sz="4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r>
                <a:rPr lang="ko-KR" altLang="en-US" sz="4000" b="1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조율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995602" y="5488945"/>
              <a:ext cx="13024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모임</a:t>
              </a:r>
              <a:endParaRPr lang="en-US" altLang="ko-KR" sz="4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r>
                <a:rPr lang="ko-KR" altLang="en-US" sz="4000" b="1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27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그룹 1011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977358" y="723900"/>
            <a:ext cx="303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0" y="780990"/>
            <a:ext cx="3580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소개 및 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줄 요약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5015">
            <a:off x="8759411" y="3005014"/>
            <a:ext cx="3841200" cy="27474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5298">
            <a:off x="5848080" y="2508474"/>
            <a:ext cx="3437983" cy="14304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4394">
            <a:off x="6761505" y="4410017"/>
            <a:ext cx="1173397" cy="127800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77358" y="9201244"/>
            <a:ext cx="1000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레쓰밋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＂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우리 만나자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“ +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대중적인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캔커피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레쓰비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＇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의 조합을 이룬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프로젝트명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4200" y="7027170"/>
            <a:ext cx="12862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“</a:t>
            </a:r>
            <a:r>
              <a:rPr lang="ko-KR" altLang="en-US" sz="32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다수의 사람들이 같은 약속을 잡을 때 도움을 주는 위치 정보를 기반으로 한 </a:t>
            </a:r>
            <a:r>
              <a:rPr lang="ko-KR" altLang="en-US" sz="3200" b="1" dirty="0">
                <a:solidFill>
                  <a:srgbClr val="1C94F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약속 장소 추천 및 약속 날짜 관리 모바일 웹</a:t>
            </a:r>
            <a:r>
              <a:rPr lang="en-US" altLang="ko-KR" sz="32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＂</a:t>
            </a:r>
            <a:endParaRPr lang="ko-KR" altLang="en-US" sz="32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9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44703" y="5868801"/>
            <a:ext cx="2177585" cy="79329"/>
            <a:chOff x="4268503" y="5559536"/>
            <a:chExt cx="2177585" cy="793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8503" y="5559536"/>
              <a:ext cx="2177585" cy="793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21467" y="5896340"/>
            <a:ext cx="2177585" cy="79329"/>
            <a:chOff x="11745267" y="5587075"/>
            <a:chExt cx="2177585" cy="793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45267" y="5587075"/>
              <a:ext cx="2177585" cy="79329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851292" y="3162300"/>
            <a:ext cx="66616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 </a:t>
            </a:r>
            <a:r>
              <a:rPr lang="ko-KR" altLang="en-US" sz="12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본론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81800" y="5676900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>
                <a:solidFill>
                  <a:srgbClr val="FFFF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서비스 </a:t>
            </a:r>
            <a:r>
              <a:rPr lang="ko-KR" altLang="en-US" sz="2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흐름 및 기능</a:t>
            </a:r>
          </a:p>
        </p:txBody>
      </p:sp>
      <p:grpSp>
        <p:nvGrpSpPr>
          <p:cNvPr id="9" name="그룹 1001"/>
          <p:cNvGrpSpPr/>
          <p:nvPr/>
        </p:nvGrpSpPr>
        <p:grpSpPr>
          <a:xfrm>
            <a:off x="4344703" y="6819409"/>
            <a:ext cx="2177585" cy="79329"/>
            <a:chOff x="4268503" y="5559536"/>
            <a:chExt cx="2177585" cy="79329"/>
          </a:xfrm>
        </p:grpSpPr>
        <p:pic>
          <p:nvPicPr>
            <p:cNvPr id="10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8503" y="5559536"/>
              <a:ext cx="2177585" cy="79329"/>
            </a:xfrm>
            <a:prstGeom prst="rect">
              <a:avLst/>
            </a:prstGeom>
          </p:spPr>
        </p:pic>
      </p:grpSp>
      <p:grpSp>
        <p:nvGrpSpPr>
          <p:cNvPr id="11" name="그룹 1002"/>
          <p:cNvGrpSpPr/>
          <p:nvPr/>
        </p:nvGrpSpPr>
        <p:grpSpPr>
          <a:xfrm>
            <a:off x="11821467" y="6846948"/>
            <a:ext cx="2177585" cy="79329"/>
            <a:chOff x="11745267" y="5587075"/>
            <a:chExt cx="2177585" cy="79329"/>
          </a:xfrm>
        </p:grpSpPr>
        <p:pic>
          <p:nvPicPr>
            <p:cNvPr id="12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45267" y="5587075"/>
              <a:ext cx="2177585" cy="79329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717125" y="7518582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</a:t>
            </a:r>
            <a:r>
              <a:rPr lang="ko-KR" altLang="en-US" sz="2600" dirty="0">
                <a:solidFill>
                  <a:srgbClr val="FFFF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일정</a:t>
            </a:r>
            <a:r>
              <a:rPr lang="ko-KR" altLang="en-US" sz="2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및 기술 </a:t>
            </a:r>
            <a:r>
              <a:rPr lang="ko-KR" altLang="en-US" sz="2600" dirty="0">
                <a:solidFill>
                  <a:srgbClr val="FFFF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스택 </a:t>
            </a:r>
          </a:p>
        </p:txBody>
      </p:sp>
      <p:grpSp>
        <p:nvGrpSpPr>
          <p:cNvPr id="14" name="그룹 1001"/>
          <p:cNvGrpSpPr/>
          <p:nvPr/>
        </p:nvGrpSpPr>
        <p:grpSpPr>
          <a:xfrm>
            <a:off x="4290251" y="7697601"/>
            <a:ext cx="2177585" cy="79329"/>
            <a:chOff x="4268503" y="5559536"/>
            <a:chExt cx="2177585" cy="79329"/>
          </a:xfrm>
        </p:grpSpPr>
        <p:pic>
          <p:nvPicPr>
            <p:cNvPr id="1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8503" y="5559536"/>
              <a:ext cx="2177585" cy="79329"/>
            </a:xfrm>
            <a:prstGeom prst="rect">
              <a:avLst/>
            </a:prstGeom>
          </p:spPr>
        </p:pic>
      </p:grpSp>
      <p:grpSp>
        <p:nvGrpSpPr>
          <p:cNvPr id="16" name="그룹 1002"/>
          <p:cNvGrpSpPr/>
          <p:nvPr/>
        </p:nvGrpSpPr>
        <p:grpSpPr>
          <a:xfrm>
            <a:off x="11767015" y="7725140"/>
            <a:ext cx="2177585" cy="79329"/>
            <a:chOff x="11745267" y="5587075"/>
            <a:chExt cx="2177585" cy="79329"/>
          </a:xfrm>
        </p:grpSpPr>
        <p:pic>
          <p:nvPicPr>
            <p:cNvPr id="17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45267" y="5587075"/>
              <a:ext cx="2177585" cy="79329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6781800" y="6612851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>
                <a:solidFill>
                  <a:srgbClr val="FFFF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수익</a:t>
            </a:r>
            <a:r>
              <a:rPr lang="ko-KR" altLang="en-US" sz="2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모델 </a:t>
            </a:r>
          </a:p>
        </p:txBody>
      </p:sp>
    </p:spTree>
    <p:extLst>
      <p:ext uri="{BB962C8B-B14F-4D97-AF65-F5344CB8AC3E}">
        <p14:creationId xmlns:p14="http://schemas.microsoft.com/office/powerpoint/2010/main" val="301120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1011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39" name="Object 4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977358" y="723900"/>
            <a:ext cx="303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본론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316200" y="780990"/>
            <a:ext cx="19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서비스 흐름</a:t>
            </a:r>
            <a:endParaRPr lang="ko-KR" altLang="en-US" sz="2000" dirty="0"/>
          </a:p>
        </p:txBody>
      </p:sp>
      <p:grpSp>
        <p:nvGrpSpPr>
          <p:cNvPr id="69" name="그룹 1012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70" name="Object 4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834498" y="4393203"/>
            <a:ext cx="2965254" cy="2965254"/>
            <a:chOff x="1834498" y="4393203"/>
            <a:chExt cx="2965254" cy="2965254"/>
          </a:xfrm>
        </p:grpSpPr>
        <p:sp>
          <p:nvSpPr>
            <p:cNvPr id="43" name="Google Shape;182;p18"/>
            <p:cNvSpPr/>
            <p:nvPr/>
          </p:nvSpPr>
          <p:spPr>
            <a:xfrm>
              <a:off x="2068530" y="4616615"/>
              <a:ext cx="2508797" cy="25087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292100" sx="102000" sy="102000" algn="ctr" rotWithShape="0">
                <a:srgbClr val="000000">
                  <a:alpha val="15294"/>
                </a:srgbClr>
              </a:outerShdw>
            </a:effectLst>
          </p:spPr>
          <p:txBody>
            <a:bodyPr spcFirstLastPara="1" wrap="square" lIns="137125" tIns="68550" rIns="137125" bIns="68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" name="Google Shape;183;p18"/>
            <p:cNvSpPr/>
            <p:nvPr/>
          </p:nvSpPr>
          <p:spPr>
            <a:xfrm>
              <a:off x="2151448" y="4699534"/>
              <a:ext cx="2342963" cy="2342963"/>
            </a:xfrm>
            <a:prstGeom prst="teardrop">
              <a:avLst>
                <a:gd name="adj" fmla="val 100000"/>
              </a:avLst>
            </a:prstGeom>
            <a:solidFill>
              <a:srgbClr val="1C94F8"/>
            </a:solidFill>
            <a:ln>
              <a:noFill/>
            </a:ln>
          </p:spPr>
          <p:txBody>
            <a:bodyPr spcFirstLastPara="1" wrap="square" lIns="137125" tIns="68550" rIns="137125" bIns="68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" name="Google Shape;184;p18"/>
            <p:cNvSpPr/>
            <p:nvPr/>
          </p:nvSpPr>
          <p:spPr>
            <a:xfrm>
              <a:off x="2364865" y="4912949"/>
              <a:ext cx="1901476" cy="191612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37125" tIns="68550" rIns="137125" bIns="68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solidFill>
                    <a:srgbClr val="1C94F8"/>
                  </a:solidFill>
                  <a:latin typeface="Malgun Gothic"/>
                  <a:ea typeface="Malgun Gothic"/>
                  <a:cs typeface="Calibri"/>
                  <a:sym typeface="Malgun Gothic"/>
                </a:rPr>
                <a:t>약속 방 생성</a:t>
              </a:r>
              <a:endParaRPr sz="2700" dirty="0">
                <a:solidFill>
                  <a:srgbClr val="1C94F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 b="1" dirty="0">
                  <a:solidFill>
                    <a:srgbClr val="1C94F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</a:t>
              </a:r>
              <a:endParaRPr sz="3600" b="1" dirty="0">
                <a:solidFill>
                  <a:srgbClr val="1C94F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" name="Google Shape;185;p18"/>
            <p:cNvSpPr/>
            <p:nvPr/>
          </p:nvSpPr>
          <p:spPr>
            <a:xfrm>
              <a:off x="1834498" y="4393203"/>
              <a:ext cx="2965254" cy="2965254"/>
            </a:xfrm>
            <a:prstGeom prst="arc">
              <a:avLst>
                <a:gd name="adj1" fmla="val 20104140"/>
                <a:gd name="adj2" fmla="val 17782556"/>
              </a:avLst>
            </a:prstGeom>
            <a:noFill/>
            <a:ln w="12700" cap="flat" cmpd="sng">
              <a:solidFill>
                <a:srgbClr val="1C94F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25" tIns="68550" rIns="137125" bIns="68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ED7D3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4" name="Google Shape;186;p18"/>
            <p:cNvCxnSpPr/>
            <p:nvPr/>
          </p:nvCxnSpPr>
          <p:spPr>
            <a:xfrm rot="10800000" flipH="1">
              <a:off x="4069587" y="4830035"/>
              <a:ext cx="298286" cy="252483"/>
            </a:xfrm>
            <a:prstGeom prst="straightConnector1">
              <a:avLst/>
            </a:prstGeom>
            <a:noFill/>
            <a:ln w="22225" cap="sq" cmpd="sng">
              <a:solidFill>
                <a:schemeClr val="lt1"/>
              </a:solidFill>
              <a:prstDash val="solid"/>
              <a:bevel/>
              <a:headEnd type="none" w="sm" len="sm"/>
              <a:tailEnd type="stealth" w="med" len="med"/>
            </a:ln>
          </p:spPr>
        </p:cxnSp>
      </p:grpSp>
      <p:grpSp>
        <p:nvGrpSpPr>
          <p:cNvPr id="3" name="그룹 2"/>
          <p:cNvGrpSpPr/>
          <p:nvPr/>
        </p:nvGrpSpPr>
        <p:grpSpPr>
          <a:xfrm>
            <a:off x="5668763" y="2956896"/>
            <a:ext cx="2965254" cy="2965254"/>
            <a:chOff x="5668763" y="2956896"/>
            <a:chExt cx="2965254" cy="2965254"/>
          </a:xfrm>
        </p:grpSpPr>
        <p:sp>
          <p:nvSpPr>
            <p:cNvPr id="34" name="Google Shape;178;p18"/>
            <p:cNvSpPr/>
            <p:nvPr/>
          </p:nvSpPr>
          <p:spPr>
            <a:xfrm rot="5400000">
              <a:off x="5901809" y="3190928"/>
              <a:ext cx="2508797" cy="25087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292100" sx="102000" sy="102000" algn="ctr" rotWithShape="0">
                <a:srgbClr val="000000">
                  <a:alpha val="15294"/>
                </a:srgbClr>
              </a:outerShdw>
            </a:effectLst>
          </p:spPr>
          <p:txBody>
            <a:bodyPr spcFirstLastPara="1" wrap="square" lIns="137125" tIns="68550" rIns="137125" bIns="68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9;p18"/>
            <p:cNvSpPr/>
            <p:nvPr/>
          </p:nvSpPr>
          <p:spPr>
            <a:xfrm rot="5400000">
              <a:off x="5984725" y="3273846"/>
              <a:ext cx="2342962" cy="2342962"/>
            </a:xfrm>
            <a:prstGeom prst="teardrop">
              <a:avLst>
                <a:gd name="adj" fmla="val 100000"/>
              </a:avLst>
            </a:prstGeom>
            <a:solidFill>
              <a:srgbClr val="1C94F8"/>
            </a:solidFill>
            <a:ln>
              <a:noFill/>
            </a:ln>
          </p:spPr>
          <p:txBody>
            <a:bodyPr spcFirstLastPara="1" wrap="square" lIns="137125" tIns="68550" rIns="137125" bIns="68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80;p18"/>
            <p:cNvSpPr/>
            <p:nvPr/>
          </p:nvSpPr>
          <p:spPr>
            <a:xfrm rot="5400000">
              <a:off x="5668763" y="2956896"/>
              <a:ext cx="2965254" cy="2965254"/>
            </a:xfrm>
            <a:prstGeom prst="arc">
              <a:avLst>
                <a:gd name="adj1" fmla="val 20104140"/>
                <a:gd name="adj2" fmla="val 17782556"/>
              </a:avLst>
            </a:prstGeom>
            <a:noFill/>
            <a:ln w="12700" cap="flat" cmpd="sng">
              <a:solidFill>
                <a:srgbClr val="1C94F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25" tIns="68550" rIns="137125" bIns="68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ED7D3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2" name="Google Shape;181;p18"/>
            <p:cNvCxnSpPr/>
            <p:nvPr/>
          </p:nvCxnSpPr>
          <p:spPr>
            <a:xfrm rot="-5400000" flipH="1">
              <a:off x="7921801" y="5214887"/>
              <a:ext cx="298286" cy="252483"/>
            </a:xfrm>
            <a:prstGeom prst="straightConnector1">
              <a:avLst/>
            </a:prstGeom>
            <a:noFill/>
            <a:ln w="22225" cap="sq" cmpd="sng">
              <a:solidFill>
                <a:schemeClr val="lt1"/>
              </a:solidFill>
              <a:prstDash val="solid"/>
              <a:bevel/>
              <a:headEnd type="none" w="sm" len="sm"/>
              <a:tailEnd type="stealth" w="med" len="med"/>
            </a:ln>
          </p:spPr>
        </p:cxnSp>
        <p:sp>
          <p:nvSpPr>
            <p:cNvPr id="75" name="Google Shape;187;p18"/>
            <p:cNvSpPr/>
            <p:nvPr/>
          </p:nvSpPr>
          <p:spPr>
            <a:xfrm>
              <a:off x="6248400" y="3543300"/>
              <a:ext cx="1916129" cy="191612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37125" tIns="68550" rIns="137125" bIns="68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>
                  <a:solidFill>
                    <a:srgbClr val="1C94F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일정 및 장소 조율</a:t>
              </a:r>
              <a:endParaRPr sz="2700" dirty="0">
                <a:solidFill>
                  <a:srgbClr val="1C94F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 b="1" dirty="0">
                  <a:solidFill>
                    <a:srgbClr val="1C94F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02</a:t>
              </a:r>
              <a:endParaRPr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503030" y="4393202"/>
            <a:ext cx="2965254" cy="2965254"/>
            <a:chOff x="9503030" y="4393202"/>
            <a:chExt cx="2965254" cy="2965254"/>
          </a:xfrm>
        </p:grpSpPr>
        <p:sp>
          <p:nvSpPr>
            <p:cNvPr id="76" name="Google Shape;188;p18"/>
            <p:cNvSpPr/>
            <p:nvPr/>
          </p:nvSpPr>
          <p:spPr>
            <a:xfrm>
              <a:off x="9737062" y="4616613"/>
              <a:ext cx="2508797" cy="25087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292100" sx="102000" sy="102000" algn="ctr" rotWithShape="0">
                <a:srgbClr val="000000">
                  <a:alpha val="15294"/>
                </a:srgbClr>
              </a:outerShdw>
            </a:effectLst>
          </p:spPr>
          <p:txBody>
            <a:bodyPr spcFirstLastPara="1" wrap="square" lIns="137125" tIns="68550" rIns="137125" bIns="68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" name="Google Shape;189;p18"/>
            <p:cNvSpPr/>
            <p:nvPr/>
          </p:nvSpPr>
          <p:spPr>
            <a:xfrm>
              <a:off x="9819980" y="4699532"/>
              <a:ext cx="2342962" cy="2342962"/>
            </a:xfrm>
            <a:prstGeom prst="teardrop">
              <a:avLst>
                <a:gd name="adj" fmla="val 100000"/>
              </a:avLst>
            </a:prstGeom>
            <a:solidFill>
              <a:srgbClr val="1C94F8"/>
            </a:solidFill>
            <a:ln>
              <a:noFill/>
            </a:ln>
          </p:spPr>
          <p:txBody>
            <a:bodyPr spcFirstLastPara="1" wrap="square" lIns="137125" tIns="68550" rIns="137125" bIns="68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" name="Google Shape;190;p18"/>
            <p:cNvSpPr/>
            <p:nvPr/>
          </p:nvSpPr>
          <p:spPr>
            <a:xfrm>
              <a:off x="9503030" y="4393202"/>
              <a:ext cx="2965254" cy="2965254"/>
            </a:xfrm>
            <a:prstGeom prst="arc">
              <a:avLst>
                <a:gd name="adj1" fmla="val 20104140"/>
                <a:gd name="adj2" fmla="val 17782556"/>
              </a:avLst>
            </a:prstGeom>
            <a:noFill/>
            <a:ln w="12700" cap="flat" cmpd="sng">
              <a:solidFill>
                <a:srgbClr val="1C94F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25" tIns="68550" rIns="137125" bIns="68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ED7D3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9" name="Google Shape;191;p18"/>
            <p:cNvCxnSpPr/>
            <p:nvPr/>
          </p:nvCxnSpPr>
          <p:spPr>
            <a:xfrm rot="10800000" flipH="1">
              <a:off x="11738120" y="4830034"/>
              <a:ext cx="298286" cy="252483"/>
            </a:xfrm>
            <a:prstGeom prst="straightConnector1">
              <a:avLst/>
            </a:prstGeom>
            <a:noFill/>
            <a:ln w="22225" cap="sq" cmpd="sng">
              <a:solidFill>
                <a:schemeClr val="lt1"/>
              </a:solidFill>
              <a:prstDash val="solid"/>
              <a:bevel/>
              <a:headEnd type="none" w="sm" len="sm"/>
              <a:tailEnd type="stealth" w="med" len="med"/>
            </a:ln>
          </p:spPr>
        </p:cxnSp>
        <p:sp>
          <p:nvSpPr>
            <p:cNvPr id="80" name="Google Shape;192;p18"/>
            <p:cNvSpPr/>
            <p:nvPr/>
          </p:nvSpPr>
          <p:spPr>
            <a:xfrm>
              <a:off x="10033398" y="4912948"/>
              <a:ext cx="1916129" cy="191612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37125" tIns="68550" rIns="137125" bIns="68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50" dirty="0">
                  <a:solidFill>
                    <a:srgbClr val="1C94F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장소 추천</a:t>
              </a:r>
              <a:endParaRPr sz="1650" dirty="0">
                <a:solidFill>
                  <a:srgbClr val="1C94F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 b="1" dirty="0">
                  <a:solidFill>
                    <a:srgbClr val="1C94F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</a:t>
              </a:r>
              <a:endParaRPr sz="3600" b="1" dirty="0">
                <a:solidFill>
                  <a:srgbClr val="1C94F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3337298" y="2956896"/>
            <a:ext cx="2965254" cy="2965254"/>
            <a:chOff x="13337298" y="2956896"/>
            <a:chExt cx="2965254" cy="2965254"/>
          </a:xfrm>
        </p:grpSpPr>
        <p:sp>
          <p:nvSpPr>
            <p:cNvPr id="83" name="Google Shape;195;p18"/>
            <p:cNvSpPr/>
            <p:nvPr/>
          </p:nvSpPr>
          <p:spPr>
            <a:xfrm rot="5400000">
              <a:off x="13337298" y="2956896"/>
              <a:ext cx="2965254" cy="2965254"/>
            </a:xfrm>
            <a:prstGeom prst="arc">
              <a:avLst>
                <a:gd name="adj1" fmla="val 20104140"/>
                <a:gd name="adj2" fmla="val 17782556"/>
              </a:avLst>
            </a:prstGeom>
            <a:noFill/>
            <a:ln w="12700" cap="flat" cmpd="sng">
              <a:solidFill>
                <a:srgbClr val="1C94F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25" tIns="68550" rIns="137125" bIns="68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ED7D3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3570344" y="3190928"/>
              <a:ext cx="2508797" cy="2508797"/>
              <a:chOff x="13570344" y="3190928"/>
              <a:chExt cx="2508797" cy="2508797"/>
            </a:xfrm>
          </p:grpSpPr>
          <p:sp>
            <p:nvSpPr>
              <p:cNvPr id="81" name="Google Shape;193;p18"/>
              <p:cNvSpPr/>
              <p:nvPr/>
            </p:nvSpPr>
            <p:spPr>
              <a:xfrm rot="5400000">
                <a:off x="13570344" y="3190928"/>
                <a:ext cx="2508797" cy="250879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92100" sx="102000" sy="102000" algn="ctr" rotWithShape="0">
                  <a:srgbClr val="000000">
                    <a:alpha val="15294"/>
                  </a:srgbClr>
                </a:outerShdw>
              </a:effectLst>
            </p:spPr>
            <p:txBody>
              <a:bodyPr spcFirstLastPara="1" wrap="square" lIns="137125" tIns="68550" rIns="137125" bIns="685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" name="Google Shape;194;p18"/>
              <p:cNvSpPr/>
              <p:nvPr/>
            </p:nvSpPr>
            <p:spPr>
              <a:xfrm rot="5400000">
                <a:off x="13653258" y="3273846"/>
                <a:ext cx="2342962" cy="2342962"/>
              </a:xfrm>
              <a:prstGeom prst="teardrop">
                <a:avLst>
                  <a:gd name="adj" fmla="val 100000"/>
                </a:avLst>
              </a:prstGeom>
              <a:solidFill>
                <a:srgbClr val="1C94F8"/>
              </a:solidFill>
              <a:ln>
                <a:noFill/>
              </a:ln>
            </p:spPr>
            <p:txBody>
              <a:bodyPr spcFirstLastPara="1" wrap="square" lIns="137125" tIns="68550" rIns="137125" bIns="685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84" name="Google Shape;196;p18"/>
              <p:cNvCxnSpPr/>
              <p:nvPr/>
            </p:nvCxnSpPr>
            <p:spPr>
              <a:xfrm rot="-5400000" flipH="1">
                <a:off x="15590334" y="5214887"/>
                <a:ext cx="298286" cy="252483"/>
              </a:xfrm>
              <a:prstGeom prst="straightConnector1">
                <a:avLst/>
              </a:prstGeom>
              <a:noFill/>
              <a:ln w="22225" cap="sq" cmpd="sng">
                <a:solidFill>
                  <a:schemeClr val="lt1"/>
                </a:solidFill>
                <a:prstDash val="solid"/>
                <a:bevel/>
                <a:headEnd type="none" w="sm" len="sm"/>
                <a:tailEnd type="stealth" w="med" len="med"/>
              </a:ln>
            </p:spPr>
          </p:cxnSp>
          <p:sp>
            <p:nvSpPr>
              <p:cNvPr id="85" name="Google Shape;197;p18"/>
              <p:cNvSpPr/>
              <p:nvPr/>
            </p:nvSpPr>
            <p:spPr>
              <a:xfrm>
                <a:off x="13867666" y="3476642"/>
                <a:ext cx="1916129" cy="191612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37125" tIns="68550" rIns="137125" bIns="685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dirty="0">
                    <a:solidFill>
                      <a:srgbClr val="1C94F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약속</a:t>
                </a:r>
                <a:r>
                  <a:rPr lang="ko-KR" altLang="en-US" dirty="0">
                    <a:solidFill>
                      <a:srgbClr val="1C94F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후 추억 공유</a:t>
                </a:r>
                <a:endParaRPr sz="2700" dirty="0">
                  <a:solidFill>
                    <a:srgbClr val="1C94F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3600" b="1" dirty="0">
                    <a:solidFill>
                      <a:srgbClr val="1C94F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04</a:t>
                </a:r>
                <a:endParaRPr sz="3600" b="1" dirty="0">
                  <a:solidFill>
                    <a:srgbClr val="1C94F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86" name="Google Shape;198;p18"/>
          <p:cNvSpPr/>
          <p:nvPr/>
        </p:nvSpPr>
        <p:spPr>
          <a:xfrm>
            <a:off x="1143000" y="2476500"/>
            <a:ext cx="3974280" cy="107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25" tIns="68550" rIns="137125" bIns="6855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 b="1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Malgun Gothic"/>
                <a:sym typeface="Malgun Gothic"/>
              </a:rPr>
              <a:t>시작 및 약속</a:t>
            </a:r>
            <a:r>
              <a:rPr lang="en-US" altLang="ko-KR" sz="2400" b="1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sz="2400" b="1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Malgun Gothic"/>
                <a:sym typeface="Malgun Gothic"/>
              </a:rPr>
              <a:t>방 생성</a:t>
            </a:r>
            <a:endParaRPr sz="2800" dirty="0">
              <a:solidFill>
                <a:schemeClr val="dk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사람들 간 “만나자” 등 약속 얘기가 나오면, 사용자는 해당 서비스를 사용하여 약속</a:t>
            </a:r>
            <a:r>
              <a:rPr lang="en-US" altLang="ko-KR" sz="1400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ko-KR" sz="1400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방을 생성하고, 해당 약속의 유형 등을 설정합니다</a:t>
            </a:r>
            <a:endParaRPr sz="2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87" name="Google Shape;199;p18"/>
          <p:cNvSpPr/>
          <p:nvPr/>
        </p:nvSpPr>
        <p:spPr>
          <a:xfrm>
            <a:off x="5168577" y="6363179"/>
            <a:ext cx="3974280" cy="124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25" tIns="68550" rIns="137125" bIns="6855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b="1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Malgun Gothic"/>
                <a:sym typeface="Malgun Gothic"/>
              </a:rPr>
              <a:t>멤버들 간 일정 및 장소 조율</a:t>
            </a:r>
            <a:endParaRPr sz="2700" dirty="0">
              <a:solidFill>
                <a:schemeClr val="dk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다수의 사람들이 만나는 모임의 경우, 일정 조율이 쉽지않기에 일정 기간 내 멤버들 간 가능한 날짜를 직관적으로 보여줌으로써 일정 조율에 있어 효율적입니다</a:t>
            </a:r>
            <a:r>
              <a:rPr lang="ko-KR" sz="135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Malgun Gothic"/>
                <a:sym typeface="Malgun Gothic"/>
              </a:rPr>
              <a:t>. </a:t>
            </a:r>
            <a:endParaRPr sz="2700" dirty="0">
              <a:solidFill>
                <a:schemeClr val="dk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88" name="Google Shape;200;p18"/>
          <p:cNvSpPr/>
          <p:nvPr/>
        </p:nvSpPr>
        <p:spPr>
          <a:xfrm>
            <a:off x="13337297" y="6288513"/>
            <a:ext cx="3974280" cy="124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25" tIns="68550" rIns="137125" bIns="6855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b="1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Malgun Gothic"/>
                <a:sym typeface="Malgun Gothic"/>
              </a:rPr>
              <a:t>약속이 끝난 후 추억 공유</a:t>
            </a:r>
            <a:endParaRPr sz="2700" dirty="0">
              <a:solidFill>
                <a:schemeClr val="dk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해당 약속을 잘 끝냈다면, 그들만의 그리고 그날만의 추억을 공유할 수 있도록 사진과 어디를 방문하였는지 기록을 남길 수 있습니다.</a:t>
            </a:r>
            <a:endParaRPr sz="27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90" name="Google Shape;202;p18"/>
          <p:cNvSpPr/>
          <p:nvPr/>
        </p:nvSpPr>
        <p:spPr>
          <a:xfrm rot="21168146">
            <a:off x="3749622" y="4227561"/>
            <a:ext cx="2370222" cy="1787179"/>
          </a:xfrm>
          <a:prstGeom prst="arc">
            <a:avLst>
              <a:gd name="adj1" fmla="val 13312935"/>
              <a:gd name="adj2" fmla="val 19296203"/>
            </a:avLst>
          </a:prstGeom>
          <a:noFill/>
          <a:ln w="9525" cap="flat" cmpd="sng">
            <a:solidFill>
              <a:srgbClr val="1C94F8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137125" tIns="68550" rIns="137125" bIns="6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2" name="Google Shape;20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358" y="9073658"/>
            <a:ext cx="16331000" cy="5541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199;p18"/>
          <p:cNvSpPr/>
          <p:nvPr/>
        </p:nvSpPr>
        <p:spPr>
          <a:xfrm>
            <a:off x="8893530" y="2726383"/>
            <a:ext cx="3974280" cy="124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25" tIns="68550" rIns="137125" bIns="6855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b="1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/>
                <a:sym typeface="Malgun Gothic"/>
              </a:rPr>
              <a:t>장소 추천</a:t>
            </a:r>
            <a:endParaRPr sz="2700" dirty="0">
              <a:solidFill>
                <a:schemeClr val="dk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/>
              <a:sym typeface="Calibri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350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약속 구성원들의 각 개인별 장소와 취향 등을 고려해 추천 장소 리스트까지 제공해줍니다</a:t>
            </a:r>
            <a:r>
              <a:rPr lang="en-US" altLang="ko-KR" sz="1350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 </a:t>
            </a:r>
            <a:endParaRPr lang="ko-KR" altLang="en-US" sz="27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96" name="Google Shape;202;p18"/>
          <p:cNvSpPr/>
          <p:nvPr/>
        </p:nvSpPr>
        <p:spPr>
          <a:xfrm rot="12089838" flipH="1">
            <a:off x="7749622" y="4599925"/>
            <a:ext cx="2370222" cy="1787179"/>
          </a:xfrm>
          <a:prstGeom prst="arc">
            <a:avLst>
              <a:gd name="adj1" fmla="val 13312935"/>
              <a:gd name="adj2" fmla="val 19296203"/>
            </a:avLst>
          </a:prstGeom>
          <a:noFill/>
          <a:ln w="9525" cap="flat" cmpd="sng">
            <a:solidFill>
              <a:srgbClr val="1C94F8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137125" tIns="68550" rIns="137125" bIns="6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02;p18"/>
          <p:cNvSpPr/>
          <p:nvPr/>
        </p:nvSpPr>
        <p:spPr>
          <a:xfrm rot="21168146">
            <a:off x="11412567" y="4060009"/>
            <a:ext cx="2284655" cy="1881759"/>
          </a:xfrm>
          <a:prstGeom prst="arc">
            <a:avLst>
              <a:gd name="adj1" fmla="val 13312935"/>
              <a:gd name="adj2" fmla="val 19296203"/>
            </a:avLst>
          </a:prstGeom>
          <a:noFill/>
          <a:ln w="9525" cap="flat" cmpd="sng">
            <a:solidFill>
              <a:srgbClr val="1C94F8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137125" tIns="68550" rIns="137125" bIns="6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6685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  <p:bldP spid="90" grpId="0" animBg="1"/>
      <p:bldP spid="95" grpId="0"/>
      <p:bldP spid="96" grpId="0" animBg="1"/>
      <p:bldP spid="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1011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39" name="Object 4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977358" y="723900"/>
            <a:ext cx="303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본론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865920" y="780990"/>
            <a:ext cx="443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 Unicode MS" panose="020B0604020202020204" pitchFamily="50" charset="-127"/>
                <a:sym typeface="Malgun Gothic"/>
              </a:rPr>
              <a:t>상세 화면 및 상세 소개 </a:t>
            </a:r>
            <a:r>
              <a:rPr lang="en-US" altLang="ko-KR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 Unicode MS" panose="020B0604020202020204" pitchFamily="50" charset="-127"/>
                <a:sym typeface="Malgun Gothic"/>
              </a:rPr>
              <a:t>(</a:t>
            </a:r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 Unicode MS" panose="020B0604020202020204" pitchFamily="50" charset="-127"/>
                <a:sym typeface="Malgun Gothic"/>
              </a:rPr>
              <a:t>기능 중심</a:t>
            </a:r>
            <a:r>
              <a:rPr lang="en-US" altLang="ko-KR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 Unicode MS" panose="020B0604020202020204" pitchFamily="50" charset="-127"/>
                <a:sym typeface="Malgun Gothic"/>
              </a:rPr>
              <a:t>)</a:t>
            </a:r>
          </a:p>
          <a:p>
            <a:pPr algn="r"/>
            <a:endParaRPr lang="ko-KR" altLang="en-US" sz="2000" dirty="0"/>
          </a:p>
        </p:txBody>
      </p:sp>
      <p:grpSp>
        <p:nvGrpSpPr>
          <p:cNvPr id="42" name="그룹 1012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43" name="Object 4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pic>
        <p:nvPicPr>
          <p:cNvPr id="9" name="Picture 6" descr="https://s3.us-west-2.amazonaws.com/secure.notion-static.com/8389e44c-5697-4256-b52c-5497cb3432bb/Untitled.png?X-Amz-Algorithm=AWS4-HMAC-SHA256&amp;X-Amz-Credential=AKIAT73L2G45O3KS52Y5%2F20210126%2Fus-west-2%2Fs3%2Faws4_request&amp;X-Amz-Date=20210126T133350Z&amp;X-Amz-Expires=86400&amp;X-Amz-Signature=2551e2cfc34729927510607e63109a97365f871dba9824177d3dcd0328ef5507&amp;X-Amz-SignedHeaders=host&amp;response-content-disposition=filename%20%3D%22Untitled.png%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73324"/>
            <a:ext cx="12962512" cy="733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2941" y="7181367"/>
            <a:ext cx="2893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SNS </a:t>
            </a: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로그인 연동</a:t>
            </a:r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31791" y="5076725"/>
            <a:ext cx="3031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이메일 인증</a:t>
            </a:r>
          </a:p>
        </p:txBody>
      </p:sp>
      <p:cxnSp>
        <p:nvCxnSpPr>
          <p:cNvPr id="10" name="직선 화살표 연결선 9"/>
          <p:cNvCxnSpPr>
            <a:endCxn id="4" idx="3"/>
          </p:cNvCxnSpPr>
          <p:nvPr/>
        </p:nvCxnSpPr>
        <p:spPr>
          <a:xfrm flipH="1">
            <a:off x="3756660" y="6722374"/>
            <a:ext cx="891540" cy="720603"/>
          </a:xfrm>
          <a:prstGeom prst="straightConnector1">
            <a:avLst/>
          </a:prstGeom>
          <a:ln w="38100">
            <a:solidFill>
              <a:srgbClr val="1C94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3412771" y="4468365"/>
            <a:ext cx="1006829" cy="1171649"/>
          </a:xfrm>
          <a:prstGeom prst="straightConnector1">
            <a:avLst/>
          </a:prstGeom>
          <a:ln w="38100">
            <a:solidFill>
              <a:srgbClr val="1C94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6329" y="3705880"/>
            <a:ext cx="3031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JWT token </a:t>
            </a: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</a:t>
            </a:r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4970183" y="4013165"/>
            <a:ext cx="1775858" cy="819114"/>
          </a:xfrm>
          <a:prstGeom prst="straightConnector1">
            <a:avLst/>
          </a:prstGeom>
          <a:ln w="38100">
            <a:solidFill>
              <a:srgbClr val="1C94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862941" y="7159305"/>
            <a:ext cx="2893719" cy="629133"/>
          </a:xfrm>
          <a:prstGeom prst="roundRect">
            <a:avLst/>
          </a:prstGeom>
          <a:noFill/>
          <a:ln>
            <a:solidFill>
              <a:srgbClr val="1C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62942" y="3705881"/>
            <a:ext cx="2931372" cy="620168"/>
          </a:xfrm>
          <a:prstGeom prst="roundRect">
            <a:avLst/>
          </a:prstGeom>
          <a:noFill/>
          <a:ln>
            <a:solidFill>
              <a:srgbClr val="1C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219370" y="5041058"/>
            <a:ext cx="2893719" cy="629133"/>
          </a:xfrm>
          <a:prstGeom prst="roundRect">
            <a:avLst/>
          </a:prstGeom>
          <a:noFill/>
          <a:ln>
            <a:solidFill>
              <a:srgbClr val="1C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6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29" grpId="0"/>
      <p:bldP spid="2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1011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39" name="Object 4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977358" y="723900"/>
            <a:ext cx="303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본론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865920" y="780990"/>
            <a:ext cx="443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 Unicode MS" panose="020B0604020202020204" pitchFamily="50" charset="-127"/>
                <a:sym typeface="Malgun Gothic"/>
              </a:rPr>
              <a:t>상세 화면 및 상세 소개 </a:t>
            </a:r>
            <a:r>
              <a:rPr lang="en-US" altLang="ko-KR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 Unicode MS" panose="020B0604020202020204" pitchFamily="50" charset="-127"/>
                <a:sym typeface="Malgun Gothic"/>
              </a:rPr>
              <a:t>(</a:t>
            </a:r>
            <a:r>
              <a:rPr lang="ko-KR" altLang="en-US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 Unicode MS" panose="020B0604020202020204" pitchFamily="50" charset="-127"/>
                <a:sym typeface="Malgun Gothic"/>
              </a:rPr>
              <a:t>기능 중심</a:t>
            </a:r>
            <a:r>
              <a:rPr lang="en-US" altLang="ko-KR" sz="2000" dirty="0">
                <a:solidFill>
                  <a:srgbClr val="3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 Unicode MS" panose="020B0604020202020204" pitchFamily="50" charset="-127"/>
                <a:sym typeface="Malgun Gothic"/>
              </a:rPr>
              <a:t>)</a:t>
            </a:r>
          </a:p>
          <a:p>
            <a:pPr algn="r"/>
            <a:endParaRPr lang="ko-KR" altLang="en-US" sz="2000" dirty="0"/>
          </a:p>
        </p:txBody>
      </p:sp>
      <p:grpSp>
        <p:nvGrpSpPr>
          <p:cNvPr id="42" name="그룹 1012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43" name="Object 4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9597433" y="4057422"/>
            <a:ext cx="3031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약속 방 리스트 </a:t>
            </a:r>
          </a:p>
        </p:txBody>
      </p:sp>
      <p:pic>
        <p:nvPicPr>
          <p:cNvPr id="15" name="Picture 2" descr="https://s3.us-west-2.amazonaws.com/secure.notion-static.com/15faad7b-20e6-4f94-ad24-600c783d06ce/Untitled.png?X-Amz-Algorithm=AWS4-HMAC-SHA256&amp;X-Amz-Credential=AKIAT73L2G45O3KS52Y5%2F20210126%2Fus-west-2%2Fs3%2Faws4_request&amp;X-Amz-Date=20210126T133555Z&amp;X-Amz-Expires=86400&amp;X-Amz-Signature=2bd2baf015abb047fae4bcdae47a51086b6a74d569bb752eda0af9eec99ca9c1&amp;X-Amz-SignedHeaders=host&amp;response-content-disposition=filename%20%3D%22Untitled.png%2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9" t="653" r="29239" b="-153"/>
          <a:stretch/>
        </p:blipFill>
        <p:spPr bwMode="auto">
          <a:xfrm>
            <a:off x="1847530" y="1440670"/>
            <a:ext cx="5724179" cy="716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636819" y="728728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메인 화면</a:t>
            </a:r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캘린더</a:t>
            </a:r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약속 방 생성</a:t>
            </a:r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알림</a:t>
            </a:r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내 정보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7391400" y="7581900"/>
            <a:ext cx="1446762" cy="392894"/>
          </a:xfrm>
          <a:prstGeom prst="straightConnector1">
            <a:avLst/>
          </a:prstGeom>
          <a:ln w="38100">
            <a:solidFill>
              <a:srgbClr val="1C94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8902999" y="7164699"/>
            <a:ext cx="7925838" cy="810095"/>
          </a:xfrm>
          <a:prstGeom prst="roundRect">
            <a:avLst/>
          </a:prstGeom>
          <a:noFill/>
          <a:ln>
            <a:solidFill>
              <a:srgbClr val="1C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525000" y="3951509"/>
            <a:ext cx="3031771" cy="810095"/>
          </a:xfrm>
          <a:prstGeom prst="roundRect">
            <a:avLst/>
          </a:prstGeom>
          <a:noFill/>
          <a:ln>
            <a:solidFill>
              <a:srgbClr val="1C9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5" idx="3"/>
          </p:cNvCxnSpPr>
          <p:nvPr/>
        </p:nvCxnSpPr>
        <p:spPr>
          <a:xfrm flipV="1">
            <a:off x="7571709" y="4440339"/>
            <a:ext cx="1573919" cy="582312"/>
          </a:xfrm>
          <a:prstGeom prst="straightConnector1">
            <a:avLst/>
          </a:prstGeom>
          <a:ln w="38100">
            <a:solidFill>
              <a:srgbClr val="1C94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81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2" grpId="0" animBg="1"/>
      <p:bldP spid="13" grpId="0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674</ep:Words>
  <ep:PresentationFormat>사용자 지정</ep:PresentationFormat>
  <ep:Paragraphs>171</ep:Paragraphs>
  <ep:Slides>24</ep:Slides>
  <ep:Notes>23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2021-01-26T17:24:19.000</dcterms:created>
  <dc:creator>officegen</dc:creator>
  <cp:lastModifiedBy>rkd02</cp:lastModifiedBy>
  <dcterms:modified xsi:type="dcterms:W3CDTF">2021-01-28T02:57:10.512</dcterms:modified>
  <cp:revision>75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