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11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esktop\&#26032;&#22686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zh-TW" sz="1800" b="0" i="0" baseline="0" dirty="0">
                <a:effectLst/>
              </a:rPr>
              <a:t>中華旅行社銷售</a:t>
            </a:r>
            <a:r>
              <a:rPr lang="zh-CN" altLang="en-US" sz="1800" b="0" i="0" baseline="0" dirty="0">
                <a:effectLst/>
              </a:rPr>
              <a:t>業績</a:t>
            </a:r>
            <a:endParaRPr lang="zh-TW" altLang="zh-TW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Sheet1!$D$83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Sheet1!$E$82:$K$82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Sheet1!$E$83:$K$83</c:f>
              <c:numCache>
                <c:formatCode>#,##0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2-4417-9E93-B1998790E61F}"/>
            </c:ext>
          </c:extLst>
        </c:ser>
        <c:ser>
          <c:idx val="1"/>
          <c:order val="1"/>
          <c:tx>
            <c:strRef>
              <c:f>Sheet1!$D$84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Sheet1!$E$82:$K$82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Sheet1!$E$84:$K$84</c:f>
              <c:numCache>
                <c:formatCode>#,##0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42-4417-9E93-B1998790E61F}"/>
            </c:ext>
          </c:extLst>
        </c:ser>
        <c:ser>
          <c:idx val="2"/>
          <c:order val="2"/>
          <c:tx>
            <c:strRef>
              <c:f>Sheet1!$D$85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Sheet1!$E$82:$K$82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Sheet1!$E$85:$K$85</c:f>
              <c:numCache>
                <c:formatCode>#,##0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42-4417-9E93-B1998790E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60134896"/>
        <c:axId val="760124496"/>
      </c:barChart>
      <c:catAx>
        <c:axId val="760134896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60124496"/>
        <c:crosses val="autoZero"/>
        <c:auto val="1"/>
        <c:lblAlgn val="ctr"/>
        <c:lblOffset val="100"/>
        <c:noMultiLvlLbl val="0"/>
      </c:catAx>
      <c:valAx>
        <c:axId val="76012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6013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中華旅行社銷售情形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Sheet1!$B$51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Sheet1!$C$50:$I$50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Sheet1!$C$51:$I$51</c:f>
              <c:numCache>
                <c:formatCode>#,##0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3-4269-9346-4AA9C459208D}"/>
            </c:ext>
          </c:extLst>
        </c:ser>
        <c:ser>
          <c:idx val="1"/>
          <c:order val="1"/>
          <c:tx>
            <c:strRef>
              <c:f>Sheet1!$B$52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Sheet1!$C$50:$I$50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Sheet1!$C$52:$I$52</c:f>
              <c:numCache>
                <c:formatCode>#,##0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3-4269-9346-4AA9C4592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117424"/>
        <c:axId val="760128240"/>
      </c:barChart>
      <c:lineChart>
        <c:grouping val="standard"/>
        <c:varyColors val="0"/>
        <c:ser>
          <c:idx val="2"/>
          <c:order val="2"/>
          <c:tx>
            <c:strRef>
              <c:f>Sheet1!$B$53</c:f>
              <c:strCache>
                <c:ptCount val="1"/>
                <c:pt idx="0">
                  <c:v>京阪神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Sheet1!$C$50:$I$50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Sheet1!$C$53:$I$53</c:f>
              <c:numCache>
                <c:formatCode>#,##0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63-4269-9346-4AA9C459208D}"/>
            </c:ext>
          </c:extLst>
        </c:ser>
        <c:ser>
          <c:idx val="3"/>
          <c:order val="3"/>
          <c:tx>
            <c:strRef>
              <c:f>Sheet1!$B$54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Sheet1!$C$50:$I$50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Sheet1!$C$54:$I$54</c:f>
              <c:numCache>
                <c:formatCode>#,##0</c:formatCode>
                <c:ptCount val="7"/>
                <c:pt idx="0">
                  <c:v>2833</c:v>
                </c:pt>
                <c:pt idx="1">
                  <c:v>2933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5267</c:v>
                </c:pt>
                <c:pt idx="6">
                  <c:v>23833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63-4269-9346-4AA9C4592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0134480"/>
        <c:axId val="760131568"/>
      </c:lineChart>
      <c:catAx>
        <c:axId val="76011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60128240"/>
        <c:crosses val="autoZero"/>
        <c:auto val="1"/>
        <c:lblAlgn val="ctr"/>
        <c:lblOffset val="100"/>
        <c:noMultiLvlLbl val="0"/>
      </c:catAx>
      <c:valAx>
        <c:axId val="7601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60117424"/>
        <c:crosses val="autoZero"/>
        <c:crossBetween val="between"/>
      </c:valAx>
      <c:valAx>
        <c:axId val="760131568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60134480"/>
        <c:crosses val="max"/>
        <c:crossBetween val="between"/>
      </c:valAx>
      <c:catAx>
        <c:axId val="760134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0131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3-4F92-AF74-503A5939C3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53-4F92-AF74-503A5939C3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550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53-4F92-AF74-503A5939C3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53-4F92-AF74-503A5939C3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53-4F92-AF74-503A5939C35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53-4F92-AF74-503A5939C35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總計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53-4F92-AF74-503A5939C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0099920"/>
        <c:axId val="626977152"/>
      </c:barChart>
      <c:catAx>
        <c:axId val="300099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6977152"/>
        <c:crosses val="autoZero"/>
        <c:auto val="1"/>
        <c:lblAlgn val="ctr"/>
        <c:lblOffset val="100"/>
        <c:noMultiLvlLbl val="0"/>
      </c:catAx>
      <c:valAx>
        <c:axId val="62697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009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pct10">
      <a:fgClr>
        <a:schemeClr val="accent1"/>
      </a:fgClr>
      <a:bgClr>
        <a:schemeClr val="bg1"/>
      </a:bgClr>
    </a:patt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TW" sz="1800" b="0" i="0" baseline="0" dirty="0">
                <a:effectLst/>
              </a:rPr>
              <a:t>中華旅行社銷售情況</a:t>
            </a:r>
            <a:endParaRPr lang="zh-TW" altLang="zh-TW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北海道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27-4D4D-A316-CD029664CD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27-4D4D-A316-CD029664CD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27-4D4D-A316-CD029664CD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27-4D4D-A316-CD029664CD9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27-4D4D-A316-CD029664CD9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27-4D4D-A316-CD029664CD9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27-4D4D-A316-CD029664CD9E}"/>
              </c:ext>
            </c:extLst>
          </c:dPt>
          <c:cat>
            <c:strRef>
              <c:f>Sheet1!$B$1:$H$1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327-4D4D-A316-CD029664CD9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濟州島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327-4D4D-A316-CD029664CD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4327-4D4D-A316-CD029664CD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327-4D4D-A316-CD029664CD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327-4D4D-A316-CD029664CD9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327-4D4D-A316-CD029664CD9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327-4D4D-A316-CD029664CD9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327-4D4D-A316-CD029664CD9E}"/>
              </c:ext>
            </c:extLst>
          </c:dPt>
          <c:cat>
            <c:strRef>
              <c:f>Sheet1!$B$1:$H$1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4327-4D4D-A316-CD029664CD9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京阪神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327-4D4D-A316-CD029664CD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327-4D4D-A316-CD029664CD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327-4D4D-A316-CD029664CD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4327-4D4D-A316-CD029664CD9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4327-4D4D-A316-CD029664CD9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4327-4D4D-A316-CD029664CD9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327-4D4D-A316-CD029664CD9E}"/>
              </c:ext>
            </c:extLst>
          </c:dPt>
          <c:cat>
            <c:strRef>
              <c:f>Sheet1!$B$1:$H$1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4327-4D4D-A316-CD029664C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TW" sz="1800" b="0" i="0" baseline="0" dirty="0">
                <a:effectLst/>
              </a:rPr>
              <a:t>中華旅行社銷售</a:t>
            </a:r>
            <a:r>
              <a:rPr lang="zh-CN" altLang="en-US" sz="1800" b="0" i="0" baseline="0" dirty="0">
                <a:effectLst/>
              </a:rPr>
              <a:t>業績</a:t>
            </a:r>
            <a:endParaRPr lang="zh-TW" altLang="zh-TW" dirty="0">
              <a:effectLst/>
            </a:endParaRPr>
          </a:p>
        </c:rich>
      </c:tx>
      <c:overlay val="0"/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北海道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DE-4ACB-8CBD-ADE4954C98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DE-4ACB-8CBD-ADE4954C98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DE-4ACB-8CBD-ADE4954C98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DE-4ACB-8CBD-ADE4954C98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4DE-4ACB-8CBD-ADE4954C98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4DE-4ACB-8CBD-ADE4954C98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4DE-4ACB-8CBD-ADE4954C98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4DE-4ACB-8CBD-ADE4954C9876}"/>
              </c:ext>
            </c:extLst>
          </c:dPt>
          <c:cat>
            <c:strRef>
              <c:f>Sheet1!$B$1:$H$1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4DE-4ACB-8CBD-ADE4954C987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濟州島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F4DE-4ACB-8CBD-ADE4954C98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F4DE-4ACB-8CBD-ADE4954C98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4DE-4ACB-8CBD-ADE4954C98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4DE-4ACB-8CBD-ADE4954C98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F4DE-4ACB-8CBD-ADE4954C98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F4DE-4ACB-8CBD-ADE4954C98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F4DE-4ACB-8CBD-ADE4954C98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F4DE-4ACB-8CBD-ADE4954C9876}"/>
              </c:ext>
            </c:extLst>
          </c:dPt>
          <c:cat>
            <c:strRef>
              <c:f>Sheet1!$B$1:$H$1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F4DE-4ACB-8CBD-ADE4954C987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京阪神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4DE-4ACB-8CBD-ADE4954C98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4DE-4ACB-8CBD-ADE4954C98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4DE-4ACB-8CBD-ADE4954C98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4DE-4ACB-8CBD-ADE4954C98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F4DE-4ACB-8CBD-ADE4954C98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F4DE-4ACB-8CBD-ADE4954C98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F4DE-4ACB-8CBD-ADE4954C98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F4DE-4ACB-8CBD-ADE4954C9876}"/>
              </c:ext>
            </c:extLst>
          </c:dPt>
          <c:cat>
            <c:strRef>
              <c:f>Sheet1!$B$1:$H$1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F4DE-4ACB-8CBD-ADE4954C9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53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zh-TW" sz="1800" b="0" i="0" baseline="0" dirty="0">
                <a:effectLst/>
              </a:rPr>
              <a:t>中華旅行社銷售</a:t>
            </a:r>
            <a:r>
              <a:rPr lang="zh-CN" altLang="en-US" sz="1800" b="0" i="0" baseline="0" dirty="0">
                <a:effectLst/>
              </a:rPr>
              <a:t>業績</a:t>
            </a:r>
            <a:endParaRPr lang="zh-TW" altLang="zh-TW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Sheet1!$C$64</c:f>
              <c:strCache>
                <c:ptCount val="1"/>
                <c:pt idx="0">
                  <c:v>一月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11-4602-B1BA-5E25B505CC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411-4602-B1BA-5E25B505CC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411-4602-B1BA-5E25B505CC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411-4602-B1BA-5E25B505CC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411-4602-B1BA-5E25B505CC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Sheet1!$B$65:$B$69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Sheet1!$C$65:$C$69</c:f>
              <c:numCache>
                <c:formatCode>#,##0</c:formatCode>
                <c:ptCount val="5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  <c:pt idx="3">
                  <c:v>1280</c:v>
                </c:pt>
                <c:pt idx="4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411-4602-B1BA-5E25B505CC9B}"/>
            </c:ext>
          </c:extLst>
        </c:ser>
        <c:ser>
          <c:idx val="1"/>
          <c:order val="1"/>
          <c:tx>
            <c:strRef>
              <c:f>Sheet1!$D$64</c:f>
              <c:strCache>
                <c:ptCount val="1"/>
                <c:pt idx="0">
                  <c:v>二月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4411-4602-B1BA-5E25B505CC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4411-4602-B1BA-5E25B505CC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4411-4602-B1BA-5E25B505CC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4411-4602-B1BA-5E25B505CC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4411-4602-B1BA-5E25B505CC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Sheet1!$B$65:$B$69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Sheet1!$D$65:$D$69</c:f>
              <c:numCache>
                <c:formatCode>#,##0</c:formatCode>
                <c:ptCount val="5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  <c:pt idx="3">
                  <c:v>1800</c:v>
                </c:pt>
                <c:pt idx="4">
                  <c:v>1650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411-4602-B1BA-5E25B505CC9B}"/>
            </c:ext>
          </c:extLst>
        </c:ser>
        <c:ser>
          <c:idx val="2"/>
          <c:order val="2"/>
          <c:tx>
            <c:strRef>
              <c:f>Sheet1!$E$64</c:f>
              <c:strCache>
                <c:ptCount val="1"/>
                <c:pt idx="0">
                  <c:v>三月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4411-4602-B1BA-5E25B505CC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4411-4602-B1BA-5E25B505CC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4411-4602-B1BA-5E25B505CC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4411-4602-B1BA-5E25B505CC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4411-4602-B1BA-5E25B505CC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Sheet1!$B$65:$B$69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Sheet1!$E$65:$E$69</c:f>
              <c:numCache>
                <c:formatCode>#,##0</c:formatCode>
                <c:ptCount val="5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  <c:pt idx="3">
                  <c:v>2400</c:v>
                </c:pt>
                <c:pt idx="4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411-4602-B1BA-5E25B505CC9B}"/>
            </c:ext>
          </c:extLst>
        </c:ser>
        <c:ser>
          <c:idx val="3"/>
          <c:order val="3"/>
          <c:tx>
            <c:strRef>
              <c:f>Sheet1!$F$64</c:f>
              <c:strCache>
                <c:ptCount val="1"/>
                <c:pt idx="0">
                  <c:v>四月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4411-4602-B1BA-5E25B505CC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4411-4602-B1BA-5E25B505CC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4411-4602-B1BA-5E25B505CC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4411-4602-B1BA-5E25B505CC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A-4411-4602-B1BA-5E25B505CC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Sheet1!$B$65:$B$69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Sheet1!$F$65:$F$69</c:f>
              <c:numCache>
                <c:formatCode>#,##0</c:formatCode>
                <c:ptCount val="5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  <c:pt idx="3">
                  <c:v>1750</c:v>
                </c:pt>
                <c:pt idx="4">
                  <c:v>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4411-4602-B1BA-5E25B505CC9B}"/>
            </c:ext>
          </c:extLst>
        </c:ser>
        <c:ser>
          <c:idx val="4"/>
          <c:order val="4"/>
          <c:tx>
            <c:strRef>
              <c:f>Sheet1!$G$64</c:f>
              <c:strCache>
                <c:ptCount val="1"/>
                <c:pt idx="0">
                  <c:v>五月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4411-4602-B1BA-5E25B505CC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4411-4602-B1BA-5E25B505CC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4411-4602-B1BA-5E25B505CC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4411-4602-B1BA-5E25B505CC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4411-4602-B1BA-5E25B505CC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Sheet1!$B$65:$B$69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Sheet1!$G$65:$G$69</c:f>
              <c:numCache>
                <c:formatCode>#,##0</c:formatCode>
                <c:ptCount val="5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  <c:pt idx="3">
                  <c:v>2750</c:v>
                </c:pt>
                <c:pt idx="4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4411-4602-B1BA-5E25B505CC9B}"/>
            </c:ext>
          </c:extLst>
        </c:ser>
        <c:ser>
          <c:idx val="5"/>
          <c:order val="5"/>
          <c:tx>
            <c:strRef>
              <c:f>Sheet1!$H$64</c:f>
              <c:strCache>
                <c:ptCount val="1"/>
                <c:pt idx="0">
                  <c:v>六月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8-4411-4602-B1BA-5E25B505CC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A-4411-4602-B1BA-5E25B505CC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C-4411-4602-B1BA-5E25B505CC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E-4411-4602-B1BA-5E25B505CC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4411-4602-B1BA-5E25B505CC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Sheet1!$B$65:$B$69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Sheet1!$H$65:$H$69</c:f>
              <c:numCache>
                <c:formatCode>#,##0</c:formatCode>
                <c:ptCount val="5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  <c:pt idx="3">
                  <c:v>2200</c:v>
                </c:pt>
                <c:pt idx="4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4411-4602-B1BA-5E25B505CC9B}"/>
            </c:ext>
          </c:extLst>
        </c:ser>
        <c:ser>
          <c:idx val="6"/>
          <c:order val="6"/>
          <c:tx>
            <c:strRef>
              <c:f>Sheet1!$I$64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3-4411-4602-B1BA-5E25B505CC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5-4411-4602-B1BA-5E25B505CC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7-4411-4602-B1BA-5E25B505CC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9-4411-4602-B1BA-5E25B505CC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B-4411-4602-B1BA-5E25B505CC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Sheet1!$B$65:$B$69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Sheet1!$I$65:$I$69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4411-4602-B1BA-5E25B505CC9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服務績效表現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Sheet1!$J$4:$J$8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Sheet1!$K$4:$K$8</c:f>
              <c:numCache>
                <c:formatCode>General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464C-834C-C12431A5BD32}"/>
            </c:ext>
          </c:extLst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Sheet1!$J$4:$J$8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Sheet1!$L$4:$L$8</c:f>
              <c:numCache>
                <c:formatCode>General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464C-834C-C12431A5B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720352"/>
        <c:axId val="626979648"/>
      </c:radarChart>
      <c:catAx>
        <c:axId val="48672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6979648"/>
        <c:crosses val="autoZero"/>
        <c:auto val="1"/>
        <c:lblAlgn val="ctr"/>
        <c:lblOffset val="100"/>
        <c:noMultiLvlLbl val="0"/>
      </c:catAx>
      <c:valAx>
        <c:axId val="62697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672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年資與月所得關係圖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Sheet1!$C$11</c:f>
              <c:strCache>
                <c:ptCount val="1"/>
                <c:pt idx="0">
                  <c:v>月所得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Sheet1!$B$12:$B$25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Sheet1!$C$12:$C$25</c:f>
              <c:numCache>
                <c:formatCode>#,##0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9A-48A6-A012-C5F1D728E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978400"/>
        <c:axId val="626980480"/>
      </c:scatterChart>
      <c:valAx>
        <c:axId val="62697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6980480"/>
        <c:crosses val="autoZero"/>
        <c:crossBetween val="midCat"/>
      </c:valAx>
      <c:valAx>
        <c:axId val="62698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6978400"/>
        <c:crosses val="autoZero"/>
        <c:crossBetween val="midCat"/>
      </c:valAx>
      <c:spPr>
        <a:gradFill>
          <a:gsLst>
            <a:gs pos="0">
              <a:schemeClr val="accent1">
                <a:lumMod val="1000"/>
                <a:lumOff val="9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中華航空銷售機位數量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Sheet1!$F$11</c:f>
              <c:strCache>
                <c:ptCount val="1"/>
                <c:pt idx="0">
                  <c:v>銷售量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Sheet1!$E$12:$E$24</c:f>
              <c:numCache>
                <c:formatCode>m"月"d"日"</c:formatCode>
                <c:ptCount val="13"/>
                <c:pt idx="0">
                  <c:v>45579</c:v>
                </c:pt>
                <c:pt idx="1">
                  <c:v>45610</c:v>
                </c:pt>
                <c:pt idx="2">
                  <c:v>45640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Sheet1!$F$12:$F$24</c:f>
              <c:numCache>
                <c:formatCode>#,##0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C0-4BD1-B98A-FBE3E5968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3056176"/>
        <c:axId val="663056592"/>
      </c:lineChart>
      <c:dateAx>
        <c:axId val="663056176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3056592"/>
        <c:crosses val="autoZero"/>
        <c:auto val="1"/>
        <c:lblOffset val="100"/>
        <c:baseTimeUnit val="days"/>
      </c:dateAx>
      <c:valAx>
        <c:axId val="66305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305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中華航空股價趨勢圖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Sheet1!$B$32:$B$45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Sheet1!$C$32:$C$45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9-4087-93E5-23EBFB442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351840"/>
        <c:axId val="302353920"/>
      </c:barChart>
      <c:stockChart>
        <c:ser>
          <c:idx val="1"/>
          <c:order val="1"/>
          <c:tx>
            <c:strRef>
              <c:f>Sheet1!$D$31</c:f>
              <c:strCache>
                <c:ptCount val="1"/>
                <c:pt idx="0">
                  <c:v>開盤價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Sheet1!$B$32:$B$45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Sheet1!$D$32:$D$45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99-4087-93E5-23EBFB442172}"/>
            </c:ext>
          </c:extLst>
        </c:ser>
        <c:ser>
          <c:idx val="2"/>
          <c:order val="2"/>
          <c:tx>
            <c:strRef>
              <c:f>Sheet1!$E$31</c:f>
              <c:strCache>
                <c:ptCount val="1"/>
                <c:pt idx="0">
                  <c:v>最高價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Sheet1!$B$32:$B$45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Sheet1!$E$32:$E$45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99-4087-93E5-23EBFB442172}"/>
            </c:ext>
          </c:extLst>
        </c:ser>
        <c:ser>
          <c:idx val="3"/>
          <c:order val="3"/>
          <c:tx>
            <c:strRef>
              <c:f>Sheet1!$F$31</c:f>
              <c:strCache>
                <c:ptCount val="1"/>
                <c:pt idx="0">
                  <c:v>最低價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Sheet1!$B$32:$B$45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Sheet1!$F$32:$F$45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99-4087-93E5-23EBFB442172}"/>
            </c:ext>
          </c:extLst>
        </c:ser>
        <c:ser>
          <c:idx val="4"/>
          <c:order val="4"/>
          <c:tx>
            <c:strRef>
              <c:f>Sheet1!$G$31</c:f>
              <c:strCache>
                <c:ptCount val="1"/>
                <c:pt idx="0">
                  <c:v>收盤價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Sheet1!$B$32:$B$45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Sheet1!$G$32:$G$45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99-4087-93E5-23EBFB442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302353504"/>
        <c:axId val="302353088"/>
      </c:stockChart>
      <c:dateAx>
        <c:axId val="302351840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353920"/>
        <c:crosses val="autoZero"/>
        <c:auto val="1"/>
        <c:lblOffset val="100"/>
        <c:baseTimeUnit val="days"/>
      </c:dateAx>
      <c:valAx>
        <c:axId val="30235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351840"/>
        <c:crosses val="autoZero"/>
        <c:crossBetween val="between"/>
      </c:valAx>
      <c:valAx>
        <c:axId val="30235308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353504"/>
        <c:crosses val="max"/>
        <c:crossBetween val="between"/>
      </c:valAx>
      <c:dateAx>
        <c:axId val="302353504"/>
        <c:scaling>
          <c:orientation val="minMax"/>
        </c:scaling>
        <c:delete val="1"/>
        <c:axPos val="b"/>
        <c:numFmt formatCode="m&quot;月&quot;d&quot;日&quot;" sourceLinked="1"/>
        <c:majorTickMark val="out"/>
        <c:minorTickMark val="none"/>
        <c:tickLblPos val="nextTo"/>
        <c:crossAx val="30235308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5DF61987-DACE-4C5B-AAB9-151342903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90432"/>
              </p:ext>
            </p:extLst>
          </p:nvPr>
        </p:nvGraphicFramePr>
        <p:xfrm>
          <a:off x="5016802" y="3140968"/>
          <a:ext cx="3839165" cy="285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4,200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京阪神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3356992"/>
            <a:ext cx="4180994" cy="2734425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316CEE33-F8D0-4B2D-8CAD-382FC0977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351460"/>
              </p:ext>
            </p:extLst>
          </p:nvPr>
        </p:nvGraphicFramePr>
        <p:xfrm>
          <a:off x="4726754" y="3065704"/>
          <a:ext cx="4188727" cy="3025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B55F2B12-999F-4C4D-A51C-7D32635DC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690809"/>
              </p:ext>
            </p:extLst>
          </p:nvPr>
        </p:nvGraphicFramePr>
        <p:xfrm>
          <a:off x="4823352" y="3304299"/>
          <a:ext cx="4202987" cy="263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FC6EC3B5-5977-42D3-8708-5A21BE083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225938"/>
              </p:ext>
            </p:extLst>
          </p:nvPr>
        </p:nvGraphicFramePr>
        <p:xfrm>
          <a:off x="4604937" y="32505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517BFE3B-06D0-4ECC-A820-0B85EEFF0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106720"/>
              </p:ext>
            </p:extLst>
          </p:nvPr>
        </p:nvGraphicFramePr>
        <p:xfrm>
          <a:off x="4860032" y="3085607"/>
          <a:ext cx="4176464" cy="299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250F08C5-22BD-49BE-93F0-5560BAA62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930550"/>
              </p:ext>
            </p:extLst>
          </p:nvPr>
        </p:nvGraphicFramePr>
        <p:xfrm>
          <a:off x="4571999" y="31959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0"/>
            <a:ext cx="4300938" cy="2903403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38C9F65F-AA90-4E39-AFDF-EEF66289E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422028"/>
              </p:ext>
            </p:extLst>
          </p:nvPr>
        </p:nvGraphicFramePr>
        <p:xfrm>
          <a:off x="4480450" y="32557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33,000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B7DD3429-C5A8-4302-85EB-36B21A659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634445"/>
              </p:ext>
            </p:extLst>
          </p:nvPr>
        </p:nvGraphicFramePr>
        <p:xfrm>
          <a:off x="4664908" y="31185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10,452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8F2CB127-3D04-4E9B-8D83-5170743A5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695316"/>
              </p:ext>
            </p:extLst>
          </p:nvPr>
        </p:nvGraphicFramePr>
        <p:xfrm>
          <a:off x="4804602" y="3260980"/>
          <a:ext cx="4230216" cy="270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2500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8C8D5DE7-24F9-4019-B54A-9FC376591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045090"/>
              </p:ext>
            </p:extLst>
          </p:nvPr>
        </p:nvGraphicFramePr>
        <p:xfrm>
          <a:off x="4766564" y="3069237"/>
          <a:ext cx="4187684" cy="3092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752</TotalTime>
  <Words>635</Words>
  <Application>Microsoft Office PowerPoint</Application>
  <PresentationFormat>如螢幕大小 (4:3)</PresentationFormat>
  <Paragraphs>463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85</cp:revision>
  <dcterms:created xsi:type="dcterms:W3CDTF">2017-01-16T13:26:16Z</dcterms:created>
  <dcterms:modified xsi:type="dcterms:W3CDTF">2024-03-26T06:45:33Z</dcterms:modified>
</cp:coreProperties>
</file>