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664" r:id="rId2"/>
    <p:sldId id="1260" r:id="rId3"/>
    <p:sldId id="1261" r:id="rId4"/>
    <p:sldId id="1665" r:id="rId5"/>
    <p:sldId id="1667" r:id="rId6"/>
    <p:sldId id="1668" r:id="rId7"/>
    <p:sldId id="1669" r:id="rId8"/>
    <p:sldId id="1670" r:id="rId9"/>
    <p:sldId id="1671" r:id="rId10"/>
    <p:sldId id="1672" r:id="rId11"/>
    <p:sldId id="1673" r:id="rId12"/>
    <p:sldId id="1674" r:id="rId13"/>
    <p:sldId id="1677" r:id="rId14"/>
    <p:sldId id="1678" r:id="rId15"/>
    <p:sldId id="1679" r:id="rId16"/>
    <p:sldId id="1680" r:id="rId17"/>
    <p:sldId id="1681" r:id="rId18"/>
    <p:sldId id="1676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9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  <p:cmAuthor id="1" name="Office" initials="O" lastIdx="1" clrIdx="0"/>
  <p:cmAuthor id="3" name="xding" initials="x" lastIdx="1" clrIdx="2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91E"/>
    <a:srgbClr val="4309E7"/>
    <a:srgbClr val="3ED1D3"/>
    <a:srgbClr val="32C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7" autoAdjust="0"/>
    <p:restoredTop sz="91222" autoAdjust="0"/>
  </p:normalViewPr>
  <p:slideViewPr>
    <p:cSldViewPr showGuides="1">
      <p:cViewPr varScale="1">
        <p:scale>
          <a:sx n="105" d="100"/>
          <a:sy n="105" d="100"/>
        </p:scale>
        <p:origin x="1410" y="102"/>
      </p:cViewPr>
      <p:guideLst>
        <p:guide orient="horz" pos="2132"/>
        <p:guide pos="2977"/>
      </p:guideLst>
    </p:cSldViewPr>
  </p:slideViewPr>
  <p:outlineViewPr>
    <p:cViewPr>
      <p:scale>
        <a:sx n="33" d="100"/>
        <a:sy n="33" d="100"/>
      </p:scale>
      <p:origin x="0" y="262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fld id="{5B035D1B-813A-BD47-90E4-EEF91CDA6FB3}" type="datetimeFigureOut">
              <a:rPr lang="zh-CN" altLang="en-US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fld id="{BB69BA4F-C97D-094D-A76C-5DC0E9BD72C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87503B0-D443-1047-A647-2824A8FF30FD}" type="slidenum">
              <a:rPr kumimoji="0" lang="en-US" altLang="zh-CN" sz="1200">
                <a:latin typeface="Calibri" panose="020F0502020204030204" charset="0"/>
              </a:rPr>
              <a:t>2</a:t>
            </a:fld>
            <a:endParaRPr kumimoji="0" lang="en-US" altLang="zh-CN" sz="1200">
              <a:latin typeface="Calibri" panose="020F050202020403020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356"/>
            <a:ext cx="7886700" cy="16554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4DF-5DAF-8942-8809-7549A96DA27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6167-49D6-EB44-81AC-C78958FB4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327026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B4B6-99EF-E34F-A458-571EFDA1439C}" type="datetimeFigureOut">
              <a:rPr lang="zh-CN" altLang="en-US"/>
              <a:t>2023/11/16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3F824-EF50-5C42-AF43-141A0CECB3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/>
          <p:nvPr userDrawn="1"/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D632F2-D304-9B40-98EA-D3D58DA80E65}" type="slidenum">
              <a:rPr lang="zh-CN" altLang="en-US" sz="1600">
                <a:latin typeface="Arial Unicode MS" panose="020B0604020202020204" charset="-122"/>
                <a:cs typeface="Arial Unicode MS" panose="020B0604020202020204" charset="-122"/>
              </a:rPr>
              <a:t>‹#›</a:t>
            </a:fld>
            <a:r>
              <a:rPr lang="en-US" altLang="zh-CN" sz="1600">
                <a:latin typeface="Arial Unicode MS" panose="020B0604020202020204" charset="-122"/>
                <a:cs typeface="Arial Unicode MS" panose="020B0604020202020204" charset="-122"/>
              </a:rPr>
              <a:t>/43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618490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985520"/>
            <a:ext cx="7886700" cy="519176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4AE7-26EC-0148-A357-DD3C7FD7109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E964-9B65-8A45-8720-E0AADF68F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722121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EEB-2E2A-DF4A-9E58-105270FF421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8C78-CEB3-F049-BA67-FE4408EFA4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A5F-FC16-9841-AD03-8B8DB561F239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DB77-FF20-1844-B432-534D0DE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602" y="1482091"/>
            <a:ext cx="3915728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2368551"/>
            <a:ext cx="3916680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2492" y="1482091"/>
            <a:ext cx="3822859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92492" y="2368551"/>
            <a:ext cx="3822859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765-4B7D-2143-8328-FBBE326002B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086-9019-8642-B2FA-ED4D49890A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07182" y="1694180"/>
            <a:ext cx="3210401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4F64-6D8C-8A48-B4BA-523317561A3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5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信息内容安全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多模式匹配算法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WM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Trie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树结构，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算法的基础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 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转向函数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，失效函数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，输出函数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的构造，能手动计算推导。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算法的时间复杂度分析，初始化时间只和模式集字符数有关，匹配时间复杂度只和文本串的字符数有关。和模式串个数和长度无关。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算法的优化，内存占用问题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了解行压缩和位图方法的思想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掌握双数组方法，能够进行推导计算。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378569"/>
      </p:ext>
    </p:extLst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多模式匹配算法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WM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Trie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树结构，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算法的基础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 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转向函数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，失效函数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，输出函数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的构造，能手动计算推导。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算法的时间复杂度分析，初始化时间只和模式集字符数有关，匹配时间复杂度只和文本串的字符数有关。和模式串个数和长度无关。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算法的优化，内存占用问题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了解行压缩和位图方法的思想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掌握双数组方法，能够进行推导计算。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103061"/>
      </p:ext>
    </p:extLst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 WM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基本思想和 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BM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算法相似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算法关键的数据结构，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SHIFT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表，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表， 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PREFIX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表，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PAT_PTR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表的构造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要对模式集按最短的模式截断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选择合适的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函数的重要性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能够对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WM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算法手动计算和推导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11 AC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WM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的性能比较，各自适用的场景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 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算法并行化处理，如何切分文本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双数组的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地址多模式匹配，能推导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最大公共子串和最大公共子序列的求解算法，了解算法原理。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正则表达式匹配算法的思想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359889"/>
      </p:ext>
    </p:extLst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第四章  信息内容分析与挖掘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文本分类与文本聚类的区别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文本表示重点掌握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TF-IDF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模型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jieba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分词的原理，了解能自己表述出来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基于决策树的文本分类方法，能够计算 类别信息熵、属性的信息熵、信息增益、属性分类信息度量、信息增益率。计算能推导一级分支即可。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基于贝叶斯的分类，能计算朴素贝叶斯分类，掌握多项式模型，能根据多项式模型进行文本分类。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846745"/>
      </p:ext>
    </p:extLst>
  </p:cSld>
  <p:clrMapOvr>
    <a:masterClrMapping/>
  </p:clrMapOvr>
  <p:transition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第四章  信息内容分析与挖掘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支持向量机分类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svm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，掌握基本思想和原理就可以，知道核函数的作用。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 KNN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分类算法，掌握基本思想和原理就可以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 k-means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聚类算法 能计算，推理分类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基于密度的聚类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DBSCAN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，了解什么是核心点，边界点和噪音点，知道两个关键参数的含义，能计算推理和分类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基于层次的聚类，两种模型，能够计算和聚类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536402"/>
      </p:ext>
    </p:extLst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第五章  信息内容安全管理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信息内容安全管理的目标是什么：剔除非授权信息，保护授权信息。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重置攻击，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RST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攻击的原理，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ack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和滑动窗口的作用，能够计算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rst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报文的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网络的管控方法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索引污染和索引毒害的区别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资源占用攻击的原理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数据欺骗攻击的原理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数据块污染攻击的原理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eclipse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攻击的原理</a:t>
            </a:r>
            <a:endParaRPr lang="en-US" altLang="zh-CN" sz="25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519412"/>
      </p:ext>
    </p:extLst>
  </p:cSld>
  <p:clrMapOvr>
    <a:masterClrMapping/>
  </p:clrMapOvr>
  <p:transition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第五章  信息内容安全管理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信息内容安全管理的目标是什么：剔除非授权信息，保护授权信息。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重置攻击，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RST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攻击的原理，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ack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和滑动窗口的作用，能够计算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rst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报文的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网络的管控方法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索引污染和索引毒害的区别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资源占用攻击的原理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数据欺骗攻击的原理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数据块污染攻击的原理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eclipse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攻击的原理</a:t>
            </a:r>
            <a:endParaRPr lang="en-US" altLang="zh-CN" sz="25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443804"/>
      </p:ext>
    </p:extLst>
  </p:cSld>
  <p:clrMapOvr>
    <a:masterClrMapping/>
  </p:clrMapOvr>
  <p:transition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第五</a:t>
            </a:r>
            <a:r>
              <a:rPr lang="zh-CN" altLang="en-US" sz="3800" b="1" dirty="0">
                <a:latin typeface="Arial" panose="020B0604020202020204" pitchFamily="34" charset="0"/>
                <a:ea typeface="宋体" panose="02010600030101010101" pitchFamily="2" charset="-122"/>
              </a:rPr>
              <a:t>章信息内容安全管理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隐私保护技术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隐私数据不同属性的分类：显示标识符、准标识符、敏感属性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匿名的隐私度量方法，掌握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k-anonymity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l-diversity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t-closeness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的基本概念，各度量能解决的问题，了解即可。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基于差分隐私的度量方法，能解决的问题，了解即可。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常用的隐私保护技术的分类，熟练掌握四种类别，各种隐私保护方法的分类归属。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同态加密技术的原理，了解即可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联邦学习的原理，横向、纵向、迁移学习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基于位置的隐私保护，攻击模型和保护方法了解即可</a:t>
            </a:r>
            <a:endParaRPr lang="en-US" altLang="zh-CN" sz="22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465408"/>
      </p:ext>
    </p:extLst>
  </p:cSld>
  <p:clrMapOvr>
    <a:masterClrMapping/>
  </p:clrMapOvr>
  <p:transition advTm="3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1052736"/>
            <a:ext cx="8049076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答疑地点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周一到周五 格物楼二楼办公室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其他时间可以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提前联系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考试之前作业和实验报告必须提交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信息内容安全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周末给大家题目，两周时间完成。</a:t>
            </a:r>
            <a:endParaRPr lang="en-US" altLang="zh-CN" sz="22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1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2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7993C503-8323-D746-B41A-D8B1E54E1CB7}" type="slidenum">
              <a:rPr kumimoji="0" lang="en-US" altLang="zh-CN" sz="1200">
                <a:solidFill>
                  <a:srgbClr val="898989"/>
                </a:solidFill>
              </a:rPr>
              <a:t>2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831017" y="336198"/>
            <a:ext cx="7561262" cy="3477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</a:pPr>
            <a:endParaRPr kumimoji="0" lang="zh-CN" altLang="en-US" sz="3400" b="1" dirty="0">
              <a:solidFill>
                <a:srgbClr val="00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累加式考核</a:t>
            </a:r>
            <a:endParaRPr kumimoji="0" lang="zh-CN" altLang="en-US" sz="2000" b="1" dirty="0">
              <a:solidFill>
                <a:srgbClr val="030301"/>
              </a:solidFill>
              <a:latin typeface="Calibri" panose="020F0502020204030204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考试成绩：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60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％ 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实验成绩：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20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％ 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平时作业：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20%</a:t>
            </a:r>
          </a:p>
          <a:p>
            <a:pPr lvl="2">
              <a:spcBef>
                <a:spcPct val="50000"/>
              </a:spcBef>
              <a:buFontTx/>
              <a:buChar char="•"/>
            </a:pPr>
            <a:endParaRPr kumimoji="0" lang="en-US" altLang="zh-CN" b="1" dirty="0">
              <a:solidFill>
                <a:srgbClr val="030301"/>
              </a:solidFill>
              <a:latin typeface="Calibri" panose="020F050202020403020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28930" y="375920"/>
            <a:ext cx="7829550" cy="514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3400" b="1" dirty="0">
                <a:solidFill>
                  <a:srgbClr val="000000"/>
                </a:solidFill>
                <a:latin typeface="宋体" panose="02010600030101010101" pitchFamily="2" charset="-122"/>
              </a:rPr>
              <a:t>课程考核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1369" y="2636912"/>
            <a:ext cx="7561262" cy="50463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0"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30301"/>
                </a:solidFill>
                <a:latin typeface="Calibri" panose="020F0502020204030204" charset="0"/>
              </a:rPr>
              <a:t>参考书：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b="1" dirty="0">
                <a:solidFill>
                  <a:srgbClr val="030301"/>
                </a:solidFill>
                <a:latin typeface="Calibri" panose="020F0502020204030204" charset="0"/>
              </a:rPr>
              <a:t>《网络安全编程》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  <a:sym typeface="+mn-ea"/>
              </a:rPr>
              <a:t>《柔性字符串匹配》</a:t>
            </a:r>
            <a:endParaRPr kumimoji="0" lang="zh-CN" b="1" dirty="0">
              <a:solidFill>
                <a:srgbClr val="030301"/>
              </a:solidFill>
              <a:latin typeface="Calibri" panose="020F0502020204030204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b="1" dirty="0">
                <a:solidFill>
                  <a:srgbClr val="030301"/>
                </a:solidFill>
                <a:latin typeface="Calibri" panose="020F0502020204030204" charset="0"/>
              </a:rPr>
              <a:t>《社交网络分析》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b="1" dirty="0">
                <a:solidFill>
                  <a:srgbClr val="030301"/>
                </a:solidFill>
                <a:latin typeface="Calibri" panose="020F0502020204030204" charset="0"/>
              </a:rPr>
              <a:t>《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P2P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网络测量与分析</a:t>
            </a:r>
            <a:r>
              <a:rPr kumimoji="0" lang="zh-CN" b="1" dirty="0">
                <a:solidFill>
                  <a:srgbClr val="030301"/>
                </a:solidFill>
                <a:latin typeface="Calibri" panose="020F0502020204030204" charset="0"/>
              </a:rPr>
              <a:t>》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《论网络空间主权》</a:t>
            </a:r>
          </a:p>
          <a:p>
            <a:pPr marL="457200" lvl="1" indent="0">
              <a:spcBef>
                <a:spcPct val="50000"/>
              </a:spcBef>
              <a:buFontTx/>
              <a:buNone/>
            </a:pPr>
            <a:endParaRPr kumimoji="0" lang="en-US" altLang="zh-CN" b="1" dirty="0">
              <a:solidFill>
                <a:srgbClr val="030301"/>
              </a:solidFill>
              <a:latin typeface="Calibri" panose="020F0502020204030204" charset="0"/>
            </a:endParaRPr>
          </a:p>
          <a:p>
            <a:pPr lvl="2">
              <a:spcBef>
                <a:spcPct val="50000"/>
              </a:spcBef>
              <a:buFontTx/>
              <a:buChar char="•"/>
            </a:pPr>
            <a:endParaRPr kumimoji="0" lang="en-US" altLang="zh-CN" b="1" dirty="0">
              <a:solidFill>
                <a:srgbClr val="030301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20204" pitchFamily="34" charset="0"/>
                <a:ea typeface="宋体" panose="02010600030101010101" pitchFamily="2" charset="-122"/>
              </a:rPr>
              <a:t>第一章   信息内容安全概述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什么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是网络空间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网络空间的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四个基本要素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包括哪些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什么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是网络空间安全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网络空间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安全学科的研究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方向有哪些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网络安全法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中的主体、客体主要有哪些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试列举各主体的基本责任和义务。 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什么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是网络空间主权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基本原则是什么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?(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独立平等自主管辖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什么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是信息内容安全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  <a:p>
            <a:pPr marL="0" indent="0">
              <a:lnSpc>
                <a:spcPct val="110000"/>
              </a:lnSpc>
              <a:buSzPct val="75000"/>
              <a:buNone/>
            </a:pP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主要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涉及对传播信息的有效审查监管，剔除非授权信息（非法信息、泄密信息、垃圾邮件等），保护授权信息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信息内容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安全技术主要包括哪些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获取、识别、分析、管控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信息内容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安全技术面临的挑战是什么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?(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数据量大，计算复杂度高，网络技术新，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社会矛盾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深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网络信息被动获取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网卡的四种接收模式，旁路数据获取需要网卡在混杂模式。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串行和旁路数据获取的区别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BPF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的原理（在协议栈处理之前拷贝，应用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tcpdump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头、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头、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头的关键字段有哪些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Libpcap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winpcap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捕包的基本流程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SzPct val="75000"/>
              <a:buNone/>
            </a:pP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524099"/>
      </p:ext>
    </p:extLst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高性能捕包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网络数据包由网卡到用户空间进行了几次拷贝。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操作系统消除拷贝的方式（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DMA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方式，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mmp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共享内存的原理，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ebpf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网卡设备厂商零拷贝的技术（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DPDK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ebpf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xdp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DPDK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实现零拷贝的区别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874050"/>
      </p:ext>
    </p:extLst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网络信息主动获取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网络信息搜索系统的一般结构（四个部分）</a:t>
            </a:r>
            <a:endParaRPr lang="en-US" altLang="zh-CN" sz="25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通用爬虫的一般框架（队列）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单机爬虫抓取算法，多机抓取算法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PageRanks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算法及本思想，会计算（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矩阵的构建，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值的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推导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dead end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问题和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spider traps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问题如何修正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网络信息的主动获取和被动获取的区别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7125"/>
      </p:ext>
    </p:extLst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社交网络和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信息获取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P2P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系统结构的分类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各种结构的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系统内容发布和检索的方式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结构化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P2P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的分布式哈希表结构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DHT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的原理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给定节点数如何构造每个节点的路由表，保证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O(n)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的时间复杂度可以找到任何一个节点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KAD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网络节点路由表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桶的构造，节点查询的原理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274331"/>
      </p:ext>
    </p:extLst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模式串匹配算法的分类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单模式匹配算法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3  BF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算法，了解基本思想，知道时间复杂度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KMP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算法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思想，如何控制不回溯</a:t>
            </a:r>
            <a:endParaRPr lang="en-US" altLang="zh-CN" sz="25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next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函数， 和文本串无关，寻找最长前缀后缀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给定模式串如何求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next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kmp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算法手动推导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如何求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nextval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lang="zh-CN" altLang="en-US" sz="25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810813"/>
      </p:ext>
    </p:extLst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BM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</a:t>
            </a:r>
            <a:endParaRPr lang="en-US" altLang="zh-CN" sz="28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算法基本思想，由右向左匹配</a:t>
            </a:r>
            <a:endParaRPr lang="en-US" altLang="zh-CN" sz="2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坏字符原则和好后缀原则</a:t>
            </a:r>
            <a:endParaRPr lang="zh-CN" altLang="en-US" sz="22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坏字符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bmbc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数组的构造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好后缀</a:t>
            </a:r>
            <a:r>
              <a:rPr lang="en-US" altLang="zh-CN" sz="2500" b="1" dirty="0" err="1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bmgs</a:t>
            </a:r>
            <a:r>
              <a:rPr lang="en-US" altLang="zh-CN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</a:t>
            </a:r>
            <a:r>
              <a:rPr lang="zh-CN" altLang="en-US" sz="25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数组的构造</a:t>
            </a:r>
            <a:endParaRPr lang="en-US" altLang="zh-CN" sz="25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SzPct val="75000"/>
              <a:buFont typeface="Wingdings" panose="05000000000000000000" pitchFamily="2" charset="2"/>
              <a:buChar char="ü"/>
            </a:pPr>
            <a:r>
              <a:rPr lang="en-US" altLang="zh-CN" sz="2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先计算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suffixes数组，找到不同位置</a:t>
            </a:r>
            <a:r>
              <a:rPr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能和后缀匹配上的最大长度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SzPct val="75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根据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suffixes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求好后缀，三种情况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SzPct val="75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给定文本串和模式串能计算两个数组，能进行字符串匹配的手动推导，参见作业。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71450" lvl="2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6 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单模式匹配算法时间复杂度的比较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560024"/>
      </p:ext>
    </p:extLst>
  </p:cSld>
  <p:clrMapOvr>
    <a:masterClrMapping/>
  </p:clrMapOvr>
  <p:transition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MwNjAzYzIxYTU3NWRiMzg3YjIwNjI3ZjhmZTVmY2YifQ=="/>
  <p:tag name="KSO_WPP_MARK_KEY" val="8ee8833f-dfc4-4d8d-9e7d-7f7501131e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网络安全_0912zhl</Template>
  <TotalTime>3161</TotalTime>
  <Words>1544</Words>
  <Application>Microsoft Office PowerPoint</Application>
  <PresentationFormat>全屏显示(4:3)</PresentationFormat>
  <Paragraphs>147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华文楷体</vt:lpstr>
      <vt:lpstr>宋体</vt:lpstr>
      <vt:lpstr>微软雅黑</vt:lpstr>
      <vt:lpstr>Arial</vt:lpstr>
      <vt:lpstr>Calibri</vt:lpstr>
      <vt:lpstr>Franklin Gothic Medium</vt:lpstr>
      <vt:lpstr>Wingdings</vt:lpstr>
      <vt:lpstr>Office 主题</vt:lpstr>
      <vt:lpstr>信息内容安全</vt:lpstr>
      <vt:lpstr>PowerPoint 演示文稿</vt:lpstr>
      <vt:lpstr>第一章   信息内容安全概述</vt:lpstr>
      <vt:lpstr>第二章   网络信息获取</vt:lpstr>
      <vt:lpstr>第二章   网络信息获取</vt:lpstr>
      <vt:lpstr>第二章   网络信息获取</vt:lpstr>
      <vt:lpstr>第二章   网络信息获取</vt:lpstr>
      <vt:lpstr>第三章   字符串匹配</vt:lpstr>
      <vt:lpstr>第三章   字符串匹配</vt:lpstr>
      <vt:lpstr>第三章   字符串匹配</vt:lpstr>
      <vt:lpstr>第三章   字符串匹配</vt:lpstr>
      <vt:lpstr>第三章   字符串匹配</vt:lpstr>
      <vt:lpstr>第四章  信息内容分析与挖掘</vt:lpstr>
      <vt:lpstr>第四章  信息内容分析与挖掘</vt:lpstr>
      <vt:lpstr>第五章  信息内容安全管理</vt:lpstr>
      <vt:lpstr>第五章  信息内容安全管理</vt:lpstr>
      <vt:lpstr>第五章信息内容安全管理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王宽全</dc:creator>
  <cp:lastModifiedBy>eddy</cp:lastModifiedBy>
  <cp:revision>268</cp:revision>
  <dcterms:created xsi:type="dcterms:W3CDTF">2012-01-12T03:19:00Z</dcterms:created>
  <dcterms:modified xsi:type="dcterms:W3CDTF">2023-11-16T13:22:30Z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0F15E6CA194E4D268F26F7752C05DED5</vt:lpwstr>
  </property>
</Properties>
</file>