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4"/>
  </p:handoutMasterIdLst>
  <p:sldIdLst>
    <p:sldId id="259" r:id="rId3"/>
    <p:sldId id="324" r:id="rId5"/>
    <p:sldId id="327" r:id="rId6"/>
    <p:sldId id="328" r:id="rId7"/>
    <p:sldId id="329" r:id="rId8"/>
    <p:sldId id="325" r:id="rId9"/>
    <p:sldId id="326" r:id="rId10"/>
    <p:sldId id="261" r:id="rId11"/>
    <p:sldId id="358" r:id="rId12"/>
    <p:sldId id="357" r:id="rId13"/>
    <p:sldId id="330" r:id="rId14"/>
    <p:sldId id="1448" r:id="rId15"/>
    <p:sldId id="331" r:id="rId16"/>
    <p:sldId id="1449" r:id="rId17"/>
    <p:sldId id="264" r:id="rId18"/>
    <p:sldId id="458" r:id="rId19"/>
    <p:sldId id="360" r:id="rId20"/>
    <p:sldId id="361" r:id="rId21"/>
    <p:sldId id="362" r:id="rId22"/>
    <p:sldId id="359" r:id="rId23"/>
    <p:sldId id="1447" r:id="rId24"/>
    <p:sldId id="1321" r:id="rId25"/>
    <p:sldId id="1362" r:id="rId26"/>
    <p:sldId id="1363" r:id="rId27"/>
    <p:sldId id="1364" r:id="rId28"/>
    <p:sldId id="1365" r:id="rId29"/>
    <p:sldId id="1367" r:id="rId30"/>
    <p:sldId id="1366" r:id="rId31"/>
    <p:sldId id="1368" r:id="rId32"/>
    <p:sldId id="1379" r:id="rId33"/>
    <p:sldId id="1381" r:id="rId34"/>
    <p:sldId id="1380" r:id="rId35"/>
    <p:sldId id="1383" r:id="rId36"/>
    <p:sldId id="1384" r:id="rId37"/>
    <p:sldId id="1444" r:id="rId38"/>
    <p:sldId id="1446" r:id="rId39"/>
    <p:sldId id="1343" r:id="rId40"/>
    <p:sldId id="1359" r:id="rId41"/>
    <p:sldId id="1408" r:id="rId42"/>
    <p:sldId id="1420" r:id="rId43"/>
    <p:sldId id="1421" r:id="rId44"/>
    <p:sldId id="1414" r:id="rId45"/>
    <p:sldId id="1422" r:id="rId46"/>
    <p:sldId id="1425" r:id="rId47"/>
    <p:sldId id="1426" r:id="rId48"/>
    <p:sldId id="1427" r:id="rId49"/>
    <p:sldId id="1428" r:id="rId50"/>
    <p:sldId id="1429" r:id="rId51"/>
    <p:sldId id="1430" r:id="rId52"/>
    <p:sldId id="1432" r:id="rId53"/>
    <p:sldId id="1433" r:id="rId54"/>
    <p:sldId id="1434" r:id="rId55"/>
    <p:sldId id="1435" r:id="rId56"/>
    <p:sldId id="1436" r:id="rId57"/>
    <p:sldId id="1437" r:id="rId58"/>
    <p:sldId id="1438" r:id="rId59"/>
    <p:sldId id="1439" r:id="rId60"/>
    <p:sldId id="1440" r:id="rId61"/>
    <p:sldId id="1441" r:id="rId62"/>
    <p:sldId id="1315" r:id="rId63"/>
  </p:sldIdLst>
  <p:sldSz cx="9144000" cy="6858000" type="screen4x3"/>
  <p:notesSz cx="6858000" cy="9144000"/>
  <p:custDataLst>
    <p:tags r:id="rId68"/>
  </p:custDataLst>
  <p:defaultTextStyle>
    <a:defPPr>
      <a:defRPr lang="zh-CN"/>
    </a:defPPr>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41" userDrawn="1">
          <p15:clr>
            <a:srgbClr val="A4A3A4"/>
          </p15:clr>
        </p15:guide>
        <p15:guide id="2" pos="28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030301"/>
    <a:srgbClr val="FF3300"/>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11" autoAdjust="0"/>
    <p:restoredTop sz="92108" autoAdjust="0"/>
  </p:normalViewPr>
  <p:slideViewPr>
    <p:cSldViewPr showGuides="1">
      <p:cViewPr varScale="1">
        <p:scale>
          <a:sx n="147" d="100"/>
          <a:sy n="147" d="100"/>
        </p:scale>
        <p:origin x="2408" y="184"/>
      </p:cViewPr>
      <p:guideLst>
        <p:guide orient="horz" pos="2041"/>
        <p:guide pos="2866"/>
      </p:guideLst>
    </p:cSldViewPr>
  </p:slideViewPr>
  <p:outlineViewPr>
    <p:cViewPr>
      <p:scale>
        <a:sx n="33" d="100"/>
        <a:sy n="33" d="100"/>
      </p:scale>
      <p:origin x="0" y="0"/>
    </p:cViewPr>
  </p:outlineViewPr>
  <p:notesTextViewPr>
    <p:cViewPr>
      <p:scale>
        <a:sx n="190" d="100"/>
        <a:sy n="190" d="100"/>
      </p:scale>
      <p:origin x="0" y="0"/>
    </p:cViewPr>
  </p:notesTextViewPr>
  <p:sorterViewPr showFormatting="0">
    <p:cViewPr>
      <p:scale>
        <a:sx n="100" d="100"/>
        <a:sy n="100" d="100"/>
      </p:scale>
      <p:origin x="0" y="1468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8" Type="http://schemas.openxmlformats.org/officeDocument/2006/relationships/tags" Target="tags/tag3.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handoutMaster" Target="handoutMasters/handoutMaster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defRPr sz="120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25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defRPr sz="120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460"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325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325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defRPr sz="120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25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a:spcBef>
                <a:spcPct val="0"/>
              </a:spcBef>
              <a:buClrTx/>
            </a:pPr>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21506" name="Rectangle 2"/>
          <p:cNvSpPr>
            <a:spLocks noGrp="1" noRot="1" noChangeAspect="1" noTextEdit="1"/>
          </p:cNvSpPr>
          <p:nvPr>
            <p:ph type="sldImg"/>
          </p:nvPr>
        </p:nvSpPr>
        <p:spPr/>
      </p:sp>
      <p:sp>
        <p:nvSpPr>
          <p:cNvPr id="2150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39938" name="Rectangle 2"/>
          <p:cNvSpPr>
            <a:spLocks noGrp="1" noRot="1" noChangeAspect="1" noTextEdit="1"/>
          </p:cNvSpPr>
          <p:nvPr>
            <p:ph type="sldImg"/>
          </p:nvPr>
        </p:nvSpPr>
        <p:spPr/>
      </p:sp>
      <p:sp>
        <p:nvSpPr>
          <p:cNvPr id="3993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41986" name="Rectangle 2"/>
          <p:cNvSpPr>
            <a:spLocks noGrp="1" noRot="1" noChangeAspect="1" noTextEdit="1"/>
          </p:cNvSpPr>
          <p:nvPr>
            <p:ph type="sldImg"/>
          </p:nvPr>
        </p:nvSpPr>
        <p:spPr/>
      </p:sp>
      <p:sp>
        <p:nvSpPr>
          <p:cNvPr id="4198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41986" name="Rectangle 2"/>
          <p:cNvSpPr>
            <a:spLocks noGrp="1" noRot="1" noChangeAspect="1" noTextEdit="1"/>
          </p:cNvSpPr>
          <p:nvPr>
            <p:ph type="sldImg"/>
          </p:nvPr>
        </p:nvSpPr>
        <p:spPr/>
      </p:sp>
      <p:sp>
        <p:nvSpPr>
          <p:cNvPr id="4198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44034" name="Rectangle 2"/>
          <p:cNvSpPr>
            <a:spLocks noGrp="1" noRot="1" noChangeAspect="1" noTextEdit="1"/>
          </p:cNvSpPr>
          <p:nvPr>
            <p:ph type="sldImg"/>
          </p:nvPr>
        </p:nvSpPr>
        <p:spPr/>
      </p:sp>
      <p:sp>
        <p:nvSpPr>
          <p:cNvPr id="4403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46082" name="Rectangle 2"/>
          <p:cNvSpPr>
            <a:spLocks noGrp="1" noRot="1" noChangeAspect="1" noTextEdit="1"/>
          </p:cNvSpPr>
          <p:nvPr>
            <p:ph type="sldImg"/>
          </p:nvPr>
        </p:nvSpPr>
        <p:spPr/>
      </p:sp>
      <p:sp>
        <p:nvSpPr>
          <p:cNvPr id="46083"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48130" name="Rectangle 2"/>
          <p:cNvSpPr>
            <a:spLocks noGrp="1" noRot="1" noChangeAspect="1" noTextEdit="1"/>
          </p:cNvSpPr>
          <p:nvPr>
            <p:ph type="sldImg"/>
          </p:nvPr>
        </p:nvSpPr>
        <p:spPr/>
      </p:sp>
      <p:sp>
        <p:nvSpPr>
          <p:cNvPr id="48131"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50178" name="Rectangle 2"/>
          <p:cNvSpPr>
            <a:spLocks noGrp="1" noRot="1" noChangeAspect="1" noTextEdit="1"/>
          </p:cNvSpPr>
          <p:nvPr>
            <p:ph type="sldImg"/>
          </p:nvPr>
        </p:nvSpPr>
        <p:spPr/>
      </p:sp>
      <p:sp>
        <p:nvSpPr>
          <p:cNvPr id="5017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52226" name="Rectangle 2"/>
          <p:cNvSpPr>
            <a:spLocks noGrp="1" noRot="1" noChangeAspect="1" noTextEdit="1"/>
          </p:cNvSpPr>
          <p:nvPr>
            <p:ph type="sldImg"/>
          </p:nvPr>
        </p:nvSpPr>
        <p:spPr/>
      </p:sp>
      <p:sp>
        <p:nvSpPr>
          <p:cNvPr id="5222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54274" name="Rectangle 2"/>
          <p:cNvSpPr>
            <a:spLocks noGrp="1" noRot="1" noChangeAspect="1" noTextEdit="1"/>
          </p:cNvSpPr>
          <p:nvPr>
            <p:ph type="sldImg"/>
          </p:nvPr>
        </p:nvSpPr>
        <p:spPr/>
      </p:sp>
      <p:sp>
        <p:nvSpPr>
          <p:cNvPr id="5427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62466" name="Rectangle 2"/>
          <p:cNvSpPr>
            <a:spLocks noGrp="1" noRot="1" noChangeAspect="1" noTextEdit="1"/>
          </p:cNvSpPr>
          <p:nvPr>
            <p:ph type="sldImg"/>
          </p:nvPr>
        </p:nvSpPr>
        <p:spPr/>
      </p:sp>
      <p:sp>
        <p:nvSpPr>
          <p:cNvPr id="62467" name="Rectangle 3"/>
          <p:cNvSpPr>
            <a:spLocks noGrp="1"/>
          </p:cNvSpPr>
          <p:nvPr>
            <p:ph type="body" idx="1"/>
          </p:nvPr>
        </p:nvSpPr>
        <p:spPr/>
        <p:txBody>
          <a:bodyPr wrap="square" lIns="91440" tIns="45720" rIns="91440" bIns="45720" anchor="t"/>
          <a:lstStyle/>
          <a:p>
            <a:pPr lvl="0" eaLnBrk="1" hangingPunct="1"/>
            <a:r>
              <a:rPr lang="zh-CN" altLang="en-US" dirty="0"/>
              <a:t>正文 </a:t>
            </a:r>
            <a:r>
              <a:rPr lang="en-US" altLang="zh-CN" dirty="0"/>
              <a:t>Y[n]     j</a:t>
            </a:r>
            <a:r>
              <a:rPr lang="zh-CN" altLang="en-US" dirty="0"/>
              <a:t>指针</a:t>
            </a:r>
            <a:endParaRPr lang="zh-CN" altLang="en-US" dirty="0"/>
          </a:p>
          <a:p>
            <a:pPr lvl="0" eaLnBrk="1" hangingPunct="1"/>
            <a:r>
              <a:rPr lang="zh-CN" altLang="en-US" dirty="0"/>
              <a:t>模式</a:t>
            </a:r>
            <a:r>
              <a:rPr lang="en-US" altLang="zh-CN" dirty="0"/>
              <a:t>X【m】   I </a:t>
            </a:r>
            <a:r>
              <a:rPr lang="zh-CN" altLang="en-US" dirty="0"/>
              <a:t>指针</a:t>
            </a:r>
            <a:endParaRPr lang="zh-CN" altLang="en-US" dirty="0"/>
          </a:p>
          <a:p>
            <a:pPr lvl="0" eaLnBrk="1" hangingPunct="1"/>
            <a:endParaRPr lang="en-US" altLang="zh-CN" dirty="0"/>
          </a:p>
          <a:p>
            <a:pPr lvl="0" eaLnBrk="1" hangingPunct="1"/>
            <a:endParaRPr lang="zh-CN" altLang="en-US" dirty="0"/>
          </a:p>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23554" name="Rectangle 2"/>
          <p:cNvSpPr>
            <a:spLocks noGrp="1" noRot="1" noChangeAspect="1" noTextEdit="1"/>
          </p:cNvSpPr>
          <p:nvPr>
            <p:ph type="sldImg"/>
          </p:nvPr>
        </p:nvSpPr>
        <p:spPr/>
      </p:sp>
      <p:sp>
        <p:nvSpPr>
          <p:cNvPr id="2355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r>
              <a:rPr lang="en-US" altLang="zh-CN" dirty="0"/>
              <a:t>BF(Brute Force)</a:t>
            </a:r>
            <a:r>
              <a:rPr lang="zh-CN" altLang="en-US" dirty="0"/>
              <a:t>算法，即暴力算法，是普通的串的模式匹配算法，</a:t>
            </a:r>
            <a:r>
              <a:rPr lang="en-US" altLang="zh-CN" dirty="0"/>
              <a:t>BF</a:t>
            </a:r>
            <a:r>
              <a:rPr lang="zh-CN" altLang="en-US" dirty="0"/>
              <a:t>算法是一种蛮力算法</a:t>
            </a:r>
            <a:r>
              <a:rPr lang="en-US" altLang="zh-CN" dirty="0"/>
              <a:t>BF</a:t>
            </a:r>
            <a:r>
              <a:rPr lang="zh-CN" altLang="en-US" dirty="0"/>
              <a:t>算法的思想就是将目标串</a:t>
            </a:r>
            <a:r>
              <a:rPr lang="en-US" altLang="zh-CN" dirty="0"/>
              <a:t>S(</a:t>
            </a:r>
            <a:r>
              <a:rPr lang="zh-CN" altLang="en-US" dirty="0"/>
              <a:t>主串</a:t>
            </a:r>
            <a:r>
              <a:rPr lang="en-US" altLang="zh-CN" dirty="0"/>
              <a:t>)</a:t>
            </a:r>
            <a:r>
              <a:rPr lang="zh-CN" altLang="en-US" dirty="0"/>
              <a:t>的第一个字符与模式串</a:t>
            </a:r>
            <a:r>
              <a:rPr lang="en-US" altLang="zh-CN" dirty="0"/>
              <a:t>T(</a:t>
            </a:r>
            <a:r>
              <a:rPr lang="zh-CN" altLang="en-US" dirty="0"/>
              <a:t>子串</a:t>
            </a:r>
            <a:r>
              <a:rPr lang="en-US" altLang="zh-CN" dirty="0"/>
              <a:t>)</a:t>
            </a:r>
            <a:r>
              <a:rPr lang="zh-CN" altLang="en-US" dirty="0"/>
              <a:t>的第一个字符进行匹配，若相等，则继续比较</a:t>
            </a:r>
            <a:r>
              <a:rPr lang="en-US" altLang="zh-CN" dirty="0"/>
              <a:t>S</a:t>
            </a:r>
            <a:r>
              <a:rPr lang="zh-CN" altLang="en-US" dirty="0"/>
              <a:t>的第二个字符和 </a:t>
            </a:r>
            <a:r>
              <a:rPr lang="en-US" altLang="zh-CN" dirty="0"/>
              <a:t>T</a:t>
            </a:r>
            <a:r>
              <a:rPr lang="zh-CN" altLang="en-US" dirty="0"/>
              <a:t>的第二个字符；若不相等，则比较</a:t>
            </a:r>
            <a:r>
              <a:rPr lang="en-US" altLang="zh-CN" dirty="0"/>
              <a:t>S</a:t>
            </a:r>
            <a:r>
              <a:rPr lang="zh-CN" altLang="en-US" dirty="0"/>
              <a:t>的第二个字符和</a:t>
            </a:r>
            <a:r>
              <a:rPr lang="en-US" altLang="zh-CN" dirty="0"/>
              <a:t>T</a:t>
            </a:r>
            <a:r>
              <a:rPr lang="zh-CN" altLang="en-US" dirty="0"/>
              <a:t>的第一个字符，依次比较下去，直到得出最后的匹配结果</a:t>
            </a:r>
            <a:endParaRPr lang="en-US" altLang="zh-CN" dirty="0"/>
          </a:p>
          <a:p>
            <a:pPr lvl="0" eaLnBrk="1" hangingPunct="1"/>
            <a:endParaRPr lang="en-US" altLang="zh-CN" dirty="0"/>
          </a:p>
          <a:p>
            <a:pPr lvl="0" eaLnBrk="1" hangingPunct="1"/>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r>
              <a:rPr lang="en-US" altLang="zh-CN" dirty="0"/>
              <a:t>BF(Brute Force)</a:t>
            </a:r>
            <a:r>
              <a:rPr lang="zh-CN" altLang="en-US" dirty="0"/>
              <a:t>算法，即暴力算法，是普通的串的模式匹配算法，</a:t>
            </a:r>
            <a:r>
              <a:rPr lang="en-US" altLang="zh-CN" dirty="0"/>
              <a:t>BF</a:t>
            </a:r>
            <a:r>
              <a:rPr lang="zh-CN" altLang="en-US" dirty="0"/>
              <a:t>算法是一种蛮力算法</a:t>
            </a:r>
            <a:r>
              <a:rPr lang="en-US" altLang="zh-CN" dirty="0"/>
              <a:t>BF</a:t>
            </a:r>
            <a:r>
              <a:rPr lang="zh-CN" altLang="en-US" dirty="0"/>
              <a:t>算法的思想就是将目标串</a:t>
            </a:r>
            <a:r>
              <a:rPr lang="en-US" altLang="zh-CN" dirty="0"/>
              <a:t>S(</a:t>
            </a:r>
            <a:r>
              <a:rPr lang="zh-CN" altLang="en-US" dirty="0"/>
              <a:t>主串</a:t>
            </a:r>
            <a:r>
              <a:rPr lang="en-US" altLang="zh-CN" dirty="0"/>
              <a:t>)</a:t>
            </a:r>
            <a:r>
              <a:rPr lang="zh-CN" altLang="en-US" dirty="0"/>
              <a:t>的第一个字符与模式串</a:t>
            </a:r>
            <a:r>
              <a:rPr lang="en-US" altLang="zh-CN" dirty="0"/>
              <a:t>T(</a:t>
            </a:r>
            <a:r>
              <a:rPr lang="zh-CN" altLang="en-US" dirty="0"/>
              <a:t>子串</a:t>
            </a:r>
            <a:r>
              <a:rPr lang="en-US" altLang="zh-CN" dirty="0"/>
              <a:t>)</a:t>
            </a:r>
            <a:r>
              <a:rPr lang="zh-CN" altLang="en-US" dirty="0"/>
              <a:t>的第一个字符进行匹配，若相等，则继续比较</a:t>
            </a:r>
            <a:r>
              <a:rPr lang="en-US" altLang="zh-CN" dirty="0"/>
              <a:t>S</a:t>
            </a:r>
            <a:r>
              <a:rPr lang="zh-CN" altLang="en-US" dirty="0"/>
              <a:t>的第二个字符和 </a:t>
            </a:r>
            <a:r>
              <a:rPr lang="en-US" altLang="zh-CN" dirty="0"/>
              <a:t>T</a:t>
            </a:r>
            <a:r>
              <a:rPr lang="zh-CN" altLang="en-US" dirty="0"/>
              <a:t>的第二个字符；若不相等，则比较</a:t>
            </a:r>
            <a:r>
              <a:rPr lang="en-US" altLang="zh-CN" dirty="0"/>
              <a:t>S</a:t>
            </a:r>
            <a:r>
              <a:rPr lang="zh-CN" altLang="en-US" dirty="0"/>
              <a:t>的第二个字符和</a:t>
            </a:r>
            <a:r>
              <a:rPr lang="en-US" altLang="zh-CN" dirty="0"/>
              <a:t>T</a:t>
            </a:r>
            <a:r>
              <a:rPr lang="zh-CN" altLang="en-US" dirty="0"/>
              <a:t>的第一个字符，依次比较下去，直到得出最后的匹配结果</a:t>
            </a:r>
            <a:endParaRPr lang="en-US" altLang="zh-CN" dirty="0"/>
          </a:p>
          <a:p>
            <a:pPr lvl="0" eaLnBrk="1" hangingPunct="1"/>
            <a:endParaRPr lang="en-US" altLang="zh-CN" dirty="0"/>
          </a:p>
          <a:p>
            <a:pPr lvl="0" eaLnBrk="1" hangingPunct="1"/>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r>
              <a:rPr lang="en-US" altLang="zh-CN" dirty="0"/>
              <a:t>BF(Brute Force)</a:t>
            </a:r>
            <a:r>
              <a:rPr lang="zh-CN" altLang="en-US" dirty="0"/>
              <a:t>算法，即暴力算法，是普通的串的模式匹配算法，</a:t>
            </a:r>
            <a:r>
              <a:rPr lang="en-US" altLang="zh-CN" dirty="0"/>
              <a:t>BF</a:t>
            </a:r>
            <a:r>
              <a:rPr lang="zh-CN" altLang="en-US" dirty="0"/>
              <a:t>算法是一种蛮力算法</a:t>
            </a:r>
            <a:r>
              <a:rPr lang="en-US" altLang="zh-CN" dirty="0"/>
              <a:t>BF</a:t>
            </a:r>
            <a:r>
              <a:rPr lang="zh-CN" altLang="en-US" dirty="0"/>
              <a:t>算法的思想就是将目标串</a:t>
            </a:r>
            <a:r>
              <a:rPr lang="en-US" altLang="zh-CN" dirty="0"/>
              <a:t>S(</a:t>
            </a:r>
            <a:r>
              <a:rPr lang="zh-CN" altLang="en-US" dirty="0"/>
              <a:t>主串</a:t>
            </a:r>
            <a:r>
              <a:rPr lang="en-US" altLang="zh-CN" dirty="0"/>
              <a:t>)</a:t>
            </a:r>
            <a:r>
              <a:rPr lang="zh-CN" altLang="en-US" dirty="0"/>
              <a:t>的第一个字符与模式串</a:t>
            </a:r>
            <a:r>
              <a:rPr lang="en-US" altLang="zh-CN" dirty="0"/>
              <a:t>T(</a:t>
            </a:r>
            <a:r>
              <a:rPr lang="zh-CN" altLang="en-US" dirty="0"/>
              <a:t>子串</a:t>
            </a:r>
            <a:r>
              <a:rPr lang="en-US" altLang="zh-CN" dirty="0"/>
              <a:t>)</a:t>
            </a:r>
            <a:r>
              <a:rPr lang="zh-CN" altLang="en-US" dirty="0"/>
              <a:t>的第一个字符进行匹配，若相等，则继续比较</a:t>
            </a:r>
            <a:r>
              <a:rPr lang="en-US" altLang="zh-CN" dirty="0"/>
              <a:t>S</a:t>
            </a:r>
            <a:r>
              <a:rPr lang="zh-CN" altLang="en-US" dirty="0"/>
              <a:t>的第二个字符和 </a:t>
            </a:r>
            <a:r>
              <a:rPr lang="en-US" altLang="zh-CN" dirty="0"/>
              <a:t>T</a:t>
            </a:r>
            <a:r>
              <a:rPr lang="zh-CN" altLang="en-US" dirty="0"/>
              <a:t>的第二个字符；若不相等，则比较</a:t>
            </a:r>
            <a:r>
              <a:rPr lang="en-US" altLang="zh-CN" dirty="0"/>
              <a:t>S</a:t>
            </a:r>
            <a:r>
              <a:rPr lang="zh-CN" altLang="en-US" dirty="0"/>
              <a:t>的第二个字符和</a:t>
            </a:r>
            <a:r>
              <a:rPr lang="en-US" altLang="zh-CN" dirty="0"/>
              <a:t>T</a:t>
            </a:r>
            <a:r>
              <a:rPr lang="zh-CN" altLang="en-US" dirty="0"/>
              <a:t>的第一个字符，依次比较下去，直到得出最后的匹配结果</a:t>
            </a:r>
            <a:endParaRPr lang="en-US" altLang="zh-CN" dirty="0"/>
          </a:p>
          <a:p>
            <a:pPr lvl="0" eaLnBrk="1" hangingPunct="1"/>
            <a:endParaRPr lang="en-US" altLang="zh-CN" dirty="0"/>
          </a:p>
          <a:p>
            <a:pPr lvl="0" eaLnBrk="1" hangingPunct="1"/>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r>
              <a:rPr lang="en-US" altLang="zh-CN" dirty="0"/>
              <a:t>BF(Brute Force)</a:t>
            </a:r>
            <a:r>
              <a:rPr lang="zh-CN" altLang="en-US" dirty="0"/>
              <a:t>算法，即暴力算法，是普通的串的模式匹配算法，</a:t>
            </a:r>
            <a:r>
              <a:rPr lang="en-US" altLang="zh-CN" dirty="0"/>
              <a:t>BF</a:t>
            </a:r>
            <a:r>
              <a:rPr lang="zh-CN" altLang="en-US" dirty="0"/>
              <a:t>算法是一种蛮力算法</a:t>
            </a:r>
            <a:r>
              <a:rPr lang="en-US" altLang="zh-CN" dirty="0"/>
              <a:t>BF</a:t>
            </a:r>
            <a:r>
              <a:rPr lang="zh-CN" altLang="en-US" dirty="0"/>
              <a:t>算法的思想就是将目标串</a:t>
            </a:r>
            <a:r>
              <a:rPr lang="en-US" altLang="zh-CN" dirty="0"/>
              <a:t>S(</a:t>
            </a:r>
            <a:r>
              <a:rPr lang="zh-CN" altLang="en-US" dirty="0"/>
              <a:t>主串</a:t>
            </a:r>
            <a:r>
              <a:rPr lang="en-US" altLang="zh-CN" dirty="0"/>
              <a:t>)</a:t>
            </a:r>
            <a:r>
              <a:rPr lang="zh-CN" altLang="en-US" dirty="0"/>
              <a:t>的第一个字符与模式串</a:t>
            </a:r>
            <a:r>
              <a:rPr lang="en-US" altLang="zh-CN" dirty="0"/>
              <a:t>T(</a:t>
            </a:r>
            <a:r>
              <a:rPr lang="zh-CN" altLang="en-US" dirty="0"/>
              <a:t>子串</a:t>
            </a:r>
            <a:r>
              <a:rPr lang="en-US" altLang="zh-CN" dirty="0"/>
              <a:t>)</a:t>
            </a:r>
            <a:r>
              <a:rPr lang="zh-CN" altLang="en-US" dirty="0"/>
              <a:t>的第一个字符进行匹配，若相等，则继续比较</a:t>
            </a:r>
            <a:r>
              <a:rPr lang="en-US" altLang="zh-CN" dirty="0"/>
              <a:t>S</a:t>
            </a:r>
            <a:r>
              <a:rPr lang="zh-CN" altLang="en-US" dirty="0"/>
              <a:t>的第二个字符和 </a:t>
            </a:r>
            <a:r>
              <a:rPr lang="en-US" altLang="zh-CN" dirty="0"/>
              <a:t>T</a:t>
            </a:r>
            <a:r>
              <a:rPr lang="zh-CN" altLang="en-US" dirty="0"/>
              <a:t>的第二个字符；若不相等，则比较</a:t>
            </a:r>
            <a:r>
              <a:rPr lang="en-US" altLang="zh-CN" dirty="0"/>
              <a:t>S</a:t>
            </a:r>
            <a:r>
              <a:rPr lang="zh-CN" altLang="en-US" dirty="0"/>
              <a:t>的第二个字符和</a:t>
            </a:r>
            <a:r>
              <a:rPr lang="en-US" altLang="zh-CN" dirty="0"/>
              <a:t>T</a:t>
            </a:r>
            <a:r>
              <a:rPr lang="zh-CN" altLang="en-US" dirty="0"/>
              <a:t>的第一个字符，依次比较下去，直到得出最后的匹配结果</a:t>
            </a:r>
            <a:endParaRPr lang="en-US" altLang="zh-CN" dirty="0"/>
          </a:p>
          <a:p>
            <a:pPr lvl="0" eaLnBrk="1" hangingPunct="1"/>
            <a:endParaRPr lang="en-US" altLang="zh-CN" dirty="0"/>
          </a:p>
          <a:p>
            <a:pPr lvl="0" eaLnBrk="1" hangingPunct="1"/>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r>
              <a:rPr lang="en-US" altLang="zh-CN" dirty="0"/>
              <a:t>BF(Brute Force)</a:t>
            </a:r>
            <a:r>
              <a:rPr lang="zh-CN" altLang="en-US" dirty="0"/>
              <a:t>算法，即暴力算法，是普通的串的模式匹配算法，</a:t>
            </a:r>
            <a:r>
              <a:rPr lang="en-US" altLang="zh-CN" dirty="0"/>
              <a:t>BF</a:t>
            </a:r>
            <a:r>
              <a:rPr lang="zh-CN" altLang="en-US" dirty="0"/>
              <a:t>算法是一种蛮力算法</a:t>
            </a:r>
            <a:r>
              <a:rPr lang="en-US" altLang="zh-CN" dirty="0"/>
              <a:t>BF</a:t>
            </a:r>
            <a:r>
              <a:rPr lang="zh-CN" altLang="en-US" dirty="0"/>
              <a:t>算法的思想就是将目标串</a:t>
            </a:r>
            <a:r>
              <a:rPr lang="en-US" altLang="zh-CN" dirty="0"/>
              <a:t>S(</a:t>
            </a:r>
            <a:r>
              <a:rPr lang="zh-CN" altLang="en-US" dirty="0"/>
              <a:t>主串</a:t>
            </a:r>
            <a:r>
              <a:rPr lang="en-US" altLang="zh-CN" dirty="0"/>
              <a:t>)</a:t>
            </a:r>
            <a:r>
              <a:rPr lang="zh-CN" altLang="en-US" dirty="0"/>
              <a:t>的第一个字符与模式串</a:t>
            </a:r>
            <a:r>
              <a:rPr lang="en-US" altLang="zh-CN" dirty="0"/>
              <a:t>T(</a:t>
            </a:r>
            <a:r>
              <a:rPr lang="zh-CN" altLang="en-US" dirty="0"/>
              <a:t>子串</a:t>
            </a:r>
            <a:r>
              <a:rPr lang="en-US" altLang="zh-CN" dirty="0"/>
              <a:t>)</a:t>
            </a:r>
            <a:r>
              <a:rPr lang="zh-CN" altLang="en-US" dirty="0"/>
              <a:t>的第一个字符进行匹配，若相等，则继续比较</a:t>
            </a:r>
            <a:r>
              <a:rPr lang="en-US" altLang="zh-CN" dirty="0"/>
              <a:t>S</a:t>
            </a:r>
            <a:r>
              <a:rPr lang="zh-CN" altLang="en-US" dirty="0"/>
              <a:t>的第二个字符和 </a:t>
            </a:r>
            <a:r>
              <a:rPr lang="en-US" altLang="zh-CN" dirty="0"/>
              <a:t>T</a:t>
            </a:r>
            <a:r>
              <a:rPr lang="zh-CN" altLang="en-US" dirty="0"/>
              <a:t>的第二个字符；若不相等，则比较</a:t>
            </a:r>
            <a:r>
              <a:rPr lang="en-US" altLang="zh-CN" dirty="0"/>
              <a:t>S</a:t>
            </a:r>
            <a:r>
              <a:rPr lang="zh-CN" altLang="en-US" dirty="0"/>
              <a:t>的第二个字符和</a:t>
            </a:r>
            <a:r>
              <a:rPr lang="en-US" altLang="zh-CN" dirty="0"/>
              <a:t>T</a:t>
            </a:r>
            <a:r>
              <a:rPr lang="zh-CN" altLang="en-US" dirty="0"/>
              <a:t>的第一个字符，依次比较下去，直到得出最后的匹配结果</a:t>
            </a:r>
            <a:endParaRPr lang="en-US" altLang="zh-CN" dirty="0"/>
          </a:p>
          <a:p>
            <a:pPr lvl="0" eaLnBrk="1" hangingPunct="1"/>
            <a:endParaRPr lang="en-US" altLang="zh-CN" dirty="0"/>
          </a:p>
          <a:p>
            <a:pPr lvl="0" eaLnBrk="1" hangingPunct="1"/>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r>
              <a:rPr lang="en-US" altLang="zh-CN" dirty="0"/>
              <a:t>BF(Brute Force)</a:t>
            </a:r>
            <a:r>
              <a:rPr lang="zh-CN" altLang="en-US" dirty="0"/>
              <a:t>算法，即暴力算法，是普通的串的模式匹配算法，</a:t>
            </a:r>
            <a:r>
              <a:rPr lang="en-US" altLang="zh-CN" dirty="0"/>
              <a:t>BF</a:t>
            </a:r>
            <a:r>
              <a:rPr lang="zh-CN" altLang="en-US" dirty="0"/>
              <a:t>算法是一种蛮力算法</a:t>
            </a:r>
            <a:r>
              <a:rPr lang="en-US" altLang="zh-CN" dirty="0"/>
              <a:t>BF</a:t>
            </a:r>
            <a:r>
              <a:rPr lang="zh-CN" altLang="en-US" dirty="0"/>
              <a:t>算法的思想就是将目标串</a:t>
            </a:r>
            <a:r>
              <a:rPr lang="en-US" altLang="zh-CN" dirty="0"/>
              <a:t>S(</a:t>
            </a:r>
            <a:r>
              <a:rPr lang="zh-CN" altLang="en-US" dirty="0"/>
              <a:t>主串</a:t>
            </a:r>
            <a:r>
              <a:rPr lang="en-US" altLang="zh-CN" dirty="0"/>
              <a:t>)</a:t>
            </a:r>
            <a:r>
              <a:rPr lang="zh-CN" altLang="en-US" dirty="0"/>
              <a:t>的第一个字符与模式串</a:t>
            </a:r>
            <a:r>
              <a:rPr lang="en-US" altLang="zh-CN" dirty="0"/>
              <a:t>T(</a:t>
            </a:r>
            <a:r>
              <a:rPr lang="zh-CN" altLang="en-US" dirty="0"/>
              <a:t>子串</a:t>
            </a:r>
            <a:r>
              <a:rPr lang="en-US" altLang="zh-CN" dirty="0"/>
              <a:t>)</a:t>
            </a:r>
            <a:r>
              <a:rPr lang="zh-CN" altLang="en-US" dirty="0"/>
              <a:t>的第一个字符进行匹配，若相等，则继续比较</a:t>
            </a:r>
            <a:r>
              <a:rPr lang="en-US" altLang="zh-CN" dirty="0"/>
              <a:t>S</a:t>
            </a:r>
            <a:r>
              <a:rPr lang="zh-CN" altLang="en-US" dirty="0"/>
              <a:t>的第二个字符和 </a:t>
            </a:r>
            <a:r>
              <a:rPr lang="en-US" altLang="zh-CN" dirty="0"/>
              <a:t>T</a:t>
            </a:r>
            <a:r>
              <a:rPr lang="zh-CN" altLang="en-US" dirty="0"/>
              <a:t>的第二个字符；若不相等，则比较</a:t>
            </a:r>
            <a:r>
              <a:rPr lang="en-US" altLang="zh-CN" dirty="0"/>
              <a:t>S</a:t>
            </a:r>
            <a:r>
              <a:rPr lang="zh-CN" altLang="en-US" dirty="0"/>
              <a:t>的第二个字符和</a:t>
            </a:r>
            <a:r>
              <a:rPr lang="en-US" altLang="zh-CN" dirty="0"/>
              <a:t>T</a:t>
            </a:r>
            <a:r>
              <a:rPr lang="zh-CN" altLang="en-US" dirty="0"/>
              <a:t>的第一个字符，依次比较下去，直到得出最后的匹配结果</a:t>
            </a:r>
            <a:endParaRPr lang="en-US" altLang="zh-CN" dirty="0"/>
          </a:p>
          <a:p>
            <a:pPr lvl="0" eaLnBrk="1" hangingPunct="1"/>
            <a:endParaRPr lang="en-US" altLang="zh-CN" dirty="0"/>
          </a:p>
          <a:p>
            <a:pPr lvl="0" eaLnBrk="1" hangingPunct="1"/>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r>
              <a:rPr lang="en-US" altLang="zh-CN" dirty="0"/>
              <a:t>BF(Brute Force)</a:t>
            </a:r>
            <a:r>
              <a:rPr lang="zh-CN" altLang="en-US" dirty="0"/>
              <a:t>算法，即暴力算法，是普通的串的模式匹配算法，</a:t>
            </a:r>
            <a:r>
              <a:rPr lang="en-US" altLang="zh-CN" dirty="0"/>
              <a:t>BF</a:t>
            </a:r>
            <a:r>
              <a:rPr lang="zh-CN" altLang="en-US" dirty="0"/>
              <a:t>算法是一种蛮力算法</a:t>
            </a:r>
            <a:r>
              <a:rPr lang="en-US" altLang="zh-CN" dirty="0"/>
              <a:t>BF</a:t>
            </a:r>
            <a:r>
              <a:rPr lang="zh-CN" altLang="en-US" dirty="0"/>
              <a:t>算法的思想就是将目标串</a:t>
            </a:r>
            <a:r>
              <a:rPr lang="en-US" altLang="zh-CN" dirty="0"/>
              <a:t>S(</a:t>
            </a:r>
            <a:r>
              <a:rPr lang="zh-CN" altLang="en-US" dirty="0"/>
              <a:t>主串</a:t>
            </a:r>
            <a:r>
              <a:rPr lang="en-US" altLang="zh-CN" dirty="0"/>
              <a:t>)</a:t>
            </a:r>
            <a:r>
              <a:rPr lang="zh-CN" altLang="en-US" dirty="0"/>
              <a:t>的第一个字符与模式串</a:t>
            </a:r>
            <a:r>
              <a:rPr lang="en-US" altLang="zh-CN" dirty="0"/>
              <a:t>T(</a:t>
            </a:r>
            <a:r>
              <a:rPr lang="zh-CN" altLang="en-US" dirty="0"/>
              <a:t>子串</a:t>
            </a:r>
            <a:r>
              <a:rPr lang="en-US" altLang="zh-CN" dirty="0"/>
              <a:t>)</a:t>
            </a:r>
            <a:r>
              <a:rPr lang="zh-CN" altLang="en-US" dirty="0"/>
              <a:t>的第一个字符进行匹配，若相等，则继续比较</a:t>
            </a:r>
            <a:r>
              <a:rPr lang="en-US" altLang="zh-CN" dirty="0"/>
              <a:t>S</a:t>
            </a:r>
            <a:r>
              <a:rPr lang="zh-CN" altLang="en-US" dirty="0"/>
              <a:t>的第二个字符和 </a:t>
            </a:r>
            <a:r>
              <a:rPr lang="en-US" altLang="zh-CN" dirty="0"/>
              <a:t>T</a:t>
            </a:r>
            <a:r>
              <a:rPr lang="zh-CN" altLang="en-US" dirty="0"/>
              <a:t>的第二个字符；若不相等，则比较</a:t>
            </a:r>
            <a:r>
              <a:rPr lang="en-US" altLang="zh-CN" dirty="0"/>
              <a:t>S</a:t>
            </a:r>
            <a:r>
              <a:rPr lang="zh-CN" altLang="en-US" dirty="0"/>
              <a:t>的第二个字符和</a:t>
            </a:r>
            <a:r>
              <a:rPr lang="en-US" altLang="zh-CN" dirty="0"/>
              <a:t>T</a:t>
            </a:r>
            <a:r>
              <a:rPr lang="zh-CN" altLang="en-US" dirty="0"/>
              <a:t>的第一个字符，依次比较下去，直到得出最后的匹配结果</a:t>
            </a:r>
            <a:endParaRPr lang="en-US" altLang="zh-CN" dirty="0"/>
          </a:p>
          <a:p>
            <a:pPr lvl="0" eaLnBrk="1" hangingPunct="1"/>
            <a:endParaRPr lang="en-US" altLang="zh-CN" dirty="0"/>
          </a:p>
          <a:p>
            <a:pPr lvl="0" eaLnBrk="1" hangingPunct="1"/>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r>
              <a:rPr lang="en-US" altLang="zh-CN" dirty="0"/>
              <a:t>BF(Brute Force)</a:t>
            </a:r>
            <a:r>
              <a:rPr lang="zh-CN" altLang="en-US" dirty="0"/>
              <a:t>算法，即暴力算法，是普通的串的模式匹配算法，</a:t>
            </a:r>
            <a:r>
              <a:rPr lang="en-US" altLang="zh-CN" dirty="0"/>
              <a:t>BF</a:t>
            </a:r>
            <a:r>
              <a:rPr lang="zh-CN" altLang="en-US" dirty="0"/>
              <a:t>算法是一种蛮力算法</a:t>
            </a:r>
            <a:r>
              <a:rPr lang="en-US" altLang="zh-CN" dirty="0"/>
              <a:t>BF</a:t>
            </a:r>
            <a:r>
              <a:rPr lang="zh-CN" altLang="en-US" dirty="0"/>
              <a:t>算法的思想就是将目标串</a:t>
            </a:r>
            <a:r>
              <a:rPr lang="en-US" altLang="zh-CN" dirty="0"/>
              <a:t>S(</a:t>
            </a:r>
            <a:r>
              <a:rPr lang="zh-CN" altLang="en-US" dirty="0"/>
              <a:t>主串</a:t>
            </a:r>
            <a:r>
              <a:rPr lang="en-US" altLang="zh-CN" dirty="0"/>
              <a:t>)</a:t>
            </a:r>
            <a:r>
              <a:rPr lang="zh-CN" altLang="en-US" dirty="0"/>
              <a:t>的第一个字符与模式串</a:t>
            </a:r>
            <a:r>
              <a:rPr lang="en-US" altLang="zh-CN" dirty="0"/>
              <a:t>T(</a:t>
            </a:r>
            <a:r>
              <a:rPr lang="zh-CN" altLang="en-US" dirty="0"/>
              <a:t>子串</a:t>
            </a:r>
            <a:r>
              <a:rPr lang="en-US" altLang="zh-CN" dirty="0"/>
              <a:t>)</a:t>
            </a:r>
            <a:r>
              <a:rPr lang="zh-CN" altLang="en-US" dirty="0"/>
              <a:t>的第一个字符进行匹配，若相等，则继续比较</a:t>
            </a:r>
            <a:r>
              <a:rPr lang="en-US" altLang="zh-CN" dirty="0"/>
              <a:t>S</a:t>
            </a:r>
            <a:r>
              <a:rPr lang="zh-CN" altLang="en-US" dirty="0"/>
              <a:t>的第二个字符和 </a:t>
            </a:r>
            <a:r>
              <a:rPr lang="en-US" altLang="zh-CN" dirty="0"/>
              <a:t>T</a:t>
            </a:r>
            <a:r>
              <a:rPr lang="zh-CN" altLang="en-US" dirty="0"/>
              <a:t>的第二个字符；若不相等，则比较</a:t>
            </a:r>
            <a:r>
              <a:rPr lang="en-US" altLang="zh-CN" dirty="0"/>
              <a:t>S</a:t>
            </a:r>
            <a:r>
              <a:rPr lang="zh-CN" altLang="en-US" dirty="0"/>
              <a:t>的第二个字符和</a:t>
            </a:r>
            <a:r>
              <a:rPr lang="en-US" altLang="zh-CN" dirty="0"/>
              <a:t>T</a:t>
            </a:r>
            <a:r>
              <a:rPr lang="zh-CN" altLang="en-US" dirty="0"/>
              <a:t>的第一个字符，依次比较下去，直到得出最后的匹配结果</a:t>
            </a:r>
            <a:endParaRPr lang="en-US" altLang="zh-CN" dirty="0"/>
          </a:p>
          <a:p>
            <a:pPr lvl="0" eaLnBrk="1" hangingPunct="1"/>
            <a:endParaRPr lang="en-US" altLang="zh-CN" dirty="0"/>
          </a:p>
          <a:p>
            <a:pPr lvl="0" eaLnBrk="1" hangingPunct="1"/>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r>
              <a:rPr lang="en-US" altLang="zh-CN" dirty="0"/>
              <a:t>BF(Brute Force)</a:t>
            </a:r>
            <a:r>
              <a:rPr lang="zh-CN" altLang="en-US" dirty="0"/>
              <a:t>算法，即暴力算法，是普通的串的模式匹配算法，</a:t>
            </a:r>
            <a:r>
              <a:rPr lang="en-US" altLang="zh-CN" dirty="0"/>
              <a:t>BF</a:t>
            </a:r>
            <a:r>
              <a:rPr lang="zh-CN" altLang="en-US" dirty="0"/>
              <a:t>算法是一种蛮力算法</a:t>
            </a:r>
            <a:r>
              <a:rPr lang="en-US" altLang="zh-CN" dirty="0"/>
              <a:t>BF</a:t>
            </a:r>
            <a:r>
              <a:rPr lang="zh-CN" altLang="en-US" dirty="0"/>
              <a:t>算法的思想就是将目标串</a:t>
            </a:r>
            <a:r>
              <a:rPr lang="en-US" altLang="zh-CN" dirty="0"/>
              <a:t>S(</a:t>
            </a:r>
            <a:r>
              <a:rPr lang="zh-CN" altLang="en-US" dirty="0"/>
              <a:t>主串</a:t>
            </a:r>
            <a:r>
              <a:rPr lang="en-US" altLang="zh-CN" dirty="0"/>
              <a:t>)</a:t>
            </a:r>
            <a:r>
              <a:rPr lang="zh-CN" altLang="en-US" dirty="0"/>
              <a:t>的第一个字符与模式串</a:t>
            </a:r>
            <a:r>
              <a:rPr lang="en-US" altLang="zh-CN" dirty="0"/>
              <a:t>T(</a:t>
            </a:r>
            <a:r>
              <a:rPr lang="zh-CN" altLang="en-US" dirty="0"/>
              <a:t>子串</a:t>
            </a:r>
            <a:r>
              <a:rPr lang="en-US" altLang="zh-CN" dirty="0"/>
              <a:t>)</a:t>
            </a:r>
            <a:r>
              <a:rPr lang="zh-CN" altLang="en-US" dirty="0"/>
              <a:t>的第一个字符进行匹配，若相等，则继续比较</a:t>
            </a:r>
            <a:r>
              <a:rPr lang="en-US" altLang="zh-CN" dirty="0"/>
              <a:t>S</a:t>
            </a:r>
            <a:r>
              <a:rPr lang="zh-CN" altLang="en-US" dirty="0"/>
              <a:t>的第二个字符和 </a:t>
            </a:r>
            <a:r>
              <a:rPr lang="en-US" altLang="zh-CN" dirty="0"/>
              <a:t>T</a:t>
            </a:r>
            <a:r>
              <a:rPr lang="zh-CN" altLang="en-US" dirty="0"/>
              <a:t>的第二个字符；若不相等，则比较</a:t>
            </a:r>
            <a:r>
              <a:rPr lang="en-US" altLang="zh-CN" dirty="0"/>
              <a:t>S</a:t>
            </a:r>
            <a:r>
              <a:rPr lang="zh-CN" altLang="en-US" dirty="0"/>
              <a:t>的第二个字符和</a:t>
            </a:r>
            <a:r>
              <a:rPr lang="en-US" altLang="zh-CN" dirty="0"/>
              <a:t>T</a:t>
            </a:r>
            <a:r>
              <a:rPr lang="zh-CN" altLang="en-US" dirty="0"/>
              <a:t>的第一个字符，依次比较下去，直到得出最后的匹配结果</a:t>
            </a:r>
            <a:endParaRPr lang="en-US" altLang="zh-CN" dirty="0"/>
          </a:p>
          <a:p>
            <a:pPr lvl="0" eaLnBrk="1" hangingPunct="1"/>
            <a:endParaRPr lang="en-US" altLang="zh-CN" dirty="0"/>
          </a:p>
          <a:p>
            <a:pPr lvl="0" eaLnBrk="1" hangingPunct="1"/>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r>
              <a:rPr lang="en-US" altLang="zh-CN" dirty="0"/>
              <a:t>BF(Brute Force)</a:t>
            </a:r>
            <a:r>
              <a:rPr lang="zh-CN" altLang="en-US" dirty="0"/>
              <a:t>算法，即暴力算法，是普通的串的模式匹配算法，</a:t>
            </a:r>
            <a:r>
              <a:rPr lang="en-US" altLang="zh-CN" dirty="0"/>
              <a:t>BF</a:t>
            </a:r>
            <a:r>
              <a:rPr lang="zh-CN" altLang="en-US" dirty="0"/>
              <a:t>算法是一种蛮力算法</a:t>
            </a:r>
            <a:r>
              <a:rPr lang="en-US" altLang="zh-CN" dirty="0"/>
              <a:t>BF</a:t>
            </a:r>
            <a:r>
              <a:rPr lang="zh-CN" altLang="en-US" dirty="0"/>
              <a:t>算法的思想就是将目标串</a:t>
            </a:r>
            <a:r>
              <a:rPr lang="en-US" altLang="zh-CN" dirty="0"/>
              <a:t>S(</a:t>
            </a:r>
            <a:r>
              <a:rPr lang="zh-CN" altLang="en-US" dirty="0"/>
              <a:t>主串</a:t>
            </a:r>
            <a:r>
              <a:rPr lang="en-US" altLang="zh-CN" dirty="0"/>
              <a:t>)</a:t>
            </a:r>
            <a:r>
              <a:rPr lang="zh-CN" altLang="en-US" dirty="0"/>
              <a:t>的第一个字符与模式串</a:t>
            </a:r>
            <a:r>
              <a:rPr lang="en-US" altLang="zh-CN" dirty="0"/>
              <a:t>T(</a:t>
            </a:r>
            <a:r>
              <a:rPr lang="zh-CN" altLang="en-US" dirty="0"/>
              <a:t>子串</a:t>
            </a:r>
            <a:r>
              <a:rPr lang="en-US" altLang="zh-CN" dirty="0"/>
              <a:t>)</a:t>
            </a:r>
            <a:r>
              <a:rPr lang="zh-CN" altLang="en-US" dirty="0"/>
              <a:t>的第一个字符进行匹配，若相等，则继续比较</a:t>
            </a:r>
            <a:r>
              <a:rPr lang="en-US" altLang="zh-CN" dirty="0"/>
              <a:t>S</a:t>
            </a:r>
            <a:r>
              <a:rPr lang="zh-CN" altLang="en-US" dirty="0"/>
              <a:t>的第二个字符和 </a:t>
            </a:r>
            <a:r>
              <a:rPr lang="en-US" altLang="zh-CN" dirty="0"/>
              <a:t>T</a:t>
            </a:r>
            <a:r>
              <a:rPr lang="zh-CN" altLang="en-US" dirty="0"/>
              <a:t>的第二个字符；若不相等，则比较</a:t>
            </a:r>
            <a:r>
              <a:rPr lang="en-US" altLang="zh-CN" dirty="0"/>
              <a:t>S</a:t>
            </a:r>
            <a:r>
              <a:rPr lang="zh-CN" altLang="en-US" dirty="0"/>
              <a:t>的第二个字符和</a:t>
            </a:r>
            <a:r>
              <a:rPr lang="en-US" altLang="zh-CN" dirty="0"/>
              <a:t>T</a:t>
            </a:r>
            <a:r>
              <a:rPr lang="zh-CN" altLang="en-US" dirty="0"/>
              <a:t>的第一个字符，依次比较下去，直到得出最后的匹配结果</a:t>
            </a:r>
            <a:endParaRPr lang="en-US" altLang="zh-CN" dirty="0"/>
          </a:p>
          <a:p>
            <a:pPr lvl="0" eaLnBrk="1" hangingPunct="1"/>
            <a:endParaRPr lang="en-US" altLang="zh-CN" dirty="0"/>
          </a:p>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25602" name="Rectangle 2"/>
          <p:cNvSpPr>
            <a:spLocks noGrp="1" noRot="1" noChangeAspect="1" noTextEdit="1"/>
          </p:cNvSpPr>
          <p:nvPr>
            <p:ph type="sldImg"/>
          </p:nvPr>
        </p:nvSpPr>
        <p:spPr/>
      </p:sp>
      <p:sp>
        <p:nvSpPr>
          <p:cNvPr id="25603"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r>
              <a:rPr lang="en-US" altLang="zh-CN" dirty="0"/>
              <a:t>BF(Brute Force)</a:t>
            </a:r>
            <a:r>
              <a:rPr lang="zh-CN" altLang="en-US" dirty="0"/>
              <a:t>算法，即暴力算法，是普通的串的模式匹配算法，</a:t>
            </a:r>
            <a:r>
              <a:rPr lang="en-US" altLang="zh-CN" dirty="0"/>
              <a:t>BF</a:t>
            </a:r>
            <a:r>
              <a:rPr lang="zh-CN" altLang="en-US" dirty="0"/>
              <a:t>算法是一种蛮力算法</a:t>
            </a:r>
            <a:r>
              <a:rPr lang="en-US" altLang="zh-CN" dirty="0"/>
              <a:t>BF</a:t>
            </a:r>
            <a:r>
              <a:rPr lang="zh-CN" altLang="en-US" dirty="0"/>
              <a:t>算法的思想就是将目标串</a:t>
            </a:r>
            <a:r>
              <a:rPr lang="en-US" altLang="zh-CN" dirty="0"/>
              <a:t>S(</a:t>
            </a:r>
            <a:r>
              <a:rPr lang="zh-CN" altLang="en-US" dirty="0"/>
              <a:t>主串</a:t>
            </a:r>
            <a:r>
              <a:rPr lang="en-US" altLang="zh-CN" dirty="0"/>
              <a:t>)</a:t>
            </a:r>
            <a:r>
              <a:rPr lang="zh-CN" altLang="en-US" dirty="0"/>
              <a:t>的第一个字符与模式串</a:t>
            </a:r>
            <a:r>
              <a:rPr lang="en-US" altLang="zh-CN" dirty="0"/>
              <a:t>T(</a:t>
            </a:r>
            <a:r>
              <a:rPr lang="zh-CN" altLang="en-US" dirty="0"/>
              <a:t>子串</a:t>
            </a:r>
            <a:r>
              <a:rPr lang="en-US" altLang="zh-CN" dirty="0"/>
              <a:t>)</a:t>
            </a:r>
            <a:r>
              <a:rPr lang="zh-CN" altLang="en-US" dirty="0"/>
              <a:t>的第一个字符进行匹配，若相等，则继续比较</a:t>
            </a:r>
            <a:r>
              <a:rPr lang="en-US" altLang="zh-CN" dirty="0"/>
              <a:t>S</a:t>
            </a:r>
            <a:r>
              <a:rPr lang="zh-CN" altLang="en-US" dirty="0"/>
              <a:t>的第二个字符和 </a:t>
            </a:r>
            <a:r>
              <a:rPr lang="en-US" altLang="zh-CN" dirty="0"/>
              <a:t>T</a:t>
            </a:r>
            <a:r>
              <a:rPr lang="zh-CN" altLang="en-US" dirty="0"/>
              <a:t>的第二个字符；若不相等，则比较</a:t>
            </a:r>
            <a:r>
              <a:rPr lang="en-US" altLang="zh-CN" dirty="0"/>
              <a:t>S</a:t>
            </a:r>
            <a:r>
              <a:rPr lang="zh-CN" altLang="en-US" dirty="0"/>
              <a:t>的第二个字符和</a:t>
            </a:r>
            <a:r>
              <a:rPr lang="en-US" altLang="zh-CN" dirty="0"/>
              <a:t>T</a:t>
            </a:r>
            <a:r>
              <a:rPr lang="zh-CN" altLang="en-US" dirty="0"/>
              <a:t>的第一个字符，依次比较下去，直到得出最后的匹配结果</a:t>
            </a:r>
            <a:endParaRPr lang="en-US" altLang="zh-CN" dirty="0"/>
          </a:p>
          <a:p>
            <a:pPr lvl="0" eaLnBrk="1" hangingPunct="1"/>
            <a:endParaRPr lang="en-US" altLang="zh-CN" dirty="0"/>
          </a:p>
          <a:p>
            <a:pPr lvl="0" eaLnBrk="1" hangingPunct="1"/>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r>
              <a:rPr lang="en-US" altLang="zh-CN" dirty="0"/>
              <a:t>BF(Brute Force)</a:t>
            </a:r>
            <a:r>
              <a:rPr lang="zh-CN" altLang="en-US" dirty="0"/>
              <a:t>算法，即暴力算法，是普通的串的模式匹配算法，</a:t>
            </a:r>
            <a:r>
              <a:rPr lang="en-US" altLang="zh-CN" dirty="0"/>
              <a:t>BF</a:t>
            </a:r>
            <a:r>
              <a:rPr lang="zh-CN" altLang="en-US" dirty="0"/>
              <a:t>算法是一种蛮力算法</a:t>
            </a:r>
            <a:r>
              <a:rPr lang="en-US" altLang="zh-CN" dirty="0"/>
              <a:t>BF</a:t>
            </a:r>
            <a:r>
              <a:rPr lang="zh-CN" altLang="en-US" dirty="0"/>
              <a:t>算法的思想就是将目标串</a:t>
            </a:r>
            <a:r>
              <a:rPr lang="en-US" altLang="zh-CN" dirty="0"/>
              <a:t>S(</a:t>
            </a:r>
            <a:r>
              <a:rPr lang="zh-CN" altLang="en-US" dirty="0"/>
              <a:t>主串</a:t>
            </a:r>
            <a:r>
              <a:rPr lang="en-US" altLang="zh-CN" dirty="0"/>
              <a:t>)</a:t>
            </a:r>
            <a:r>
              <a:rPr lang="zh-CN" altLang="en-US" dirty="0"/>
              <a:t>的第一个字符与模式串</a:t>
            </a:r>
            <a:r>
              <a:rPr lang="en-US" altLang="zh-CN" dirty="0"/>
              <a:t>T(</a:t>
            </a:r>
            <a:r>
              <a:rPr lang="zh-CN" altLang="en-US" dirty="0"/>
              <a:t>子串</a:t>
            </a:r>
            <a:r>
              <a:rPr lang="en-US" altLang="zh-CN" dirty="0"/>
              <a:t>)</a:t>
            </a:r>
            <a:r>
              <a:rPr lang="zh-CN" altLang="en-US" dirty="0"/>
              <a:t>的第一个字符进行匹配，若相等，则继续比较</a:t>
            </a:r>
            <a:r>
              <a:rPr lang="en-US" altLang="zh-CN" dirty="0"/>
              <a:t>S</a:t>
            </a:r>
            <a:r>
              <a:rPr lang="zh-CN" altLang="en-US" dirty="0"/>
              <a:t>的第二个字符和 </a:t>
            </a:r>
            <a:r>
              <a:rPr lang="en-US" altLang="zh-CN" dirty="0"/>
              <a:t>T</a:t>
            </a:r>
            <a:r>
              <a:rPr lang="zh-CN" altLang="en-US" dirty="0"/>
              <a:t>的第二个字符；若不相等，则比较</a:t>
            </a:r>
            <a:r>
              <a:rPr lang="en-US" altLang="zh-CN" dirty="0"/>
              <a:t>S</a:t>
            </a:r>
            <a:r>
              <a:rPr lang="zh-CN" altLang="en-US" dirty="0"/>
              <a:t>的第二个字符和</a:t>
            </a:r>
            <a:r>
              <a:rPr lang="en-US" altLang="zh-CN" dirty="0"/>
              <a:t>T</a:t>
            </a:r>
            <a:r>
              <a:rPr lang="zh-CN" altLang="en-US" dirty="0"/>
              <a:t>的第一个字符，依次比较下去，直到得出最后的匹配结果</a:t>
            </a:r>
            <a:endParaRPr lang="en-US" altLang="zh-CN" dirty="0"/>
          </a:p>
          <a:p>
            <a:pPr lvl="0" eaLnBrk="1" hangingPunct="1"/>
            <a:endParaRPr lang="en-US" altLang="zh-CN" dirty="0"/>
          </a:p>
          <a:p>
            <a:pPr lvl="0" eaLnBrk="1" hangingPunct="1"/>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endParaRPr lang="en-US" altLang="zh-CN" dirty="0"/>
          </a:p>
          <a:p>
            <a:pPr lvl="0" eaLnBrk="1" hangingPunct="1"/>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endParaRPr lang="en-US" altLang="zh-CN" dirty="0"/>
          </a:p>
          <a:p>
            <a:pPr lvl="0" eaLnBrk="1" hangingPunct="1"/>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endParaRPr lang="en-US" altLang="zh-CN" dirty="0"/>
          </a:p>
          <a:p>
            <a:pPr lvl="0" eaLnBrk="1" hangingPunct="1"/>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r>
              <a:rPr lang="en-US" altLang="zh-CN" dirty="0"/>
              <a:t>BF(Brute Force)</a:t>
            </a:r>
            <a:r>
              <a:rPr lang="zh-CN" altLang="en-US" dirty="0"/>
              <a:t>算法，即暴力算法，是普通的串的模式匹配算法，</a:t>
            </a:r>
            <a:r>
              <a:rPr lang="en-US" altLang="zh-CN" dirty="0"/>
              <a:t>BF</a:t>
            </a:r>
            <a:r>
              <a:rPr lang="zh-CN" altLang="en-US" dirty="0"/>
              <a:t>算法是一种蛮力算法</a:t>
            </a:r>
            <a:r>
              <a:rPr lang="en-US" altLang="zh-CN" dirty="0"/>
              <a:t>BF</a:t>
            </a:r>
            <a:r>
              <a:rPr lang="zh-CN" altLang="en-US" dirty="0"/>
              <a:t>算法的思想就是将目标串</a:t>
            </a:r>
            <a:r>
              <a:rPr lang="en-US" altLang="zh-CN" dirty="0"/>
              <a:t>S(</a:t>
            </a:r>
            <a:r>
              <a:rPr lang="zh-CN" altLang="en-US" dirty="0"/>
              <a:t>主串</a:t>
            </a:r>
            <a:r>
              <a:rPr lang="en-US" altLang="zh-CN" dirty="0"/>
              <a:t>)</a:t>
            </a:r>
            <a:r>
              <a:rPr lang="zh-CN" altLang="en-US" dirty="0"/>
              <a:t>的第一个字符与模式串</a:t>
            </a:r>
            <a:r>
              <a:rPr lang="en-US" altLang="zh-CN" dirty="0"/>
              <a:t>T(</a:t>
            </a:r>
            <a:r>
              <a:rPr lang="zh-CN" altLang="en-US" dirty="0"/>
              <a:t>子串</a:t>
            </a:r>
            <a:r>
              <a:rPr lang="en-US" altLang="zh-CN" dirty="0"/>
              <a:t>)</a:t>
            </a:r>
            <a:r>
              <a:rPr lang="zh-CN" altLang="en-US" dirty="0"/>
              <a:t>的第一个字符进行匹配，若相等，则继续比较</a:t>
            </a:r>
            <a:r>
              <a:rPr lang="en-US" altLang="zh-CN" dirty="0"/>
              <a:t>S</a:t>
            </a:r>
            <a:r>
              <a:rPr lang="zh-CN" altLang="en-US" dirty="0"/>
              <a:t>的第二个字符和 </a:t>
            </a:r>
            <a:r>
              <a:rPr lang="en-US" altLang="zh-CN" dirty="0"/>
              <a:t>T</a:t>
            </a:r>
            <a:r>
              <a:rPr lang="zh-CN" altLang="en-US" dirty="0"/>
              <a:t>的第二个字符；若不相等，则比较</a:t>
            </a:r>
            <a:r>
              <a:rPr lang="en-US" altLang="zh-CN" dirty="0"/>
              <a:t>S</a:t>
            </a:r>
            <a:r>
              <a:rPr lang="zh-CN" altLang="en-US" dirty="0"/>
              <a:t>的第二个字符和</a:t>
            </a:r>
            <a:r>
              <a:rPr lang="en-US" altLang="zh-CN" dirty="0"/>
              <a:t>T</a:t>
            </a:r>
            <a:r>
              <a:rPr lang="zh-CN" altLang="en-US" dirty="0"/>
              <a:t>的第一个字符，依次比较下去，直到得出最后的匹配结果</a:t>
            </a:r>
            <a:endParaRPr lang="en-US" altLang="zh-CN" dirty="0"/>
          </a:p>
          <a:p>
            <a:pPr lvl="0" eaLnBrk="1" hangingPunct="1"/>
            <a:endParaRPr lang="en-US" altLang="zh-CN" dirty="0"/>
          </a:p>
          <a:p>
            <a:pPr lvl="0" eaLnBrk="1" hangingPunct="1"/>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r>
              <a:rPr lang="en-US" altLang="zh-CN" dirty="0"/>
              <a:t>BF(Brute Force)</a:t>
            </a:r>
            <a:r>
              <a:rPr lang="zh-CN" altLang="en-US" dirty="0"/>
              <a:t>算法，即暴力算法，是普通的串的模式匹配算法，</a:t>
            </a:r>
            <a:r>
              <a:rPr lang="en-US" altLang="zh-CN" dirty="0"/>
              <a:t>BF</a:t>
            </a:r>
            <a:r>
              <a:rPr lang="zh-CN" altLang="en-US" dirty="0"/>
              <a:t>算法是一种蛮力算法</a:t>
            </a:r>
            <a:r>
              <a:rPr lang="en-US" altLang="zh-CN" dirty="0"/>
              <a:t>BF</a:t>
            </a:r>
            <a:r>
              <a:rPr lang="zh-CN" altLang="en-US" dirty="0"/>
              <a:t>算法的思想就是将目标串</a:t>
            </a:r>
            <a:r>
              <a:rPr lang="en-US" altLang="zh-CN" dirty="0"/>
              <a:t>S(</a:t>
            </a:r>
            <a:r>
              <a:rPr lang="zh-CN" altLang="en-US" dirty="0"/>
              <a:t>主串</a:t>
            </a:r>
            <a:r>
              <a:rPr lang="en-US" altLang="zh-CN" dirty="0"/>
              <a:t>)</a:t>
            </a:r>
            <a:r>
              <a:rPr lang="zh-CN" altLang="en-US" dirty="0"/>
              <a:t>的第一个字符与模式串</a:t>
            </a:r>
            <a:r>
              <a:rPr lang="en-US" altLang="zh-CN" dirty="0"/>
              <a:t>T(</a:t>
            </a:r>
            <a:r>
              <a:rPr lang="zh-CN" altLang="en-US" dirty="0"/>
              <a:t>子串</a:t>
            </a:r>
            <a:r>
              <a:rPr lang="en-US" altLang="zh-CN" dirty="0"/>
              <a:t>)</a:t>
            </a:r>
            <a:r>
              <a:rPr lang="zh-CN" altLang="en-US" dirty="0"/>
              <a:t>的第一个字符进行匹配，若相等，则继续比较</a:t>
            </a:r>
            <a:r>
              <a:rPr lang="en-US" altLang="zh-CN" dirty="0"/>
              <a:t>S</a:t>
            </a:r>
            <a:r>
              <a:rPr lang="zh-CN" altLang="en-US" dirty="0"/>
              <a:t>的第二个字符和 </a:t>
            </a:r>
            <a:r>
              <a:rPr lang="en-US" altLang="zh-CN" dirty="0"/>
              <a:t>T</a:t>
            </a:r>
            <a:r>
              <a:rPr lang="zh-CN" altLang="en-US" dirty="0"/>
              <a:t>的第二个字符；若不相等，则比较</a:t>
            </a:r>
            <a:r>
              <a:rPr lang="en-US" altLang="zh-CN" dirty="0"/>
              <a:t>S</a:t>
            </a:r>
            <a:r>
              <a:rPr lang="zh-CN" altLang="en-US" dirty="0"/>
              <a:t>的第二个字符和</a:t>
            </a:r>
            <a:r>
              <a:rPr lang="en-US" altLang="zh-CN" dirty="0"/>
              <a:t>T</a:t>
            </a:r>
            <a:r>
              <a:rPr lang="zh-CN" altLang="en-US" dirty="0"/>
              <a:t>的第一个字符，依次比较下去，直到得出最后的匹配结果</a:t>
            </a:r>
            <a:endParaRPr lang="en-US" altLang="zh-CN" dirty="0"/>
          </a:p>
          <a:p>
            <a:pPr lvl="0" eaLnBrk="1" hangingPunct="1"/>
            <a:endParaRPr lang="en-US" altLang="zh-CN" dirty="0"/>
          </a:p>
          <a:p>
            <a:pPr lvl="0" eaLnBrk="1" hangingPunct="1"/>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endParaRPr lang="en-US" altLang="zh-CN" dirty="0"/>
          </a:p>
          <a:p>
            <a:pPr lvl="0" eaLnBrk="1" hangingPunct="1"/>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endParaRPr lang="en-US" altLang="zh-CN" dirty="0"/>
          </a:p>
          <a:p>
            <a:pPr lvl="0" eaLnBrk="1" hangingPunct="1"/>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endParaRPr lang="en-US" altLang="zh-CN" dirty="0"/>
          </a:p>
          <a:p>
            <a:pPr lvl="0" eaLnBrk="1" hangingPunct="1"/>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27650" name="Rectangle 2"/>
          <p:cNvSpPr>
            <a:spLocks noGrp="1" noRot="1" noChangeAspect="1" noTextEdit="1"/>
          </p:cNvSpPr>
          <p:nvPr>
            <p:ph type="sldImg"/>
          </p:nvPr>
        </p:nvSpPr>
        <p:spPr/>
      </p:sp>
      <p:sp>
        <p:nvSpPr>
          <p:cNvPr id="27651"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fld>
            <a:endParaRPr lang="en-US" altLang="zh-CN"/>
          </a:p>
        </p:txBody>
      </p:sp>
      <p:sp>
        <p:nvSpPr>
          <p:cNvPr id="121859" name="Rectangle 2"/>
          <p:cNvSpPr>
            <a:spLocks noGrp="1" noRot="1" noChangeAspect="1" noChangeArrowheads="1" noTextEdit="1"/>
          </p:cNvSpPr>
          <p:nvPr>
            <p:ph type="sldImg"/>
          </p:nvPr>
        </p:nvSpPr>
        <p:spPr/>
      </p:sp>
      <p:sp>
        <p:nvSpPr>
          <p:cNvPr id="1218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fld>
            <a:endParaRPr lang="en-US" altLang="zh-CN"/>
          </a:p>
        </p:txBody>
      </p:sp>
      <p:sp>
        <p:nvSpPr>
          <p:cNvPr id="121859" name="Rectangle 2"/>
          <p:cNvSpPr>
            <a:spLocks noGrp="1" noRot="1" noChangeAspect="1" noChangeArrowheads="1" noTextEdit="1"/>
          </p:cNvSpPr>
          <p:nvPr>
            <p:ph type="sldImg"/>
          </p:nvPr>
        </p:nvSpPr>
        <p:spPr/>
      </p:sp>
      <p:sp>
        <p:nvSpPr>
          <p:cNvPr id="1218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fld>
            <a:endParaRPr lang="en-US" altLang="zh-CN"/>
          </a:p>
        </p:txBody>
      </p:sp>
      <p:sp>
        <p:nvSpPr>
          <p:cNvPr id="121859" name="Rectangle 2"/>
          <p:cNvSpPr>
            <a:spLocks noGrp="1" noRot="1" noChangeAspect="1" noChangeArrowheads="1" noTextEdit="1"/>
          </p:cNvSpPr>
          <p:nvPr>
            <p:ph type="sldImg"/>
          </p:nvPr>
        </p:nvSpPr>
        <p:spPr/>
      </p:sp>
      <p:sp>
        <p:nvSpPr>
          <p:cNvPr id="1218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fld>
            <a:endParaRPr lang="en-US" altLang="zh-CN"/>
          </a:p>
        </p:txBody>
      </p:sp>
      <p:sp>
        <p:nvSpPr>
          <p:cNvPr id="121859" name="Rectangle 2"/>
          <p:cNvSpPr>
            <a:spLocks noGrp="1" noRot="1" noChangeAspect="1" noChangeArrowheads="1" noTextEdit="1"/>
          </p:cNvSpPr>
          <p:nvPr>
            <p:ph type="sldImg"/>
          </p:nvPr>
        </p:nvSpPr>
        <p:spPr/>
      </p:sp>
      <p:sp>
        <p:nvSpPr>
          <p:cNvPr id="1218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fld>
            <a:endParaRPr lang="en-US" altLang="zh-CN"/>
          </a:p>
        </p:txBody>
      </p:sp>
      <p:sp>
        <p:nvSpPr>
          <p:cNvPr id="121859" name="Rectangle 2"/>
          <p:cNvSpPr>
            <a:spLocks noGrp="1" noRot="1" noChangeAspect="1" noChangeArrowheads="1" noTextEdit="1"/>
          </p:cNvSpPr>
          <p:nvPr>
            <p:ph type="sldImg"/>
          </p:nvPr>
        </p:nvSpPr>
        <p:spPr/>
      </p:sp>
      <p:sp>
        <p:nvSpPr>
          <p:cNvPr id="1218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fld>
            <a:endParaRPr lang="en-US" altLang="zh-CN"/>
          </a:p>
        </p:txBody>
      </p:sp>
      <p:sp>
        <p:nvSpPr>
          <p:cNvPr id="121859" name="Rectangle 2"/>
          <p:cNvSpPr>
            <a:spLocks noGrp="1" noRot="1" noChangeAspect="1" noChangeArrowheads="1" noTextEdit="1"/>
          </p:cNvSpPr>
          <p:nvPr>
            <p:ph type="sldImg"/>
          </p:nvPr>
        </p:nvSpPr>
        <p:spPr/>
      </p:sp>
      <p:sp>
        <p:nvSpPr>
          <p:cNvPr id="1218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fld>
            <a:endParaRPr lang="en-US" altLang="zh-CN"/>
          </a:p>
        </p:txBody>
      </p:sp>
      <p:sp>
        <p:nvSpPr>
          <p:cNvPr id="121859" name="Rectangle 2"/>
          <p:cNvSpPr>
            <a:spLocks noGrp="1" noRot="1" noChangeAspect="1" noChangeArrowheads="1" noTextEdit="1"/>
          </p:cNvSpPr>
          <p:nvPr>
            <p:ph type="sldImg"/>
          </p:nvPr>
        </p:nvSpPr>
        <p:spPr/>
      </p:sp>
      <p:sp>
        <p:nvSpPr>
          <p:cNvPr id="1218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fld>
            <a:endParaRPr lang="en-US" altLang="zh-CN"/>
          </a:p>
        </p:txBody>
      </p:sp>
      <p:sp>
        <p:nvSpPr>
          <p:cNvPr id="121859" name="Rectangle 2"/>
          <p:cNvSpPr>
            <a:spLocks noGrp="1" noRot="1" noChangeAspect="1" noChangeArrowheads="1" noTextEdit="1"/>
          </p:cNvSpPr>
          <p:nvPr>
            <p:ph type="sldImg"/>
          </p:nvPr>
        </p:nvSpPr>
        <p:spPr/>
      </p:sp>
      <p:sp>
        <p:nvSpPr>
          <p:cNvPr id="1218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fld>
            <a:endParaRPr lang="en-US" altLang="zh-CN"/>
          </a:p>
        </p:txBody>
      </p:sp>
      <p:sp>
        <p:nvSpPr>
          <p:cNvPr id="121859" name="Rectangle 2"/>
          <p:cNvSpPr>
            <a:spLocks noGrp="1" noRot="1" noChangeAspect="1" noChangeArrowheads="1" noTextEdit="1"/>
          </p:cNvSpPr>
          <p:nvPr>
            <p:ph type="sldImg"/>
          </p:nvPr>
        </p:nvSpPr>
        <p:spPr/>
      </p:sp>
      <p:sp>
        <p:nvSpPr>
          <p:cNvPr id="1218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fld>
            <a:endParaRPr lang="en-US" altLang="zh-CN"/>
          </a:p>
        </p:txBody>
      </p:sp>
      <p:sp>
        <p:nvSpPr>
          <p:cNvPr id="121859" name="Rectangle 2"/>
          <p:cNvSpPr>
            <a:spLocks noGrp="1" noRot="1" noChangeAspect="1" noChangeArrowheads="1" noTextEdit="1"/>
          </p:cNvSpPr>
          <p:nvPr>
            <p:ph type="sldImg"/>
          </p:nvPr>
        </p:nvSpPr>
        <p:spPr/>
      </p:sp>
      <p:sp>
        <p:nvSpPr>
          <p:cNvPr id="1218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29698" name="Rectangle 2"/>
          <p:cNvSpPr>
            <a:spLocks noGrp="1" noRot="1" noChangeAspect="1" noTextEdit="1"/>
          </p:cNvSpPr>
          <p:nvPr>
            <p:ph type="sldImg"/>
          </p:nvPr>
        </p:nvSpPr>
        <p:spPr/>
      </p:sp>
      <p:sp>
        <p:nvSpPr>
          <p:cNvPr id="2969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fld>
            <a:endParaRPr lang="en-US" altLang="zh-CN"/>
          </a:p>
        </p:txBody>
      </p:sp>
      <p:sp>
        <p:nvSpPr>
          <p:cNvPr id="121859" name="Rectangle 2"/>
          <p:cNvSpPr>
            <a:spLocks noGrp="1" noRot="1" noChangeAspect="1" noChangeArrowheads="1" noTextEdit="1"/>
          </p:cNvSpPr>
          <p:nvPr>
            <p:ph type="sldImg"/>
          </p:nvPr>
        </p:nvSpPr>
        <p:spPr/>
      </p:sp>
      <p:sp>
        <p:nvSpPr>
          <p:cNvPr id="1218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fld>
            <a:endParaRPr lang="en-US" altLang="zh-CN"/>
          </a:p>
        </p:txBody>
      </p:sp>
      <p:sp>
        <p:nvSpPr>
          <p:cNvPr id="121859" name="Rectangle 2"/>
          <p:cNvSpPr>
            <a:spLocks noGrp="1" noRot="1" noChangeAspect="1" noChangeArrowheads="1" noTextEdit="1"/>
          </p:cNvSpPr>
          <p:nvPr>
            <p:ph type="sldImg"/>
          </p:nvPr>
        </p:nvSpPr>
        <p:spPr/>
      </p:sp>
      <p:sp>
        <p:nvSpPr>
          <p:cNvPr id="1218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fld>
            <a:endParaRPr lang="en-US" altLang="zh-CN"/>
          </a:p>
        </p:txBody>
      </p:sp>
      <p:sp>
        <p:nvSpPr>
          <p:cNvPr id="121859" name="Rectangle 2"/>
          <p:cNvSpPr>
            <a:spLocks noGrp="1" noRot="1" noChangeAspect="1" noChangeArrowheads="1" noTextEdit="1"/>
          </p:cNvSpPr>
          <p:nvPr>
            <p:ph type="sldImg"/>
          </p:nvPr>
        </p:nvSpPr>
        <p:spPr/>
      </p:sp>
      <p:sp>
        <p:nvSpPr>
          <p:cNvPr id="1218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fld>
            <a:endParaRPr lang="en-US" altLang="zh-CN"/>
          </a:p>
        </p:txBody>
      </p:sp>
      <p:sp>
        <p:nvSpPr>
          <p:cNvPr id="121859" name="Rectangle 2"/>
          <p:cNvSpPr>
            <a:spLocks noGrp="1" noRot="1" noChangeAspect="1" noChangeArrowheads="1" noTextEdit="1"/>
          </p:cNvSpPr>
          <p:nvPr>
            <p:ph type="sldImg"/>
          </p:nvPr>
        </p:nvSpPr>
        <p:spPr/>
      </p:sp>
      <p:sp>
        <p:nvSpPr>
          <p:cNvPr id="1218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fld>
            <a:endParaRPr lang="en-US" altLang="zh-CN"/>
          </a:p>
        </p:txBody>
      </p:sp>
      <p:sp>
        <p:nvSpPr>
          <p:cNvPr id="121859" name="Rectangle 2"/>
          <p:cNvSpPr>
            <a:spLocks noGrp="1" noRot="1" noChangeAspect="1" noChangeArrowheads="1" noTextEdit="1"/>
          </p:cNvSpPr>
          <p:nvPr>
            <p:ph type="sldImg"/>
          </p:nvPr>
        </p:nvSpPr>
        <p:spPr/>
      </p:sp>
      <p:sp>
        <p:nvSpPr>
          <p:cNvPr id="1218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fld>
            <a:endParaRPr lang="en-US" altLang="zh-CN"/>
          </a:p>
        </p:txBody>
      </p:sp>
      <p:sp>
        <p:nvSpPr>
          <p:cNvPr id="121859" name="Rectangle 2"/>
          <p:cNvSpPr>
            <a:spLocks noGrp="1" noRot="1" noChangeAspect="1" noChangeArrowheads="1" noTextEdit="1"/>
          </p:cNvSpPr>
          <p:nvPr>
            <p:ph type="sldImg"/>
          </p:nvPr>
        </p:nvSpPr>
        <p:spPr/>
      </p:sp>
      <p:sp>
        <p:nvSpPr>
          <p:cNvPr id="1218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fld>
            <a:endParaRPr lang="en-US" altLang="zh-CN"/>
          </a:p>
        </p:txBody>
      </p:sp>
      <p:sp>
        <p:nvSpPr>
          <p:cNvPr id="121859" name="Rectangle 2"/>
          <p:cNvSpPr>
            <a:spLocks noGrp="1" noRot="1" noChangeAspect="1" noChangeArrowheads="1" noTextEdit="1"/>
          </p:cNvSpPr>
          <p:nvPr>
            <p:ph type="sldImg"/>
          </p:nvPr>
        </p:nvSpPr>
        <p:spPr/>
      </p:sp>
      <p:sp>
        <p:nvSpPr>
          <p:cNvPr id="1218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fld>
            <a:endParaRPr lang="en-US" altLang="zh-CN"/>
          </a:p>
        </p:txBody>
      </p:sp>
      <p:sp>
        <p:nvSpPr>
          <p:cNvPr id="121859" name="Rectangle 2"/>
          <p:cNvSpPr>
            <a:spLocks noGrp="1" noRot="1" noChangeAspect="1" noChangeArrowheads="1" noTextEdit="1"/>
          </p:cNvSpPr>
          <p:nvPr>
            <p:ph type="sldImg"/>
          </p:nvPr>
        </p:nvSpPr>
        <p:spPr/>
      </p:sp>
      <p:sp>
        <p:nvSpPr>
          <p:cNvPr id="1218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31746" name="Rectangle 2"/>
          <p:cNvSpPr>
            <a:spLocks noGrp="1" noRot="1" noChangeAspect="1" noTextEdit="1"/>
          </p:cNvSpPr>
          <p:nvPr>
            <p:ph type="sldImg"/>
          </p:nvPr>
        </p:nvSpPr>
        <p:spPr/>
      </p:sp>
      <p:sp>
        <p:nvSpPr>
          <p:cNvPr id="3174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33794" name="Rectangle 2"/>
          <p:cNvSpPr>
            <a:spLocks noGrp="1" noRot="1" noChangeAspect="1" noTextEdit="1"/>
          </p:cNvSpPr>
          <p:nvPr>
            <p:ph type="sldImg"/>
          </p:nvPr>
        </p:nvSpPr>
        <p:spPr/>
      </p:sp>
      <p:sp>
        <p:nvSpPr>
          <p:cNvPr id="3379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35842" name="Rectangle 2"/>
          <p:cNvSpPr>
            <a:spLocks noGrp="1" noRot="1" noChangeAspect="1" noTextEdit="1"/>
          </p:cNvSpPr>
          <p:nvPr>
            <p:ph type="sldImg"/>
          </p:nvPr>
        </p:nvSpPr>
        <p:spPr/>
      </p:sp>
      <p:sp>
        <p:nvSpPr>
          <p:cNvPr id="35843" name="Rectangle 3"/>
          <p:cNvSpPr>
            <a:spLocks noGrp="1"/>
          </p:cNvSpPr>
          <p:nvPr>
            <p:ph type="body" idx="1"/>
          </p:nvPr>
        </p:nvSpPr>
        <p:spPr/>
        <p:txBody>
          <a:bodyPr wrap="square" lIns="91440" tIns="45720" rIns="91440" bIns="45720" anchor="t"/>
          <a:lstStyle/>
          <a:p>
            <a:pPr lvl="0" eaLnBrk="1" hangingPunct="1"/>
            <a:r>
              <a:rPr lang="zh-CN" altLang="en-US" dirty="0"/>
              <a:t>串的模式匹配是一种很常见的问题。模式匹配又可分为单模式匹配和多模式匹配，模式有时候也称为关键字。单模式匹配可定义为：在一个文本</a:t>
            </a:r>
            <a:r>
              <a:rPr lang="en-US" altLang="zh-CN" dirty="0"/>
              <a:t>text(</a:t>
            </a:r>
            <a:r>
              <a:rPr lang="zh-CN" altLang="en-US" dirty="0"/>
              <a:t>设长度为</a:t>
            </a:r>
            <a:r>
              <a:rPr lang="en-US" altLang="zh-CN" dirty="0"/>
              <a:t>n)</a:t>
            </a:r>
            <a:r>
              <a:rPr lang="zh-CN" altLang="en-US" dirty="0"/>
              <a:t>中查找某个特定的子串</a:t>
            </a:r>
            <a:r>
              <a:rPr lang="en-US" altLang="zh-CN" dirty="0"/>
              <a:t>pattern(</a:t>
            </a:r>
            <a:r>
              <a:rPr lang="zh-CN" altLang="en-US" dirty="0"/>
              <a:t>设长度为</a:t>
            </a:r>
            <a:r>
              <a:rPr lang="en-US" altLang="zh-CN" dirty="0"/>
              <a:t>m)</a:t>
            </a:r>
            <a:r>
              <a:rPr lang="zh-CN" altLang="en-US" dirty="0"/>
              <a:t>。如果在</a:t>
            </a:r>
            <a:r>
              <a:rPr lang="en-US" altLang="zh-CN" dirty="0"/>
              <a:t>text</a:t>
            </a:r>
            <a:r>
              <a:rPr lang="zh-CN" altLang="en-US" dirty="0"/>
              <a:t>中找到等于</a:t>
            </a:r>
            <a:r>
              <a:rPr lang="en-US" altLang="zh-CN" dirty="0"/>
              <a:t>pattern</a:t>
            </a:r>
            <a:r>
              <a:rPr lang="zh-CN" altLang="en-US" dirty="0"/>
              <a:t>的子串，则称匹配成功，函数返回</a:t>
            </a:r>
            <a:r>
              <a:rPr lang="en-US" altLang="zh-CN" dirty="0"/>
              <a:t>pattern</a:t>
            </a:r>
            <a:r>
              <a:rPr lang="zh-CN" altLang="en-US" dirty="0"/>
              <a:t>在</a:t>
            </a:r>
            <a:r>
              <a:rPr lang="en-US" altLang="zh-CN" dirty="0"/>
              <a:t>text</a:t>
            </a:r>
            <a:r>
              <a:rPr lang="zh-CN" altLang="en-US" dirty="0"/>
              <a:t>中出现的位置</a:t>
            </a:r>
            <a:r>
              <a:rPr lang="en-US" altLang="zh-CN" dirty="0"/>
              <a:t>(</a:t>
            </a:r>
            <a:r>
              <a:rPr lang="zh-CN" altLang="en-US" dirty="0"/>
              <a:t>或序号</a:t>
            </a:r>
            <a:r>
              <a:rPr lang="en-US" altLang="zh-CN" dirty="0"/>
              <a:t>)</a:t>
            </a:r>
            <a:r>
              <a:rPr lang="zh-CN" altLang="en-US" dirty="0"/>
              <a:t>，否则匹配失败。 </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37890" name="Rectangle 2"/>
          <p:cNvSpPr>
            <a:spLocks noGrp="1" noRot="1" noChangeAspect="1" noTextEdit="1"/>
          </p:cNvSpPr>
          <p:nvPr>
            <p:ph type="sldImg"/>
          </p:nvPr>
        </p:nvSpPr>
        <p:spPr/>
      </p:sp>
      <p:sp>
        <p:nvSpPr>
          <p:cNvPr id="37891"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28650" y="1122680"/>
            <a:ext cx="7886700" cy="23876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628650" y="3602356"/>
            <a:ext cx="7886700" cy="1655445"/>
          </a:xfrm>
        </p:spPr>
        <p:txBody>
          <a:bodyPr/>
          <a:lstStyle>
            <a:lvl1pPr marL="0" indent="0" algn="ctr">
              <a:buNone/>
              <a:defRPr sz="180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33AE04DF-5DAF-8942-8809-7549A96DA271}"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lgn="r">
              <a:spcBef>
                <a:spcPct val="0"/>
              </a:spcBef>
              <a:buClrTx/>
            </a:pPr>
            <a:fld id="{9A0DB2DC-4C9A-4742-B13C-FB6460FD3503}" type="slidenum">
              <a:rPr lang="en-US" altLang="zh-CN" dirty="0"/>
            </a:fld>
            <a:endParaRPr lang="en-US" altLang="zh-CN" dirty="0"/>
          </a:p>
        </p:txBody>
      </p:sp>
    </p:spTree>
  </p:cSld>
  <p:clrMapOvr>
    <a:masterClrMapping/>
  </p:clrMapOvr>
  <p:transition spd="slow"/>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28650" y="327026"/>
            <a:ext cx="7886700" cy="5850255"/>
          </a:xfrm>
        </p:spPr>
        <p:txBody>
          <a:bodyPr/>
          <a:lstStyle>
            <a:lvl2pPr>
              <a:defRPr/>
            </a:lvl2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fld>
            <a:endParaRPr lang="zh-CN" altLang="en-US"/>
          </a:p>
        </p:txBody>
      </p:sp>
      <p:cxnSp>
        <p:nvCxnSpPr>
          <p:cNvPr id="7"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7343405" y="6237278"/>
            <a:ext cx="1688365" cy="426849"/>
          </a:xfrm>
          <a:prstGeom prst="rect">
            <a:avLst/>
          </a:prstGeom>
        </p:spPr>
      </p:pic>
      <p:grpSp>
        <p:nvGrpSpPr>
          <p:cNvPr id="9" name="组合 8"/>
          <p:cNvGrpSpPr/>
          <p:nvPr/>
        </p:nvGrpSpPr>
        <p:grpSpPr>
          <a:xfrm>
            <a:off x="332185" y="866028"/>
            <a:ext cx="8452247" cy="1"/>
            <a:chOff x="442913" y="4600577"/>
            <a:chExt cx="11269662" cy="1"/>
          </a:xfrm>
        </p:grpSpPr>
        <p:cxnSp>
          <p:nvCxnSpPr>
            <p:cNvPr id="10"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1"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Ovr>
    <a:masterClrMapping/>
  </p:clrMapOvr>
  <p:transition spd="slow"/>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fld>
            <a:endParaRPr lang="zh-CN" altLang="en-US"/>
          </a:p>
        </p:txBody>
      </p:sp>
      <p:cxnSp>
        <p:nvCxnSpPr>
          <p:cNvPr id="7"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7343405" y="6237278"/>
            <a:ext cx="1688365" cy="426849"/>
          </a:xfrm>
          <a:prstGeom prst="rect">
            <a:avLst/>
          </a:prstGeom>
        </p:spPr>
      </p:pic>
      <p:grpSp>
        <p:nvGrpSpPr>
          <p:cNvPr id="9" name="组合 8"/>
          <p:cNvGrpSpPr/>
          <p:nvPr/>
        </p:nvGrpSpPr>
        <p:grpSpPr>
          <a:xfrm>
            <a:off x="332185" y="866028"/>
            <a:ext cx="8452247" cy="1"/>
            <a:chOff x="442913" y="4600577"/>
            <a:chExt cx="11269662" cy="1"/>
          </a:xfrm>
        </p:grpSpPr>
        <p:cxnSp>
          <p:nvCxnSpPr>
            <p:cNvPr id="10"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1"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Ovr>
    <a:masterClrMapping/>
  </p:clrMapOvr>
  <p:transition spd="slow"/>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fld id="{F2B3A974-94E0-784F-B3DA-96F1FF8FB45F}"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幻灯片编号占位符 5"/>
          <p:cNvSpPr>
            <a:spLocks noGrp="1" noChangeArrowheads="1"/>
          </p:cNvSpPr>
          <p:nvPr>
            <p:ph type="sldNum" sz="quarter" idx="12"/>
          </p:nvPr>
        </p:nvSpPr>
        <p:spPr/>
        <p:txBody>
          <a:bodyPr/>
          <a:lstStyle>
            <a:lvl1pPr>
              <a:defRPr/>
            </a:lvl1pPr>
          </a:lstStyle>
          <a:p>
            <a:fld id="{4E80919B-B4AB-9741-8558-9504775A5039}" type="slidenum">
              <a:rPr lang="zh-CN" altLang="en-US"/>
            </a:fld>
            <a:endParaRPr lang="zh-CN" altLang="en-US"/>
          </a:p>
        </p:txBody>
      </p:sp>
    </p:spTree>
  </p:cSld>
  <p:clrMapOvr>
    <a:masterClrMapping/>
  </p:clrMapOvr>
  <p:transition spd="slow"/>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fld id="{E923FF57-9DF0-4B44-A3E0-A5834B15D24F}"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 name="灯片编号占位符 5"/>
          <p:cNvSpPr txBox="1"/>
          <p:nvPr/>
        </p:nvSpPr>
        <p:spPr>
          <a:xfrm>
            <a:off x="6875463" y="6519863"/>
            <a:ext cx="2133600" cy="365125"/>
          </a:xfrm>
          <a:prstGeom prst="rect">
            <a:avLst/>
          </a:prstGeom>
        </p:spPr>
        <p:txBody>
          <a:bodyPr anchor="ctr"/>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49D632F2-D304-9B40-98EA-D3D58DA80E65}" type="slidenum">
              <a:rPr lang="zh-CN" altLang="en-US" sz="1600">
                <a:latin typeface="Arial Unicode MS" panose="020B0604020202020204" charset="-122"/>
                <a:cs typeface="Arial Unicode MS" panose="020B0604020202020204" charset="-122"/>
              </a:rPr>
            </a:fld>
            <a:r>
              <a:rPr lang="en-US" altLang="zh-CN" sz="1600">
                <a:latin typeface="Arial Unicode MS" panose="020B0604020202020204" charset="-122"/>
                <a:cs typeface="Arial Unicode MS" panose="020B0604020202020204" charset="-122"/>
              </a:rPr>
              <a:t>/43</a:t>
            </a:r>
            <a:endParaRPr lang="en-US" altLang="zh-CN" sz="1600">
              <a:latin typeface="Arial Unicode MS" panose="020B0604020202020204" charset="-122"/>
              <a:cs typeface="Arial Unicode MS" panose="020B0604020202020204" charset="-122"/>
            </a:endParaRPr>
          </a:p>
        </p:txBody>
      </p:sp>
    </p:spTree>
  </p:cSld>
  <p:clrMapOvr>
    <a:overrideClrMapping bg1="lt1" tx1="dk1" bg2="lt2" tx2="dk2" accent1="accent1" accent2="accent2" accent3="accent3" accent4="accent4" accent5="accent5" accent6="accent6" hlink="hlink" folHlink="folHlink"/>
  </p:clrMapOvr>
  <p:transition spd="slow"/>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1325563"/>
          </a:xfrm>
        </p:spPr>
        <p:txBody>
          <a:bodyPr anchor="b" anchorCtr="0"/>
          <a:lstStyle/>
          <a:p>
            <a:r>
              <a:rPr lang="zh-CN" altLang="en-US"/>
              <a:t>单击此处编辑母版标题样式</a:t>
            </a:r>
            <a:endParaRPr lang="zh-CN" altLang="en-US"/>
          </a:p>
        </p:txBody>
      </p:sp>
      <p:sp>
        <p:nvSpPr>
          <p:cNvPr id="3" name="内容占位符 2"/>
          <p:cNvSpPr>
            <a:spLocks noGrp="1"/>
          </p:cNvSpPr>
          <p:nvPr>
            <p:ph idx="1" hasCustomPrompt="1"/>
          </p:nvPr>
        </p:nvSpPr>
        <p:spPr>
          <a:xfrm>
            <a:off x="628650" y="1702436"/>
            <a:ext cx="7886700" cy="4474845"/>
          </a:xfrm>
        </p:spPr>
        <p:txBody>
          <a:bodyPr/>
          <a:lstStyle>
            <a:lvl2pPr>
              <a:defRPr/>
            </a:lvl2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1404AE7-26EC-0148-A357-DD3C7FD71093}"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959100"/>
            <a:ext cx="7886700" cy="2781300"/>
          </a:xfrm>
        </p:spPr>
        <p:txBody>
          <a:bodyPr anchor="t" anchorCtr="0"/>
          <a:lstStyle>
            <a:lvl1pPr>
              <a:defRPr sz="36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8650" y="1722121"/>
            <a:ext cx="7886700" cy="1102995"/>
          </a:xfrm>
        </p:spPr>
        <p:txBody>
          <a:bodyPr lIns="144145" anchor="b" anchorCtr="0"/>
          <a:lstStyle>
            <a:lvl1pPr marL="0" indent="0">
              <a:buNone/>
              <a:defRPr sz="1800">
                <a:solidFill>
                  <a:schemeClr val="tx1">
                    <a:lumMod val="50000"/>
                    <a:lumOff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4D1EEEB-2E2A-DF4A-9E58-105270FF4219}"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335DA5F-FC16-9841-AD03-8B8DB561F239}" type="datetimeFigureOut">
              <a:rPr lang="zh-CN" altLang="en-US" smtClean="0"/>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4C6DB4B6-99EF-E34F-A458-571EFDA1439C}"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365125"/>
            <a:ext cx="7886700" cy="800100"/>
          </a:xfrm>
        </p:spPr>
        <p:txBody>
          <a:bodyPr anchor="ctr" anchorCtr="0"/>
          <a:lstStyle>
            <a:lvl1pPr algn="ctr">
              <a:defRPr/>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9602" y="1482091"/>
            <a:ext cx="3915728" cy="823595"/>
          </a:xfrm>
        </p:spPr>
        <p:txBody>
          <a:bodyPr anchor="ctr" anchorCtr="0"/>
          <a:lstStyle>
            <a:lvl1pPr marL="0" indent="0">
              <a:buNone/>
              <a:defRPr sz="2400">
                <a:solidFill>
                  <a:srgbClr val="0070C0"/>
                </a:solidFill>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28650" y="2368551"/>
            <a:ext cx="3916680" cy="3820795"/>
          </a:xfrm>
        </p:spPr>
        <p:txBody>
          <a:bodyPr/>
          <a:lstStyle>
            <a:lvl1pPr>
              <a:defRPr sz="2100"/>
            </a:lvl1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692492" y="1482091"/>
            <a:ext cx="3822859" cy="823595"/>
          </a:xfrm>
        </p:spPr>
        <p:txBody>
          <a:bodyPr anchor="ctr" anchorCtr="0"/>
          <a:lstStyle>
            <a:lvl1pPr marL="0" indent="0">
              <a:buNone/>
              <a:defRPr sz="2400">
                <a:solidFill>
                  <a:srgbClr val="0070C0"/>
                </a:solidFill>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92492" y="2368551"/>
            <a:ext cx="3822859" cy="3820795"/>
          </a:xfrm>
        </p:spPr>
        <p:txBody>
          <a:bodyPr/>
          <a:lstStyle>
            <a:lvl1pPr>
              <a:defRPr sz="2100"/>
            </a:lvl1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5E08765-4B7D-2143-8328-FBBE326002BF}" type="datetimeFigureOut">
              <a:rPr lang="zh-CN" altLang="en-US" smtClean="0"/>
            </a:fld>
            <a:endParaRPr lang="zh-CN" altLang="en-US"/>
          </a:p>
        </p:txBody>
      </p:sp>
      <p:sp>
        <p:nvSpPr>
          <p:cNvPr id="8" name="页脚占位符 7"/>
          <p:cNvSpPr>
            <a:spLocks noGrp="1"/>
          </p:cNvSpPr>
          <p:nvPr>
            <p:ph type="ftr" sz="quarter" idx="11"/>
          </p:nvPr>
        </p:nvSpPr>
        <p:spPr/>
        <p:txBody>
          <a:bodyPr/>
          <a:lstStyle/>
          <a:p>
            <a:pPr>
              <a:defRPr/>
            </a:pPr>
            <a:endParaRPr lang="zh-CN" altLang="en-US"/>
          </a:p>
        </p:txBody>
      </p:sp>
      <p:sp>
        <p:nvSpPr>
          <p:cNvPr id="9" name="灯片编号占位符 8"/>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1325563"/>
          </a:xfrm>
        </p:spPr>
        <p:txBody>
          <a:bodyPr anchor="b" anchorCtr="0"/>
          <a:lstStyle/>
          <a:p>
            <a:r>
              <a:rPr lang="zh-CN" altLang="en-US"/>
              <a:t>单击此处编辑母版标题样式</a:t>
            </a:r>
            <a:endParaRPr lang="zh-CN" altLang="en-US"/>
          </a:p>
        </p:txBody>
      </p:sp>
      <p:sp>
        <p:nvSpPr>
          <p:cNvPr id="4" name="日期占位符 3"/>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fld>
            <a:endParaRPr lang="zh-CN" altLang="en-US"/>
          </a:p>
        </p:txBody>
      </p:sp>
    </p:spTree>
  </p:cSld>
  <p:clrMapOvr>
    <a:masterClrMapping/>
  </p:clrMapOvr>
  <p:transition spd="slow"/>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9525" y="-1905"/>
            <a:ext cx="5263039" cy="6861810"/>
          </a:xfrm>
          <a:noFill/>
        </p:spPr>
        <p:txBody>
          <a:bodyPr lIns="252095" tIns="144145"/>
          <a:lstStyle>
            <a:lvl1pPr marL="0" indent="0" algn="ctr">
              <a:buNone/>
              <a:defRPr sz="135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zh-CN" altLang="en-US"/>
          </a:p>
        </p:txBody>
      </p:sp>
      <p:sp>
        <p:nvSpPr>
          <p:cNvPr id="2" name="标题 1"/>
          <p:cNvSpPr>
            <a:spLocks noGrp="1"/>
          </p:cNvSpPr>
          <p:nvPr>
            <p:ph type="title"/>
          </p:nvPr>
        </p:nvSpPr>
        <p:spPr>
          <a:xfrm>
            <a:off x="5512594" y="457200"/>
            <a:ext cx="3294221" cy="1055370"/>
          </a:xfrm>
        </p:spPr>
        <p:txBody>
          <a:bodyPr anchor="b" anchorCtr="0"/>
          <a:lstStyle>
            <a:lvl1pPr>
              <a:defRPr sz="2400"/>
            </a:lvl1pPr>
          </a:lstStyle>
          <a:p>
            <a:r>
              <a:rPr lang="zh-CN" altLang="en-US"/>
              <a:t>单击此处编辑母版标题样式</a:t>
            </a:r>
            <a:endParaRPr lang="zh-CN" altLang="en-US"/>
          </a:p>
        </p:txBody>
      </p:sp>
      <p:sp>
        <p:nvSpPr>
          <p:cNvPr id="4" name="文本占位符 3"/>
          <p:cNvSpPr>
            <a:spLocks noGrp="1"/>
          </p:cNvSpPr>
          <p:nvPr>
            <p:ph type="body" sz="half" idx="2" hasCustomPrompt="1"/>
          </p:nvPr>
        </p:nvSpPr>
        <p:spPr>
          <a:xfrm>
            <a:off x="5512118" y="1694180"/>
            <a:ext cx="3295174" cy="4480560"/>
          </a:xfrm>
        </p:spPr>
        <p:txBody>
          <a:bodyPr/>
          <a:lstStyle>
            <a:lvl1pPr marL="0" indent="0">
              <a:buNone/>
              <a:defRPr sz="2100">
                <a:solidFill>
                  <a:schemeClr val="tx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3887629" y="-7620"/>
            <a:ext cx="5263039" cy="6861810"/>
          </a:xfrm>
          <a:noFill/>
        </p:spPr>
        <p:txBody>
          <a:bodyPr lIns="252095" tIns="144145"/>
          <a:lstStyle>
            <a:lvl1pPr marL="0" indent="0" algn="ctr">
              <a:buNone/>
              <a:defRPr sz="135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zh-CN" altLang="en-US"/>
          </a:p>
        </p:txBody>
      </p:sp>
      <p:sp>
        <p:nvSpPr>
          <p:cNvPr id="2" name="标题 1"/>
          <p:cNvSpPr>
            <a:spLocks noGrp="1"/>
          </p:cNvSpPr>
          <p:nvPr>
            <p:ph type="title"/>
          </p:nvPr>
        </p:nvSpPr>
        <p:spPr>
          <a:xfrm>
            <a:off x="307181" y="457200"/>
            <a:ext cx="3209925" cy="1055370"/>
          </a:xfrm>
        </p:spPr>
        <p:txBody>
          <a:bodyPr anchor="t" anchorCtr="0"/>
          <a:lstStyle>
            <a:lvl1pPr>
              <a:defRPr sz="2400"/>
            </a:lvl1pPr>
          </a:lstStyle>
          <a:p>
            <a:r>
              <a:rPr lang="zh-CN" altLang="en-US"/>
              <a:t>单击此处编辑母版标题样式</a:t>
            </a:r>
            <a:endParaRPr lang="zh-CN" altLang="en-US"/>
          </a:p>
        </p:txBody>
      </p:sp>
      <p:sp>
        <p:nvSpPr>
          <p:cNvPr id="4" name="文本占位符 3"/>
          <p:cNvSpPr>
            <a:spLocks noGrp="1"/>
          </p:cNvSpPr>
          <p:nvPr>
            <p:ph type="body" sz="half" idx="2" hasCustomPrompt="1"/>
          </p:nvPr>
        </p:nvSpPr>
        <p:spPr>
          <a:xfrm>
            <a:off x="307182" y="1694180"/>
            <a:ext cx="3210401" cy="4480560"/>
          </a:xfrm>
        </p:spPr>
        <p:txBody>
          <a:bodyPr/>
          <a:lstStyle>
            <a:lvl1pPr marL="0" indent="0">
              <a:buNone/>
              <a:defRPr sz="2100">
                <a:solidFill>
                  <a:schemeClr val="tx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fld id="{84C5E037-E3E3-064B-AF78-C17DBF3D0442}" type="slidenum">
              <a:rPr lang="zh-CN" altLang="en-US" smtClean="0"/>
            </a:fld>
            <a:endParaRPr lang="zh-CN" altLang="en-US"/>
          </a:p>
        </p:txBody>
      </p:sp>
    </p:spTree>
  </p:cSld>
  <p:clrMapOvr>
    <a:masterClrMapping/>
  </p:clrMapOvr>
  <p:transition spd="slow"/>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fld>
            <a:endParaRPr lang="zh-CN" altLang="en-US"/>
          </a:p>
        </p:txBody>
      </p:sp>
      <p:sp>
        <p:nvSpPr>
          <p:cNvPr id="3"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7" name="竖排文字占位符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1" Type="http://schemas.openxmlformats.org/officeDocument/2006/relationships/theme" Target="../theme/theme1.xml"/><Relationship Id="rId50" Type="http://schemas.openxmlformats.org/officeDocument/2006/relationships/image" Target="../media/image1.png"/><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1FF4F64-6D8C-8A48-B4BA-523317561A37}"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cxnSp>
        <p:nvCxnSpPr>
          <p:cNvPr id="12"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50"/>
          <a:stretch>
            <a:fillRect/>
          </a:stretch>
        </p:blipFill>
        <p:spPr>
          <a:xfrm>
            <a:off x="7343405" y="6237278"/>
            <a:ext cx="1688365" cy="426849"/>
          </a:xfrm>
          <a:prstGeom prst="rect">
            <a:avLst/>
          </a:prstGeom>
        </p:spPr>
      </p:pic>
      <p:grpSp>
        <p:nvGrpSpPr>
          <p:cNvPr id="14" name="组合 13"/>
          <p:cNvGrpSpPr/>
          <p:nvPr/>
        </p:nvGrpSpPr>
        <p:grpSpPr>
          <a:xfrm>
            <a:off x="332185" y="866028"/>
            <a:ext cx="8452247" cy="1"/>
            <a:chOff x="442913" y="4600577"/>
            <a:chExt cx="11269662" cy="1"/>
          </a:xfrm>
        </p:grpSpPr>
        <p:cxnSp>
          <p:nvCxnSpPr>
            <p:cNvPr id="15"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6"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Lst>
  <p:transition spd="slow"/>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9.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49.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2.xml.rels><?xml version="1.0" encoding="UTF-8" standalone="yes"?>
<Relationships xmlns="http://schemas.openxmlformats.org/package/2006/relationships"><Relationship Id="rId5" Type="http://schemas.openxmlformats.org/officeDocument/2006/relationships/notesSlide" Target="../notesSlides/notesSlide50.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54.xml.rels><?xml version="1.0" encoding="UTF-8" standalone="yes"?>
<Relationships xmlns="http://schemas.openxmlformats.org/package/2006/relationships"><Relationship Id="rId5" Type="http://schemas.openxmlformats.org/officeDocument/2006/relationships/notesSlide" Target="../notesSlides/notesSlide52.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image" Target="../media/image5.png"/></Relationships>
</file>

<file path=ppt/slides/_rels/slide55.xml.rels><?xml version="1.0" encoding="UTF-8" standalone="yes"?>
<Relationships xmlns="http://schemas.openxmlformats.org/package/2006/relationships"><Relationship Id="rId5" Type="http://schemas.openxmlformats.org/officeDocument/2006/relationships/notesSlide" Target="../notesSlides/notesSlide53.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image" Target="../media/image5.png"/></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54.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hyperlink" Target="https://so.csdn.net/so/search?q=%E6%95%B0%E7%BB%84&amp;spm=1001.2101.3001.7020"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8" name="Rectangle 6"/>
          <p:cNvSpPr>
            <a:spLocks noRot="1" noChangeArrowheads="1"/>
          </p:cNvSpPr>
          <p:nvPr/>
        </p:nvSpPr>
        <p:spPr bwMode="auto">
          <a:xfrm>
            <a:off x="684213" y="2349500"/>
            <a:ext cx="7772400" cy="1079500"/>
          </a:xfrm>
          <a:prstGeom prst="rect">
            <a:avLst/>
          </a:prstGeom>
          <a:noFill/>
          <a:ln w="9525">
            <a:noFill/>
            <a:miter lim="800000"/>
          </a:ln>
          <a:effectLst/>
        </p:spPr>
        <p:txBody>
          <a:bodyPr anchor="ctr"/>
          <a:lstStyle/>
          <a:p>
            <a:pPr algn="ctr">
              <a:spcBef>
                <a:spcPct val="0"/>
              </a:spcBef>
              <a:buClrTx/>
            </a:pPr>
            <a:r>
              <a:rPr lang="zh-CN" altLang="en-US" sz="7200" b="1" dirty="0">
                <a:effectLst>
                  <a:outerShdw blurRad="38100" dist="38100" dir="2700000">
                    <a:srgbClr val="000000"/>
                  </a:outerShdw>
                </a:effectLst>
                <a:latin typeface="Arial" panose="020B0604020202020204" pitchFamily="34" charset="0"/>
                <a:ea typeface="隶书" panose="02010509060101010101" pitchFamily="49" charset="-122"/>
              </a:rPr>
              <a:t>信息内容安全</a:t>
            </a:r>
            <a:endParaRPr lang="zh-CN" altLang="en-US" sz="7200" b="1" dirty="0">
              <a:effectLst>
                <a:outerShdw blurRad="38100" dist="38100" dir="2700000">
                  <a:srgbClr val="000000"/>
                </a:outerShdw>
              </a:effectLst>
              <a:latin typeface="Arial" panose="020B0604020202020204" pitchFamily="34" charset="0"/>
              <a:ea typeface="隶书" panose="02010509060101010101" pitchFamily="49" charset="-122"/>
            </a:endParaRPr>
          </a:p>
        </p:txBody>
      </p:sp>
      <p:sp>
        <p:nvSpPr>
          <p:cNvPr id="54280" name="Rectangle 8"/>
          <p:cNvSpPr>
            <a:spLocks noRot="1" noChangeArrowheads="1"/>
          </p:cNvSpPr>
          <p:nvPr/>
        </p:nvSpPr>
        <p:spPr bwMode="auto">
          <a:xfrm>
            <a:off x="900113" y="3500438"/>
            <a:ext cx="7772400" cy="1079500"/>
          </a:xfrm>
          <a:prstGeom prst="rect">
            <a:avLst/>
          </a:prstGeom>
          <a:noFill/>
          <a:ln w="9525">
            <a:noFill/>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隶书" panose="02010509060101010101" pitchFamily="49" charset="-122"/>
                <a:cs typeface="+mn-cs"/>
              </a:rPr>
              <a:t>第三章 字符串匹配</a:t>
            </a:r>
            <a:endParaRPr kumimoji="0" lang="zh-CN" altLang="en-US" sz="4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隶书" panose="02010509060101010101" pitchFamily="49" charset="-122"/>
              <a:cs typeface="+mn-cs"/>
            </a:endParaRPr>
          </a:p>
        </p:txBody>
      </p:sp>
      <p:sp>
        <p:nvSpPr>
          <p:cNvPr id="2" name="文本框 1"/>
          <p:cNvSpPr txBox="1"/>
          <p:nvPr/>
        </p:nvSpPr>
        <p:spPr>
          <a:xfrm>
            <a:off x="360045" y="429895"/>
            <a:ext cx="3780790" cy="460375"/>
          </a:xfrm>
          <a:prstGeom prst="rect">
            <a:avLst/>
          </a:prstGeom>
          <a:noFill/>
        </p:spPr>
        <p:txBody>
          <a:bodyPr wrap="square" rtlCol="0">
            <a:spAutoFit/>
          </a:bodyPr>
          <a:lstStyle/>
          <a:p>
            <a:r>
              <a:rPr lang="zh-CN" altLang="en-US" b="1" dirty="0"/>
              <a:t>信息内容安全课程</a:t>
            </a:r>
            <a:r>
              <a:rPr lang="en-US" altLang="zh-CN" b="1" dirty="0"/>
              <a:t>2023</a:t>
            </a:r>
            <a:r>
              <a:rPr lang="zh-CN" altLang="en-US" b="1" dirty="0"/>
              <a:t>秋</a:t>
            </a:r>
            <a:endParaRPr lang="zh-CN" altLang="en-US" b="1" dirty="0"/>
          </a:p>
        </p:txBody>
      </p:sp>
      <p:sp>
        <p:nvSpPr>
          <p:cNvPr id="5" name="Rectangle 8"/>
          <p:cNvSpPr>
            <a:spLocks noRot="1" noChangeArrowheads="1"/>
          </p:cNvSpPr>
          <p:nvPr/>
        </p:nvSpPr>
        <p:spPr bwMode="auto">
          <a:xfrm>
            <a:off x="684213" y="4348480"/>
            <a:ext cx="7772400" cy="1079500"/>
          </a:xfrm>
          <a:prstGeom prst="rect">
            <a:avLst/>
          </a:prstGeom>
          <a:noFill/>
          <a:ln w="9525">
            <a:noFill/>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ea"/>
                <a:ea typeface="+mn-ea"/>
                <a:cs typeface="+mn-cs"/>
              </a:rPr>
              <a:t>3.1 – BF</a:t>
            </a:r>
            <a:r>
              <a:rPr kumimoji="0" lang="zh-CN" altLang="en-US"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ea"/>
                <a:ea typeface="+mn-ea"/>
                <a:cs typeface="+mn-cs"/>
              </a:rPr>
              <a:t>、</a:t>
            </a:r>
            <a:r>
              <a:rPr kumimoji="0" lang="en-US" altLang="zh-CN"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ea"/>
                <a:ea typeface="+mn-ea"/>
                <a:cs typeface="+mn-cs"/>
              </a:rPr>
              <a:t>KMP</a:t>
            </a:r>
            <a:r>
              <a:rPr kumimoji="0" lang="zh-CN" altLang="en-US"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ea"/>
                <a:ea typeface="+mn-ea"/>
                <a:cs typeface="+mn-cs"/>
              </a:rPr>
              <a:t>算法</a:t>
            </a:r>
            <a:endParaRPr kumimoji="0" lang="zh-CN" altLang="en-US"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ea"/>
              <a:ea typeface="+mn-ea"/>
              <a:cs typeface="+mn-cs"/>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灯片编号占位符 1"/>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38914" name="Rectangle 4"/>
          <p:cNvSpPr>
            <a:spLocks noRot="1"/>
          </p:cNvSpPr>
          <p:nvPr/>
        </p:nvSpPr>
        <p:spPr>
          <a:xfrm>
            <a:off x="179388" y="1125538"/>
            <a:ext cx="8570912" cy="5040312"/>
          </a:xfrm>
          <a:prstGeom prst="rect">
            <a:avLst/>
          </a:prstGeom>
          <a:noFill/>
          <a:ln w="9525">
            <a:noFill/>
          </a:ln>
        </p:spPr>
        <p:txBody>
          <a:bodyPr/>
          <a:lstStyle/>
          <a:p>
            <a:pPr marL="342900" indent="-342900">
              <a:lnSpc>
                <a:spcPct val="120000"/>
              </a:lnSpc>
              <a:spcBef>
                <a:spcPct val="20000"/>
              </a:spcBef>
              <a:buClr>
                <a:srgbClr val="000000"/>
              </a:buClr>
              <a:buFont typeface="Wingdings" panose="05000000000000000000" pitchFamily="2" charset="2"/>
              <a:buChar char="Ø"/>
            </a:pPr>
            <a:r>
              <a:rPr lang="zh-CN" altLang="en-US" b="1" dirty="0">
                <a:solidFill>
                  <a:srgbClr val="030301"/>
                </a:solidFill>
                <a:latin typeface="Arial" panose="020B0604020202020204" pitchFamily="34" charset="0"/>
              </a:rPr>
              <a:t>单模式匹配</a:t>
            </a:r>
            <a:endParaRPr lang="zh-CN" altLang="en-US" b="1" dirty="0">
              <a:solidFill>
                <a:srgbClr val="030301"/>
              </a:solidFill>
              <a:latin typeface="Arial" panose="020B0604020202020204" pitchFamily="34" charset="0"/>
            </a:endParaRPr>
          </a:p>
          <a:p>
            <a:pPr marL="742950" lvl="1" indent="-285750">
              <a:lnSpc>
                <a:spcPct val="120000"/>
              </a:lnSpc>
              <a:spcBef>
                <a:spcPct val="20000"/>
              </a:spcBef>
              <a:buClr>
                <a:schemeClr val="tx2"/>
              </a:buClr>
              <a:buSzPct val="85000"/>
              <a:buFont typeface="Arial" panose="020B0604020202020204" pitchFamily="34" charset="0"/>
              <a:buChar char="−"/>
            </a:pPr>
            <a:r>
              <a:rPr lang="zh-CN" altLang="en-US" b="1" dirty="0">
                <a:solidFill>
                  <a:srgbClr val="030301"/>
                </a:solidFill>
                <a:latin typeface="Arial" panose="020B0604020202020204" pitchFamily="34" charset="0"/>
              </a:rPr>
              <a:t>单模式匹配可定义为：在一个文本</a:t>
            </a:r>
            <a:r>
              <a:rPr lang="en-US" altLang="zh-CN" b="1" dirty="0">
                <a:solidFill>
                  <a:srgbClr val="030301"/>
                </a:solidFill>
                <a:latin typeface="Arial" panose="020B0604020202020204" pitchFamily="34" charset="0"/>
              </a:rPr>
              <a:t>text(</a:t>
            </a:r>
            <a:r>
              <a:rPr lang="zh-CN" altLang="en-US" b="1" dirty="0">
                <a:solidFill>
                  <a:srgbClr val="030301"/>
                </a:solidFill>
                <a:latin typeface="Arial" panose="020B0604020202020204" pitchFamily="34" charset="0"/>
              </a:rPr>
              <a:t>设长度为</a:t>
            </a:r>
            <a:r>
              <a:rPr lang="en-US" altLang="zh-CN" b="1" dirty="0">
                <a:solidFill>
                  <a:srgbClr val="030301"/>
                </a:solidFill>
                <a:latin typeface="Arial" panose="020B0604020202020204" pitchFamily="34" charset="0"/>
              </a:rPr>
              <a:t>n)</a:t>
            </a:r>
            <a:r>
              <a:rPr lang="zh-CN" altLang="en-US" b="1" dirty="0">
                <a:solidFill>
                  <a:srgbClr val="030301"/>
                </a:solidFill>
                <a:latin typeface="Arial" panose="020B0604020202020204" pitchFamily="34" charset="0"/>
              </a:rPr>
              <a:t>中查找某个特定的子串</a:t>
            </a:r>
            <a:r>
              <a:rPr lang="en-US" altLang="zh-CN" b="1" dirty="0">
                <a:solidFill>
                  <a:srgbClr val="030301"/>
                </a:solidFill>
                <a:latin typeface="Arial" panose="020B0604020202020204" pitchFamily="34" charset="0"/>
              </a:rPr>
              <a:t>pattern(</a:t>
            </a:r>
            <a:r>
              <a:rPr lang="zh-CN" altLang="en-US" b="1" dirty="0">
                <a:solidFill>
                  <a:srgbClr val="030301"/>
                </a:solidFill>
                <a:latin typeface="Arial" panose="020B0604020202020204" pitchFamily="34" charset="0"/>
              </a:rPr>
              <a:t>设长度为</a:t>
            </a:r>
            <a:r>
              <a:rPr lang="en-US" altLang="zh-CN" b="1" dirty="0">
                <a:solidFill>
                  <a:srgbClr val="030301"/>
                </a:solidFill>
                <a:latin typeface="Arial" panose="020B0604020202020204" pitchFamily="34" charset="0"/>
              </a:rPr>
              <a:t>m)</a:t>
            </a:r>
            <a:r>
              <a:rPr lang="zh-CN" altLang="en-US" b="1" dirty="0">
                <a:solidFill>
                  <a:srgbClr val="030301"/>
                </a:solidFill>
                <a:latin typeface="Arial" panose="020B0604020202020204" pitchFamily="34" charset="0"/>
              </a:rPr>
              <a:t>。如果在</a:t>
            </a:r>
            <a:r>
              <a:rPr lang="en-US" altLang="zh-CN" b="1" dirty="0">
                <a:solidFill>
                  <a:srgbClr val="030301"/>
                </a:solidFill>
                <a:latin typeface="Arial" panose="020B0604020202020204" pitchFamily="34" charset="0"/>
              </a:rPr>
              <a:t>text</a:t>
            </a:r>
            <a:r>
              <a:rPr lang="zh-CN" altLang="en-US" b="1" dirty="0">
                <a:solidFill>
                  <a:srgbClr val="030301"/>
                </a:solidFill>
                <a:latin typeface="Arial" panose="020B0604020202020204" pitchFamily="34" charset="0"/>
              </a:rPr>
              <a:t>中找到等于</a:t>
            </a:r>
            <a:r>
              <a:rPr lang="en-US" altLang="zh-CN" b="1" dirty="0">
                <a:solidFill>
                  <a:srgbClr val="030301"/>
                </a:solidFill>
                <a:latin typeface="Arial" panose="020B0604020202020204" pitchFamily="34" charset="0"/>
              </a:rPr>
              <a:t>pattern</a:t>
            </a:r>
            <a:r>
              <a:rPr lang="zh-CN" altLang="en-US" b="1" dirty="0">
                <a:solidFill>
                  <a:srgbClr val="030301"/>
                </a:solidFill>
                <a:latin typeface="Arial" panose="020B0604020202020204" pitchFamily="34" charset="0"/>
              </a:rPr>
              <a:t>的子串，则称匹配成功，函数返回</a:t>
            </a:r>
            <a:r>
              <a:rPr lang="en-US" altLang="zh-CN" b="1" dirty="0">
                <a:solidFill>
                  <a:srgbClr val="030301"/>
                </a:solidFill>
                <a:latin typeface="Arial" panose="020B0604020202020204" pitchFamily="34" charset="0"/>
              </a:rPr>
              <a:t>pattern</a:t>
            </a:r>
            <a:r>
              <a:rPr lang="zh-CN" altLang="en-US" b="1" dirty="0">
                <a:solidFill>
                  <a:srgbClr val="030301"/>
                </a:solidFill>
                <a:latin typeface="Arial" panose="020B0604020202020204" pitchFamily="34" charset="0"/>
              </a:rPr>
              <a:t>在</a:t>
            </a:r>
            <a:r>
              <a:rPr lang="en-US" altLang="zh-CN" b="1" dirty="0">
                <a:solidFill>
                  <a:srgbClr val="030301"/>
                </a:solidFill>
                <a:latin typeface="Arial" panose="020B0604020202020204" pitchFamily="34" charset="0"/>
              </a:rPr>
              <a:t>text</a:t>
            </a:r>
            <a:r>
              <a:rPr lang="zh-CN" altLang="en-US" b="1" dirty="0">
                <a:solidFill>
                  <a:srgbClr val="030301"/>
                </a:solidFill>
                <a:latin typeface="Arial" panose="020B0604020202020204" pitchFamily="34" charset="0"/>
              </a:rPr>
              <a:t>中出现的位置</a:t>
            </a:r>
            <a:r>
              <a:rPr lang="en-US" altLang="zh-CN" b="1" dirty="0">
                <a:solidFill>
                  <a:srgbClr val="030301"/>
                </a:solidFill>
                <a:latin typeface="Arial" panose="020B0604020202020204" pitchFamily="34" charset="0"/>
              </a:rPr>
              <a:t>(</a:t>
            </a:r>
            <a:r>
              <a:rPr lang="zh-CN" altLang="en-US" b="1" dirty="0">
                <a:solidFill>
                  <a:srgbClr val="030301"/>
                </a:solidFill>
                <a:latin typeface="Arial" panose="020B0604020202020204" pitchFamily="34" charset="0"/>
              </a:rPr>
              <a:t>或序号</a:t>
            </a:r>
            <a:r>
              <a:rPr lang="en-US" altLang="zh-CN" b="1" dirty="0">
                <a:solidFill>
                  <a:srgbClr val="030301"/>
                </a:solidFill>
                <a:latin typeface="Arial" panose="020B0604020202020204" pitchFamily="34" charset="0"/>
              </a:rPr>
              <a:t>)</a:t>
            </a:r>
            <a:r>
              <a:rPr lang="zh-CN" altLang="en-US" b="1" dirty="0">
                <a:solidFill>
                  <a:srgbClr val="030301"/>
                </a:solidFill>
                <a:latin typeface="Arial" panose="020B0604020202020204" pitchFamily="34" charset="0"/>
              </a:rPr>
              <a:t>，否则匹配失败。</a:t>
            </a:r>
            <a:endParaRPr lang="zh-CN" altLang="en-US" b="1" dirty="0">
              <a:solidFill>
                <a:srgbClr val="030301"/>
              </a:solidFill>
              <a:latin typeface="Arial" panose="020B0604020202020204" pitchFamily="34" charset="0"/>
            </a:endParaRPr>
          </a:p>
          <a:p>
            <a:pPr marL="342900" indent="-342900">
              <a:lnSpc>
                <a:spcPct val="120000"/>
              </a:lnSpc>
              <a:spcBef>
                <a:spcPct val="20000"/>
              </a:spcBef>
              <a:buClr>
                <a:srgbClr val="000000"/>
              </a:buClr>
              <a:buFont typeface="Wingdings" panose="05000000000000000000" pitchFamily="2" charset="2"/>
              <a:buChar char="Ø"/>
            </a:pPr>
            <a:r>
              <a:rPr lang="zh-CN" altLang="en-US" b="1" dirty="0">
                <a:solidFill>
                  <a:srgbClr val="030301"/>
                </a:solidFill>
                <a:latin typeface="Arial" panose="020B0604020202020204" pitchFamily="34" charset="0"/>
              </a:rPr>
              <a:t>多模式匹配</a:t>
            </a:r>
            <a:endParaRPr lang="zh-CN" altLang="en-US" b="1" dirty="0">
              <a:solidFill>
                <a:srgbClr val="030301"/>
              </a:solidFill>
              <a:latin typeface="Arial" panose="020B0604020202020204" pitchFamily="34" charset="0"/>
            </a:endParaRPr>
          </a:p>
          <a:p>
            <a:pPr marL="742950" lvl="1" indent="-285750">
              <a:lnSpc>
                <a:spcPct val="120000"/>
              </a:lnSpc>
              <a:spcBef>
                <a:spcPct val="20000"/>
              </a:spcBef>
              <a:buClr>
                <a:schemeClr val="tx2"/>
              </a:buClr>
              <a:buSzPct val="85000"/>
              <a:buFont typeface="Arial" panose="020B0604020202020204" pitchFamily="34" charset="0"/>
              <a:buChar char="−"/>
            </a:pPr>
            <a:r>
              <a:rPr lang="zh-CN" altLang="en-US" b="1" dirty="0">
                <a:solidFill>
                  <a:srgbClr val="030301"/>
                </a:solidFill>
                <a:latin typeface="Arial" panose="020B0604020202020204" pitchFamily="34" charset="0"/>
              </a:rPr>
              <a:t>多模式匹配可定义为：在一个文本</a:t>
            </a:r>
            <a:r>
              <a:rPr lang="en-US" altLang="zh-CN" b="1" dirty="0">
                <a:solidFill>
                  <a:srgbClr val="030301"/>
                </a:solidFill>
                <a:latin typeface="Arial" panose="020B0604020202020204" pitchFamily="34" charset="0"/>
              </a:rPr>
              <a:t>text(</a:t>
            </a:r>
            <a:r>
              <a:rPr lang="zh-CN" altLang="en-US" b="1" dirty="0">
                <a:solidFill>
                  <a:srgbClr val="030301"/>
                </a:solidFill>
                <a:latin typeface="Arial" panose="020B0604020202020204" pitchFamily="34" charset="0"/>
              </a:rPr>
              <a:t>设长度为</a:t>
            </a:r>
            <a:r>
              <a:rPr lang="en-US" altLang="zh-CN" b="1" dirty="0">
                <a:solidFill>
                  <a:srgbClr val="030301"/>
                </a:solidFill>
                <a:latin typeface="Arial" panose="020B0604020202020204" pitchFamily="34" charset="0"/>
              </a:rPr>
              <a:t>n)</a:t>
            </a:r>
            <a:r>
              <a:rPr lang="zh-CN" altLang="en-US" b="1" dirty="0">
                <a:solidFill>
                  <a:srgbClr val="030301"/>
                </a:solidFill>
                <a:latin typeface="Arial" panose="020B0604020202020204" pitchFamily="34" charset="0"/>
              </a:rPr>
              <a:t>中查找某些特定的子串</a:t>
            </a:r>
            <a:r>
              <a:rPr lang="en-US" altLang="zh-CN" b="1" dirty="0">
                <a:solidFill>
                  <a:srgbClr val="030301"/>
                </a:solidFill>
                <a:latin typeface="Arial" panose="020B0604020202020204" pitchFamily="34" charset="0"/>
              </a:rPr>
              <a:t>patterns(</a:t>
            </a:r>
            <a:r>
              <a:rPr lang="zh-CN" altLang="en-US" b="1" dirty="0">
                <a:solidFill>
                  <a:srgbClr val="030301"/>
                </a:solidFill>
                <a:latin typeface="Arial" panose="020B0604020202020204" pitchFamily="34" charset="0"/>
              </a:rPr>
              <a:t>设长度为</a:t>
            </a:r>
            <a:r>
              <a:rPr lang="en-US" altLang="zh-CN" b="1" dirty="0">
                <a:solidFill>
                  <a:srgbClr val="030301"/>
                </a:solidFill>
                <a:latin typeface="Arial" panose="020B0604020202020204" pitchFamily="34" charset="0"/>
              </a:rPr>
              <a:t>m)</a:t>
            </a:r>
            <a:r>
              <a:rPr lang="zh-CN" altLang="en-US" b="1" dirty="0">
                <a:solidFill>
                  <a:srgbClr val="030301"/>
                </a:solidFill>
                <a:latin typeface="Arial" panose="020B0604020202020204" pitchFamily="34" charset="0"/>
              </a:rPr>
              <a:t>。如果在</a:t>
            </a:r>
            <a:r>
              <a:rPr lang="en-US" altLang="zh-CN" b="1" dirty="0">
                <a:solidFill>
                  <a:srgbClr val="030301"/>
                </a:solidFill>
                <a:latin typeface="Arial" panose="020B0604020202020204" pitchFamily="34" charset="0"/>
              </a:rPr>
              <a:t>text</a:t>
            </a:r>
            <a:r>
              <a:rPr lang="zh-CN" altLang="en-US" b="1" dirty="0">
                <a:solidFill>
                  <a:srgbClr val="030301"/>
                </a:solidFill>
                <a:latin typeface="Arial" panose="020B0604020202020204" pitchFamily="34" charset="0"/>
              </a:rPr>
              <a:t>中找到等于</a:t>
            </a:r>
            <a:r>
              <a:rPr lang="en-US" altLang="zh-CN" b="1" dirty="0">
                <a:solidFill>
                  <a:srgbClr val="030301"/>
                </a:solidFill>
                <a:latin typeface="Arial" panose="020B0604020202020204" pitchFamily="34" charset="0"/>
              </a:rPr>
              <a:t>patterns</a:t>
            </a:r>
            <a:r>
              <a:rPr lang="zh-CN" altLang="en-US" b="1" dirty="0">
                <a:solidFill>
                  <a:srgbClr val="030301"/>
                </a:solidFill>
                <a:latin typeface="Arial" panose="020B0604020202020204" pitchFamily="34" charset="0"/>
              </a:rPr>
              <a:t>中的某些子串，则称匹配成功，函数返回</a:t>
            </a:r>
            <a:r>
              <a:rPr lang="en-US" altLang="zh-CN" b="1" dirty="0">
                <a:solidFill>
                  <a:srgbClr val="030301"/>
                </a:solidFill>
                <a:latin typeface="Arial" panose="020B0604020202020204" pitchFamily="34" charset="0"/>
              </a:rPr>
              <a:t>pattern</a:t>
            </a:r>
            <a:r>
              <a:rPr lang="zh-CN" altLang="en-US" b="1" dirty="0">
                <a:solidFill>
                  <a:srgbClr val="030301"/>
                </a:solidFill>
                <a:latin typeface="Arial" panose="020B0604020202020204" pitchFamily="34" charset="0"/>
              </a:rPr>
              <a:t>在</a:t>
            </a:r>
            <a:r>
              <a:rPr lang="en-US" altLang="zh-CN" b="1" dirty="0">
                <a:solidFill>
                  <a:srgbClr val="030301"/>
                </a:solidFill>
                <a:latin typeface="Arial" panose="020B0604020202020204" pitchFamily="34" charset="0"/>
              </a:rPr>
              <a:t>text</a:t>
            </a:r>
            <a:r>
              <a:rPr lang="zh-CN" altLang="en-US" b="1" dirty="0">
                <a:solidFill>
                  <a:srgbClr val="030301"/>
                </a:solidFill>
                <a:latin typeface="Arial" panose="020B0604020202020204" pitchFamily="34" charset="0"/>
              </a:rPr>
              <a:t>中出现的位置</a:t>
            </a:r>
            <a:r>
              <a:rPr lang="en-US" altLang="zh-CN" b="1" dirty="0">
                <a:solidFill>
                  <a:srgbClr val="030301"/>
                </a:solidFill>
                <a:latin typeface="Arial" panose="020B0604020202020204" pitchFamily="34" charset="0"/>
              </a:rPr>
              <a:t>(</a:t>
            </a:r>
            <a:r>
              <a:rPr lang="zh-CN" altLang="en-US" b="1" dirty="0">
                <a:solidFill>
                  <a:srgbClr val="030301"/>
                </a:solidFill>
                <a:latin typeface="Arial" panose="020B0604020202020204" pitchFamily="34" charset="0"/>
              </a:rPr>
              <a:t>或序号</a:t>
            </a:r>
            <a:r>
              <a:rPr lang="en-US" altLang="zh-CN" b="1" dirty="0">
                <a:solidFill>
                  <a:srgbClr val="030301"/>
                </a:solidFill>
                <a:latin typeface="Arial" panose="020B0604020202020204" pitchFamily="34" charset="0"/>
              </a:rPr>
              <a:t>)</a:t>
            </a:r>
            <a:r>
              <a:rPr lang="zh-CN" altLang="en-US" b="1" dirty="0">
                <a:solidFill>
                  <a:srgbClr val="030301"/>
                </a:solidFill>
                <a:latin typeface="Arial" panose="020B0604020202020204" pitchFamily="34" charset="0"/>
              </a:rPr>
              <a:t>，否则匹配失败。</a:t>
            </a:r>
            <a:endParaRPr lang="zh-CN" altLang="en-US" b="1" dirty="0">
              <a:solidFill>
                <a:srgbClr val="030301"/>
              </a:solidFill>
              <a:latin typeface="Arial" panose="020B0604020202020204" pitchFamily="34" charset="0"/>
            </a:endParaRPr>
          </a:p>
        </p:txBody>
      </p:sp>
      <p:sp>
        <p:nvSpPr>
          <p:cNvPr id="58370" name="Rectangle 2"/>
          <p:cNvSpPr>
            <a:spLocks noGrp="1" noRot="1" noChangeArrowheads="1"/>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a:effectLst>
                  <a:outerShdw blurRad="38100" dist="38100" dir="2700000">
                    <a:srgbClr val="000000"/>
                  </a:outerShdw>
                </a:effectLst>
              </a:rPr>
              <a:t>模式匹配的分类 </a:t>
            </a:r>
            <a:endParaRPr lang="zh-CN" altLang="en-US" dirty="0">
              <a:effectLst>
                <a:outerShdw blurRad="38100" dist="38100" dir="2700000">
                  <a:srgbClr val="000000"/>
                </a:outerShdw>
              </a:effectLst>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灯片编号占位符 1"/>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40962" name="Text Box 4"/>
          <p:cNvSpPr txBox="1"/>
          <p:nvPr/>
        </p:nvSpPr>
        <p:spPr>
          <a:xfrm>
            <a:off x="611560" y="1105059"/>
            <a:ext cx="8280400" cy="5067541"/>
          </a:xfrm>
          <a:prstGeom prst="rect">
            <a:avLst/>
          </a:prstGeom>
          <a:noFill/>
          <a:ln w="9525">
            <a:noFill/>
          </a:ln>
        </p:spPr>
        <p:txBody>
          <a:bodyPr>
            <a:spAutoFit/>
          </a:bodyPr>
          <a:lstStyle/>
          <a:p>
            <a:pPr marL="342900" indent="-342900">
              <a:lnSpc>
                <a:spcPct val="110000"/>
              </a:lnSpc>
              <a:spcBef>
                <a:spcPct val="20000"/>
              </a:spcBef>
              <a:buClrTx/>
              <a:buFont typeface="Wingdings" panose="05000000000000000000" pitchFamily="2" charset="2"/>
              <a:buChar char="n"/>
            </a:pPr>
            <a:r>
              <a:rPr lang="en-US" altLang="zh-CN" sz="3600" b="1" dirty="0">
                <a:solidFill>
                  <a:srgbClr val="C00000"/>
                </a:solidFill>
                <a:latin typeface="宋体" panose="02010600030101010101" pitchFamily="2" charset="-122"/>
              </a:rPr>
              <a:t>BF</a:t>
            </a:r>
            <a:r>
              <a:rPr lang="zh-CN" altLang="en-US" sz="3600" b="1" dirty="0">
                <a:solidFill>
                  <a:srgbClr val="C00000"/>
                </a:solidFill>
                <a:latin typeface="宋体" panose="02010600030101010101" pitchFamily="2" charset="-122"/>
              </a:rPr>
              <a:t>算法</a:t>
            </a:r>
            <a:r>
              <a:rPr lang="en-US" altLang="zh-CN" sz="3600" b="1" dirty="0">
                <a:solidFill>
                  <a:srgbClr val="C00000"/>
                </a:solidFill>
                <a:latin typeface="宋体" panose="02010600030101010101" pitchFamily="2" charset="-122"/>
              </a:rPr>
              <a:t>  </a:t>
            </a:r>
            <a:endParaRPr lang="en-US" altLang="zh-CN" sz="3600" b="1" dirty="0">
              <a:solidFill>
                <a:srgbClr val="C00000"/>
              </a:solidFill>
              <a:latin typeface="宋体" panose="02010600030101010101" pitchFamily="2" charset="-122"/>
            </a:endParaRPr>
          </a:p>
          <a:p>
            <a:pPr lvl="1" algn="just">
              <a:lnSpc>
                <a:spcPct val="110000"/>
              </a:lnSpc>
              <a:spcBef>
                <a:spcPct val="20000"/>
              </a:spcBef>
            </a:pPr>
            <a:r>
              <a:rPr lang="en-US" altLang="zh-CN" sz="3200" b="1" dirty="0">
                <a:solidFill>
                  <a:srgbClr val="0033CC"/>
                </a:solidFill>
                <a:latin typeface="宋体" panose="02010600030101010101" pitchFamily="2" charset="-122"/>
              </a:rPr>
              <a:t>BF</a:t>
            </a:r>
            <a:r>
              <a:rPr lang="zh-CN" altLang="en-US" sz="3200" b="1" dirty="0">
                <a:solidFill>
                  <a:srgbClr val="0033CC"/>
                </a:solidFill>
                <a:latin typeface="宋体" panose="02010600030101010101" pitchFamily="2" charset="-122"/>
              </a:rPr>
              <a:t>（</a:t>
            </a:r>
            <a:r>
              <a:rPr lang="en-US" altLang="zh-CN" sz="3200" b="1" dirty="0">
                <a:solidFill>
                  <a:srgbClr val="0033CC"/>
                </a:solidFill>
                <a:latin typeface="宋体" panose="02010600030101010101" pitchFamily="2" charset="-122"/>
              </a:rPr>
              <a:t>Brute-Force</a:t>
            </a:r>
            <a:r>
              <a:rPr lang="zh-CN" altLang="en-US" sz="3200" b="1" dirty="0">
                <a:solidFill>
                  <a:srgbClr val="0033CC"/>
                </a:solidFill>
                <a:latin typeface="宋体" panose="02010600030101010101" pitchFamily="2" charset="-122"/>
              </a:rPr>
              <a:t>）算法 </a:t>
            </a:r>
            <a:r>
              <a:rPr lang="en-US" altLang="zh-CN" sz="3200" b="1" dirty="0">
                <a:solidFill>
                  <a:srgbClr val="0033CC"/>
                </a:solidFill>
                <a:latin typeface="宋体" panose="02010600030101010101" pitchFamily="2" charset="-122"/>
              </a:rPr>
              <a:t>(</a:t>
            </a:r>
            <a:r>
              <a:rPr lang="zh-CN" altLang="en-US" sz="3200" b="1" dirty="0">
                <a:solidFill>
                  <a:srgbClr val="0033CC"/>
                </a:solidFill>
                <a:latin typeface="宋体" panose="02010600030101010101" pitchFamily="2" charset="-122"/>
              </a:rPr>
              <a:t>又称</a:t>
            </a:r>
            <a:r>
              <a:rPr lang="en-US" altLang="zh-CN" sz="3200" b="1" dirty="0">
                <a:solidFill>
                  <a:srgbClr val="0033CC"/>
                </a:solidFill>
                <a:latin typeface="宋体" panose="02010600030101010101" pitchFamily="2" charset="-122"/>
              </a:rPr>
              <a:t>Naive</a:t>
            </a:r>
            <a:r>
              <a:rPr lang="zh-CN" altLang="en-US" sz="3200" b="1" dirty="0">
                <a:solidFill>
                  <a:srgbClr val="0033CC"/>
                </a:solidFill>
                <a:latin typeface="宋体" panose="02010600030101010101" pitchFamily="2" charset="-122"/>
              </a:rPr>
              <a:t>算法</a:t>
            </a:r>
            <a:r>
              <a:rPr lang="en-US" altLang="zh-CN" sz="3200" b="1" dirty="0">
                <a:solidFill>
                  <a:srgbClr val="0033CC"/>
                </a:solidFill>
                <a:latin typeface="宋体" panose="02010600030101010101" pitchFamily="2" charset="-122"/>
              </a:rPr>
              <a:t>)</a:t>
            </a:r>
            <a:r>
              <a:rPr lang="en-US" altLang="zh-CN" sz="3200" b="1" dirty="0">
                <a:solidFill>
                  <a:srgbClr val="000000"/>
                </a:solidFill>
                <a:latin typeface="宋体" panose="02010600030101010101" pitchFamily="2" charset="-122"/>
              </a:rPr>
              <a:t> </a:t>
            </a:r>
            <a:r>
              <a:rPr lang="zh-CN" altLang="en-US" sz="3200" b="1" dirty="0">
                <a:solidFill>
                  <a:srgbClr val="000000"/>
                </a:solidFill>
                <a:latin typeface="宋体" panose="02010600030101010101" pitchFamily="2" charset="-122"/>
              </a:rPr>
              <a:t>是最早出现的单关键字匹配算法，思想简单，虽然理论上的时间复杂度很差，但是实际使用效果尚可，因此还被采用。</a:t>
            </a:r>
            <a:r>
              <a:rPr lang="en-US" altLang="zh-CN" sz="3200" b="1" dirty="0">
                <a:solidFill>
                  <a:srgbClr val="000000"/>
                </a:solidFill>
                <a:latin typeface="宋体" panose="02010600030101010101" pitchFamily="2" charset="-122"/>
              </a:rPr>
              <a:t>ANSI C</a:t>
            </a:r>
            <a:r>
              <a:rPr lang="zh-CN" altLang="en-US" sz="3200" b="1" dirty="0">
                <a:solidFill>
                  <a:srgbClr val="000000"/>
                </a:solidFill>
                <a:latin typeface="宋体" panose="02010600030101010101" pitchFamily="2" charset="-122"/>
              </a:rPr>
              <a:t>中提供的</a:t>
            </a:r>
            <a:r>
              <a:rPr lang="en-US" altLang="zh-CN" sz="3200" b="1" dirty="0">
                <a:solidFill>
                  <a:srgbClr val="000000"/>
                </a:solidFill>
                <a:latin typeface="宋体" panose="02010600030101010101" pitchFamily="2" charset="-122"/>
              </a:rPr>
              <a:t>strstr</a:t>
            </a:r>
            <a:r>
              <a:rPr lang="zh-CN" altLang="en-US" sz="3200" b="1" dirty="0">
                <a:solidFill>
                  <a:srgbClr val="000000"/>
                </a:solidFill>
                <a:latin typeface="宋体" panose="02010600030101010101" pitchFamily="2" charset="-122"/>
              </a:rPr>
              <a:t>函数就是使用这种算法的改进版本。由于</a:t>
            </a:r>
            <a:r>
              <a:rPr lang="en-US" altLang="zh-CN" sz="3200" b="1" dirty="0">
                <a:solidFill>
                  <a:srgbClr val="000000"/>
                </a:solidFill>
                <a:latin typeface="宋体" panose="02010600030101010101" pitchFamily="2" charset="-122"/>
              </a:rPr>
              <a:t>BF</a:t>
            </a:r>
            <a:r>
              <a:rPr lang="zh-CN" altLang="en-US" sz="3200" b="1" dirty="0">
                <a:solidFill>
                  <a:srgbClr val="000000"/>
                </a:solidFill>
                <a:latin typeface="宋体" panose="02010600030101010101" pitchFamily="2" charset="-122"/>
              </a:rPr>
              <a:t>算法扫描字符串时常常需要回溯，这样当文本难于随机访问时，就显得特别不方便。</a:t>
            </a:r>
            <a:endParaRPr lang="zh-CN" altLang="en-US" sz="3200" b="1" dirty="0">
              <a:solidFill>
                <a:srgbClr val="000000"/>
              </a:solidFill>
              <a:latin typeface="宋体" panose="02010600030101010101" pitchFamily="2" charset="-122"/>
            </a:endParaRPr>
          </a:p>
        </p:txBody>
      </p:sp>
      <p:sp>
        <p:nvSpPr>
          <p:cNvPr id="166917" name="Rectangle 5"/>
          <p:cNvSpPr>
            <a:spLocks noRot="1" noChangeArrowheads="1"/>
          </p:cNvSpPr>
          <p:nvPr/>
        </p:nvSpPr>
        <p:spPr bwMode="auto">
          <a:xfrm>
            <a:off x="900113" y="232093"/>
            <a:ext cx="7369175" cy="606425"/>
          </a:xfrm>
          <a:prstGeom prst="rect">
            <a:avLst/>
          </a:prstGeom>
          <a:noFill/>
          <a:ln w="9525">
            <a:noFill/>
            <a:miter lim="800000"/>
          </a:ln>
          <a:effectLst/>
        </p:spPr>
        <p:txBody>
          <a:bodyPr anchor="ctr"/>
          <a:lstStyle/>
          <a:p>
            <a:pPr algn="ctr">
              <a:spcBef>
                <a:spcPct val="0"/>
              </a:spcBef>
              <a:buClrTx/>
            </a:pPr>
            <a:r>
              <a:rPr lang="zh-CN" altLang="en-US" sz="3200" b="1" dirty="0">
                <a:effectLst>
                  <a:outerShdw blurRad="38100" dist="38100" dir="2700000">
                    <a:srgbClr val="000000"/>
                  </a:outerShdw>
                </a:effectLst>
                <a:latin typeface="Arial" panose="020B0604020202020204" pitchFamily="34" charset="0"/>
              </a:rPr>
              <a:t>单模式匹配 算法</a:t>
            </a:r>
            <a:endParaRPr lang="zh-CN" altLang="en-US" sz="3200" b="1" dirty="0">
              <a:effectLst>
                <a:outerShdw blurRad="38100" dist="38100" dir="2700000">
                  <a:srgbClr val="000000"/>
                </a:outerShdw>
              </a:effectLst>
              <a:latin typeface="Arial" panose="020B0604020202020204" pitchFamily="34" charset="0"/>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灯片编号占位符 1"/>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40962" name="Text Box 4"/>
          <p:cNvSpPr txBox="1"/>
          <p:nvPr/>
        </p:nvSpPr>
        <p:spPr>
          <a:xfrm>
            <a:off x="611560" y="1105059"/>
            <a:ext cx="8280400" cy="5627694"/>
          </a:xfrm>
          <a:prstGeom prst="rect">
            <a:avLst/>
          </a:prstGeom>
          <a:noFill/>
          <a:ln w="9525">
            <a:noFill/>
          </a:ln>
        </p:spPr>
        <p:txBody>
          <a:bodyPr>
            <a:spAutoFit/>
          </a:bodyPr>
          <a:lstStyle/>
          <a:p>
            <a:pPr marL="342900" indent="-342900">
              <a:lnSpc>
                <a:spcPct val="110000"/>
              </a:lnSpc>
              <a:spcBef>
                <a:spcPct val="20000"/>
              </a:spcBef>
              <a:buClrTx/>
              <a:buFont typeface="Wingdings" panose="05000000000000000000" pitchFamily="2" charset="2"/>
              <a:buChar char="n"/>
            </a:pPr>
            <a:r>
              <a:rPr lang="en-US" altLang="zh-CN" sz="3600" b="1" dirty="0">
                <a:solidFill>
                  <a:srgbClr val="C00000"/>
                </a:solidFill>
                <a:latin typeface="宋体" panose="02010600030101010101" pitchFamily="2" charset="-122"/>
              </a:rPr>
              <a:t>KMP</a:t>
            </a:r>
            <a:r>
              <a:rPr lang="zh-CN" altLang="en-US" sz="3600" b="1" dirty="0">
                <a:solidFill>
                  <a:srgbClr val="C00000"/>
                </a:solidFill>
                <a:latin typeface="宋体" panose="02010600030101010101" pitchFamily="2" charset="-122"/>
              </a:rPr>
              <a:t>算法</a:t>
            </a:r>
            <a:endParaRPr lang="en-US" altLang="zh-CN" sz="3600" b="1" dirty="0">
              <a:solidFill>
                <a:srgbClr val="C00000"/>
              </a:solidFill>
              <a:latin typeface="宋体" panose="02010600030101010101" pitchFamily="2" charset="-122"/>
            </a:endParaRPr>
          </a:p>
          <a:p>
            <a:pPr lvl="1" algn="just">
              <a:lnSpc>
                <a:spcPct val="110000"/>
              </a:lnSpc>
              <a:spcBef>
                <a:spcPct val="20000"/>
              </a:spcBef>
            </a:pPr>
            <a:r>
              <a:rPr lang="en-US" altLang="zh-CN" sz="2800" b="1" dirty="0">
                <a:solidFill>
                  <a:srgbClr val="000000"/>
                </a:solidFill>
                <a:latin typeface="宋体" panose="02010600030101010101" pitchFamily="2" charset="-122"/>
              </a:rPr>
              <a:t>1970</a:t>
            </a:r>
            <a:r>
              <a:rPr lang="zh-CN" altLang="en-US" sz="2800" b="1" dirty="0">
                <a:solidFill>
                  <a:srgbClr val="000000"/>
                </a:solidFill>
                <a:latin typeface="宋体" panose="02010600030101010101" pitchFamily="2" charset="-122"/>
              </a:rPr>
              <a:t>年，</a:t>
            </a:r>
            <a:r>
              <a:rPr lang="en-US" altLang="zh-CN" sz="2800" b="1" dirty="0">
                <a:solidFill>
                  <a:srgbClr val="000000"/>
                </a:solidFill>
                <a:latin typeface="宋体" panose="02010600030101010101" pitchFamily="2" charset="-122"/>
              </a:rPr>
              <a:t>S.A.Coovk</a:t>
            </a:r>
            <a:r>
              <a:rPr lang="zh-CN" altLang="en-US" sz="2800" b="1" dirty="0">
                <a:solidFill>
                  <a:srgbClr val="000000"/>
                </a:solidFill>
                <a:latin typeface="宋体" panose="02010600030101010101" pitchFamily="2" charset="-122"/>
              </a:rPr>
              <a:t>理论上证明了串匹配问题可以在</a:t>
            </a:r>
            <a:r>
              <a:rPr lang="en-US" altLang="zh-CN" sz="2800" b="1" dirty="0">
                <a:solidFill>
                  <a:srgbClr val="000000"/>
                </a:solidFill>
                <a:latin typeface="宋体" panose="02010600030101010101" pitchFamily="2" charset="-122"/>
              </a:rPr>
              <a:t>O(</a:t>
            </a:r>
            <a:r>
              <a:rPr lang="en-US" altLang="zh-CN" sz="2800" b="1" dirty="0" err="1">
                <a:solidFill>
                  <a:srgbClr val="000000"/>
                </a:solidFill>
                <a:latin typeface="宋体" panose="02010600030101010101" pitchFamily="2" charset="-122"/>
              </a:rPr>
              <a:t>m+n</a:t>
            </a:r>
            <a:r>
              <a:rPr lang="en-US" altLang="zh-CN" sz="2800" b="1" dirty="0">
                <a:solidFill>
                  <a:srgbClr val="000000"/>
                </a:solidFill>
                <a:latin typeface="宋体" panose="02010600030101010101" pitchFamily="2" charset="-122"/>
              </a:rPr>
              <a:t>) </a:t>
            </a:r>
            <a:r>
              <a:rPr lang="zh-CN" altLang="en-US" sz="2800" b="1" dirty="0">
                <a:solidFill>
                  <a:srgbClr val="000000"/>
                </a:solidFill>
                <a:latin typeface="宋体" panose="02010600030101010101" pitchFamily="2" charset="-122"/>
              </a:rPr>
              <a:t>线性时间内解决，随后</a:t>
            </a:r>
            <a:r>
              <a:rPr lang="en-US" altLang="zh-CN" sz="2800" b="1" dirty="0" err="1">
                <a:solidFill>
                  <a:srgbClr val="000000"/>
                </a:solidFill>
                <a:latin typeface="宋体" panose="02010600030101010101" pitchFamily="2" charset="-122"/>
              </a:rPr>
              <a:t>D.E.Knuth</a:t>
            </a:r>
            <a:r>
              <a:rPr lang="zh-CN" altLang="en-US" sz="2800" b="1" dirty="0">
                <a:solidFill>
                  <a:srgbClr val="000000"/>
                </a:solidFill>
                <a:latin typeface="宋体" panose="02010600030101010101" pitchFamily="2" charset="-122"/>
              </a:rPr>
              <a:t>和</a:t>
            </a:r>
            <a:r>
              <a:rPr lang="en-US" altLang="zh-CN" sz="2800" b="1" dirty="0" err="1">
                <a:solidFill>
                  <a:srgbClr val="000000"/>
                </a:solidFill>
                <a:latin typeface="宋体" panose="02010600030101010101" pitchFamily="2" charset="-122"/>
              </a:rPr>
              <a:t>V.R.Pratt</a:t>
            </a:r>
            <a:r>
              <a:rPr lang="zh-CN" altLang="en-US" sz="2800" b="1" dirty="0">
                <a:solidFill>
                  <a:srgbClr val="000000"/>
                </a:solidFill>
                <a:latin typeface="宋体" panose="02010600030101010101" pitchFamily="2" charset="-122"/>
              </a:rPr>
              <a:t>仿照</a:t>
            </a:r>
            <a:r>
              <a:rPr lang="en-US" altLang="zh-CN" sz="2800" b="1" dirty="0">
                <a:solidFill>
                  <a:srgbClr val="000000"/>
                </a:solidFill>
                <a:latin typeface="宋体" panose="02010600030101010101" pitchFamily="2" charset="-122"/>
              </a:rPr>
              <a:t>S.A.Cook</a:t>
            </a:r>
            <a:r>
              <a:rPr lang="zh-CN" altLang="en-US" sz="2800" b="1" dirty="0">
                <a:solidFill>
                  <a:srgbClr val="000000"/>
                </a:solidFill>
                <a:latin typeface="宋体" panose="02010600030101010101" pitchFamily="2" charset="-122"/>
              </a:rPr>
              <a:t>的证明构造了一个算法，与此同时，</a:t>
            </a:r>
            <a:r>
              <a:rPr lang="en-US" altLang="zh-CN" sz="2800" b="1" dirty="0">
                <a:solidFill>
                  <a:srgbClr val="000000"/>
                </a:solidFill>
                <a:latin typeface="宋体" panose="02010600030101010101" pitchFamily="2" charset="-122"/>
              </a:rPr>
              <a:t>J.H.Morris</a:t>
            </a:r>
            <a:r>
              <a:rPr lang="zh-CN" altLang="en-US" sz="2800" b="1" dirty="0">
                <a:solidFill>
                  <a:srgbClr val="000000"/>
                </a:solidFill>
                <a:latin typeface="宋体" panose="02010600030101010101" pitchFamily="2" charset="-122"/>
              </a:rPr>
              <a:t>也得到相类似的算法，这样就产生了第一种线性时间复杂度的模式匹配算法</a:t>
            </a:r>
            <a:r>
              <a:rPr lang="en-US" altLang="zh-CN" sz="2800" b="1" dirty="0">
                <a:solidFill>
                  <a:srgbClr val="0033CC"/>
                </a:solidFill>
                <a:latin typeface="宋体" panose="02010600030101010101" pitchFamily="2" charset="-122"/>
              </a:rPr>
              <a:t>Knuth-Morris-Pratt </a:t>
            </a:r>
            <a:r>
              <a:rPr lang="zh-CN" altLang="en-US" sz="2800" b="1" dirty="0">
                <a:solidFill>
                  <a:srgbClr val="0033CC"/>
                </a:solidFill>
                <a:latin typeface="宋体" panose="02010600030101010101" pitchFamily="2" charset="-122"/>
              </a:rPr>
              <a:t>算法（简称为</a:t>
            </a:r>
            <a:r>
              <a:rPr lang="en-US" altLang="zh-CN" sz="2800" b="1" dirty="0">
                <a:solidFill>
                  <a:srgbClr val="0033CC"/>
                </a:solidFill>
                <a:latin typeface="宋体" panose="02010600030101010101" pitchFamily="2" charset="-122"/>
              </a:rPr>
              <a:t>KMP</a:t>
            </a:r>
            <a:r>
              <a:rPr lang="zh-CN" altLang="en-US" sz="2800" b="1" dirty="0">
                <a:solidFill>
                  <a:srgbClr val="0033CC"/>
                </a:solidFill>
                <a:latin typeface="宋体" panose="02010600030101010101" pitchFamily="2" charset="-122"/>
              </a:rPr>
              <a:t>算法）</a:t>
            </a:r>
            <a:r>
              <a:rPr lang="zh-CN" altLang="en-US" sz="2800" b="1" dirty="0">
                <a:solidFill>
                  <a:srgbClr val="000000"/>
                </a:solidFill>
                <a:latin typeface="宋体" panose="02010600030101010101" pitchFamily="2" charset="-122"/>
              </a:rPr>
              <a:t>。此种算法不仅时间复杂度良好，而且有一个非常好的特点，扫描文本时不需要回溯，这对于处理实时输入的文本有很大的好处。 </a:t>
            </a:r>
            <a:endParaRPr lang="zh-CN" altLang="en-US" sz="2800" b="1" dirty="0">
              <a:solidFill>
                <a:srgbClr val="000000"/>
              </a:solidFill>
              <a:latin typeface="宋体" panose="02010600030101010101" pitchFamily="2" charset="-122"/>
            </a:endParaRPr>
          </a:p>
          <a:p>
            <a:pPr lvl="1" algn="just">
              <a:lnSpc>
                <a:spcPct val="110000"/>
              </a:lnSpc>
              <a:spcBef>
                <a:spcPct val="20000"/>
              </a:spcBef>
              <a:buClrTx/>
            </a:pPr>
            <a:endParaRPr lang="zh-CN" altLang="en-US" sz="3200" b="1" dirty="0">
              <a:solidFill>
                <a:srgbClr val="000000"/>
              </a:solidFill>
              <a:latin typeface="宋体" panose="02010600030101010101" pitchFamily="2" charset="-122"/>
            </a:endParaRPr>
          </a:p>
        </p:txBody>
      </p:sp>
      <p:sp>
        <p:nvSpPr>
          <p:cNvPr id="166917" name="Rectangle 5"/>
          <p:cNvSpPr>
            <a:spLocks noRot="1" noChangeArrowheads="1"/>
          </p:cNvSpPr>
          <p:nvPr/>
        </p:nvSpPr>
        <p:spPr bwMode="auto">
          <a:xfrm>
            <a:off x="900113" y="232093"/>
            <a:ext cx="7369175" cy="606425"/>
          </a:xfrm>
          <a:prstGeom prst="rect">
            <a:avLst/>
          </a:prstGeom>
          <a:noFill/>
          <a:ln w="9525">
            <a:noFill/>
            <a:miter lim="800000"/>
          </a:ln>
          <a:effectLst/>
        </p:spPr>
        <p:txBody>
          <a:bodyPr anchor="ctr"/>
          <a:lstStyle/>
          <a:p>
            <a:pPr algn="ctr">
              <a:spcBef>
                <a:spcPct val="0"/>
              </a:spcBef>
              <a:buClrTx/>
            </a:pPr>
            <a:r>
              <a:rPr lang="zh-CN" altLang="en-US" sz="3200" b="1" dirty="0">
                <a:effectLst>
                  <a:outerShdw blurRad="38100" dist="38100" dir="2700000">
                    <a:srgbClr val="000000"/>
                  </a:outerShdw>
                </a:effectLst>
                <a:latin typeface="Arial" panose="020B0604020202020204" pitchFamily="34" charset="0"/>
              </a:rPr>
              <a:t>单模式匹配 算法</a:t>
            </a:r>
            <a:endParaRPr lang="zh-CN" altLang="en-US" sz="3200" b="1" dirty="0">
              <a:effectLst>
                <a:outerShdw blurRad="38100" dist="38100" dir="2700000">
                  <a:srgbClr val="000000"/>
                </a:outerShdw>
              </a:effectLst>
              <a:latin typeface="Arial" panose="020B0604020202020204" pitchFamily="34" charset="0"/>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灯片编号占位符 1"/>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43010" name="Text Box 4"/>
          <p:cNvSpPr txBox="1"/>
          <p:nvPr/>
        </p:nvSpPr>
        <p:spPr>
          <a:xfrm>
            <a:off x="468313" y="836613"/>
            <a:ext cx="8135937" cy="4521815"/>
          </a:xfrm>
          <a:prstGeom prst="rect">
            <a:avLst/>
          </a:prstGeom>
          <a:noFill/>
          <a:ln w="9525">
            <a:noFill/>
          </a:ln>
        </p:spPr>
        <p:txBody>
          <a:bodyPr>
            <a:spAutoFit/>
          </a:bodyPr>
          <a:lstStyle/>
          <a:p>
            <a:pPr marL="342900" indent="-342900">
              <a:lnSpc>
                <a:spcPct val="110000"/>
              </a:lnSpc>
              <a:spcBef>
                <a:spcPct val="20000"/>
              </a:spcBef>
              <a:buFont typeface="Wingdings" panose="05000000000000000000" pitchFamily="2" charset="2"/>
              <a:buChar char="n"/>
            </a:pPr>
            <a:r>
              <a:rPr lang="en-US" altLang="zh-CN" sz="3600" b="1" dirty="0">
                <a:solidFill>
                  <a:srgbClr val="C00000"/>
                </a:solidFill>
                <a:latin typeface="宋体" panose="02010600030101010101" pitchFamily="2" charset="-122"/>
              </a:rPr>
              <a:t>BM</a:t>
            </a:r>
            <a:r>
              <a:rPr lang="zh-CN" altLang="en-US" sz="3600" b="1" dirty="0">
                <a:solidFill>
                  <a:srgbClr val="C00000"/>
                </a:solidFill>
                <a:latin typeface="宋体" panose="02010600030101010101" pitchFamily="2" charset="-122"/>
              </a:rPr>
              <a:t>算法</a:t>
            </a:r>
            <a:endParaRPr lang="en-US" altLang="zh-CN" sz="3600" b="1" dirty="0">
              <a:solidFill>
                <a:srgbClr val="C00000"/>
              </a:solidFill>
              <a:latin typeface="宋体" panose="02010600030101010101" pitchFamily="2" charset="-122"/>
            </a:endParaRPr>
          </a:p>
          <a:p>
            <a:pPr lvl="1" algn="just">
              <a:lnSpc>
                <a:spcPct val="110000"/>
              </a:lnSpc>
              <a:spcBef>
                <a:spcPct val="20000"/>
              </a:spcBef>
              <a:buClrTx/>
            </a:pPr>
            <a:r>
              <a:rPr lang="en-US" altLang="zh-CN" sz="2800" b="1" dirty="0">
                <a:solidFill>
                  <a:srgbClr val="000000"/>
                </a:solidFill>
                <a:latin typeface="宋体" panose="02010600030101010101" pitchFamily="2" charset="-122"/>
              </a:rPr>
              <a:t>1977</a:t>
            </a:r>
            <a:r>
              <a:rPr lang="zh-CN" altLang="en-US" sz="2800" b="1" dirty="0">
                <a:solidFill>
                  <a:srgbClr val="000000"/>
                </a:solidFill>
                <a:latin typeface="宋体" panose="02010600030101010101" pitchFamily="2" charset="-122"/>
              </a:rPr>
              <a:t>年，</a:t>
            </a:r>
            <a:r>
              <a:rPr lang="en-US" altLang="zh-CN" sz="2800" b="1" dirty="0" err="1">
                <a:latin typeface="宋体" panose="02010600030101010101" pitchFamily="2" charset="-122"/>
              </a:rPr>
              <a:t>R.S.</a:t>
            </a:r>
            <a:r>
              <a:rPr lang="en-US" altLang="zh-CN" sz="2800" b="1" dirty="0" err="1">
                <a:solidFill>
                  <a:srgbClr val="0033CC"/>
                </a:solidFill>
                <a:latin typeface="宋体" panose="02010600030101010101" pitchFamily="2" charset="-122"/>
              </a:rPr>
              <a:t>Boyer</a:t>
            </a:r>
            <a:r>
              <a:rPr lang="zh-CN" altLang="en-US" sz="2800" b="1" dirty="0">
                <a:solidFill>
                  <a:srgbClr val="0033CC"/>
                </a:solidFill>
                <a:latin typeface="宋体" panose="02010600030101010101" pitchFamily="2" charset="-122"/>
              </a:rPr>
              <a:t>和</a:t>
            </a:r>
            <a:r>
              <a:rPr lang="en-US" altLang="zh-CN" sz="2800" b="1" dirty="0">
                <a:latin typeface="宋体" panose="02010600030101010101" pitchFamily="2" charset="-122"/>
              </a:rPr>
              <a:t>J.S.</a:t>
            </a:r>
            <a:r>
              <a:rPr lang="en-US" altLang="zh-CN" sz="2800" b="1" dirty="0">
                <a:solidFill>
                  <a:srgbClr val="0033CC"/>
                </a:solidFill>
                <a:latin typeface="宋体" panose="02010600030101010101" pitchFamily="2" charset="-122"/>
              </a:rPr>
              <a:t>Moore</a:t>
            </a:r>
            <a:r>
              <a:rPr lang="zh-CN" altLang="en-US" sz="2800" b="1" dirty="0">
                <a:solidFill>
                  <a:srgbClr val="000000"/>
                </a:solidFill>
                <a:latin typeface="宋体" panose="02010600030101010101" pitchFamily="2" charset="-122"/>
              </a:rPr>
              <a:t>两人设计了一种新的算法</a:t>
            </a:r>
            <a:r>
              <a:rPr lang="en-US" altLang="zh-CN" sz="2800" b="1" dirty="0">
                <a:solidFill>
                  <a:srgbClr val="0033CC"/>
                </a:solidFill>
                <a:latin typeface="宋体" panose="02010600030101010101" pitchFamily="2" charset="-122"/>
              </a:rPr>
              <a:t>Boyer-Moore </a:t>
            </a:r>
            <a:r>
              <a:rPr lang="en-US" altLang="zh-CN" sz="2800" b="1" dirty="0">
                <a:solidFill>
                  <a:srgbClr val="000000"/>
                </a:solidFill>
                <a:latin typeface="宋体" panose="02010600030101010101" pitchFamily="2" charset="-122"/>
              </a:rPr>
              <a:t>(</a:t>
            </a:r>
            <a:r>
              <a:rPr lang="en-US" altLang="zh-CN" sz="2800" b="1" dirty="0">
                <a:solidFill>
                  <a:srgbClr val="0033CC"/>
                </a:solidFill>
                <a:latin typeface="宋体" panose="02010600030101010101" pitchFamily="2" charset="-122"/>
              </a:rPr>
              <a:t> </a:t>
            </a:r>
            <a:r>
              <a:rPr lang="zh-CN" altLang="en-US" sz="2800" b="1" dirty="0">
                <a:solidFill>
                  <a:srgbClr val="0033CC"/>
                </a:solidFill>
                <a:latin typeface="宋体" panose="02010600030101010101" pitchFamily="2" charset="-122"/>
              </a:rPr>
              <a:t>简称</a:t>
            </a:r>
            <a:r>
              <a:rPr lang="en-US" altLang="zh-CN" sz="2800" b="1" dirty="0">
                <a:solidFill>
                  <a:srgbClr val="0033CC"/>
                </a:solidFill>
                <a:latin typeface="宋体" panose="02010600030101010101" pitchFamily="2" charset="-122"/>
              </a:rPr>
              <a:t>BM</a:t>
            </a:r>
            <a:r>
              <a:rPr lang="zh-CN" altLang="en-US" sz="2800" b="1" dirty="0">
                <a:solidFill>
                  <a:srgbClr val="0033CC"/>
                </a:solidFill>
                <a:latin typeface="宋体" panose="02010600030101010101" pitchFamily="2" charset="-122"/>
              </a:rPr>
              <a:t>算法</a:t>
            </a:r>
            <a:r>
              <a:rPr lang="en-US" altLang="zh-CN" sz="2800" b="1" dirty="0">
                <a:solidFill>
                  <a:srgbClr val="000000"/>
                </a:solidFill>
                <a:latin typeface="宋体" panose="02010600030101010101" pitchFamily="2" charset="-122"/>
              </a:rPr>
              <a:t>)</a:t>
            </a:r>
            <a:r>
              <a:rPr lang="zh-CN" altLang="en-US" sz="2800" b="1" dirty="0">
                <a:solidFill>
                  <a:srgbClr val="000000"/>
                </a:solidFill>
                <a:latin typeface="宋体" panose="02010600030101010101" pitchFamily="2" charset="-122"/>
              </a:rPr>
              <a:t>，该算法可以实现跳跃查寻，大多数情况下只需扫描文本中的一部分字符。尽管它的时间复杂度并不是最好，但是实际效果却常常是最快的。因此，</a:t>
            </a:r>
            <a:r>
              <a:rPr lang="en-US" altLang="zh-CN" sz="2800" b="1" dirty="0">
                <a:solidFill>
                  <a:srgbClr val="000000"/>
                </a:solidFill>
                <a:latin typeface="宋体" panose="02010600030101010101" pitchFamily="2" charset="-122"/>
              </a:rPr>
              <a:t>BM</a:t>
            </a:r>
            <a:r>
              <a:rPr lang="zh-CN" altLang="en-US" sz="2800" b="1" dirty="0">
                <a:solidFill>
                  <a:srgbClr val="000000"/>
                </a:solidFill>
                <a:latin typeface="宋体" panose="02010600030101010101" pitchFamily="2" charset="-122"/>
              </a:rPr>
              <a:t>算法得到了很好的研究，衍生出许多变种，如</a:t>
            </a:r>
            <a:r>
              <a:rPr lang="en-US" altLang="zh-CN" sz="2800" b="1" dirty="0">
                <a:solidFill>
                  <a:srgbClr val="000000"/>
                </a:solidFill>
                <a:latin typeface="宋体" panose="02010600030101010101" pitchFamily="2" charset="-122"/>
              </a:rPr>
              <a:t>Horspool-BM, Tuned-BM</a:t>
            </a:r>
            <a:r>
              <a:rPr lang="zh-CN" altLang="en-US" sz="2800" b="1" dirty="0">
                <a:solidFill>
                  <a:srgbClr val="000000"/>
                </a:solidFill>
                <a:latin typeface="宋体" panose="02010600030101010101" pitchFamily="2" charset="-122"/>
              </a:rPr>
              <a:t>和</a:t>
            </a:r>
            <a:r>
              <a:rPr lang="en-US" altLang="zh-CN" sz="2800" b="1" dirty="0">
                <a:solidFill>
                  <a:srgbClr val="000000"/>
                </a:solidFill>
                <a:latin typeface="宋体" panose="02010600030101010101" pitchFamily="2" charset="-122"/>
              </a:rPr>
              <a:t>QS</a:t>
            </a:r>
            <a:r>
              <a:rPr lang="zh-CN" altLang="en-US" sz="2800" b="1" dirty="0">
                <a:solidFill>
                  <a:srgbClr val="000000"/>
                </a:solidFill>
                <a:latin typeface="宋体" panose="02010600030101010101" pitchFamily="2" charset="-122"/>
              </a:rPr>
              <a:t>等，这些算法至今都是最活跃的算法。</a:t>
            </a:r>
            <a:endParaRPr lang="zh-CN" altLang="en-US" sz="2800" b="1" dirty="0">
              <a:solidFill>
                <a:srgbClr val="000000"/>
              </a:solidFill>
              <a:latin typeface="宋体" panose="02010600030101010101" pitchFamily="2" charset="-122"/>
            </a:endParaRPr>
          </a:p>
        </p:txBody>
      </p:sp>
      <p:sp>
        <p:nvSpPr>
          <p:cNvPr id="166917" name="Rectangle 5"/>
          <p:cNvSpPr>
            <a:spLocks noRot="1" noChangeArrowheads="1"/>
          </p:cNvSpPr>
          <p:nvPr/>
        </p:nvSpPr>
        <p:spPr bwMode="auto">
          <a:xfrm>
            <a:off x="900113" y="232093"/>
            <a:ext cx="7369175" cy="606425"/>
          </a:xfrm>
          <a:prstGeom prst="rect">
            <a:avLst/>
          </a:prstGeom>
          <a:noFill/>
          <a:ln w="9525">
            <a:noFill/>
            <a:miter lim="800000"/>
          </a:ln>
          <a:effectLst/>
        </p:spPr>
        <p:txBody>
          <a:bodyPr anchor="ctr"/>
          <a:lstStyle/>
          <a:p>
            <a:pPr algn="ctr">
              <a:spcBef>
                <a:spcPct val="0"/>
              </a:spcBef>
              <a:buClrTx/>
            </a:pPr>
            <a:r>
              <a:rPr lang="zh-CN" altLang="en-US" sz="3200" b="1" dirty="0">
                <a:effectLst>
                  <a:outerShdw blurRad="38100" dist="38100" dir="2700000">
                    <a:srgbClr val="000000"/>
                  </a:outerShdw>
                </a:effectLst>
                <a:latin typeface="Arial" panose="020B0604020202020204" pitchFamily="34" charset="0"/>
              </a:rPr>
              <a:t>单模式匹配 算法</a:t>
            </a:r>
            <a:endParaRPr lang="zh-CN" altLang="en-US" sz="3200" b="1" dirty="0">
              <a:effectLst>
                <a:outerShdw blurRad="38100" dist="38100" dir="2700000">
                  <a:srgbClr val="000000"/>
                </a:outerShdw>
              </a:effectLst>
              <a:latin typeface="Arial" panose="020B0604020202020204" pitchFamily="34" charset="0"/>
            </a:endParaRPr>
          </a:p>
        </p:txBody>
      </p:sp>
      <p:sp>
        <p:nvSpPr>
          <p:cNvPr id="3" name="文本框 2"/>
          <p:cNvSpPr txBox="1"/>
          <p:nvPr/>
        </p:nvSpPr>
        <p:spPr>
          <a:xfrm>
            <a:off x="544429" y="5258070"/>
            <a:ext cx="8275636" cy="1163652"/>
          </a:xfrm>
          <a:prstGeom prst="rect">
            <a:avLst/>
          </a:prstGeom>
          <a:noFill/>
        </p:spPr>
        <p:txBody>
          <a:bodyPr wrap="square">
            <a:spAutoFit/>
          </a:bodyPr>
          <a:lstStyle/>
          <a:p>
            <a:pPr algn="just">
              <a:lnSpc>
                <a:spcPct val="120000"/>
              </a:lnSpc>
              <a:spcBef>
                <a:spcPct val="20000"/>
              </a:spcBef>
              <a:buClrTx/>
            </a:pPr>
            <a:r>
              <a:rPr lang="en-US" altLang="zh-CN" sz="2000" b="1" dirty="0">
                <a:solidFill>
                  <a:srgbClr val="C00000"/>
                </a:solidFill>
                <a:latin typeface="宋体" panose="02010600030101010101" pitchFamily="2" charset="-122"/>
              </a:rPr>
              <a:t>KMP</a:t>
            </a:r>
            <a:r>
              <a:rPr lang="zh-CN" altLang="en-US" sz="2000" b="1" dirty="0">
                <a:solidFill>
                  <a:srgbClr val="C00000"/>
                </a:solidFill>
                <a:latin typeface="宋体" panose="02010600030101010101" pitchFamily="2" charset="-122"/>
              </a:rPr>
              <a:t>算法是充分利用已经比较过的字符信息来提高效率，而</a:t>
            </a:r>
            <a:r>
              <a:rPr lang="en-US" altLang="zh-CN" sz="2000" b="1" dirty="0">
                <a:solidFill>
                  <a:srgbClr val="C00000"/>
                </a:solidFill>
                <a:latin typeface="宋体" panose="02010600030101010101" pitchFamily="2" charset="-122"/>
              </a:rPr>
              <a:t>BM</a:t>
            </a:r>
            <a:r>
              <a:rPr lang="zh-CN" altLang="en-US" sz="2000" b="1" dirty="0">
                <a:solidFill>
                  <a:srgbClr val="C00000"/>
                </a:solidFill>
                <a:latin typeface="宋体" panose="02010600030101010101" pitchFamily="2" charset="-122"/>
              </a:rPr>
              <a:t>算法则是从利用匹配失败时获得的信息出发提高效率，这也是模式匹配算法提高效率的两条最主要途径。</a:t>
            </a:r>
            <a:r>
              <a:rPr lang="zh-CN" altLang="en-US" sz="2000" b="1" dirty="0">
                <a:solidFill>
                  <a:srgbClr val="C00000"/>
                </a:solidFill>
                <a:latin typeface="Arial" panose="020B0604020202020204" pitchFamily="34" charset="0"/>
              </a:rPr>
              <a:t> </a:t>
            </a:r>
            <a:endParaRPr lang="zh-CN" altLang="en-US" sz="2000" b="1" dirty="0">
              <a:solidFill>
                <a:srgbClr val="C00000"/>
              </a:solidFill>
              <a:latin typeface="Arial" panose="020B0604020202020204" pitchFamily="34" charset="0"/>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286000" y="3200345"/>
            <a:ext cx="4572000" cy="769441"/>
          </a:xfrm>
          <a:prstGeom prst="rect">
            <a:avLst/>
          </a:prstGeom>
          <a:noFill/>
        </p:spPr>
        <p:txBody>
          <a:bodyPr wrap="square">
            <a:spAutoFit/>
          </a:bodyPr>
          <a:lstStyle/>
          <a:p>
            <a:pPr algn="ctr"/>
            <a:r>
              <a:rPr lang="en-US" altLang="zh-CN" sz="4400" dirty="0">
                <a:solidFill>
                  <a:srgbClr val="C00000"/>
                </a:solidFill>
                <a:effectLst>
                  <a:outerShdw blurRad="38100" dist="38100" dir="2700000">
                    <a:srgbClr val="000000"/>
                  </a:outerShdw>
                </a:effectLst>
              </a:rPr>
              <a:t>BF</a:t>
            </a:r>
            <a:r>
              <a:rPr lang="zh-CN" altLang="en-US" sz="4400" dirty="0">
                <a:solidFill>
                  <a:srgbClr val="C00000"/>
                </a:solidFill>
                <a:effectLst>
                  <a:outerShdw blurRad="38100" dist="38100" dir="2700000">
                    <a:srgbClr val="000000"/>
                  </a:outerShdw>
                </a:effectLst>
              </a:rPr>
              <a:t>算法 </a:t>
            </a:r>
            <a:endParaRPr lang="zh-CN" altLang="en-US" sz="4400" dirty="0">
              <a:solidFill>
                <a:srgbClr val="C00000"/>
              </a:solidFill>
            </a:endParaRPr>
          </a:p>
        </p:txBody>
      </p:sp>
      <p:sp>
        <p:nvSpPr>
          <p:cNvPr id="4" name="文本框 3"/>
          <p:cNvSpPr txBox="1"/>
          <p:nvPr/>
        </p:nvSpPr>
        <p:spPr>
          <a:xfrm>
            <a:off x="2310693" y="1700808"/>
            <a:ext cx="4572000" cy="646331"/>
          </a:xfrm>
          <a:prstGeom prst="rect">
            <a:avLst/>
          </a:prstGeom>
          <a:noFill/>
        </p:spPr>
        <p:txBody>
          <a:bodyPr wrap="square">
            <a:spAutoFit/>
          </a:bodyPr>
          <a:lstStyle/>
          <a:p>
            <a:pPr algn="ctr"/>
            <a:r>
              <a:rPr lang="zh-CN" altLang="en-US" sz="3600" dirty="0">
                <a:effectLst>
                  <a:outerShdw blurRad="38100" dist="38100" dir="2700000">
                    <a:srgbClr val="000000"/>
                  </a:outerShdw>
                </a:effectLst>
              </a:rPr>
              <a:t>单模式匹配</a:t>
            </a:r>
            <a:endParaRPr lang="zh-CN" altLang="en-US" sz="3600" dirty="0"/>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62466" name="Rectangle 2"/>
          <p:cNvSpPr>
            <a:spLocks noGrp="1" noRot="1" noChangeArrowheads="1"/>
          </p:cNvSpPr>
          <p:nvPr>
            <p:ph type="title"/>
          </p:nvPr>
        </p:nvSpPr>
        <p:spPr>
          <a:xfrm>
            <a:off x="628650" y="-89535"/>
            <a:ext cx="7886700" cy="1325563"/>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chemeClr val="tx1"/>
                </a:solidFill>
                <a:effectLst>
                  <a:outerShdw blurRad="38100" dist="38100" dir="2700000" algn="tl">
                    <a:srgbClr val="000000"/>
                  </a:outerShdw>
                </a:effectLst>
                <a:uLnTx/>
                <a:uFillTx/>
                <a:latin typeface="+mj-lt"/>
                <a:ea typeface="+mj-ea"/>
                <a:cs typeface="+mj-cs"/>
              </a:rPr>
              <a:t>BF </a:t>
            </a:r>
            <a:r>
              <a:rPr kumimoji="0" lang="zh-CN" altLang="en-US" sz="3200" b="1" i="0" u="none" strike="noStrike" kern="0" cap="none" spc="0" normalizeH="0" baseline="0" noProof="0">
                <a:ln>
                  <a:noFill/>
                </a:ln>
                <a:solidFill>
                  <a:schemeClr val="tx1"/>
                </a:solidFill>
                <a:effectLst>
                  <a:outerShdw blurRad="38100" dist="38100" dir="2700000" algn="tl">
                    <a:srgbClr val="000000"/>
                  </a:outerShdw>
                </a:effectLst>
                <a:uLnTx/>
                <a:uFillTx/>
                <a:latin typeface="+mj-lt"/>
                <a:ea typeface="+mj-ea"/>
                <a:cs typeface="+mj-cs"/>
              </a:rPr>
              <a:t>算法</a:t>
            </a:r>
            <a:endParaRPr kumimoji="0" lang="zh-CN" altLang="en-US" sz="3200" b="1" i="0" u="none" strike="noStrike" kern="0" cap="none" spc="0" normalizeH="0" baseline="0" noProof="0">
              <a:ln>
                <a:noFill/>
              </a:ln>
              <a:solidFill>
                <a:schemeClr val="tx1"/>
              </a:solidFill>
              <a:effectLst>
                <a:outerShdw blurRad="38100" dist="38100" dir="2700000" algn="tl">
                  <a:srgbClr val="000000"/>
                </a:outerShdw>
              </a:effectLst>
              <a:uLnTx/>
              <a:uFillTx/>
              <a:latin typeface="+mj-lt"/>
              <a:ea typeface="+mj-ea"/>
              <a:cs typeface="+mj-cs"/>
            </a:endParaRPr>
          </a:p>
        </p:txBody>
      </p:sp>
      <p:sp>
        <p:nvSpPr>
          <p:cNvPr id="45059" name="Rectangle 3"/>
          <p:cNvSpPr>
            <a:spLocks noGrp="1" noRot="1"/>
          </p:cNvSpPr>
          <p:nvPr>
            <p:ph idx="1"/>
          </p:nvPr>
        </p:nvSpPr>
        <p:spPr/>
        <p:txBody>
          <a:bodyPr vert="horz" wrap="square" lIns="91440" tIns="45720" rIns="91440" bIns="45720" anchor="t"/>
          <a:lstStyle/>
          <a:p>
            <a:pPr eaLnBrk="1" hangingPunct="1"/>
            <a:r>
              <a:rPr lang="zh-CN" altLang="en-US" sz="2800" dirty="0"/>
              <a:t>主要思想：</a:t>
            </a:r>
            <a:endParaRPr lang="zh-CN" altLang="en-US" sz="2800" dirty="0"/>
          </a:p>
          <a:p>
            <a:pPr lvl="1" eaLnBrk="1" hangingPunct="1"/>
            <a:r>
              <a:rPr lang="en-US" altLang="zh-CN" sz="2400" dirty="0"/>
              <a:t>BF</a:t>
            </a:r>
            <a:r>
              <a:rPr lang="zh-CN" altLang="en-US" sz="2400" dirty="0"/>
              <a:t>算法是出现最早的一种算法，其思想非常简单：从左向右，依次比较，每次移动一个字符位置。比较方向可以任意选定。无预处理阶段。</a:t>
            </a:r>
            <a:endParaRPr lang="zh-CN" altLang="en-US" sz="2400" dirty="0"/>
          </a:p>
        </p:txBody>
      </p:sp>
      <p:sp>
        <p:nvSpPr>
          <p:cNvPr id="45060" name="Rectangle 4"/>
          <p:cNvSpPr>
            <a:spLocks noRot="1"/>
          </p:cNvSpPr>
          <p:nvPr/>
        </p:nvSpPr>
        <p:spPr>
          <a:xfrm>
            <a:off x="611188" y="3789363"/>
            <a:ext cx="8153400" cy="1973262"/>
          </a:xfrm>
          <a:prstGeom prst="rect">
            <a:avLst/>
          </a:prstGeom>
          <a:noFill/>
          <a:ln w="9525">
            <a:noFill/>
          </a:ln>
        </p:spPr>
        <p:txBody>
          <a:bodyPr/>
          <a:lstStyle/>
          <a:p>
            <a:pPr marL="342900" indent="-342900">
              <a:spcBef>
                <a:spcPct val="20000"/>
              </a:spcBef>
              <a:buClr>
                <a:schemeClr val="hlink"/>
              </a:buClr>
              <a:buFont typeface="Wingdings" panose="05000000000000000000" pitchFamily="2" charset="2"/>
              <a:buChar char="l"/>
            </a:pPr>
            <a:r>
              <a:rPr lang="zh-CN" altLang="en-US" sz="2800" b="1" dirty="0">
                <a:solidFill>
                  <a:srgbClr val="030301"/>
                </a:solidFill>
                <a:latin typeface="Arial" panose="020B0604020202020204" pitchFamily="34" charset="0"/>
              </a:rPr>
              <a:t>原理：</a:t>
            </a:r>
            <a:endParaRPr lang="zh-CN" altLang="en-US" sz="2800" b="1" dirty="0">
              <a:solidFill>
                <a:srgbClr val="030301"/>
              </a:solidFill>
              <a:latin typeface="Arial" panose="020B0604020202020204" pitchFamily="34" charset="0"/>
            </a:endParaRPr>
          </a:p>
          <a:p>
            <a:pPr marL="742950" lvl="1" indent="-285750">
              <a:spcBef>
                <a:spcPct val="20000"/>
              </a:spcBef>
              <a:buClr>
                <a:schemeClr val="tx2"/>
              </a:buClr>
              <a:buSzPct val="85000"/>
              <a:buFont typeface="Arial" panose="020B0604020202020204" pitchFamily="34" charset="0"/>
              <a:buChar char="−"/>
            </a:pPr>
            <a:r>
              <a:rPr lang="zh-CN" altLang="en-US" b="1" dirty="0">
                <a:solidFill>
                  <a:srgbClr val="030301"/>
                </a:solidFill>
                <a:latin typeface="Arial" panose="020B0604020202020204" pitchFamily="34" charset="0"/>
              </a:rPr>
              <a:t>在主串 </a:t>
            </a:r>
            <a:r>
              <a:rPr lang="en-US" altLang="zh-CN" b="1" dirty="0">
                <a:solidFill>
                  <a:srgbClr val="030301"/>
                </a:solidFill>
                <a:latin typeface="Arial" panose="020B0604020202020204" pitchFamily="34" charset="0"/>
              </a:rPr>
              <a:t>s </a:t>
            </a:r>
            <a:r>
              <a:rPr lang="zh-CN" altLang="en-US" b="1" dirty="0">
                <a:solidFill>
                  <a:srgbClr val="030301"/>
                </a:solidFill>
                <a:latin typeface="Arial" panose="020B0604020202020204" pitchFamily="34" charset="0"/>
              </a:rPr>
              <a:t>中从第 </a:t>
            </a:r>
            <a:r>
              <a:rPr lang="en-US" altLang="zh-CN" b="1" dirty="0">
                <a:solidFill>
                  <a:srgbClr val="030301"/>
                </a:solidFill>
                <a:latin typeface="Arial" panose="020B0604020202020204" pitchFamily="34" charset="0"/>
              </a:rPr>
              <a:t>i ( i  </a:t>
            </a:r>
            <a:r>
              <a:rPr lang="zh-CN" altLang="en-US" b="1" dirty="0">
                <a:solidFill>
                  <a:srgbClr val="030301"/>
                </a:solidFill>
                <a:latin typeface="Arial" panose="020B0604020202020204" pitchFamily="34" charset="0"/>
              </a:rPr>
              <a:t>的 初值为 </a:t>
            </a:r>
            <a:r>
              <a:rPr lang="en-US" altLang="zh-CN" b="1" dirty="0">
                <a:solidFill>
                  <a:srgbClr val="030301"/>
                </a:solidFill>
                <a:latin typeface="Arial" panose="020B0604020202020204" pitchFamily="34" charset="0"/>
              </a:rPr>
              <a:t>start)</a:t>
            </a:r>
            <a:r>
              <a:rPr lang="zh-CN" altLang="en-US" b="1" dirty="0">
                <a:solidFill>
                  <a:srgbClr val="030301"/>
                </a:solidFill>
                <a:latin typeface="Arial" panose="020B0604020202020204" pitchFamily="34" charset="0"/>
              </a:rPr>
              <a:t>个字符起，并且长度和 </a:t>
            </a:r>
            <a:r>
              <a:rPr lang="en-US" altLang="zh-CN" b="1" dirty="0">
                <a:solidFill>
                  <a:srgbClr val="030301"/>
                </a:solidFill>
                <a:latin typeface="Arial" panose="020B0604020202020204" pitchFamily="34" charset="0"/>
              </a:rPr>
              <a:t>t </a:t>
            </a:r>
            <a:r>
              <a:rPr lang="zh-CN" altLang="en-US" b="1" dirty="0">
                <a:solidFill>
                  <a:srgbClr val="030301"/>
                </a:solidFill>
                <a:latin typeface="Arial" panose="020B0604020202020204" pitchFamily="34" charset="0"/>
              </a:rPr>
              <a:t>串相等的子串和 </a:t>
            </a:r>
            <a:r>
              <a:rPr lang="en-US" altLang="zh-CN" b="1" dirty="0">
                <a:solidFill>
                  <a:srgbClr val="030301"/>
                </a:solidFill>
                <a:latin typeface="Arial" panose="020B0604020202020204" pitchFamily="34" charset="0"/>
              </a:rPr>
              <a:t>t  </a:t>
            </a:r>
            <a:r>
              <a:rPr lang="zh-CN" altLang="en-US" b="1" dirty="0">
                <a:solidFill>
                  <a:srgbClr val="030301"/>
                </a:solidFill>
                <a:latin typeface="Arial" panose="020B0604020202020204" pitchFamily="34" charset="0"/>
              </a:rPr>
              <a:t>比较，若相等，则求得函数值为 </a:t>
            </a:r>
            <a:r>
              <a:rPr lang="en-US" altLang="zh-CN" b="1" dirty="0">
                <a:solidFill>
                  <a:srgbClr val="030301"/>
                </a:solidFill>
                <a:latin typeface="Arial" panose="020B0604020202020204" pitchFamily="34" charset="0"/>
              </a:rPr>
              <a:t>i  , </a:t>
            </a:r>
            <a:r>
              <a:rPr lang="zh-CN" altLang="en-US" b="1" dirty="0">
                <a:solidFill>
                  <a:srgbClr val="030301"/>
                </a:solidFill>
                <a:latin typeface="Arial" panose="020B0604020202020204" pitchFamily="34" charset="0"/>
              </a:rPr>
              <a:t>否则 </a:t>
            </a:r>
            <a:r>
              <a:rPr lang="en-US" altLang="zh-CN" b="1" dirty="0">
                <a:solidFill>
                  <a:srgbClr val="030301"/>
                </a:solidFill>
                <a:latin typeface="Arial" panose="020B0604020202020204" pitchFamily="34" charset="0"/>
              </a:rPr>
              <a:t>i </a:t>
            </a:r>
            <a:r>
              <a:rPr lang="zh-CN" altLang="en-US" b="1" dirty="0">
                <a:solidFill>
                  <a:srgbClr val="030301"/>
                </a:solidFill>
                <a:latin typeface="Arial" panose="020B0604020202020204" pitchFamily="34" charset="0"/>
              </a:rPr>
              <a:t>增</a:t>
            </a:r>
            <a:r>
              <a:rPr lang="en-US" altLang="zh-CN" b="1" dirty="0">
                <a:solidFill>
                  <a:srgbClr val="030301"/>
                </a:solidFill>
                <a:latin typeface="Arial" panose="020B0604020202020204" pitchFamily="34" charset="0"/>
              </a:rPr>
              <a:t>1 </a:t>
            </a:r>
            <a:r>
              <a:rPr lang="zh-CN" altLang="en-US" b="1" dirty="0">
                <a:solidFill>
                  <a:srgbClr val="030301"/>
                </a:solidFill>
                <a:latin typeface="Arial" panose="020B0604020202020204" pitchFamily="34" charset="0"/>
              </a:rPr>
              <a:t>，直至串 </a:t>
            </a:r>
            <a:r>
              <a:rPr lang="en-US" altLang="zh-CN" b="1" dirty="0">
                <a:solidFill>
                  <a:srgbClr val="030301"/>
                </a:solidFill>
                <a:latin typeface="Arial" panose="020B0604020202020204" pitchFamily="34" charset="0"/>
              </a:rPr>
              <a:t>s </a:t>
            </a:r>
            <a:r>
              <a:rPr lang="zh-CN" altLang="en-US" b="1" dirty="0">
                <a:solidFill>
                  <a:srgbClr val="030301"/>
                </a:solidFill>
                <a:latin typeface="Arial" panose="020B0604020202020204" pitchFamily="34" charset="0"/>
              </a:rPr>
              <a:t>中不存在从  </a:t>
            </a:r>
            <a:r>
              <a:rPr lang="en-US" altLang="zh-CN" b="1" dirty="0">
                <a:solidFill>
                  <a:srgbClr val="030301"/>
                </a:solidFill>
                <a:latin typeface="Arial" panose="020B0604020202020204" pitchFamily="34" charset="0"/>
              </a:rPr>
              <a:t>i </a:t>
            </a:r>
            <a:r>
              <a:rPr lang="zh-CN" altLang="en-US" b="1" dirty="0">
                <a:solidFill>
                  <a:srgbClr val="030301"/>
                </a:solidFill>
                <a:latin typeface="Arial" panose="020B0604020202020204" pitchFamily="34" charset="0"/>
              </a:rPr>
              <a:t>开始和 </a:t>
            </a:r>
            <a:r>
              <a:rPr lang="en-US" altLang="zh-CN" b="1" dirty="0">
                <a:solidFill>
                  <a:srgbClr val="030301"/>
                </a:solidFill>
                <a:latin typeface="Arial" panose="020B0604020202020204" pitchFamily="34" charset="0"/>
              </a:rPr>
              <a:t>t </a:t>
            </a:r>
            <a:r>
              <a:rPr lang="zh-CN" altLang="en-US" b="1" dirty="0">
                <a:solidFill>
                  <a:srgbClr val="030301"/>
                </a:solidFill>
                <a:latin typeface="Arial" panose="020B0604020202020204" pitchFamily="34" charset="0"/>
              </a:rPr>
              <a:t>相等的子串为止。</a:t>
            </a:r>
            <a:endParaRPr lang="zh-CN" altLang="en-US" b="1" dirty="0">
              <a:solidFill>
                <a:srgbClr val="030301"/>
              </a:solidFill>
              <a:latin typeface="Arial" panose="020B0604020202020204" pitchFamily="34" charset="0"/>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201730" name="Rectangle 2"/>
          <p:cNvSpPr>
            <a:spLocks noGrp="1" noRot="1" noChangeArrowheads="1"/>
          </p:cNvSpPr>
          <p:nvPr>
            <p:ph type="title"/>
          </p:nvPr>
        </p:nvSpPr>
        <p:spPr>
          <a:xfrm>
            <a:off x="628650" y="53975"/>
            <a:ext cx="7886700" cy="1325563"/>
          </a:xfrm>
        </p:spPr>
        <p:txBody>
          <a:bodyPr vert="horz" wrap="square" lIns="91440" tIns="45720" rIns="91440" bIns="45720" numCol="1" anchor="ctr" anchorCtr="0" compatLnSpc="1"/>
          <a:lstStyle/>
          <a:p>
            <a:pPr algn="l" eaLnBrk="1" hangingPunct="1"/>
            <a:r>
              <a:rPr lang="zh-CN" altLang="en-US" dirty="0">
                <a:effectLst>
                  <a:outerShdw blurRad="38100" dist="38100" dir="2700000">
                    <a:srgbClr val="000000"/>
                  </a:outerShdw>
                </a:effectLst>
              </a:rPr>
              <a:t>举例：</a:t>
            </a:r>
            <a:endParaRPr lang="zh-CN" altLang="en-US" dirty="0">
              <a:effectLst>
                <a:outerShdw blurRad="38100" dist="38100" dir="2700000">
                  <a:srgbClr val="000000"/>
                </a:outerShdw>
              </a:effectLst>
            </a:endParaRPr>
          </a:p>
        </p:txBody>
      </p:sp>
      <p:sp>
        <p:nvSpPr>
          <p:cNvPr id="47107" name="Rectangle 3"/>
          <p:cNvSpPr>
            <a:spLocks noGrp="1" noRot="1"/>
          </p:cNvSpPr>
          <p:nvPr>
            <p:ph idx="1"/>
          </p:nvPr>
        </p:nvSpPr>
        <p:spPr/>
        <p:txBody>
          <a:bodyPr vert="horz" wrap="square" lIns="91440" tIns="45720" rIns="91440" bIns="45720" anchor="t"/>
          <a:lstStyle/>
          <a:p>
            <a:pPr eaLnBrk="1" hangingPunct="1">
              <a:buNone/>
            </a:pPr>
            <a:r>
              <a:rPr lang="zh-CN" altLang="en-US" sz="2400" dirty="0"/>
              <a:t>文本：</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endParaRPr lang="en-US" altLang="zh-CN" sz="2400" dirty="0">
              <a:latin typeface="Arial" panose="020B0604020202020204" pitchFamily="34" charset="0"/>
              <a:cs typeface="Arial" panose="020B0604020202020204" pitchFamily="34" charset="0"/>
            </a:endParaRPr>
          </a:p>
          <a:p>
            <a:pPr eaLnBrk="1" hangingPunct="1">
              <a:buNone/>
            </a:pPr>
            <a:r>
              <a:rPr lang="zh-CN" altLang="en-US" sz="2400" dirty="0"/>
              <a:t>模式：</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a:t>
            </a:r>
            <a:endParaRPr lang="en-US" altLang="zh-CN" sz="2400" dirty="0">
              <a:latin typeface="Arial" panose="020B0604020202020204" pitchFamily="34" charset="0"/>
              <a:cs typeface="Arial" panose="020B0604020202020204" pitchFamily="34" charset="0"/>
            </a:endParaRPr>
          </a:p>
        </p:txBody>
      </p:sp>
      <p:sp>
        <p:nvSpPr>
          <p:cNvPr id="2" name="文本框 1"/>
          <p:cNvSpPr txBox="1"/>
          <p:nvPr/>
        </p:nvSpPr>
        <p:spPr>
          <a:xfrm>
            <a:off x="827584" y="3958344"/>
            <a:ext cx="1843774" cy="461665"/>
          </a:xfrm>
          <a:prstGeom prst="rect">
            <a:avLst/>
          </a:prstGeom>
          <a:noFill/>
        </p:spPr>
        <p:txBody>
          <a:bodyPr wrap="none" rtlCol="0">
            <a:spAutoFit/>
          </a:bodyPr>
          <a:lstStyle/>
          <a:p>
            <a:r>
              <a:rPr kumimoji="1" lang="zh-CN" altLang="en-US" b="1" dirty="0">
                <a:solidFill>
                  <a:srgbClr val="0070C0"/>
                </a:solidFill>
              </a:rPr>
              <a:t>文本长度 </a:t>
            </a:r>
            <a:r>
              <a:rPr kumimoji="1" lang="en-US" altLang="zh-CN" b="1" dirty="0">
                <a:solidFill>
                  <a:srgbClr val="0070C0"/>
                </a:solidFill>
              </a:rPr>
              <a:t>15</a:t>
            </a:r>
            <a:endParaRPr kumimoji="1" lang="zh-CN" altLang="en-US" b="1" dirty="0">
              <a:solidFill>
                <a:srgbClr val="0070C0"/>
              </a:solidFill>
            </a:endParaRPr>
          </a:p>
        </p:txBody>
      </p:sp>
      <p:sp>
        <p:nvSpPr>
          <p:cNvPr id="3" name="文本框 2"/>
          <p:cNvSpPr txBox="1"/>
          <p:nvPr/>
        </p:nvSpPr>
        <p:spPr>
          <a:xfrm>
            <a:off x="827584" y="3284984"/>
            <a:ext cx="1672253" cy="461665"/>
          </a:xfrm>
          <a:prstGeom prst="rect">
            <a:avLst/>
          </a:prstGeom>
          <a:noFill/>
        </p:spPr>
        <p:txBody>
          <a:bodyPr wrap="none" rtlCol="0">
            <a:spAutoFit/>
          </a:bodyPr>
          <a:lstStyle/>
          <a:p>
            <a:r>
              <a:rPr kumimoji="1" lang="zh-CN" altLang="en-US" b="1" dirty="0">
                <a:solidFill>
                  <a:srgbClr val="0070C0"/>
                </a:solidFill>
              </a:rPr>
              <a:t>模式长度 </a:t>
            </a:r>
            <a:r>
              <a:rPr kumimoji="1" lang="en-US" altLang="zh-CN" b="1" dirty="0">
                <a:solidFill>
                  <a:srgbClr val="0070C0"/>
                </a:solidFill>
              </a:rPr>
              <a:t>8</a:t>
            </a:r>
            <a:endParaRPr kumimoji="1" lang="zh-CN" altLang="en-US" b="1" dirty="0">
              <a:solidFill>
                <a:srgbClr val="0070C0"/>
              </a:solidFill>
            </a:endParaRPr>
          </a:p>
        </p:txBody>
      </p:sp>
      <p:sp>
        <p:nvSpPr>
          <p:cNvPr id="4" name="文本框 3"/>
          <p:cNvSpPr txBox="1"/>
          <p:nvPr/>
        </p:nvSpPr>
        <p:spPr>
          <a:xfrm>
            <a:off x="827584" y="4544367"/>
            <a:ext cx="7042312" cy="1569660"/>
          </a:xfrm>
          <a:prstGeom prst="rect">
            <a:avLst/>
          </a:prstGeom>
          <a:noFill/>
        </p:spPr>
        <p:txBody>
          <a:bodyPr wrap="none" rtlCol="0">
            <a:spAutoFit/>
          </a:bodyPr>
          <a:lstStyle/>
          <a:p>
            <a:pPr algn="just"/>
            <a:r>
              <a:rPr kumimoji="1" lang="zh-CN" altLang="en-US" dirty="0">
                <a:solidFill>
                  <a:srgbClr val="C00000"/>
                </a:solidFill>
              </a:rPr>
              <a:t>第一个和模式长度相等的子串就是 字符</a:t>
            </a:r>
            <a:r>
              <a:rPr kumimoji="1" lang="en-US" altLang="zh-CN" dirty="0">
                <a:solidFill>
                  <a:srgbClr val="C00000"/>
                </a:solidFill>
              </a:rPr>
              <a:t>1-</a:t>
            </a:r>
            <a:r>
              <a:rPr kumimoji="1" lang="zh-CN" altLang="en-US" dirty="0">
                <a:solidFill>
                  <a:srgbClr val="C00000"/>
                </a:solidFill>
              </a:rPr>
              <a:t>字符</a:t>
            </a:r>
            <a:r>
              <a:rPr kumimoji="1" lang="en-US" altLang="zh-CN" dirty="0">
                <a:solidFill>
                  <a:srgbClr val="C00000"/>
                </a:solidFill>
              </a:rPr>
              <a:t>8</a:t>
            </a:r>
            <a:endParaRPr kumimoji="1" lang="en-US" altLang="zh-CN" dirty="0">
              <a:solidFill>
                <a:srgbClr val="C00000"/>
              </a:solidFill>
            </a:endParaRPr>
          </a:p>
          <a:p>
            <a:pPr algn="just"/>
            <a:r>
              <a:rPr kumimoji="1" lang="zh-CN" altLang="en-US" dirty="0">
                <a:solidFill>
                  <a:srgbClr val="C00000"/>
                </a:solidFill>
              </a:rPr>
              <a:t>最后一个和模式长度相等的子串就是 字符</a:t>
            </a:r>
            <a:r>
              <a:rPr kumimoji="1" lang="en-US" altLang="zh-CN" dirty="0">
                <a:solidFill>
                  <a:srgbClr val="C00000"/>
                </a:solidFill>
              </a:rPr>
              <a:t>8-</a:t>
            </a:r>
            <a:r>
              <a:rPr kumimoji="1" lang="zh-CN" altLang="en-US" dirty="0">
                <a:solidFill>
                  <a:srgbClr val="C00000"/>
                </a:solidFill>
              </a:rPr>
              <a:t>字符</a:t>
            </a:r>
            <a:r>
              <a:rPr kumimoji="1" lang="en-US" altLang="zh-CN" dirty="0">
                <a:solidFill>
                  <a:srgbClr val="C00000"/>
                </a:solidFill>
              </a:rPr>
              <a:t>15</a:t>
            </a:r>
            <a:endParaRPr kumimoji="1" lang="zh-CN" altLang="en-US" dirty="0">
              <a:solidFill>
                <a:srgbClr val="C00000"/>
              </a:solidFill>
            </a:endParaRPr>
          </a:p>
          <a:p>
            <a:pPr algn="just"/>
            <a:r>
              <a:rPr kumimoji="1" lang="zh-CN" altLang="en-US" dirty="0">
                <a:solidFill>
                  <a:srgbClr val="C00000"/>
                </a:solidFill>
              </a:rPr>
              <a:t>理论上得对齐</a:t>
            </a:r>
            <a:r>
              <a:rPr kumimoji="1" lang="en-US" altLang="zh-CN" dirty="0">
                <a:solidFill>
                  <a:srgbClr val="C00000"/>
                </a:solidFill>
              </a:rPr>
              <a:t>8</a:t>
            </a:r>
            <a:r>
              <a:rPr kumimoji="1" lang="zh-CN" altLang="en-US" dirty="0">
                <a:solidFill>
                  <a:srgbClr val="C00000"/>
                </a:solidFill>
              </a:rPr>
              <a:t>次，再进行子串匹配</a:t>
            </a:r>
            <a:endParaRPr kumimoji="1" lang="zh-CN" altLang="en-US" dirty="0">
              <a:solidFill>
                <a:srgbClr val="C00000"/>
              </a:solidFill>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201730" name="Rectangle 2"/>
          <p:cNvSpPr>
            <a:spLocks noGrp="1" noRot="1" noChangeArrowheads="1"/>
          </p:cNvSpPr>
          <p:nvPr>
            <p:ph type="title"/>
          </p:nvPr>
        </p:nvSpPr>
        <p:spPr>
          <a:xfrm>
            <a:off x="628650" y="53975"/>
            <a:ext cx="7886700" cy="1325563"/>
          </a:xfrm>
        </p:spPr>
        <p:txBody>
          <a:bodyPr vert="horz" wrap="square" lIns="91440" tIns="45720" rIns="91440" bIns="45720" numCol="1" anchor="ctr" anchorCtr="0" compatLnSpc="1"/>
          <a:lstStyle/>
          <a:p>
            <a:pPr algn="l" eaLnBrk="1" hangingPunct="1"/>
            <a:r>
              <a:rPr lang="zh-CN" altLang="en-US" dirty="0">
                <a:effectLst>
                  <a:outerShdw blurRad="38100" dist="38100" dir="2700000">
                    <a:srgbClr val="000000"/>
                  </a:outerShdw>
                </a:effectLst>
              </a:rPr>
              <a:t>举例：</a:t>
            </a:r>
            <a:endParaRPr lang="zh-CN" altLang="en-US" dirty="0">
              <a:effectLst>
                <a:outerShdw blurRad="38100" dist="38100" dir="2700000">
                  <a:srgbClr val="000000"/>
                </a:outerShdw>
              </a:effectLst>
            </a:endParaRPr>
          </a:p>
        </p:txBody>
      </p:sp>
      <p:sp>
        <p:nvSpPr>
          <p:cNvPr id="49155" name="Rectangle 3"/>
          <p:cNvSpPr>
            <a:spLocks noGrp="1" noRot="1"/>
          </p:cNvSpPr>
          <p:nvPr>
            <p:ph idx="1"/>
          </p:nvPr>
        </p:nvSpPr>
        <p:spPr>
          <a:xfrm>
            <a:off x="617538" y="1052736"/>
            <a:ext cx="7886700" cy="4474845"/>
          </a:xfrm>
        </p:spPr>
        <p:txBody>
          <a:bodyPr vert="horz" wrap="square" lIns="91440" tIns="45720" rIns="91440" bIns="45720" anchor="t"/>
          <a:lstStyle/>
          <a:p>
            <a:pPr eaLnBrk="1" hangingPunct="1">
              <a:buNone/>
            </a:pPr>
            <a:r>
              <a:rPr lang="zh-CN" altLang="en-US" sz="2400" dirty="0"/>
              <a:t>文本：</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endParaRPr lang="en-US" altLang="zh-CN" sz="2400" dirty="0">
              <a:latin typeface="Arial" panose="020B0604020202020204" pitchFamily="34" charset="0"/>
              <a:cs typeface="Arial" panose="020B0604020202020204" pitchFamily="34" charset="0"/>
            </a:endParaRPr>
          </a:p>
          <a:p>
            <a:pPr eaLnBrk="1" hangingPunct="1">
              <a:buNone/>
            </a:pPr>
            <a:r>
              <a:rPr lang="zh-CN" altLang="en-US" sz="2400" dirty="0"/>
              <a:t>模式：</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a:t>
            </a:r>
            <a:endParaRPr lang="en-US" altLang="zh-CN" sz="2400" dirty="0">
              <a:latin typeface="Arial" panose="020B0604020202020204" pitchFamily="34" charset="0"/>
              <a:cs typeface="Arial" panose="020B0604020202020204" pitchFamily="34" charset="0"/>
            </a:endParaRPr>
          </a:p>
        </p:txBody>
      </p:sp>
      <p:grpSp>
        <p:nvGrpSpPr>
          <p:cNvPr id="2" name="组合 1"/>
          <p:cNvGrpSpPr/>
          <p:nvPr/>
        </p:nvGrpSpPr>
        <p:grpSpPr>
          <a:xfrm>
            <a:off x="426485" y="2243701"/>
            <a:ext cx="8331200" cy="1914525"/>
            <a:chOff x="406400" y="2649538"/>
            <a:chExt cx="8331200" cy="1914525"/>
          </a:xfrm>
        </p:grpSpPr>
        <p:sp>
          <p:nvSpPr>
            <p:cNvPr id="49156" name="Rectangle 4"/>
            <p:cNvSpPr/>
            <p:nvPr/>
          </p:nvSpPr>
          <p:spPr>
            <a:xfrm>
              <a:off x="406400" y="2649538"/>
              <a:ext cx="2093913" cy="457200"/>
            </a:xfrm>
            <a:prstGeom prst="rect">
              <a:avLst/>
            </a:prstGeom>
            <a:noFill/>
            <a:ln w="9525">
              <a:noFill/>
            </a:ln>
          </p:spPr>
          <p:txBody>
            <a:bodyPr wrap="none" anchor="ctr">
              <a:spAutoFit/>
            </a:bodyPr>
            <a:lstStyle/>
            <a:p>
              <a:pPr>
                <a:spcBef>
                  <a:spcPct val="0"/>
                </a:spcBef>
                <a:buClrTx/>
              </a:pPr>
              <a:r>
                <a:rPr lang="en-US" altLang="zh-CN" b="1" dirty="0">
                  <a:solidFill>
                    <a:srgbClr val="030301"/>
                  </a:solidFill>
                  <a:latin typeface="Arial" panose="020B0604020202020204" pitchFamily="34" charset="0"/>
                </a:rPr>
                <a:t>First attempt</a:t>
              </a:r>
              <a:r>
                <a:rPr lang="en-US" altLang="zh-CN" sz="1800" dirty="0">
                  <a:latin typeface="Arial" panose="020B0604020202020204" pitchFamily="34" charset="0"/>
                </a:rPr>
                <a:t> </a:t>
              </a:r>
              <a:endParaRPr lang="en-US" altLang="zh-CN" sz="1800" dirty="0">
                <a:latin typeface="Arial" panose="020B0604020202020204" pitchFamily="34" charset="0"/>
              </a:endParaRPr>
            </a:p>
          </p:txBody>
        </p:sp>
        <p:graphicFrame>
          <p:nvGraphicFramePr>
            <p:cNvPr id="49157" name="表格 49156"/>
            <p:cNvGraphicFramePr/>
            <p:nvPr/>
          </p:nvGraphicFramePr>
          <p:xfrm>
            <a:off x="406400" y="3192463"/>
            <a:ext cx="8331200" cy="1371600"/>
          </p:xfrm>
          <a:graphic>
            <a:graphicData uri="http://schemas.openxmlformats.org/drawingml/2006/table">
              <a:tbl>
                <a:tblPr/>
                <a:tblGrid>
                  <a:gridCol w="361950"/>
                  <a:gridCol w="349250"/>
                  <a:gridCol w="336550"/>
                  <a:gridCol w="361950"/>
                  <a:gridCol w="349250"/>
                  <a:gridCol w="361950"/>
                  <a:gridCol w="349250"/>
                  <a:gridCol w="361950"/>
                  <a:gridCol w="361950"/>
                  <a:gridCol w="336550"/>
                  <a:gridCol w="361950"/>
                  <a:gridCol w="336550"/>
                  <a:gridCol w="361950"/>
                  <a:gridCol w="323850"/>
                  <a:gridCol w="336550"/>
                  <a:gridCol w="323850"/>
                  <a:gridCol w="336550"/>
                  <a:gridCol w="349250"/>
                  <a:gridCol w="336550"/>
                  <a:gridCol w="361950"/>
                  <a:gridCol w="323850"/>
                  <a:gridCol w="336550"/>
                  <a:gridCol w="349250"/>
                  <a:gridCol w="361950"/>
                </a:tblGrid>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r>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1</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2</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3</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4</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gridSpan="20">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noFill/>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gridSpan="16">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bl>
            </a:graphicData>
          </a:graphic>
        </p:graphicFrame>
      </p:grpSp>
      <p:grpSp>
        <p:nvGrpSpPr>
          <p:cNvPr id="3" name="组合 2"/>
          <p:cNvGrpSpPr/>
          <p:nvPr/>
        </p:nvGrpSpPr>
        <p:grpSpPr>
          <a:xfrm>
            <a:off x="393084" y="4566026"/>
            <a:ext cx="8331200" cy="1808162"/>
            <a:chOff x="395288" y="4700588"/>
            <a:chExt cx="8331200" cy="1808162"/>
          </a:xfrm>
        </p:grpSpPr>
        <p:sp>
          <p:nvSpPr>
            <p:cNvPr id="49196" name="Rectangle 122"/>
            <p:cNvSpPr/>
            <p:nvPr/>
          </p:nvSpPr>
          <p:spPr>
            <a:xfrm>
              <a:off x="395288" y="4700588"/>
              <a:ext cx="2533650" cy="457200"/>
            </a:xfrm>
            <a:prstGeom prst="rect">
              <a:avLst/>
            </a:prstGeom>
            <a:noFill/>
            <a:ln w="9525">
              <a:noFill/>
            </a:ln>
          </p:spPr>
          <p:txBody>
            <a:bodyPr wrap="none" anchor="ctr">
              <a:spAutoFit/>
            </a:bodyPr>
            <a:lstStyle/>
            <a:p>
              <a:pPr>
                <a:spcBef>
                  <a:spcPct val="0"/>
                </a:spcBef>
                <a:buClrTx/>
              </a:pPr>
              <a:r>
                <a:rPr lang="en-US" altLang="zh-CN" b="1" dirty="0">
                  <a:solidFill>
                    <a:srgbClr val="030301"/>
                  </a:solidFill>
                  <a:latin typeface="Arial" panose="020B0604020202020204" pitchFamily="34" charset="0"/>
                </a:rPr>
                <a:t>Second attempt</a:t>
              </a:r>
              <a:r>
                <a:rPr lang="en-US" altLang="zh-CN" sz="1800" dirty="0">
                  <a:latin typeface="Arial" panose="020B0604020202020204" pitchFamily="34" charset="0"/>
                </a:rPr>
                <a:t> </a:t>
              </a:r>
              <a:endParaRPr lang="en-US" altLang="zh-CN" sz="1800" dirty="0">
                <a:latin typeface="Arial" panose="020B0604020202020204" pitchFamily="34" charset="0"/>
              </a:endParaRPr>
            </a:p>
          </p:txBody>
        </p:sp>
        <p:graphicFrame>
          <p:nvGraphicFramePr>
            <p:cNvPr id="49197" name="表格 49196"/>
            <p:cNvGraphicFramePr/>
            <p:nvPr>
              <p:custDataLst>
                <p:tags r:id="rId1"/>
              </p:custDataLst>
            </p:nvPr>
          </p:nvGraphicFramePr>
          <p:xfrm>
            <a:off x="395288" y="5137150"/>
            <a:ext cx="8331200" cy="1371600"/>
          </p:xfrm>
          <a:graphic>
            <a:graphicData uri="http://schemas.openxmlformats.org/drawingml/2006/table">
              <a:tbl>
                <a:tblPr/>
                <a:tblGrid>
                  <a:gridCol w="361950"/>
                  <a:gridCol w="361950"/>
                  <a:gridCol w="349250"/>
                  <a:gridCol w="336550"/>
                  <a:gridCol w="361950"/>
                  <a:gridCol w="361950"/>
                  <a:gridCol w="361950"/>
                  <a:gridCol w="336550"/>
                  <a:gridCol w="361950"/>
                  <a:gridCol w="336550"/>
                  <a:gridCol w="361950"/>
                  <a:gridCol w="336550"/>
                  <a:gridCol w="361950"/>
                  <a:gridCol w="323850"/>
                  <a:gridCol w="336550"/>
                  <a:gridCol w="323850"/>
                  <a:gridCol w="336550"/>
                  <a:gridCol w="349250"/>
                  <a:gridCol w="336550"/>
                  <a:gridCol w="361950"/>
                  <a:gridCol w="323850"/>
                  <a:gridCol w="336550"/>
                  <a:gridCol w="349250"/>
                  <a:gridCol w="361950"/>
                </a:tblGrid>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r>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1</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gridSpan="22">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noFill/>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gridSpan="15">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bl>
            </a:graphicData>
          </a:graphic>
        </p:graphicFrame>
      </p:grpSp>
      <p:sp>
        <p:nvSpPr>
          <p:cNvPr id="6" name="下箭头 5"/>
          <p:cNvSpPr/>
          <p:nvPr/>
        </p:nvSpPr>
        <p:spPr>
          <a:xfrm>
            <a:off x="539551" y="2570503"/>
            <a:ext cx="164095" cy="2749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下箭头 6"/>
          <p:cNvSpPr/>
          <p:nvPr/>
        </p:nvSpPr>
        <p:spPr>
          <a:xfrm>
            <a:off x="1562670" y="2577912"/>
            <a:ext cx="164095" cy="27494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下箭头 7"/>
          <p:cNvSpPr/>
          <p:nvPr/>
        </p:nvSpPr>
        <p:spPr>
          <a:xfrm>
            <a:off x="899592" y="4848299"/>
            <a:ext cx="164095" cy="2749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灯片编号占位符 1"/>
          <p:cNvSpPr txBox="1">
            <a:spLocks noGrp="1"/>
          </p:cNvSpPr>
          <p:nvPr>
            <p:ph type="sldNum" sz="quarter" idx="12"/>
          </p:nvPr>
        </p:nvSpPr>
        <p:spPr>
          <a:xfrm>
            <a:off x="6457950" y="6448251"/>
            <a:ext cx="2057400" cy="365125"/>
          </a:xfrm>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51202" name="Rectangle 4"/>
          <p:cNvSpPr/>
          <p:nvPr/>
        </p:nvSpPr>
        <p:spPr>
          <a:xfrm>
            <a:off x="387350" y="857075"/>
            <a:ext cx="2193925" cy="457200"/>
          </a:xfrm>
          <a:prstGeom prst="rect">
            <a:avLst/>
          </a:prstGeom>
          <a:noFill/>
          <a:ln w="9525">
            <a:noFill/>
          </a:ln>
        </p:spPr>
        <p:txBody>
          <a:bodyPr wrap="none" anchor="ctr">
            <a:spAutoFit/>
          </a:bodyPr>
          <a:lstStyle/>
          <a:p>
            <a:pPr>
              <a:spcBef>
                <a:spcPct val="0"/>
              </a:spcBef>
              <a:buClrTx/>
            </a:pPr>
            <a:r>
              <a:rPr lang="en-US" altLang="zh-CN" b="1" dirty="0">
                <a:solidFill>
                  <a:srgbClr val="030301"/>
                </a:solidFill>
                <a:latin typeface="Arial" panose="020B0604020202020204" pitchFamily="34" charset="0"/>
              </a:rPr>
              <a:t>Third attempt</a:t>
            </a:r>
            <a:r>
              <a:rPr lang="en-US" altLang="zh-CN" sz="1800" dirty="0">
                <a:latin typeface="Arial" panose="020B0604020202020204" pitchFamily="34" charset="0"/>
              </a:rPr>
              <a:t> </a:t>
            </a:r>
            <a:endParaRPr lang="en-US" altLang="zh-CN" sz="1800" dirty="0">
              <a:latin typeface="Arial" panose="020B0604020202020204" pitchFamily="34" charset="0"/>
            </a:endParaRPr>
          </a:p>
        </p:txBody>
      </p:sp>
      <p:graphicFrame>
        <p:nvGraphicFramePr>
          <p:cNvPr id="51203" name="表格 51202"/>
          <p:cNvGraphicFramePr/>
          <p:nvPr/>
        </p:nvGraphicFramePr>
        <p:xfrm>
          <a:off x="387350" y="1360313"/>
          <a:ext cx="8369300" cy="1371600"/>
        </p:xfrm>
        <a:graphic>
          <a:graphicData uri="http://schemas.openxmlformats.org/drawingml/2006/table">
            <a:tbl>
              <a:tblPr/>
              <a:tblGrid>
                <a:gridCol w="361950"/>
                <a:gridCol w="349250"/>
                <a:gridCol w="361950"/>
                <a:gridCol w="349250"/>
                <a:gridCol w="349250"/>
                <a:gridCol w="361950"/>
                <a:gridCol w="349250"/>
                <a:gridCol w="361950"/>
                <a:gridCol w="361950"/>
                <a:gridCol w="361950"/>
                <a:gridCol w="361950"/>
                <a:gridCol w="336550"/>
                <a:gridCol w="361950"/>
                <a:gridCol w="323850"/>
                <a:gridCol w="336550"/>
                <a:gridCol w="323850"/>
                <a:gridCol w="336550"/>
                <a:gridCol w="349250"/>
                <a:gridCol w="336550"/>
                <a:gridCol w="361950"/>
                <a:gridCol w="323850"/>
                <a:gridCol w="336550"/>
                <a:gridCol w="349250"/>
                <a:gridCol w="361950"/>
              </a:tblGrid>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r>
              <a:tr h="457200">
                <a:tc gridSpan="2">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hMerge="1">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1</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gridSpan="21">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noFill/>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457200">
                <a:tc gridSpan="2">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hMerge="1">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gridSpan="14">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bl>
          </a:graphicData>
        </a:graphic>
      </p:graphicFrame>
      <p:sp>
        <p:nvSpPr>
          <p:cNvPr id="51241" name="Rectangle 121"/>
          <p:cNvSpPr/>
          <p:nvPr/>
        </p:nvSpPr>
        <p:spPr>
          <a:xfrm>
            <a:off x="387350" y="2847800"/>
            <a:ext cx="2397125" cy="457200"/>
          </a:xfrm>
          <a:prstGeom prst="rect">
            <a:avLst/>
          </a:prstGeom>
          <a:noFill/>
          <a:ln w="9525">
            <a:noFill/>
          </a:ln>
        </p:spPr>
        <p:txBody>
          <a:bodyPr wrap="none" anchor="ctr">
            <a:spAutoFit/>
          </a:bodyPr>
          <a:lstStyle/>
          <a:p>
            <a:pPr>
              <a:spcBef>
                <a:spcPct val="0"/>
              </a:spcBef>
              <a:buClrTx/>
            </a:pPr>
            <a:r>
              <a:rPr lang="en-US" altLang="zh-CN" b="1" dirty="0">
                <a:solidFill>
                  <a:srgbClr val="030301"/>
                </a:solidFill>
                <a:latin typeface="Arial" panose="020B0604020202020204" pitchFamily="34" charset="0"/>
              </a:rPr>
              <a:t>Fourth attempt</a:t>
            </a:r>
            <a:r>
              <a:rPr lang="en-US" altLang="zh-CN" sz="1800" dirty="0">
                <a:latin typeface="Arial" panose="020B0604020202020204" pitchFamily="34" charset="0"/>
              </a:rPr>
              <a:t> </a:t>
            </a:r>
            <a:endParaRPr lang="en-US" altLang="zh-CN" sz="1800" dirty="0">
              <a:latin typeface="Arial" panose="020B0604020202020204" pitchFamily="34" charset="0"/>
            </a:endParaRPr>
          </a:p>
        </p:txBody>
      </p:sp>
      <p:graphicFrame>
        <p:nvGraphicFramePr>
          <p:cNvPr id="51242" name="表格 51241"/>
          <p:cNvGraphicFramePr/>
          <p:nvPr/>
        </p:nvGraphicFramePr>
        <p:xfrm>
          <a:off x="387350" y="3284363"/>
          <a:ext cx="8318500" cy="1371600"/>
        </p:xfrm>
        <a:graphic>
          <a:graphicData uri="http://schemas.openxmlformats.org/drawingml/2006/table">
            <a:tbl>
              <a:tblPr/>
              <a:tblGrid>
                <a:gridCol w="361950"/>
                <a:gridCol w="349250"/>
                <a:gridCol w="336550"/>
                <a:gridCol w="361950"/>
                <a:gridCol w="349250"/>
                <a:gridCol w="361950"/>
                <a:gridCol w="361950"/>
                <a:gridCol w="336550"/>
                <a:gridCol w="361950"/>
                <a:gridCol w="336550"/>
                <a:gridCol w="361950"/>
                <a:gridCol w="336550"/>
                <a:gridCol w="361950"/>
                <a:gridCol w="323850"/>
                <a:gridCol w="336550"/>
                <a:gridCol w="323850"/>
                <a:gridCol w="336550"/>
                <a:gridCol w="349250"/>
                <a:gridCol w="336550"/>
                <a:gridCol w="361950"/>
                <a:gridCol w="323850"/>
                <a:gridCol w="336550"/>
                <a:gridCol w="349250"/>
                <a:gridCol w="361950"/>
              </a:tblGrid>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r>
              <a:tr h="457200">
                <a:tc gridSpan="3">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hMerge="1">
                  <a:tcPr/>
                </a:tc>
                <a:tc hMerge="1">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1</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gridSpan="20">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noFill/>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457200">
                <a:tc gridSpan="3">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hMerge="1">
                  <a:tcPr/>
                </a:tc>
                <a:tc hMerge="1">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gridSpan="13">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bl>
          </a:graphicData>
        </a:graphic>
      </p:graphicFrame>
      <p:sp>
        <p:nvSpPr>
          <p:cNvPr id="51280" name="Rectangle 238"/>
          <p:cNvSpPr/>
          <p:nvPr/>
        </p:nvSpPr>
        <p:spPr>
          <a:xfrm>
            <a:off x="387350" y="4816300"/>
            <a:ext cx="2092325" cy="457200"/>
          </a:xfrm>
          <a:prstGeom prst="rect">
            <a:avLst/>
          </a:prstGeom>
          <a:noFill/>
          <a:ln w="9525">
            <a:noFill/>
          </a:ln>
        </p:spPr>
        <p:txBody>
          <a:bodyPr wrap="none" anchor="ctr">
            <a:spAutoFit/>
          </a:bodyPr>
          <a:lstStyle/>
          <a:p>
            <a:pPr>
              <a:spcBef>
                <a:spcPct val="0"/>
              </a:spcBef>
              <a:buClrTx/>
            </a:pPr>
            <a:r>
              <a:rPr lang="en-US" altLang="zh-CN" b="1" dirty="0">
                <a:solidFill>
                  <a:srgbClr val="030301"/>
                </a:solidFill>
                <a:latin typeface="Arial" panose="020B0604020202020204" pitchFamily="34" charset="0"/>
              </a:rPr>
              <a:t>Fifth attempt</a:t>
            </a:r>
            <a:r>
              <a:rPr lang="en-US" altLang="zh-CN" sz="1800" dirty="0">
                <a:latin typeface="Arial" panose="020B0604020202020204" pitchFamily="34" charset="0"/>
              </a:rPr>
              <a:t> </a:t>
            </a:r>
            <a:endParaRPr lang="en-US" altLang="zh-CN" sz="1800" dirty="0">
              <a:latin typeface="Arial" panose="020B0604020202020204" pitchFamily="34" charset="0"/>
            </a:endParaRPr>
          </a:p>
        </p:txBody>
      </p:sp>
      <p:graphicFrame>
        <p:nvGraphicFramePr>
          <p:cNvPr id="51281" name="表格 51280"/>
          <p:cNvGraphicFramePr/>
          <p:nvPr/>
        </p:nvGraphicFramePr>
        <p:xfrm>
          <a:off x="387350" y="5249688"/>
          <a:ext cx="8356600" cy="1371600"/>
        </p:xfrm>
        <a:graphic>
          <a:graphicData uri="http://schemas.openxmlformats.org/drawingml/2006/table">
            <a:tbl>
              <a:tblPr/>
              <a:tblGrid>
                <a:gridCol w="361950"/>
                <a:gridCol w="349250"/>
                <a:gridCol w="336550"/>
                <a:gridCol w="323850"/>
                <a:gridCol w="361950"/>
                <a:gridCol w="361950"/>
                <a:gridCol w="349250"/>
                <a:gridCol w="361950"/>
                <a:gridCol w="361950"/>
                <a:gridCol w="361950"/>
                <a:gridCol w="361950"/>
                <a:gridCol w="361950"/>
                <a:gridCol w="361950"/>
                <a:gridCol w="323850"/>
                <a:gridCol w="336550"/>
                <a:gridCol w="323850"/>
                <a:gridCol w="336550"/>
                <a:gridCol w="349250"/>
                <a:gridCol w="336550"/>
                <a:gridCol w="361950"/>
                <a:gridCol w="323850"/>
                <a:gridCol w="336550"/>
                <a:gridCol w="349250"/>
                <a:gridCol w="361950"/>
              </a:tblGrid>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r>
              <a:tr h="457200">
                <a:tc gridSpan="4">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hMerge="1">
                  <a:tcPr/>
                </a:tc>
                <a:tc hMerge="1">
                  <a:tcPr/>
                </a:tc>
                <a:tc hMerge="1">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1</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gridSpan="19">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noFill/>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457200">
                <a:tc gridSpan="4">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hMerge="1">
                  <a:tcPr/>
                </a:tc>
                <a:tc hMerge="1">
                  <a:tcPr/>
                </a:tc>
                <a:tc hMerge="1">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gridSpan="12">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hMerge="1">
                  <a:tcPr/>
                </a:tc>
                <a:tc hMerge="1">
                  <a:tcPr/>
                </a:tc>
                <a:tc hMerge="1">
                  <a:tcPr/>
                </a:tc>
                <a:tc hMerge="1">
                  <a:tcPr/>
                </a:tc>
                <a:tc hMerge="1">
                  <a:tcPr/>
                </a:tc>
                <a:tc hMerge="1">
                  <a:tcPr/>
                </a:tc>
                <a:tc hMerge="1">
                  <a:tcPr/>
                </a:tc>
                <a:tc hMerge="1">
                  <a:tcPr/>
                </a:tc>
                <a:tc hMerge="1">
                  <a:tcPr/>
                </a:tc>
                <a:tc hMerge="1">
                  <a:tcPr/>
                </a:tc>
                <a:tc hMerge="1">
                  <a:tcPr/>
                </a:tc>
              </a:tr>
            </a:tbl>
          </a:graphicData>
        </a:graphic>
      </p:graphicFrame>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53250" name="Rectangle 4"/>
          <p:cNvSpPr/>
          <p:nvPr/>
        </p:nvSpPr>
        <p:spPr>
          <a:xfrm>
            <a:off x="381000" y="765175"/>
            <a:ext cx="2178050" cy="457200"/>
          </a:xfrm>
          <a:prstGeom prst="rect">
            <a:avLst/>
          </a:prstGeom>
          <a:noFill/>
          <a:ln w="9525">
            <a:noFill/>
          </a:ln>
        </p:spPr>
        <p:txBody>
          <a:bodyPr wrap="none" anchor="ctr">
            <a:spAutoFit/>
          </a:bodyPr>
          <a:lstStyle/>
          <a:p>
            <a:pPr>
              <a:spcBef>
                <a:spcPct val="0"/>
              </a:spcBef>
              <a:buClrTx/>
            </a:pPr>
            <a:r>
              <a:rPr lang="en-US" altLang="zh-CN" b="1" dirty="0">
                <a:solidFill>
                  <a:srgbClr val="030301"/>
                </a:solidFill>
                <a:latin typeface="Arial" panose="020B0604020202020204" pitchFamily="34" charset="0"/>
              </a:rPr>
              <a:t>Sixth attempt</a:t>
            </a:r>
            <a:r>
              <a:rPr lang="en-US" altLang="zh-CN" sz="1800" dirty="0">
                <a:latin typeface="Arial" panose="020B0604020202020204" pitchFamily="34" charset="0"/>
              </a:rPr>
              <a:t> </a:t>
            </a:r>
            <a:endParaRPr lang="en-US" altLang="zh-CN" sz="1800" dirty="0">
              <a:latin typeface="Arial" panose="020B0604020202020204" pitchFamily="34" charset="0"/>
            </a:endParaRPr>
          </a:p>
        </p:txBody>
      </p:sp>
      <p:graphicFrame>
        <p:nvGraphicFramePr>
          <p:cNvPr id="53251" name="表格 53250"/>
          <p:cNvGraphicFramePr/>
          <p:nvPr/>
        </p:nvGraphicFramePr>
        <p:xfrm>
          <a:off x="381000" y="1268413"/>
          <a:ext cx="5187950" cy="1371600"/>
        </p:xfrm>
        <a:graphic>
          <a:graphicData uri="http://schemas.openxmlformats.org/drawingml/2006/table">
            <a:tbl>
              <a:tblPr/>
              <a:tblGrid>
                <a:gridCol w="361950"/>
                <a:gridCol w="349250"/>
                <a:gridCol w="336550"/>
                <a:gridCol w="323850"/>
                <a:gridCol w="349250"/>
                <a:gridCol w="361950"/>
                <a:gridCol w="349250"/>
                <a:gridCol w="336550"/>
                <a:gridCol w="361950"/>
                <a:gridCol w="336550"/>
                <a:gridCol w="361950"/>
                <a:gridCol w="336550"/>
                <a:gridCol w="361950"/>
                <a:gridCol w="323850"/>
                <a:gridCol w="336550"/>
              </a:tblGrid>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r>
              <a:tr h="457200">
                <a:tc gridSpan="5">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hMerge="1">
                  <a:tcPr/>
                </a:tc>
                <a:tc hMerge="1">
                  <a:tcPr/>
                </a:tc>
                <a:tc hMerge="1">
                  <a:tcPr/>
                </a:tc>
                <a:tc hMerge="1">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1</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2</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3</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4</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5</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6</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7</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8</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gridSpan="2">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noFill/>
                  </a:tcPr>
                </a:tc>
                <a:tc hMerge="1">
                  <a:tcPr/>
                </a:tc>
              </a:tr>
              <a:tr h="457200">
                <a:tc gridSpan="5">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hMerge="1">
                  <a:tcPr/>
                </a:tc>
                <a:tc hMerge="1">
                  <a:tcPr/>
                </a:tc>
                <a:tc hMerge="1">
                  <a:tcPr/>
                </a:tc>
                <a:tc hMerge="1">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gridSpan="2">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hMerge="1">
                  <a:tcPr/>
                </a:tc>
              </a:tr>
            </a:tbl>
          </a:graphicData>
        </a:graphic>
      </p:graphicFrame>
      <p:sp>
        <p:nvSpPr>
          <p:cNvPr id="53296" name="Rectangle 128"/>
          <p:cNvSpPr/>
          <p:nvPr/>
        </p:nvSpPr>
        <p:spPr>
          <a:xfrm>
            <a:off x="381000" y="2755900"/>
            <a:ext cx="2619375" cy="457200"/>
          </a:xfrm>
          <a:prstGeom prst="rect">
            <a:avLst/>
          </a:prstGeom>
          <a:noFill/>
          <a:ln w="9525">
            <a:noFill/>
          </a:ln>
        </p:spPr>
        <p:txBody>
          <a:bodyPr wrap="none" anchor="ctr">
            <a:spAutoFit/>
          </a:bodyPr>
          <a:lstStyle/>
          <a:p>
            <a:pPr>
              <a:spcBef>
                <a:spcPct val="0"/>
              </a:spcBef>
              <a:buClrTx/>
            </a:pPr>
            <a:r>
              <a:rPr lang="en-US" altLang="zh-CN" b="1" dirty="0">
                <a:solidFill>
                  <a:srgbClr val="030301"/>
                </a:solidFill>
                <a:latin typeface="Arial" panose="020B0604020202020204" pitchFamily="34" charset="0"/>
              </a:rPr>
              <a:t>Seventh attempt</a:t>
            </a:r>
            <a:r>
              <a:rPr lang="en-US" altLang="zh-CN" sz="1800" dirty="0">
                <a:latin typeface="Arial" panose="020B0604020202020204" pitchFamily="34" charset="0"/>
              </a:rPr>
              <a:t> </a:t>
            </a:r>
            <a:endParaRPr lang="en-US" altLang="zh-CN" sz="1800" dirty="0">
              <a:latin typeface="Arial" panose="020B0604020202020204" pitchFamily="34" charset="0"/>
            </a:endParaRPr>
          </a:p>
        </p:txBody>
      </p:sp>
      <p:graphicFrame>
        <p:nvGraphicFramePr>
          <p:cNvPr id="53297" name="表格 53296"/>
          <p:cNvGraphicFramePr/>
          <p:nvPr/>
        </p:nvGraphicFramePr>
        <p:xfrm>
          <a:off x="381000" y="3214688"/>
          <a:ext cx="5302250" cy="1371600"/>
        </p:xfrm>
        <a:graphic>
          <a:graphicData uri="http://schemas.openxmlformats.org/drawingml/2006/table">
            <a:tbl>
              <a:tblPr/>
              <a:tblGrid>
                <a:gridCol w="361950"/>
                <a:gridCol w="349250"/>
                <a:gridCol w="336550"/>
                <a:gridCol w="323850"/>
                <a:gridCol w="349250"/>
                <a:gridCol w="361950"/>
                <a:gridCol w="361950"/>
                <a:gridCol w="349250"/>
                <a:gridCol w="361950"/>
                <a:gridCol w="361950"/>
                <a:gridCol w="361950"/>
                <a:gridCol w="361950"/>
                <a:gridCol w="361950"/>
                <a:gridCol w="361950"/>
                <a:gridCol w="336550"/>
              </a:tblGrid>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r>
              <a:tr h="457200">
                <a:tc gridSpan="6">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hMerge="1">
                  <a:tcPr/>
                </a:tc>
                <a:tc hMerge="1">
                  <a:tcPr/>
                </a:tc>
                <a:tc hMerge="1">
                  <a:tcPr/>
                </a:tc>
                <a:tc hMerge="1">
                  <a:tcPr/>
                </a:tc>
                <a:tc hMerge="1">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1</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gridSpan="8">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noFill/>
                  </a:tcPr>
                </a:tc>
                <a:tc hMerge="1">
                  <a:tcPr/>
                </a:tc>
                <a:tc hMerge="1">
                  <a:tcPr/>
                </a:tc>
                <a:tc hMerge="1">
                  <a:tcPr/>
                </a:tc>
                <a:tc hMerge="1">
                  <a:tcPr/>
                </a:tc>
                <a:tc hMerge="1">
                  <a:tcPr/>
                </a:tc>
                <a:tc hMerge="1">
                  <a:tcPr/>
                </a:tc>
                <a:tc hMerge="1">
                  <a:tcPr/>
                </a:tc>
              </a:tr>
              <a:tr h="457200">
                <a:tc gridSpan="6">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hMerge="1">
                  <a:tcPr/>
                </a:tc>
                <a:tc hMerge="1">
                  <a:tcPr/>
                </a:tc>
                <a:tc hMerge="1">
                  <a:tcPr/>
                </a:tc>
                <a:tc hMerge="1">
                  <a:tcPr/>
                </a:tc>
                <a:tc hMerge="1">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r>
            </a:tbl>
          </a:graphicData>
        </a:graphic>
      </p:graphicFrame>
      <p:sp>
        <p:nvSpPr>
          <p:cNvPr id="53335" name="Rectangle 245"/>
          <p:cNvSpPr/>
          <p:nvPr/>
        </p:nvSpPr>
        <p:spPr>
          <a:xfrm>
            <a:off x="381000" y="4627563"/>
            <a:ext cx="2379663" cy="457200"/>
          </a:xfrm>
          <a:prstGeom prst="rect">
            <a:avLst/>
          </a:prstGeom>
          <a:noFill/>
          <a:ln w="9525">
            <a:noFill/>
          </a:ln>
        </p:spPr>
        <p:txBody>
          <a:bodyPr wrap="none" anchor="ctr">
            <a:spAutoFit/>
          </a:bodyPr>
          <a:lstStyle/>
          <a:p>
            <a:pPr>
              <a:spcBef>
                <a:spcPct val="0"/>
              </a:spcBef>
              <a:buClrTx/>
            </a:pPr>
            <a:r>
              <a:rPr lang="en-US" altLang="zh-CN" b="1" dirty="0">
                <a:solidFill>
                  <a:srgbClr val="030301"/>
                </a:solidFill>
                <a:latin typeface="Arial" panose="020B0604020202020204" pitchFamily="34" charset="0"/>
              </a:rPr>
              <a:t>Eighth attempt</a:t>
            </a:r>
            <a:r>
              <a:rPr lang="en-US" altLang="zh-CN" sz="1800" dirty="0">
                <a:latin typeface="Arial" panose="020B0604020202020204" pitchFamily="34" charset="0"/>
              </a:rPr>
              <a:t> </a:t>
            </a:r>
            <a:endParaRPr lang="en-US" altLang="zh-CN" sz="1800" dirty="0">
              <a:latin typeface="Arial" panose="020B0604020202020204" pitchFamily="34" charset="0"/>
            </a:endParaRPr>
          </a:p>
        </p:txBody>
      </p:sp>
      <p:graphicFrame>
        <p:nvGraphicFramePr>
          <p:cNvPr id="53336" name="表格 53335"/>
          <p:cNvGraphicFramePr/>
          <p:nvPr>
            <p:custDataLst>
              <p:tags r:id="rId1"/>
            </p:custDataLst>
          </p:nvPr>
        </p:nvGraphicFramePr>
        <p:xfrm>
          <a:off x="381000" y="5014913"/>
          <a:ext cx="5251450" cy="1371600"/>
        </p:xfrm>
        <a:graphic>
          <a:graphicData uri="http://schemas.openxmlformats.org/drawingml/2006/table">
            <a:tbl>
              <a:tblPr/>
              <a:tblGrid>
                <a:gridCol w="361950"/>
                <a:gridCol w="349250"/>
                <a:gridCol w="336550"/>
                <a:gridCol w="323850"/>
                <a:gridCol w="349250"/>
                <a:gridCol w="361950"/>
                <a:gridCol w="349250"/>
                <a:gridCol w="361950"/>
                <a:gridCol w="361950"/>
                <a:gridCol w="336550"/>
                <a:gridCol w="361950"/>
                <a:gridCol w="336550"/>
                <a:gridCol w="361950"/>
                <a:gridCol w="336550"/>
                <a:gridCol w="361950"/>
              </a:tblGrid>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r>
              <a:tr h="457200">
                <a:tc gridSpan="7">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hMerge="1">
                  <a:tcPr/>
                </a:tc>
                <a:tc hMerge="1">
                  <a:tcPr/>
                </a:tc>
                <a:tc hMerge="1">
                  <a:tcPr/>
                </a:tc>
                <a:tc hMerge="1">
                  <a:tcPr/>
                </a:tc>
                <a:tc hMerge="1">
                  <a:tcPr/>
                </a:tc>
                <a:tc hMerge="1">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1</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gridSpan="7">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noFill/>
                  </a:tcPr>
                </a:tc>
                <a:tc hMerge="1">
                  <a:tcPr/>
                </a:tc>
                <a:tc hMerge="1">
                  <a:tcPr/>
                </a:tc>
                <a:tc hMerge="1">
                  <a:tcPr/>
                </a:tc>
                <a:tc hMerge="1">
                  <a:tcPr/>
                </a:tc>
                <a:tc hMerge="1">
                  <a:tcPr/>
                </a:tc>
                <a:tc hMerge="1">
                  <a:tcPr/>
                </a:tc>
              </a:tr>
              <a:tr h="457200">
                <a:tc gridSpan="7">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hMerge="1">
                  <a:tcPr/>
                </a:tc>
                <a:tc hMerge="1">
                  <a:tcPr/>
                </a:tc>
                <a:tc hMerge="1">
                  <a:tcPr/>
                </a:tc>
                <a:tc hMerge="1">
                  <a:tcPr/>
                </a:tc>
                <a:tc hMerge="1">
                  <a:tcPr/>
                </a:tc>
                <a:tc hMerge="1">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r>
            </a:tbl>
          </a:graphicData>
        </a:graphic>
      </p:graphicFrame>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159746" name="Rectangle 2"/>
          <p:cNvSpPr>
            <a:spLocks noGrp="1" noRot="1" noChangeArrowheads="1"/>
          </p:cNvSpPr>
          <p:nvPr>
            <p:ph type="title"/>
          </p:nvPr>
        </p:nvSpPr>
        <p:spPr>
          <a:xfrm>
            <a:off x="628650" y="-89535"/>
            <a:ext cx="7886700" cy="1325563"/>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a:ln>
                  <a:noFill/>
                </a:ln>
                <a:solidFill>
                  <a:schemeClr val="tx1"/>
                </a:solidFill>
                <a:effectLst>
                  <a:outerShdw blurRad="38100" dist="38100" dir="2700000" algn="tl">
                    <a:srgbClr val="000000"/>
                  </a:outerShdw>
                </a:effectLst>
                <a:uLnTx/>
                <a:uFillTx/>
                <a:latin typeface="+mj-lt"/>
                <a:ea typeface="+mj-ea"/>
                <a:cs typeface="+mj-cs"/>
              </a:rPr>
              <a:t>引    言</a:t>
            </a:r>
            <a:endParaRPr kumimoji="0" lang="zh-CN" altLang="en-US" sz="3200" b="1" i="0" u="none" strike="noStrike" kern="0" cap="none" spc="0" normalizeH="0" baseline="0" noProof="0">
              <a:ln>
                <a:noFill/>
              </a:ln>
              <a:solidFill>
                <a:schemeClr val="tx1"/>
              </a:solidFill>
              <a:effectLst>
                <a:outerShdw blurRad="38100" dist="38100" dir="2700000" algn="tl">
                  <a:srgbClr val="000000"/>
                </a:outerShdw>
              </a:effectLst>
              <a:uLnTx/>
              <a:uFillTx/>
              <a:latin typeface="+mj-lt"/>
              <a:ea typeface="+mj-ea"/>
              <a:cs typeface="+mj-cs"/>
            </a:endParaRPr>
          </a:p>
        </p:txBody>
      </p:sp>
      <p:sp>
        <p:nvSpPr>
          <p:cNvPr id="22531" name="Rectangle 3"/>
          <p:cNvSpPr>
            <a:spLocks noGrp="1" noRot="1"/>
          </p:cNvSpPr>
          <p:nvPr>
            <p:ph idx="1"/>
          </p:nvPr>
        </p:nvSpPr>
        <p:spPr/>
        <p:txBody>
          <a:bodyPr vert="horz" wrap="square" lIns="18000" tIns="10800" rIns="18000" bIns="10800" anchor="t"/>
          <a:lstStyle/>
          <a:p>
            <a:pPr eaLnBrk="1" hangingPunct="1">
              <a:lnSpc>
                <a:spcPct val="120000"/>
              </a:lnSpc>
              <a:buNone/>
            </a:pPr>
            <a:r>
              <a:rPr lang="en-US" altLang="zh-CN" sz="3200" b="0" dirty="0"/>
              <a:t>        </a:t>
            </a:r>
            <a:r>
              <a:rPr lang="zh-CN" altLang="en-US" dirty="0">
                <a:solidFill>
                  <a:srgbClr val="000000"/>
                </a:solidFill>
                <a:latin typeface="宋体" panose="02010600030101010101" pitchFamily="2" charset="-122"/>
              </a:rPr>
              <a:t>数据经过主被动获取之后</a:t>
            </a:r>
            <a:r>
              <a:rPr lang="en-US" altLang="zh-CN" dirty="0">
                <a:solidFill>
                  <a:srgbClr val="000000"/>
                </a:solidFill>
                <a:latin typeface="宋体" panose="02010600030101010101" pitchFamily="2" charset="-122"/>
              </a:rPr>
              <a:t>,</a:t>
            </a:r>
            <a:r>
              <a:rPr lang="zh-CN" altLang="en-US" dirty="0">
                <a:solidFill>
                  <a:srgbClr val="000000"/>
                </a:solidFill>
                <a:latin typeface="宋体" panose="02010600030101010101" pitchFamily="2" charset="-122"/>
              </a:rPr>
              <a:t>就要根据需要进行相应的内容分析</a:t>
            </a:r>
            <a:r>
              <a:rPr lang="en-US" altLang="zh-CN" dirty="0">
                <a:solidFill>
                  <a:srgbClr val="000000"/>
                </a:solidFill>
                <a:latin typeface="宋体" panose="02010600030101010101" pitchFamily="2" charset="-122"/>
              </a:rPr>
              <a:t>,</a:t>
            </a:r>
            <a:r>
              <a:rPr lang="zh-CN" altLang="en-US" dirty="0">
                <a:solidFill>
                  <a:srgbClr val="000000"/>
                </a:solidFill>
                <a:latin typeface="宋体" panose="02010600030101010101" pitchFamily="2" charset="-122"/>
              </a:rPr>
              <a:t>由此，我们需要使用字符串匹配技术。</a:t>
            </a:r>
            <a:endParaRPr lang="zh-CN" altLang="en-US" dirty="0">
              <a:solidFill>
                <a:srgbClr val="000000"/>
              </a:solidFill>
              <a:latin typeface="宋体" panose="02010600030101010101" pitchFamily="2" charset="-122"/>
            </a:endParaRPr>
          </a:p>
          <a:p>
            <a:pPr eaLnBrk="1" hangingPunct="1">
              <a:lnSpc>
                <a:spcPct val="120000"/>
              </a:lnSpc>
              <a:buNone/>
            </a:pPr>
            <a:r>
              <a:rPr lang="zh-CN" altLang="en-US" dirty="0">
                <a:solidFill>
                  <a:srgbClr val="000000"/>
                </a:solidFill>
                <a:latin typeface="宋体" panose="02010600030101010101" pitchFamily="2" charset="-122"/>
              </a:rPr>
              <a:t>      例如</a:t>
            </a:r>
            <a:r>
              <a:rPr lang="en-US" altLang="zh-CN" dirty="0">
                <a:solidFill>
                  <a:srgbClr val="000000"/>
                </a:solidFill>
                <a:latin typeface="宋体" panose="02010600030101010101" pitchFamily="2" charset="-122"/>
              </a:rPr>
              <a:t>,</a:t>
            </a:r>
            <a:r>
              <a:rPr lang="zh-CN" altLang="en-US" dirty="0">
                <a:solidFill>
                  <a:srgbClr val="000000"/>
                </a:solidFill>
                <a:latin typeface="宋体" panose="02010600030101010101" pitchFamily="2" charset="-122"/>
              </a:rPr>
              <a:t>如果捕获到的数据经过</a:t>
            </a:r>
            <a:r>
              <a:rPr lang="en-US" altLang="zh-CN" dirty="0">
                <a:solidFill>
                  <a:srgbClr val="000000"/>
                </a:solidFill>
              </a:rPr>
              <a:t>http</a:t>
            </a:r>
            <a:r>
              <a:rPr lang="zh-CN" altLang="en-US" dirty="0">
                <a:solidFill>
                  <a:srgbClr val="000000"/>
                </a:solidFill>
                <a:latin typeface="宋体" panose="02010600030101010101" pitchFamily="2" charset="-122"/>
              </a:rPr>
              <a:t>协议的还原</a:t>
            </a:r>
            <a:r>
              <a:rPr lang="en-US" altLang="zh-CN" dirty="0">
                <a:solidFill>
                  <a:srgbClr val="000000"/>
                </a:solidFill>
                <a:latin typeface="宋体" panose="02010600030101010101" pitchFamily="2" charset="-122"/>
              </a:rPr>
              <a:t>,</a:t>
            </a:r>
            <a:r>
              <a:rPr lang="zh-CN" altLang="en-US" dirty="0">
                <a:solidFill>
                  <a:srgbClr val="000000"/>
                </a:solidFill>
                <a:latin typeface="宋体" panose="02010600030101010101" pitchFamily="2" charset="-122"/>
              </a:rPr>
              <a:t>成为一个完整的网页；经过</a:t>
            </a:r>
            <a:r>
              <a:rPr lang="en-US" altLang="zh-CN" dirty="0">
                <a:solidFill>
                  <a:srgbClr val="000000"/>
                </a:solidFill>
              </a:rPr>
              <a:t>smtp</a:t>
            </a:r>
            <a:r>
              <a:rPr lang="zh-CN" altLang="en-US" dirty="0">
                <a:solidFill>
                  <a:srgbClr val="000000"/>
                </a:solidFill>
                <a:latin typeface="宋体" panose="02010600030101010101" pitchFamily="2" charset="-122"/>
              </a:rPr>
              <a:t>协议还原后成为一封完整的邮件。</a:t>
            </a:r>
            <a:endParaRPr lang="zh-CN" altLang="en-US" dirty="0">
              <a:solidFill>
                <a:srgbClr val="000000"/>
              </a:solidFill>
              <a:latin typeface="宋体" panose="02010600030101010101" pitchFamily="2" charset="-122"/>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灯片编号占位符 1"/>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61442" name="Text Box 4"/>
          <p:cNvSpPr txBox="1"/>
          <p:nvPr/>
        </p:nvSpPr>
        <p:spPr>
          <a:xfrm>
            <a:off x="467544" y="1268760"/>
            <a:ext cx="7848600" cy="4893647"/>
          </a:xfrm>
          <a:prstGeom prst="rect">
            <a:avLst/>
          </a:prstGeom>
          <a:noFill/>
          <a:ln w="9525">
            <a:noFill/>
          </a:ln>
        </p:spPr>
        <p:txBody>
          <a:bodyPr>
            <a:spAutoFit/>
          </a:bodyPr>
          <a:lstStyle/>
          <a:p>
            <a:pPr>
              <a:buClrTx/>
            </a:pPr>
            <a:r>
              <a:rPr lang="en-US" altLang="zh-CN" b="1" dirty="0">
                <a:solidFill>
                  <a:srgbClr val="030301"/>
                </a:solidFill>
                <a:latin typeface="Arial" panose="020B0604020202020204" pitchFamily="34" charset="0"/>
              </a:rPr>
              <a:t>void BF(char *x, int m, char *y, int n) {</a:t>
            </a:r>
            <a:endParaRPr lang="en-US" altLang="zh-CN" b="1" dirty="0">
              <a:solidFill>
                <a:srgbClr val="030301"/>
              </a:solidFill>
              <a:latin typeface="Arial" panose="020B0604020202020204" pitchFamily="34" charset="0"/>
            </a:endParaRPr>
          </a:p>
          <a:p>
            <a:pPr>
              <a:buClrTx/>
            </a:pPr>
            <a:r>
              <a:rPr lang="en-US" altLang="zh-CN" b="1" dirty="0">
                <a:solidFill>
                  <a:srgbClr val="030301"/>
                </a:solidFill>
                <a:latin typeface="Arial" panose="020B0604020202020204" pitchFamily="34" charset="0"/>
              </a:rPr>
              <a:t>        int i, j;</a:t>
            </a:r>
            <a:r>
              <a:rPr lang="zh-CN" altLang="en-US" b="1" dirty="0">
                <a:solidFill>
                  <a:srgbClr val="030301"/>
                </a:solidFill>
                <a:latin typeface="Arial" panose="020B0604020202020204" pitchFamily="34" charset="0"/>
              </a:rPr>
              <a:t>          </a:t>
            </a:r>
            <a:r>
              <a:rPr lang="en-US" altLang="zh-CN" b="1" dirty="0">
                <a:solidFill>
                  <a:srgbClr val="030301"/>
                </a:solidFill>
                <a:latin typeface="Arial" panose="020B0604020202020204" pitchFamily="34" charset="0"/>
              </a:rPr>
              <a:t>//</a:t>
            </a:r>
            <a:r>
              <a:rPr lang="en-US" altLang="zh-CN" b="1" dirty="0">
                <a:solidFill>
                  <a:srgbClr val="030301"/>
                </a:solidFill>
              </a:rPr>
              <a:t>x</a:t>
            </a:r>
            <a:r>
              <a:rPr lang="zh-CN" altLang="en-US" b="1" dirty="0">
                <a:solidFill>
                  <a:srgbClr val="030301"/>
                </a:solidFill>
              </a:rPr>
              <a:t>是模式长度</a:t>
            </a:r>
            <a:r>
              <a:rPr lang="en-US" altLang="zh-CN" b="1" dirty="0">
                <a:solidFill>
                  <a:srgbClr val="030301"/>
                </a:solidFill>
              </a:rPr>
              <a:t>m</a:t>
            </a:r>
            <a:r>
              <a:rPr lang="zh-CN" altLang="en-US" b="1" dirty="0">
                <a:solidFill>
                  <a:srgbClr val="030301"/>
                </a:solidFill>
              </a:rPr>
              <a:t>；  </a:t>
            </a:r>
            <a:r>
              <a:rPr lang="en-US" altLang="zh-CN" b="1" dirty="0">
                <a:solidFill>
                  <a:srgbClr val="030301"/>
                </a:solidFill>
              </a:rPr>
              <a:t>y</a:t>
            </a:r>
            <a:r>
              <a:rPr lang="zh-CN" altLang="en-US" b="1" dirty="0">
                <a:solidFill>
                  <a:srgbClr val="030301"/>
                </a:solidFill>
              </a:rPr>
              <a:t>是文本 长度</a:t>
            </a:r>
            <a:r>
              <a:rPr lang="en-US" altLang="zh-CN" b="1" dirty="0">
                <a:solidFill>
                  <a:srgbClr val="030301"/>
                </a:solidFill>
              </a:rPr>
              <a:t>n</a:t>
            </a:r>
            <a:endParaRPr lang="en-US" altLang="zh-CN" b="1" dirty="0">
              <a:solidFill>
                <a:srgbClr val="030301"/>
              </a:solidFill>
              <a:latin typeface="Arial" panose="020B0604020202020204" pitchFamily="34" charset="0"/>
            </a:endParaRPr>
          </a:p>
          <a:p>
            <a:pPr>
              <a:buClrTx/>
            </a:pPr>
            <a:r>
              <a:rPr lang="en-US" altLang="zh-CN" b="1" dirty="0">
                <a:solidFill>
                  <a:srgbClr val="030301"/>
                </a:solidFill>
                <a:latin typeface="Arial" panose="020B0604020202020204" pitchFamily="34" charset="0"/>
              </a:rPr>
              <a:t>       /* Searching */</a:t>
            </a:r>
            <a:endParaRPr lang="en-US" altLang="zh-CN" b="1" dirty="0">
              <a:solidFill>
                <a:srgbClr val="030301"/>
              </a:solidFill>
              <a:latin typeface="Arial" panose="020B0604020202020204" pitchFamily="34" charset="0"/>
            </a:endParaRPr>
          </a:p>
          <a:p>
            <a:pPr>
              <a:buClrTx/>
            </a:pPr>
            <a:r>
              <a:rPr lang="en-US" altLang="zh-CN" b="1" dirty="0">
                <a:solidFill>
                  <a:srgbClr val="030301"/>
                </a:solidFill>
                <a:latin typeface="Arial" panose="020B0604020202020204" pitchFamily="34" charset="0"/>
              </a:rPr>
              <a:t>       for (j = 0; j &lt;= n - m; ++j) {</a:t>
            </a:r>
            <a:endParaRPr lang="en-US" altLang="zh-CN" b="1" dirty="0">
              <a:solidFill>
                <a:srgbClr val="030301"/>
              </a:solidFill>
              <a:latin typeface="Arial" panose="020B0604020202020204" pitchFamily="34" charset="0"/>
            </a:endParaRPr>
          </a:p>
          <a:p>
            <a:pPr>
              <a:buClrTx/>
            </a:pPr>
            <a:r>
              <a:rPr lang="en-US" altLang="zh-CN" b="1" dirty="0">
                <a:solidFill>
                  <a:srgbClr val="030301"/>
                </a:solidFill>
                <a:latin typeface="Arial" panose="020B0604020202020204" pitchFamily="34" charset="0"/>
              </a:rPr>
              <a:t>            for (i = 0; i &lt; m &amp;&amp; x[i] == y[i + j]; ++i); </a:t>
            </a:r>
            <a:endParaRPr lang="en-US" altLang="zh-CN" b="1" dirty="0">
              <a:solidFill>
                <a:srgbClr val="030301"/>
              </a:solidFill>
              <a:latin typeface="Arial" panose="020B0604020202020204" pitchFamily="34" charset="0"/>
            </a:endParaRPr>
          </a:p>
          <a:p>
            <a:pPr>
              <a:buClrTx/>
            </a:pPr>
            <a:r>
              <a:rPr lang="en-US" altLang="zh-CN" b="1" dirty="0">
                <a:solidFill>
                  <a:srgbClr val="030301"/>
                </a:solidFill>
                <a:latin typeface="Arial" panose="020B0604020202020204" pitchFamily="34" charset="0"/>
              </a:rPr>
              <a:t>            if (i &gt;= m) </a:t>
            </a:r>
            <a:endParaRPr lang="en-US" altLang="zh-CN" b="1" dirty="0">
              <a:solidFill>
                <a:srgbClr val="030301"/>
              </a:solidFill>
              <a:latin typeface="Arial" panose="020B0604020202020204" pitchFamily="34" charset="0"/>
            </a:endParaRPr>
          </a:p>
          <a:p>
            <a:pPr>
              <a:buClrTx/>
            </a:pPr>
            <a:r>
              <a:rPr lang="en-US" altLang="zh-CN" b="1" dirty="0">
                <a:solidFill>
                  <a:srgbClr val="030301"/>
                </a:solidFill>
                <a:latin typeface="Arial" panose="020B0604020202020204" pitchFamily="34" charset="0"/>
              </a:rPr>
              <a:t>               OUTPUT(j); </a:t>
            </a:r>
            <a:endParaRPr lang="en-US" altLang="zh-CN" b="1" dirty="0">
              <a:solidFill>
                <a:srgbClr val="030301"/>
              </a:solidFill>
              <a:latin typeface="Arial" panose="020B0604020202020204" pitchFamily="34" charset="0"/>
            </a:endParaRPr>
          </a:p>
          <a:p>
            <a:pPr>
              <a:buClrTx/>
            </a:pPr>
            <a:r>
              <a:rPr lang="en-US" altLang="zh-CN" b="1" dirty="0">
                <a:solidFill>
                  <a:srgbClr val="030301"/>
                </a:solidFill>
                <a:latin typeface="Arial" panose="020B0604020202020204" pitchFamily="34" charset="0"/>
              </a:rPr>
              <a:t>         } </a:t>
            </a:r>
            <a:endParaRPr lang="en-US" altLang="zh-CN" b="1" dirty="0">
              <a:solidFill>
                <a:srgbClr val="030301"/>
              </a:solidFill>
              <a:latin typeface="Arial" panose="020B0604020202020204" pitchFamily="34" charset="0"/>
            </a:endParaRPr>
          </a:p>
          <a:p>
            <a:pPr>
              <a:buClrTx/>
            </a:pPr>
            <a:r>
              <a:rPr lang="en-US" altLang="zh-CN" b="1" dirty="0">
                <a:solidFill>
                  <a:srgbClr val="030301"/>
                </a:solidFill>
                <a:latin typeface="Arial" panose="020B0604020202020204" pitchFamily="34" charset="0"/>
              </a:rPr>
              <a:t>  }</a:t>
            </a:r>
            <a:r>
              <a:rPr lang="en-US" altLang="zh-CN" sz="1800" dirty="0">
                <a:latin typeface="Arial" panose="020B0604020202020204" pitchFamily="34" charset="0"/>
              </a:rPr>
              <a:t> </a:t>
            </a:r>
            <a:endParaRPr lang="en-US" altLang="zh-CN" sz="1800" dirty="0">
              <a:latin typeface="Arial" panose="020B0604020202020204" pitchFamily="34" charset="0"/>
            </a:endParaRPr>
          </a:p>
        </p:txBody>
      </p:sp>
      <p:sp>
        <p:nvSpPr>
          <p:cNvPr id="200709" name="Rectangle 5"/>
          <p:cNvSpPr>
            <a:spLocks noRot="1" noChangeArrowheads="1"/>
          </p:cNvSpPr>
          <p:nvPr/>
        </p:nvSpPr>
        <p:spPr bwMode="auto">
          <a:xfrm>
            <a:off x="395536" y="143582"/>
            <a:ext cx="7369175" cy="606425"/>
          </a:xfrm>
          <a:prstGeom prst="rect">
            <a:avLst/>
          </a:prstGeom>
          <a:noFill/>
          <a:ln w="9525">
            <a:noFill/>
            <a:miter lim="800000"/>
          </a:ln>
          <a:effectLst/>
        </p:spPr>
        <p:txBody>
          <a:bodyPr anchor="ctr"/>
          <a:lstStyle/>
          <a:p>
            <a:pPr>
              <a:spcBef>
                <a:spcPct val="0"/>
              </a:spcBef>
              <a:buClrTx/>
            </a:pPr>
            <a:r>
              <a:rPr lang="zh-CN" altLang="en-US" sz="3200" b="1" dirty="0">
                <a:effectLst>
                  <a:outerShdw blurRad="38100" dist="38100" dir="2700000">
                    <a:srgbClr val="000000"/>
                  </a:outerShdw>
                </a:effectLst>
                <a:latin typeface="Arial" panose="020B0604020202020204" pitchFamily="34" charset="0"/>
              </a:rPr>
              <a:t>代码</a:t>
            </a:r>
            <a:endParaRPr lang="zh-CN" altLang="en-US" sz="3200" b="1" dirty="0">
              <a:effectLst>
                <a:outerShdw blurRad="38100" dist="38100" dir="2700000">
                  <a:srgbClr val="000000"/>
                </a:outerShdw>
              </a:effectLst>
              <a:latin typeface="Arial" panose="020B0604020202020204" pitchFamily="34" charset="0"/>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286000" y="3200345"/>
            <a:ext cx="4572000" cy="769441"/>
          </a:xfrm>
          <a:prstGeom prst="rect">
            <a:avLst/>
          </a:prstGeom>
          <a:noFill/>
        </p:spPr>
        <p:txBody>
          <a:bodyPr wrap="square">
            <a:spAutoFit/>
          </a:bodyPr>
          <a:lstStyle/>
          <a:p>
            <a:pPr algn="ctr"/>
            <a:r>
              <a:rPr lang="en-US" altLang="zh-CN" sz="4400" dirty="0">
                <a:solidFill>
                  <a:srgbClr val="C00000"/>
                </a:solidFill>
                <a:effectLst>
                  <a:outerShdw blurRad="38100" dist="38100" dir="2700000">
                    <a:srgbClr val="000000"/>
                  </a:outerShdw>
                </a:effectLst>
              </a:rPr>
              <a:t>KMP</a:t>
            </a:r>
            <a:r>
              <a:rPr lang="zh-CN" altLang="en-US" sz="4400" dirty="0">
                <a:solidFill>
                  <a:srgbClr val="C00000"/>
                </a:solidFill>
                <a:effectLst>
                  <a:outerShdw blurRad="38100" dist="38100" dir="2700000">
                    <a:srgbClr val="000000"/>
                  </a:outerShdw>
                </a:effectLst>
              </a:rPr>
              <a:t>算法 </a:t>
            </a:r>
            <a:endParaRPr lang="zh-CN" altLang="en-US" sz="4400" dirty="0">
              <a:solidFill>
                <a:srgbClr val="C00000"/>
              </a:solidFill>
            </a:endParaRPr>
          </a:p>
        </p:txBody>
      </p:sp>
      <p:sp>
        <p:nvSpPr>
          <p:cNvPr id="4" name="文本框 3"/>
          <p:cNvSpPr txBox="1"/>
          <p:nvPr/>
        </p:nvSpPr>
        <p:spPr>
          <a:xfrm>
            <a:off x="2310693" y="1700808"/>
            <a:ext cx="4572000" cy="646331"/>
          </a:xfrm>
          <a:prstGeom prst="rect">
            <a:avLst/>
          </a:prstGeom>
          <a:noFill/>
        </p:spPr>
        <p:txBody>
          <a:bodyPr wrap="square">
            <a:spAutoFit/>
          </a:bodyPr>
          <a:lstStyle/>
          <a:p>
            <a:pPr algn="ctr"/>
            <a:r>
              <a:rPr lang="zh-CN" altLang="en-US" sz="3600" dirty="0">
                <a:effectLst>
                  <a:outerShdw blurRad="38100" dist="38100" dir="2700000">
                    <a:srgbClr val="000000"/>
                  </a:outerShdw>
                </a:effectLst>
              </a:rPr>
              <a:t>单模式匹配</a:t>
            </a:r>
            <a:endParaRPr lang="zh-CN" altLang="en-US" sz="3600" dirty="0"/>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endParaRPr lang="zh-CN" altLang="en-US" dirty="0">
              <a:effectLst>
                <a:outerShdw blurRad="38100" dist="38100" dir="2700000">
                  <a:srgbClr val="000000"/>
                </a:outerShdw>
              </a:effectLst>
            </a:endParaRPr>
          </a:p>
        </p:txBody>
      </p:sp>
      <p:sp>
        <p:nvSpPr>
          <p:cNvPr id="90115" name="Rectangle 3"/>
          <p:cNvSpPr>
            <a:spLocks noGrp="1" noRot="1"/>
          </p:cNvSpPr>
          <p:nvPr>
            <p:ph idx="1"/>
          </p:nvPr>
        </p:nvSpPr>
        <p:spPr>
          <a:xfrm>
            <a:off x="313690" y="948690"/>
            <a:ext cx="8690610" cy="4280510"/>
          </a:xfrm>
        </p:spPr>
        <p:txBody>
          <a:bodyPr vert="horz" wrap="square" lIns="91440" tIns="45720" rIns="91440" bIns="45720" anchor="t">
            <a:noAutofit/>
          </a:bodyPr>
          <a:lstStyle/>
          <a:p>
            <a:pPr>
              <a:lnSpc>
                <a:spcPct val="130000"/>
              </a:lnSpc>
            </a:pPr>
            <a:r>
              <a:rPr lang="zh-CN" altLang="en-US" sz="2800" b="1" dirty="0">
                <a:sym typeface="+mn-ea"/>
              </a:rPr>
              <a:t>单模式匹配算法    </a:t>
            </a:r>
            <a:r>
              <a:rPr lang="zh-CN" altLang="en-US" sz="2800" b="1" dirty="0">
                <a:solidFill>
                  <a:schemeClr val="accent1">
                    <a:lumMod val="50000"/>
                  </a:schemeClr>
                </a:solidFill>
                <a:latin typeface="Arial" panose="020B0604020202020204" pitchFamily="34" charset="0"/>
              </a:rPr>
              <a:t>在一个文本串</a:t>
            </a:r>
            <a:r>
              <a:rPr lang="en-US" altLang="zh-CN" sz="2800" b="1" dirty="0">
                <a:solidFill>
                  <a:schemeClr val="accent1">
                    <a:lumMod val="50000"/>
                  </a:schemeClr>
                </a:solidFill>
                <a:latin typeface="Arial" panose="020B0604020202020204" pitchFamily="34" charset="0"/>
              </a:rPr>
              <a:t>text</a:t>
            </a:r>
            <a:r>
              <a:rPr lang="zh-CN" altLang="en-US" sz="2800" b="1" dirty="0">
                <a:solidFill>
                  <a:schemeClr val="accent1">
                    <a:lumMod val="50000"/>
                  </a:schemeClr>
                </a:solidFill>
                <a:latin typeface="Arial" panose="020B0604020202020204" pitchFamily="34" charset="0"/>
              </a:rPr>
              <a:t>中查找</a:t>
            </a:r>
            <a:r>
              <a:rPr lang="zh-CN" altLang="en-US" sz="2800" b="1" dirty="0">
                <a:solidFill>
                  <a:srgbClr val="FF0000"/>
                </a:solidFill>
                <a:latin typeface="Arial" panose="020B0604020202020204" pitchFamily="34" charset="0"/>
              </a:rPr>
              <a:t>一个</a:t>
            </a:r>
            <a:r>
              <a:rPr lang="zh-CN" altLang="en-US" sz="2800" b="1" dirty="0">
                <a:solidFill>
                  <a:schemeClr val="accent1">
                    <a:lumMod val="50000"/>
                  </a:schemeClr>
                </a:solidFill>
                <a:latin typeface="Arial" panose="020B0604020202020204" pitchFamily="34" charset="0"/>
              </a:rPr>
              <a:t>特定的模式串</a:t>
            </a:r>
            <a:r>
              <a:rPr lang="en-US" altLang="zh-CN" sz="2800" b="1" dirty="0">
                <a:solidFill>
                  <a:schemeClr val="accent1">
                    <a:lumMod val="50000"/>
                  </a:schemeClr>
                </a:solidFill>
                <a:latin typeface="Arial" panose="020B0604020202020204" pitchFamily="34" charset="0"/>
              </a:rPr>
              <a:t>pattern</a:t>
            </a:r>
            <a:endParaRPr lang="en-US" altLang="zh-CN" sz="2800" b="1" dirty="0">
              <a:solidFill>
                <a:schemeClr val="accent1">
                  <a:lumMod val="50000"/>
                </a:schemeClr>
              </a:solidFill>
              <a:latin typeface="Arial" panose="020B0604020202020204" pitchFamily="34" charset="0"/>
            </a:endParaRPr>
          </a:p>
          <a:p>
            <a:pPr>
              <a:lnSpc>
                <a:spcPct val="130000"/>
              </a:lnSpc>
            </a:pPr>
            <a:r>
              <a:rPr lang="en-US" altLang="zh-CN" sz="2800" b="1" dirty="0">
                <a:latin typeface="Arial" panose="020B0604020202020204" pitchFamily="34" charset="0"/>
                <a:sym typeface="+mn-ea"/>
              </a:rPr>
              <a:t>BF</a:t>
            </a:r>
            <a:r>
              <a:rPr lang="zh-CN" altLang="en-US" sz="2800" b="1" dirty="0">
                <a:latin typeface="Arial" panose="020B0604020202020204" pitchFamily="34" charset="0"/>
                <a:sym typeface="+mn-ea"/>
              </a:rPr>
              <a:t>算法的思想：  </a:t>
            </a:r>
            <a:r>
              <a:rPr lang="zh-CN" altLang="en-US" sz="2800" b="1" dirty="0">
                <a:solidFill>
                  <a:schemeClr val="accent1">
                    <a:lumMod val="50000"/>
                  </a:schemeClr>
                </a:solidFill>
                <a:latin typeface="Arial" panose="020B0604020202020204" pitchFamily="34" charset="0"/>
                <a:sym typeface="+mn-ea"/>
              </a:rPr>
              <a:t>从左向右暴力匹配   （</a:t>
            </a:r>
            <a:r>
              <a:rPr lang="en-US" altLang="zh-CN" sz="2800" b="1" dirty="0">
                <a:solidFill>
                  <a:schemeClr val="accent1">
                    <a:lumMod val="50000"/>
                  </a:schemeClr>
                </a:solidFill>
                <a:latin typeface="Arial" panose="020B0604020202020204" pitchFamily="34" charset="0"/>
                <a:sym typeface="+mn-ea"/>
              </a:rPr>
              <a:t>Brute Force</a:t>
            </a:r>
            <a:r>
              <a:rPr lang="zh-CN" altLang="en-US" sz="2800" b="1" dirty="0">
                <a:solidFill>
                  <a:schemeClr val="accent1">
                    <a:lumMod val="50000"/>
                  </a:schemeClr>
                </a:solidFill>
                <a:latin typeface="Arial" panose="020B0604020202020204" pitchFamily="34" charset="0"/>
                <a:sym typeface="+mn-ea"/>
              </a:rPr>
              <a:t>）</a:t>
            </a:r>
            <a:endParaRPr lang="en-US" altLang="zh-CN" sz="2800" b="1" dirty="0">
              <a:solidFill>
                <a:schemeClr val="accent1">
                  <a:lumMod val="50000"/>
                </a:schemeClr>
              </a:solidFill>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grpSp>
        <p:nvGrpSpPr>
          <p:cNvPr id="10" name="组合 9"/>
          <p:cNvGrpSpPr/>
          <p:nvPr/>
        </p:nvGrpSpPr>
        <p:grpSpPr>
          <a:xfrm>
            <a:off x="2150488" y="2750721"/>
            <a:ext cx="304804" cy="1688545"/>
            <a:chOff x="2150488" y="2750721"/>
            <a:chExt cx="304804" cy="1688545"/>
          </a:xfrm>
        </p:grpSpPr>
        <p:grpSp>
          <p:nvGrpSpPr>
            <p:cNvPr id="90123" name="组合 90122"/>
            <p:cNvGrpSpPr/>
            <p:nvPr/>
          </p:nvGrpSpPr>
          <p:grpSpPr>
            <a:xfrm>
              <a:off x="2175962" y="2750721"/>
              <a:ext cx="279330" cy="461665"/>
              <a:chOff x="2175962" y="2750721"/>
              <a:chExt cx="279330" cy="461665"/>
            </a:xfrm>
          </p:grpSpPr>
          <p:sp>
            <p:nvSpPr>
              <p:cNvPr id="80" name="文本框 79"/>
              <p:cNvSpPr txBox="1"/>
              <p:nvPr/>
            </p:nvSpPr>
            <p:spPr>
              <a:xfrm>
                <a:off x="2185666" y="2750721"/>
                <a:ext cx="269626" cy="461665"/>
              </a:xfrm>
              <a:prstGeom prst="rect">
                <a:avLst/>
              </a:prstGeom>
              <a:noFill/>
            </p:spPr>
            <p:txBody>
              <a:bodyPr wrap="none" rtlCol="0">
                <a:spAutoFit/>
              </a:bodyPr>
              <a:lstStyle/>
              <a:p>
                <a:r>
                  <a:rPr lang="en-US" altLang="zh-CN" b="1" dirty="0">
                    <a:solidFill>
                      <a:srgbClr val="C00000"/>
                    </a:solidFill>
                  </a:rPr>
                  <a:t>i</a:t>
                </a:r>
                <a:endParaRPr lang="zh-CN" altLang="en-US" b="1" dirty="0">
                  <a:solidFill>
                    <a:srgbClr val="C00000"/>
                  </a:solidFill>
                </a:endParaRPr>
              </a:p>
            </p:txBody>
          </p:sp>
          <p:cxnSp>
            <p:nvCxnSpPr>
              <p:cNvPr id="55" name="直接箭头连接符 90115"/>
              <p:cNvCxnSpPr>
                <a:endCxn id="5" idx="0"/>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124" name="组合 90123"/>
            <p:cNvGrpSpPr/>
            <p:nvPr/>
          </p:nvGrpSpPr>
          <p:grpSpPr>
            <a:xfrm>
              <a:off x="2150488" y="3977601"/>
              <a:ext cx="281053" cy="461665"/>
              <a:chOff x="2150488" y="3977601"/>
              <a:chExt cx="281053" cy="461665"/>
            </a:xfrm>
          </p:grpSpPr>
          <p:cxnSp>
            <p:nvCxnSpPr>
              <p:cNvPr id="87" name="直接箭头连接符 86"/>
              <p:cNvCxnSpPr/>
              <p:nvPr/>
            </p:nvCxnSpPr>
            <p:spPr>
              <a:xfrm>
                <a:off x="2150488" y="4005064"/>
                <a:ext cx="0" cy="4065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122" name="文本框 90121"/>
              <p:cNvSpPr txBox="1"/>
              <p:nvPr/>
            </p:nvSpPr>
            <p:spPr>
              <a:xfrm>
                <a:off x="2161915" y="3977601"/>
                <a:ext cx="269626" cy="461665"/>
              </a:xfrm>
              <a:prstGeom prst="rect">
                <a:avLst/>
              </a:prstGeom>
              <a:noFill/>
            </p:spPr>
            <p:txBody>
              <a:bodyPr wrap="none" rtlCol="0">
                <a:spAutoFit/>
              </a:bodyPr>
              <a:lstStyle/>
              <a:p>
                <a:r>
                  <a:rPr lang="en-US" altLang="zh-CN" b="1" dirty="0">
                    <a:solidFill>
                      <a:srgbClr val="C00000"/>
                    </a:solidFill>
                  </a:rPr>
                  <a:t>j</a:t>
                </a:r>
                <a:endParaRPr lang="zh-CN" altLang="en-US" b="1" dirty="0">
                  <a:solidFill>
                    <a:srgbClr val="C00000"/>
                  </a:solidFill>
                </a:endParaRPr>
              </a:p>
            </p:txBody>
          </p:sp>
        </p:grpSp>
      </p:grpSp>
      <p:grpSp>
        <p:nvGrpSpPr>
          <p:cNvPr id="9" name="组合 8"/>
          <p:cNvGrpSpPr/>
          <p:nvPr/>
        </p:nvGrpSpPr>
        <p:grpSpPr>
          <a:xfrm>
            <a:off x="402164" y="3182181"/>
            <a:ext cx="8492613" cy="2074384"/>
            <a:chOff x="402164" y="3182181"/>
            <a:chExt cx="8492613" cy="2074384"/>
          </a:xfrm>
        </p:grpSpPr>
        <p:sp>
          <p:nvSpPr>
            <p:cNvPr id="4" name="文本框 3"/>
            <p:cNvSpPr txBox="1"/>
            <p:nvPr/>
          </p:nvSpPr>
          <p:spPr>
            <a:xfrm>
              <a:off x="402164" y="3337828"/>
              <a:ext cx="1505540" cy="523220"/>
            </a:xfrm>
            <a:prstGeom prst="rect">
              <a:avLst/>
            </a:prstGeom>
            <a:noFill/>
          </p:spPr>
          <p:txBody>
            <a:bodyPr wrap="none" rtlCol="0">
              <a:spAutoFit/>
            </a:bodyPr>
            <a:lstStyle/>
            <a:p>
              <a:r>
                <a:rPr lang="zh-CN" altLang="en-US" sz="2800" b="1" dirty="0">
                  <a:solidFill>
                    <a:srgbClr val="FF0000"/>
                  </a:solidFill>
                </a:rPr>
                <a:t>文本串</a:t>
              </a:r>
              <a:r>
                <a:rPr lang="en-US" altLang="zh-CN" sz="2800" b="1" dirty="0">
                  <a:solidFill>
                    <a:srgbClr val="FF0000"/>
                  </a:solidFill>
                </a:rPr>
                <a:t>S</a:t>
              </a:r>
              <a:endParaRPr lang="zh-CN" altLang="en-US" sz="2800" b="1" dirty="0">
                <a:solidFill>
                  <a:srgbClr val="FF0000"/>
                </a:solidFill>
              </a:endParaRPr>
            </a:p>
          </p:txBody>
        </p:sp>
        <p:sp>
          <p:nvSpPr>
            <p:cNvPr id="37" name="文本框 36"/>
            <p:cNvSpPr txBox="1"/>
            <p:nvPr/>
          </p:nvSpPr>
          <p:spPr>
            <a:xfrm>
              <a:off x="421400" y="4509120"/>
              <a:ext cx="1486304" cy="523220"/>
            </a:xfrm>
            <a:prstGeom prst="rect">
              <a:avLst/>
            </a:prstGeom>
            <a:noFill/>
          </p:spPr>
          <p:txBody>
            <a:bodyPr wrap="none" rtlCol="0">
              <a:spAutoFit/>
            </a:bodyPr>
            <a:lstStyle/>
            <a:p>
              <a:r>
                <a:rPr lang="zh-CN" altLang="en-US" sz="2800" b="1" dirty="0">
                  <a:solidFill>
                    <a:srgbClr val="FF0000"/>
                  </a:solidFill>
                </a:rPr>
                <a:t>模式串</a:t>
              </a:r>
              <a:r>
                <a:rPr lang="en-US" altLang="zh-CN" sz="2800" b="1" dirty="0">
                  <a:solidFill>
                    <a:srgbClr val="FF0000"/>
                  </a:solidFill>
                </a:rPr>
                <a:t>T</a:t>
              </a:r>
              <a:endParaRPr lang="zh-CN" altLang="en-US" sz="2800" b="1" dirty="0">
                <a:solidFill>
                  <a:srgbClr val="FF0000"/>
                </a:solidFill>
              </a:endParaRPr>
            </a:p>
          </p:txBody>
        </p:sp>
        <p:grpSp>
          <p:nvGrpSpPr>
            <p:cNvPr id="2" name="组合 1"/>
            <p:cNvGrpSpPr/>
            <p:nvPr/>
          </p:nvGrpSpPr>
          <p:grpSpPr>
            <a:xfrm>
              <a:off x="1907210" y="3182181"/>
              <a:ext cx="6987567" cy="822883"/>
              <a:chOff x="1979712" y="1988840"/>
              <a:chExt cx="4680520" cy="360040"/>
            </a:xfrm>
          </p:grpSpPr>
          <p:sp>
            <p:nvSpPr>
              <p:cNvPr id="5" name="矩形 4"/>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6" name="矩形 5"/>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1" name="矩形 20"/>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2" name="矩形 21"/>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28" name="矩形 27"/>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9" name="矩形 28"/>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e</a:t>
                </a:r>
                <a:endParaRPr lang="zh-CN" altLang="en-US" dirty="0">
                  <a:solidFill>
                    <a:schemeClr val="accent1">
                      <a:lumMod val="75000"/>
                    </a:schemeClr>
                  </a:solidFill>
                </a:endParaRPr>
              </a:p>
            </p:txBody>
          </p:sp>
          <p:sp>
            <p:nvSpPr>
              <p:cNvPr id="31" name="矩形 30"/>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2" name="矩形 31"/>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3" name="矩形 32"/>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34" name="矩形 33"/>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35" name="矩形 34"/>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6" name="矩形 35"/>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grpSp>
        <p:grpSp>
          <p:nvGrpSpPr>
            <p:cNvPr id="8" name="组合 7"/>
            <p:cNvGrpSpPr/>
            <p:nvPr/>
          </p:nvGrpSpPr>
          <p:grpSpPr>
            <a:xfrm>
              <a:off x="1907704" y="4437112"/>
              <a:ext cx="3762103" cy="819453"/>
              <a:chOff x="1907704" y="4437112"/>
              <a:chExt cx="3762103" cy="819453"/>
            </a:xfrm>
          </p:grpSpPr>
          <p:sp>
            <p:nvSpPr>
              <p:cNvPr id="56" name="矩形 55"/>
              <p:cNvSpPr/>
              <p:nvPr/>
            </p:nvSpPr>
            <p:spPr>
              <a:xfrm>
                <a:off x="1907704"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57" name="矩形 56"/>
              <p:cNvSpPr/>
              <p:nvPr/>
            </p:nvSpPr>
            <p:spPr>
              <a:xfrm>
                <a:off x="2445270"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61" name="矩形 60"/>
              <p:cNvSpPr/>
              <p:nvPr/>
            </p:nvSpPr>
            <p:spPr>
              <a:xfrm>
                <a:off x="298283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62" name="矩形 61"/>
              <p:cNvSpPr/>
              <p:nvPr/>
            </p:nvSpPr>
            <p:spPr>
              <a:xfrm>
                <a:off x="352040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90114" name="矩形 90113"/>
              <p:cNvSpPr/>
              <p:nvPr/>
            </p:nvSpPr>
            <p:spPr>
              <a:xfrm>
                <a:off x="4057966"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 name="矩形 2"/>
              <p:cNvSpPr/>
              <p:nvPr/>
            </p:nvSpPr>
            <p:spPr>
              <a:xfrm>
                <a:off x="459470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7" name="矩形 6"/>
              <p:cNvSpPr/>
              <p:nvPr/>
            </p:nvSpPr>
            <p:spPr>
              <a:xfrm>
                <a:off x="513224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grpSp>
      </p:gr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endParaRPr lang="zh-CN" altLang="en-US" dirty="0">
              <a:effectLst>
                <a:outerShdw blurRad="38100" dist="38100" dir="2700000">
                  <a:srgbClr val="000000"/>
                </a:outerShdw>
              </a:effectLst>
            </a:endParaRPr>
          </a:p>
        </p:txBody>
      </p:sp>
      <p:sp>
        <p:nvSpPr>
          <p:cNvPr id="90115" name="Rectangle 3"/>
          <p:cNvSpPr>
            <a:spLocks noGrp="1" noRot="1"/>
          </p:cNvSpPr>
          <p:nvPr>
            <p:ph idx="1"/>
          </p:nvPr>
        </p:nvSpPr>
        <p:spPr>
          <a:xfrm>
            <a:off x="313690" y="948690"/>
            <a:ext cx="8690610" cy="4280510"/>
          </a:xfrm>
        </p:spPr>
        <p:txBody>
          <a:bodyPr vert="horz" wrap="square" lIns="91440" tIns="45720" rIns="91440" bIns="45720" anchor="t">
            <a:noAutofit/>
          </a:bodyPr>
          <a:lstStyle/>
          <a:p>
            <a:pPr>
              <a:lnSpc>
                <a:spcPct val="130000"/>
              </a:lnSpc>
            </a:pPr>
            <a:r>
              <a:rPr lang="zh-CN" altLang="en-US" sz="2800" b="1" dirty="0">
                <a:sym typeface="+mn-ea"/>
              </a:rPr>
              <a:t>单模式匹配算法    </a:t>
            </a:r>
            <a:r>
              <a:rPr lang="zh-CN" altLang="en-US" sz="2800" b="1" dirty="0">
                <a:solidFill>
                  <a:schemeClr val="accent1">
                    <a:lumMod val="50000"/>
                  </a:schemeClr>
                </a:solidFill>
                <a:latin typeface="Arial" panose="020B0604020202020204" pitchFamily="34" charset="0"/>
              </a:rPr>
              <a:t>在一个文本串</a:t>
            </a:r>
            <a:r>
              <a:rPr lang="en-US" altLang="zh-CN" sz="2800" b="1" dirty="0">
                <a:solidFill>
                  <a:schemeClr val="accent1">
                    <a:lumMod val="50000"/>
                  </a:schemeClr>
                </a:solidFill>
                <a:latin typeface="Arial" panose="020B0604020202020204" pitchFamily="34" charset="0"/>
              </a:rPr>
              <a:t>text</a:t>
            </a:r>
            <a:r>
              <a:rPr lang="zh-CN" altLang="en-US" sz="2800" b="1" dirty="0">
                <a:solidFill>
                  <a:schemeClr val="accent1">
                    <a:lumMod val="50000"/>
                  </a:schemeClr>
                </a:solidFill>
                <a:latin typeface="Arial" panose="020B0604020202020204" pitchFamily="34" charset="0"/>
              </a:rPr>
              <a:t>中查找</a:t>
            </a:r>
            <a:r>
              <a:rPr lang="zh-CN" altLang="en-US" sz="2800" b="1" dirty="0">
                <a:solidFill>
                  <a:srgbClr val="FF0000"/>
                </a:solidFill>
                <a:latin typeface="Arial" panose="020B0604020202020204" pitchFamily="34" charset="0"/>
              </a:rPr>
              <a:t>一个</a:t>
            </a:r>
            <a:r>
              <a:rPr lang="zh-CN" altLang="en-US" sz="2800" b="1" dirty="0">
                <a:solidFill>
                  <a:schemeClr val="accent1">
                    <a:lumMod val="50000"/>
                  </a:schemeClr>
                </a:solidFill>
                <a:latin typeface="Arial" panose="020B0604020202020204" pitchFamily="34" charset="0"/>
              </a:rPr>
              <a:t>特定的模式串</a:t>
            </a:r>
            <a:r>
              <a:rPr lang="en-US" altLang="zh-CN" sz="2800" b="1" dirty="0">
                <a:solidFill>
                  <a:schemeClr val="accent1">
                    <a:lumMod val="50000"/>
                  </a:schemeClr>
                </a:solidFill>
                <a:latin typeface="Arial" panose="020B0604020202020204" pitchFamily="34" charset="0"/>
              </a:rPr>
              <a:t>pattern</a:t>
            </a:r>
            <a:endParaRPr lang="en-US" altLang="zh-CN" sz="2800" b="1" dirty="0">
              <a:solidFill>
                <a:schemeClr val="accent1">
                  <a:lumMod val="50000"/>
                </a:schemeClr>
              </a:solidFill>
              <a:latin typeface="Arial" panose="020B0604020202020204" pitchFamily="34" charset="0"/>
            </a:endParaRPr>
          </a:p>
          <a:p>
            <a:pPr>
              <a:lnSpc>
                <a:spcPct val="130000"/>
              </a:lnSpc>
            </a:pPr>
            <a:r>
              <a:rPr lang="en-US" altLang="zh-CN" sz="2800" b="1" dirty="0">
                <a:latin typeface="Arial" panose="020B0604020202020204" pitchFamily="34" charset="0"/>
                <a:sym typeface="+mn-ea"/>
              </a:rPr>
              <a:t>BF</a:t>
            </a:r>
            <a:r>
              <a:rPr lang="zh-CN" altLang="en-US" sz="2800" b="1" dirty="0">
                <a:latin typeface="Arial" panose="020B0604020202020204" pitchFamily="34" charset="0"/>
                <a:sym typeface="+mn-ea"/>
              </a:rPr>
              <a:t>算法的思想：  </a:t>
            </a:r>
            <a:r>
              <a:rPr lang="zh-CN" altLang="en-US" sz="2800" b="1" dirty="0">
                <a:solidFill>
                  <a:schemeClr val="accent1">
                    <a:lumMod val="50000"/>
                  </a:schemeClr>
                </a:solidFill>
                <a:latin typeface="Arial" panose="020B0604020202020204" pitchFamily="34" charset="0"/>
                <a:sym typeface="+mn-ea"/>
              </a:rPr>
              <a:t>从左向右暴力匹配   （</a:t>
            </a:r>
            <a:r>
              <a:rPr lang="en-US" altLang="zh-CN" sz="2800" b="1" dirty="0">
                <a:solidFill>
                  <a:schemeClr val="accent1">
                    <a:lumMod val="50000"/>
                  </a:schemeClr>
                </a:solidFill>
                <a:latin typeface="Arial" panose="020B0604020202020204" pitchFamily="34" charset="0"/>
                <a:sym typeface="+mn-ea"/>
              </a:rPr>
              <a:t>Brute Force</a:t>
            </a:r>
            <a:r>
              <a:rPr lang="zh-CN" altLang="en-US" sz="2800" b="1" dirty="0">
                <a:solidFill>
                  <a:schemeClr val="accent1">
                    <a:lumMod val="50000"/>
                  </a:schemeClr>
                </a:solidFill>
                <a:latin typeface="Arial" panose="020B0604020202020204" pitchFamily="34" charset="0"/>
                <a:sym typeface="+mn-ea"/>
              </a:rPr>
              <a:t>）</a:t>
            </a:r>
            <a:endParaRPr lang="en-US" altLang="zh-CN" sz="2800" b="1" dirty="0">
              <a:solidFill>
                <a:schemeClr val="accent1">
                  <a:lumMod val="50000"/>
                </a:schemeClr>
              </a:solidFill>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grpSp>
        <p:nvGrpSpPr>
          <p:cNvPr id="10" name="组合 9"/>
          <p:cNvGrpSpPr/>
          <p:nvPr/>
        </p:nvGrpSpPr>
        <p:grpSpPr>
          <a:xfrm>
            <a:off x="2683020" y="2750721"/>
            <a:ext cx="304804" cy="1688545"/>
            <a:chOff x="2150488" y="2750721"/>
            <a:chExt cx="304804" cy="1688545"/>
          </a:xfrm>
        </p:grpSpPr>
        <p:grpSp>
          <p:nvGrpSpPr>
            <p:cNvPr id="90123" name="组合 90122"/>
            <p:cNvGrpSpPr/>
            <p:nvPr/>
          </p:nvGrpSpPr>
          <p:grpSpPr>
            <a:xfrm>
              <a:off x="2175962" y="2750721"/>
              <a:ext cx="279330" cy="461665"/>
              <a:chOff x="2175962" y="2750721"/>
              <a:chExt cx="279330" cy="461665"/>
            </a:xfrm>
          </p:grpSpPr>
          <p:sp>
            <p:nvSpPr>
              <p:cNvPr id="80" name="文本框 79"/>
              <p:cNvSpPr txBox="1"/>
              <p:nvPr/>
            </p:nvSpPr>
            <p:spPr>
              <a:xfrm>
                <a:off x="2185666" y="2750721"/>
                <a:ext cx="269626" cy="461665"/>
              </a:xfrm>
              <a:prstGeom prst="rect">
                <a:avLst/>
              </a:prstGeom>
              <a:noFill/>
            </p:spPr>
            <p:txBody>
              <a:bodyPr wrap="none" rtlCol="0">
                <a:spAutoFit/>
              </a:bodyPr>
              <a:lstStyle/>
              <a:p>
                <a:r>
                  <a:rPr lang="en-US" altLang="zh-CN" b="1" dirty="0">
                    <a:solidFill>
                      <a:srgbClr val="C00000"/>
                    </a:solidFill>
                  </a:rPr>
                  <a:t>i</a:t>
                </a:r>
                <a:endParaRPr lang="zh-CN" altLang="en-US" b="1" dirty="0">
                  <a:solidFill>
                    <a:srgbClr val="C00000"/>
                  </a:solidFill>
                </a:endParaRPr>
              </a:p>
            </p:txBody>
          </p:sp>
          <p:cxnSp>
            <p:nvCxnSpPr>
              <p:cNvPr id="55" name="直接箭头连接符 90115"/>
              <p:cNvCxnSpPr>
                <a:endCxn id="5" idx="0"/>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124" name="组合 90123"/>
            <p:cNvGrpSpPr/>
            <p:nvPr/>
          </p:nvGrpSpPr>
          <p:grpSpPr>
            <a:xfrm>
              <a:off x="2150488" y="3977601"/>
              <a:ext cx="281053" cy="461665"/>
              <a:chOff x="2150488" y="3977601"/>
              <a:chExt cx="281053" cy="461665"/>
            </a:xfrm>
          </p:grpSpPr>
          <p:cxnSp>
            <p:nvCxnSpPr>
              <p:cNvPr id="87" name="直接箭头连接符 86"/>
              <p:cNvCxnSpPr/>
              <p:nvPr/>
            </p:nvCxnSpPr>
            <p:spPr>
              <a:xfrm>
                <a:off x="2150488" y="4005064"/>
                <a:ext cx="0" cy="4065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122" name="文本框 90121"/>
              <p:cNvSpPr txBox="1"/>
              <p:nvPr/>
            </p:nvSpPr>
            <p:spPr>
              <a:xfrm>
                <a:off x="2161915" y="3977601"/>
                <a:ext cx="269626" cy="461665"/>
              </a:xfrm>
              <a:prstGeom prst="rect">
                <a:avLst/>
              </a:prstGeom>
              <a:noFill/>
            </p:spPr>
            <p:txBody>
              <a:bodyPr wrap="none" rtlCol="0">
                <a:spAutoFit/>
              </a:bodyPr>
              <a:lstStyle/>
              <a:p>
                <a:r>
                  <a:rPr lang="en-US" altLang="zh-CN" b="1" dirty="0">
                    <a:solidFill>
                      <a:srgbClr val="C00000"/>
                    </a:solidFill>
                  </a:rPr>
                  <a:t>j</a:t>
                </a:r>
                <a:endParaRPr lang="zh-CN" altLang="en-US" b="1" dirty="0">
                  <a:solidFill>
                    <a:srgbClr val="C00000"/>
                  </a:solidFill>
                </a:endParaRPr>
              </a:p>
            </p:txBody>
          </p:sp>
        </p:grpSp>
      </p:grpSp>
      <p:grpSp>
        <p:nvGrpSpPr>
          <p:cNvPr id="9" name="组合 8"/>
          <p:cNvGrpSpPr/>
          <p:nvPr/>
        </p:nvGrpSpPr>
        <p:grpSpPr>
          <a:xfrm>
            <a:off x="402164" y="3182181"/>
            <a:ext cx="8492613" cy="2074384"/>
            <a:chOff x="402164" y="3182181"/>
            <a:chExt cx="8492613" cy="2074384"/>
          </a:xfrm>
        </p:grpSpPr>
        <p:sp>
          <p:nvSpPr>
            <p:cNvPr id="4" name="文本框 3"/>
            <p:cNvSpPr txBox="1"/>
            <p:nvPr/>
          </p:nvSpPr>
          <p:spPr>
            <a:xfrm>
              <a:off x="402164" y="3337828"/>
              <a:ext cx="1505540" cy="523220"/>
            </a:xfrm>
            <a:prstGeom prst="rect">
              <a:avLst/>
            </a:prstGeom>
            <a:noFill/>
          </p:spPr>
          <p:txBody>
            <a:bodyPr wrap="none" rtlCol="0">
              <a:spAutoFit/>
            </a:bodyPr>
            <a:lstStyle/>
            <a:p>
              <a:r>
                <a:rPr lang="zh-CN" altLang="en-US" sz="2800" b="1" dirty="0">
                  <a:solidFill>
                    <a:srgbClr val="FF0000"/>
                  </a:solidFill>
                </a:rPr>
                <a:t>文本串</a:t>
              </a:r>
              <a:r>
                <a:rPr lang="en-US" altLang="zh-CN" sz="2800" b="1" dirty="0">
                  <a:solidFill>
                    <a:srgbClr val="FF0000"/>
                  </a:solidFill>
                </a:rPr>
                <a:t>S</a:t>
              </a:r>
              <a:endParaRPr lang="zh-CN" altLang="en-US" sz="2800" b="1" dirty="0">
                <a:solidFill>
                  <a:srgbClr val="FF0000"/>
                </a:solidFill>
              </a:endParaRPr>
            </a:p>
          </p:txBody>
        </p:sp>
        <p:sp>
          <p:nvSpPr>
            <p:cNvPr id="37" name="文本框 36"/>
            <p:cNvSpPr txBox="1"/>
            <p:nvPr/>
          </p:nvSpPr>
          <p:spPr>
            <a:xfrm>
              <a:off x="421400" y="4509120"/>
              <a:ext cx="1486304" cy="523220"/>
            </a:xfrm>
            <a:prstGeom prst="rect">
              <a:avLst/>
            </a:prstGeom>
            <a:noFill/>
          </p:spPr>
          <p:txBody>
            <a:bodyPr wrap="none" rtlCol="0">
              <a:spAutoFit/>
            </a:bodyPr>
            <a:lstStyle/>
            <a:p>
              <a:r>
                <a:rPr lang="zh-CN" altLang="en-US" sz="2800" b="1" dirty="0">
                  <a:solidFill>
                    <a:srgbClr val="FF0000"/>
                  </a:solidFill>
                </a:rPr>
                <a:t>模式串</a:t>
              </a:r>
              <a:r>
                <a:rPr lang="en-US" altLang="zh-CN" sz="2800" b="1" dirty="0">
                  <a:solidFill>
                    <a:srgbClr val="FF0000"/>
                  </a:solidFill>
                </a:rPr>
                <a:t>T</a:t>
              </a:r>
              <a:endParaRPr lang="zh-CN" altLang="en-US" sz="2800" b="1" dirty="0">
                <a:solidFill>
                  <a:srgbClr val="FF0000"/>
                </a:solidFill>
              </a:endParaRPr>
            </a:p>
          </p:txBody>
        </p:sp>
        <p:grpSp>
          <p:nvGrpSpPr>
            <p:cNvPr id="2" name="组合 1"/>
            <p:cNvGrpSpPr/>
            <p:nvPr/>
          </p:nvGrpSpPr>
          <p:grpSpPr>
            <a:xfrm>
              <a:off x="1907210" y="3182181"/>
              <a:ext cx="6987567" cy="822883"/>
              <a:chOff x="1979712" y="1988840"/>
              <a:chExt cx="4680520" cy="360040"/>
            </a:xfrm>
          </p:grpSpPr>
          <p:sp>
            <p:nvSpPr>
              <p:cNvPr id="5" name="矩形 4"/>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6" name="矩形 5"/>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1" name="矩形 20"/>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2" name="矩形 21"/>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28" name="矩形 27"/>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9" name="矩形 28"/>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e</a:t>
                </a:r>
                <a:endParaRPr lang="zh-CN" altLang="en-US" dirty="0">
                  <a:solidFill>
                    <a:schemeClr val="accent1">
                      <a:lumMod val="75000"/>
                    </a:schemeClr>
                  </a:solidFill>
                </a:endParaRPr>
              </a:p>
            </p:txBody>
          </p:sp>
          <p:sp>
            <p:nvSpPr>
              <p:cNvPr id="31" name="矩形 30"/>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2" name="矩形 31"/>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3" name="矩形 32"/>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34" name="矩形 33"/>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35" name="矩形 34"/>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6" name="矩形 35"/>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grpSp>
        <p:grpSp>
          <p:nvGrpSpPr>
            <p:cNvPr id="8" name="组合 7"/>
            <p:cNvGrpSpPr/>
            <p:nvPr/>
          </p:nvGrpSpPr>
          <p:grpSpPr>
            <a:xfrm>
              <a:off x="1907704" y="4437112"/>
              <a:ext cx="3762103" cy="819453"/>
              <a:chOff x="1907704" y="4437112"/>
              <a:chExt cx="3762103" cy="819453"/>
            </a:xfrm>
          </p:grpSpPr>
          <p:sp>
            <p:nvSpPr>
              <p:cNvPr id="56" name="矩形 55"/>
              <p:cNvSpPr/>
              <p:nvPr/>
            </p:nvSpPr>
            <p:spPr>
              <a:xfrm>
                <a:off x="1907704"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57" name="矩形 56"/>
              <p:cNvSpPr/>
              <p:nvPr/>
            </p:nvSpPr>
            <p:spPr>
              <a:xfrm>
                <a:off x="2445270"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61" name="矩形 60"/>
              <p:cNvSpPr/>
              <p:nvPr/>
            </p:nvSpPr>
            <p:spPr>
              <a:xfrm>
                <a:off x="298283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62" name="矩形 61"/>
              <p:cNvSpPr/>
              <p:nvPr/>
            </p:nvSpPr>
            <p:spPr>
              <a:xfrm>
                <a:off x="352040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90114" name="矩形 90113"/>
              <p:cNvSpPr/>
              <p:nvPr/>
            </p:nvSpPr>
            <p:spPr>
              <a:xfrm>
                <a:off x="4057966"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 name="矩形 2"/>
              <p:cNvSpPr/>
              <p:nvPr/>
            </p:nvSpPr>
            <p:spPr>
              <a:xfrm>
                <a:off x="459470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7" name="矩形 6"/>
              <p:cNvSpPr/>
              <p:nvPr/>
            </p:nvSpPr>
            <p:spPr>
              <a:xfrm>
                <a:off x="513224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grpSp>
      </p:gr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endParaRPr lang="zh-CN" altLang="en-US" dirty="0">
              <a:effectLst>
                <a:outerShdw blurRad="38100" dist="38100" dir="2700000">
                  <a:srgbClr val="000000"/>
                </a:outerShdw>
              </a:effectLst>
            </a:endParaRPr>
          </a:p>
        </p:txBody>
      </p:sp>
      <p:sp>
        <p:nvSpPr>
          <p:cNvPr id="90115" name="Rectangle 3"/>
          <p:cNvSpPr>
            <a:spLocks noGrp="1" noRot="1"/>
          </p:cNvSpPr>
          <p:nvPr>
            <p:ph idx="1"/>
          </p:nvPr>
        </p:nvSpPr>
        <p:spPr>
          <a:xfrm>
            <a:off x="313690" y="948690"/>
            <a:ext cx="8690610" cy="4280510"/>
          </a:xfrm>
        </p:spPr>
        <p:txBody>
          <a:bodyPr vert="horz" wrap="square" lIns="91440" tIns="45720" rIns="91440" bIns="45720" anchor="t">
            <a:noAutofit/>
          </a:bodyPr>
          <a:lstStyle/>
          <a:p>
            <a:pPr>
              <a:lnSpc>
                <a:spcPct val="130000"/>
              </a:lnSpc>
            </a:pPr>
            <a:r>
              <a:rPr lang="zh-CN" altLang="en-US" sz="2800" b="1" dirty="0">
                <a:sym typeface="+mn-ea"/>
              </a:rPr>
              <a:t>单模式匹配算法    </a:t>
            </a:r>
            <a:r>
              <a:rPr lang="zh-CN" altLang="en-US" sz="2800" b="1" dirty="0">
                <a:solidFill>
                  <a:schemeClr val="accent1">
                    <a:lumMod val="50000"/>
                  </a:schemeClr>
                </a:solidFill>
                <a:latin typeface="Arial" panose="020B0604020202020204" pitchFamily="34" charset="0"/>
              </a:rPr>
              <a:t>在一个文本串</a:t>
            </a:r>
            <a:r>
              <a:rPr lang="en-US" altLang="zh-CN" sz="2800" b="1" dirty="0">
                <a:solidFill>
                  <a:schemeClr val="accent1">
                    <a:lumMod val="50000"/>
                  </a:schemeClr>
                </a:solidFill>
                <a:latin typeface="Arial" panose="020B0604020202020204" pitchFamily="34" charset="0"/>
              </a:rPr>
              <a:t>text</a:t>
            </a:r>
            <a:r>
              <a:rPr lang="zh-CN" altLang="en-US" sz="2800" b="1" dirty="0">
                <a:solidFill>
                  <a:schemeClr val="accent1">
                    <a:lumMod val="50000"/>
                  </a:schemeClr>
                </a:solidFill>
                <a:latin typeface="Arial" panose="020B0604020202020204" pitchFamily="34" charset="0"/>
              </a:rPr>
              <a:t>中查找</a:t>
            </a:r>
            <a:r>
              <a:rPr lang="zh-CN" altLang="en-US" sz="2800" b="1" dirty="0">
                <a:solidFill>
                  <a:srgbClr val="FF0000"/>
                </a:solidFill>
                <a:latin typeface="Arial" panose="020B0604020202020204" pitchFamily="34" charset="0"/>
              </a:rPr>
              <a:t>一个</a:t>
            </a:r>
            <a:r>
              <a:rPr lang="zh-CN" altLang="en-US" sz="2800" b="1" dirty="0">
                <a:solidFill>
                  <a:schemeClr val="accent1">
                    <a:lumMod val="50000"/>
                  </a:schemeClr>
                </a:solidFill>
                <a:latin typeface="Arial" panose="020B0604020202020204" pitchFamily="34" charset="0"/>
              </a:rPr>
              <a:t>特定的模式串</a:t>
            </a:r>
            <a:r>
              <a:rPr lang="en-US" altLang="zh-CN" sz="2800" b="1" dirty="0">
                <a:solidFill>
                  <a:schemeClr val="accent1">
                    <a:lumMod val="50000"/>
                  </a:schemeClr>
                </a:solidFill>
                <a:latin typeface="Arial" panose="020B0604020202020204" pitchFamily="34" charset="0"/>
              </a:rPr>
              <a:t>pattern</a:t>
            </a:r>
            <a:endParaRPr lang="en-US" altLang="zh-CN" sz="2800" b="1" dirty="0">
              <a:solidFill>
                <a:schemeClr val="accent1">
                  <a:lumMod val="50000"/>
                </a:schemeClr>
              </a:solidFill>
              <a:latin typeface="Arial" panose="020B0604020202020204" pitchFamily="34" charset="0"/>
            </a:endParaRPr>
          </a:p>
          <a:p>
            <a:pPr>
              <a:lnSpc>
                <a:spcPct val="130000"/>
              </a:lnSpc>
            </a:pPr>
            <a:r>
              <a:rPr lang="en-US" altLang="zh-CN" sz="2800" b="1" dirty="0">
                <a:latin typeface="Arial" panose="020B0604020202020204" pitchFamily="34" charset="0"/>
                <a:sym typeface="+mn-ea"/>
              </a:rPr>
              <a:t>BF</a:t>
            </a:r>
            <a:r>
              <a:rPr lang="zh-CN" altLang="en-US" sz="2800" b="1" dirty="0">
                <a:latin typeface="Arial" panose="020B0604020202020204" pitchFamily="34" charset="0"/>
                <a:sym typeface="+mn-ea"/>
              </a:rPr>
              <a:t>算法的思想：  </a:t>
            </a:r>
            <a:r>
              <a:rPr lang="zh-CN" altLang="en-US" sz="2800" b="1" dirty="0">
                <a:solidFill>
                  <a:schemeClr val="accent1">
                    <a:lumMod val="50000"/>
                  </a:schemeClr>
                </a:solidFill>
                <a:latin typeface="Arial" panose="020B0604020202020204" pitchFamily="34" charset="0"/>
                <a:sym typeface="+mn-ea"/>
              </a:rPr>
              <a:t>从左向右暴力匹配   （</a:t>
            </a:r>
            <a:r>
              <a:rPr lang="en-US" altLang="zh-CN" sz="2800" b="1" dirty="0">
                <a:solidFill>
                  <a:schemeClr val="accent1">
                    <a:lumMod val="50000"/>
                  </a:schemeClr>
                </a:solidFill>
                <a:latin typeface="Arial" panose="020B0604020202020204" pitchFamily="34" charset="0"/>
                <a:sym typeface="+mn-ea"/>
              </a:rPr>
              <a:t>Brute Force</a:t>
            </a:r>
            <a:r>
              <a:rPr lang="zh-CN" altLang="en-US" sz="2800" b="1" dirty="0">
                <a:solidFill>
                  <a:schemeClr val="accent1">
                    <a:lumMod val="50000"/>
                  </a:schemeClr>
                </a:solidFill>
                <a:latin typeface="Arial" panose="020B0604020202020204" pitchFamily="34" charset="0"/>
                <a:sym typeface="+mn-ea"/>
              </a:rPr>
              <a:t>）</a:t>
            </a:r>
            <a:endParaRPr lang="en-US" altLang="zh-CN" sz="2800" b="1" dirty="0">
              <a:solidFill>
                <a:schemeClr val="accent1">
                  <a:lumMod val="50000"/>
                </a:schemeClr>
              </a:solidFill>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grpSp>
        <p:nvGrpSpPr>
          <p:cNvPr id="10" name="组合 9"/>
          <p:cNvGrpSpPr/>
          <p:nvPr/>
        </p:nvGrpSpPr>
        <p:grpSpPr>
          <a:xfrm>
            <a:off x="3203848" y="2750721"/>
            <a:ext cx="304804" cy="1688545"/>
            <a:chOff x="2150488" y="2750721"/>
            <a:chExt cx="304804" cy="1688545"/>
          </a:xfrm>
        </p:grpSpPr>
        <p:grpSp>
          <p:nvGrpSpPr>
            <p:cNvPr id="90123" name="组合 90122"/>
            <p:cNvGrpSpPr/>
            <p:nvPr/>
          </p:nvGrpSpPr>
          <p:grpSpPr>
            <a:xfrm>
              <a:off x="2175962" y="2750721"/>
              <a:ext cx="279330" cy="461665"/>
              <a:chOff x="2175962" y="2750721"/>
              <a:chExt cx="279330" cy="461665"/>
            </a:xfrm>
          </p:grpSpPr>
          <p:sp>
            <p:nvSpPr>
              <p:cNvPr id="80" name="文本框 79"/>
              <p:cNvSpPr txBox="1"/>
              <p:nvPr/>
            </p:nvSpPr>
            <p:spPr>
              <a:xfrm>
                <a:off x="2185666" y="2750721"/>
                <a:ext cx="269626" cy="461665"/>
              </a:xfrm>
              <a:prstGeom prst="rect">
                <a:avLst/>
              </a:prstGeom>
              <a:noFill/>
            </p:spPr>
            <p:txBody>
              <a:bodyPr wrap="none" rtlCol="0">
                <a:spAutoFit/>
              </a:bodyPr>
              <a:lstStyle/>
              <a:p>
                <a:r>
                  <a:rPr lang="en-US" altLang="zh-CN" b="1" dirty="0">
                    <a:solidFill>
                      <a:srgbClr val="C00000"/>
                    </a:solidFill>
                  </a:rPr>
                  <a:t>i</a:t>
                </a:r>
                <a:endParaRPr lang="zh-CN" altLang="en-US" b="1" dirty="0">
                  <a:solidFill>
                    <a:srgbClr val="C00000"/>
                  </a:solidFill>
                </a:endParaRPr>
              </a:p>
            </p:txBody>
          </p:sp>
          <p:cxnSp>
            <p:nvCxnSpPr>
              <p:cNvPr id="55" name="直接箭头连接符 90115"/>
              <p:cNvCxnSpPr>
                <a:endCxn id="5" idx="0"/>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124" name="组合 90123"/>
            <p:cNvGrpSpPr/>
            <p:nvPr/>
          </p:nvGrpSpPr>
          <p:grpSpPr>
            <a:xfrm>
              <a:off x="2150488" y="3977601"/>
              <a:ext cx="281053" cy="461665"/>
              <a:chOff x="2150488" y="3977601"/>
              <a:chExt cx="281053" cy="461665"/>
            </a:xfrm>
          </p:grpSpPr>
          <p:cxnSp>
            <p:nvCxnSpPr>
              <p:cNvPr id="87" name="直接箭头连接符 86"/>
              <p:cNvCxnSpPr/>
              <p:nvPr/>
            </p:nvCxnSpPr>
            <p:spPr>
              <a:xfrm>
                <a:off x="2150488" y="4005064"/>
                <a:ext cx="0" cy="4065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122" name="文本框 90121"/>
              <p:cNvSpPr txBox="1"/>
              <p:nvPr/>
            </p:nvSpPr>
            <p:spPr>
              <a:xfrm>
                <a:off x="2161915" y="3977601"/>
                <a:ext cx="269626" cy="461665"/>
              </a:xfrm>
              <a:prstGeom prst="rect">
                <a:avLst/>
              </a:prstGeom>
              <a:noFill/>
            </p:spPr>
            <p:txBody>
              <a:bodyPr wrap="none" rtlCol="0">
                <a:spAutoFit/>
              </a:bodyPr>
              <a:lstStyle/>
              <a:p>
                <a:r>
                  <a:rPr lang="en-US" altLang="zh-CN" b="1" dirty="0">
                    <a:solidFill>
                      <a:srgbClr val="C00000"/>
                    </a:solidFill>
                  </a:rPr>
                  <a:t>j</a:t>
                </a:r>
                <a:endParaRPr lang="zh-CN" altLang="en-US" b="1" dirty="0">
                  <a:solidFill>
                    <a:srgbClr val="C00000"/>
                  </a:solidFill>
                </a:endParaRPr>
              </a:p>
            </p:txBody>
          </p:sp>
        </p:grpSp>
      </p:grpSp>
      <p:grpSp>
        <p:nvGrpSpPr>
          <p:cNvPr id="9" name="组合 8"/>
          <p:cNvGrpSpPr/>
          <p:nvPr/>
        </p:nvGrpSpPr>
        <p:grpSpPr>
          <a:xfrm>
            <a:off x="402164" y="3182181"/>
            <a:ext cx="8492613" cy="2074384"/>
            <a:chOff x="402164" y="3182181"/>
            <a:chExt cx="8492613" cy="2074384"/>
          </a:xfrm>
        </p:grpSpPr>
        <p:sp>
          <p:nvSpPr>
            <p:cNvPr id="4" name="文本框 3"/>
            <p:cNvSpPr txBox="1"/>
            <p:nvPr/>
          </p:nvSpPr>
          <p:spPr>
            <a:xfrm>
              <a:off x="402164" y="3337828"/>
              <a:ext cx="1505540" cy="523220"/>
            </a:xfrm>
            <a:prstGeom prst="rect">
              <a:avLst/>
            </a:prstGeom>
            <a:noFill/>
          </p:spPr>
          <p:txBody>
            <a:bodyPr wrap="none" rtlCol="0">
              <a:spAutoFit/>
            </a:bodyPr>
            <a:lstStyle/>
            <a:p>
              <a:r>
                <a:rPr lang="zh-CN" altLang="en-US" sz="2800" b="1" dirty="0">
                  <a:solidFill>
                    <a:srgbClr val="FF0000"/>
                  </a:solidFill>
                </a:rPr>
                <a:t>文本串</a:t>
              </a:r>
              <a:r>
                <a:rPr lang="en-US" altLang="zh-CN" sz="2800" b="1" dirty="0">
                  <a:solidFill>
                    <a:srgbClr val="FF0000"/>
                  </a:solidFill>
                </a:rPr>
                <a:t>S</a:t>
              </a:r>
              <a:endParaRPr lang="zh-CN" altLang="en-US" sz="2800" b="1" dirty="0">
                <a:solidFill>
                  <a:srgbClr val="FF0000"/>
                </a:solidFill>
              </a:endParaRPr>
            </a:p>
          </p:txBody>
        </p:sp>
        <p:sp>
          <p:nvSpPr>
            <p:cNvPr id="37" name="文本框 36"/>
            <p:cNvSpPr txBox="1"/>
            <p:nvPr/>
          </p:nvSpPr>
          <p:spPr>
            <a:xfrm>
              <a:off x="421400" y="4509120"/>
              <a:ext cx="1486304" cy="523220"/>
            </a:xfrm>
            <a:prstGeom prst="rect">
              <a:avLst/>
            </a:prstGeom>
            <a:noFill/>
          </p:spPr>
          <p:txBody>
            <a:bodyPr wrap="none" rtlCol="0">
              <a:spAutoFit/>
            </a:bodyPr>
            <a:lstStyle/>
            <a:p>
              <a:r>
                <a:rPr lang="zh-CN" altLang="en-US" sz="2800" b="1" dirty="0">
                  <a:solidFill>
                    <a:srgbClr val="FF0000"/>
                  </a:solidFill>
                </a:rPr>
                <a:t>模式串</a:t>
              </a:r>
              <a:r>
                <a:rPr lang="en-US" altLang="zh-CN" sz="2800" b="1" dirty="0">
                  <a:solidFill>
                    <a:srgbClr val="FF0000"/>
                  </a:solidFill>
                </a:rPr>
                <a:t>T</a:t>
              </a:r>
              <a:endParaRPr lang="zh-CN" altLang="en-US" sz="2800" b="1" dirty="0">
                <a:solidFill>
                  <a:srgbClr val="FF0000"/>
                </a:solidFill>
              </a:endParaRPr>
            </a:p>
          </p:txBody>
        </p:sp>
        <p:grpSp>
          <p:nvGrpSpPr>
            <p:cNvPr id="2" name="组合 1"/>
            <p:cNvGrpSpPr/>
            <p:nvPr/>
          </p:nvGrpSpPr>
          <p:grpSpPr>
            <a:xfrm>
              <a:off x="1907210" y="3182181"/>
              <a:ext cx="6987567" cy="822883"/>
              <a:chOff x="1979712" y="1988840"/>
              <a:chExt cx="4680520" cy="360040"/>
            </a:xfrm>
          </p:grpSpPr>
          <p:sp>
            <p:nvSpPr>
              <p:cNvPr id="5" name="矩形 4"/>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6" name="矩形 5"/>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1" name="矩形 20"/>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2" name="矩形 21"/>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28" name="矩形 27"/>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9" name="矩形 28"/>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e</a:t>
                </a:r>
                <a:endParaRPr lang="zh-CN" altLang="en-US" dirty="0">
                  <a:solidFill>
                    <a:schemeClr val="accent1">
                      <a:lumMod val="75000"/>
                    </a:schemeClr>
                  </a:solidFill>
                </a:endParaRPr>
              </a:p>
            </p:txBody>
          </p:sp>
          <p:sp>
            <p:nvSpPr>
              <p:cNvPr id="31" name="矩形 30"/>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2" name="矩形 31"/>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3" name="矩形 32"/>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34" name="矩形 33"/>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35" name="矩形 34"/>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6" name="矩形 35"/>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grpSp>
        <p:grpSp>
          <p:nvGrpSpPr>
            <p:cNvPr id="8" name="组合 7"/>
            <p:cNvGrpSpPr/>
            <p:nvPr/>
          </p:nvGrpSpPr>
          <p:grpSpPr>
            <a:xfrm>
              <a:off x="1907704" y="4437112"/>
              <a:ext cx="3762103" cy="819453"/>
              <a:chOff x="1907704" y="4437112"/>
              <a:chExt cx="3762103" cy="819453"/>
            </a:xfrm>
          </p:grpSpPr>
          <p:sp>
            <p:nvSpPr>
              <p:cNvPr id="56" name="矩形 55"/>
              <p:cNvSpPr/>
              <p:nvPr/>
            </p:nvSpPr>
            <p:spPr>
              <a:xfrm>
                <a:off x="1907704"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57" name="矩形 56"/>
              <p:cNvSpPr/>
              <p:nvPr/>
            </p:nvSpPr>
            <p:spPr>
              <a:xfrm>
                <a:off x="2445270"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61" name="矩形 60"/>
              <p:cNvSpPr/>
              <p:nvPr/>
            </p:nvSpPr>
            <p:spPr>
              <a:xfrm>
                <a:off x="298283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62" name="矩形 61"/>
              <p:cNvSpPr/>
              <p:nvPr/>
            </p:nvSpPr>
            <p:spPr>
              <a:xfrm>
                <a:off x="352040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90114" name="矩形 90113"/>
              <p:cNvSpPr/>
              <p:nvPr/>
            </p:nvSpPr>
            <p:spPr>
              <a:xfrm>
                <a:off x="4057966"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 name="矩形 2"/>
              <p:cNvSpPr/>
              <p:nvPr/>
            </p:nvSpPr>
            <p:spPr>
              <a:xfrm>
                <a:off x="459470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7" name="矩形 6"/>
              <p:cNvSpPr/>
              <p:nvPr/>
            </p:nvSpPr>
            <p:spPr>
              <a:xfrm>
                <a:off x="513224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grpSp>
      </p:gr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endParaRPr lang="zh-CN" altLang="en-US" dirty="0">
              <a:effectLst>
                <a:outerShdw blurRad="38100" dist="38100" dir="2700000">
                  <a:srgbClr val="000000"/>
                </a:outerShdw>
              </a:effectLst>
            </a:endParaRPr>
          </a:p>
        </p:txBody>
      </p:sp>
      <p:sp>
        <p:nvSpPr>
          <p:cNvPr id="90115" name="Rectangle 3"/>
          <p:cNvSpPr>
            <a:spLocks noGrp="1" noRot="1"/>
          </p:cNvSpPr>
          <p:nvPr>
            <p:ph idx="1"/>
          </p:nvPr>
        </p:nvSpPr>
        <p:spPr>
          <a:xfrm>
            <a:off x="313690" y="948690"/>
            <a:ext cx="8690610" cy="4280510"/>
          </a:xfrm>
        </p:spPr>
        <p:txBody>
          <a:bodyPr vert="horz" wrap="square" lIns="91440" tIns="45720" rIns="91440" bIns="45720" anchor="t">
            <a:noAutofit/>
          </a:bodyPr>
          <a:lstStyle/>
          <a:p>
            <a:pPr>
              <a:lnSpc>
                <a:spcPct val="130000"/>
              </a:lnSpc>
            </a:pPr>
            <a:r>
              <a:rPr lang="zh-CN" altLang="en-US" sz="2800" b="1" dirty="0">
                <a:sym typeface="+mn-ea"/>
              </a:rPr>
              <a:t>单模式匹配算法    </a:t>
            </a:r>
            <a:r>
              <a:rPr lang="zh-CN" altLang="en-US" sz="2800" b="1" dirty="0">
                <a:solidFill>
                  <a:schemeClr val="accent1">
                    <a:lumMod val="50000"/>
                  </a:schemeClr>
                </a:solidFill>
                <a:latin typeface="Arial" panose="020B0604020202020204" pitchFamily="34" charset="0"/>
              </a:rPr>
              <a:t>在一个文本串</a:t>
            </a:r>
            <a:r>
              <a:rPr lang="en-US" altLang="zh-CN" sz="2800" b="1" dirty="0">
                <a:solidFill>
                  <a:schemeClr val="accent1">
                    <a:lumMod val="50000"/>
                  </a:schemeClr>
                </a:solidFill>
                <a:latin typeface="Arial" panose="020B0604020202020204" pitchFamily="34" charset="0"/>
              </a:rPr>
              <a:t>text</a:t>
            </a:r>
            <a:r>
              <a:rPr lang="zh-CN" altLang="en-US" sz="2800" b="1" dirty="0">
                <a:solidFill>
                  <a:schemeClr val="accent1">
                    <a:lumMod val="50000"/>
                  </a:schemeClr>
                </a:solidFill>
                <a:latin typeface="Arial" panose="020B0604020202020204" pitchFamily="34" charset="0"/>
              </a:rPr>
              <a:t>中查找</a:t>
            </a:r>
            <a:r>
              <a:rPr lang="zh-CN" altLang="en-US" sz="2800" b="1" dirty="0">
                <a:solidFill>
                  <a:srgbClr val="FF0000"/>
                </a:solidFill>
                <a:latin typeface="Arial" panose="020B0604020202020204" pitchFamily="34" charset="0"/>
              </a:rPr>
              <a:t>一个</a:t>
            </a:r>
            <a:r>
              <a:rPr lang="zh-CN" altLang="en-US" sz="2800" b="1" dirty="0">
                <a:solidFill>
                  <a:schemeClr val="accent1">
                    <a:lumMod val="50000"/>
                  </a:schemeClr>
                </a:solidFill>
                <a:latin typeface="Arial" panose="020B0604020202020204" pitchFamily="34" charset="0"/>
              </a:rPr>
              <a:t>特定的模式串</a:t>
            </a:r>
            <a:r>
              <a:rPr lang="en-US" altLang="zh-CN" sz="2800" b="1" dirty="0">
                <a:solidFill>
                  <a:schemeClr val="accent1">
                    <a:lumMod val="50000"/>
                  </a:schemeClr>
                </a:solidFill>
                <a:latin typeface="Arial" panose="020B0604020202020204" pitchFamily="34" charset="0"/>
              </a:rPr>
              <a:t>pattern</a:t>
            </a:r>
            <a:endParaRPr lang="en-US" altLang="zh-CN" sz="2800" b="1" dirty="0">
              <a:solidFill>
                <a:schemeClr val="accent1">
                  <a:lumMod val="50000"/>
                </a:schemeClr>
              </a:solidFill>
              <a:latin typeface="Arial" panose="020B0604020202020204" pitchFamily="34" charset="0"/>
            </a:endParaRPr>
          </a:p>
          <a:p>
            <a:pPr>
              <a:lnSpc>
                <a:spcPct val="130000"/>
              </a:lnSpc>
            </a:pPr>
            <a:r>
              <a:rPr lang="en-US" altLang="zh-CN" sz="2800" b="1" dirty="0">
                <a:latin typeface="Arial" panose="020B0604020202020204" pitchFamily="34" charset="0"/>
                <a:sym typeface="+mn-ea"/>
              </a:rPr>
              <a:t>BF</a:t>
            </a:r>
            <a:r>
              <a:rPr lang="zh-CN" altLang="en-US" sz="2800" b="1" dirty="0">
                <a:latin typeface="Arial" panose="020B0604020202020204" pitchFamily="34" charset="0"/>
                <a:sym typeface="+mn-ea"/>
              </a:rPr>
              <a:t>算法的思想：  </a:t>
            </a:r>
            <a:r>
              <a:rPr lang="zh-CN" altLang="en-US" sz="2800" b="1" dirty="0">
                <a:solidFill>
                  <a:schemeClr val="accent1">
                    <a:lumMod val="50000"/>
                  </a:schemeClr>
                </a:solidFill>
                <a:latin typeface="Arial" panose="020B0604020202020204" pitchFamily="34" charset="0"/>
                <a:sym typeface="+mn-ea"/>
              </a:rPr>
              <a:t>从左向右暴力匹配   （</a:t>
            </a:r>
            <a:r>
              <a:rPr lang="en-US" altLang="zh-CN" sz="2800" b="1" dirty="0">
                <a:solidFill>
                  <a:schemeClr val="accent1">
                    <a:lumMod val="50000"/>
                  </a:schemeClr>
                </a:solidFill>
                <a:latin typeface="Arial" panose="020B0604020202020204" pitchFamily="34" charset="0"/>
                <a:sym typeface="+mn-ea"/>
              </a:rPr>
              <a:t>Brute Force</a:t>
            </a:r>
            <a:r>
              <a:rPr lang="zh-CN" altLang="en-US" sz="2800" b="1" dirty="0">
                <a:solidFill>
                  <a:schemeClr val="accent1">
                    <a:lumMod val="50000"/>
                  </a:schemeClr>
                </a:solidFill>
                <a:latin typeface="Arial" panose="020B0604020202020204" pitchFamily="34" charset="0"/>
                <a:sym typeface="+mn-ea"/>
              </a:rPr>
              <a:t>）</a:t>
            </a:r>
            <a:endParaRPr lang="en-US" altLang="zh-CN" sz="2800" b="1" dirty="0">
              <a:solidFill>
                <a:schemeClr val="accent1">
                  <a:lumMod val="50000"/>
                </a:schemeClr>
              </a:solidFill>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grpSp>
        <p:nvGrpSpPr>
          <p:cNvPr id="10" name="组合 9"/>
          <p:cNvGrpSpPr/>
          <p:nvPr/>
        </p:nvGrpSpPr>
        <p:grpSpPr>
          <a:xfrm>
            <a:off x="3763140" y="2750721"/>
            <a:ext cx="304804" cy="1688545"/>
            <a:chOff x="2150488" y="2750721"/>
            <a:chExt cx="304804" cy="1688545"/>
          </a:xfrm>
        </p:grpSpPr>
        <p:grpSp>
          <p:nvGrpSpPr>
            <p:cNvPr id="90123" name="组合 90122"/>
            <p:cNvGrpSpPr/>
            <p:nvPr/>
          </p:nvGrpSpPr>
          <p:grpSpPr>
            <a:xfrm>
              <a:off x="2175962" y="2750721"/>
              <a:ext cx="279330" cy="461665"/>
              <a:chOff x="2175962" y="2750721"/>
              <a:chExt cx="279330" cy="461665"/>
            </a:xfrm>
          </p:grpSpPr>
          <p:sp>
            <p:nvSpPr>
              <p:cNvPr id="80" name="文本框 79"/>
              <p:cNvSpPr txBox="1"/>
              <p:nvPr/>
            </p:nvSpPr>
            <p:spPr>
              <a:xfrm>
                <a:off x="2185666" y="2750721"/>
                <a:ext cx="269626" cy="461665"/>
              </a:xfrm>
              <a:prstGeom prst="rect">
                <a:avLst/>
              </a:prstGeom>
              <a:noFill/>
            </p:spPr>
            <p:txBody>
              <a:bodyPr wrap="none" rtlCol="0">
                <a:spAutoFit/>
              </a:bodyPr>
              <a:lstStyle/>
              <a:p>
                <a:r>
                  <a:rPr lang="en-US" altLang="zh-CN" b="1" dirty="0">
                    <a:solidFill>
                      <a:srgbClr val="C00000"/>
                    </a:solidFill>
                  </a:rPr>
                  <a:t>i</a:t>
                </a:r>
                <a:endParaRPr lang="zh-CN" altLang="en-US" b="1" dirty="0">
                  <a:solidFill>
                    <a:srgbClr val="C00000"/>
                  </a:solidFill>
                </a:endParaRPr>
              </a:p>
            </p:txBody>
          </p:sp>
          <p:cxnSp>
            <p:nvCxnSpPr>
              <p:cNvPr id="55" name="直接箭头连接符 90115"/>
              <p:cNvCxnSpPr>
                <a:endCxn id="5" idx="0"/>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124" name="组合 90123"/>
            <p:cNvGrpSpPr/>
            <p:nvPr/>
          </p:nvGrpSpPr>
          <p:grpSpPr>
            <a:xfrm>
              <a:off x="2150488" y="3977601"/>
              <a:ext cx="281053" cy="461665"/>
              <a:chOff x="2150488" y="3977601"/>
              <a:chExt cx="281053" cy="461665"/>
            </a:xfrm>
          </p:grpSpPr>
          <p:cxnSp>
            <p:nvCxnSpPr>
              <p:cNvPr id="87" name="直接箭头连接符 86"/>
              <p:cNvCxnSpPr/>
              <p:nvPr/>
            </p:nvCxnSpPr>
            <p:spPr>
              <a:xfrm>
                <a:off x="2150488" y="4005064"/>
                <a:ext cx="0" cy="4065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122" name="文本框 90121"/>
              <p:cNvSpPr txBox="1"/>
              <p:nvPr/>
            </p:nvSpPr>
            <p:spPr>
              <a:xfrm>
                <a:off x="2161915" y="3977601"/>
                <a:ext cx="269626" cy="461665"/>
              </a:xfrm>
              <a:prstGeom prst="rect">
                <a:avLst/>
              </a:prstGeom>
              <a:noFill/>
            </p:spPr>
            <p:txBody>
              <a:bodyPr wrap="none" rtlCol="0">
                <a:spAutoFit/>
              </a:bodyPr>
              <a:lstStyle/>
              <a:p>
                <a:r>
                  <a:rPr lang="en-US" altLang="zh-CN" b="1" dirty="0">
                    <a:solidFill>
                      <a:srgbClr val="C00000"/>
                    </a:solidFill>
                  </a:rPr>
                  <a:t>j</a:t>
                </a:r>
                <a:endParaRPr lang="zh-CN" altLang="en-US" b="1" dirty="0">
                  <a:solidFill>
                    <a:srgbClr val="C00000"/>
                  </a:solidFill>
                </a:endParaRPr>
              </a:p>
            </p:txBody>
          </p:sp>
        </p:grpSp>
      </p:grpSp>
      <p:grpSp>
        <p:nvGrpSpPr>
          <p:cNvPr id="9" name="组合 8"/>
          <p:cNvGrpSpPr/>
          <p:nvPr/>
        </p:nvGrpSpPr>
        <p:grpSpPr>
          <a:xfrm>
            <a:off x="402164" y="3182181"/>
            <a:ext cx="8492613" cy="2074384"/>
            <a:chOff x="402164" y="3182181"/>
            <a:chExt cx="8492613" cy="2074384"/>
          </a:xfrm>
        </p:grpSpPr>
        <p:sp>
          <p:nvSpPr>
            <p:cNvPr id="4" name="文本框 3"/>
            <p:cNvSpPr txBox="1"/>
            <p:nvPr/>
          </p:nvSpPr>
          <p:spPr>
            <a:xfrm>
              <a:off x="402164" y="3337828"/>
              <a:ext cx="1505540" cy="523220"/>
            </a:xfrm>
            <a:prstGeom prst="rect">
              <a:avLst/>
            </a:prstGeom>
            <a:noFill/>
          </p:spPr>
          <p:txBody>
            <a:bodyPr wrap="none" rtlCol="0">
              <a:spAutoFit/>
            </a:bodyPr>
            <a:lstStyle/>
            <a:p>
              <a:r>
                <a:rPr lang="zh-CN" altLang="en-US" sz="2800" b="1" dirty="0">
                  <a:solidFill>
                    <a:srgbClr val="FF0000"/>
                  </a:solidFill>
                </a:rPr>
                <a:t>文本串</a:t>
              </a:r>
              <a:r>
                <a:rPr lang="en-US" altLang="zh-CN" sz="2800" b="1" dirty="0">
                  <a:solidFill>
                    <a:srgbClr val="FF0000"/>
                  </a:solidFill>
                </a:rPr>
                <a:t>S</a:t>
              </a:r>
              <a:endParaRPr lang="zh-CN" altLang="en-US" sz="2800" b="1" dirty="0">
                <a:solidFill>
                  <a:srgbClr val="FF0000"/>
                </a:solidFill>
              </a:endParaRPr>
            </a:p>
          </p:txBody>
        </p:sp>
        <p:sp>
          <p:nvSpPr>
            <p:cNvPr id="37" name="文本框 36"/>
            <p:cNvSpPr txBox="1"/>
            <p:nvPr/>
          </p:nvSpPr>
          <p:spPr>
            <a:xfrm>
              <a:off x="421400" y="4509120"/>
              <a:ext cx="1486304" cy="523220"/>
            </a:xfrm>
            <a:prstGeom prst="rect">
              <a:avLst/>
            </a:prstGeom>
            <a:noFill/>
          </p:spPr>
          <p:txBody>
            <a:bodyPr wrap="none" rtlCol="0">
              <a:spAutoFit/>
            </a:bodyPr>
            <a:lstStyle/>
            <a:p>
              <a:r>
                <a:rPr lang="zh-CN" altLang="en-US" sz="2800" b="1" dirty="0">
                  <a:solidFill>
                    <a:srgbClr val="FF0000"/>
                  </a:solidFill>
                </a:rPr>
                <a:t>模式串</a:t>
              </a:r>
              <a:r>
                <a:rPr lang="en-US" altLang="zh-CN" sz="2800" b="1" dirty="0">
                  <a:solidFill>
                    <a:srgbClr val="FF0000"/>
                  </a:solidFill>
                </a:rPr>
                <a:t>T</a:t>
              </a:r>
              <a:endParaRPr lang="zh-CN" altLang="en-US" sz="2800" b="1" dirty="0">
                <a:solidFill>
                  <a:srgbClr val="FF0000"/>
                </a:solidFill>
              </a:endParaRPr>
            </a:p>
          </p:txBody>
        </p:sp>
        <p:grpSp>
          <p:nvGrpSpPr>
            <p:cNvPr id="2" name="组合 1"/>
            <p:cNvGrpSpPr/>
            <p:nvPr/>
          </p:nvGrpSpPr>
          <p:grpSpPr>
            <a:xfrm>
              <a:off x="1907210" y="3182181"/>
              <a:ext cx="6987567" cy="822883"/>
              <a:chOff x="1979712" y="1988840"/>
              <a:chExt cx="4680520" cy="360040"/>
            </a:xfrm>
          </p:grpSpPr>
          <p:sp>
            <p:nvSpPr>
              <p:cNvPr id="5" name="矩形 4"/>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6" name="矩形 5"/>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1" name="矩形 20"/>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2" name="矩形 21"/>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28" name="矩形 27"/>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9" name="矩形 28"/>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e</a:t>
                </a:r>
                <a:endParaRPr lang="zh-CN" altLang="en-US" dirty="0">
                  <a:solidFill>
                    <a:schemeClr val="accent1">
                      <a:lumMod val="75000"/>
                    </a:schemeClr>
                  </a:solidFill>
                </a:endParaRPr>
              </a:p>
            </p:txBody>
          </p:sp>
          <p:sp>
            <p:nvSpPr>
              <p:cNvPr id="31" name="矩形 30"/>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2" name="矩形 31"/>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3" name="矩形 32"/>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34" name="矩形 33"/>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35" name="矩形 34"/>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6" name="矩形 35"/>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grpSp>
        <p:grpSp>
          <p:nvGrpSpPr>
            <p:cNvPr id="8" name="组合 7"/>
            <p:cNvGrpSpPr/>
            <p:nvPr/>
          </p:nvGrpSpPr>
          <p:grpSpPr>
            <a:xfrm>
              <a:off x="1907704" y="4437112"/>
              <a:ext cx="3762103" cy="819453"/>
              <a:chOff x="1907704" y="4437112"/>
              <a:chExt cx="3762103" cy="819453"/>
            </a:xfrm>
          </p:grpSpPr>
          <p:sp>
            <p:nvSpPr>
              <p:cNvPr id="56" name="矩形 55"/>
              <p:cNvSpPr/>
              <p:nvPr/>
            </p:nvSpPr>
            <p:spPr>
              <a:xfrm>
                <a:off x="1907704"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57" name="矩形 56"/>
              <p:cNvSpPr/>
              <p:nvPr/>
            </p:nvSpPr>
            <p:spPr>
              <a:xfrm>
                <a:off x="2445270"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61" name="矩形 60"/>
              <p:cNvSpPr/>
              <p:nvPr/>
            </p:nvSpPr>
            <p:spPr>
              <a:xfrm>
                <a:off x="298283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62" name="矩形 61"/>
              <p:cNvSpPr/>
              <p:nvPr/>
            </p:nvSpPr>
            <p:spPr>
              <a:xfrm>
                <a:off x="352040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90114" name="矩形 90113"/>
              <p:cNvSpPr/>
              <p:nvPr/>
            </p:nvSpPr>
            <p:spPr>
              <a:xfrm>
                <a:off x="4057966"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 name="矩形 2"/>
              <p:cNvSpPr/>
              <p:nvPr/>
            </p:nvSpPr>
            <p:spPr>
              <a:xfrm>
                <a:off x="459470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7" name="矩形 6"/>
              <p:cNvSpPr/>
              <p:nvPr/>
            </p:nvSpPr>
            <p:spPr>
              <a:xfrm>
                <a:off x="513224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grpSp>
      </p:gr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endParaRPr lang="zh-CN" altLang="en-US" dirty="0">
              <a:effectLst>
                <a:outerShdw blurRad="38100" dist="38100" dir="2700000">
                  <a:srgbClr val="000000"/>
                </a:outerShdw>
              </a:effectLst>
            </a:endParaRPr>
          </a:p>
        </p:txBody>
      </p:sp>
      <p:sp>
        <p:nvSpPr>
          <p:cNvPr id="90115" name="Rectangle 3"/>
          <p:cNvSpPr>
            <a:spLocks noGrp="1" noRot="1"/>
          </p:cNvSpPr>
          <p:nvPr>
            <p:ph idx="1"/>
          </p:nvPr>
        </p:nvSpPr>
        <p:spPr>
          <a:xfrm>
            <a:off x="313690" y="948690"/>
            <a:ext cx="8690610" cy="4280510"/>
          </a:xfrm>
        </p:spPr>
        <p:txBody>
          <a:bodyPr vert="horz" wrap="square" lIns="91440" tIns="45720" rIns="91440" bIns="45720" anchor="t">
            <a:noAutofit/>
          </a:bodyPr>
          <a:lstStyle/>
          <a:p>
            <a:pPr>
              <a:lnSpc>
                <a:spcPct val="130000"/>
              </a:lnSpc>
            </a:pPr>
            <a:r>
              <a:rPr lang="zh-CN" altLang="en-US" sz="2800" b="1" dirty="0">
                <a:sym typeface="+mn-ea"/>
              </a:rPr>
              <a:t>单模式匹配算法    </a:t>
            </a:r>
            <a:r>
              <a:rPr lang="zh-CN" altLang="en-US" sz="2800" b="1" dirty="0">
                <a:solidFill>
                  <a:schemeClr val="accent1">
                    <a:lumMod val="50000"/>
                  </a:schemeClr>
                </a:solidFill>
                <a:latin typeface="Arial" panose="020B0604020202020204" pitchFamily="34" charset="0"/>
              </a:rPr>
              <a:t>在一个文本串</a:t>
            </a:r>
            <a:r>
              <a:rPr lang="en-US" altLang="zh-CN" sz="2800" b="1" dirty="0">
                <a:solidFill>
                  <a:schemeClr val="accent1">
                    <a:lumMod val="50000"/>
                  </a:schemeClr>
                </a:solidFill>
                <a:latin typeface="Arial" panose="020B0604020202020204" pitchFamily="34" charset="0"/>
              </a:rPr>
              <a:t>text</a:t>
            </a:r>
            <a:r>
              <a:rPr lang="zh-CN" altLang="en-US" sz="2800" b="1" dirty="0">
                <a:solidFill>
                  <a:schemeClr val="accent1">
                    <a:lumMod val="50000"/>
                  </a:schemeClr>
                </a:solidFill>
                <a:latin typeface="Arial" panose="020B0604020202020204" pitchFamily="34" charset="0"/>
              </a:rPr>
              <a:t>中查找</a:t>
            </a:r>
            <a:r>
              <a:rPr lang="zh-CN" altLang="en-US" sz="2800" b="1" dirty="0">
                <a:solidFill>
                  <a:srgbClr val="FF0000"/>
                </a:solidFill>
                <a:latin typeface="Arial" panose="020B0604020202020204" pitchFamily="34" charset="0"/>
              </a:rPr>
              <a:t>一个</a:t>
            </a:r>
            <a:r>
              <a:rPr lang="zh-CN" altLang="en-US" sz="2800" b="1" dirty="0">
                <a:solidFill>
                  <a:schemeClr val="accent1">
                    <a:lumMod val="50000"/>
                  </a:schemeClr>
                </a:solidFill>
                <a:latin typeface="Arial" panose="020B0604020202020204" pitchFamily="34" charset="0"/>
              </a:rPr>
              <a:t>特定的模式串</a:t>
            </a:r>
            <a:r>
              <a:rPr lang="en-US" altLang="zh-CN" sz="2800" b="1" dirty="0">
                <a:solidFill>
                  <a:schemeClr val="accent1">
                    <a:lumMod val="50000"/>
                  </a:schemeClr>
                </a:solidFill>
                <a:latin typeface="Arial" panose="020B0604020202020204" pitchFamily="34" charset="0"/>
              </a:rPr>
              <a:t>pattern</a:t>
            </a:r>
            <a:endParaRPr lang="en-US" altLang="zh-CN" sz="2800" b="1" dirty="0">
              <a:solidFill>
                <a:schemeClr val="accent1">
                  <a:lumMod val="50000"/>
                </a:schemeClr>
              </a:solidFill>
              <a:latin typeface="Arial" panose="020B0604020202020204" pitchFamily="34" charset="0"/>
            </a:endParaRPr>
          </a:p>
          <a:p>
            <a:pPr>
              <a:lnSpc>
                <a:spcPct val="130000"/>
              </a:lnSpc>
            </a:pPr>
            <a:r>
              <a:rPr lang="en-US" altLang="zh-CN" sz="2800" b="1" dirty="0">
                <a:latin typeface="Arial" panose="020B0604020202020204" pitchFamily="34" charset="0"/>
                <a:sym typeface="+mn-ea"/>
              </a:rPr>
              <a:t>BF</a:t>
            </a:r>
            <a:r>
              <a:rPr lang="zh-CN" altLang="en-US" sz="2800" b="1" dirty="0">
                <a:latin typeface="Arial" panose="020B0604020202020204" pitchFamily="34" charset="0"/>
                <a:sym typeface="+mn-ea"/>
              </a:rPr>
              <a:t>算法的思想：  </a:t>
            </a:r>
            <a:r>
              <a:rPr lang="zh-CN" altLang="en-US" sz="2800" b="1" dirty="0">
                <a:solidFill>
                  <a:schemeClr val="accent1">
                    <a:lumMod val="50000"/>
                  </a:schemeClr>
                </a:solidFill>
                <a:latin typeface="Arial" panose="020B0604020202020204" pitchFamily="34" charset="0"/>
                <a:sym typeface="+mn-ea"/>
              </a:rPr>
              <a:t>从左向右暴力匹配   （</a:t>
            </a:r>
            <a:r>
              <a:rPr lang="en-US" altLang="zh-CN" sz="2800" b="1" dirty="0">
                <a:solidFill>
                  <a:schemeClr val="accent1">
                    <a:lumMod val="50000"/>
                  </a:schemeClr>
                </a:solidFill>
                <a:latin typeface="Arial" panose="020B0604020202020204" pitchFamily="34" charset="0"/>
                <a:sym typeface="+mn-ea"/>
              </a:rPr>
              <a:t>Brute Force</a:t>
            </a:r>
            <a:r>
              <a:rPr lang="zh-CN" altLang="en-US" sz="2800" b="1" dirty="0">
                <a:solidFill>
                  <a:schemeClr val="accent1">
                    <a:lumMod val="50000"/>
                  </a:schemeClr>
                </a:solidFill>
                <a:latin typeface="Arial" panose="020B0604020202020204" pitchFamily="34" charset="0"/>
                <a:sym typeface="+mn-ea"/>
              </a:rPr>
              <a:t>）</a:t>
            </a:r>
            <a:endParaRPr lang="en-US" altLang="zh-CN" sz="2800" b="1" dirty="0">
              <a:solidFill>
                <a:schemeClr val="accent1">
                  <a:lumMod val="50000"/>
                </a:schemeClr>
              </a:solidFill>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grpSp>
        <p:nvGrpSpPr>
          <p:cNvPr id="10" name="组合 9"/>
          <p:cNvGrpSpPr/>
          <p:nvPr/>
        </p:nvGrpSpPr>
        <p:grpSpPr>
          <a:xfrm>
            <a:off x="4339204" y="2750721"/>
            <a:ext cx="304804" cy="1688545"/>
            <a:chOff x="2150488" y="2750721"/>
            <a:chExt cx="304804" cy="1688545"/>
          </a:xfrm>
        </p:grpSpPr>
        <p:grpSp>
          <p:nvGrpSpPr>
            <p:cNvPr id="90123" name="组合 90122"/>
            <p:cNvGrpSpPr/>
            <p:nvPr/>
          </p:nvGrpSpPr>
          <p:grpSpPr>
            <a:xfrm>
              <a:off x="2175962" y="2750721"/>
              <a:ext cx="279330" cy="461665"/>
              <a:chOff x="2175962" y="2750721"/>
              <a:chExt cx="279330" cy="461665"/>
            </a:xfrm>
          </p:grpSpPr>
          <p:sp>
            <p:nvSpPr>
              <p:cNvPr id="80" name="文本框 79"/>
              <p:cNvSpPr txBox="1"/>
              <p:nvPr/>
            </p:nvSpPr>
            <p:spPr>
              <a:xfrm>
                <a:off x="2185666" y="2750721"/>
                <a:ext cx="269626" cy="461665"/>
              </a:xfrm>
              <a:prstGeom prst="rect">
                <a:avLst/>
              </a:prstGeom>
              <a:noFill/>
            </p:spPr>
            <p:txBody>
              <a:bodyPr wrap="none" rtlCol="0">
                <a:spAutoFit/>
              </a:bodyPr>
              <a:lstStyle/>
              <a:p>
                <a:r>
                  <a:rPr lang="en-US" altLang="zh-CN" b="1" dirty="0">
                    <a:solidFill>
                      <a:srgbClr val="C00000"/>
                    </a:solidFill>
                  </a:rPr>
                  <a:t>i</a:t>
                </a:r>
                <a:endParaRPr lang="zh-CN" altLang="en-US" b="1" dirty="0">
                  <a:solidFill>
                    <a:srgbClr val="C00000"/>
                  </a:solidFill>
                </a:endParaRPr>
              </a:p>
            </p:txBody>
          </p:sp>
          <p:cxnSp>
            <p:nvCxnSpPr>
              <p:cNvPr id="55" name="直接箭头连接符 90115"/>
              <p:cNvCxnSpPr>
                <a:endCxn id="5" idx="0"/>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124" name="组合 90123"/>
            <p:cNvGrpSpPr/>
            <p:nvPr/>
          </p:nvGrpSpPr>
          <p:grpSpPr>
            <a:xfrm>
              <a:off x="2150488" y="3977601"/>
              <a:ext cx="281053" cy="461665"/>
              <a:chOff x="2150488" y="3977601"/>
              <a:chExt cx="281053" cy="461665"/>
            </a:xfrm>
          </p:grpSpPr>
          <p:cxnSp>
            <p:nvCxnSpPr>
              <p:cNvPr id="87" name="直接箭头连接符 86"/>
              <p:cNvCxnSpPr/>
              <p:nvPr/>
            </p:nvCxnSpPr>
            <p:spPr>
              <a:xfrm>
                <a:off x="2150488" y="4005064"/>
                <a:ext cx="0" cy="4065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122" name="文本框 90121"/>
              <p:cNvSpPr txBox="1"/>
              <p:nvPr/>
            </p:nvSpPr>
            <p:spPr>
              <a:xfrm>
                <a:off x="2161915" y="3977601"/>
                <a:ext cx="269626" cy="461665"/>
              </a:xfrm>
              <a:prstGeom prst="rect">
                <a:avLst/>
              </a:prstGeom>
              <a:noFill/>
            </p:spPr>
            <p:txBody>
              <a:bodyPr wrap="none" rtlCol="0">
                <a:spAutoFit/>
              </a:bodyPr>
              <a:lstStyle/>
              <a:p>
                <a:r>
                  <a:rPr lang="en-US" altLang="zh-CN" b="1" dirty="0">
                    <a:solidFill>
                      <a:srgbClr val="C00000"/>
                    </a:solidFill>
                  </a:rPr>
                  <a:t>j</a:t>
                </a:r>
                <a:endParaRPr lang="zh-CN" altLang="en-US" b="1" dirty="0">
                  <a:solidFill>
                    <a:srgbClr val="C00000"/>
                  </a:solidFill>
                </a:endParaRPr>
              </a:p>
            </p:txBody>
          </p:sp>
        </p:grpSp>
      </p:grpSp>
      <p:grpSp>
        <p:nvGrpSpPr>
          <p:cNvPr id="9" name="组合 8"/>
          <p:cNvGrpSpPr/>
          <p:nvPr/>
        </p:nvGrpSpPr>
        <p:grpSpPr>
          <a:xfrm>
            <a:off x="402164" y="3182181"/>
            <a:ext cx="8492613" cy="2074384"/>
            <a:chOff x="402164" y="3182181"/>
            <a:chExt cx="8492613" cy="2074384"/>
          </a:xfrm>
        </p:grpSpPr>
        <p:sp>
          <p:nvSpPr>
            <p:cNvPr id="4" name="文本框 3"/>
            <p:cNvSpPr txBox="1"/>
            <p:nvPr/>
          </p:nvSpPr>
          <p:spPr>
            <a:xfrm>
              <a:off x="402164" y="3337828"/>
              <a:ext cx="1505540" cy="523220"/>
            </a:xfrm>
            <a:prstGeom prst="rect">
              <a:avLst/>
            </a:prstGeom>
            <a:noFill/>
          </p:spPr>
          <p:txBody>
            <a:bodyPr wrap="none" rtlCol="0">
              <a:spAutoFit/>
            </a:bodyPr>
            <a:lstStyle/>
            <a:p>
              <a:r>
                <a:rPr lang="zh-CN" altLang="en-US" sz="2800" b="1" dirty="0">
                  <a:solidFill>
                    <a:srgbClr val="FF0000"/>
                  </a:solidFill>
                </a:rPr>
                <a:t>文本串</a:t>
              </a:r>
              <a:r>
                <a:rPr lang="en-US" altLang="zh-CN" sz="2800" b="1" dirty="0">
                  <a:solidFill>
                    <a:srgbClr val="FF0000"/>
                  </a:solidFill>
                </a:rPr>
                <a:t>S</a:t>
              </a:r>
              <a:endParaRPr lang="zh-CN" altLang="en-US" sz="2800" b="1" dirty="0">
                <a:solidFill>
                  <a:srgbClr val="FF0000"/>
                </a:solidFill>
              </a:endParaRPr>
            </a:p>
          </p:txBody>
        </p:sp>
        <p:sp>
          <p:nvSpPr>
            <p:cNvPr id="37" name="文本框 36"/>
            <p:cNvSpPr txBox="1"/>
            <p:nvPr/>
          </p:nvSpPr>
          <p:spPr>
            <a:xfrm>
              <a:off x="421400" y="4509120"/>
              <a:ext cx="1486304" cy="523220"/>
            </a:xfrm>
            <a:prstGeom prst="rect">
              <a:avLst/>
            </a:prstGeom>
            <a:noFill/>
          </p:spPr>
          <p:txBody>
            <a:bodyPr wrap="none" rtlCol="0">
              <a:spAutoFit/>
            </a:bodyPr>
            <a:lstStyle/>
            <a:p>
              <a:r>
                <a:rPr lang="zh-CN" altLang="en-US" sz="2800" b="1" dirty="0">
                  <a:solidFill>
                    <a:srgbClr val="FF0000"/>
                  </a:solidFill>
                </a:rPr>
                <a:t>模式串</a:t>
              </a:r>
              <a:r>
                <a:rPr lang="en-US" altLang="zh-CN" sz="2800" b="1" dirty="0">
                  <a:solidFill>
                    <a:srgbClr val="FF0000"/>
                  </a:solidFill>
                </a:rPr>
                <a:t>T</a:t>
              </a:r>
              <a:endParaRPr lang="zh-CN" altLang="en-US" sz="2800" b="1" dirty="0">
                <a:solidFill>
                  <a:srgbClr val="FF0000"/>
                </a:solidFill>
              </a:endParaRPr>
            </a:p>
          </p:txBody>
        </p:sp>
        <p:grpSp>
          <p:nvGrpSpPr>
            <p:cNvPr id="2" name="组合 1"/>
            <p:cNvGrpSpPr/>
            <p:nvPr/>
          </p:nvGrpSpPr>
          <p:grpSpPr>
            <a:xfrm>
              <a:off x="1907210" y="3182181"/>
              <a:ext cx="6987567" cy="822883"/>
              <a:chOff x="1979712" y="1988840"/>
              <a:chExt cx="4680520" cy="360040"/>
            </a:xfrm>
          </p:grpSpPr>
          <p:sp>
            <p:nvSpPr>
              <p:cNvPr id="5" name="矩形 4"/>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6" name="矩形 5"/>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1" name="矩形 20"/>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2" name="矩形 21"/>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28" name="矩形 27"/>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9" name="矩形 28"/>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e</a:t>
                </a:r>
                <a:endParaRPr lang="zh-CN" altLang="en-US" dirty="0">
                  <a:solidFill>
                    <a:schemeClr val="accent1">
                      <a:lumMod val="75000"/>
                    </a:schemeClr>
                  </a:solidFill>
                </a:endParaRPr>
              </a:p>
            </p:txBody>
          </p:sp>
          <p:sp>
            <p:nvSpPr>
              <p:cNvPr id="31" name="矩形 30"/>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2" name="矩形 31"/>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3" name="矩形 32"/>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34" name="矩形 33"/>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35" name="矩形 34"/>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6" name="矩形 35"/>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grpSp>
        <p:grpSp>
          <p:nvGrpSpPr>
            <p:cNvPr id="8" name="组合 7"/>
            <p:cNvGrpSpPr/>
            <p:nvPr/>
          </p:nvGrpSpPr>
          <p:grpSpPr>
            <a:xfrm>
              <a:off x="1907704" y="4437112"/>
              <a:ext cx="3762103" cy="819453"/>
              <a:chOff x="1907704" y="4437112"/>
              <a:chExt cx="3762103" cy="819453"/>
            </a:xfrm>
          </p:grpSpPr>
          <p:sp>
            <p:nvSpPr>
              <p:cNvPr id="56" name="矩形 55"/>
              <p:cNvSpPr/>
              <p:nvPr/>
            </p:nvSpPr>
            <p:spPr>
              <a:xfrm>
                <a:off x="1907704"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57" name="矩形 56"/>
              <p:cNvSpPr/>
              <p:nvPr/>
            </p:nvSpPr>
            <p:spPr>
              <a:xfrm>
                <a:off x="2445270"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61" name="矩形 60"/>
              <p:cNvSpPr/>
              <p:nvPr/>
            </p:nvSpPr>
            <p:spPr>
              <a:xfrm>
                <a:off x="298283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62" name="矩形 61"/>
              <p:cNvSpPr/>
              <p:nvPr/>
            </p:nvSpPr>
            <p:spPr>
              <a:xfrm>
                <a:off x="352040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90114" name="矩形 90113"/>
              <p:cNvSpPr/>
              <p:nvPr/>
            </p:nvSpPr>
            <p:spPr>
              <a:xfrm>
                <a:off x="4057966"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 name="矩形 2"/>
              <p:cNvSpPr/>
              <p:nvPr/>
            </p:nvSpPr>
            <p:spPr>
              <a:xfrm>
                <a:off x="459470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7" name="矩形 6"/>
              <p:cNvSpPr/>
              <p:nvPr/>
            </p:nvSpPr>
            <p:spPr>
              <a:xfrm>
                <a:off x="513224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grpSp>
      </p:gr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endParaRPr lang="zh-CN" altLang="en-US" dirty="0">
              <a:effectLst>
                <a:outerShdw blurRad="38100" dist="38100" dir="2700000">
                  <a:srgbClr val="000000"/>
                </a:outerShdw>
              </a:effectLst>
            </a:endParaRPr>
          </a:p>
        </p:txBody>
      </p:sp>
      <p:sp>
        <p:nvSpPr>
          <p:cNvPr id="90115" name="Rectangle 3"/>
          <p:cNvSpPr>
            <a:spLocks noGrp="1" noRot="1"/>
          </p:cNvSpPr>
          <p:nvPr>
            <p:ph idx="1"/>
          </p:nvPr>
        </p:nvSpPr>
        <p:spPr>
          <a:xfrm>
            <a:off x="313690" y="948690"/>
            <a:ext cx="8690610" cy="4280510"/>
          </a:xfrm>
        </p:spPr>
        <p:txBody>
          <a:bodyPr vert="horz" wrap="square" lIns="91440" tIns="45720" rIns="91440" bIns="45720" anchor="t">
            <a:noAutofit/>
          </a:bodyPr>
          <a:lstStyle/>
          <a:p>
            <a:pPr>
              <a:lnSpc>
                <a:spcPct val="130000"/>
              </a:lnSpc>
            </a:pPr>
            <a:r>
              <a:rPr lang="zh-CN" altLang="en-US" sz="2800" b="1" dirty="0">
                <a:sym typeface="+mn-ea"/>
              </a:rPr>
              <a:t>单模式匹配算法    </a:t>
            </a:r>
            <a:r>
              <a:rPr lang="zh-CN" altLang="en-US" sz="2800" b="1" dirty="0">
                <a:solidFill>
                  <a:schemeClr val="accent1">
                    <a:lumMod val="50000"/>
                  </a:schemeClr>
                </a:solidFill>
                <a:latin typeface="Arial" panose="020B0604020202020204" pitchFamily="34" charset="0"/>
              </a:rPr>
              <a:t>在一个文本串</a:t>
            </a:r>
            <a:r>
              <a:rPr lang="en-US" altLang="zh-CN" sz="2800" b="1" dirty="0">
                <a:solidFill>
                  <a:schemeClr val="accent1">
                    <a:lumMod val="50000"/>
                  </a:schemeClr>
                </a:solidFill>
                <a:latin typeface="Arial" panose="020B0604020202020204" pitchFamily="34" charset="0"/>
              </a:rPr>
              <a:t>text</a:t>
            </a:r>
            <a:r>
              <a:rPr lang="zh-CN" altLang="en-US" sz="2800" b="1" dirty="0">
                <a:solidFill>
                  <a:schemeClr val="accent1">
                    <a:lumMod val="50000"/>
                  </a:schemeClr>
                </a:solidFill>
                <a:latin typeface="Arial" panose="020B0604020202020204" pitchFamily="34" charset="0"/>
              </a:rPr>
              <a:t>中查找</a:t>
            </a:r>
            <a:r>
              <a:rPr lang="zh-CN" altLang="en-US" sz="2800" b="1" dirty="0">
                <a:solidFill>
                  <a:srgbClr val="FF0000"/>
                </a:solidFill>
                <a:latin typeface="Arial" panose="020B0604020202020204" pitchFamily="34" charset="0"/>
              </a:rPr>
              <a:t>一个</a:t>
            </a:r>
            <a:r>
              <a:rPr lang="zh-CN" altLang="en-US" sz="2800" b="1" dirty="0">
                <a:solidFill>
                  <a:schemeClr val="accent1">
                    <a:lumMod val="50000"/>
                  </a:schemeClr>
                </a:solidFill>
                <a:latin typeface="Arial" panose="020B0604020202020204" pitchFamily="34" charset="0"/>
              </a:rPr>
              <a:t>特定的模式串</a:t>
            </a:r>
            <a:r>
              <a:rPr lang="en-US" altLang="zh-CN" sz="2800" b="1" dirty="0">
                <a:solidFill>
                  <a:schemeClr val="accent1">
                    <a:lumMod val="50000"/>
                  </a:schemeClr>
                </a:solidFill>
                <a:latin typeface="Arial" panose="020B0604020202020204" pitchFamily="34" charset="0"/>
              </a:rPr>
              <a:t>pattern</a:t>
            </a:r>
            <a:endParaRPr lang="en-US" altLang="zh-CN" sz="2800" b="1" dirty="0">
              <a:solidFill>
                <a:schemeClr val="accent1">
                  <a:lumMod val="50000"/>
                </a:schemeClr>
              </a:solidFill>
              <a:latin typeface="Arial" panose="020B0604020202020204" pitchFamily="34" charset="0"/>
            </a:endParaRPr>
          </a:p>
          <a:p>
            <a:pPr>
              <a:lnSpc>
                <a:spcPct val="130000"/>
              </a:lnSpc>
            </a:pPr>
            <a:r>
              <a:rPr lang="en-US" altLang="zh-CN" sz="2800" b="1" dirty="0">
                <a:latin typeface="Arial" panose="020B0604020202020204" pitchFamily="34" charset="0"/>
                <a:sym typeface="+mn-ea"/>
              </a:rPr>
              <a:t>BF</a:t>
            </a:r>
            <a:r>
              <a:rPr lang="zh-CN" altLang="en-US" sz="2800" b="1" dirty="0">
                <a:latin typeface="Arial" panose="020B0604020202020204" pitchFamily="34" charset="0"/>
                <a:sym typeface="+mn-ea"/>
              </a:rPr>
              <a:t>算法的思想：  </a:t>
            </a:r>
            <a:r>
              <a:rPr lang="zh-CN" altLang="en-US" sz="2800" b="1" dirty="0">
                <a:solidFill>
                  <a:schemeClr val="accent1">
                    <a:lumMod val="50000"/>
                  </a:schemeClr>
                </a:solidFill>
                <a:latin typeface="Arial" panose="020B0604020202020204" pitchFamily="34" charset="0"/>
                <a:sym typeface="+mn-ea"/>
              </a:rPr>
              <a:t>从左向右暴力匹配   （</a:t>
            </a:r>
            <a:r>
              <a:rPr lang="en-US" altLang="zh-CN" sz="2800" b="1" dirty="0">
                <a:solidFill>
                  <a:schemeClr val="accent1">
                    <a:lumMod val="50000"/>
                  </a:schemeClr>
                </a:solidFill>
                <a:latin typeface="Arial" panose="020B0604020202020204" pitchFamily="34" charset="0"/>
                <a:sym typeface="+mn-ea"/>
              </a:rPr>
              <a:t>Brute Force</a:t>
            </a:r>
            <a:r>
              <a:rPr lang="zh-CN" altLang="en-US" sz="2800" b="1" dirty="0">
                <a:solidFill>
                  <a:schemeClr val="accent1">
                    <a:lumMod val="50000"/>
                  </a:schemeClr>
                </a:solidFill>
                <a:latin typeface="Arial" panose="020B0604020202020204" pitchFamily="34" charset="0"/>
                <a:sym typeface="+mn-ea"/>
              </a:rPr>
              <a:t>）</a:t>
            </a:r>
            <a:endParaRPr lang="en-US" altLang="zh-CN" sz="2800" b="1" dirty="0">
              <a:solidFill>
                <a:schemeClr val="accent1">
                  <a:lumMod val="50000"/>
                </a:schemeClr>
              </a:solidFill>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grpSp>
        <p:nvGrpSpPr>
          <p:cNvPr id="10" name="组合 9"/>
          <p:cNvGrpSpPr/>
          <p:nvPr/>
        </p:nvGrpSpPr>
        <p:grpSpPr>
          <a:xfrm>
            <a:off x="4843260" y="2750721"/>
            <a:ext cx="304804" cy="1688545"/>
            <a:chOff x="2150488" y="2750721"/>
            <a:chExt cx="304804" cy="1688545"/>
          </a:xfrm>
        </p:grpSpPr>
        <p:grpSp>
          <p:nvGrpSpPr>
            <p:cNvPr id="90123" name="组合 90122"/>
            <p:cNvGrpSpPr/>
            <p:nvPr/>
          </p:nvGrpSpPr>
          <p:grpSpPr>
            <a:xfrm>
              <a:off x="2175962" y="2750721"/>
              <a:ext cx="279330" cy="461665"/>
              <a:chOff x="2175962" y="2750721"/>
              <a:chExt cx="279330" cy="461665"/>
            </a:xfrm>
          </p:grpSpPr>
          <p:sp>
            <p:nvSpPr>
              <p:cNvPr id="80" name="文本框 79"/>
              <p:cNvSpPr txBox="1"/>
              <p:nvPr/>
            </p:nvSpPr>
            <p:spPr>
              <a:xfrm>
                <a:off x="2185666" y="2750721"/>
                <a:ext cx="269626" cy="461665"/>
              </a:xfrm>
              <a:prstGeom prst="rect">
                <a:avLst/>
              </a:prstGeom>
              <a:noFill/>
            </p:spPr>
            <p:txBody>
              <a:bodyPr wrap="none" rtlCol="0">
                <a:spAutoFit/>
              </a:bodyPr>
              <a:lstStyle/>
              <a:p>
                <a:r>
                  <a:rPr lang="en-US" altLang="zh-CN" b="1" dirty="0">
                    <a:solidFill>
                      <a:srgbClr val="C00000"/>
                    </a:solidFill>
                  </a:rPr>
                  <a:t>i</a:t>
                </a:r>
                <a:endParaRPr lang="zh-CN" altLang="en-US" b="1" dirty="0">
                  <a:solidFill>
                    <a:srgbClr val="C00000"/>
                  </a:solidFill>
                </a:endParaRPr>
              </a:p>
            </p:txBody>
          </p:sp>
          <p:cxnSp>
            <p:nvCxnSpPr>
              <p:cNvPr id="55" name="直接箭头连接符 90115"/>
              <p:cNvCxnSpPr>
                <a:endCxn id="5" idx="0"/>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124" name="组合 90123"/>
            <p:cNvGrpSpPr/>
            <p:nvPr/>
          </p:nvGrpSpPr>
          <p:grpSpPr>
            <a:xfrm>
              <a:off x="2150488" y="3977601"/>
              <a:ext cx="281053" cy="461665"/>
              <a:chOff x="2150488" y="3977601"/>
              <a:chExt cx="281053" cy="461665"/>
            </a:xfrm>
          </p:grpSpPr>
          <p:cxnSp>
            <p:nvCxnSpPr>
              <p:cNvPr id="87" name="直接箭头连接符 86"/>
              <p:cNvCxnSpPr/>
              <p:nvPr/>
            </p:nvCxnSpPr>
            <p:spPr>
              <a:xfrm>
                <a:off x="2150488" y="4005064"/>
                <a:ext cx="0" cy="4065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122" name="文本框 90121"/>
              <p:cNvSpPr txBox="1"/>
              <p:nvPr/>
            </p:nvSpPr>
            <p:spPr>
              <a:xfrm>
                <a:off x="2161915" y="3977601"/>
                <a:ext cx="269626" cy="461665"/>
              </a:xfrm>
              <a:prstGeom prst="rect">
                <a:avLst/>
              </a:prstGeom>
              <a:noFill/>
            </p:spPr>
            <p:txBody>
              <a:bodyPr wrap="none" rtlCol="0">
                <a:spAutoFit/>
              </a:bodyPr>
              <a:lstStyle/>
              <a:p>
                <a:r>
                  <a:rPr lang="en-US" altLang="zh-CN" b="1" dirty="0">
                    <a:solidFill>
                      <a:srgbClr val="C00000"/>
                    </a:solidFill>
                  </a:rPr>
                  <a:t>j</a:t>
                </a:r>
                <a:endParaRPr lang="zh-CN" altLang="en-US" b="1" dirty="0">
                  <a:solidFill>
                    <a:srgbClr val="C00000"/>
                  </a:solidFill>
                </a:endParaRPr>
              </a:p>
            </p:txBody>
          </p:sp>
        </p:grpSp>
      </p:grpSp>
      <p:grpSp>
        <p:nvGrpSpPr>
          <p:cNvPr id="9" name="组合 8"/>
          <p:cNvGrpSpPr/>
          <p:nvPr/>
        </p:nvGrpSpPr>
        <p:grpSpPr>
          <a:xfrm>
            <a:off x="402164" y="3182181"/>
            <a:ext cx="8492613" cy="2074384"/>
            <a:chOff x="402164" y="3182181"/>
            <a:chExt cx="8492613" cy="2074384"/>
          </a:xfrm>
        </p:grpSpPr>
        <p:sp>
          <p:nvSpPr>
            <p:cNvPr id="4" name="文本框 3"/>
            <p:cNvSpPr txBox="1"/>
            <p:nvPr/>
          </p:nvSpPr>
          <p:spPr>
            <a:xfrm>
              <a:off x="402164" y="3337828"/>
              <a:ext cx="1505540" cy="523220"/>
            </a:xfrm>
            <a:prstGeom prst="rect">
              <a:avLst/>
            </a:prstGeom>
            <a:noFill/>
          </p:spPr>
          <p:txBody>
            <a:bodyPr wrap="none" rtlCol="0">
              <a:spAutoFit/>
            </a:bodyPr>
            <a:lstStyle/>
            <a:p>
              <a:r>
                <a:rPr lang="zh-CN" altLang="en-US" sz="2800" b="1" dirty="0">
                  <a:solidFill>
                    <a:srgbClr val="FF0000"/>
                  </a:solidFill>
                </a:rPr>
                <a:t>文本串</a:t>
              </a:r>
              <a:r>
                <a:rPr lang="en-US" altLang="zh-CN" sz="2800" b="1" dirty="0">
                  <a:solidFill>
                    <a:srgbClr val="FF0000"/>
                  </a:solidFill>
                </a:rPr>
                <a:t>S</a:t>
              </a:r>
              <a:endParaRPr lang="zh-CN" altLang="en-US" sz="2800" b="1" dirty="0">
                <a:solidFill>
                  <a:srgbClr val="FF0000"/>
                </a:solidFill>
              </a:endParaRPr>
            </a:p>
          </p:txBody>
        </p:sp>
        <p:sp>
          <p:nvSpPr>
            <p:cNvPr id="37" name="文本框 36"/>
            <p:cNvSpPr txBox="1"/>
            <p:nvPr/>
          </p:nvSpPr>
          <p:spPr>
            <a:xfrm>
              <a:off x="421400" y="4509120"/>
              <a:ext cx="1486304" cy="523220"/>
            </a:xfrm>
            <a:prstGeom prst="rect">
              <a:avLst/>
            </a:prstGeom>
            <a:noFill/>
          </p:spPr>
          <p:txBody>
            <a:bodyPr wrap="none" rtlCol="0">
              <a:spAutoFit/>
            </a:bodyPr>
            <a:lstStyle/>
            <a:p>
              <a:r>
                <a:rPr lang="zh-CN" altLang="en-US" sz="2800" b="1" dirty="0">
                  <a:solidFill>
                    <a:srgbClr val="FF0000"/>
                  </a:solidFill>
                </a:rPr>
                <a:t>模式串</a:t>
              </a:r>
              <a:r>
                <a:rPr lang="en-US" altLang="zh-CN" sz="2800" b="1" dirty="0">
                  <a:solidFill>
                    <a:srgbClr val="FF0000"/>
                  </a:solidFill>
                </a:rPr>
                <a:t>T</a:t>
              </a:r>
              <a:endParaRPr lang="zh-CN" altLang="en-US" sz="2800" b="1" dirty="0">
                <a:solidFill>
                  <a:srgbClr val="FF0000"/>
                </a:solidFill>
              </a:endParaRPr>
            </a:p>
          </p:txBody>
        </p:sp>
        <p:grpSp>
          <p:nvGrpSpPr>
            <p:cNvPr id="2" name="组合 1"/>
            <p:cNvGrpSpPr/>
            <p:nvPr/>
          </p:nvGrpSpPr>
          <p:grpSpPr>
            <a:xfrm>
              <a:off x="1907210" y="3182181"/>
              <a:ext cx="6987567" cy="822883"/>
              <a:chOff x="1979712" y="1988840"/>
              <a:chExt cx="4680520" cy="360040"/>
            </a:xfrm>
          </p:grpSpPr>
          <p:sp>
            <p:nvSpPr>
              <p:cNvPr id="5" name="矩形 4"/>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6" name="矩形 5"/>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1" name="矩形 20"/>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2" name="矩形 21"/>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28" name="矩形 27"/>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9" name="矩形 28"/>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e</a:t>
                </a:r>
                <a:endParaRPr lang="zh-CN" altLang="en-US" dirty="0">
                  <a:solidFill>
                    <a:schemeClr val="accent1">
                      <a:lumMod val="75000"/>
                    </a:schemeClr>
                  </a:solidFill>
                </a:endParaRPr>
              </a:p>
            </p:txBody>
          </p:sp>
          <p:sp>
            <p:nvSpPr>
              <p:cNvPr id="31" name="矩形 30"/>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2" name="矩形 31"/>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3" name="矩形 32"/>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34" name="矩形 33"/>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35" name="矩形 34"/>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6" name="矩形 35"/>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grpSp>
        <p:grpSp>
          <p:nvGrpSpPr>
            <p:cNvPr id="8" name="组合 7"/>
            <p:cNvGrpSpPr/>
            <p:nvPr/>
          </p:nvGrpSpPr>
          <p:grpSpPr>
            <a:xfrm>
              <a:off x="1907704" y="4437112"/>
              <a:ext cx="3762103" cy="819453"/>
              <a:chOff x="1907704" y="4437112"/>
              <a:chExt cx="3762103" cy="819453"/>
            </a:xfrm>
          </p:grpSpPr>
          <p:sp>
            <p:nvSpPr>
              <p:cNvPr id="56" name="矩形 55"/>
              <p:cNvSpPr/>
              <p:nvPr/>
            </p:nvSpPr>
            <p:spPr>
              <a:xfrm>
                <a:off x="1907704"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57" name="矩形 56"/>
              <p:cNvSpPr/>
              <p:nvPr/>
            </p:nvSpPr>
            <p:spPr>
              <a:xfrm>
                <a:off x="2445270"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61" name="矩形 60"/>
              <p:cNvSpPr/>
              <p:nvPr/>
            </p:nvSpPr>
            <p:spPr>
              <a:xfrm>
                <a:off x="298283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62" name="矩形 61"/>
              <p:cNvSpPr/>
              <p:nvPr/>
            </p:nvSpPr>
            <p:spPr>
              <a:xfrm>
                <a:off x="352040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90114" name="矩形 90113"/>
              <p:cNvSpPr/>
              <p:nvPr/>
            </p:nvSpPr>
            <p:spPr>
              <a:xfrm>
                <a:off x="4057966"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 name="矩形 2"/>
              <p:cNvSpPr/>
              <p:nvPr/>
            </p:nvSpPr>
            <p:spPr>
              <a:xfrm>
                <a:off x="459470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7" name="矩形 6"/>
              <p:cNvSpPr/>
              <p:nvPr/>
            </p:nvSpPr>
            <p:spPr>
              <a:xfrm>
                <a:off x="513224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grpSp>
      </p:gr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endParaRPr lang="zh-CN" altLang="en-US" dirty="0">
              <a:effectLst>
                <a:outerShdw blurRad="38100" dist="38100" dir="2700000">
                  <a:srgbClr val="000000"/>
                </a:outerShdw>
              </a:effectLst>
            </a:endParaRPr>
          </a:p>
        </p:txBody>
      </p:sp>
      <p:sp>
        <p:nvSpPr>
          <p:cNvPr id="90115" name="Rectangle 3"/>
          <p:cNvSpPr>
            <a:spLocks noGrp="1" noRot="1"/>
          </p:cNvSpPr>
          <p:nvPr>
            <p:ph idx="1"/>
          </p:nvPr>
        </p:nvSpPr>
        <p:spPr>
          <a:xfrm>
            <a:off x="313690" y="948690"/>
            <a:ext cx="8690610" cy="4280510"/>
          </a:xfrm>
        </p:spPr>
        <p:txBody>
          <a:bodyPr vert="horz" wrap="square" lIns="91440" tIns="45720" rIns="91440" bIns="45720" anchor="t">
            <a:noAutofit/>
          </a:bodyPr>
          <a:lstStyle/>
          <a:p>
            <a:pPr>
              <a:lnSpc>
                <a:spcPct val="130000"/>
              </a:lnSpc>
            </a:pPr>
            <a:r>
              <a:rPr lang="zh-CN" altLang="en-US" sz="2800" b="1" dirty="0">
                <a:sym typeface="+mn-ea"/>
              </a:rPr>
              <a:t>单模式匹配算法    </a:t>
            </a:r>
            <a:r>
              <a:rPr lang="zh-CN" altLang="en-US" sz="2800" b="1" dirty="0">
                <a:solidFill>
                  <a:schemeClr val="accent1">
                    <a:lumMod val="50000"/>
                  </a:schemeClr>
                </a:solidFill>
                <a:latin typeface="Arial" panose="020B0604020202020204" pitchFamily="34" charset="0"/>
              </a:rPr>
              <a:t>在一个文本串</a:t>
            </a:r>
            <a:r>
              <a:rPr lang="en-US" altLang="zh-CN" sz="2800" b="1" dirty="0">
                <a:solidFill>
                  <a:schemeClr val="accent1">
                    <a:lumMod val="50000"/>
                  </a:schemeClr>
                </a:solidFill>
                <a:latin typeface="Arial" panose="020B0604020202020204" pitchFamily="34" charset="0"/>
              </a:rPr>
              <a:t>text</a:t>
            </a:r>
            <a:r>
              <a:rPr lang="zh-CN" altLang="en-US" sz="2800" b="1" dirty="0">
                <a:solidFill>
                  <a:schemeClr val="accent1">
                    <a:lumMod val="50000"/>
                  </a:schemeClr>
                </a:solidFill>
                <a:latin typeface="Arial" panose="020B0604020202020204" pitchFamily="34" charset="0"/>
              </a:rPr>
              <a:t>中查找</a:t>
            </a:r>
            <a:r>
              <a:rPr lang="zh-CN" altLang="en-US" sz="2800" b="1" dirty="0">
                <a:solidFill>
                  <a:srgbClr val="FF0000"/>
                </a:solidFill>
                <a:latin typeface="Arial" panose="020B0604020202020204" pitchFamily="34" charset="0"/>
              </a:rPr>
              <a:t>一个</a:t>
            </a:r>
            <a:r>
              <a:rPr lang="zh-CN" altLang="en-US" sz="2800" b="1" dirty="0">
                <a:solidFill>
                  <a:schemeClr val="accent1">
                    <a:lumMod val="50000"/>
                  </a:schemeClr>
                </a:solidFill>
                <a:latin typeface="Arial" panose="020B0604020202020204" pitchFamily="34" charset="0"/>
              </a:rPr>
              <a:t>特定的模式串</a:t>
            </a:r>
            <a:r>
              <a:rPr lang="en-US" altLang="zh-CN" sz="2800" b="1" dirty="0">
                <a:solidFill>
                  <a:schemeClr val="accent1">
                    <a:lumMod val="50000"/>
                  </a:schemeClr>
                </a:solidFill>
                <a:latin typeface="Arial" panose="020B0604020202020204" pitchFamily="34" charset="0"/>
              </a:rPr>
              <a:t>pattern</a:t>
            </a:r>
            <a:endParaRPr lang="en-US" altLang="zh-CN" sz="2800" b="1" dirty="0">
              <a:solidFill>
                <a:schemeClr val="accent1">
                  <a:lumMod val="50000"/>
                </a:schemeClr>
              </a:solidFill>
              <a:latin typeface="Arial" panose="020B0604020202020204" pitchFamily="34" charset="0"/>
            </a:endParaRPr>
          </a:p>
          <a:p>
            <a:pPr>
              <a:lnSpc>
                <a:spcPct val="130000"/>
              </a:lnSpc>
            </a:pPr>
            <a:r>
              <a:rPr lang="en-US" altLang="zh-CN" sz="2800" b="1" dirty="0">
                <a:latin typeface="Arial" panose="020B0604020202020204" pitchFamily="34" charset="0"/>
                <a:sym typeface="+mn-ea"/>
              </a:rPr>
              <a:t>BF</a:t>
            </a:r>
            <a:r>
              <a:rPr lang="zh-CN" altLang="en-US" sz="2800" b="1" dirty="0">
                <a:latin typeface="Arial" panose="020B0604020202020204" pitchFamily="34" charset="0"/>
                <a:sym typeface="+mn-ea"/>
              </a:rPr>
              <a:t>算法的思想：  </a:t>
            </a:r>
            <a:r>
              <a:rPr lang="zh-CN" altLang="en-US" sz="2800" b="1" dirty="0">
                <a:solidFill>
                  <a:schemeClr val="accent1">
                    <a:lumMod val="50000"/>
                  </a:schemeClr>
                </a:solidFill>
                <a:latin typeface="Arial" panose="020B0604020202020204" pitchFamily="34" charset="0"/>
                <a:sym typeface="+mn-ea"/>
              </a:rPr>
              <a:t>从左向右暴力匹配   （</a:t>
            </a:r>
            <a:r>
              <a:rPr lang="en-US" altLang="zh-CN" sz="2800" b="1" dirty="0">
                <a:solidFill>
                  <a:schemeClr val="accent1">
                    <a:lumMod val="50000"/>
                  </a:schemeClr>
                </a:solidFill>
                <a:latin typeface="Arial" panose="020B0604020202020204" pitchFamily="34" charset="0"/>
                <a:sym typeface="+mn-ea"/>
              </a:rPr>
              <a:t>Brute Force</a:t>
            </a:r>
            <a:r>
              <a:rPr lang="zh-CN" altLang="en-US" sz="2800" b="1" dirty="0">
                <a:solidFill>
                  <a:schemeClr val="accent1">
                    <a:lumMod val="50000"/>
                  </a:schemeClr>
                </a:solidFill>
                <a:latin typeface="Arial" panose="020B0604020202020204" pitchFamily="34" charset="0"/>
                <a:sym typeface="+mn-ea"/>
              </a:rPr>
              <a:t>）</a:t>
            </a:r>
            <a:endParaRPr lang="en-US" altLang="zh-CN" sz="2800" b="1" dirty="0">
              <a:solidFill>
                <a:schemeClr val="accent1">
                  <a:lumMod val="50000"/>
                </a:schemeClr>
              </a:solidFill>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grpSp>
        <p:nvGrpSpPr>
          <p:cNvPr id="10" name="组合 9"/>
          <p:cNvGrpSpPr/>
          <p:nvPr/>
        </p:nvGrpSpPr>
        <p:grpSpPr>
          <a:xfrm>
            <a:off x="5419324" y="2750721"/>
            <a:ext cx="304804" cy="1688545"/>
            <a:chOff x="2150488" y="2750721"/>
            <a:chExt cx="304804" cy="1688545"/>
          </a:xfrm>
        </p:grpSpPr>
        <p:grpSp>
          <p:nvGrpSpPr>
            <p:cNvPr id="90123" name="组合 90122"/>
            <p:cNvGrpSpPr/>
            <p:nvPr/>
          </p:nvGrpSpPr>
          <p:grpSpPr>
            <a:xfrm>
              <a:off x="2175962" y="2750721"/>
              <a:ext cx="279330" cy="461665"/>
              <a:chOff x="2175962" y="2750721"/>
              <a:chExt cx="279330" cy="461665"/>
            </a:xfrm>
          </p:grpSpPr>
          <p:sp>
            <p:nvSpPr>
              <p:cNvPr id="80" name="文本框 79"/>
              <p:cNvSpPr txBox="1"/>
              <p:nvPr/>
            </p:nvSpPr>
            <p:spPr>
              <a:xfrm>
                <a:off x="2185666" y="2750721"/>
                <a:ext cx="269626" cy="461665"/>
              </a:xfrm>
              <a:prstGeom prst="rect">
                <a:avLst/>
              </a:prstGeom>
              <a:noFill/>
            </p:spPr>
            <p:txBody>
              <a:bodyPr wrap="none" rtlCol="0">
                <a:spAutoFit/>
              </a:bodyPr>
              <a:lstStyle/>
              <a:p>
                <a:r>
                  <a:rPr lang="en-US" altLang="zh-CN" b="1" dirty="0">
                    <a:solidFill>
                      <a:srgbClr val="C00000"/>
                    </a:solidFill>
                  </a:rPr>
                  <a:t>i</a:t>
                </a:r>
                <a:endParaRPr lang="zh-CN" altLang="en-US" b="1" dirty="0">
                  <a:solidFill>
                    <a:srgbClr val="C00000"/>
                  </a:solidFill>
                </a:endParaRPr>
              </a:p>
            </p:txBody>
          </p:sp>
          <p:cxnSp>
            <p:nvCxnSpPr>
              <p:cNvPr id="55" name="直接箭头连接符 90115"/>
              <p:cNvCxnSpPr>
                <a:endCxn id="5" idx="0"/>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124" name="组合 90123"/>
            <p:cNvGrpSpPr/>
            <p:nvPr/>
          </p:nvGrpSpPr>
          <p:grpSpPr>
            <a:xfrm>
              <a:off x="2150488" y="3977601"/>
              <a:ext cx="281053" cy="461665"/>
              <a:chOff x="2150488" y="3977601"/>
              <a:chExt cx="281053" cy="461665"/>
            </a:xfrm>
          </p:grpSpPr>
          <p:cxnSp>
            <p:nvCxnSpPr>
              <p:cNvPr id="87" name="直接箭头连接符 86"/>
              <p:cNvCxnSpPr/>
              <p:nvPr/>
            </p:nvCxnSpPr>
            <p:spPr>
              <a:xfrm>
                <a:off x="2150488" y="4005064"/>
                <a:ext cx="0" cy="4065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122" name="文本框 90121"/>
              <p:cNvSpPr txBox="1"/>
              <p:nvPr/>
            </p:nvSpPr>
            <p:spPr>
              <a:xfrm>
                <a:off x="2161915" y="3977601"/>
                <a:ext cx="269626" cy="461665"/>
              </a:xfrm>
              <a:prstGeom prst="rect">
                <a:avLst/>
              </a:prstGeom>
              <a:noFill/>
            </p:spPr>
            <p:txBody>
              <a:bodyPr wrap="none" rtlCol="0">
                <a:spAutoFit/>
              </a:bodyPr>
              <a:lstStyle/>
              <a:p>
                <a:r>
                  <a:rPr lang="en-US" altLang="zh-CN" b="1" dirty="0">
                    <a:solidFill>
                      <a:srgbClr val="C00000"/>
                    </a:solidFill>
                  </a:rPr>
                  <a:t>j</a:t>
                </a:r>
                <a:endParaRPr lang="zh-CN" altLang="en-US" b="1" dirty="0">
                  <a:solidFill>
                    <a:srgbClr val="C00000"/>
                  </a:solidFill>
                </a:endParaRPr>
              </a:p>
            </p:txBody>
          </p:sp>
        </p:grpSp>
      </p:grpSp>
      <p:grpSp>
        <p:nvGrpSpPr>
          <p:cNvPr id="9" name="组合 8"/>
          <p:cNvGrpSpPr/>
          <p:nvPr/>
        </p:nvGrpSpPr>
        <p:grpSpPr>
          <a:xfrm>
            <a:off x="402164" y="3182181"/>
            <a:ext cx="8492613" cy="2074384"/>
            <a:chOff x="402164" y="3182181"/>
            <a:chExt cx="8492613" cy="2074384"/>
          </a:xfrm>
        </p:grpSpPr>
        <p:sp>
          <p:nvSpPr>
            <p:cNvPr id="4" name="文本框 3"/>
            <p:cNvSpPr txBox="1"/>
            <p:nvPr/>
          </p:nvSpPr>
          <p:spPr>
            <a:xfrm>
              <a:off x="402164" y="3337828"/>
              <a:ext cx="1505540" cy="523220"/>
            </a:xfrm>
            <a:prstGeom prst="rect">
              <a:avLst/>
            </a:prstGeom>
            <a:noFill/>
          </p:spPr>
          <p:txBody>
            <a:bodyPr wrap="none" rtlCol="0">
              <a:spAutoFit/>
            </a:bodyPr>
            <a:lstStyle/>
            <a:p>
              <a:r>
                <a:rPr lang="zh-CN" altLang="en-US" sz="2800" b="1" dirty="0">
                  <a:solidFill>
                    <a:srgbClr val="FF0000"/>
                  </a:solidFill>
                </a:rPr>
                <a:t>文本串</a:t>
              </a:r>
              <a:r>
                <a:rPr lang="en-US" altLang="zh-CN" sz="2800" b="1" dirty="0">
                  <a:solidFill>
                    <a:srgbClr val="FF0000"/>
                  </a:solidFill>
                </a:rPr>
                <a:t>S</a:t>
              </a:r>
              <a:endParaRPr lang="zh-CN" altLang="en-US" sz="2800" b="1" dirty="0">
                <a:solidFill>
                  <a:srgbClr val="FF0000"/>
                </a:solidFill>
              </a:endParaRPr>
            </a:p>
          </p:txBody>
        </p:sp>
        <p:sp>
          <p:nvSpPr>
            <p:cNvPr id="37" name="文本框 36"/>
            <p:cNvSpPr txBox="1"/>
            <p:nvPr/>
          </p:nvSpPr>
          <p:spPr>
            <a:xfrm>
              <a:off x="421400" y="4509120"/>
              <a:ext cx="1486304" cy="523220"/>
            </a:xfrm>
            <a:prstGeom prst="rect">
              <a:avLst/>
            </a:prstGeom>
            <a:noFill/>
          </p:spPr>
          <p:txBody>
            <a:bodyPr wrap="none" rtlCol="0">
              <a:spAutoFit/>
            </a:bodyPr>
            <a:lstStyle/>
            <a:p>
              <a:r>
                <a:rPr lang="zh-CN" altLang="en-US" sz="2800" b="1" dirty="0">
                  <a:solidFill>
                    <a:srgbClr val="FF0000"/>
                  </a:solidFill>
                </a:rPr>
                <a:t>模式串</a:t>
              </a:r>
              <a:r>
                <a:rPr lang="en-US" altLang="zh-CN" sz="2800" b="1" dirty="0">
                  <a:solidFill>
                    <a:srgbClr val="FF0000"/>
                  </a:solidFill>
                </a:rPr>
                <a:t>T</a:t>
              </a:r>
              <a:endParaRPr lang="zh-CN" altLang="en-US" sz="2800" b="1" dirty="0">
                <a:solidFill>
                  <a:srgbClr val="FF0000"/>
                </a:solidFill>
              </a:endParaRPr>
            </a:p>
          </p:txBody>
        </p:sp>
        <p:grpSp>
          <p:nvGrpSpPr>
            <p:cNvPr id="2" name="组合 1"/>
            <p:cNvGrpSpPr/>
            <p:nvPr/>
          </p:nvGrpSpPr>
          <p:grpSpPr>
            <a:xfrm>
              <a:off x="1907210" y="3182181"/>
              <a:ext cx="6987567" cy="822883"/>
              <a:chOff x="1979712" y="1988840"/>
              <a:chExt cx="4680520" cy="360040"/>
            </a:xfrm>
          </p:grpSpPr>
          <p:sp>
            <p:nvSpPr>
              <p:cNvPr id="5" name="矩形 4"/>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6" name="矩形 5"/>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1" name="矩形 20"/>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2" name="矩形 21"/>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28" name="矩形 27"/>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9" name="矩形 28"/>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e</a:t>
                </a:r>
                <a:endParaRPr lang="zh-CN" altLang="en-US" dirty="0">
                  <a:solidFill>
                    <a:srgbClr val="FF0000"/>
                  </a:solidFill>
                </a:endParaRPr>
              </a:p>
            </p:txBody>
          </p:sp>
          <p:sp>
            <p:nvSpPr>
              <p:cNvPr id="31" name="矩形 30"/>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2" name="矩形 31"/>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3" name="矩形 32"/>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34" name="矩形 33"/>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35" name="矩形 34"/>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6" name="矩形 35"/>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grpSp>
        <p:grpSp>
          <p:nvGrpSpPr>
            <p:cNvPr id="8" name="组合 7"/>
            <p:cNvGrpSpPr/>
            <p:nvPr/>
          </p:nvGrpSpPr>
          <p:grpSpPr>
            <a:xfrm>
              <a:off x="1907704" y="4437112"/>
              <a:ext cx="3762103" cy="819453"/>
              <a:chOff x="1907704" y="4437112"/>
              <a:chExt cx="3762103" cy="819453"/>
            </a:xfrm>
          </p:grpSpPr>
          <p:sp>
            <p:nvSpPr>
              <p:cNvPr id="56" name="矩形 55"/>
              <p:cNvSpPr/>
              <p:nvPr/>
            </p:nvSpPr>
            <p:spPr>
              <a:xfrm>
                <a:off x="1907704"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57" name="矩形 56"/>
              <p:cNvSpPr/>
              <p:nvPr/>
            </p:nvSpPr>
            <p:spPr>
              <a:xfrm>
                <a:off x="2445270"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61" name="矩形 60"/>
              <p:cNvSpPr/>
              <p:nvPr/>
            </p:nvSpPr>
            <p:spPr>
              <a:xfrm>
                <a:off x="298283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62" name="矩形 61"/>
              <p:cNvSpPr/>
              <p:nvPr/>
            </p:nvSpPr>
            <p:spPr>
              <a:xfrm>
                <a:off x="352040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90114" name="矩形 90113"/>
              <p:cNvSpPr/>
              <p:nvPr/>
            </p:nvSpPr>
            <p:spPr>
              <a:xfrm>
                <a:off x="4057966"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 name="矩形 2"/>
              <p:cNvSpPr/>
              <p:nvPr/>
            </p:nvSpPr>
            <p:spPr>
              <a:xfrm>
                <a:off x="459470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7" name="矩形 6"/>
              <p:cNvSpPr/>
              <p:nvPr/>
            </p:nvSpPr>
            <p:spPr>
              <a:xfrm>
                <a:off x="513224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d</a:t>
                </a:r>
                <a:endParaRPr lang="zh-CN" altLang="en-US" dirty="0">
                  <a:solidFill>
                    <a:srgbClr val="FF0000"/>
                  </a:solidFill>
                </a:endParaRPr>
              </a:p>
            </p:txBody>
          </p:sp>
        </p:grpSp>
      </p:gr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endParaRPr lang="zh-CN" altLang="en-US" dirty="0">
              <a:effectLst>
                <a:outerShdw blurRad="38100" dist="38100" dir="2700000">
                  <a:srgbClr val="000000"/>
                </a:outerShdw>
              </a:effectLst>
            </a:endParaRPr>
          </a:p>
        </p:txBody>
      </p:sp>
      <p:sp>
        <p:nvSpPr>
          <p:cNvPr id="90115" name="Rectangle 3"/>
          <p:cNvSpPr>
            <a:spLocks noGrp="1" noRot="1"/>
          </p:cNvSpPr>
          <p:nvPr>
            <p:ph idx="1"/>
          </p:nvPr>
        </p:nvSpPr>
        <p:spPr>
          <a:xfrm>
            <a:off x="313690" y="948690"/>
            <a:ext cx="8690610" cy="4280510"/>
          </a:xfrm>
        </p:spPr>
        <p:txBody>
          <a:bodyPr vert="horz" wrap="square" lIns="91440" tIns="45720" rIns="91440" bIns="45720" anchor="t">
            <a:noAutofit/>
          </a:bodyPr>
          <a:lstStyle/>
          <a:p>
            <a:pPr>
              <a:lnSpc>
                <a:spcPct val="130000"/>
              </a:lnSpc>
            </a:pPr>
            <a:r>
              <a:rPr lang="zh-CN" altLang="en-US" sz="2800" b="1" dirty="0">
                <a:sym typeface="+mn-ea"/>
              </a:rPr>
              <a:t>单模式匹配算法    </a:t>
            </a:r>
            <a:r>
              <a:rPr lang="zh-CN" altLang="en-US" sz="2800" b="1" dirty="0">
                <a:solidFill>
                  <a:schemeClr val="accent1">
                    <a:lumMod val="50000"/>
                  </a:schemeClr>
                </a:solidFill>
                <a:latin typeface="Arial" panose="020B0604020202020204" pitchFamily="34" charset="0"/>
              </a:rPr>
              <a:t>在一个文本串</a:t>
            </a:r>
            <a:r>
              <a:rPr lang="en-US" altLang="zh-CN" sz="2800" b="1" dirty="0">
                <a:solidFill>
                  <a:schemeClr val="accent1">
                    <a:lumMod val="50000"/>
                  </a:schemeClr>
                </a:solidFill>
                <a:latin typeface="Arial" panose="020B0604020202020204" pitchFamily="34" charset="0"/>
              </a:rPr>
              <a:t>text</a:t>
            </a:r>
            <a:r>
              <a:rPr lang="zh-CN" altLang="en-US" sz="2800" b="1" dirty="0">
                <a:solidFill>
                  <a:schemeClr val="accent1">
                    <a:lumMod val="50000"/>
                  </a:schemeClr>
                </a:solidFill>
                <a:latin typeface="Arial" panose="020B0604020202020204" pitchFamily="34" charset="0"/>
              </a:rPr>
              <a:t>中查找</a:t>
            </a:r>
            <a:r>
              <a:rPr lang="zh-CN" altLang="en-US" sz="2800" b="1" dirty="0">
                <a:solidFill>
                  <a:srgbClr val="FF0000"/>
                </a:solidFill>
                <a:latin typeface="Arial" panose="020B0604020202020204" pitchFamily="34" charset="0"/>
              </a:rPr>
              <a:t>一个</a:t>
            </a:r>
            <a:r>
              <a:rPr lang="zh-CN" altLang="en-US" sz="2800" b="1" dirty="0">
                <a:solidFill>
                  <a:schemeClr val="accent1">
                    <a:lumMod val="50000"/>
                  </a:schemeClr>
                </a:solidFill>
                <a:latin typeface="Arial" panose="020B0604020202020204" pitchFamily="34" charset="0"/>
              </a:rPr>
              <a:t>特定的模式串</a:t>
            </a:r>
            <a:r>
              <a:rPr lang="en-US" altLang="zh-CN" sz="2800" b="1" dirty="0">
                <a:solidFill>
                  <a:schemeClr val="accent1">
                    <a:lumMod val="50000"/>
                  </a:schemeClr>
                </a:solidFill>
                <a:latin typeface="Arial" panose="020B0604020202020204" pitchFamily="34" charset="0"/>
              </a:rPr>
              <a:t>pattern</a:t>
            </a:r>
            <a:endParaRPr lang="en-US" altLang="zh-CN" sz="2800" b="1" dirty="0">
              <a:solidFill>
                <a:schemeClr val="accent1">
                  <a:lumMod val="50000"/>
                </a:schemeClr>
              </a:solidFill>
              <a:latin typeface="Arial" panose="020B0604020202020204" pitchFamily="34" charset="0"/>
            </a:endParaRPr>
          </a:p>
          <a:p>
            <a:pPr>
              <a:lnSpc>
                <a:spcPct val="130000"/>
              </a:lnSpc>
            </a:pPr>
            <a:r>
              <a:rPr lang="en-US" altLang="zh-CN" sz="2800" b="1" dirty="0">
                <a:latin typeface="Arial" panose="020B0604020202020204" pitchFamily="34" charset="0"/>
                <a:sym typeface="+mn-ea"/>
              </a:rPr>
              <a:t>BF</a:t>
            </a:r>
            <a:r>
              <a:rPr lang="zh-CN" altLang="en-US" sz="2800" b="1" dirty="0">
                <a:latin typeface="Arial" panose="020B0604020202020204" pitchFamily="34" charset="0"/>
                <a:sym typeface="+mn-ea"/>
              </a:rPr>
              <a:t>算法的思想：  </a:t>
            </a:r>
            <a:r>
              <a:rPr lang="zh-CN" altLang="en-US" sz="2800" b="1" dirty="0">
                <a:solidFill>
                  <a:schemeClr val="accent1">
                    <a:lumMod val="50000"/>
                  </a:schemeClr>
                </a:solidFill>
                <a:latin typeface="Arial" panose="020B0604020202020204" pitchFamily="34" charset="0"/>
                <a:sym typeface="+mn-ea"/>
              </a:rPr>
              <a:t>从左向右暴力匹配   （</a:t>
            </a:r>
            <a:r>
              <a:rPr lang="en-US" altLang="zh-CN" sz="2800" b="1" dirty="0">
                <a:solidFill>
                  <a:schemeClr val="accent1">
                    <a:lumMod val="50000"/>
                  </a:schemeClr>
                </a:solidFill>
                <a:latin typeface="Arial" panose="020B0604020202020204" pitchFamily="34" charset="0"/>
                <a:sym typeface="+mn-ea"/>
              </a:rPr>
              <a:t>Brute Force</a:t>
            </a:r>
            <a:r>
              <a:rPr lang="zh-CN" altLang="en-US" sz="2800" b="1" dirty="0">
                <a:solidFill>
                  <a:schemeClr val="accent1">
                    <a:lumMod val="50000"/>
                  </a:schemeClr>
                </a:solidFill>
                <a:latin typeface="Arial" panose="020B0604020202020204" pitchFamily="34" charset="0"/>
                <a:sym typeface="+mn-ea"/>
              </a:rPr>
              <a:t>）</a:t>
            </a:r>
            <a:endParaRPr lang="en-US" altLang="zh-CN" sz="2800" b="1" dirty="0">
              <a:solidFill>
                <a:schemeClr val="accent1">
                  <a:lumMod val="50000"/>
                </a:schemeClr>
              </a:solidFill>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grpSp>
        <p:nvGrpSpPr>
          <p:cNvPr id="90123" name="组合 90122"/>
          <p:cNvGrpSpPr/>
          <p:nvPr/>
        </p:nvGrpSpPr>
        <p:grpSpPr>
          <a:xfrm>
            <a:off x="2708494" y="2750721"/>
            <a:ext cx="279330" cy="461665"/>
            <a:chOff x="2175962" y="2750721"/>
            <a:chExt cx="279330" cy="461665"/>
          </a:xfrm>
        </p:grpSpPr>
        <p:sp>
          <p:nvSpPr>
            <p:cNvPr id="80" name="文本框 79"/>
            <p:cNvSpPr txBox="1"/>
            <p:nvPr/>
          </p:nvSpPr>
          <p:spPr>
            <a:xfrm>
              <a:off x="2185666" y="2750721"/>
              <a:ext cx="269626" cy="461665"/>
            </a:xfrm>
            <a:prstGeom prst="rect">
              <a:avLst/>
            </a:prstGeom>
            <a:noFill/>
          </p:spPr>
          <p:txBody>
            <a:bodyPr wrap="none" rtlCol="0">
              <a:spAutoFit/>
            </a:bodyPr>
            <a:lstStyle/>
            <a:p>
              <a:r>
                <a:rPr lang="en-US" altLang="zh-CN" b="1" dirty="0">
                  <a:solidFill>
                    <a:srgbClr val="C00000"/>
                  </a:solidFill>
                </a:rPr>
                <a:t>i</a:t>
              </a:r>
              <a:endParaRPr lang="zh-CN" altLang="en-US" b="1" dirty="0">
                <a:solidFill>
                  <a:srgbClr val="C00000"/>
                </a:solidFill>
              </a:endParaRPr>
            </a:p>
          </p:txBody>
        </p:sp>
        <p:cxnSp>
          <p:nvCxnSpPr>
            <p:cNvPr id="55" name="直接箭头连接符 90115"/>
            <p:cNvCxnSpPr>
              <a:endCxn id="5" idx="0"/>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124" name="组合 90123"/>
          <p:cNvGrpSpPr/>
          <p:nvPr/>
        </p:nvGrpSpPr>
        <p:grpSpPr>
          <a:xfrm>
            <a:off x="2683020" y="3977601"/>
            <a:ext cx="281053" cy="461665"/>
            <a:chOff x="2150488" y="3977601"/>
            <a:chExt cx="281053" cy="461665"/>
          </a:xfrm>
        </p:grpSpPr>
        <p:cxnSp>
          <p:nvCxnSpPr>
            <p:cNvPr id="87" name="直接箭头连接符 86"/>
            <p:cNvCxnSpPr/>
            <p:nvPr/>
          </p:nvCxnSpPr>
          <p:spPr>
            <a:xfrm>
              <a:off x="2150488" y="4005064"/>
              <a:ext cx="0" cy="4065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122" name="文本框 90121"/>
            <p:cNvSpPr txBox="1"/>
            <p:nvPr/>
          </p:nvSpPr>
          <p:spPr>
            <a:xfrm>
              <a:off x="2161915" y="3977601"/>
              <a:ext cx="269626" cy="461665"/>
            </a:xfrm>
            <a:prstGeom prst="rect">
              <a:avLst/>
            </a:prstGeom>
            <a:noFill/>
          </p:spPr>
          <p:txBody>
            <a:bodyPr wrap="none" rtlCol="0">
              <a:spAutoFit/>
            </a:bodyPr>
            <a:lstStyle/>
            <a:p>
              <a:r>
                <a:rPr lang="en-US" altLang="zh-CN" b="1" dirty="0">
                  <a:solidFill>
                    <a:srgbClr val="C00000"/>
                  </a:solidFill>
                </a:rPr>
                <a:t>j</a:t>
              </a:r>
              <a:endParaRPr lang="zh-CN" altLang="en-US" b="1" dirty="0">
                <a:solidFill>
                  <a:srgbClr val="C00000"/>
                </a:solidFill>
              </a:endParaRPr>
            </a:p>
          </p:txBody>
        </p:sp>
      </p:grpSp>
      <p:sp>
        <p:nvSpPr>
          <p:cNvPr id="4" name="文本框 3"/>
          <p:cNvSpPr txBox="1"/>
          <p:nvPr/>
        </p:nvSpPr>
        <p:spPr>
          <a:xfrm>
            <a:off x="402164" y="3337828"/>
            <a:ext cx="1505540" cy="523220"/>
          </a:xfrm>
          <a:prstGeom prst="rect">
            <a:avLst/>
          </a:prstGeom>
          <a:noFill/>
        </p:spPr>
        <p:txBody>
          <a:bodyPr wrap="none" rtlCol="0">
            <a:spAutoFit/>
          </a:bodyPr>
          <a:lstStyle/>
          <a:p>
            <a:r>
              <a:rPr lang="zh-CN" altLang="en-US" sz="2800" b="1" dirty="0">
                <a:solidFill>
                  <a:srgbClr val="FF0000"/>
                </a:solidFill>
              </a:rPr>
              <a:t>文本串</a:t>
            </a:r>
            <a:r>
              <a:rPr lang="en-US" altLang="zh-CN" sz="2800" b="1" dirty="0">
                <a:solidFill>
                  <a:srgbClr val="FF0000"/>
                </a:solidFill>
              </a:rPr>
              <a:t>S</a:t>
            </a:r>
            <a:endParaRPr lang="zh-CN" altLang="en-US" sz="2800" b="1" dirty="0">
              <a:solidFill>
                <a:srgbClr val="FF0000"/>
              </a:solidFill>
            </a:endParaRPr>
          </a:p>
        </p:txBody>
      </p:sp>
      <p:sp>
        <p:nvSpPr>
          <p:cNvPr id="37" name="文本框 36"/>
          <p:cNvSpPr txBox="1"/>
          <p:nvPr/>
        </p:nvSpPr>
        <p:spPr>
          <a:xfrm>
            <a:off x="421400" y="4509120"/>
            <a:ext cx="1486304" cy="523220"/>
          </a:xfrm>
          <a:prstGeom prst="rect">
            <a:avLst/>
          </a:prstGeom>
          <a:noFill/>
        </p:spPr>
        <p:txBody>
          <a:bodyPr wrap="none" rtlCol="0">
            <a:spAutoFit/>
          </a:bodyPr>
          <a:lstStyle/>
          <a:p>
            <a:r>
              <a:rPr lang="zh-CN" altLang="en-US" sz="2800" b="1" dirty="0">
                <a:solidFill>
                  <a:srgbClr val="FF0000"/>
                </a:solidFill>
              </a:rPr>
              <a:t>模式串</a:t>
            </a:r>
            <a:r>
              <a:rPr lang="en-US" altLang="zh-CN" sz="2800" b="1" dirty="0">
                <a:solidFill>
                  <a:srgbClr val="FF0000"/>
                </a:solidFill>
              </a:rPr>
              <a:t>T</a:t>
            </a:r>
            <a:endParaRPr lang="zh-CN" altLang="en-US" sz="2800" b="1" dirty="0">
              <a:solidFill>
                <a:srgbClr val="FF0000"/>
              </a:solidFill>
            </a:endParaRPr>
          </a:p>
        </p:txBody>
      </p:sp>
      <p:grpSp>
        <p:nvGrpSpPr>
          <p:cNvPr id="2" name="组合 1"/>
          <p:cNvGrpSpPr/>
          <p:nvPr/>
        </p:nvGrpSpPr>
        <p:grpSpPr>
          <a:xfrm>
            <a:off x="1907210" y="3182181"/>
            <a:ext cx="6987567" cy="822883"/>
            <a:chOff x="1979712" y="1988840"/>
            <a:chExt cx="4680520" cy="360040"/>
          </a:xfrm>
        </p:grpSpPr>
        <p:sp>
          <p:nvSpPr>
            <p:cNvPr id="5" name="矩形 4"/>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6" name="矩形 5"/>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b</a:t>
              </a:r>
              <a:endParaRPr lang="zh-CN" altLang="en-US" dirty="0">
                <a:solidFill>
                  <a:srgbClr val="FF0000"/>
                </a:solidFill>
              </a:endParaRPr>
            </a:p>
          </p:txBody>
        </p:sp>
        <p:sp>
          <p:nvSpPr>
            <p:cNvPr id="21" name="矩形 20"/>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2" name="矩形 21"/>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28" name="矩形 27"/>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9" name="矩形 28"/>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e</a:t>
              </a:r>
              <a:endParaRPr lang="zh-CN" altLang="en-US" dirty="0">
                <a:solidFill>
                  <a:schemeClr val="accent1">
                    <a:lumMod val="75000"/>
                  </a:schemeClr>
                </a:solidFill>
              </a:endParaRPr>
            </a:p>
          </p:txBody>
        </p:sp>
        <p:sp>
          <p:nvSpPr>
            <p:cNvPr id="31" name="矩形 30"/>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2" name="矩形 31"/>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3" name="矩形 32"/>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34" name="矩形 33"/>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35" name="矩形 34"/>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6" name="矩形 35"/>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grpSp>
      <p:grpSp>
        <p:nvGrpSpPr>
          <p:cNvPr id="8" name="组合 7"/>
          <p:cNvGrpSpPr/>
          <p:nvPr/>
        </p:nvGrpSpPr>
        <p:grpSpPr>
          <a:xfrm>
            <a:off x="2424739" y="4428289"/>
            <a:ext cx="3762103" cy="819453"/>
            <a:chOff x="1907704" y="4437112"/>
            <a:chExt cx="3762103" cy="819453"/>
          </a:xfrm>
        </p:grpSpPr>
        <p:sp>
          <p:nvSpPr>
            <p:cNvPr id="56" name="矩形 55"/>
            <p:cNvSpPr/>
            <p:nvPr/>
          </p:nvSpPr>
          <p:spPr>
            <a:xfrm>
              <a:off x="1907704"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a</a:t>
              </a:r>
              <a:endParaRPr lang="zh-CN" altLang="en-US" dirty="0">
                <a:solidFill>
                  <a:srgbClr val="FF0000"/>
                </a:solidFill>
              </a:endParaRPr>
            </a:p>
          </p:txBody>
        </p:sp>
        <p:sp>
          <p:nvSpPr>
            <p:cNvPr id="57" name="矩形 56"/>
            <p:cNvSpPr/>
            <p:nvPr/>
          </p:nvSpPr>
          <p:spPr>
            <a:xfrm>
              <a:off x="2445270"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61" name="矩形 60"/>
            <p:cNvSpPr/>
            <p:nvPr/>
          </p:nvSpPr>
          <p:spPr>
            <a:xfrm>
              <a:off x="298283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62" name="矩形 61"/>
            <p:cNvSpPr/>
            <p:nvPr/>
          </p:nvSpPr>
          <p:spPr>
            <a:xfrm>
              <a:off x="352040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90114" name="矩形 90113"/>
            <p:cNvSpPr/>
            <p:nvPr/>
          </p:nvSpPr>
          <p:spPr>
            <a:xfrm>
              <a:off x="4057966"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 name="矩形 2"/>
            <p:cNvSpPr/>
            <p:nvPr/>
          </p:nvSpPr>
          <p:spPr>
            <a:xfrm>
              <a:off x="459470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7" name="矩形 6"/>
            <p:cNvSpPr/>
            <p:nvPr/>
          </p:nvSpPr>
          <p:spPr>
            <a:xfrm>
              <a:off x="513224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gr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灯片编号占位符 1"/>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24578" name="Text Box 4"/>
          <p:cNvSpPr txBox="1"/>
          <p:nvPr/>
        </p:nvSpPr>
        <p:spPr>
          <a:xfrm>
            <a:off x="468313" y="1052513"/>
            <a:ext cx="8135937" cy="4619625"/>
          </a:xfrm>
          <a:prstGeom prst="rect">
            <a:avLst/>
          </a:prstGeom>
          <a:noFill/>
          <a:ln w="9525">
            <a:noFill/>
          </a:ln>
        </p:spPr>
        <p:txBody>
          <a:bodyPr>
            <a:spAutoFit/>
          </a:bodyPr>
          <a:lstStyle/>
          <a:p>
            <a:pPr>
              <a:lnSpc>
                <a:spcPct val="120000"/>
              </a:lnSpc>
              <a:spcBef>
                <a:spcPct val="20000"/>
              </a:spcBef>
              <a:buClrTx/>
            </a:pPr>
            <a:r>
              <a:rPr lang="en-US" altLang="zh-CN" b="1" dirty="0">
                <a:solidFill>
                  <a:srgbClr val="000000"/>
                </a:solidFill>
                <a:latin typeface="宋体" panose="02010600030101010101" pitchFamily="2" charset="-122"/>
              </a:rPr>
              <a:t>    </a:t>
            </a:r>
            <a:r>
              <a:rPr lang="zh-CN" altLang="en-US" b="1" dirty="0">
                <a:solidFill>
                  <a:srgbClr val="000000"/>
                </a:solidFill>
                <a:latin typeface="宋体" panose="02010600030101010101" pitchFamily="2" charset="-122"/>
              </a:rPr>
              <a:t>串匹配（</a:t>
            </a:r>
            <a:r>
              <a:rPr lang="en-US" altLang="zh-CN" b="1" dirty="0">
                <a:solidFill>
                  <a:srgbClr val="000000"/>
                </a:solidFill>
                <a:latin typeface="Arial" panose="020B0604020202020204" pitchFamily="34" charset="0"/>
              </a:rPr>
              <a:t>string matching</a:t>
            </a:r>
            <a:r>
              <a:rPr lang="zh-CN" altLang="en-US" b="1" dirty="0">
                <a:solidFill>
                  <a:srgbClr val="000000"/>
                </a:solidFill>
                <a:latin typeface="宋体" panose="02010600030101010101" pitchFamily="2" charset="-122"/>
              </a:rPr>
              <a:t>），也叫模式匹配（</a:t>
            </a:r>
            <a:r>
              <a:rPr lang="en-US" altLang="zh-CN" b="1" dirty="0">
                <a:solidFill>
                  <a:srgbClr val="000000"/>
                </a:solidFill>
                <a:latin typeface="Arial" panose="020B0604020202020204" pitchFamily="34" charset="0"/>
              </a:rPr>
              <a:t>pattern matching</a:t>
            </a:r>
            <a:r>
              <a:rPr lang="zh-CN" altLang="en-US" b="1" dirty="0">
                <a:solidFill>
                  <a:srgbClr val="000000"/>
                </a:solidFill>
                <a:latin typeface="宋体" panose="02010600030101010101" pitchFamily="2" charset="-122"/>
              </a:rPr>
              <a:t>），可以简单地定义为在给定的字符流中查找出满足某些指定属性的字符串。</a:t>
            </a:r>
            <a:endParaRPr lang="zh-CN" altLang="en-US" b="1" dirty="0">
              <a:solidFill>
                <a:srgbClr val="000000"/>
              </a:solidFill>
              <a:latin typeface="宋体" panose="02010600030101010101" pitchFamily="2" charset="-122"/>
            </a:endParaRPr>
          </a:p>
          <a:p>
            <a:pPr>
              <a:lnSpc>
                <a:spcPct val="120000"/>
              </a:lnSpc>
              <a:spcBef>
                <a:spcPct val="20000"/>
              </a:spcBef>
              <a:buClrTx/>
            </a:pPr>
            <a:r>
              <a:rPr lang="zh-CN" altLang="en-US" b="1" dirty="0">
                <a:solidFill>
                  <a:srgbClr val="000000"/>
                </a:solidFill>
                <a:latin typeface="宋体" panose="02010600030101010101" pitchFamily="2" charset="-122"/>
              </a:rPr>
              <a:t>    这是计算机科学中最古老也最普遍的问题之一，计算机科学中串匹配的应用可以说随处可见。近年来，随着计算机技术（各种应用）的蓬勃发展，尤其是信息检索和生物计算领域中的许多共同需求，极大激发了人们对串匹配算法的研究兴趣。 </a:t>
            </a:r>
            <a:endParaRPr lang="zh-CN" altLang="en-US" b="1" dirty="0">
              <a:solidFill>
                <a:srgbClr val="000000"/>
              </a:solidFill>
              <a:latin typeface="宋体" panose="02010600030101010101" pitchFamily="2" charset="-122"/>
            </a:endParaRPr>
          </a:p>
          <a:p>
            <a:pPr>
              <a:lnSpc>
                <a:spcPct val="120000"/>
              </a:lnSpc>
              <a:spcBef>
                <a:spcPct val="20000"/>
              </a:spcBef>
              <a:buClrTx/>
            </a:pPr>
            <a:r>
              <a:rPr lang="zh-CN" altLang="en-US" b="1" dirty="0">
                <a:solidFill>
                  <a:srgbClr val="000000"/>
                </a:solidFill>
                <a:latin typeface="Arial" panose="020B0604020202020204" pitchFamily="34" charset="0"/>
              </a:rPr>
              <a:t>        大概我们最熟悉的应用是文本编辑中所使用的查找替换，这是一种最简单的串匹配问题。</a:t>
            </a:r>
            <a:r>
              <a:rPr lang="zh-CN" altLang="en-US" sz="1800" dirty="0">
                <a:latin typeface="Arial" panose="020B0604020202020204" pitchFamily="34" charset="0"/>
              </a:rPr>
              <a:t> </a:t>
            </a:r>
            <a:endParaRPr lang="zh-CN" altLang="en-US" sz="1800" dirty="0">
              <a:latin typeface="Arial" panose="020B0604020202020204" pitchFamily="34" charset="0"/>
            </a:endParaRPr>
          </a:p>
        </p:txBody>
      </p:sp>
      <p:sp>
        <p:nvSpPr>
          <p:cNvPr id="159746" name="Rectangle 2"/>
          <p:cNvSpPr>
            <a:spLocks noGrp="1" noRot="1" noChangeArrowheads="1"/>
          </p:cNvSpPr>
          <p:nvPr/>
        </p:nvSpPr>
        <p:spPr>
          <a:xfrm>
            <a:off x="628650" y="-89535"/>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a:ln>
                  <a:noFill/>
                </a:ln>
                <a:solidFill>
                  <a:schemeClr val="tx1"/>
                </a:solidFill>
                <a:effectLst>
                  <a:outerShdw blurRad="38100" dist="38100" dir="2700000" algn="tl">
                    <a:srgbClr val="000000"/>
                  </a:outerShdw>
                </a:effectLst>
                <a:uLnTx/>
                <a:uFillTx/>
                <a:latin typeface="+mj-lt"/>
                <a:ea typeface="+mj-ea"/>
                <a:cs typeface="+mj-cs"/>
              </a:rPr>
              <a:t>引    言</a:t>
            </a:r>
            <a:endParaRPr kumimoji="0" lang="zh-CN" altLang="en-US" sz="3200" b="1" i="0" u="none" strike="noStrike" kern="0" cap="none" spc="0" normalizeH="0" baseline="0" noProof="0">
              <a:ln>
                <a:noFill/>
              </a:ln>
              <a:solidFill>
                <a:schemeClr val="tx1"/>
              </a:solidFill>
              <a:effectLst>
                <a:outerShdw blurRad="38100" dist="38100" dir="2700000" algn="tl">
                  <a:srgbClr val="000000"/>
                </a:outerShdw>
              </a:effectLst>
              <a:uLnTx/>
              <a:uFillTx/>
              <a:latin typeface="+mj-lt"/>
              <a:ea typeface="+mj-ea"/>
              <a:cs typeface="+mj-cs"/>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endParaRPr lang="zh-CN" altLang="en-US" dirty="0">
              <a:effectLst>
                <a:outerShdw blurRad="38100" dist="38100" dir="2700000">
                  <a:srgbClr val="000000"/>
                </a:outerShdw>
              </a:effectLst>
            </a:endParaRPr>
          </a:p>
        </p:txBody>
      </p:sp>
      <p:sp>
        <p:nvSpPr>
          <p:cNvPr id="90115" name="Rectangle 3"/>
          <p:cNvSpPr>
            <a:spLocks noGrp="1" noRot="1"/>
          </p:cNvSpPr>
          <p:nvPr>
            <p:ph idx="1"/>
          </p:nvPr>
        </p:nvSpPr>
        <p:spPr>
          <a:xfrm>
            <a:off x="313690" y="948690"/>
            <a:ext cx="8690610" cy="4280510"/>
          </a:xfrm>
        </p:spPr>
        <p:txBody>
          <a:bodyPr vert="horz" wrap="square" lIns="91440" tIns="45720" rIns="91440" bIns="45720" anchor="t">
            <a:noAutofit/>
          </a:bodyPr>
          <a:lstStyle/>
          <a:p>
            <a:pPr>
              <a:lnSpc>
                <a:spcPct val="130000"/>
              </a:lnSpc>
            </a:pPr>
            <a:r>
              <a:rPr lang="zh-CN" altLang="en-US" sz="2800" b="1" dirty="0">
                <a:sym typeface="+mn-ea"/>
              </a:rPr>
              <a:t>单模式匹配算法    </a:t>
            </a:r>
            <a:r>
              <a:rPr lang="zh-CN" altLang="en-US" sz="2800" b="1" dirty="0">
                <a:solidFill>
                  <a:schemeClr val="accent1">
                    <a:lumMod val="50000"/>
                  </a:schemeClr>
                </a:solidFill>
                <a:latin typeface="Arial" panose="020B0604020202020204" pitchFamily="34" charset="0"/>
              </a:rPr>
              <a:t>在一个文本串</a:t>
            </a:r>
            <a:r>
              <a:rPr lang="en-US" altLang="zh-CN" sz="2800" b="1" dirty="0">
                <a:solidFill>
                  <a:schemeClr val="accent1">
                    <a:lumMod val="50000"/>
                  </a:schemeClr>
                </a:solidFill>
                <a:latin typeface="Arial" panose="020B0604020202020204" pitchFamily="34" charset="0"/>
              </a:rPr>
              <a:t>text</a:t>
            </a:r>
            <a:r>
              <a:rPr lang="zh-CN" altLang="en-US" sz="2800" b="1" dirty="0">
                <a:solidFill>
                  <a:schemeClr val="accent1">
                    <a:lumMod val="50000"/>
                  </a:schemeClr>
                </a:solidFill>
                <a:latin typeface="Arial" panose="020B0604020202020204" pitchFamily="34" charset="0"/>
              </a:rPr>
              <a:t>中查找</a:t>
            </a:r>
            <a:r>
              <a:rPr lang="zh-CN" altLang="en-US" sz="2800" b="1" dirty="0">
                <a:solidFill>
                  <a:srgbClr val="FF0000"/>
                </a:solidFill>
                <a:latin typeface="Arial" panose="020B0604020202020204" pitchFamily="34" charset="0"/>
              </a:rPr>
              <a:t>一个</a:t>
            </a:r>
            <a:r>
              <a:rPr lang="zh-CN" altLang="en-US" sz="2800" b="1" dirty="0">
                <a:solidFill>
                  <a:schemeClr val="accent1">
                    <a:lumMod val="50000"/>
                  </a:schemeClr>
                </a:solidFill>
                <a:latin typeface="Arial" panose="020B0604020202020204" pitchFamily="34" charset="0"/>
              </a:rPr>
              <a:t>特定的模式串</a:t>
            </a:r>
            <a:r>
              <a:rPr lang="en-US" altLang="zh-CN" sz="2800" b="1" dirty="0">
                <a:solidFill>
                  <a:schemeClr val="accent1">
                    <a:lumMod val="50000"/>
                  </a:schemeClr>
                </a:solidFill>
                <a:latin typeface="Arial" panose="020B0604020202020204" pitchFamily="34" charset="0"/>
              </a:rPr>
              <a:t>pattern</a:t>
            </a:r>
            <a:endParaRPr lang="en-US" altLang="zh-CN" sz="2800" b="1" dirty="0">
              <a:solidFill>
                <a:schemeClr val="accent1">
                  <a:lumMod val="50000"/>
                </a:schemeClr>
              </a:solidFill>
              <a:latin typeface="Arial" panose="020B0604020202020204" pitchFamily="34" charset="0"/>
            </a:endParaRPr>
          </a:p>
          <a:p>
            <a:pPr>
              <a:lnSpc>
                <a:spcPct val="130000"/>
              </a:lnSpc>
            </a:pPr>
            <a:r>
              <a:rPr lang="en-US" altLang="zh-CN" sz="2800" b="1" dirty="0">
                <a:latin typeface="Arial" panose="020B0604020202020204" pitchFamily="34" charset="0"/>
                <a:sym typeface="+mn-ea"/>
              </a:rPr>
              <a:t>BF</a:t>
            </a:r>
            <a:r>
              <a:rPr lang="zh-CN" altLang="en-US" sz="2800" b="1" dirty="0">
                <a:latin typeface="Arial" panose="020B0604020202020204" pitchFamily="34" charset="0"/>
                <a:sym typeface="+mn-ea"/>
              </a:rPr>
              <a:t>算法的思想：  </a:t>
            </a:r>
            <a:r>
              <a:rPr lang="zh-CN" altLang="en-US" sz="2800" b="1" dirty="0">
                <a:solidFill>
                  <a:schemeClr val="accent1">
                    <a:lumMod val="50000"/>
                  </a:schemeClr>
                </a:solidFill>
                <a:latin typeface="Arial" panose="020B0604020202020204" pitchFamily="34" charset="0"/>
                <a:sym typeface="+mn-ea"/>
              </a:rPr>
              <a:t>从左向右暴力匹配   （</a:t>
            </a:r>
            <a:r>
              <a:rPr lang="en-US" altLang="zh-CN" sz="2800" b="1" dirty="0">
                <a:solidFill>
                  <a:schemeClr val="accent1">
                    <a:lumMod val="50000"/>
                  </a:schemeClr>
                </a:solidFill>
                <a:latin typeface="Arial" panose="020B0604020202020204" pitchFamily="34" charset="0"/>
                <a:sym typeface="+mn-ea"/>
              </a:rPr>
              <a:t>Brute Force</a:t>
            </a:r>
            <a:r>
              <a:rPr lang="zh-CN" altLang="en-US" sz="2800" b="1" dirty="0">
                <a:solidFill>
                  <a:schemeClr val="accent1">
                    <a:lumMod val="50000"/>
                  </a:schemeClr>
                </a:solidFill>
                <a:latin typeface="Arial" panose="020B0604020202020204" pitchFamily="34" charset="0"/>
                <a:sym typeface="+mn-ea"/>
              </a:rPr>
              <a:t>）</a:t>
            </a:r>
            <a:endParaRPr lang="en-US" altLang="zh-CN" sz="2800" b="1" dirty="0">
              <a:solidFill>
                <a:schemeClr val="accent1">
                  <a:lumMod val="50000"/>
                </a:schemeClr>
              </a:solidFill>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grpSp>
        <p:nvGrpSpPr>
          <p:cNvPr id="90123" name="组合 90122"/>
          <p:cNvGrpSpPr/>
          <p:nvPr/>
        </p:nvGrpSpPr>
        <p:grpSpPr>
          <a:xfrm>
            <a:off x="3284558" y="2750721"/>
            <a:ext cx="279330" cy="461665"/>
            <a:chOff x="2175962" y="2750721"/>
            <a:chExt cx="279330" cy="461665"/>
          </a:xfrm>
        </p:grpSpPr>
        <p:sp>
          <p:nvSpPr>
            <p:cNvPr id="80" name="文本框 79"/>
            <p:cNvSpPr txBox="1"/>
            <p:nvPr/>
          </p:nvSpPr>
          <p:spPr>
            <a:xfrm>
              <a:off x="2185666" y="2750721"/>
              <a:ext cx="269626" cy="461665"/>
            </a:xfrm>
            <a:prstGeom prst="rect">
              <a:avLst/>
            </a:prstGeom>
            <a:noFill/>
          </p:spPr>
          <p:txBody>
            <a:bodyPr wrap="none" rtlCol="0">
              <a:spAutoFit/>
            </a:bodyPr>
            <a:lstStyle/>
            <a:p>
              <a:r>
                <a:rPr lang="en-US" altLang="zh-CN" b="1" dirty="0">
                  <a:solidFill>
                    <a:srgbClr val="C00000"/>
                  </a:solidFill>
                </a:rPr>
                <a:t>i</a:t>
              </a:r>
              <a:endParaRPr lang="zh-CN" altLang="en-US" b="1" dirty="0">
                <a:solidFill>
                  <a:srgbClr val="C00000"/>
                </a:solidFill>
              </a:endParaRPr>
            </a:p>
          </p:txBody>
        </p:sp>
        <p:cxnSp>
          <p:nvCxnSpPr>
            <p:cNvPr id="55" name="直接箭头连接符 90115"/>
            <p:cNvCxnSpPr>
              <a:endCxn id="5" idx="0"/>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124" name="组合 90123"/>
          <p:cNvGrpSpPr/>
          <p:nvPr/>
        </p:nvGrpSpPr>
        <p:grpSpPr>
          <a:xfrm>
            <a:off x="3282835" y="3977601"/>
            <a:ext cx="281053" cy="461665"/>
            <a:chOff x="2150488" y="3977601"/>
            <a:chExt cx="281053" cy="461665"/>
          </a:xfrm>
        </p:grpSpPr>
        <p:cxnSp>
          <p:nvCxnSpPr>
            <p:cNvPr id="87" name="直接箭头连接符 86"/>
            <p:cNvCxnSpPr/>
            <p:nvPr/>
          </p:nvCxnSpPr>
          <p:spPr>
            <a:xfrm>
              <a:off x="2150488" y="4005064"/>
              <a:ext cx="0" cy="4065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122" name="文本框 90121"/>
            <p:cNvSpPr txBox="1"/>
            <p:nvPr/>
          </p:nvSpPr>
          <p:spPr>
            <a:xfrm>
              <a:off x="2161915" y="3977601"/>
              <a:ext cx="269626" cy="461665"/>
            </a:xfrm>
            <a:prstGeom prst="rect">
              <a:avLst/>
            </a:prstGeom>
            <a:noFill/>
          </p:spPr>
          <p:txBody>
            <a:bodyPr wrap="none" rtlCol="0">
              <a:spAutoFit/>
            </a:bodyPr>
            <a:lstStyle/>
            <a:p>
              <a:r>
                <a:rPr lang="en-US" altLang="zh-CN" b="1" dirty="0">
                  <a:solidFill>
                    <a:srgbClr val="C00000"/>
                  </a:solidFill>
                </a:rPr>
                <a:t>j</a:t>
              </a:r>
              <a:endParaRPr lang="zh-CN" altLang="en-US" b="1" dirty="0">
                <a:solidFill>
                  <a:srgbClr val="C00000"/>
                </a:solidFill>
              </a:endParaRPr>
            </a:p>
          </p:txBody>
        </p:sp>
      </p:grpSp>
      <p:sp>
        <p:nvSpPr>
          <p:cNvPr id="4" name="文本框 3"/>
          <p:cNvSpPr txBox="1"/>
          <p:nvPr/>
        </p:nvSpPr>
        <p:spPr>
          <a:xfrm>
            <a:off x="402164" y="3337828"/>
            <a:ext cx="1505540" cy="523220"/>
          </a:xfrm>
          <a:prstGeom prst="rect">
            <a:avLst/>
          </a:prstGeom>
          <a:noFill/>
        </p:spPr>
        <p:txBody>
          <a:bodyPr wrap="none" rtlCol="0">
            <a:spAutoFit/>
          </a:bodyPr>
          <a:lstStyle/>
          <a:p>
            <a:r>
              <a:rPr lang="zh-CN" altLang="en-US" sz="2800" b="1" dirty="0">
                <a:solidFill>
                  <a:srgbClr val="FF0000"/>
                </a:solidFill>
              </a:rPr>
              <a:t>文本串</a:t>
            </a:r>
            <a:r>
              <a:rPr lang="en-US" altLang="zh-CN" sz="2800" b="1" dirty="0">
                <a:solidFill>
                  <a:srgbClr val="FF0000"/>
                </a:solidFill>
              </a:rPr>
              <a:t>S</a:t>
            </a:r>
            <a:endParaRPr lang="zh-CN" altLang="en-US" sz="2800" b="1" dirty="0">
              <a:solidFill>
                <a:srgbClr val="FF0000"/>
              </a:solidFill>
            </a:endParaRPr>
          </a:p>
        </p:txBody>
      </p:sp>
      <p:sp>
        <p:nvSpPr>
          <p:cNvPr id="37" name="文本框 36"/>
          <p:cNvSpPr txBox="1"/>
          <p:nvPr/>
        </p:nvSpPr>
        <p:spPr>
          <a:xfrm>
            <a:off x="421400" y="4509120"/>
            <a:ext cx="1486304" cy="523220"/>
          </a:xfrm>
          <a:prstGeom prst="rect">
            <a:avLst/>
          </a:prstGeom>
          <a:noFill/>
        </p:spPr>
        <p:txBody>
          <a:bodyPr wrap="none" rtlCol="0">
            <a:spAutoFit/>
          </a:bodyPr>
          <a:lstStyle/>
          <a:p>
            <a:r>
              <a:rPr lang="zh-CN" altLang="en-US" sz="2800" b="1" dirty="0">
                <a:solidFill>
                  <a:srgbClr val="FF0000"/>
                </a:solidFill>
              </a:rPr>
              <a:t>模式串</a:t>
            </a:r>
            <a:r>
              <a:rPr lang="en-US" altLang="zh-CN" sz="2800" b="1" dirty="0">
                <a:solidFill>
                  <a:srgbClr val="FF0000"/>
                </a:solidFill>
              </a:rPr>
              <a:t>T</a:t>
            </a:r>
            <a:endParaRPr lang="zh-CN" altLang="en-US" sz="2800" b="1" dirty="0">
              <a:solidFill>
                <a:srgbClr val="FF0000"/>
              </a:solidFill>
            </a:endParaRPr>
          </a:p>
        </p:txBody>
      </p:sp>
      <p:grpSp>
        <p:nvGrpSpPr>
          <p:cNvPr id="2" name="组合 1"/>
          <p:cNvGrpSpPr/>
          <p:nvPr/>
        </p:nvGrpSpPr>
        <p:grpSpPr>
          <a:xfrm>
            <a:off x="1907210" y="3182181"/>
            <a:ext cx="6987567" cy="822883"/>
            <a:chOff x="1979712" y="1988840"/>
            <a:chExt cx="4680520" cy="360040"/>
          </a:xfrm>
        </p:grpSpPr>
        <p:sp>
          <p:nvSpPr>
            <p:cNvPr id="5" name="矩形 4"/>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6" name="矩形 5"/>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1" name="矩形 20"/>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c</a:t>
              </a:r>
              <a:endParaRPr lang="zh-CN" altLang="en-US" dirty="0">
                <a:solidFill>
                  <a:srgbClr val="FF0000"/>
                </a:solidFill>
              </a:endParaRPr>
            </a:p>
          </p:txBody>
        </p:sp>
        <p:sp>
          <p:nvSpPr>
            <p:cNvPr id="22" name="矩形 21"/>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28" name="矩形 27"/>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9" name="矩形 28"/>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e</a:t>
              </a:r>
              <a:endParaRPr lang="zh-CN" altLang="en-US" dirty="0">
                <a:solidFill>
                  <a:schemeClr val="accent1">
                    <a:lumMod val="75000"/>
                  </a:schemeClr>
                </a:solidFill>
              </a:endParaRPr>
            </a:p>
          </p:txBody>
        </p:sp>
        <p:sp>
          <p:nvSpPr>
            <p:cNvPr id="31" name="矩形 30"/>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2" name="矩形 31"/>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3" name="矩形 32"/>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34" name="矩形 33"/>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35" name="矩形 34"/>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6" name="矩形 35"/>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grpSp>
      <p:grpSp>
        <p:nvGrpSpPr>
          <p:cNvPr id="8" name="组合 7"/>
          <p:cNvGrpSpPr/>
          <p:nvPr/>
        </p:nvGrpSpPr>
        <p:grpSpPr>
          <a:xfrm>
            <a:off x="2982220" y="4427774"/>
            <a:ext cx="3762103" cy="819453"/>
            <a:chOff x="1907704" y="4437112"/>
            <a:chExt cx="3762103" cy="819453"/>
          </a:xfrm>
        </p:grpSpPr>
        <p:sp>
          <p:nvSpPr>
            <p:cNvPr id="56" name="矩形 55"/>
            <p:cNvSpPr/>
            <p:nvPr/>
          </p:nvSpPr>
          <p:spPr>
            <a:xfrm>
              <a:off x="1907704"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a</a:t>
              </a:r>
              <a:endParaRPr lang="zh-CN" altLang="en-US" dirty="0">
                <a:solidFill>
                  <a:srgbClr val="FF0000"/>
                </a:solidFill>
              </a:endParaRPr>
            </a:p>
          </p:txBody>
        </p:sp>
        <p:sp>
          <p:nvSpPr>
            <p:cNvPr id="57" name="矩形 56"/>
            <p:cNvSpPr/>
            <p:nvPr/>
          </p:nvSpPr>
          <p:spPr>
            <a:xfrm>
              <a:off x="2445270"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61" name="矩形 60"/>
            <p:cNvSpPr/>
            <p:nvPr/>
          </p:nvSpPr>
          <p:spPr>
            <a:xfrm>
              <a:off x="298283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62" name="矩形 61"/>
            <p:cNvSpPr/>
            <p:nvPr/>
          </p:nvSpPr>
          <p:spPr>
            <a:xfrm>
              <a:off x="352040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90114" name="矩形 90113"/>
            <p:cNvSpPr/>
            <p:nvPr/>
          </p:nvSpPr>
          <p:spPr>
            <a:xfrm>
              <a:off x="4057966"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 name="矩形 2"/>
            <p:cNvSpPr/>
            <p:nvPr/>
          </p:nvSpPr>
          <p:spPr>
            <a:xfrm>
              <a:off x="459470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7" name="矩形 6"/>
            <p:cNvSpPr/>
            <p:nvPr/>
          </p:nvSpPr>
          <p:spPr>
            <a:xfrm>
              <a:off x="513224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gr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endParaRPr lang="zh-CN" altLang="en-US" dirty="0">
              <a:effectLst>
                <a:outerShdw blurRad="38100" dist="38100" dir="2700000">
                  <a:srgbClr val="000000"/>
                </a:outerShdw>
              </a:effectLst>
            </a:endParaRPr>
          </a:p>
        </p:txBody>
      </p:sp>
      <p:sp>
        <p:nvSpPr>
          <p:cNvPr id="90115" name="Rectangle 3"/>
          <p:cNvSpPr>
            <a:spLocks noGrp="1" noRot="1"/>
          </p:cNvSpPr>
          <p:nvPr>
            <p:ph idx="1"/>
          </p:nvPr>
        </p:nvSpPr>
        <p:spPr>
          <a:xfrm>
            <a:off x="313690" y="948690"/>
            <a:ext cx="8690610" cy="4280510"/>
          </a:xfrm>
        </p:spPr>
        <p:txBody>
          <a:bodyPr vert="horz" wrap="square" lIns="91440" tIns="45720" rIns="91440" bIns="45720" anchor="t">
            <a:noAutofit/>
          </a:bodyPr>
          <a:lstStyle/>
          <a:p>
            <a:pPr>
              <a:lnSpc>
                <a:spcPct val="130000"/>
              </a:lnSpc>
            </a:pPr>
            <a:r>
              <a:rPr lang="zh-CN" altLang="en-US" sz="2800" b="1" dirty="0">
                <a:latin typeface="Arial" panose="020B0604020202020204" pitchFamily="34" charset="0"/>
                <a:sym typeface="+mn-ea"/>
              </a:rPr>
              <a:t>为什么说</a:t>
            </a:r>
            <a:r>
              <a:rPr lang="en-US" altLang="zh-CN" sz="2800" b="1" dirty="0">
                <a:latin typeface="Arial" panose="020B0604020202020204" pitchFamily="34" charset="0"/>
                <a:sym typeface="+mn-ea"/>
              </a:rPr>
              <a:t>BF</a:t>
            </a:r>
            <a:r>
              <a:rPr lang="zh-CN" altLang="en-US" sz="2800" b="1" dirty="0">
                <a:latin typeface="Arial" panose="020B0604020202020204" pitchFamily="34" charset="0"/>
                <a:sym typeface="+mn-ea"/>
              </a:rPr>
              <a:t>算法时间性能低？</a:t>
            </a:r>
            <a:endParaRPr lang="en-US" altLang="zh-CN" sz="2800" b="1" dirty="0">
              <a:solidFill>
                <a:schemeClr val="accent1">
                  <a:lumMod val="50000"/>
                </a:schemeClr>
              </a:solidFill>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endParaRPr lang="zh-CN" altLang="en-US" dirty="0">
              <a:effectLst>
                <a:outerShdw blurRad="38100" dist="38100" dir="2700000">
                  <a:srgbClr val="000000"/>
                </a:outerShdw>
              </a:effectLst>
            </a:endParaRPr>
          </a:p>
        </p:txBody>
      </p:sp>
      <p:sp>
        <p:nvSpPr>
          <p:cNvPr id="90115" name="Rectangle 3"/>
          <p:cNvSpPr>
            <a:spLocks noGrp="1" noRot="1"/>
          </p:cNvSpPr>
          <p:nvPr>
            <p:ph idx="1"/>
          </p:nvPr>
        </p:nvSpPr>
        <p:spPr>
          <a:xfrm>
            <a:off x="313690" y="948690"/>
            <a:ext cx="8690610" cy="4280510"/>
          </a:xfrm>
        </p:spPr>
        <p:txBody>
          <a:bodyPr vert="horz" wrap="square" lIns="91440" tIns="45720" rIns="91440" bIns="45720" anchor="t">
            <a:noAutofit/>
          </a:bodyPr>
          <a:lstStyle/>
          <a:p>
            <a:pPr>
              <a:lnSpc>
                <a:spcPct val="130000"/>
              </a:lnSpc>
            </a:pPr>
            <a:r>
              <a:rPr lang="zh-CN" altLang="en-US" sz="2800" b="1" dirty="0">
                <a:latin typeface="Arial" panose="020B0604020202020204" pitchFamily="34" charset="0"/>
                <a:sym typeface="+mn-ea"/>
              </a:rPr>
              <a:t>为什么说</a:t>
            </a:r>
            <a:r>
              <a:rPr lang="en-US" altLang="zh-CN" sz="2800" b="1" dirty="0">
                <a:latin typeface="Arial" panose="020B0604020202020204" pitchFamily="34" charset="0"/>
                <a:sym typeface="+mn-ea"/>
              </a:rPr>
              <a:t>BF</a:t>
            </a:r>
            <a:r>
              <a:rPr lang="zh-CN" altLang="en-US" sz="2800" b="1" dirty="0">
                <a:latin typeface="Arial" panose="020B0604020202020204" pitchFamily="34" charset="0"/>
                <a:sym typeface="+mn-ea"/>
              </a:rPr>
              <a:t>算法时间性能低？</a:t>
            </a:r>
            <a:endParaRPr lang="en-US" altLang="zh-CN" sz="2800" b="1" dirty="0">
              <a:solidFill>
                <a:schemeClr val="accent1">
                  <a:lumMod val="50000"/>
                </a:schemeClr>
              </a:solidFill>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grpSp>
        <p:nvGrpSpPr>
          <p:cNvPr id="16" name="组合 15"/>
          <p:cNvGrpSpPr/>
          <p:nvPr/>
        </p:nvGrpSpPr>
        <p:grpSpPr>
          <a:xfrm>
            <a:off x="402164" y="3586864"/>
            <a:ext cx="8492613" cy="2074384"/>
            <a:chOff x="402164" y="3182181"/>
            <a:chExt cx="8492613" cy="2074384"/>
          </a:xfrm>
        </p:grpSpPr>
        <p:sp>
          <p:nvSpPr>
            <p:cNvPr id="17" name="文本框 16"/>
            <p:cNvSpPr txBox="1"/>
            <p:nvPr/>
          </p:nvSpPr>
          <p:spPr>
            <a:xfrm>
              <a:off x="402164" y="3337828"/>
              <a:ext cx="1505540" cy="523220"/>
            </a:xfrm>
            <a:prstGeom prst="rect">
              <a:avLst/>
            </a:prstGeom>
            <a:noFill/>
          </p:spPr>
          <p:txBody>
            <a:bodyPr wrap="none" rtlCol="0">
              <a:spAutoFit/>
            </a:bodyPr>
            <a:lstStyle/>
            <a:p>
              <a:r>
                <a:rPr lang="zh-CN" altLang="en-US" sz="2800" b="1" dirty="0">
                  <a:solidFill>
                    <a:srgbClr val="FF0000"/>
                  </a:solidFill>
                </a:rPr>
                <a:t>文本串</a:t>
              </a:r>
              <a:r>
                <a:rPr lang="en-US" altLang="zh-CN" sz="2800" b="1" dirty="0">
                  <a:solidFill>
                    <a:srgbClr val="FF0000"/>
                  </a:solidFill>
                </a:rPr>
                <a:t>S</a:t>
              </a:r>
              <a:endParaRPr lang="zh-CN" altLang="en-US" sz="2800" b="1" dirty="0">
                <a:solidFill>
                  <a:srgbClr val="FF0000"/>
                </a:solidFill>
              </a:endParaRPr>
            </a:p>
          </p:txBody>
        </p:sp>
        <p:sp>
          <p:nvSpPr>
            <p:cNvPr id="18" name="文本框 17"/>
            <p:cNvSpPr txBox="1"/>
            <p:nvPr/>
          </p:nvSpPr>
          <p:spPr>
            <a:xfrm>
              <a:off x="421400" y="4509120"/>
              <a:ext cx="1486304" cy="523220"/>
            </a:xfrm>
            <a:prstGeom prst="rect">
              <a:avLst/>
            </a:prstGeom>
            <a:noFill/>
          </p:spPr>
          <p:txBody>
            <a:bodyPr wrap="none" rtlCol="0">
              <a:spAutoFit/>
            </a:bodyPr>
            <a:lstStyle/>
            <a:p>
              <a:r>
                <a:rPr lang="zh-CN" altLang="en-US" sz="2800" b="1" dirty="0">
                  <a:solidFill>
                    <a:srgbClr val="FF0000"/>
                  </a:solidFill>
                </a:rPr>
                <a:t>模式串</a:t>
              </a:r>
              <a:r>
                <a:rPr lang="en-US" altLang="zh-CN" sz="2800" b="1" dirty="0">
                  <a:solidFill>
                    <a:srgbClr val="FF0000"/>
                  </a:solidFill>
                </a:rPr>
                <a:t>T</a:t>
              </a:r>
              <a:endParaRPr lang="zh-CN" altLang="en-US" sz="2800" b="1" dirty="0">
                <a:solidFill>
                  <a:srgbClr val="FF0000"/>
                </a:solidFill>
              </a:endParaRPr>
            </a:p>
          </p:txBody>
        </p:sp>
        <p:grpSp>
          <p:nvGrpSpPr>
            <p:cNvPr id="19" name="组合 18"/>
            <p:cNvGrpSpPr/>
            <p:nvPr/>
          </p:nvGrpSpPr>
          <p:grpSpPr>
            <a:xfrm>
              <a:off x="1907210" y="3182181"/>
              <a:ext cx="6987567" cy="822883"/>
              <a:chOff x="1979712" y="1988840"/>
              <a:chExt cx="4680520" cy="360040"/>
            </a:xfrm>
          </p:grpSpPr>
          <p:sp>
            <p:nvSpPr>
              <p:cNvPr id="40" name="矩形 39"/>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41" name="矩形 40"/>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42" name="矩形 41"/>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43" name="矩形 42"/>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44" name="矩形 43"/>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45" name="矩形 44"/>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46" name="矩形 45"/>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e</a:t>
                </a:r>
                <a:endParaRPr lang="zh-CN" altLang="en-US" dirty="0">
                  <a:solidFill>
                    <a:srgbClr val="FF0000"/>
                  </a:solidFill>
                </a:endParaRPr>
              </a:p>
            </p:txBody>
          </p:sp>
          <p:sp>
            <p:nvSpPr>
              <p:cNvPr id="47" name="矩形 46"/>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48" name="矩形 47"/>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49" name="矩形 48"/>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50" name="矩形 49"/>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51" name="矩形 50"/>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52" name="矩形 51"/>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grpSp>
        <p:grpSp>
          <p:nvGrpSpPr>
            <p:cNvPr id="20" name="组合 19"/>
            <p:cNvGrpSpPr/>
            <p:nvPr/>
          </p:nvGrpSpPr>
          <p:grpSpPr>
            <a:xfrm>
              <a:off x="1907704" y="4437112"/>
              <a:ext cx="3762103" cy="819453"/>
              <a:chOff x="1907704" y="4437112"/>
              <a:chExt cx="3762103" cy="819453"/>
            </a:xfrm>
          </p:grpSpPr>
          <p:sp>
            <p:nvSpPr>
              <p:cNvPr id="23" name="矩形 22"/>
              <p:cNvSpPr/>
              <p:nvPr/>
            </p:nvSpPr>
            <p:spPr>
              <a:xfrm>
                <a:off x="1907704"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4" name="矩形 23"/>
              <p:cNvSpPr/>
              <p:nvPr/>
            </p:nvSpPr>
            <p:spPr>
              <a:xfrm>
                <a:off x="2445270"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5" name="矩形 24"/>
              <p:cNvSpPr/>
              <p:nvPr/>
            </p:nvSpPr>
            <p:spPr>
              <a:xfrm>
                <a:off x="298283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6" name="矩形 25"/>
              <p:cNvSpPr/>
              <p:nvPr/>
            </p:nvSpPr>
            <p:spPr>
              <a:xfrm>
                <a:off x="352040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27" name="矩形 26"/>
              <p:cNvSpPr/>
              <p:nvPr/>
            </p:nvSpPr>
            <p:spPr>
              <a:xfrm>
                <a:off x="4057966"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8" name="矩形 37"/>
              <p:cNvSpPr/>
              <p:nvPr/>
            </p:nvSpPr>
            <p:spPr>
              <a:xfrm>
                <a:off x="459470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9" name="矩形 38"/>
              <p:cNvSpPr/>
              <p:nvPr/>
            </p:nvSpPr>
            <p:spPr>
              <a:xfrm>
                <a:off x="513224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d</a:t>
                </a:r>
                <a:endParaRPr lang="zh-CN" altLang="en-US" dirty="0">
                  <a:solidFill>
                    <a:srgbClr val="FF0000"/>
                  </a:solidFill>
                </a:endParaRPr>
              </a:p>
            </p:txBody>
          </p:sp>
        </p:grpSp>
      </p:grpSp>
      <p:sp>
        <p:nvSpPr>
          <p:cNvPr id="90129" name="手杖形箭头 90128"/>
          <p:cNvSpPr/>
          <p:nvPr/>
        </p:nvSpPr>
        <p:spPr>
          <a:xfrm flipH="1">
            <a:off x="2555775" y="3271467"/>
            <a:ext cx="2799899" cy="288032"/>
          </a:xfrm>
          <a:prstGeom prst="uturnArrow">
            <a:avLst>
              <a:gd name="adj1" fmla="val 2276"/>
              <a:gd name="adj2" fmla="val 8291"/>
              <a:gd name="adj3" fmla="val 15643"/>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90130" name="手杖形箭头 90129"/>
          <p:cNvSpPr/>
          <p:nvPr/>
        </p:nvSpPr>
        <p:spPr>
          <a:xfrm flipH="1">
            <a:off x="2051719" y="4540989"/>
            <a:ext cx="3231941" cy="288032"/>
          </a:xfrm>
          <a:prstGeom prst="uturnArrow">
            <a:avLst>
              <a:gd name="adj1" fmla="val 2276"/>
              <a:gd name="adj2" fmla="val 8291"/>
              <a:gd name="adj3" fmla="val 15643"/>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nvGrpSpPr>
          <p:cNvPr id="90132" name="组合 90131"/>
          <p:cNvGrpSpPr/>
          <p:nvPr/>
        </p:nvGrpSpPr>
        <p:grpSpPr>
          <a:xfrm>
            <a:off x="5444798" y="3140968"/>
            <a:ext cx="279330" cy="461665"/>
            <a:chOff x="2175962" y="2750721"/>
            <a:chExt cx="279330" cy="461665"/>
          </a:xfrm>
        </p:grpSpPr>
        <p:sp>
          <p:nvSpPr>
            <p:cNvPr id="90136" name="文本框 90135"/>
            <p:cNvSpPr txBox="1"/>
            <p:nvPr/>
          </p:nvSpPr>
          <p:spPr>
            <a:xfrm>
              <a:off x="2185666" y="2750721"/>
              <a:ext cx="269626" cy="461665"/>
            </a:xfrm>
            <a:prstGeom prst="rect">
              <a:avLst/>
            </a:prstGeom>
            <a:noFill/>
          </p:spPr>
          <p:txBody>
            <a:bodyPr wrap="none" rtlCol="0">
              <a:spAutoFit/>
            </a:bodyPr>
            <a:lstStyle/>
            <a:p>
              <a:r>
                <a:rPr lang="en-US" altLang="zh-CN" b="1" dirty="0">
                  <a:solidFill>
                    <a:srgbClr val="C00000"/>
                  </a:solidFill>
                </a:rPr>
                <a:t>i</a:t>
              </a:r>
              <a:endParaRPr lang="zh-CN" altLang="en-US" b="1" dirty="0">
                <a:solidFill>
                  <a:srgbClr val="C00000"/>
                </a:solidFill>
              </a:endParaRPr>
            </a:p>
          </p:txBody>
        </p:sp>
        <p:cxnSp>
          <p:nvCxnSpPr>
            <p:cNvPr id="90137" name="直接箭头连接符 90115"/>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133" name="组合 90132"/>
          <p:cNvGrpSpPr/>
          <p:nvPr/>
        </p:nvGrpSpPr>
        <p:grpSpPr>
          <a:xfrm>
            <a:off x="5419324" y="4407495"/>
            <a:ext cx="281053" cy="461665"/>
            <a:chOff x="2150488" y="3977601"/>
            <a:chExt cx="281053" cy="461665"/>
          </a:xfrm>
        </p:grpSpPr>
        <p:cxnSp>
          <p:nvCxnSpPr>
            <p:cNvPr id="90134" name="直接箭头连接符 86"/>
            <p:cNvCxnSpPr/>
            <p:nvPr/>
          </p:nvCxnSpPr>
          <p:spPr>
            <a:xfrm>
              <a:off x="2150488" y="4005064"/>
              <a:ext cx="0" cy="4065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135" name="文本框 90134"/>
            <p:cNvSpPr txBox="1"/>
            <p:nvPr/>
          </p:nvSpPr>
          <p:spPr>
            <a:xfrm>
              <a:off x="2161915" y="3977601"/>
              <a:ext cx="269626" cy="461665"/>
            </a:xfrm>
            <a:prstGeom prst="rect">
              <a:avLst/>
            </a:prstGeom>
            <a:noFill/>
          </p:spPr>
          <p:txBody>
            <a:bodyPr wrap="none" rtlCol="0">
              <a:spAutoFit/>
            </a:bodyPr>
            <a:lstStyle/>
            <a:p>
              <a:r>
                <a:rPr lang="en-US" altLang="zh-CN" b="1" dirty="0">
                  <a:solidFill>
                    <a:srgbClr val="C00000"/>
                  </a:solidFill>
                </a:rPr>
                <a:t>j</a:t>
              </a:r>
              <a:endParaRPr lang="zh-CN" altLang="en-US" b="1" dirty="0">
                <a:solidFill>
                  <a:srgbClr val="C00000"/>
                </a:solidFill>
              </a:endParaRPr>
            </a:p>
          </p:txBody>
        </p:sp>
      </p:grpSp>
      <p:grpSp>
        <p:nvGrpSpPr>
          <p:cNvPr id="90138" name="组合 90137"/>
          <p:cNvGrpSpPr/>
          <p:nvPr/>
        </p:nvGrpSpPr>
        <p:grpSpPr>
          <a:xfrm>
            <a:off x="2723058" y="3148208"/>
            <a:ext cx="279330" cy="461665"/>
            <a:chOff x="2175962" y="2750721"/>
            <a:chExt cx="279330" cy="461665"/>
          </a:xfrm>
        </p:grpSpPr>
        <p:sp>
          <p:nvSpPr>
            <p:cNvPr id="90139" name="文本框 90138"/>
            <p:cNvSpPr txBox="1"/>
            <p:nvPr/>
          </p:nvSpPr>
          <p:spPr>
            <a:xfrm>
              <a:off x="2185666" y="2750721"/>
              <a:ext cx="269626" cy="461665"/>
            </a:xfrm>
            <a:prstGeom prst="rect">
              <a:avLst/>
            </a:prstGeom>
            <a:noFill/>
          </p:spPr>
          <p:txBody>
            <a:bodyPr wrap="none" rtlCol="0">
              <a:spAutoFit/>
            </a:bodyPr>
            <a:lstStyle/>
            <a:p>
              <a:r>
                <a:rPr lang="en-US" altLang="zh-CN" b="1" dirty="0">
                  <a:solidFill>
                    <a:srgbClr val="C00000"/>
                  </a:solidFill>
                </a:rPr>
                <a:t>i</a:t>
              </a:r>
              <a:endParaRPr lang="zh-CN" altLang="en-US" b="1" dirty="0">
                <a:solidFill>
                  <a:srgbClr val="C00000"/>
                </a:solidFill>
              </a:endParaRPr>
            </a:p>
          </p:txBody>
        </p:sp>
        <p:cxnSp>
          <p:nvCxnSpPr>
            <p:cNvPr id="90140" name="直接箭头连接符 90115"/>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141" name="组合 90140"/>
          <p:cNvGrpSpPr/>
          <p:nvPr/>
        </p:nvGrpSpPr>
        <p:grpSpPr>
          <a:xfrm>
            <a:off x="2194262" y="4407404"/>
            <a:ext cx="281053" cy="461665"/>
            <a:chOff x="2150488" y="3977601"/>
            <a:chExt cx="281053" cy="461665"/>
          </a:xfrm>
        </p:grpSpPr>
        <p:cxnSp>
          <p:nvCxnSpPr>
            <p:cNvPr id="90142" name="直接箭头连接符 86"/>
            <p:cNvCxnSpPr/>
            <p:nvPr/>
          </p:nvCxnSpPr>
          <p:spPr>
            <a:xfrm>
              <a:off x="2150488" y="4005064"/>
              <a:ext cx="0" cy="4065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143" name="文本框 90142"/>
            <p:cNvSpPr txBox="1"/>
            <p:nvPr/>
          </p:nvSpPr>
          <p:spPr>
            <a:xfrm>
              <a:off x="2161915" y="3977601"/>
              <a:ext cx="269626" cy="461665"/>
            </a:xfrm>
            <a:prstGeom prst="rect">
              <a:avLst/>
            </a:prstGeom>
            <a:noFill/>
          </p:spPr>
          <p:txBody>
            <a:bodyPr wrap="none" rtlCol="0">
              <a:spAutoFit/>
            </a:bodyPr>
            <a:lstStyle/>
            <a:p>
              <a:r>
                <a:rPr lang="en-US" altLang="zh-CN" b="1" dirty="0">
                  <a:solidFill>
                    <a:srgbClr val="C00000"/>
                  </a:solidFill>
                </a:rPr>
                <a:t>j</a:t>
              </a:r>
              <a:endParaRPr lang="zh-CN" altLang="en-US" b="1" dirty="0">
                <a:solidFill>
                  <a:srgbClr val="C00000"/>
                </a:solidFill>
              </a:endParaRPr>
            </a:p>
          </p:txBody>
        </p:sp>
      </p:grpSp>
      <p:sp>
        <p:nvSpPr>
          <p:cNvPr id="90144" name="文本框 90143"/>
          <p:cNvSpPr txBox="1"/>
          <p:nvPr/>
        </p:nvSpPr>
        <p:spPr>
          <a:xfrm>
            <a:off x="3582825" y="3259723"/>
            <a:ext cx="598241" cy="338554"/>
          </a:xfrm>
          <a:prstGeom prst="rect">
            <a:avLst/>
          </a:prstGeom>
          <a:noFill/>
        </p:spPr>
        <p:txBody>
          <a:bodyPr wrap="none" rtlCol="0">
            <a:spAutoFit/>
          </a:bodyPr>
          <a:lstStyle/>
          <a:p>
            <a:r>
              <a:rPr kumimoji="1" lang="zh-CN" altLang="en-US" sz="1600" b="1" dirty="0">
                <a:solidFill>
                  <a:srgbClr val="FF0000"/>
                </a:solidFill>
              </a:rPr>
              <a:t>回溯</a:t>
            </a:r>
            <a:endParaRPr kumimoji="1" lang="zh-CN" altLang="en-US" sz="1600" b="1" dirty="0">
              <a:solidFill>
                <a:srgbClr val="FF0000"/>
              </a:solidFill>
            </a:endParaRPr>
          </a:p>
        </p:txBody>
      </p:sp>
      <p:sp>
        <p:nvSpPr>
          <p:cNvPr id="90145" name="文本框 90144"/>
          <p:cNvSpPr txBox="1"/>
          <p:nvPr/>
        </p:nvSpPr>
        <p:spPr>
          <a:xfrm>
            <a:off x="3357483" y="4530515"/>
            <a:ext cx="598241" cy="338554"/>
          </a:xfrm>
          <a:prstGeom prst="rect">
            <a:avLst/>
          </a:prstGeom>
          <a:noFill/>
        </p:spPr>
        <p:txBody>
          <a:bodyPr wrap="none" rtlCol="0">
            <a:spAutoFit/>
          </a:bodyPr>
          <a:lstStyle/>
          <a:p>
            <a:r>
              <a:rPr kumimoji="1" lang="zh-CN" altLang="en-US" sz="1600" b="1" dirty="0">
                <a:solidFill>
                  <a:srgbClr val="FF0000"/>
                </a:solidFill>
              </a:rPr>
              <a:t>回溯</a:t>
            </a:r>
            <a:endParaRPr kumimoji="1" lang="zh-CN" altLang="en-US" sz="1600" b="1" dirty="0">
              <a:solidFill>
                <a:srgbClr val="FF0000"/>
              </a:solidFill>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endParaRPr lang="zh-CN" altLang="en-US" dirty="0">
              <a:effectLst>
                <a:outerShdw blurRad="38100" dist="38100" dir="2700000">
                  <a:srgbClr val="000000"/>
                </a:outerShdw>
              </a:effectLst>
            </a:endParaRPr>
          </a:p>
        </p:txBody>
      </p:sp>
      <p:sp>
        <p:nvSpPr>
          <p:cNvPr id="90115" name="Rectangle 3"/>
          <p:cNvSpPr>
            <a:spLocks noGrp="1" noRot="1"/>
          </p:cNvSpPr>
          <p:nvPr>
            <p:ph idx="1"/>
          </p:nvPr>
        </p:nvSpPr>
        <p:spPr>
          <a:xfrm>
            <a:off x="313690" y="948690"/>
            <a:ext cx="8690610" cy="4280510"/>
          </a:xfrm>
        </p:spPr>
        <p:txBody>
          <a:bodyPr vert="horz" wrap="square" lIns="91440" tIns="45720" rIns="91440" bIns="45720" anchor="t">
            <a:noAutofit/>
          </a:bodyPr>
          <a:lstStyle/>
          <a:p>
            <a:pPr>
              <a:lnSpc>
                <a:spcPct val="130000"/>
              </a:lnSpc>
            </a:pPr>
            <a:r>
              <a:rPr lang="zh-CN" altLang="en-US" sz="2800" b="1" dirty="0">
                <a:latin typeface="Arial" panose="020B0604020202020204" pitchFamily="34" charset="0"/>
                <a:sym typeface="+mn-ea"/>
              </a:rPr>
              <a:t>为什么说</a:t>
            </a:r>
            <a:r>
              <a:rPr lang="en-US" altLang="zh-CN" sz="2800" b="1" dirty="0">
                <a:latin typeface="Arial" panose="020B0604020202020204" pitchFamily="34" charset="0"/>
                <a:sym typeface="+mn-ea"/>
              </a:rPr>
              <a:t>BF</a:t>
            </a:r>
            <a:r>
              <a:rPr lang="zh-CN" altLang="en-US" sz="2800" b="1" dirty="0">
                <a:latin typeface="Arial" panose="020B0604020202020204" pitchFamily="34" charset="0"/>
                <a:sym typeface="+mn-ea"/>
              </a:rPr>
              <a:t>算法时间性能低？</a:t>
            </a:r>
            <a:endParaRPr lang="en-US" altLang="zh-CN" sz="2800" b="1" dirty="0">
              <a:solidFill>
                <a:schemeClr val="accent1">
                  <a:lumMod val="50000"/>
                </a:schemeClr>
              </a:solidFill>
              <a:latin typeface="Arial" panose="020B0604020202020204" pitchFamily="34" charset="0"/>
              <a:sym typeface="+mn-ea"/>
            </a:endParaRPr>
          </a:p>
          <a:p>
            <a:pPr>
              <a:lnSpc>
                <a:spcPct val="130000"/>
              </a:lnSpc>
            </a:pPr>
            <a:r>
              <a:rPr lang="zh-CN" altLang="en-US" sz="2800" b="1" dirty="0">
                <a:solidFill>
                  <a:schemeClr val="accent1">
                    <a:lumMod val="50000"/>
                  </a:schemeClr>
                </a:solidFill>
                <a:latin typeface="Arial" panose="020B0604020202020204" pitchFamily="34" charset="0"/>
                <a:sym typeface="+mn-ea"/>
              </a:rPr>
              <a:t>在每趟匹配不成功时存在大量</a:t>
            </a:r>
            <a:r>
              <a:rPr lang="zh-CN" altLang="en-US" sz="2800" b="1" dirty="0">
                <a:solidFill>
                  <a:srgbClr val="FF0000"/>
                </a:solidFill>
                <a:latin typeface="Arial" panose="020B0604020202020204" pitchFamily="34" charset="0"/>
                <a:sym typeface="+mn-ea"/>
              </a:rPr>
              <a:t>回溯</a:t>
            </a:r>
            <a:r>
              <a:rPr lang="zh-CN" altLang="en-US" sz="2800" b="1" dirty="0">
                <a:solidFill>
                  <a:schemeClr val="accent1">
                    <a:lumMod val="50000"/>
                  </a:schemeClr>
                </a:solidFill>
                <a:latin typeface="Arial" panose="020B0604020202020204" pitchFamily="34" charset="0"/>
                <a:sym typeface="+mn-ea"/>
              </a:rPr>
              <a:t>，没有利用已经部分匹配成功提供的潜在信息。</a:t>
            </a:r>
            <a:endParaRPr lang="en-US" altLang="zh-CN" sz="2800" b="1" dirty="0">
              <a:solidFill>
                <a:schemeClr val="accent1">
                  <a:lumMod val="50000"/>
                </a:schemeClr>
              </a:solidFill>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grpSp>
        <p:nvGrpSpPr>
          <p:cNvPr id="16" name="组合 15"/>
          <p:cNvGrpSpPr/>
          <p:nvPr/>
        </p:nvGrpSpPr>
        <p:grpSpPr>
          <a:xfrm>
            <a:off x="402164" y="3586864"/>
            <a:ext cx="8492613" cy="2074384"/>
            <a:chOff x="402164" y="3182181"/>
            <a:chExt cx="8492613" cy="2074384"/>
          </a:xfrm>
        </p:grpSpPr>
        <p:sp>
          <p:nvSpPr>
            <p:cNvPr id="17" name="文本框 16"/>
            <p:cNvSpPr txBox="1"/>
            <p:nvPr/>
          </p:nvSpPr>
          <p:spPr>
            <a:xfrm>
              <a:off x="402164" y="3337828"/>
              <a:ext cx="1505540" cy="523220"/>
            </a:xfrm>
            <a:prstGeom prst="rect">
              <a:avLst/>
            </a:prstGeom>
            <a:noFill/>
          </p:spPr>
          <p:txBody>
            <a:bodyPr wrap="none" rtlCol="0">
              <a:spAutoFit/>
            </a:bodyPr>
            <a:lstStyle/>
            <a:p>
              <a:r>
                <a:rPr lang="zh-CN" altLang="en-US" sz="2800" b="1" dirty="0">
                  <a:solidFill>
                    <a:srgbClr val="FF0000"/>
                  </a:solidFill>
                </a:rPr>
                <a:t>文本串</a:t>
              </a:r>
              <a:r>
                <a:rPr lang="en-US" altLang="zh-CN" sz="2800" b="1" dirty="0">
                  <a:solidFill>
                    <a:srgbClr val="FF0000"/>
                  </a:solidFill>
                </a:rPr>
                <a:t>S</a:t>
              </a:r>
              <a:endParaRPr lang="zh-CN" altLang="en-US" sz="2800" b="1" dirty="0">
                <a:solidFill>
                  <a:srgbClr val="FF0000"/>
                </a:solidFill>
              </a:endParaRPr>
            </a:p>
          </p:txBody>
        </p:sp>
        <p:sp>
          <p:nvSpPr>
            <p:cNvPr id="18" name="文本框 17"/>
            <p:cNvSpPr txBox="1"/>
            <p:nvPr/>
          </p:nvSpPr>
          <p:spPr>
            <a:xfrm>
              <a:off x="421400" y="4509120"/>
              <a:ext cx="1486304" cy="523220"/>
            </a:xfrm>
            <a:prstGeom prst="rect">
              <a:avLst/>
            </a:prstGeom>
            <a:noFill/>
          </p:spPr>
          <p:txBody>
            <a:bodyPr wrap="none" rtlCol="0">
              <a:spAutoFit/>
            </a:bodyPr>
            <a:lstStyle/>
            <a:p>
              <a:r>
                <a:rPr lang="zh-CN" altLang="en-US" sz="2800" b="1" dirty="0">
                  <a:solidFill>
                    <a:srgbClr val="FF0000"/>
                  </a:solidFill>
                </a:rPr>
                <a:t>模式串</a:t>
              </a:r>
              <a:r>
                <a:rPr lang="en-US" altLang="zh-CN" sz="2800" b="1" dirty="0">
                  <a:solidFill>
                    <a:srgbClr val="FF0000"/>
                  </a:solidFill>
                </a:rPr>
                <a:t>T</a:t>
              </a:r>
              <a:endParaRPr lang="zh-CN" altLang="en-US" sz="2800" b="1" dirty="0">
                <a:solidFill>
                  <a:srgbClr val="FF0000"/>
                </a:solidFill>
              </a:endParaRPr>
            </a:p>
          </p:txBody>
        </p:sp>
        <p:grpSp>
          <p:nvGrpSpPr>
            <p:cNvPr id="19" name="组合 18"/>
            <p:cNvGrpSpPr/>
            <p:nvPr/>
          </p:nvGrpSpPr>
          <p:grpSpPr>
            <a:xfrm>
              <a:off x="1907210" y="3182181"/>
              <a:ext cx="6987567" cy="822883"/>
              <a:chOff x="1979712" y="1988840"/>
              <a:chExt cx="4680520" cy="360040"/>
            </a:xfrm>
          </p:grpSpPr>
          <p:sp>
            <p:nvSpPr>
              <p:cNvPr id="40" name="矩形 39"/>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41" name="矩形 40"/>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42" name="矩形 41"/>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43" name="矩形 42"/>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44" name="矩形 43"/>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45" name="矩形 44"/>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46" name="矩形 45"/>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e</a:t>
                </a:r>
                <a:endParaRPr lang="zh-CN" altLang="en-US" dirty="0">
                  <a:solidFill>
                    <a:srgbClr val="FF0000"/>
                  </a:solidFill>
                </a:endParaRPr>
              </a:p>
            </p:txBody>
          </p:sp>
          <p:sp>
            <p:nvSpPr>
              <p:cNvPr id="47" name="矩形 46"/>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48" name="矩形 47"/>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49" name="矩形 48"/>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50" name="矩形 49"/>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51" name="矩形 50"/>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52" name="矩形 51"/>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grpSp>
        <p:grpSp>
          <p:nvGrpSpPr>
            <p:cNvPr id="20" name="组合 19"/>
            <p:cNvGrpSpPr/>
            <p:nvPr/>
          </p:nvGrpSpPr>
          <p:grpSpPr>
            <a:xfrm>
              <a:off x="1907704" y="4437112"/>
              <a:ext cx="3762103" cy="819453"/>
              <a:chOff x="1907704" y="4437112"/>
              <a:chExt cx="3762103" cy="819453"/>
            </a:xfrm>
          </p:grpSpPr>
          <p:sp>
            <p:nvSpPr>
              <p:cNvPr id="23" name="矩形 22"/>
              <p:cNvSpPr/>
              <p:nvPr/>
            </p:nvSpPr>
            <p:spPr>
              <a:xfrm>
                <a:off x="1907704"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4" name="矩形 23"/>
              <p:cNvSpPr/>
              <p:nvPr/>
            </p:nvSpPr>
            <p:spPr>
              <a:xfrm>
                <a:off x="2445270"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5" name="矩形 24"/>
              <p:cNvSpPr/>
              <p:nvPr/>
            </p:nvSpPr>
            <p:spPr>
              <a:xfrm>
                <a:off x="298283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6" name="矩形 25"/>
              <p:cNvSpPr/>
              <p:nvPr/>
            </p:nvSpPr>
            <p:spPr>
              <a:xfrm>
                <a:off x="352040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27" name="矩形 26"/>
              <p:cNvSpPr/>
              <p:nvPr/>
            </p:nvSpPr>
            <p:spPr>
              <a:xfrm>
                <a:off x="4057966"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8" name="矩形 37"/>
              <p:cNvSpPr/>
              <p:nvPr/>
            </p:nvSpPr>
            <p:spPr>
              <a:xfrm>
                <a:off x="459470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9" name="矩形 38"/>
              <p:cNvSpPr/>
              <p:nvPr/>
            </p:nvSpPr>
            <p:spPr>
              <a:xfrm>
                <a:off x="513224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d</a:t>
                </a:r>
                <a:endParaRPr lang="zh-CN" altLang="en-US" dirty="0">
                  <a:solidFill>
                    <a:srgbClr val="FF0000"/>
                  </a:solidFill>
                </a:endParaRPr>
              </a:p>
            </p:txBody>
          </p:sp>
        </p:grpSp>
      </p:grpSp>
      <p:sp>
        <p:nvSpPr>
          <p:cNvPr id="90129" name="手杖形箭头 90128"/>
          <p:cNvSpPr/>
          <p:nvPr/>
        </p:nvSpPr>
        <p:spPr>
          <a:xfrm flipH="1">
            <a:off x="2555775" y="3271467"/>
            <a:ext cx="2799899" cy="288032"/>
          </a:xfrm>
          <a:prstGeom prst="uturnArrow">
            <a:avLst>
              <a:gd name="adj1" fmla="val 2276"/>
              <a:gd name="adj2" fmla="val 8291"/>
              <a:gd name="adj3" fmla="val 15643"/>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90130" name="手杖形箭头 90129"/>
          <p:cNvSpPr/>
          <p:nvPr/>
        </p:nvSpPr>
        <p:spPr>
          <a:xfrm flipH="1">
            <a:off x="2051719" y="4540989"/>
            <a:ext cx="3231941" cy="288032"/>
          </a:xfrm>
          <a:prstGeom prst="uturnArrow">
            <a:avLst>
              <a:gd name="adj1" fmla="val 2276"/>
              <a:gd name="adj2" fmla="val 8291"/>
              <a:gd name="adj3" fmla="val 15643"/>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nvGrpSpPr>
          <p:cNvPr id="90132" name="组合 90131"/>
          <p:cNvGrpSpPr/>
          <p:nvPr/>
        </p:nvGrpSpPr>
        <p:grpSpPr>
          <a:xfrm>
            <a:off x="5444798" y="3140968"/>
            <a:ext cx="279330" cy="461665"/>
            <a:chOff x="2175962" y="2750721"/>
            <a:chExt cx="279330" cy="461665"/>
          </a:xfrm>
        </p:grpSpPr>
        <p:sp>
          <p:nvSpPr>
            <p:cNvPr id="90136" name="文本框 90135"/>
            <p:cNvSpPr txBox="1"/>
            <p:nvPr/>
          </p:nvSpPr>
          <p:spPr>
            <a:xfrm>
              <a:off x="2185666" y="2750721"/>
              <a:ext cx="269626" cy="461665"/>
            </a:xfrm>
            <a:prstGeom prst="rect">
              <a:avLst/>
            </a:prstGeom>
            <a:noFill/>
          </p:spPr>
          <p:txBody>
            <a:bodyPr wrap="none" rtlCol="0">
              <a:spAutoFit/>
            </a:bodyPr>
            <a:lstStyle/>
            <a:p>
              <a:r>
                <a:rPr lang="en-US" altLang="zh-CN" b="1" dirty="0">
                  <a:solidFill>
                    <a:srgbClr val="C00000"/>
                  </a:solidFill>
                </a:rPr>
                <a:t>i</a:t>
              </a:r>
              <a:endParaRPr lang="zh-CN" altLang="en-US" b="1" dirty="0">
                <a:solidFill>
                  <a:srgbClr val="C00000"/>
                </a:solidFill>
              </a:endParaRPr>
            </a:p>
          </p:txBody>
        </p:sp>
        <p:cxnSp>
          <p:nvCxnSpPr>
            <p:cNvPr id="90137" name="直接箭头连接符 90115"/>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133" name="组合 90132"/>
          <p:cNvGrpSpPr/>
          <p:nvPr/>
        </p:nvGrpSpPr>
        <p:grpSpPr>
          <a:xfrm>
            <a:off x="5419324" y="4407495"/>
            <a:ext cx="281053" cy="461665"/>
            <a:chOff x="2150488" y="3977601"/>
            <a:chExt cx="281053" cy="461665"/>
          </a:xfrm>
        </p:grpSpPr>
        <p:cxnSp>
          <p:nvCxnSpPr>
            <p:cNvPr id="90134" name="直接箭头连接符 86"/>
            <p:cNvCxnSpPr/>
            <p:nvPr/>
          </p:nvCxnSpPr>
          <p:spPr>
            <a:xfrm>
              <a:off x="2150488" y="4005064"/>
              <a:ext cx="0" cy="4065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135" name="文本框 90134"/>
            <p:cNvSpPr txBox="1"/>
            <p:nvPr/>
          </p:nvSpPr>
          <p:spPr>
            <a:xfrm>
              <a:off x="2161915" y="3977601"/>
              <a:ext cx="269626" cy="461665"/>
            </a:xfrm>
            <a:prstGeom prst="rect">
              <a:avLst/>
            </a:prstGeom>
            <a:noFill/>
          </p:spPr>
          <p:txBody>
            <a:bodyPr wrap="none" rtlCol="0">
              <a:spAutoFit/>
            </a:bodyPr>
            <a:lstStyle/>
            <a:p>
              <a:r>
                <a:rPr lang="en-US" altLang="zh-CN" b="1" dirty="0">
                  <a:solidFill>
                    <a:srgbClr val="C00000"/>
                  </a:solidFill>
                </a:rPr>
                <a:t>j</a:t>
              </a:r>
              <a:endParaRPr lang="zh-CN" altLang="en-US" b="1" dirty="0">
                <a:solidFill>
                  <a:srgbClr val="C00000"/>
                </a:solidFill>
              </a:endParaRPr>
            </a:p>
          </p:txBody>
        </p:sp>
      </p:grpSp>
      <p:grpSp>
        <p:nvGrpSpPr>
          <p:cNvPr id="90138" name="组合 90137"/>
          <p:cNvGrpSpPr/>
          <p:nvPr/>
        </p:nvGrpSpPr>
        <p:grpSpPr>
          <a:xfrm>
            <a:off x="2723058" y="3148208"/>
            <a:ext cx="279330" cy="461665"/>
            <a:chOff x="2175962" y="2750721"/>
            <a:chExt cx="279330" cy="461665"/>
          </a:xfrm>
        </p:grpSpPr>
        <p:sp>
          <p:nvSpPr>
            <p:cNvPr id="90139" name="文本框 90138"/>
            <p:cNvSpPr txBox="1"/>
            <p:nvPr/>
          </p:nvSpPr>
          <p:spPr>
            <a:xfrm>
              <a:off x="2185666" y="2750721"/>
              <a:ext cx="269626" cy="461665"/>
            </a:xfrm>
            <a:prstGeom prst="rect">
              <a:avLst/>
            </a:prstGeom>
            <a:noFill/>
          </p:spPr>
          <p:txBody>
            <a:bodyPr wrap="none" rtlCol="0">
              <a:spAutoFit/>
            </a:bodyPr>
            <a:lstStyle/>
            <a:p>
              <a:r>
                <a:rPr lang="en-US" altLang="zh-CN" b="1" dirty="0">
                  <a:solidFill>
                    <a:srgbClr val="C00000"/>
                  </a:solidFill>
                </a:rPr>
                <a:t>i</a:t>
              </a:r>
              <a:endParaRPr lang="zh-CN" altLang="en-US" b="1" dirty="0">
                <a:solidFill>
                  <a:srgbClr val="C00000"/>
                </a:solidFill>
              </a:endParaRPr>
            </a:p>
          </p:txBody>
        </p:sp>
        <p:cxnSp>
          <p:nvCxnSpPr>
            <p:cNvPr id="90140" name="直接箭头连接符 90115"/>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141" name="组合 90140"/>
          <p:cNvGrpSpPr/>
          <p:nvPr/>
        </p:nvGrpSpPr>
        <p:grpSpPr>
          <a:xfrm>
            <a:off x="2194262" y="4407404"/>
            <a:ext cx="281053" cy="461665"/>
            <a:chOff x="2150488" y="3977601"/>
            <a:chExt cx="281053" cy="461665"/>
          </a:xfrm>
        </p:grpSpPr>
        <p:cxnSp>
          <p:nvCxnSpPr>
            <p:cNvPr id="90142" name="直接箭头连接符 86"/>
            <p:cNvCxnSpPr/>
            <p:nvPr/>
          </p:nvCxnSpPr>
          <p:spPr>
            <a:xfrm>
              <a:off x="2150488" y="4005064"/>
              <a:ext cx="0" cy="4065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143" name="文本框 90142"/>
            <p:cNvSpPr txBox="1"/>
            <p:nvPr/>
          </p:nvSpPr>
          <p:spPr>
            <a:xfrm>
              <a:off x="2161915" y="3977601"/>
              <a:ext cx="269626" cy="461665"/>
            </a:xfrm>
            <a:prstGeom prst="rect">
              <a:avLst/>
            </a:prstGeom>
            <a:noFill/>
          </p:spPr>
          <p:txBody>
            <a:bodyPr wrap="none" rtlCol="0">
              <a:spAutoFit/>
            </a:bodyPr>
            <a:lstStyle/>
            <a:p>
              <a:r>
                <a:rPr lang="en-US" altLang="zh-CN" b="1" dirty="0">
                  <a:solidFill>
                    <a:srgbClr val="C00000"/>
                  </a:solidFill>
                </a:rPr>
                <a:t>j</a:t>
              </a:r>
              <a:endParaRPr lang="zh-CN" altLang="en-US" b="1" dirty="0">
                <a:solidFill>
                  <a:srgbClr val="C00000"/>
                </a:solidFill>
              </a:endParaRPr>
            </a:p>
          </p:txBody>
        </p:sp>
      </p:grpSp>
      <p:sp>
        <p:nvSpPr>
          <p:cNvPr id="90144" name="文本框 90143"/>
          <p:cNvSpPr txBox="1"/>
          <p:nvPr/>
        </p:nvSpPr>
        <p:spPr>
          <a:xfrm>
            <a:off x="3582825" y="3259723"/>
            <a:ext cx="598241" cy="338554"/>
          </a:xfrm>
          <a:prstGeom prst="rect">
            <a:avLst/>
          </a:prstGeom>
          <a:noFill/>
        </p:spPr>
        <p:txBody>
          <a:bodyPr wrap="none" rtlCol="0">
            <a:spAutoFit/>
          </a:bodyPr>
          <a:lstStyle/>
          <a:p>
            <a:r>
              <a:rPr kumimoji="1" lang="zh-CN" altLang="en-US" sz="1600" b="1" dirty="0">
                <a:solidFill>
                  <a:srgbClr val="FF0000"/>
                </a:solidFill>
              </a:rPr>
              <a:t>回溯</a:t>
            </a:r>
            <a:endParaRPr kumimoji="1" lang="zh-CN" altLang="en-US" sz="1600" b="1" dirty="0">
              <a:solidFill>
                <a:srgbClr val="FF0000"/>
              </a:solidFill>
            </a:endParaRPr>
          </a:p>
        </p:txBody>
      </p:sp>
      <p:sp>
        <p:nvSpPr>
          <p:cNvPr id="90145" name="文本框 90144"/>
          <p:cNvSpPr txBox="1"/>
          <p:nvPr/>
        </p:nvSpPr>
        <p:spPr>
          <a:xfrm>
            <a:off x="3357483" y="4530515"/>
            <a:ext cx="598241" cy="338554"/>
          </a:xfrm>
          <a:prstGeom prst="rect">
            <a:avLst/>
          </a:prstGeom>
          <a:noFill/>
        </p:spPr>
        <p:txBody>
          <a:bodyPr wrap="none" rtlCol="0">
            <a:spAutoFit/>
          </a:bodyPr>
          <a:lstStyle/>
          <a:p>
            <a:r>
              <a:rPr kumimoji="1" lang="zh-CN" altLang="en-US" sz="1600" b="1" dirty="0">
                <a:solidFill>
                  <a:srgbClr val="FF0000"/>
                </a:solidFill>
              </a:rPr>
              <a:t>回溯</a:t>
            </a:r>
            <a:endParaRPr kumimoji="1" lang="zh-CN" altLang="en-US" sz="1600" b="1" dirty="0">
              <a:solidFill>
                <a:srgbClr val="FF0000"/>
              </a:solidFill>
            </a:endParaRP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endParaRPr lang="zh-CN" altLang="en-US" dirty="0">
              <a:effectLst>
                <a:outerShdw blurRad="38100" dist="38100" dir="2700000">
                  <a:srgbClr val="000000"/>
                </a:outerShdw>
              </a:effectLst>
            </a:endParaRPr>
          </a:p>
        </p:txBody>
      </p:sp>
      <p:sp>
        <p:nvSpPr>
          <p:cNvPr id="90115" name="Rectangle 3"/>
          <p:cNvSpPr>
            <a:spLocks noGrp="1" noRot="1"/>
          </p:cNvSpPr>
          <p:nvPr>
            <p:ph idx="1"/>
          </p:nvPr>
        </p:nvSpPr>
        <p:spPr>
          <a:xfrm>
            <a:off x="323528" y="830848"/>
            <a:ext cx="8690610" cy="989843"/>
          </a:xfrm>
        </p:spPr>
        <p:txBody>
          <a:bodyPr vert="horz" wrap="square" lIns="91440" tIns="45720" rIns="91440" bIns="45720" anchor="t">
            <a:noAutofit/>
          </a:bodyPr>
          <a:lstStyle/>
          <a:p>
            <a:pPr>
              <a:lnSpc>
                <a:spcPct val="130000"/>
              </a:lnSpc>
            </a:pPr>
            <a:r>
              <a:rPr lang="zh-CN" altLang="en-US" sz="2400" b="1" dirty="0">
                <a:solidFill>
                  <a:schemeClr val="accent1">
                    <a:lumMod val="50000"/>
                  </a:schemeClr>
                </a:solidFill>
                <a:latin typeface="Arial" panose="020B0604020202020204" pitchFamily="34" charset="0"/>
                <a:sym typeface="+mn-ea"/>
              </a:rPr>
              <a:t>有没有可能在文本串指针不回溯的情况下，继续匹配？</a:t>
            </a:r>
            <a:endParaRPr lang="en-US" altLang="zh-CN" sz="2400" b="1" dirty="0">
              <a:solidFill>
                <a:schemeClr val="accent1">
                  <a:lumMod val="50000"/>
                </a:schemeClr>
              </a:solidFill>
              <a:latin typeface="Arial" panose="020B0604020202020204" pitchFamily="34" charset="0"/>
              <a:sym typeface="+mn-ea"/>
            </a:endParaRPr>
          </a:p>
          <a:p>
            <a:pPr marL="0" lvl="0" indent="0" defTabSz="914400">
              <a:lnSpc>
                <a:spcPct val="150000"/>
              </a:lnSpc>
              <a:spcBef>
                <a:spcPct val="0"/>
              </a:spcBef>
              <a:buNone/>
            </a:pPr>
            <a:r>
              <a:rPr lang="zh-CN" altLang="en-US"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    </a:t>
            </a:r>
            <a:endParaRPr lang="en-US" altLang="zh-CN"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marL="0" lvl="0" indent="0" defTabSz="914400">
              <a:lnSpc>
                <a:spcPct val="150000"/>
              </a:lnSpc>
              <a:spcBef>
                <a:spcPct val="0"/>
              </a:spcBef>
              <a:buNone/>
            </a:pPr>
            <a:r>
              <a:rPr lang="zh-CN" altLang="en-US"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     </a:t>
            </a:r>
            <a:r>
              <a:rPr lang="zh-CN" altLang="en-US"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我们假设文本串是</a:t>
            </a:r>
            <a:r>
              <a:rPr lang="en-US" altLang="zh-CN" sz="24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400" b="1" baseline="-25000"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1</a:t>
            </a:r>
            <a:r>
              <a:rPr lang="en-US" altLang="zh-CN" sz="24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400" b="1" baseline="-25000"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24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400" b="1" baseline="-25000"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n</a:t>
            </a:r>
            <a:r>
              <a:rPr lang="en-US" altLang="zh-CN" sz="2400" b="1"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，模式串为</a:t>
            </a:r>
            <a:r>
              <a:rPr lang="en-US" altLang="zh-CN" sz="2400" b="1"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400" b="1" baseline="-25000"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1</a:t>
            </a:r>
            <a:r>
              <a:rPr lang="en-US" altLang="zh-CN" sz="24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400" b="1" baseline="-25000"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24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400" b="1" baseline="-25000"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m</a:t>
            </a:r>
            <a:endParaRPr lang="en-US" altLang="zh-CN" sz="2400" b="1" baseline="-25000" dirty="0">
              <a:solidFill>
                <a:srgbClr val="000000"/>
              </a:solidFill>
              <a:latin typeface="Times New Roman" panose="02020603050405020304" pitchFamily="18" charset="0"/>
              <a:ea typeface="等线" panose="02010600030101010101" pitchFamily="2" charset="-122"/>
              <a:cs typeface="Times New Roman" panose="02020603050405020304" pitchFamily="18" charset="0"/>
            </a:endParaRPr>
          </a:p>
          <a:p>
            <a:pPr marL="0" indent="0">
              <a:lnSpc>
                <a:spcPct val="130000"/>
              </a:lnSpc>
              <a:buNone/>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sp>
        <p:nvSpPr>
          <p:cNvPr id="17" name="文本框 16"/>
          <p:cNvSpPr txBox="1"/>
          <p:nvPr/>
        </p:nvSpPr>
        <p:spPr>
          <a:xfrm>
            <a:off x="636352" y="2668850"/>
            <a:ext cx="1130438" cy="400110"/>
          </a:xfrm>
          <a:prstGeom prst="rect">
            <a:avLst/>
          </a:prstGeom>
          <a:noFill/>
        </p:spPr>
        <p:txBody>
          <a:bodyPr wrap="none" rtlCol="0">
            <a:spAutoFit/>
          </a:bodyPr>
          <a:lstStyle/>
          <a:p>
            <a:r>
              <a:rPr lang="zh-CN" altLang="en-US" sz="2000" b="1" dirty="0">
                <a:solidFill>
                  <a:srgbClr val="FF0000"/>
                </a:solidFill>
              </a:rPr>
              <a:t>文本串</a:t>
            </a:r>
            <a:r>
              <a:rPr lang="en-US" altLang="zh-CN" sz="2000" b="1" dirty="0">
                <a:solidFill>
                  <a:srgbClr val="FF0000"/>
                </a:solidFill>
              </a:rPr>
              <a:t>S</a:t>
            </a:r>
            <a:endParaRPr lang="zh-CN" altLang="en-US" sz="2000" b="1" dirty="0">
              <a:solidFill>
                <a:srgbClr val="FF0000"/>
              </a:solidFill>
            </a:endParaRPr>
          </a:p>
        </p:txBody>
      </p:sp>
      <p:sp>
        <p:nvSpPr>
          <p:cNvPr id="18" name="文本框 17"/>
          <p:cNvSpPr txBox="1"/>
          <p:nvPr/>
        </p:nvSpPr>
        <p:spPr>
          <a:xfrm>
            <a:off x="636352" y="3284984"/>
            <a:ext cx="1116011" cy="400110"/>
          </a:xfrm>
          <a:prstGeom prst="rect">
            <a:avLst/>
          </a:prstGeom>
          <a:noFill/>
        </p:spPr>
        <p:txBody>
          <a:bodyPr wrap="none" rtlCol="0">
            <a:spAutoFit/>
          </a:bodyPr>
          <a:lstStyle/>
          <a:p>
            <a:r>
              <a:rPr lang="zh-CN" altLang="en-US" sz="2000" b="1" dirty="0">
                <a:solidFill>
                  <a:srgbClr val="FF0000"/>
                </a:solidFill>
              </a:rPr>
              <a:t>模式串</a:t>
            </a:r>
            <a:r>
              <a:rPr lang="en-US" altLang="zh-CN" sz="2000" b="1" dirty="0">
                <a:solidFill>
                  <a:srgbClr val="FF0000"/>
                </a:solidFill>
              </a:rPr>
              <a:t>T</a:t>
            </a:r>
            <a:endParaRPr lang="zh-CN" altLang="en-US" sz="2000" b="1" dirty="0">
              <a:solidFill>
                <a:srgbClr val="FF0000"/>
              </a:solidFill>
            </a:endParaRPr>
          </a:p>
        </p:txBody>
      </p:sp>
      <p:grpSp>
        <p:nvGrpSpPr>
          <p:cNvPr id="90132" name="组合 90131"/>
          <p:cNvGrpSpPr/>
          <p:nvPr/>
        </p:nvGrpSpPr>
        <p:grpSpPr>
          <a:xfrm>
            <a:off x="6178622" y="2339588"/>
            <a:ext cx="257318" cy="369332"/>
            <a:chOff x="2175962" y="2750722"/>
            <a:chExt cx="292603" cy="579051"/>
          </a:xfrm>
        </p:grpSpPr>
        <p:sp>
          <p:nvSpPr>
            <p:cNvPr id="90136" name="文本框 90135"/>
            <p:cNvSpPr txBox="1"/>
            <p:nvPr/>
          </p:nvSpPr>
          <p:spPr>
            <a:xfrm>
              <a:off x="2185664" y="2750722"/>
              <a:ext cx="282901" cy="579051"/>
            </a:xfrm>
            <a:prstGeom prst="rect">
              <a:avLst/>
            </a:prstGeom>
            <a:noFill/>
          </p:spPr>
          <p:txBody>
            <a:bodyPr wrap="none" rtlCol="0">
              <a:spAutoFit/>
            </a:bodyPr>
            <a:lstStyle/>
            <a:p>
              <a:r>
                <a:rPr lang="en-US" altLang="zh-CN" sz="1800" b="1" dirty="0">
                  <a:solidFill>
                    <a:srgbClr val="C00000"/>
                  </a:solidFill>
                </a:rPr>
                <a:t>i</a:t>
              </a:r>
              <a:endParaRPr lang="zh-CN" altLang="en-US" sz="1800" b="1" dirty="0">
                <a:solidFill>
                  <a:srgbClr val="C00000"/>
                </a:solidFill>
              </a:endParaRPr>
            </a:p>
          </p:txBody>
        </p:sp>
        <p:cxnSp>
          <p:nvCxnSpPr>
            <p:cNvPr id="90137" name="直接箭头连接符 90115"/>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0134" name="直接箭头连接符 86"/>
          <p:cNvCxnSpPr/>
          <p:nvPr/>
        </p:nvCxnSpPr>
        <p:spPr>
          <a:xfrm flipV="1">
            <a:off x="6156176" y="3684939"/>
            <a:ext cx="1740" cy="27091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135" name="文本框 90134"/>
          <p:cNvSpPr txBox="1"/>
          <p:nvPr/>
        </p:nvSpPr>
        <p:spPr>
          <a:xfrm>
            <a:off x="6187154" y="3635732"/>
            <a:ext cx="248786" cy="369332"/>
          </a:xfrm>
          <a:prstGeom prst="rect">
            <a:avLst/>
          </a:prstGeom>
          <a:noFill/>
        </p:spPr>
        <p:txBody>
          <a:bodyPr wrap="none" rtlCol="0">
            <a:spAutoFit/>
          </a:bodyPr>
          <a:lstStyle/>
          <a:p>
            <a:r>
              <a:rPr lang="en-US" altLang="zh-CN" sz="1800" b="1" dirty="0">
                <a:solidFill>
                  <a:srgbClr val="C00000"/>
                </a:solidFill>
              </a:rPr>
              <a:t>j</a:t>
            </a:r>
            <a:endParaRPr lang="zh-CN" altLang="en-US" sz="1800" b="1" dirty="0">
              <a:solidFill>
                <a:srgbClr val="C00000"/>
              </a:solidFill>
            </a:endParaRPr>
          </a:p>
        </p:txBody>
      </p:sp>
      <p:grpSp>
        <p:nvGrpSpPr>
          <p:cNvPr id="10" name="组合 9"/>
          <p:cNvGrpSpPr/>
          <p:nvPr/>
        </p:nvGrpSpPr>
        <p:grpSpPr>
          <a:xfrm>
            <a:off x="3538690" y="3235778"/>
            <a:ext cx="2872885" cy="449161"/>
            <a:chOff x="1907704" y="4437112"/>
            <a:chExt cx="3762103" cy="819453"/>
          </a:xfrm>
        </p:grpSpPr>
        <p:sp>
          <p:nvSpPr>
            <p:cNvPr id="11" name="矩形 10"/>
            <p:cNvSpPr/>
            <p:nvPr/>
          </p:nvSpPr>
          <p:spPr>
            <a:xfrm>
              <a:off x="1907704" y="4437112"/>
              <a:ext cx="537566" cy="819453"/>
            </a:xfrm>
            <a:prstGeom prst="rect">
              <a:avLst/>
            </a:prstGeom>
            <a:solidFill>
              <a:srgbClr val="FF0000">
                <a:alpha val="23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2" name="矩形 11"/>
            <p:cNvSpPr/>
            <p:nvPr/>
          </p:nvSpPr>
          <p:spPr>
            <a:xfrm>
              <a:off x="2445270" y="4437112"/>
              <a:ext cx="537566" cy="819453"/>
            </a:xfrm>
            <a:prstGeom prst="rect">
              <a:avLst/>
            </a:prstGeom>
            <a:solidFill>
              <a:srgbClr val="FF0000">
                <a:alpha val="23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13" name="矩形 12"/>
            <p:cNvSpPr/>
            <p:nvPr/>
          </p:nvSpPr>
          <p:spPr>
            <a:xfrm>
              <a:off x="2982835" y="4437112"/>
              <a:ext cx="537566" cy="819453"/>
            </a:xfrm>
            <a:prstGeom prst="rect">
              <a:avLst/>
            </a:prstGeom>
            <a:solidFill>
              <a:srgbClr val="FF0000">
                <a:alpha val="23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14" name="矩形 13"/>
            <p:cNvSpPr/>
            <p:nvPr/>
          </p:nvSpPr>
          <p:spPr>
            <a:xfrm>
              <a:off x="3520401" y="4437112"/>
              <a:ext cx="537566" cy="819453"/>
            </a:xfrm>
            <a:prstGeom prst="rect">
              <a:avLst/>
            </a:prstGeom>
            <a:solidFill>
              <a:srgbClr val="FF0000">
                <a:alpha val="23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15" name="矩形 14"/>
            <p:cNvSpPr/>
            <p:nvPr/>
          </p:nvSpPr>
          <p:spPr>
            <a:xfrm>
              <a:off x="4057966" y="4437112"/>
              <a:ext cx="537566" cy="819453"/>
            </a:xfrm>
            <a:prstGeom prst="rect">
              <a:avLst/>
            </a:prstGeom>
            <a:solidFill>
              <a:srgbClr val="FF0000">
                <a:alpha val="23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1" name="矩形 20"/>
            <p:cNvSpPr/>
            <p:nvPr/>
          </p:nvSpPr>
          <p:spPr>
            <a:xfrm>
              <a:off x="4594705" y="4437112"/>
              <a:ext cx="537566" cy="819453"/>
            </a:xfrm>
            <a:prstGeom prst="rect">
              <a:avLst/>
            </a:prstGeom>
            <a:solidFill>
              <a:srgbClr val="FF0000">
                <a:alpha val="23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2" name="矩形 21"/>
            <p:cNvSpPr/>
            <p:nvPr/>
          </p:nvSpPr>
          <p:spPr>
            <a:xfrm>
              <a:off x="513224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d</a:t>
              </a:r>
              <a:endParaRPr lang="zh-CN" altLang="en-US" dirty="0">
                <a:solidFill>
                  <a:srgbClr val="FF0000"/>
                </a:solidFill>
              </a:endParaRPr>
            </a:p>
          </p:txBody>
        </p:sp>
      </p:grpSp>
      <p:grpSp>
        <p:nvGrpSpPr>
          <p:cNvPr id="31" name="组合 30"/>
          <p:cNvGrpSpPr/>
          <p:nvPr/>
        </p:nvGrpSpPr>
        <p:grpSpPr>
          <a:xfrm>
            <a:off x="1897042" y="2673760"/>
            <a:ext cx="6977006" cy="449161"/>
            <a:chOff x="1575640" y="2548901"/>
            <a:chExt cx="6977006" cy="449161"/>
          </a:xfrm>
        </p:grpSpPr>
        <p:grpSp>
          <p:nvGrpSpPr>
            <p:cNvPr id="19" name="组合 18"/>
            <p:cNvGrpSpPr/>
            <p:nvPr/>
          </p:nvGrpSpPr>
          <p:grpSpPr>
            <a:xfrm>
              <a:off x="3217288" y="2548901"/>
              <a:ext cx="5335358" cy="449161"/>
              <a:chOff x="1979712" y="1988840"/>
              <a:chExt cx="4680520" cy="360040"/>
            </a:xfrm>
          </p:grpSpPr>
          <p:sp>
            <p:nvSpPr>
              <p:cNvPr id="40" name="矩形 39"/>
              <p:cNvSpPr/>
              <p:nvPr/>
            </p:nvSpPr>
            <p:spPr>
              <a:xfrm>
                <a:off x="1979712" y="1988840"/>
                <a:ext cx="360040" cy="360040"/>
              </a:xfrm>
              <a:prstGeom prst="rect">
                <a:avLst/>
              </a:prstGeom>
              <a:solidFill>
                <a:srgbClr val="FF0000">
                  <a:alpha val="2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41" name="矩形 40"/>
              <p:cNvSpPr/>
              <p:nvPr/>
            </p:nvSpPr>
            <p:spPr>
              <a:xfrm>
                <a:off x="2339752" y="1988840"/>
                <a:ext cx="360040" cy="360040"/>
              </a:xfrm>
              <a:prstGeom prst="rect">
                <a:avLst/>
              </a:prstGeom>
              <a:solidFill>
                <a:srgbClr val="FF0000">
                  <a:alpha val="31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42" name="矩形 41"/>
              <p:cNvSpPr/>
              <p:nvPr/>
            </p:nvSpPr>
            <p:spPr>
              <a:xfrm>
                <a:off x="2699792" y="1988840"/>
                <a:ext cx="360040" cy="360040"/>
              </a:xfrm>
              <a:prstGeom prst="rect">
                <a:avLst/>
              </a:prstGeom>
              <a:solidFill>
                <a:srgbClr val="FF0000">
                  <a:alpha val="2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43" name="矩形 42"/>
              <p:cNvSpPr/>
              <p:nvPr/>
            </p:nvSpPr>
            <p:spPr>
              <a:xfrm>
                <a:off x="3059832" y="1988840"/>
                <a:ext cx="360040" cy="360040"/>
              </a:xfrm>
              <a:prstGeom prst="rect">
                <a:avLst/>
              </a:prstGeom>
              <a:solidFill>
                <a:srgbClr val="FF0000">
                  <a:alpha val="2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44" name="矩形 43"/>
              <p:cNvSpPr/>
              <p:nvPr/>
            </p:nvSpPr>
            <p:spPr>
              <a:xfrm>
                <a:off x="3419872" y="1988840"/>
                <a:ext cx="360040" cy="360040"/>
              </a:xfrm>
              <a:prstGeom prst="rect">
                <a:avLst/>
              </a:prstGeom>
              <a:solidFill>
                <a:srgbClr val="FF0000">
                  <a:alpha val="2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45" name="矩形 44"/>
              <p:cNvSpPr/>
              <p:nvPr/>
            </p:nvSpPr>
            <p:spPr>
              <a:xfrm>
                <a:off x="3779912" y="1988840"/>
                <a:ext cx="360040" cy="360040"/>
              </a:xfrm>
              <a:prstGeom prst="rect">
                <a:avLst/>
              </a:prstGeom>
              <a:solidFill>
                <a:srgbClr val="FF0000">
                  <a:alpha val="2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46" name="矩形 45"/>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e</a:t>
                </a:r>
                <a:endParaRPr lang="zh-CN" altLang="en-US" dirty="0">
                  <a:solidFill>
                    <a:srgbClr val="FF0000"/>
                  </a:solidFill>
                </a:endParaRPr>
              </a:p>
            </p:txBody>
          </p:sp>
          <p:sp>
            <p:nvSpPr>
              <p:cNvPr id="47" name="矩形 46"/>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48" name="矩形 47"/>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49" name="矩形 48"/>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50" name="矩形 49"/>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51" name="矩形 50"/>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52" name="矩形 51"/>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grpSp>
        <p:sp>
          <p:nvSpPr>
            <p:cNvPr id="56" name="矩形 55"/>
            <p:cNvSpPr/>
            <p:nvPr/>
          </p:nvSpPr>
          <p:spPr>
            <a:xfrm>
              <a:off x="1575640"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57" name="矩形 56"/>
            <p:cNvSpPr/>
            <p:nvPr/>
          </p:nvSpPr>
          <p:spPr>
            <a:xfrm>
              <a:off x="1986052"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58" name="矩形 57"/>
            <p:cNvSpPr/>
            <p:nvPr/>
          </p:nvSpPr>
          <p:spPr>
            <a:xfrm>
              <a:off x="2396464"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59" name="矩形 58"/>
            <p:cNvSpPr/>
            <p:nvPr/>
          </p:nvSpPr>
          <p:spPr>
            <a:xfrm>
              <a:off x="2806876"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t>
              </a:r>
              <a:endParaRPr lang="zh-CN" altLang="en-US" dirty="0">
                <a:solidFill>
                  <a:schemeClr val="accent1">
                    <a:lumMod val="75000"/>
                  </a:schemeClr>
                </a:solidFill>
              </a:endParaRPr>
            </a:p>
          </p:txBody>
        </p:sp>
      </p:grpSp>
      <p:sp>
        <p:nvSpPr>
          <p:cNvPr id="62" name="Rectangle 3"/>
          <p:cNvSpPr txBox="1">
            <a:spLocks noRot="1"/>
          </p:cNvSpPr>
          <p:nvPr/>
        </p:nvSpPr>
        <p:spPr>
          <a:xfrm>
            <a:off x="424621" y="3883197"/>
            <a:ext cx="8690610" cy="1275998"/>
          </a:xfrm>
          <a:prstGeom prst="rect">
            <a:avLst/>
          </a:prstGeom>
        </p:spPr>
        <p:txBody>
          <a:bodyPr vert="horz" wrap="square"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30000"/>
              </a:lnSpc>
              <a:spcAft>
                <a:spcPts val="0"/>
              </a:spcAft>
              <a:buNone/>
            </a:pPr>
            <a:r>
              <a:rPr lang="zh-CN" altLang="en-US"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文本串第</a:t>
            </a:r>
            <a:r>
              <a:rPr lang="en-US" altLang="zh-CN" sz="2400" b="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i</a:t>
            </a:r>
            <a:r>
              <a:rPr lang="zh-CN" altLang="en-US"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个字符与模式串的第</a:t>
            </a:r>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j</a:t>
            </a:r>
            <a:r>
              <a:rPr lang="zh-CN" altLang="en-US"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个字符出现不匹配，那么前</a:t>
            </a:r>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j-1</a:t>
            </a:r>
            <a:r>
              <a:rPr lang="zh-CN" altLang="en-US"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个字符一定匹配成功。可以表示成： </a:t>
            </a:r>
            <a:r>
              <a:rPr lang="en-US" altLang="zh-CN" sz="24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4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i-(j-1)</a:t>
            </a:r>
            <a:r>
              <a:rPr lang="en-US" altLang="zh-CN" sz="24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4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i-2</a:t>
            </a:r>
            <a:r>
              <a:rPr lang="en-US" altLang="zh-CN" sz="24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4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i-1</a:t>
            </a:r>
            <a:r>
              <a:rPr lang="en-US" altLang="zh-CN" sz="24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 T</a:t>
            </a:r>
            <a:r>
              <a:rPr lang="en-US" altLang="zh-CN" sz="24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1</a:t>
            </a:r>
            <a:r>
              <a:rPr lang="en-US" altLang="zh-CN" sz="24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4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24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4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j-1</a:t>
            </a:r>
            <a:endParaRPr lang="en-US" altLang="zh-CN" sz="2400" b="1" dirty="0">
              <a:latin typeface="Arial" panose="020B0604020202020204" pitchFamily="34" charset="0"/>
              <a:sym typeface="+mn-ea"/>
            </a:endParaRPr>
          </a:p>
        </p:txBody>
      </p:sp>
      <p:sp>
        <p:nvSpPr>
          <p:cNvPr id="4" name="文本框 3"/>
          <p:cNvSpPr txBox="1"/>
          <p:nvPr/>
        </p:nvSpPr>
        <p:spPr>
          <a:xfrm>
            <a:off x="2585557" y="5215741"/>
            <a:ext cx="4852048" cy="461665"/>
          </a:xfrm>
          <a:prstGeom prst="rect">
            <a:avLst/>
          </a:prstGeom>
          <a:noFill/>
        </p:spPr>
        <p:txBody>
          <a:bodyPr wrap="square">
            <a:spAutoFit/>
          </a:bodyPr>
          <a:lstStyle/>
          <a:p>
            <a:r>
              <a:rPr lang="zh-CN" altLang="en-US"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文本串信息已经映射到了模式串上</a:t>
            </a:r>
            <a:endParaRPr lang="zh-CN" altLang="en-US" dirty="0"/>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endParaRPr lang="zh-CN" altLang="en-US" dirty="0">
              <a:effectLst>
                <a:outerShdw blurRad="38100" dist="38100" dir="2700000">
                  <a:srgbClr val="000000"/>
                </a:outerShdw>
              </a:effectLst>
            </a:endParaRPr>
          </a:p>
        </p:txBody>
      </p:sp>
      <p:sp>
        <p:nvSpPr>
          <p:cNvPr id="90115" name="Rectangle 3"/>
          <p:cNvSpPr>
            <a:spLocks noGrp="1" noRot="1"/>
          </p:cNvSpPr>
          <p:nvPr>
            <p:ph idx="1"/>
          </p:nvPr>
        </p:nvSpPr>
        <p:spPr>
          <a:xfrm>
            <a:off x="323528" y="830848"/>
            <a:ext cx="8690610" cy="989843"/>
          </a:xfrm>
        </p:spPr>
        <p:txBody>
          <a:bodyPr vert="horz" wrap="square" lIns="91440" tIns="45720" rIns="91440" bIns="45720" anchor="t">
            <a:noAutofit/>
          </a:bodyPr>
          <a:lstStyle/>
          <a:p>
            <a:pPr>
              <a:lnSpc>
                <a:spcPct val="130000"/>
              </a:lnSpc>
            </a:pPr>
            <a:r>
              <a:rPr lang="zh-CN" altLang="en-US" sz="2400" b="1" dirty="0">
                <a:solidFill>
                  <a:schemeClr val="accent1">
                    <a:lumMod val="50000"/>
                  </a:schemeClr>
                </a:solidFill>
                <a:latin typeface="Arial" panose="020B0604020202020204" pitchFamily="34" charset="0"/>
                <a:sym typeface="+mn-ea"/>
              </a:rPr>
              <a:t>有没有可能在文本串指针不回溯的情况下，继续匹配？</a:t>
            </a:r>
            <a:endParaRPr lang="en-US" altLang="zh-CN" sz="2400" b="1" dirty="0">
              <a:solidFill>
                <a:schemeClr val="accent1">
                  <a:lumMod val="50000"/>
                </a:schemeClr>
              </a:solidFill>
              <a:latin typeface="Arial" panose="020B0604020202020204" pitchFamily="34" charset="0"/>
              <a:sym typeface="+mn-ea"/>
            </a:endParaRPr>
          </a:p>
          <a:p>
            <a:pPr marL="0" indent="0">
              <a:lnSpc>
                <a:spcPct val="130000"/>
              </a:lnSpc>
              <a:buNone/>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sp>
        <p:nvSpPr>
          <p:cNvPr id="62" name="Rectangle 3"/>
          <p:cNvSpPr txBox="1">
            <a:spLocks noRot="1"/>
          </p:cNvSpPr>
          <p:nvPr/>
        </p:nvSpPr>
        <p:spPr>
          <a:xfrm>
            <a:off x="579018" y="1606149"/>
            <a:ext cx="8690610" cy="1275998"/>
          </a:xfrm>
          <a:prstGeom prst="rect">
            <a:avLst/>
          </a:prstGeom>
        </p:spPr>
        <p:txBody>
          <a:bodyPr vert="horz" wrap="square"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30000"/>
              </a:lnSpc>
              <a:spcAft>
                <a:spcPts val="0"/>
              </a:spcAft>
              <a:buNone/>
            </a:pP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按</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BF</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算法思路，模式串向右滑动，继续与文本串比较，假设滑动到第</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k</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个字符与</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i</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对齐：</a:t>
            </a:r>
            <a:endParaRPr lang="en-US" altLang="zh-CN" sz="2000" b="1" dirty="0">
              <a:latin typeface="Arial" panose="020B0604020202020204" pitchFamily="34" charset="0"/>
              <a:sym typeface="+mn-ea"/>
            </a:endParaRPr>
          </a:p>
          <a:p>
            <a:pPr fontAlgn="auto">
              <a:lnSpc>
                <a:spcPct val="130000"/>
              </a:lnSpc>
              <a:spcAft>
                <a:spcPts val="0"/>
              </a:spcAft>
            </a:pPr>
            <a:endParaRPr lang="en-US" altLang="zh-CN" sz="2000" b="1" dirty="0">
              <a:latin typeface="Arial" panose="020B0604020202020204" pitchFamily="34" charset="0"/>
              <a:sym typeface="+mn-ea"/>
            </a:endParaRPr>
          </a:p>
        </p:txBody>
      </p:sp>
      <p:sp>
        <p:nvSpPr>
          <p:cNvPr id="63" name="文本框 62"/>
          <p:cNvSpPr txBox="1"/>
          <p:nvPr/>
        </p:nvSpPr>
        <p:spPr>
          <a:xfrm>
            <a:off x="636352" y="2909131"/>
            <a:ext cx="1130438" cy="400110"/>
          </a:xfrm>
          <a:prstGeom prst="rect">
            <a:avLst/>
          </a:prstGeom>
          <a:noFill/>
        </p:spPr>
        <p:txBody>
          <a:bodyPr wrap="none" rtlCol="0">
            <a:spAutoFit/>
          </a:bodyPr>
          <a:lstStyle/>
          <a:p>
            <a:r>
              <a:rPr lang="zh-CN" altLang="en-US" sz="2000" b="1" dirty="0">
                <a:solidFill>
                  <a:srgbClr val="FF0000"/>
                </a:solidFill>
              </a:rPr>
              <a:t>文本串</a:t>
            </a:r>
            <a:r>
              <a:rPr lang="en-US" altLang="zh-CN" sz="2000" b="1" dirty="0">
                <a:solidFill>
                  <a:srgbClr val="FF0000"/>
                </a:solidFill>
              </a:rPr>
              <a:t>S</a:t>
            </a:r>
            <a:endParaRPr lang="zh-CN" altLang="en-US" sz="2000" b="1" dirty="0">
              <a:solidFill>
                <a:srgbClr val="FF0000"/>
              </a:solidFill>
            </a:endParaRPr>
          </a:p>
        </p:txBody>
      </p:sp>
      <p:sp>
        <p:nvSpPr>
          <p:cNvPr id="64" name="文本框 63"/>
          <p:cNvSpPr txBox="1"/>
          <p:nvPr/>
        </p:nvSpPr>
        <p:spPr>
          <a:xfrm>
            <a:off x="636352" y="3459527"/>
            <a:ext cx="1116011" cy="400110"/>
          </a:xfrm>
          <a:prstGeom prst="rect">
            <a:avLst/>
          </a:prstGeom>
          <a:noFill/>
        </p:spPr>
        <p:txBody>
          <a:bodyPr wrap="none" rtlCol="0">
            <a:spAutoFit/>
          </a:bodyPr>
          <a:lstStyle/>
          <a:p>
            <a:r>
              <a:rPr lang="zh-CN" altLang="en-US" sz="2000" b="1" dirty="0">
                <a:solidFill>
                  <a:srgbClr val="FF0000"/>
                </a:solidFill>
              </a:rPr>
              <a:t>模式串</a:t>
            </a:r>
            <a:r>
              <a:rPr lang="en-US" altLang="zh-CN" sz="2000" b="1" dirty="0">
                <a:solidFill>
                  <a:srgbClr val="FF0000"/>
                </a:solidFill>
              </a:rPr>
              <a:t>T</a:t>
            </a:r>
            <a:endParaRPr lang="zh-CN" altLang="en-US" sz="2000" b="1" dirty="0">
              <a:solidFill>
                <a:srgbClr val="FF0000"/>
              </a:solidFill>
            </a:endParaRPr>
          </a:p>
        </p:txBody>
      </p:sp>
      <p:grpSp>
        <p:nvGrpSpPr>
          <p:cNvPr id="65" name="组合 64"/>
          <p:cNvGrpSpPr/>
          <p:nvPr/>
        </p:nvGrpSpPr>
        <p:grpSpPr>
          <a:xfrm>
            <a:off x="6178622" y="2564904"/>
            <a:ext cx="257318" cy="369332"/>
            <a:chOff x="2175962" y="2750722"/>
            <a:chExt cx="292603" cy="579051"/>
          </a:xfrm>
        </p:grpSpPr>
        <p:sp>
          <p:nvSpPr>
            <p:cNvPr id="66" name="文本框 65"/>
            <p:cNvSpPr txBox="1"/>
            <p:nvPr/>
          </p:nvSpPr>
          <p:spPr>
            <a:xfrm>
              <a:off x="2185664" y="2750722"/>
              <a:ext cx="282901" cy="579051"/>
            </a:xfrm>
            <a:prstGeom prst="rect">
              <a:avLst/>
            </a:prstGeom>
            <a:noFill/>
          </p:spPr>
          <p:txBody>
            <a:bodyPr wrap="none" rtlCol="0">
              <a:spAutoFit/>
            </a:bodyPr>
            <a:lstStyle/>
            <a:p>
              <a:r>
                <a:rPr lang="en-US" altLang="zh-CN" sz="1800" b="1" dirty="0">
                  <a:solidFill>
                    <a:srgbClr val="C00000"/>
                  </a:solidFill>
                </a:rPr>
                <a:t>i</a:t>
              </a:r>
              <a:endParaRPr lang="zh-CN" altLang="en-US" sz="1800" b="1" dirty="0">
                <a:solidFill>
                  <a:srgbClr val="C00000"/>
                </a:solidFill>
              </a:endParaRPr>
            </a:p>
          </p:txBody>
        </p:sp>
        <p:cxnSp>
          <p:nvCxnSpPr>
            <p:cNvPr id="67" name="直接箭头连接符 90115"/>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0" name="组合 69"/>
          <p:cNvGrpSpPr/>
          <p:nvPr/>
        </p:nvGrpSpPr>
        <p:grpSpPr>
          <a:xfrm>
            <a:off x="4795459" y="3411887"/>
            <a:ext cx="2872885" cy="449161"/>
            <a:chOff x="1907704" y="4437112"/>
            <a:chExt cx="3762103" cy="819453"/>
          </a:xfrm>
        </p:grpSpPr>
        <p:sp>
          <p:nvSpPr>
            <p:cNvPr id="71" name="矩形 70"/>
            <p:cNvSpPr/>
            <p:nvPr/>
          </p:nvSpPr>
          <p:spPr>
            <a:xfrm>
              <a:off x="1907704"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72" name="矩形 71"/>
            <p:cNvSpPr/>
            <p:nvPr/>
          </p:nvSpPr>
          <p:spPr>
            <a:xfrm>
              <a:off x="2445270"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73" name="矩形 72"/>
            <p:cNvSpPr/>
            <p:nvPr/>
          </p:nvSpPr>
          <p:spPr>
            <a:xfrm>
              <a:off x="2982835"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74" name="矩形 73"/>
            <p:cNvSpPr/>
            <p:nvPr/>
          </p:nvSpPr>
          <p:spPr>
            <a:xfrm>
              <a:off x="3520401" y="4437112"/>
              <a:ext cx="537566" cy="819453"/>
            </a:xfrm>
            <a:prstGeom prst="rect">
              <a:avLst/>
            </a:prstGeom>
            <a:solidFill>
              <a:srgbClr val="FF0000">
                <a:alpha val="34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75" name="矩形 74"/>
            <p:cNvSpPr/>
            <p:nvPr/>
          </p:nvSpPr>
          <p:spPr>
            <a:xfrm>
              <a:off x="4057966" y="4437112"/>
              <a:ext cx="537566" cy="819453"/>
            </a:xfrm>
            <a:prstGeom prst="rect">
              <a:avLst/>
            </a:prstGeom>
            <a:solidFill>
              <a:srgbClr val="FF0000">
                <a:alpha val="34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76" name="矩形 75"/>
            <p:cNvSpPr/>
            <p:nvPr/>
          </p:nvSpPr>
          <p:spPr>
            <a:xfrm>
              <a:off x="4594705" y="4437112"/>
              <a:ext cx="537566" cy="819453"/>
            </a:xfrm>
            <a:prstGeom prst="rect">
              <a:avLst/>
            </a:prstGeom>
            <a:solidFill>
              <a:srgbClr val="FF0000">
                <a:alpha val="34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77" name="矩形 76"/>
            <p:cNvSpPr/>
            <p:nvPr/>
          </p:nvSpPr>
          <p:spPr>
            <a:xfrm>
              <a:off x="513224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d</a:t>
              </a:r>
              <a:endParaRPr lang="zh-CN" altLang="en-US" dirty="0">
                <a:solidFill>
                  <a:srgbClr val="FF0000"/>
                </a:solidFill>
              </a:endParaRPr>
            </a:p>
          </p:txBody>
        </p:sp>
      </p:grpSp>
      <p:grpSp>
        <p:nvGrpSpPr>
          <p:cNvPr id="78" name="组合 77"/>
          <p:cNvGrpSpPr/>
          <p:nvPr/>
        </p:nvGrpSpPr>
        <p:grpSpPr>
          <a:xfrm>
            <a:off x="1897042" y="2848458"/>
            <a:ext cx="6977006" cy="449161"/>
            <a:chOff x="1575640" y="2548901"/>
            <a:chExt cx="6977006" cy="449161"/>
          </a:xfrm>
        </p:grpSpPr>
        <p:grpSp>
          <p:nvGrpSpPr>
            <p:cNvPr id="79" name="组合 78"/>
            <p:cNvGrpSpPr/>
            <p:nvPr/>
          </p:nvGrpSpPr>
          <p:grpSpPr>
            <a:xfrm>
              <a:off x="3217288" y="2548901"/>
              <a:ext cx="5335358" cy="449161"/>
              <a:chOff x="1979712" y="1988840"/>
              <a:chExt cx="4680520" cy="360040"/>
            </a:xfrm>
          </p:grpSpPr>
          <p:sp>
            <p:nvSpPr>
              <p:cNvPr id="84" name="矩形 83"/>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85" name="矩形 84"/>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86" name="矩形 85"/>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87" name="矩形 86"/>
              <p:cNvSpPr/>
              <p:nvPr/>
            </p:nvSpPr>
            <p:spPr>
              <a:xfrm>
                <a:off x="3059832" y="1988840"/>
                <a:ext cx="360040" cy="360040"/>
              </a:xfrm>
              <a:prstGeom prst="rect">
                <a:avLst/>
              </a:prstGeom>
              <a:solidFill>
                <a:schemeClr val="accent1">
                  <a:lumMod val="40000"/>
                  <a:lumOff val="60000"/>
                  <a:alpha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88" name="矩形 87"/>
              <p:cNvSpPr/>
              <p:nvPr/>
            </p:nvSpPr>
            <p:spPr>
              <a:xfrm>
                <a:off x="3419872" y="1988840"/>
                <a:ext cx="360040" cy="360040"/>
              </a:xfrm>
              <a:prstGeom prst="rect">
                <a:avLst/>
              </a:prstGeom>
              <a:solidFill>
                <a:schemeClr val="accent1">
                  <a:lumMod val="40000"/>
                  <a:lumOff val="60000"/>
                  <a:alpha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89" name="矩形 88"/>
              <p:cNvSpPr/>
              <p:nvPr/>
            </p:nvSpPr>
            <p:spPr>
              <a:xfrm>
                <a:off x="3779912" y="1988840"/>
                <a:ext cx="360040" cy="360040"/>
              </a:xfrm>
              <a:prstGeom prst="rect">
                <a:avLst/>
              </a:prstGeom>
              <a:solidFill>
                <a:schemeClr val="accent1">
                  <a:lumMod val="40000"/>
                  <a:lumOff val="60000"/>
                  <a:alpha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90" name="矩形 89"/>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e</a:t>
                </a:r>
                <a:endParaRPr lang="zh-CN" altLang="en-US" dirty="0">
                  <a:solidFill>
                    <a:srgbClr val="FF0000"/>
                  </a:solidFill>
                </a:endParaRPr>
              </a:p>
            </p:txBody>
          </p:sp>
          <p:sp>
            <p:nvSpPr>
              <p:cNvPr id="91" name="矩形 90"/>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92" name="矩形 91"/>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93" name="矩形 92"/>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94" name="矩形 93"/>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95" name="矩形 94"/>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96" name="矩形 95"/>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grpSp>
        <p:sp>
          <p:nvSpPr>
            <p:cNvPr id="80" name="矩形 79"/>
            <p:cNvSpPr/>
            <p:nvPr/>
          </p:nvSpPr>
          <p:spPr>
            <a:xfrm>
              <a:off x="1575640"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81" name="矩形 80"/>
            <p:cNvSpPr/>
            <p:nvPr/>
          </p:nvSpPr>
          <p:spPr>
            <a:xfrm>
              <a:off x="1986052"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82" name="矩形 81"/>
            <p:cNvSpPr/>
            <p:nvPr/>
          </p:nvSpPr>
          <p:spPr>
            <a:xfrm>
              <a:off x="2396464"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83" name="矩形 82"/>
            <p:cNvSpPr/>
            <p:nvPr/>
          </p:nvSpPr>
          <p:spPr>
            <a:xfrm>
              <a:off x="2806876"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t>
              </a:r>
              <a:endParaRPr lang="zh-CN" altLang="en-US" dirty="0">
                <a:solidFill>
                  <a:schemeClr val="accent1">
                    <a:lumMod val="75000"/>
                  </a:schemeClr>
                </a:solidFill>
              </a:endParaRPr>
            </a:p>
          </p:txBody>
        </p:sp>
      </p:grpSp>
      <p:sp>
        <p:nvSpPr>
          <p:cNvPr id="33" name="矩形 32"/>
          <p:cNvSpPr/>
          <p:nvPr/>
        </p:nvSpPr>
        <p:spPr>
          <a:xfrm>
            <a:off x="579018" y="4230380"/>
            <a:ext cx="7768202" cy="2121093"/>
          </a:xfrm>
          <a:prstGeom prst="rect">
            <a:avLst/>
          </a:prstGeom>
        </p:spPr>
        <p:txBody>
          <a:bodyPr wrap="square">
            <a:spAutoFit/>
          </a:bodyPr>
          <a:lstStyle/>
          <a:p>
            <a:pPr fontAlgn="auto">
              <a:lnSpc>
                <a:spcPct val="130000"/>
              </a:lnSpc>
              <a:spcAft>
                <a:spcPts val="0"/>
              </a:spcAft>
            </a:pPr>
            <a:r>
              <a:rPr lang="zh-CN" altLang="en-US"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文本串信息已经映射到了模式串上，我们不用回溯文本串，</a:t>
            </a:r>
            <a:endParaRPr lang="en-US" altLang="zh-CN"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endParaRPr>
          </a:p>
          <a:p>
            <a:pPr fontAlgn="auto">
              <a:lnSpc>
                <a:spcPct val="130000"/>
              </a:lnSpc>
              <a:spcAft>
                <a:spcPts val="0"/>
              </a:spcAft>
            </a:pPr>
            <a:r>
              <a:rPr lang="zh-CN" altLang="en-US"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仅通过模式串就能得到</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i-(k-1)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i-1</a:t>
            </a:r>
            <a:r>
              <a:rPr lang="zh-CN" altLang="en-US"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和</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 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k-1</a:t>
            </a:r>
            <a:r>
              <a:rPr lang="zh-CN" altLang="en-US"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的</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 </a:t>
            </a:r>
            <a:r>
              <a:rPr lang="zh-CN" altLang="en-US"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关系</a:t>
            </a:r>
            <a:endParaRPr lang="en-US" altLang="zh-CN"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endParaRPr>
          </a:p>
          <a:p>
            <a:pPr fontAlgn="auto">
              <a:lnSpc>
                <a:spcPct val="130000"/>
              </a:lnSpc>
              <a:spcAft>
                <a:spcPts val="0"/>
              </a:spcAft>
            </a:pPr>
            <a:r>
              <a:rPr lang="zh-CN" altLang="en-US"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如果</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i-(k-1)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 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k-1   </a:t>
            </a:r>
            <a:r>
              <a:rPr lang="zh-CN" altLang="en-US" sz="2000" b="1"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，这次对齐后的比较对结果没有意义，</a:t>
            </a:r>
            <a:endParaRPr lang="en-US" altLang="zh-CN" sz="2000" b="1"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endParaRPr>
          </a:p>
          <a:p>
            <a:pPr fontAlgn="auto">
              <a:lnSpc>
                <a:spcPct val="130000"/>
              </a:lnSpc>
              <a:spcAft>
                <a:spcPts val="0"/>
              </a:spcAft>
            </a:pPr>
            <a:r>
              <a:rPr lang="zh-CN" altLang="en-US"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也不用回溯文本串。</a:t>
            </a:r>
            <a:endParaRPr lang="en-US" altLang="zh-CN"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sym typeface="+mn-ea"/>
            </a:endParaRPr>
          </a:p>
        </p:txBody>
      </p:sp>
      <p:sp>
        <p:nvSpPr>
          <p:cNvPr id="2" name="文本框 1"/>
          <p:cNvSpPr txBox="1"/>
          <p:nvPr/>
        </p:nvSpPr>
        <p:spPr>
          <a:xfrm>
            <a:off x="6059294" y="3861048"/>
            <a:ext cx="312906" cy="369332"/>
          </a:xfrm>
          <a:prstGeom prst="rect">
            <a:avLst/>
          </a:prstGeom>
          <a:noFill/>
        </p:spPr>
        <p:txBody>
          <a:bodyPr wrap="none" rtlCol="0">
            <a:spAutoFit/>
          </a:bodyPr>
          <a:lstStyle/>
          <a:p>
            <a:r>
              <a:rPr lang="en-US" altLang="zh-CN" sz="1800" b="1" dirty="0">
                <a:solidFill>
                  <a:schemeClr val="accent6">
                    <a:lumMod val="75000"/>
                  </a:schemeClr>
                </a:solidFill>
              </a:rPr>
              <a:t>k</a:t>
            </a:r>
            <a:endParaRPr lang="zh-CN" altLang="en-US" sz="1800" b="1" dirty="0">
              <a:solidFill>
                <a:schemeClr val="accent6">
                  <a:lumMod val="75000"/>
                </a:schemeClr>
              </a:solidFill>
            </a:endParaRP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endParaRPr lang="zh-CN" altLang="en-US" dirty="0">
              <a:effectLst>
                <a:outerShdw blurRad="38100" dist="38100" dir="2700000">
                  <a:srgbClr val="000000"/>
                </a:outerShdw>
              </a:effectLst>
            </a:endParaRPr>
          </a:p>
        </p:txBody>
      </p:sp>
      <p:sp>
        <p:nvSpPr>
          <p:cNvPr id="90115" name="Rectangle 3"/>
          <p:cNvSpPr>
            <a:spLocks noGrp="1" noRot="1"/>
          </p:cNvSpPr>
          <p:nvPr>
            <p:ph idx="1"/>
          </p:nvPr>
        </p:nvSpPr>
        <p:spPr>
          <a:xfrm>
            <a:off x="323528" y="830848"/>
            <a:ext cx="8690610" cy="989843"/>
          </a:xfrm>
        </p:spPr>
        <p:txBody>
          <a:bodyPr vert="horz" wrap="square" lIns="91440" tIns="45720" rIns="91440" bIns="45720" anchor="t">
            <a:noAutofit/>
          </a:bodyPr>
          <a:lstStyle/>
          <a:p>
            <a:pPr>
              <a:lnSpc>
                <a:spcPct val="130000"/>
              </a:lnSpc>
            </a:pPr>
            <a:r>
              <a:rPr lang="zh-CN" altLang="en-US" sz="2400" b="1" dirty="0">
                <a:solidFill>
                  <a:schemeClr val="accent1">
                    <a:lumMod val="50000"/>
                  </a:schemeClr>
                </a:solidFill>
                <a:latin typeface="Arial" panose="020B0604020202020204" pitchFamily="34" charset="0"/>
                <a:sym typeface="+mn-ea"/>
              </a:rPr>
              <a:t>有没有可能在文本串指针不回溯的情况下，继续匹配？</a:t>
            </a:r>
            <a:endParaRPr lang="en-US" altLang="zh-CN" sz="2400" b="1" dirty="0">
              <a:solidFill>
                <a:schemeClr val="accent1">
                  <a:lumMod val="50000"/>
                </a:schemeClr>
              </a:solidFill>
              <a:latin typeface="Arial" panose="020B0604020202020204" pitchFamily="34" charset="0"/>
              <a:sym typeface="+mn-ea"/>
            </a:endParaRPr>
          </a:p>
          <a:p>
            <a:pPr marL="0" indent="0">
              <a:lnSpc>
                <a:spcPct val="130000"/>
              </a:lnSpc>
              <a:buNone/>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sp>
        <p:nvSpPr>
          <p:cNvPr id="62" name="Rectangle 3"/>
          <p:cNvSpPr txBox="1">
            <a:spLocks noRot="1"/>
          </p:cNvSpPr>
          <p:nvPr/>
        </p:nvSpPr>
        <p:spPr>
          <a:xfrm>
            <a:off x="579018" y="1606149"/>
            <a:ext cx="8690610" cy="1275998"/>
          </a:xfrm>
          <a:prstGeom prst="rect">
            <a:avLst/>
          </a:prstGeom>
        </p:spPr>
        <p:txBody>
          <a:bodyPr vert="horz" wrap="square"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30000"/>
              </a:lnSpc>
              <a:spcAft>
                <a:spcPts val="0"/>
              </a:spcAft>
              <a:buNone/>
            </a:pP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按</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BF</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算法思路，模式串向右滑动，继续与文本串比较，假设滑动到第</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k</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个字符与</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i</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对齐：</a:t>
            </a:r>
            <a:endParaRPr lang="en-US" altLang="zh-CN" sz="2000" b="1" dirty="0">
              <a:latin typeface="Arial" panose="020B0604020202020204" pitchFamily="34" charset="0"/>
              <a:sym typeface="+mn-ea"/>
            </a:endParaRPr>
          </a:p>
          <a:p>
            <a:pPr fontAlgn="auto">
              <a:lnSpc>
                <a:spcPct val="130000"/>
              </a:lnSpc>
              <a:spcAft>
                <a:spcPts val="0"/>
              </a:spcAft>
            </a:pPr>
            <a:endParaRPr lang="en-US" altLang="zh-CN" sz="2000" b="1" dirty="0">
              <a:latin typeface="Arial" panose="020B0604020202020204" pitchFamily="34" charset="0"/>
              <a:sym typeface="+mn-ea"/>
            </a:endParaRPr>
          </a:p>
        </p:txBody>
      </p:sp>
      <p:sp>
        <p:nvSpPr>
          <p:cNvPr id="63" name="文本框 62"/>
          <p:cNvSpPr txBox="1"/>
          <p:nvPr/>
        </p:nvSpPr>
        <p:spPr>
          <a:xfrm>
            <a:off x="636352" y="2909131"/>
            <a:ext cx="1130438" cy="400110"/>
          </a:xfrm>
          <a:prstGeom prst="rect">
            <a:avLst/>
          </a:prstGeom>
          <a:noFill/>
        </p:spPr>
        <p:txBody>
          <a:bodyPr wrap="none" rtlCol="0">
            <a:spAutoFit/>
          </a:bodyPr>
          <a:lstStyle/>
          <a:p>
            <a:r>
              <a:rPr lang="zh-CN" altLang="en-US" sz="2000" b="1" dirty="0">
                <a:solidFill>
                  <a:srgbClr val="FF0000"/>
                </a:solidFill>
              </a:rPr>
              <a:t>文本串</a:t>
            </a:r>
            <a:r>
              <a:rPr lang="en-US" altLang="zh-CN" sz="2000" b="1" dirty="0">
                <a:solidFill>
                  <a:srgbClr val="FF0000"/>
                </a:solidFill>
              </a:rPr>
              <a:t>S</a:t>
            </a:r>
            <a:endParaRPr lang="zh-CN" altLang="en-US" sz="2000" b="1" dirty="0">
              <a:solidFill>
                <a:srgbClr val="FF0000"/>
              </a:solidFill>
            </a:endParaRPr>
          </a:p>
        </p:txBody>
      </p:sp>
      <p:sp>
        <p:nvSpPr>
          <p:cNvPr id="64" name="文本框 63"/>
          <p:cNvSpPr txBox="1"/>
          <p:nvPr/>
        </p:nvSpPr>
        <p:spPr>
          <a:xfrm>
            <a:off x="636352" y="3459527"/>
            <a:ext cx="1116011" cy="400110"/>
          </a:xfrm>
          <a:prstGeom prst="rect">
            <a:avLst/>
          </a:prstGeom>
          <a:noFill/>
        </p:spPr>
        <p:txBody>
          <a:bodyPr wrap="none" rtlCol="0">
            <a:spAutoFit/>
          </a:bodyPr>
          <a:lstStyle/>
          <a:p>
            <a:r>
              <a:rPr lang="zh-CN" altLang="en-US" sz="2000" b="1" dirty="0">
                <a:solidFill>
                  <a:srgbClr val="FF0000"/>
                </a:solidFill>
              </a:rPr>
              <a:t>模式串</a:t>
            </a:r>
            <a:r>
              <a:rPr lang="en-US" altLang="zh-CN" sz="2000" b="1" dirty="0">
                <a:solidFill>
                  <a:srgbClr val="FF0000"/>
                </a:solidFill>
              </a:rPr>
              <a:t>T</a:t>
            </a:r>
            <a:endParaRPr lang="zh-CN" altLang="en-US" sz="2000" b="1" dirty="0">
              <a:solidFill>
                <a:srgbClr val="FF0000"/>
              </a:solidFill>
            </a:endParaRPr>
          </a:p>
        </p:txBody>
      </p:sp>
      <p:grpSp>
        <p:nvGrpSpPr>
          <p:cNvPr id="65" name="组合 64"/>
          <p:cNvGrpSpPr/>
          <p:nvPr/>
        </p:nvGrpSpPr>
        <p:grpSpPr>
          <a:xfrm>
            <a:off x="6178622" y="2564904"/>
            <a:ext cx="257318" cy="369332"/>
            <a:chOff x="2175962" y="2750722"/>
            <a:chExt cx="292603" cy="579051"/>
          </a:xfrm>
        </p:grpSpPr>
        <p:sp>
          <p:nvSpPr>
            <p:cNvPr id="66" name="文本框 65"/>
            <p:cNvSpPr txBox="1"/>
            <p:nvPr/>
          </p:nvSpPr>
          <p:spPr>
            <a:xfrm>
              <a:off x="2185664" y="2750722"/>
              <a:ext cx="282901" cy="579051"/>
            </a:xfrm>
            <a:prstGeom prst="rect">
              <a:avLst/>
            </a:prstGeom>
            <a:noFill/>
          </p:spPr>
          <p:txBody>
            <a:bodyPr wrap="none" rtlCol="0">
              <a:spAutoFit/>
            </a:bodyPr>
            <a:lstStyle/>
            <a:p>
              <a:r>
                <a:rPr lang="en-US" altLang="zh-CN" sz="1800" b="1" dirty="0">
                  <a:solidFill>
                    <a:srgbClr val="C00000"/>
                  </a:solidFill>
                </a:rPr>
                <a:t>i</a:t>
              </a:r>
              <a:endParaRPr lang="zh-CN" altLang="en-US" sz="1800" b="1" dirty="0">
                <a:solidFill>
                  <a:srgbClr val="C00000"/>
                </a:solidFill>
              </a:endParaRPr>
            </a:p>
          </p:txBody>
        </p:sp>
        <p:cxnSp>
          <p:nvCxnSpPr>
            <p:cNvPr id="67" name="直接箭头连接符 90115"/>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0" name="组合 69"/>
          <p:cNvGrpSpPr/>
          <p:nvPr/>
        </p:nvGrpSpPr>
        <p:grpSpPr>
          <a:xfrm>
            <a:off x="5148064" y="3411887"/>
            <a:ext cx="2872885" cy="449161"/>
            <a:chOff x="1907704" y="4437112"/>
            <a:chExt cx="3762103" cy="819453"/>
          </a:xfrm>
        </p:grpSpPr>
        <p:sp>
          <p:nvSpPr>
            <p:cNvPr id="71" name="矩形 70"/>
            <p:cNvSpPr/>
            <p:nvPr/>
          </p:nvSpPr>
          <p:spPr>
            <a:xfrm>
              <a:off x="1907704"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72" name="矩形 71"/>
            <p:cNvSpPr/>
            <p:nvPr/>
          </p:nvSpPr>
          <p:spPr>
            <a:xfrm>
              <a:off x="2445270"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73" name="矩形 72"/>
            <p:cNvSpPr/>
            <p:nvPr/>
          </p:nvSpPr>
          <p:spPr>
            <a:xfrm>
              <a:off x="298283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74" name="矩形 73"/>
            <p:cNvSpPr/>
            <p:nvPr/>
          </p:nvSpPr>
          <p:spPr>
            <a:xfrm>
              <a:off x="352040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75" name="矩形 74"/>
            <p:cNvSpPr/>
            <p:nvPr/>
          </p:nvSpPr>
          <p:spPr>
            <a:xfrm>
              <a:off x="4057966"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76" name="矩形 75"/>
            <p:cNvSpPr/>
            <p:nvPr/>
          </p:nvSpPr>
          <p:spPr>
            <a:xfrm>
              <a:off x="4594705"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77" name="矩形 76"/>
            <p:cNvSpPr/>
            <p:nvPr/>
          </p:nvSpPr>
          <p:spPr>
            <a:xfrm>
              <a:off x="513224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d</a:t>
              </a:r>
              <a:endParaRPr lang="zh-CN" altLang="en-US" dirty="0">
                <a:solidFill>
                  <a:srgbClr val="FF0000"/>
                </a:solidFill>
              </a:endParaRPr>
            </a:p>
          </p:txBody>
        </p:sp>
      </p:grpSp>
      <p:grpSp>
        <p:nvGrpSpPr>
          <p:cNvPr id="78" name="组合 77"/>
          <p:cNvGrpSpPr/>
          <p:nvPr/>
        </p:nvGrpSpPr>
        <p:grpSpPr>
          <a:xfrm>
            <a:off x="1897042" y="2848458"/>
            <a:ext cx="6977006" cy="449161"/>
            <a:chOff x="1575640" y="2548901"/>
            <a:chExt cx="6977006" cy="449161"/>
          </a:xfrm>
        </p:grpSpPr>
        <p:grpSp>
          <p:nvGrpSpPr>
            <p:cNvPr id="79" name="组合 78"/>
            <p:cNvGrpSpPr/>
            <p:nvPr/>
          </p:nvGrpSpPr>
          <p:grpSpPr>
            <a:xfrm>
              <a:off x="3217288" y="2548901"/>
              <a:ext cx="5335358" cy="449161"/>
              <a:chOff x="1979712" y="1988840"/>
              <a:chExt cx="4680520" cy="360040"/>
            </a:xfrm>
          </p:grpSpPr>
          <p:sp>
            <p:nvSpPr>
              <p:cNvPr id="84" name="矩形 83"/>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85" name="矩形 84"/>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86" name="矩形 85"/>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87" name="矩形 86"/>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88" name="矩形 87"/>
              <p:cNvSpPr/>
              <p:nvPr/>
            </p:nvSpPr>
            <p:spPr>
              <a:xfrm>
                <a:off x="3419872" y="1988840"/>
                <a:ext cx="360040" cy="360040"/>
              </a:xfrm>
              <a:prstGeom prst="rect">
                <a:avLst/>
              </a:prstGeom>
              <a:solidFill>
                <a:schemeClr val="accent1">
                  <a:lumMod val="40000"/>
                  <a:lumOff val="60000"/>
                  <a:alpha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89" name="矩形 88"/>
              <p:cNvSpPr/>
              <p:nvPr/>
            </p:nvSpPr>
            <p:spPr>
              <a:xfrm>
                <a:off x="3779912" y="1988840"/>
                <a:ext cx="360040" cy="360040"/>
              </a:xfrm>
              <a:prstGeom prst="rect">
                <a:avLst/>
              </a:prstGeom>
              <a:solidFill>
                <a:schemeClr val="accent1">
                  <a:lumMod val="40000"/>
                  <a:lumOff val="60000"/>
                  <a:alpha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90" name="矩形 89"/>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e</a:t>
                </a:r>
                <a:endParaRPr lang="zh-CN" altLang="en-US" dirty="0">
                  <a:solidFill>
                    <a:srgbClr val="FF0000"/>
                  </a:solidFill>
                </a:endParaRPr>
              </a:p>
            </p:txBody>
          </p:sp>
          <p:sp>
            <p:nvSpPr>
              <p:cNvPr id="91" name="矩形 90"/>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92" name="矩形 91"/>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93" name="矩形 92"/>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94" name="矩形 93"/>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95" name="矩形 94"/>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96" name="矩形 95"/>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grpSp>
        <p:sp>
          <p:nvSpPr>
            <p:cNvPr id="80" name="矩形 79"/>
            <p:cNvSpPr/>
            <p:nvPr/>
          </p:nvSpPr>
          <p:spPr>
            <a:xfrm>
              <a:off x="1575640"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81" name="矩形 80"/>
            <p:cNvSpPr/>
            <p:nvPr/>
          </p:nvSpPr>
          <p:spPr>
            <a:xfrm>
              <a:off x="1986052"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82" name="矩形 81"/>
            <p:cNvSpPr/>
            <p:nvPr/>
          </p:nvSpPr>
          <p:spPr>
            <a:xfrm>
              <a:off x="2396464"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83" name="矩形 82"/>
            <p:cNvSpPr/>
            <p:nvPr/>
          </p:nvSpPr>
          <p:spPr>
            <a:xfrm>
              <a:off x="2806876"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t>
              </a:r>
              <a:endParaRPr lang="zh-CN" altLang="en-US" dirty="0">
                <a:solidFill>
                  <a:schemeClr val="accent1">
                    <a:lumMod val="75000"/>
                  </a:schemeClr>
                </a:solidFill>
              </a:endParaRPr>
            </a:p>
          </p:txBody>
        </p:sp>
      </p:grpSp>
      <p:sp>
        <p:nvSpPr>
          <p:cNvPr id="33" name="矩形 32"/>
          <p:cNvSpPr/>
          <p:nvPr/>
        </p:nvSpPr>
        <p:spPr>
          <a:xfrm>
            <a:off x="579018" y="4275398"/>
            <a:ext cx="7768202" cy="2121093"/>
          </a:xfrm>
          <a:prstGeom prst="rect">
            <a:avLst/>
          </a:prstGeom>
        </p:spPr>
        <p:txBody>
          <a:bodyPr wrap="square">
            <a:spAutoFit/>
          </a:bodyPr>
          <a:lstStyle/>
          <a:p>
            <a:pPr fontAlgn="auto">
              <a:lnSpc>
                <a:spcPct val="130000"/>
              </a:lnSpc>
              <a:spcAft>
                <a:spcPts val="0"/>
              </a:spcAft>
            </a:pPr>
            <a:r>
              <a:rPr lang="zh-CN" altLang="en-US"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文本串信息已经映射到了模式串上，我们不用回溯文本串，</a:t>
            </a:r>
            <a:endParaRPr lang="en-US" altLang="zh-CN"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endParaRPr>
          </a:p>
          <a:p>
            <a:pPr fontAlgn="auto">
              <a:lnSpc>
                <a:spcPct val="130000"/>
              </a:lnSpc>
              <a:spcAft>
                <a:spcPts val="0"/>
              </a:spcAft>
            </a:pPr>
            <a:r>
              <a:rPr lang="zh-CN" altLang="en-US"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仅通过模式串就能得到</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i-(k-1)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i-1</a:t>
            </a:r>
            <a:r>
              <a:rPr lang="zh-CN" altLang="en-US"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和</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 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k-1</a:t>
            </a:r>
            <a:r>
              <a:rPr lang="zh-CN" altLang="en-US"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的</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 </a:t>
            </a:r>
            <a:r>
              <a:rPr lang="zh-CN" altLang="en-US"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关系</a:t>
            </a:r>
            <a:endParaRPr lang="en-US" altLang="zh-CN"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endParaRPr>
          </a:p>
          <a:p>
            <a:pPr fontAlgn="auto">
              <a:lnSpc>
                <a:spcPct val="130000"/>
              </a:lnSpc>
              <a:spcAft>
                <a:spcPts val="0"/>
              </a:spcAft>
            </a:pPr>
            <a:r>
              <a:rPr lang="zh-CN" altLang="en-US"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如果</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i-(k-1)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 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k-1 </a:t>
            </a:r>
            <a:r>
              <a:rPr lang="zh-CN" altLang="en-US"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a:t>
            </a:r>
            <a:r>
              <a:rPr lang="zh-CN" altLang="en-US" sz="2000" b="1"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直接继续比较</a:t>
            </a:r>
            <a:r>
              <a:rPr lang="en-US" altLang="zh-CN" sz="2000" b="1"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i</a:t>
            </a:r>
            <a:r>
              <a:rPr lang="zh-CN" altLang="en-US" sz="2000" b="1"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和</a:t>
            </a:r>
            <a:r>
              <a:rPr lang="en-US" altLang="zh-CN" sz="2000" b="1"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k+1</a:t>
            </a:r>
            <a:r>
              <a:rPr lang="zh-CN" altLang="en-US" sz="2000" b="1" baseline="-250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a:t>
            </a:r>
            <a:endParaRPr lang="en-US" altLang="zh-CN" sz="2000" b="1" baseline="-250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endParaRPr>
          </a:p>
          <a:p>
            <a:pPr fontAlgn="auto">
              <a:lnSpc>
                <a:spcPct val="130000"/>
              </a:lnSpc>
              <a:spcAft>
                <a:spcPts val="0"/>
              </a:spcAft>
            </a:pPr>
            <a:r>
              <a:rPr lang="zh-CN" altLang="en-US"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文本串还是不用回溯。</a:t>
            </a:r>
            <a:endParaRPr lang="en-US" altLang="zh-CN"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sym typeface="+mn-ea"/>
            </a:endParaRPr>
          </a:p>
        </p:txBody>
      </p:sp>
      <p:sp>
        <p:nvSpPr>
          <p:cNvPr id="2" name="文本框 1"/>
          <p:cNvSpPr txBox="1"/>
          <p:nvPr/>
        </p:nvSpPr>
        <p:spPr>
          <a:xfrm>
            <a:off x="5940152" y="3861048"/>
            <a:ext cx="312906" cy="369332"/>
          </a:xfrm>
          <a:prstGeom prst="rect">
            <a:avLst/>
          </a:prstGeom>
          <a:noFill/>
        </p:spPr>
        <p:txBody>
          <a:bodyPr wrap="none" rtlCol="0">
            <a:spAutoFit/>
          </a:bodyPr>
          <a:lstStyle/>
          <a:p>
            <a:r>
              <a:rPr lang="en-US" altLang="zh-CN" sz="1800" b="1" dirty="0">
                <a:solidFill>
                  <a:schemeClr val="accent6">
                    <a:lumMod val="75000"/>
                  </a:schemeClr>
                </a:solidFill>
              </a:rPr>
              <a:t>k</a:t>
            </a:r>
            <a:endParaRPr lang="zh-CN" altLang="en-US" sz="1800" b="1" dirty="0">
              <a:solidFill>
                <a:schemeClr val="accent6">
                  <a:lumMod val="75000"/>
                </a:schemeClr>
              </a:solidFill>
            </a:endParaRPr>
          </a:p>
        </p:txBody>
      </p:sp>
      <p:sp>
        <p:nvSpPr>
          <p:cNvPr id="3" name="文本框 2"/>
          <p:cNvSpPr txBox="1"/>
          <p:nvPr/>
        </p:nvSpPr>
        <p:spPr>
          <a:xfrm>
            <a:off x="6195422" y="3851756"/>
            <a:ext cx="248786" cy="369332"/>
          </a:xfrm>
          <a:prstGeom prst="rect">
            <a:avLst/>
          </a:prstGeom>
          <a:noFill/>
        </p:spPr>
        <p:txBody>
          <a:bodyPr wrap="none" rtlCol="0">
            <a:spAutoFit/>
          </a:bodyPr>
          <a:lstStyle/>
          <a:p>
            <a:r>
              <a:rPr lang="en-US" altLang="zh-CN" sz="1800" b="1" dirty="0">
                <a:solidFill>
                  <a:srgbClr val="C00000"/>
                </a:solidFill>
              </a:rPr>
              <a:t>j</a:t>
            </a:r>
            <a:endParaRPr lang="zh-CN" altLang="en-US" sz="1800" b="1" dirty="0">
              <a:solidFill>
                <a:srgbClr val="C00000"/>
              </a:solidFill>
            </a:endParaRPr>
          </a:p>
        </p:txBody>
      </p:sp>
      <p:cxnSp>
        <p:nvCxnSpPr>
          <p:cNvPr id="4" name="直接箭头连接符 86"/>
          <p:cNvCxnSpPr/>
          <p:nvPr/>
        </p:nvCxnSpPr>
        <p:spPr>
          <a:xfrm flipV="1">
            <a:off x="6204759" y="3903215"/>
            <a:ext cx="1740" cy="27091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endParaRPr lang="zh-CN" altLang="en-US" dirty="0">
              <a:effectLst>
                <a:outerShdw blurRad="38100" dist="38100" dir="2700000">
                  <a:srgbClr val="000000"/>
                </a:outerShdw>
              </a:effectLst>
            </a:endParaRPr>
          </a:p>
        </p:txBody>
      </p:sp>
      <p:sp>
        <p:nvSpPr>
          <p:cNvPr id="2" name="Rectangle 3"/>
          <p:cNvSpPr txBox="1">
            <a:spLocks noRot="1"/>
          </p:cNvSpPr>
          <p:nvPr/>
        </p:nvSpPr>
        <p:spPr>
          <a:xfrm>
            <a:off x="395536" y="980728"/>
            <a:ext cx="7886700" cy="4474845"/>
          </a:xfrm>
          <a:prstGeom prst="rect">
            <a:avLst/>
          </a:prstGeom>
        </p:spPr>
        <p:txBody>
          <a:bodyPr vert="horz" wrap="square"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ct val="150000"/>
              </a:lnSpc>
              <a:spcAft>
                <a:spcPts val="0"/>
              </a:spcAft>
              <a:buFont typeface="Wingdings" panose="05000000000000000000" pitchFamily="2" charset="2"/>
              <a:buChar char="n"/>
            </a:pPr>
            <a:r>
              <a:rPr lang="en-US" altLang="zh-CN" sz="2000" dirty="0">
                <a:solidFill>
                  <a:srgbClr val="FF0000"/>
                </a:solidFill>
              </a:rPr>
              <a:t>KMP</a:t>
            </a:r>
            <a:r>
              <a:rPr lang="zh-CN" altLang="en-US" sz="2000" dirty="0">
                <a:solidFill>
                  <a:srgbClr val="FF0000"/>
                </a:solidFill>
              </a:rPr>
              <a:t>（</a:t>
            </a:r>
            <a:r>
              <a:rPr lang="en-US" altLang="zh-CN" sz="2000" dirty="0">
                <a:solidFill>
                  <a:srgbClr val="FF0000"/>
                </a:solidFill>
              </a:rPr>
              <a:t>D.E. Knuth, </a:t>
            </a:r>
            <a:r>
              <a:rPr lang="en-US" altLang="zh-CN" sz="2000" dirty="0" err="1">
                <a:solidFill>
                  <a:srgbClr val="FF0000"/>
                </a:solidFill>
              </a:rPr>
              <a:t>J.H.Morris</a:t>
            </a:r>
            <a:r>
              <a:rPr lang="en-US" altLang="zh-CN" sz="2000" dirty="0">
                <a:solidFill>
                  <a:srgbClr val="FF0000"/>
                </a:solidFill>
              </a:rPr>
              <a:t>, and </a:t>
            </a:r>
            <a:r>
              <a:rPr lang="en-US" altLang="zh-CN" sz="2000" dirty="0" err="1">
                <a:solidFill>
                  <a:srgbClr val="FF0000"/>
                </a:solidFill>
              </a:rPr>
              <a:t>V.R.Pratt</a:t>
            </a:r>
            <a:r>
              <a:rPr lang="en-US" altLang="zh-CN" sz="2000" dirty="0">
                <a:solidFill>
                  <a:srgbClr val="FF0000"/>
                </a:solidFill>
              </a:rPr>
              <a:t> </a:t>
            </a:r>
            <a:r>
              <a:rPr lang="zh-CN" altLang="en-US" sz="2000" dirty="0">
                <a:solidFill>
                  <a:srgbClr val="FF0000"/>
                </a:solidFill>
              </a:rPr>
              <a:t>）</a:t>
            </a:r>
            <a:r>
              <a:rPr lang="zh-CN" altLang="en-US" sz="2000" dirty="0">
                <a:solidFill>
                  <a:schemeClr val="accent1">
                    <a:lumMod val="50000"/>
                  </a:schemeClr>
                </a:solidFill>
              </a:rPr>
              <a:t>主要是基于对</a:t>
            </a:r>
            <a:r>
              <a:rPr lang="en-US" altLang="zh-CN" sz="2000" dirty="0">
                <a:solidFill>
                  <a:schemeClr val="accent1">
                    <a:lumMod val="50000"/>
                  </a:schemeClr>
                </a:solidFill>
              </a:rPr>
              <a:t>BF</a:t>
            </a:r>
            <a:r>
              <a:rPr lang="zh-CN" altLang="en-US" sz="2000" dirty="0">
                <a:solidFill>
                  <a:schemeClr val="accent1">
                    <a:lumMod val="50000"/>
                  </a:schemeClr>
                </a:solidFill>
              </a:rPr>
              <a:t>算法的改进：</a:t>
            </a:r>
            <a:r>
              <a:rPr lang="en-US" altLang="zh-CN" sz="2000" dirty="0">
                <a:solidFill>
                  <a:schemeClr val="accent1">
                    <a:lumMod val="50000"/>
                  </a:schemeClr>
                </a:solidFill>
              </a:rPr>
              <a:t>BF</a:t>
            </a:r>
            <a:r>
              <a:rPr lang="zh-CN" altLang="en-US" sz="2000" dirty="0">
                <a:solidFill>
                  <a:schemeClr val="accent1">
                    <a:lumMod val="50000"/>
                  </a:schemeClr>
                </a:solidFill>
              </a:rPr>
              <a:t>算法只是简单的每次移动一个字符位置，并没有考虑已匹配成功部分的信息，其实这些信息是可以利用的。</a:t>
            </a:r>
            <a:endParaRPr lang="en-US" altLang="zh-CN" sz="2000" dirty="0">
              <a:solidFill>
                <a:schemeClr val="accent1">
                  <a:lumMod val="50000"/>
                </a:schemeClr>
              </a:solidFill>
            </a:endParaRPr>
          </a:p>
          <a:p>
            <a:pPr lvl="1" fontAlgn="auto">
              <a:lnSpc>
                <a:spcPct val="150000"/>
              </a:lnSpc>
              <a:spcAft>
                <a:spcPts val="0"/>
              </a:spcAft>
              <a:buFont typeface="Wingdings" panose="05000000000000000000" pitchFamily="2" charset="2"/>
              <a:buChar char="n"/>
            </a:pPr>
            <a:r>
              <a:rPr lang="zh-CN" altLang="en-US" sz="2000" dirty="0">
                <a:solidFill>
                  <a:schemeClr val="accent1">
                    <a:lumMod val="50000"/>
                  </a:schemeClr>
                </a:solidFill>
              </a:rPr>
              <a:t>主要思想：</a:t>
            </a:r>
            <a:endParaRPr lang="en-US" altLang="zh-CN" sz="2000" dirty="0">
              <a:solidFill>
                <a:schemeClr val="accent1">
                  <a:lumMod val="50000"/>
                </a:schemeClr>
              </a:solidFill>
            </a:endParaRPr>
          </a:p>
          <a:p>
            <a:pPr marL="342900" lvl="1" indent="0" fontAlgn="auto">
              <a:lnSpc>
                <a:spcPct val="150000"/>
              </a:lnSpc>
              <a:spcAft>
                <a:spcPts val="0"/>
              </a:spcAft>
              <a:buNone/>
            </a:pPr>
            <a:r>
              <a:rPr lang="zh-CN" altLang="en-US" sz="2000" dirty="0">
                <a:solidFill>
                  <a:schemeClr val="accent1">
                    <a:lumMod val="50000"/>
                  </a:schemeClr>
                </a:solidFill>
              </a:rPr>
              <a:t>      当模式 </a:t>
            </a:r>
            <a:r>
              <a:rPr lang="en-US" altLang="zh-CN" sz="2000" dirty="0">
                <a:solidFill>
                  <a:srgbClr val="FF0000"/>
                </a:solidFill>
              </a:rPr>
              <a:t>T</a:t>
            </a:r>
            <a:r>
              <a:rPr lang="zh-CN" altLang="en-US" sz="2000" dirty="0">
                <a:solidFill>
                  <a:srgbClr val="FF0000"/>
                </a:solidFill>
              </a:rPr>
              <a:t> </a:t>
            </a:r>
            <a:r>
              <a:rPr lang="zh-CN" altLang="en-US" sz="2000" dirty="0">
                <a:solidFill>
                  <a:schemeClr val="accent1">
                    <a:lumMod val="50000"/>
                  </a:schemeClr>
                </a:solidFill>
              </a:rPr>
              <a:t>与正文</a:t>
            </a:r>
            <a:r>
              <a:rPr lang="en-US" altLang="zh-CN" sz="2000" dirty="0">
                <a:solidFill>
                  <a:schemeClr val="accent1">
                    <a:lumMod val="50000"/>
                  </a:schemeClr>
                </a:solidFill>
              </a:rPr>
              <a:t> </a:t>
            </a:r>
            <a:r>
              <a:rPr lang="en-US" altLang="zh-CN" sz="2000" dirty="0">
                <a:solidFill>
                  <a:srgbClr val="FF0000"/>
                </a:solidFill>
              </a:rPr>
              <a:t>S </a:t>
            </a:r>
            <a:r>
              <a:rPr lang="zh-CN" altLang="en-US" sz="2000" dirty="0">
                <a:solidFill>
                  <a:schemeClr val="accent1">
                    <a:lumMod val="50000"/>
                  </a:schemeClr>
                </a:solidFill>
              </a:rPr>
              <a:t>进行比较的过程中发现不匹配时，找到一种模式</a:t>
            </a:r>
            <a:r>
              <a:rPr lang="en-US" altLang="zh-CN" sz="2000" dirty="0">
                <a:solidFill>
                  <a:schemeClr val="accent1">
                    <a:lumMod val="50000"/>
                  </a:schemeClr>
                </a:solidFill>
              </a:rPr>
              <a:t> </a:t>
            </a:r>
            <a:r>
              <a:rPr lang="en-US" altLang="zh-CN" sz="2000" dirty="0">
                <a:solidFill>
                  <a:srgbClr val="FF0000"/>
                </a:solidFill>
              </a:rPr>
              <a:t>T</a:t>
            </a:r>
            <a:r>
              <a:rPr lang="zh-CN" altLang="en-US" sz="2000" dirty="0">
                <a:solidFill>
                  <a:schemeClr val="accent1">
                    <a:lumMod val="50000"/>
                  </a:schemeClr>
                </a:solidFill>
              </a:rPr>
              <a:t>沿正文</a:t>
            </a:r>
            <a:r>
              <a:rPr lang="en-US" altLang="zh-CN" sz="2000" dirty="0">
                <a:solidFill>
                  <a:schemeClr val="accent1">
                    <a:lumMod val="50000"/>
                  </a:schemeClr>
                </a:solidFill>
              </a:rPr>
              <a:t> </a:t>
            </a:r>
            <a:r>
              <a:rPr lang="en-US" altLang="zh-CN" sz="2000" dirty="0">
                <a:solidFill>
                  <a:srgbClr val="FF0000"/>
                </a:solidFill>
              </a:rPr>
              <a:t>S </a:t>
            </a:r>
            <a:r>
              <a:rPr lang="zh-CN" altLang="en-US" sz="2000" dirty="0">
                <a:solidFill>
                  <a:schemeClr val="accent1">
                    <a:lumMod val="50000"/>
                  </a:schemeClr>
                </a:solidFill>
              </a:rPr>
              <a:t>向后移动的规则，以便使得</a:t>
            </a:r>
            <a:r>
              <a:rPr lang="zh-CN" altLang="en-US" sz="2000" dirty="0">
                <a:solidFill>
                  <a:srgbClr val="FF0000"/>
                </a:solidFill>
              </a:rPr>
              <a:t>正文</a:t>
            </a:r>
            <a:r>
              <a:rPr lang="en-US" altLang="zh-CN" sz="2000" dirty="0">
                <a:solidFill>
                  <a:srgbClr val="FF0000"/>
                </a:solidFill>
              </a:rPr>
              <a:t>S</a:t>
            </a:r>
            <a:r>
              <a:rPr lang="zh-CN" altLang="en-US" sz="2000" dirty="0">
                <a:solidFill>
                  <a:srgbClr val="FF0000"/>
                </a:solidFill>
              </a:rPr>
              <a:t>中失去匹配的字符以前的字符不再参与比较</a:t>
            </a:r>
            <a:r>
              <a:rPr lang="zh-CN" altLang="en-US" sz="2000" dirty="0">
                <a:solidFill>
                  <a:srgbClr val="FF3300"/>
                </a:solidFill>
              </a:rPr>
              <a:t>（不回溯）</a:t>
            </a:r>
            <a:r>
              <a:rPr lang="zh-CN" altLang="en-US" sz="2000" dirty="0">
                <a:solidFill>
                  <a:schemeClr val="accent1">
                    <a:lumMod val="50000"/>
                  </a:schemeClr>
                </a:solidFill>
              </a:rPr>
              <a:t>，即只从当前失去匹配的字符开始与模式</a:t>
            </a:r>
            <a:r>
              <a:rPr lang="en-US" altLang="zh-CN" sz="2000" dirty="0">
                <a:solidFill>
                  <a:schemeClr val="accent1">
                    <a:lumMod val="50000"/>
                  </a:schemeClr>
                </a:solidFill>
              </a:rPr>
              <a:t> </a:t>
            </a:r>
            <a:r>
              <a:rPr lang="en-US" altLang="zh-CN" sz="2000" dirty="0">
                <a:solidFill>
                  <a:srgbClr val="FF0000"/>
                </a:solidFill>
              </a:rPr>
              <a:t>T </a:t>
            </a:r>
            <a:r>
              <a:rPr lang="zh-CN" altLang="en-US" sz="2000" dirty="0">
                <a:solidFill>
                  <a:schemeClr val="accent1">
                    <a:lumMod val="50000"/>
                  </a:schemeClr>
                </a:solidFill>
              </a:rPr>
              <a:t>中的字符继续依次进行比较，并且又不错过模式被发现的机会。</a:t>
            </a:r>
            <a:endParaRPr lang="zh-CN" altLang="en-US" sz="2000" dirty="0">
              <a:solidFill>
                <a:schemeClr val="accent1">
                  <a:lumMod val="50000"/>
                </a:schemeClr>
              </a:solidFill>
            </a:endParaRPr>
          </a:p>
          <a:p>
            <a:pPr marL="342900" lvl="1" indent="0" fontAlgn="auto">
              <a:lnSpc>
                <a:spcPct val="150000"/>
              </a:lnSpc>
              <a:spcAft>
                <a:spcPts val="0"/>
              </a:spcAft>
              <a:buNone/>
            </a:pPr>
            <a:endParaRPr lang="zh-CN" altLang="en-US" sz="1800" b="1" dirty="0"/>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endParaRPr lang="zh-CN" altLang="en-US" dirty="0">
              <a:effectLst>
                <a:outerShdw blurRad="38100" dist="38100" dir="2700000">
                  <a:srgbClr val="000000"/>
                </a:outerShdw>
              </a:effectLst>
            </a:endParaRPr>
          </a:p>
        </p:txBody>
      </p:sp>
      <p:sp>
        <p:nvSpPr>
          <p:cNvPr id="2" name="Rectangle 3"/>
          <p:cNvSpPr txBox="1">
            <a:spLocks noRot="1"/>
          </p:cNvSpPr>
          <p:nvPr/>
        </p:nvSpPr>
        <p:spPr>
          <a:xfrm>
            <a:off x="395536" y="980728"/>
            <a:ext cx="7886700" cy="4474845"/>
          </a:xfrm>
          <a:prstGeom prst="rect">
            <a:avLst/>
          </a:prstGeom>
        </p:spPr>
        <p:txBody>
          <a:bodyPr vert="horz" wrap="square"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fontAlgn="auto">
              <a:lnSpc>
                <a:spcPct val="150000"/>
              </a:lnSpc>
              <a:spcAft>
                <a:spcPts val="0"/>
              </a:spcAft>
              <a:buNone/>
            </a:pPr>
            <a:r>
              <a:rPr lang="zh-CN" altLang="en-US" sz="2000" b="1" dirty="0"/>
              <a:t>主要思想：</a:t>
            </a:r>
            <a:endParaRPr lang="en-US" altLang="zh-CN" sz="2000" b="1" dirty="0"/>
          </a:p>
          <a:p>
            <a:pPr lvl="1" fontAlgn="auto">
              <a:lnSpc>
                <a:spcPct val="150000"/>
              </a:lnSpc>
              <a:spcAft>
                <a:spcPts val="0"/>
              </a:spcAft>
              <a:buFont typeface="Wingdings" panose="05000000000000000000" pitchFamily="2" charset="2"/>
              <a:buChar char="n"/>
            </a:pPr>
            <a:r>
              <a:rPr lang="zh-CN" altLang="en-US" sz="2000" dirty="0">
                <a:solidFill>
                  <a:srgbClr val="FF3300"/>
                </a:solidFill>
              </a:rPr>
              <a:t>   不回溯</a:t>
            </a:r>
            <a:r>
              <a:rPr lang="zh-CN" altLang="en-US" sz="2000" dirty="0">
                <a:solidFill>
                  <a:srgbClr val="FF0000"/>
                </a:solidFill>
              </a:rPr>
              <a:t>的思想</a:t>
            </a:r>
            <a:r>
              <a:rPr lang="zh-CN" altLang="en-US" sz="2000" dirty="0">
                <a:solidFill>
                  <a:schemeClr val="accent1">
                    <a:lumMod val="50000"/>
                  </a:schemeClr>
                </a:solidFill>
              </a:rPr>
              <a:t>也是大多数字符串匹配算法的核心思想，包括单模式匹配和多模式匹配。</a:t>
            </a:r>
            <a:endParaRPr lang="en-US" altLang="zh-CN" sz="2000" dirty="0">
              <a:solidFill>
                <a:schemeClr val="accent1">
                  <a:lumMod val="50000"/>
                </a:schemeClr>
              </a:solidFill>
            </a:endParaRPr>
          </a:p>
          <a:p>
            <a:pPr lvl="1" fontAlgn="auto">
              <a:lnSpc>
                <a:spcPct val="150000"/>
              </a:lnSpc>
              <a:spcAft>
                <a:spcPts val="0"/>
              </a:spcAft>
              <a:buFont typeface="Wingdings" panose="05000000000000000000" pitchFamily="2" charset="2"/>
              <a:buChar char="n"/>
            </a:pPr>
            <a:r>
              <a:rPr lang="zh-CN" altLang="en-US" sz="2000" b="1" dirty="0">
                <a:solidFill>
                  <a:schemeClr val="accent1">
                    <a:lumMod val="50000"/>
                  </a:schemeClr>
                </a:solidFill>
              </a:rPr>
              <a:t>   </a:t>
            </a:r>
            <a:r>
              <a:rPr lang="zh-CN" altLang="en-US" sz="2000" dirty="0">
                <a:solidFill>
                  <a:schemeClr val="accent1">
                    <a:lumMod val="50000"/>
                  </a:schemeClr>
                </a:solidFill>
              </a:rPr>
              <a:t>在网络与信息安全领域，由于大多数场景都是</a:t>
            </a:r>
            <a:r>
              <a:rPr lang="zh-CN" altLang="en-US" sz="2000" dirty="0">
                <a:solidFill>
                  <a:srgbClr val="FF0000"/>
                </a:solidFill>
              </a:rPr>
              <a:t>基于流的匹配</a:t>
            </a:r>
            <a:r>
              <a:rPr lang="zh-CN" altLang="en-US" sz="2000" dirty="0">
                <a:solidFill>
                  <a:schemeClr val="accent1">
                    <a:lumMod val="50000"/>
                  </a:schemeClr>
                </a:solidFill>
              </a:rPr>
              <a:t>，尤其是对于防火墙等设备，有些信息甚至是</a:t>
            </a:r>
            <a:r>
              <a:rPr lang="zh-CN" altLang="en-US" sz="2000" dirty="0">
                <a:solidFill>
                  <a:srgbClr val="FF0000"/>
                </a:solidFill>
              </a:rPr>
              <a:t>跨数据包</a:t>
            </a:r>
            <a:r>
              <a:rPr lang="zh-CN" altLang="en-US" sz="2000" dirty="0">
                <a:solidFill>
                  <a:schemeClr val="accent1">
                    <a:lumMod val="50000"/>
                  </a:schemeClr>
                </a:solidFill>
              </a:rPr>
              <a:t>的，内存指针回退会严重影响性能。</a:t>
            </a:r>
            <a:endParaRPr lang="zh-CN" altLang="en-US" sz="2000" dirty="0">
              <a:solidFill>
                <a:schemeClr val="accent1">
                  <a:lumMod val="50000"/>
                </a:schemeClr>
              </a:solidFill>
            </a:endParaRPr>
          </a:p>
        </p:txBody>
      </p:sp>
      <p:sp>
        <p:nvSpPr>
          <p:cNvPr id="7" name="Rectangle 3"/>
          <p:cNvSpPr>
            <a:spLocks noGrp="1" noRot="1"/>
          </p:cNvSpPr>
          <p:nvPr>
            <p:ph idx="1"/>
          </p:nvPr>
        </p:nvSpPr>
        <p:spPr>
          <a:xfrm>
            <a:off x="409061" y="4581128"/>
            <a:ext cx="8496944" cy="576064"/>
          </a:xfrm>
          <a:solidFill>
            <a:schemeClr val="accent1">
              <a:lumMod val="40000"/>
              <a:lumOff val="60000"/>
            </a:schemeClr>
          </a:solidFill>
        </p:spPr>
        <p:txBody>
          <a:bodyPr vert="horz" wrap="square" lIns="91440" tIns="45720" rIns="91440" bIns="45720" anchor="t">
            <a:noAutofit/>
          </a:bodyPr>
          <a:lstStyle/>
          <a:p>
            <a:pPr marL="0" indent="0">
              <a:lnSpc>
                <a:spcPct val="130000"/>
              </a:lnSpc>
              <a:buNone/>
            </a:pPr>
            <a:r>
              <a:rPr lang="zh-CN" altLang="en-US" sz="2400" b="1" dirty="0">
                <a:solidFill>
                  <a:srgbClr val="FF0000"/>
                </a:solidFill>
                <a:latin typeface="Arial" panose="020B0604020202020204" pitchFamily="34" charset="0"/>
                <a:sym typeface="+mn-ea"/>
              </a:rPr>
              <a:t>如何确定模式串</a:t>
            </a:r>
            <a:r>
              <a:rPr lang="en-US" altLang="zh-CN" sz="2400" b="1" dirty="0">
                <a:solidFill>
                  <a:srgbClr val="FF0000"/>
                </a:solidFill>
                <a:latin typeface="Arial" panose="020B0604020202020204" pitchFamily="34" charset="0"/>
                <a:sym typeface="+mn-ea"/>
              </a:rPr>
              <a:t>T</a:t>
            </a:r>
            <a:r>
              <a:rPr lang="zh-CN" altLang="en-US" sz="2400" b="1" dirty="0">
                <a:solidFill>
                  <a:srgbClr val="FF0000"/>
                </a:solidFill>
                <a:latin typeface="Arial" panose="020B0604020202020204" pitchFamily="34" charset="0"/>
                <a:sym typeface="+mn-ea"/>
              </a:rPr>
              <a:t>中哪个位置继续与文本串当前位置继续比较？</a:t>
            </a:r>
            <a:endParaRPr lang="en-US" altLang="zh-CN" sz="2400" b="1" dirty="0">
              <a:solidFill>
                <a:srgbClr val="FF0000"/>
              </a:solidFill>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endParaRPr lang="zh-CN" altLang="en-US" dirty="0">
              <a:effectLst>
                <a:outerShdw blurRad="38100" dist="38100" dir="2700000">
                  <a:srgbClr val="000000"/>
                </a:outerShdw>
              </a:effectLst>
            </a:endParaRPr>
          </a:p>
        </p:txBody>
      </p:sp>
      <p:sp>
        <p:nvSpPr>
          <p:cNvPr id="62" name="Rectangle 3"/>
          <p:cNvSpPr txBox="1">
            <a:spLocks noRot="1"/>
          </p:cNvSpPr>
          <p:nvPr/>
        </p:nvSpPr>
        <p:spPr>
          <a:xfrm>
            <a:off x="410415" y="946455"/>
            <a:ext cx="8690610" cy="1275998"/>
          </a:xfrm>
          <a:prstGeom prst="rect">
            <a:avLst/>
          </a:prstGeom>
        </p:spPr>
        <p:txBody>
          <a:bodyPr vert="horz" wrap="square"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30000"/>
              </a:lnSpc>
              <a:spcAft>
                <a:spcPts val="0"/>
              </a:spcAft>
              <a:buNone/>
            </a:pPr>
            <a:r>
              <a:rPr lang="zh-CN" altLang="en-US"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文本串第</a:t>
            </a:r>
            <a:r>
              <a:rPr lang="en-US" altLang="zh-CN" sz="1800" b="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i</a:t>
            </a:r>
            <a:r>
              <a:rPr lang="zh-CN" altLang="en-US"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个字符与模式串的第</a:t>
            </a:r>
            <a:r>
              <a:rPr lang="en-US" altLang="zh-CN"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j</a:t>
            </a:r>
            <a:r>
              <a:rPr lang="zh-CN" altLang="en-US"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个字符出现不匹配，那么前</a:t>
            </a:r>
            <a:r>
              <a:rPr lang="en-US" altLang="zh-CN"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j-1</a:t>
            </a:r>
            <a:r>
              <a:rPr lang="zh-CN" altLang="en-US"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个字符一定匹配成功。可以表示成： </a:t>
            </a:r>
            <a:r>
              <a:rPr lang="en-US" altLang="zh-CN" sz="18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18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i-(j-1)</a:t>
            </a:r>
            <a:r>
              <a:rPr lang="en-US" altLang="zh-CN" sz="18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18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i-2</a:t>
            </a:r>
            <a:r>
              <a:rPr lang="en-US" altLang="zh-CN" sz="18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18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i-1</a:t>
            </a:r>
            <a:r>
              <a:rPr lang="en-US" altLang="zh-CN" sz="18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 T</a:t>
            </a:r>
            <a:r>
              <a:rPr lang="en-US" altLang="zh-CN" sz="18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1</a:t>
            </a:r>
            <a:r>
              <a:rPr lang="en-US" altLang="zh-CN" sz="18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8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18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8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j-1</a:t>
            </a:r>
            <a:endParaRPr lang="en-US" altLang="zh-CN" sz="18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sym typeface="+mn-ea"/>
            </a:endParaRPr>
          </a:p>
          <a:p>
            <a:pPr marL="0" indent="0" fontAlgn="auto">
              <a:lnSpc>
                <a:spcPct val="130000"/>
              </a:lnSpc>
              <a:spcAft>
                <a:spcPts val="0"/>
              </a:spcAft>
              <a:buNone/>
            </a:pPr>
            <a:endParaRPr lang="en-US" altLang="zh-CN" sz="2000" b="1" dirty="0">
              <a:latin typeface="Arial" panose="020B0604020202020204" pitchFamily="34" charset="0"/>
              <a:sym typeface="+mn-ea"/>
            </a:endParaRPr>
          </a:p>
        </p:txBody>
      </p:sp>
      <p:sp>
        <p:nvSpPr>
          <p:cNvPr id="63" name="文本框 62"/>
          <p:cNvSpPr txBox="1"/>
          <p:nvPr/>
        </p:nvSpPr>
        <p:spPr>
          <a:xfrm>
            <a:off x="636352" y="2189051"/>
            <a:ext cx="1130438" cy="400110"/>
          </a:xfrm>
          <a:prstGeom prst="rect">
            <a:avLst/>
          </a:prstGeom>
          <a:noFill/>
        </p:spPr>
        <p:txBody>
          <a:bodyPr wrap="none" rtlCol="0">
            <a:spAutoFit/>
          </a:bodyPr>
          <a:lstStyle/>
          <a:p>
            <a:r>
              <a:rPr lang="zh-CN" altLang="en-US" sz="2000" b="1" dirty="0">
                <a:solidFill>
                  <a:srgbClr val="FF0000"/>
                </a:solidFill>
              </a:rPr>
              <a:t>文本串</a:t>
            </a:r>
            <a:r>
              <a:rPr lang="en-US" altLang="zh-CN" sz="2000" b="1" dirty="0">
                <a:solidFill>
                  <a:srgbClr val="FF0000"/>
                </a:solidFill>
              </a:rPr>
              <a:t>S</a:t>
            </a:r>
            <a:endParaRPr lang="zh-CN" altLang="en-US" sz="2000" b="1" dirty="0">
              <a:solidFill>
                <a:srgbClr val="FF0000"/>
              </a:solidFill>
            </a:endParaRPr>
          </a:p>
        </p:txBody>
      </p:sp>
      <p:sp>
        <p:nvSpPr>
          <p:cNvPr id="64" name="文本框 63"/>
          <p:cNvSpPr txBox="1"/>
          <p:nvPr/>
        </p:nvSpPr>
        <p:spPr>
          <a:xfrm>
            <a:off x="636352" y="3014844"/>
            <a:ext cx="1116011" cy="400110"/>
          </a:xfrm>
          <a:prstGeom prst="rect">
            <a:avLst/>
          </a:prstGeom>
          <a:noFill/>
        </p:spPr>
        <p:txBody>
          <a:bodyPr wrap="none" rtlCol="0">
            <a:spAutoFit/>
          </a:bodyPr>
          <a:lstStyle/>
          <a:p>
            <a:r>
              <a:rPr lang="zh-CN" altLang="en-US" sz="2000" b="1" dirty="0">
                <a:solidFill>
                  <a:srgbClr val="FF0000"/>
                </a:solidFill>
              </a:rPr>
              <a:t>模式串</a:t>
            </a:r>
            <a:r>
              <a:rPr lang="en-US" altLang="zh-CN" sz="2000" b="1" dirty="0">
                <a:solidFill>
                  <a:srgbClr val="FF0000"/>
                </a:solidFill>
              </a:rPr>
              <a:t>T</a:t>
            </a:r>
            <a:endParaRPr lang="zh-CN" altLang="en-US" sz="2000" b="1" dirty="0">
              <a:solidFill>
                <a:srgbClr val="FF0000"/>
              </a:solidFill>
            </a:endParaRPr>
          </a:p>
        </p:txBody>
      </p:sp>
      <p:grpSp>
        <p:nvGrpSpPr>
          <p:cNvPr id="65" name="组合 64"/>
          <p:cNvGrpSpPr/>
          <p:nvPr/>
        </p:nvGrpSpPr>
        <p:grpSpPr>
          <a:xfrm>
            <a:off x="6178622" y="1844824"/>
            <a:ext cx="257318" cy="369332"/>
            <a:chOff x="2175962" y="2750722"/>
            <a:chExt cx="292603" cy="579051"/>
          </a:xfrm>
        </p:grpSpPr>
        <p:sp>
          <p:nvSpPr>
            <p:cNvPr id="66" name="文本框 65"/>
            <p:cNvSpPr txBox="1"/>
            <p:nvPr/>
          </p:nvSpPr>
          <p:spPr>
            <a:xfrm>
              <a:off x="2185664" y="2750722"/>
              <a:ext cx="282901" cy="579051"/>
            </a:xfrm>
            <a:prstGeom prst="rect">
              <a:avLst/>
            </a:prstGeom>
            <a:noFill/>
          </p:spPr>
          <p:txBody>
            <a:bodyPr wrap="none" rtlCol="0">
              <a:spAutoFit/>
            </a:bodyPr>
            <a:lstStyle/>
            <a:p>
              <a:r>
                <a:rPr lang="en-US" altLang="zh-CN" sz="1800" b="1" dirty="0">
                  <a:solidFill>
                    <a:srgbClr val="C00000"/>
                  </a:solidFill>
                </a:rPr>
                <a:t>i</a:t>
              </a:r>
              <a:endParaRPr lang="zh-CN" altLang="en-US" sz="1800" b="1" dirty="0">
                <a:solidFill>
                  <a:srgbClr val="C00000"/>
                </a:solidFill>
              </a:endParaRPr>
            </a:p>
          </p:txBody>
        </p:sp>
        <p:cxnSp>
          <p:nvCxnSpPr>
            <p:cNvPr id="67" name="直接箭头连接符 90115"/>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0" name="组合 69"/>
          <p:cNvGrpSpPr/>
          <p:nvPr/>
        </p:nvGrpSpPr>
        <p:grpSpPr>
          <a:xfrm>
            <a:off x="5184720" y="2967124"/>
            <a:ext cx="2872885" cy="449161"/>
            <a:chOff x="1907704" y="4437112"/>
            <a:chExt cx="3762103" cy="819453"/>
          </a:xfrm>
        </p:grpSpPr>
        <p:sp>
          <p:nvSpPr>
            <p:cNvPr id="71" name="矩形 70"/>
            <p:cNvSpPr/>
            <p:nvPr/>
          </p:nvSpPr>
          <p:spPr>
            <a:xfrm>
              <a:off x="1907704"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72" name="矩形 71"/>
            <p:cNvSpPr/>
            <p:nvPr/>
          </p:nvSpPr>
          <p:spPr>
            <a:xfrm>
              <a:off x="2445270"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73" name="矩形 72"/>
            <p:cNvSpPr/>
            <p:nvPr/>
          </p:nvSpPr>
          <p:spPr>
            <a:xfrm>
              <a:off x="298283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74" name="矩形 73"/>
            <p:cNvSpPr/>
            <p:nvPr/>
          </p:nvSpPr>
          <p:spPr>
            <a:xfrm>
              <a:off x="352040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75" name="矩形 74"/>
            <p:cNvSpPr/>
            <p:nvPr/>
          </p:nvSpPr>
          <p:spPr>
            <a:xfrm>
              <a:off x="4057966"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76" name="矩形 75"/>
            <p:cNvSpPr/>
            <p:nvPr/>
          </p:nvSpPr>
          <p:spPr>
            <a:xfrm>
              <a:off x="4594705"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77" name="矩形 76"/>
            <p:cNvSpPr/>
            <p:nvPr/>
          </p:nvSpPr>
          <p:spPr>
            <a:xfrm>
              <a:off x="513224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d</a:t>
              </a:r>
              <a:endParaRPr lang="zh-CN" altLang="en-US" dirty="0">
                <a:solidFill>
                  <a:srgbClr val="FF0000"/>
                </a:solidFill>
              </a:endParaRPr>
            </a:p>
          </p:txBody>
        </p:sp>
      </p:grpSp>
      <p:grpSp>
        <p:nvGrpSpPr>
          <p:cNvPr id="78" name="组合 77"/>
          <p:cNvGrpSpPr/>
          <p:nvPr/>
        </p:nvGrpSpPr>
        <p:grpSpPr>
          <a:xfrm>
            <a:off x="1897042" y="2128378"/>
            <a:ext cx="6977006" cy="449161"/>
            <a:chOff x="1575640" y="2548901"/>
            <a:chExt cx="6977006" cy="449161"/>
          </a:xfrm>
        </p:grpSpPr>
        <p:grpSp>
          <p:nvGrpSpPr>
            <p:cNvPr id="79" name="组合 78"/>
            <p:cNvGrpSpPr/>
            <p:nvPr/>
          </p:nvGrpSpPr>
          <p:grpSpPr>
            <a:xfrm>
              <a:off x="3217288" y="2548901"/>
              <a:ext cx="5335358" cy="449161"/>
              <a:chOff x="1979712" y="1988840"/>
              <a:chExt cx="4680520" cy="360040"/>
            </a:xfrm>
          </p:grpSpPr>
          <p:sp>
            <p:nvSpPr>
              <p:cNvPr id="84" name="矩形 83"/>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85" name="矩形 84"/>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86" name="矩形 85"/>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87" name="矩形 86"/>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88" name="矩形 87"/>
              <p:cNvSpPr/>
              <p:nvPr/>
            </p:nvSpPr>
            <p:spPr>
              <a:xfrm>
                <a:off x="3419872" y="1988840"/>
                <a:ext cx="360040" cy="360040"/>
              </a:xfrm>
              <a:prstGeom prst="rect">
                <a:avLst/>
              </a:prstGeom>
              <a:solidFill>
                <a:schemeClr val="accent1">
                  <a:lumMod val="40000"/>
                  <a:lumOff val="60000"/>
                  <a:alpha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89" name="矩形 88"/>
              <p:cNvSpPr/>
              <p:nvPr/>
            </p:nvSpPr>
            <p:spPr>
              <a:xfrm>
                <a:off x="3779912" y="1988840"/>
                <a:ext cx="360040" cy="360040"/>
              </a:xfrm>
              <a:prstGeom prst="rect">
                <a:avLst/>
              </a:prstGeom>
              <a:solidFill>
                <a:schemeClr val="accent1">
                  <a:lumMod val="40000"/>
                  <a:lumOff val="60000"/>
                  <a:alpha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90" name="矩形 89"/>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e</a:t>
                </a:r>
                <a:endParaRPr lang="zh-CN" altLang="en-US" dirty="0">
                  <a:solidFill>
                    <a:srgbClr val="FF0000"/>
                  </a:solidFill>
                </a:endParaRPr>
              </a:p>
            </p:txBody>
          </p:sp>
          <p:sp>
            <p:nvSpPr>
              <p:cNvPr id="91" name="矩形 90"/>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92" name="矩形 91"/>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93" name="矩形 92"/>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94" name="矩形 93"/>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95" name="矩形 94"/>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96" name="矩形 95"/>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grpSp>
        <p:sp>
          <p:nvSpPr>
            <p:cNvPr id="80" name="矩形 79"/>
            <p:cNvSpPr/>
            <p:nvPr/>
          </p:nvSpPr>
          <p:spPr>
            <a:xfrm>
              <a:off x="1575640"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81" name="矩形 80"/>
            <p:cNvSpPr/>
            <p:nvPr/>
          </p:nvSpPr>
          <p:spPr>
            <a:xfrm>
              <a:off x="1986052"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82" name="矩形 81"/>
            <p:cNvSpPr/>
            <p:nvPr/>
          </p:nvSpPr>
          <p:spPr>
            <a:xfrm>
              <a:off x="2396464"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83" name="矩形 82"/>
            <p:cNvSpPr/>
            <p:nvPr/>
          </p:nvSpPr>
          <p:spPr>
            <a:xfrm>
              <a:off x="2806876"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t>
              </a:r>
              <a:endParaRPr lang="zh-CN" altLang="en-US" dirty="0">
                <a:solidFill>
                  <a:schemeClr val="accent1">
                    <a:lumMod val="75000"/>
                  </a:schemeClr>
                </a:solidFill>
              </a:endParaRPr>
            </a:p>
          </p:txBody>
        </p:sp>
      </p:grpSp>
      <p:sp>
        <p:nvSpPr>
          <p:cNvPr id="97" name="文本框 96"/>
          <p:cNvSpPr txBox="1"/>
          <p:nvPr/>
        </p:nvSpPr>
        <p:spPr>
          <a:xfrm>
            <a:off x="7928831" y="3373387"/>
            <a:ext cx="248786" cy="369332"/>
          </a:xfrm>
          <a:prstGeom prst="rect">
            <a:avLst/>
          </a:prstGeom>
          <a:noFill/>
        </p:spPr>
        <p:txBody>
          <a:bodyPr wrap="none" rtlCol="0">
            <a:spAutoFit/>
          </a:bodyPr>
          <a:lstStyle/>
          <a:p>
            <a:r>
              <a:rPr lang="en-US" altLang="zh-CN" sz="1800" b="1" dirty="0">
                <a:solidFill>
                  <a:srgbClr val="C00000"/>
                </a:solidFill>
              </a:rPr>
              <a:t>j</a:t>
            </a:r>
            <a:endParaRPr lang="zh-CN" altLang="en-US" sz="1800" b="1" dirty="0">
              <a:solidFill>
                <a:srgbClr val="C00000"/>
              </a:solidFill>
            </a:endParaRPr>
          </a:p>
        </p:txBody>
      </p:sp>
      <p:cxnSp>
        <p:nvCxnSpPr>
          <p:cNvPr id="98" name="直接箭头连接符 86"/>
          <p:cNvCxnSpPr/>
          <p:nvPr/>
        </p:nvCxnSpPr>
        <p:spPr>
          <a:xfrm flipV="1">
            <a:off x="7929551" y="3421566"/>
            <a:ext cx="1740" cy="27091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9" name="Rectangle 3"/>
          <p:cNvSpPr txBox="1">
            <a:spLocks noRot="1"/>
          </p:cNvSpPr>
          <p:nvPr/>
        </p:nvSpPr>
        <p:spPr>
          <a:xfrm>
            <a:off x="1450652" y="3689581"/>
            <a:ext cx="6600832" cy="1275998"/>
          </a:xfrm>
          <a:prstGeom prst="rect">
            <a:avLst/>
          </a:prstGeom>
        </p:spPr>
        <p:txBody>
          <a:bodyPr vert="horz" wrap="square"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30000"/>
              </a:lnSpc>
              <a:spcAft>
                <a:spcPts val="0"/>
              </a:spcAft>
              <a:buNone/>
            </a:pPr>
            <a:r>
              <a:rPr lang="zh-CN" altLang="en-US" sz="2000" b="1" dirty="0">
                <a:latin typeface="Arial" panose="020B0604020202020204" pitchFamily="34" charset="0"/>
                <a:sym typeface="+mn-ea"/>
              </a:rPr>
              <a:t>只要找到一个最大的</a:t>
            </a:r>
            <a:r>
              <a:rPr lang="en-US" altLang="zh-CN" sz="2000" b="1" dirty="0">
                <a:latin typeface="Arial" panose="020B0604020202020204" pitchFamily="34" charset="0"/>
                <a:sym typeface="+mn-ea"/>
              </a:rPr>
              <a:t>k</a:t>
            </a:r>
            <a:r>
              <a:rPr lang="zh-CN" altLang="en-US" sz="2000" b="1" dirty="0">
                <a:latin typeface="Arial" panose="020B0604020202020204" pitchFamily="34" charset="0"/>
                <a:sym typeface="+mn-ea"/>
              </a:rPr>
              <a:t>，使得</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i-(k-1)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 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k-1 </a:t>
            </a:r>
            <a:endParaRPr lang="en-US" altLang="zh-CN" sz="2000" b="1" dirty="0">
              <a:latin typeface="Arial" panose="020B0604020202020204" pitchFamily="34" charset="0"/>
              <a:sym typeface="+mn-ea"/>
            </a:endParaRPr>
          </a:p>
        </p:txBody>
      </p:sp>
      <p:sp>
        <p:nvSpPr>
          <p:cNvPr id="4" name="矩形 3"/>
          <p:cNvSpPr/>
          <p:nvPr/>
        </p:nvSpPr>
        <p:spPr>
          <a:xfrm>
            <a:off x="5043652" y="3414954"/>
            <a:ext cx="1125629" cy="338554"/>
          </a:xfrm>
          <a:prstGeom prst="rect">
            <a:avLst/>
          </a:prstGeom>
        </p:spPr>
        <p:txBody>
          <a:bodyPr wrap="none">
            <a:spAutoFit/>
          </a:bodyPr>
          <a:lstStyle/>
          <a:p>
            <a:r>
              <a:rPr lang="en-US" altLang="zh-CN" sz="16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6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1</a:t>
            </a:r>
            <a:r>
              <a:rPr lang="en-US" altLang="zh-CN" sz="16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6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16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6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k-1</a:t>
            </a:r>
            <a:endParaRPr lang="zh-CN" altLang="en-US" sz="16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矩形 4"/>
          <p:cNvSpPr/>
          <p:nvPr/>
        </p:nvSpPr>
        <p:spPr>
          <a:xfrm>
            <a:off x="1450652" y="4338149"/>
            <a:ext cx="3018968" cy="452496"/>
          </a:xfrm>
          <a:prstGeom prst="rect">
            <a:avLst/>
          </a:prstGeom>
        </p:spPr>
        <p:txBody>
          <a:bodyPr wrap="none">
            <a:spAutoFit/>
          </a:bodyPr>
          <a:lstStyle/>
          <a:p>
            <a:pPr fontAlgn="auto">
              <a:lnSpc>
                <a:spcPct val="130000"/>
              </a:lnSpc>
              <a:spcAft>
                <a:spcPts val="0"/>
              </a:spcAft>
            </a:pP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i-(j-1)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 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j-1</a:t>
            </a:r>
            <a:endParaRPr lang="en-US" altLang="zh-CN" sz="20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sym typeface="+mn-ea"/>
            </a:endParaRPr>
          </a:p>
        </p:txBody>
      </p:sp>
      <p:sp>
        <p:nvSpPr>
          <p:cNvPr id="100" name="矩形 99"/>
          <p:cNvSpPr/>
          <p:nvPr/>
        </p:nvSpPr>
        <p:spPr>
          <a:xfrm>
            <a:off x="4925230" y="4322023"/>
            <a:ext cx="2922788" cy="452496"/>
          </a:xfrm>
          <a:prstGeom prst="rect">
            <a:avLst/>
          </a:prstGeom>
        </p:spPr>
        <p:txBody>
          <a:bodyPr wrap="none">
            <a:spAutoFit/>
          </a:bodyPr>
          <a:lstStyle/>
          <a:p>
            <a:pPr fontAlgn="auto">
              <a:lnSpc>
                <a:spcPct val="130000"/>
              </a:lnSpc>
              <a:spcAft>
                <a:spcPts val="0"/>
              </a:spcAft>
            </a:pP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i-k</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 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j-k</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j-1</a:t>
            </a:r>
            <a:endParaRPr lang="en-US" altLang="zh-CN" sz="20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sym typeface="+mn-ea"/>
            </a:endParaRPr>
          </a:p>
        </p:txBody>
      </p:sp>
      <p:sp>
        <p:nvSpPr>
          <p:cNvPr id="7" name="矩形 6"/>
          <p:cNvSpPr/>
          <p:nvPr/>
        </p:nvSpPr>
        <p:spPr>
          <a:xfrm>
            <a:off x="6588224" y="3358077"/>
            <a:ext cx="1394934" cy="380489"/>
          </a:xfrm>
          <a:prstGeom prst="rect">
            <a:avLst/>
          </a:prstGeom>
        </p:spPr>
        <p:txBody>
          <a:bodyPr wrap="none">
            <a:spAutoFit/>
          </a:bodyPr>
          <a:lstStyle/>
          <a:p>
            <a:pPr fontAlgn="auto">
              <a:lnSpc>
                <a:spcPct val="130000"/>
              </a:lnSpc>
              <a:spcAft>
                <a:spcPts val="0"/>
              </a:spcAft>
            </a:pPr>
            <a:r>
              <a:rPr lang="en-US" altLang="zh-CN" sz="1600" b="1" dirty="0" err="1">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600" b="1" baseline="-25000" dirty="0" err="1">
                <a:solidFill>
                  <a:srgbClr val="002060"/>
                </a:solidFill>
                <a:latin typeface="Times New Roman" panose="02020603050405020304" pitchFamily="18" charset="0"/>
                <a:ea typeface="等线" panose="02010600030101010101" pitchFamily="2" charset="-122"/>
                <a:cs typeface="Times New Roman" panose="02020603050405020304" pitchFamily="18" charset="0"/>
              </a:rPr>
              <a:t>j</a:t>
            </a:r>
            <a:r>
              <a:rPr lang="en-US" altLang="zh-CN" sz="16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-(k-1)</a:t>
            </a:r>
            <a:r>
              <a:rPr lang="en-US" altLang="zh-CN" sz="16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6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16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6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j-1</a:t>
            </a:r>
            <a:endParaRPr lang="en-US" altLang="zh-CN" sz="16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sym typeface="+mn-ea"/>
            </a:endParaRPr>
          </a:p>
        </p:txBody>
      </p:sp>
      <p:cxnSp>
        <p:nvCxnSpPr>
          <p:cNvPr id="9" name="直接连接符 8"/>
          <p:cNvCxnSpPr/>
          <p:nvPr/>
        </p:nvCxnSpPr>
        <p:spPr>
          <a:xfrm>
            <a:off x="5180338" y="2572837"/>
            <a:ext cx="1641649" cy="39428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6011014" y="2568946"/>
            <a:ext cx="1641649" cy="39428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5580112" y="2564904"/>
            <a:ext cx="1641649" cy="39428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788024" y="1788763"/>
            <a:ext cx="1398140" cy="338554"/>
          </a:xfrm>
          <a:prstGeom prst="rect">
            <a:avLst/>
          </a:prstGeom>
        </p:spPr>
        <p:txBody>
          <a:bodyPr wrap="none">
            <a:spAutoFit/>
          </a:bodyPr>
          <a:lstStyle/>
          <a:p>
            <a:r>
              <a:rPr lang="en-US" altLang="zh-CN" sz="16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16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i-(k-1)</a:t>
            </a:r>
            <a:r>
              <a:rPr lang="en-US" altLang="zh-CN" sz="16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16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i-2</a:t>
            </a:r>
            <a:r>
              <a:rPr lang="en-US" altLang="zh-CN" sz="16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16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i-1</a:t>
            </a:r>
            <a:endParaRPr lang="zh-CN" altLang="en-US" sz="1600" dirty="0"/>
          </a:p>
        </p:txBody>
      </p:sp>
      <p:cxnSp>
        <p:nvCxnSpPr>
          <p:cNvPr id="24" name="直接箭头连接符 23"/>
          <p:cNvCxnSpPr/>
          <p:nvPr/>
        </p:nvCxnSpPr>
        <p:spPr>
          <a:xfrm>
            <a:off x="4487490" y="4581128"/>
            <a:ext cx="372542"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03" name="矩形 102"/>
          <p:cNvSpPr/>
          <p:nvPr/>
        </p:nvSpPr>
        <p:spPr>
          <a:xfrm>
            <a:off x="3341034" y="4912332"/>
            <a:ext cx="2735236" cy="492443"/>
          </a:xfrm>
          <a:prstGeom prst="rect">
            <a:avLst/>
          </a:prstGeom>
          <a:solidFill>
            <a:srgbClr val="FFFF00"/>
          </a:solidFill>
        </p:spPr>
        <p:txBody>
          <a:bodyPr wrap="none">
            <a:spAutoFit/>
          </a:bodyPr>
          <a:lstStyle/>
          <a:p>
            <a:pPr fontAlgn="auto">
              <a:lnSpc>
                <a:spcPct val="130000"/>
              </a:lnSpc>
              <a:spcAft>
                <a:spcPts val="0"/>
              </a:spcAft>
            </a:pP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a:t>
            </a:r>
            <a:r>
              <a:rPr lang="en-US" altLang="zh-CN" sz="2000" b="1" dirty="0" err="1">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err="1">
                <a:solidFill>
                  <a:srgbClr val="002060"/>
                </a:solidFill>
                <a:latin typeface="Times New Roman" panose="02020603050405020304" pitchFamily="18" charset="0"/>
                <a:ea typeface="等线" panose="02010600030101010101" pitchFamily="2" charset="-122"/>
                <a:cs typeface="Times New Roman" panose="02020603050405020304" pitchFamily="18" charset="0"/>
              </a:rPr>
              <a:t>k</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 </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 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j-k</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j-1</a:t>
            </a:r>
            <a:endParaRPr lang="en-US" altLang="zh-CN" sz="20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sym typeface="+mn-ea"/>
            </a:endParaRPr>
          </a:p>
        </p:txBody>
      </p:sp>
      <p:sp>
        <p:nvSpPr>
          <p:cNvPr id="104" name="Rectangle 3"/>
          <p:cNvSpPr txBox="1">
            <a:spLocks noRot="1"/>
          </p:cNvSpPr>
          <p:nvPr/>
        </p:nvSpPr>
        <p:spPr>
          <a:xfrm>
            <a:off x="2535573" y="5526462"/>
            <a:ext cx="6073676" cy="1275998"/>
          </a:xfrm>
          <a:prstGeom prst="rect">
            <a:avLst/>
          </a:prstGeom>
        </p:spPr>
        <p:txBody>
          <a:bodyPr vert="horz" wrap="square"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30000"/>
              </a:lnSpc>
              <a:spcAft>
                <a:spcPts val="0"/>
              </a:spcAft>
              <a:buNone/>
            </a:pPr>
            <a:r>
              <a:rPr lang="en-US" altLang="zh-CN" sz="2000" b="1" dirty="0">
                <a:solidFill>
                  <a:srgbClr val="FF0000"/>
                </a:solidFill>
                <a:latin typeface="Arial" panose="020B0604020202020204" pitchFamily="34" charset="0"/>
                <a:sym typeface="+mn-ea"/>
              </a:rPr>
              <a:t>K</a:t>
            </a:r>
            <a:r>
              <a:rPr lang="zh-CN" altLang="en-US" sz="2000" b="1" dirty="0">
                <a:solidFill>
                  <a:srgbClr val="FF0000"/>
                </a:solidFill>
                <a:latin typeface="Arial" panose="020B0604020202020204" pitchFamily="34" charset="0"/>
                <a:sym typeface="+mn-ea"/>
              </a:rPr>
              <a:t>的选取与文本串无关，只与模式串有关</a:t>
            </a:r>
            <a:endParaRPr lang="en-US" altLang="zh-CN" sz="2000" b="1" dirty="0">
              <a:solidFill>
                <a:srgbClr val="FF0000"/>
              </a:solidFill>
              <a:latin typeface="Arial" panose="020B0604020202020204" pitchFamily="34" charset="0"/>
              <a:sym typeface="+mn-ea"/>
            </a:endParaRPr>
          </a:p>
        </p:txBody>
      </p:sp>
      <p:sp>
        <p:nvSpPr>
          <p:cNvPr id="27" name="文本框 26"/>
          <p:cNvSpPr txBox="1"/>
          <p:nvPr/>
        </p:nvSpPr>
        <p:spPr>
          <a:xfrm>
            <a:off x="2683947" y="4996282"/>
            <a:ext cx="649537" cy="369332"/>
          </a:xfrm>
          <a:prstGeom prst="rect">
            <a:avLst/>
          </a:prstGeom>
          <a:noFill/>
        </p:spPr>
        <p:txBody>
          <a:bodyPr wrap="none" rtlCol="0">
            <a:spAutoFit/>
          </a:bodyPr>
          <a:lstStyle/>
          <a:p>
            <a:r>
              <a:rPr lang="zh-CN" altLang="en-US" sz="1800" b="1" dirty="0">
                <a:solidFill>
                  <a:srgbClr val="FF0000"/>
                </a:solidFill>
              </a:rPr>
              <a:t>前缀</a:t>
            </a:r>
            <a:endParaRPr lang="zh-CN" altLang="en-US" sz="1800" b="1" dirty="0">
              <a:solidFill>
                <a:srgbClr val="FF0000"/>
              </a:solidFill>
            </a:endParaRPr>
          </a:p>
        </p:txBody>
      </p:sp>
      <p:sp>
        <p:nvSpPr>
          <p:cNvPr id="106" name="文本框 105"/>
          <p:cNvSpPr txBox="1"/>
          <p:nvPr/>
        </p:nvSpPr>
        <p:spPr>
          <a:xfrm>
            <a:off x="6051773" y="4996282"/>
            <a:ext cx="646331" cy="369332"/>
          </a:xfrm>
          <a:prstGeom prst="rect">
            <a:avLst/>
          </a:prstGeom>
          <a:noFill/>
        </p:spPr>
        <p:txBody>
          <a:bodyPr wrap="none" rtlCol="0">
            <a:spAutoFit/>
          </a:bodyPr>
          <a:lstStyle/>
          <a:p>
            <a:r>
              <a:rPr lang="zh-CN" altLang="en-US" sz="1800" b="1" dirty="0">
                <a:solidFill>
                  <a:srgbClr val="FF0000"/>
                </a:solidFill>
              </a:rPr>
              <a:t>后缀</a:t>
            </a:r>
            <a:endParaRPr lang="zh-CN" altLang="en-US" sz="1800" b="1" dirty="0">
              <a:solidFill>
                <a:srgbClr val="FF0000"/>
              </a:solidFill>
            </a:endParaRPr>
          </a:p>
        </p:txBody>
      </p:sp>
      <p:sp>
        <p:nvSpPr>
          <p:cNvPr id="2" name="文本框 1"/>
          <p:cNvSpPr txBox="1"/>
          <p:nvPr/>
        </p:nvSpPr>
        <p:spPr>
          <a:xfrm>
            <a:off x="6195422" y="3356992"/>
            <a:ext cx="312906" cy="369332"/>
          </a:xfrm>
          <a:prstGeom prst="rect">
            <a:avLst/>
          </a:prstGeom>
          <a:noFill/>
        </p:spPr>
        <p:txBody>
          <a:bodyPr wrap="none" rtlCol="0">
            <a:spAutoFit/>
          </a:bodyPr>
          <a:lstStyle/>
          <a:p>
            <a:r>
              <a:rPr lang="en-US" altLang="zh-CN" sz="1800" b="1" dirty="0">
                <a:solidFill>
                  <a:srgbClr val="C00000"/>
                </a:solidFill>
              </a:rPr>
              <a:t>k</a:t>
            </a:r>
            <a:endParaRPr lang="zh-CN" altLang="en-US" sz="1800" b="1" dirty="0">
              <a:solidFill>
                <a:srgbClr val="C00000"/>
              </a:solidFill>
            </a:endParaRPr>
          </a:p>
        </p:txBody>
      </p:sp>
      <p:cxnSp>
        <p:nvCxnSpPr>
          <p:cNvPr id="3" name="直接箭头连接符 86"/>
          <p:cNvCxnSpPr/>
          <p:nvPr/>
        </p:nvCxnSpPr>
        <p:spPr>
          <a:xfrm flipV="1">
            <a:off x="6196142" y="3405171"/>
            <a:ext cx="1740" cy="27091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连接符 8"/>
          <p:cNvCxnSpPr/>
          <p:nvPr/>
        </p:nvCxnSpPr>
        <p:spPr>
          <a:xfrm>
            <a:off x="4716016" y="2564904"/>
            <a:ext cx="1641649" cy="39428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0" name="直接连接符 8"/>
          <p:cNvCxnSpPr/>
          <p:nvPr/>
        </p:nvCxnSpPr>
        <p:spPr>
          <a:xfrm>
            <a:off x="3553990" y="2586328"/>
            <a:ext cx="1641649" cy="39428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1" name="直接连接符 8"/>
          <p:cNvCxnSpPr/>
          <p:nvPr/>
        </p:nvCxnSpPr>
        <p:spPr>
          <a:xfrm>
            <a:off x="4355976" y="2564904"/>
            <a:ext cx="1641649" cy="39428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2" name="直接连接符 8"/>
          <p:cNvCxnSpPr/>
          <p:nvPr/>
        </p:nvCxnSpPr>
        <p:spPr>
          <a:xfrm>
            <a:off x="3923928" y="2564904"/>
            <a:ext cx="1641649" cy="394287"/>
          </a:xfrm>
          <a:prstGeom prst="line">
            <a:avLst/>
          </a:prstGeom>
          <a:ln w="31750"/>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灯片编号占位符 1"/>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26626" name="Text Box 4"/>
          <p:cNvSpPr txBox="1"/>
          <p:nvPr/>
        </p:nvSpPr>
        <p:spPr>
          <a:xfrm>
            <a:off x="395288" y="836613"/>
            <a:ext cx="8280400" cy="5861050"/>
          </a:xfrm>
          <a:prstGeom prst="rect">
            <a:avLst/>
          </a:prstGeom>
          <a:noFill/>
          <a:ln w="9525">
            <a:noFill/>
          </a:ln>
        </p:spPr>
        <p:txBody>
          <a:bodyPr>
            <a:spAutoFit/>
          </a:bodyPr>
          <a:lstStyle/>
          <a:p>
            <a:pPr>
              <a:lnSpc>
                <a:spcPct val="120000"/>
              </a:lnSpc>
              <a:spcBef>
                <a:spcPct val="20000"/>
              </a:spcBef>
              <a:buClrTx/>
            </a:pPr>
            <a:r>
              <a:rPr lang="zh-CN" altLang="en-US" b="1" dirty="0">
                <a:solidFill>
                  <a:srgbClr val="000000"/>
                </a:solidFill>
                <a:latin typeface="Arial" panose="020B0604020202020204" pitchFamily="34" charset="0"/>
              </a:rPr>
              <a:t>以下简要介绍串匹配问题的部分应用：</a:t>
            </a:r>
            <a:endParaRPr lang="zh-CN" altLang="en-US" b="1" dirty="0">
              <a:solidFill>
                <a:srgbClr val="000000"/>
              </a:solidFill>
              <a:latin typeface="Arial" panose="020B0604020202020204" pitchFamily="34" charset="0"/>
            </a:endParaRPr>
          </a:p>
          <a:p>
            <a:pPr>
              <a:lnSpc>
                <a:spcPct val="120000"/>
              </a:lnSpc>
              <a:spcBef>
                <a:spcPct val="20000"/>
              </a:spcBef>
              <a:buClrTx/>
              <a:buFont typeface="Wingdings" panose="05000000000000000000" pitchFamily="2" charset="2"/>
              <a:buChar char="Ø"/>
            </a:pPr>
            <a:r>
              <a:rPr lang="zh-CN" altLang="en-US" b="1" dirty="0">
                <a:solidFill>
                  <a:srgbClr val="000000"/>
                </a:solidFill>
                <a:latin typeface="Arial" panose="020B0604020202020204" pitchFamily="34" charset="0"/>
              </a:rPr>
              <a:t>  在生物计算领域，</a:t>
            </a:r>
            <a:r>
              <a:rPr lang="en-US" altLang="zh-CN" b="1" dirty="0">
                <a:solidFill>
                  <a:srgbClr val="000000"/>
                </a:solidFill>
                <a:latin typeface="Arial" panose="020B0604020202020204" pitchFamily="34" charset="0"/>
              </a:rPr>
              <a:t>DNA</a:t>
            </a:r>
            <a:r>
              <a:rPr lang="zh-CN" altLang="en-US" b="1" dirty="0">
                <a:solidFill>
                  <a:srgbClr val="000000"/>
                </a:solidFill>
                <a:latin typeface="Arial" panose="020B0604020202020204" pitchFamily="34" charset="0"/>
              </a:rPr>
              <a:t>和蛋白质序列可以看成是在特殊字符集上的长文本（典型的</a:t>
            </a:r>
            <a:r>
              <a:rPr lang="en-US" altLang="zh-CN" b="1" dirty="0">
                <a:solidFill>
                  <a:srgbClr val="000000"/>
                </a:solidFill>
                <a:latin typeface="Arial" panose="020B0604020202020204" pitchFamily="34" charset="0"/>
              </a:rPr>
              <a:t>DNA</a:t>
            </a:r>
            <a:r>
              <a:rPr lang="zh-CN" altLang="en-US" b="1" dirty="0">
                <a:solidFill>
                  <a:srgbClr val="000000"/>
                </a:solidFill>
                <a:latin typeface="Arial" panose="020B0604020202020204" pitchFamily="34" charset="0"/>
              </a:rPr>
              <a:t>就是在</a:t>
            </a:r>
            <a:r>
              <a:rPr lang="en-US" altLang="zh-CN" b="1" dirty="0">
                <a:solidFill>
                  <a:srgbClr val="000000"/>
                </a:solidFill>
                <a:latin typeface="Arial" panose="020B0604020202020204" pitchFamily="34" charset="0"/>
              </a:rPr>
              <a:t>{A</a:t>
            </a:r>
            <a:r>
              <a:rPr lang="zh-CN" altLang="en-US" b="1" dirty="0">
                <a:solidFill>
                  <a:srgbClr val="000000"/>
                </a:solidFill>
                <a:latin typeface="Arial" panose="020B0604020202020204" pitchFamily="34" charset="0"/>
              </a:rPr>
              <a:t>，</a:t>
            </a:r>
            <a:r>
              <a:rPr lang="en-US" altLang="zh-CN" b="1" dirty="0">
                <a:solidFill>
                  <a:srgbClr val="000000"/>
                </a:solidFill>
                <a:latin typeface="Arial" panose="020B0604020202020204" pitchFamily="34" charset="0"/>
              </a:rPr>
              <a:t>C</a:t>
            </a:r>
            <a:r>
              <a:rPr lang="zh-CN" altLang="en-US" b="1" dirty="0">
                <a:solidFill>
                  <a:srgbClr val="000000"/>
                </a:solidFill>
                <a:latin typeface="Arial" panose="020B0604020202020204" pitchFamily="34" charset="0"/>
              </a:rPr>
              <a:t>，</a:t>
            </a:r>
            <a:r>
              <a:rPr lang="en-US" altLang="zh-CN" b="1" dirty="0">
                <a:solidFill>
                  <a:srgbClr val="000000"/>
                </a:solidFill>
                <a:latin typeface="Arial" panose="020B0604020202020204" pitchFamily="34" charset="0"/>
              </a:rPr>
              <a:t>G</a:t>
            </a:r>
            <a:r>
              <a:rPr lang="zh-CN" altLang="en-US" b="1" dirty="0">
                <a:solidFill>
                  <a:srgbClr val="000000"/>
                </a:solidFill>
                <a:latin typeface="Arial" panose="020B0604020202020204" pitchFamily="34" charset="0"/>
              </a:rPr>
              <a:t>，</a:t>
            </a:r>
            <a:r>
              <a:rPr lang="en-US" altLang="zh-CN" b="1" dirty="0">
                <a:solidFill>
                  <a:srgbClr val="000000"/>
                </a:solidFill>
                <a:latin typeface="Arial" panose="020B0604020202020204" pitchFamily="34" charset="0"/>
              </a:rPr>
              <a:t>T}</a:t>
            </a:r>
            <a:r>
              <a:rPr lang="zh-CN" altLang="en-US" b="1" dirty="0">
                <a:solidFill>
                  <a:srgbClr val="000000"/>
                </a:solidFill>
                <a:latin typeface="Arial" panose="020B0604020202020204" pitchFamily="34" charset="0"/>
              </a:rPr>
              <a:t>字符集上），这种序列代表了人类生命的基因编码。生物基因实验中的许多问题，比如在一个</a:t>
            </a:r>
            <a:r>
              <a:rPr lang="en-US" altLang="zh-CN" b="1" dirty="0">
                <a:solidFill>
                  <a:srgbClr val="000000"/>
                </a:solidFill>
                <a:latin typeface="Arial" panose="020B0604020202020204" pitchFamily="34" charset="0"/>
              </a:rPr>
              <a:t>DNA</a:t>
            </a:r>
            <a:r>
              <a:rPr lang="zh-CN" altLang="en-US" b="1" dirty="0">
                <a:solidFill>
                  <a:srgbClr val="000000"/>
                </a:solidFill>
                <a:latin typeface="Arial" panose="020B0604020202020204" pitchFamily="34" charset="0"/>
              </a:rPr>
              <a:t>链上查找某些特定特征，或者比较两个</a:t>
            </a:r>
            <a:r>
              <a:rPr lang="zh-CN" altLang="en-US" b="1" dirty="0">
                <a:solidFill>
                  <a:srgbClr val="FF3300"/>
                </a:solidFill>
                <a:latin typeface="Arial" panose="020B0604020202020204" pitchFamily="34" charset="0"/>
              </a:rPr>
              <a:t>基因序列</a:t>
            </a:r>
            <a:r>
              <a:rPr lang="zh-CN" altLang="en-US" b="1" dirty="0">
                <a:solidFill>
                  <a:srgbClr val="000000"/>
                </a:solidFill>
                <a:latin typeface="Arial" panose="020B0604020202020204" pitchFamily="34" charset="0"/>
              </a:rPr>
              <a:t>有多大差异，都可以简单地归结为在“文本”中查找特定的“模式”的串匹配问题。</a:t>
            </a:r>
            <a:endParaRPr lang="zh-CN" altLang="en-US" b="1" dirty="0">
              <a:solidFill>
                <a:srgbClr val="000000"/>
              </a:solidFill>
              <a:latin typeface="Arial" panose="020B0604020202020204" pitchFamily="34" charset="0"/>
            </a:endParaRPr>
          </a:p>
          <a:p>
            <a:pPr>
              <a:lnSpc>
                <a:spcPct val="120000"/>
              </a:lnSpc>
              <a:spcBef>
                <a:spcPct val="20000"/>
              </a:spcBef>
              <a:buClrTx/>
              <a:buFont typeface="Wingdings" panose="05000000000000000000" pitchFamily="2" charset="2"/>
              <a:buChar char="Ø"/>
            </a:pPr>
            <a:r>
              <a:rPr lang="zh-CN" altLang="en-US" b="1" dirty="0">
                <a:solidFill>
                  <a:srgbClr val="000000"/>
                </a:solidFill>
                <a:latin typeface="Arial" panose="020B0604020202020204" pitchFamily="34" charset="0"/>
              </a:rPr>
              <a:t>   在信号处理领域，语音识别的一般情形可以大致描述为确定一个语音信号是否符合某些特征。只要事先</a:t>
            </a:r>
            <a:r>
              <a:rPr lang="zh-CN" altLang="en-US" b="1" dirty="0">
                <a:solidFill>
                  <a:srgbClr val="FF3300"/>
                </a:solidFill>
                <a:latin typeface="Arial" panose="020B0604020202020204" pitchFamily="34" charset="0"/>
              </a:rPr>
              <a:t>把语音信号转化为特定形式的文本信息，我们就可以很好地应用串匹配算法来解决这个问题</a:t>
            </a:r>
            <a:r>
              <a:rPr lang="zh-CN" altLang="en-US" b="1" dirty="0">
                <a:solidFill>
                  <a:srgbClr val="000000"/>
                </a:solidFill>
                <a:latin typeface="Arial" panose="020B0604020202020204" pitchFamily="34" charset="0"/>
              </a:rPr>
              <a:t>。而语音识别的发展与目前非常热门的人机交互的实现有着密切的关系。</a:t>
            </a:r>
            <a:endParaRPr lang="zh-CN" altLang="en-US" b="1" dirty="0">
              <a:solidFill>
                <a:srgbClr val="000000"/>
              </a:solidFill>
              <a:latin typeface="Arial" panose="020B0604020202020204" pitchFamily="34" charset="0"/>
            </a:endParaRPr>
          </a:p>
          <a:p>
            <a:pPr>
              <a:spcBef>
                <a:spcPct val="0"/>
              </a:spcBef>
              <a:buClrTx/>
            </a:pPr>
            <a:r>
              <a:rPr lang="zh-CN" altLang="en-US" dirty="0">
                <a:solidFill>
                  <a:srgbClr val="000000"/>
                </a:solidFill>
                <a:latin typeface="Arial" panose="020B0604020202020204" pitchFamily="34" charset="0"/>
              </a:rPr>
              <a:t>        </a:t>
            </a:r>
            <a:endParaRPr lang="zh-CN" altLang="en-US" sz="1800" dirty="0">
              <a:latin typeface="Arial" panose="020B0604020202020204" pitchFamily="34" charset="0"/>
            </a:endParaRPr>
          </a:p>
        </p:txBody>
      </p:sp>
      <p:sp>
        <p:nvSpPr>
          <p:cNvPr id="159746" name="Rectangle 2"/>
          <p:cNvSpPr>
            <a:spLocks noGrp="1" noRot="1" noChangeArrowheads="1"/>
          </p:cNvSpPr>
          <p:nvPr/>
        </p:nvSpPr>
        <p:spPr>
          <a:xfrm>
            <a:off x="628650" y="-89535"/>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a:ln>
                  <a:noFill/>
                </a:ln>
                <a:solidFill>
                  <a:schemeClr val="tx1"/>
                </a:solidFill>
                <a:effectLst>
                  <a:outerShdw blurRad="38100" dist="38100" dir="2700000" algn="tl">
                    <a:srgbClr val="000000"/>
                  </a:outerShdw>
                </a:effectLst>
                <a:uLnTx/>
                <a:uFillTx/>
                <a:latin typeface="+mj-lt"/>
                <a:ea typeface="+mj-ea"/>
                <a:cs typeface="+mj-cs"/>
              </a:rPr>
              <a:t>引    言</a:t>
            </a:r>
            <a:endParaRPr kumimoji="0" lang="zh-CN" altLang="en-US" sz="3200" b="1" i="0" u="none" strike="noStrike" kern="0" cap="none" spc="0" normalizeH="0" baseline="0" noProof="0">
              <a:ln>
                <a:noFill/>
              </a:ln>
              <a:solidFill>
                <a:schemeClr val="tx1"/>
              </a:solidFill>
              <a:effectLst>
                <a:outerShdw blurRad="38100" dist="38100" dir="2700000" algn="tl">
                  <a:srgbClr val="000000"/>
                </a:outerShdw>
              </a:effectLst>
              <a:uLnTx/>
              <a:uFillTx/>
              <a:latin typeface="+mj-lt"/>
              <a:ea typeface="+mj-ea"/>
              <a:cs typeface="+mj-cs"/>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endParaRPr lang="zh-CN" altLang="en-US" dirty="0">
              <a:effectLst>
                <a:outerShdw blurRad="38100" dist="38100" dir="2700000">
                  <a:srgbClr val="000000"/>
                </a:outerShdw>
              </a:effectLst>
            </a:endParaRPr>
          </a:p>
        </p:txBody>
      </p:sp>
      <p:sp>
        <p:nvSpPr>
          <p:cNvPr id="2" name="矩形 1"/>
          <p:cNvSpPr/>
          <p:nvPr/>
        </p:nvSpPr>
        <p:spPr>
          <a:xfrm>
            <a:off x="101458" y="1307783"/>
            <a:ext cx="8424936" cy="2215991"/>
          </a:xfrm>
          <a:prstGeom prst="rect">
            <a:avLst/>
          </a:prstGeom>
        </p:spPr>
        <p:txBody>
          <a:bodyPr wrap="square">
            <a:spAutoFit/>
          </a:bodyPr>
          <a:lstStyle/>
          <a:p>
            <a:pPr marL="800100" lvl="1" indent="-342900">
              <a:buFont typeface="Wingdings" panose="05000000000000000000" pitchFamily="2" charset="2"/>
              <a:buChar char="n"/>
              <a:defRPr/>
            </a:pPr>
            <a:r>
              <a:rPr lang="en-US" altLang="zh-CN" sz="1800" b="1" i="1" dirty="0">
                <a:solidFill>
                  <a:schemeClr val="accent1">
                    <a:lumMod val="50000"/>
                  </a:schemeClr>
                </a:solidFill>
              </a:rPr>
              <a:t>k</a:t>
            </a:r>
            <a:r>
              <a:rPr lang="en-US" altLang="zh-CN" sz="1800" b="1" dirty="0">
                <a:solidFill>
                  <a:schemeClr val="accent1">
                    <a:lumMod val="50000"/>
                  </a:schemeClr>
                </a:solidFill>
              </a:rPr>
              <a:t> </a:t>
            </a:r>
            <a:r>
              <a:rPr lang="zh-CN" altLang="en-US" sz="1800" b="1" dirty="0">
                <a:solidFill>
                  <a:schemeClr val="accent1">
                    <a:lumMod val="50000"/>
                  </a:schemeClr>
                </a:solidFill>
              </a:rPr>
              <a:t>与</a:t>
            </a:r>
            <a:r>
              <a:rPr lang="zh-CN" altLang="en-US" sz="1800" b="1" i="1" dirty="0">
                <a:solidFill>
                  <a:schemeClr val="accent1">
                    <a:lumMod val="50000"/>
                  </a:schemeClr>
                </a:solidFill>
              </a:rPr>
              <a:t> </a:t>
            </a:r>
            <a:r>
              <a:rPr lang="en-US" altLang="zh-CN" sz="1800" b="1" i="1" dirty="0">
                <a:solidFill>
                  <a:schemeClr val="accent1">
                    <a:lumMod val="50000"/>
                  </a:schemeClr>
                </a:solidFill>
              </a:rPr>
              <a:t>j</a:t>
            </a:r>
            <a:r>
              <a:rPr lang="en-US" altLang="zh-CN" sz="1800" b="1" dirty="0">
                <a:solidFill>
                  <a:schemeClr val="accent1">
                    <a:lumMod val="50000"/>
                  </a:schemeClr>
                </a:solidFill>
              </a:rPr>
              <a:t> </a:t>
            </a:r>
            <a:r>
              <a:rPr lang="zh-CN" altLang="en-US" sz="1800" b="1" dirty="0">
                <a:solidFill>
                  <a:schemeClr val="accent1">
                    <a:lumMod val="50000"/>
                  </a:schemeClr>
                </a:solidFill>
              </a:rPr>
              <a:t>具有函数关系，由当前失配位置 </a:t>
            </a:r>
            <a:r>
              <a:rPr lang="en-US" altLang="zh-CN" sz="1800" b="1" i="1" dirty="0">
                <a:solidFill>
                  <a:schemeClr val="accent1">
                    <a:lumMod val="50000"/>
                  </a:schemeClr>
                </a:solidFill>
              </a:rPr>
              <a:t>j </a:t>
            </a:r>
            <a:r>
              <a:rPr lang="zh-CN" altLang="en-US" sz="1800" b="1" dirty="0">
                <a:solidFill>
                  <a:schemeClr val="accent1">
                    <a:lumMod val="50000"/>
                  </a:schemeClr>
                </a:solidFill>
              </a:rPr>
              <a:t>，可以计算出滑动位置 </a:t>
            </a:r>
            <a:r>
              <a:rPr lang="en-US" altLang="zh-CN" sz="1800" b="1" i="1" dirty="0">
                <a:solidFill>
                  <a:schemeClr val="accent1">
                    <a:lumMod val="50000"/>
                  </a:schemeClr>
                </a:solidFill>
              </a:rPr>
              <a:t>k</a:t>
            </a:r>
            <a:r>
              <a:rPr lang="zh-CN" altLang="en-US" sz="1800" b="1" dirty="0">
                <a:solidFill>
                  <a:schemeClr val="accent1">
                    <a:lumMod val="50000"/>
                  </a:schemeClr>
                </a:solidFill>
              </a:rPr>
              <a:t>（即比较的新起点）；</a:t>
            </a:r>
            <a:endParaRPr lang="zh-CN" altLang="en-US" sz="1800" b="1" dirty="0">
              <a:solidFill>
                <a:schemeClr val="accent1">
                  <a:lumMod val="50000"/>
                </a:schemeClr>
              </a:solidFill>
            </a:endParaRPr>
          </a:p>
          <a:p>
            <a:pPr marL="800100" lvl="1" indent="-342900">
              <a:buFont typeface="Wingdings" panose="05000000000000000000" pitchFamily="2" charset="2"/>
              <a:buChar char="n"/>
              <a:defRPr/>
            </a:pPr>
            <a:r>
              <a:rPr lang="zh-CN" altLang="en-US" sz="1800" b="1" dirty="0">
                <a:solidFill>
                  <a:schemeClr val="accent1">
                    <a:lumMod val="50000"/>
                  </a:schemeClr>
                </a:solidFill>
              </a:rPr>
              <a:t>滑动位置</a:t>
            </a:r>
            <a:r>
              <a:rPr lang="en-US" altLang="zh-CN" sz="1800" b="1" i="1" dirty="0">
                <a:solidFill>
                  <a:schemeClr val="accent1">
                    <a:lumMod val="50000"/>
                  </a:schemeClr>
                </a:solidFill>
              </a:rPr>
              <a:t>k</a:t>
            </a:r>
            <a:r>
              <a:rPr lang="en-US" altLang="zh-CN" sz="1800" b="1" dirty="0">
                <a:solidFill>
                  <a:schemeClr val="accent1">
                    <a:lumMod val="50000"/>
                  </a:schemeClr>
                </a:solidFill>
              </a:rPr>
              <a:t> </a:t>
            </a:r>
            <a:r>
              <a:rPr lang="zh-CN" altLang="en-US" sz="1800" b="1" dirty="0">
                <a:solidFill>
                  <a:schemeClr val="accent1">
                    <a:lumMod val="50000"/>
                  </a:schemeClr>
                </a:solidFill>
              </a:rPr>
              <a:t>仅与模式串</a:t>
            </a:r>
            <a:r>
              <a:rPr lang="zh-CN" altLang="en-US" sz="1800" b="1" dirty="0">
                <a:solidFill>
                  <a:srgbClr val="FF0000"/>
                </a:solidFill>
              </a:rPr>
              <a:t>自身</a:t>
            </a:r>
            <a:r>
              <a:rPr lang="en-US" altLang="zh-CN" sz="1800" b="1" dirty="0">
                <a:solidFill>
                  <a:schemeClr val="accent1">
                    <a:lumMod val="50000"/>
                  </a:schemeClr>
                </a:solidFill>
              </a:rPr>
              <a:t>T</a:t>
            </a:r>
            <a:r>
              <a:rPr lang="zh-CN" altLang="en-US" sz="1800" b="1" dirty="0">
                <a:solidFill>
                  <a:schemeClr val="accent1">
                    <a:lumMod val="50000"/>
                  </a:schemeClr>
                </a:solidFill>
              </a:rPr>
              <a:t>有关，而与主串无关</a:t>
            </a:r>
            <a:r>
              <a:rPr lang="zh-CN" altLang="en-US" sz="1800" dirty="0">
                <a:solidFill>
                  <a:schemeClr val="accent1">
                    <a:lumMod val="50000"/>
                  </a:schemeClr>
                </a:solidFill>
              </a:rPr>
              <a:t>。</a:t>
            </a:r>
            <a:endParaRPr lang="en-US" altLang="zh-CN" sz="1800" dirty="0">
              <a:solidFill>
                <a:schemeClr val="accent1">
                  <a:lumMod val="50000"/>
                </a:schemeClr>
              </a:solidFill>
            </a:endParaRPr>
          </a:p>
          <a:p>
            <a:pPr marL="800100" lvl="1" indent="-342900">
              <a:buFont typeface="Wingdings" panose="05000000000000000000" pitchFamily="2" charset="2"/>
              <a:buChar char="n"/>
              <a:defRPr/>
            </a:pPr>
            <a:r>
              <a:rPr lang="en-US" altLang="zh-CN" sz="1800" b="1" dirty="0">
                <a:solidFill>
                  <a:schemeClr val="accent1">
                    <a:lumMod val="50000"/>
                  </a:schemeClr>
                </a:solidFill>
              </a:rPr>
              <a:t>k=next[j]</a:t>
            </a:r>
            <a:r>
              <a:rPr lang="zh-CN" altLang="en-US" sz="1800" b="1" dirty="0">
                <a:solidFill>
                  <a:schemeClr val="accent1">
                    <a:lumMod val="50000"/>
                  </a:schemeClr>
                </a:solidFill>
              </a:rPr>
              <a:t>的实质就是找</a:t>
            </a:r>
            <a:r>
              <a:rPr lang="en-US" altLang="zh-CN" sz="1800" b="1"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800" b="1" baseline="-250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1</a:t>
            </a:r>
            <a:r>
              <a:rPr lang="en-US" altLang="zh-CN" sz="1800" b="1"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800" b="1" baseline="-250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1800" b="1"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800" b="1" baseline="-250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j-1</a:t>
            </a:r>
            <a:r>
              <a:rPr lang="zh-CN" altLang="en-US" sz="1800" b="1" dirty="0">
                <a:solidFill>
                  <a:schemeClr val="accent1">
                    <a:lumMod val="50000"/>
                  </a:schemeClr>
                </a:solidFill>
              </a:rPr>
              <a:t>中的最长相同的前缀（</a:t>
            </a:r>
            <a:r>
              <a:rPr lang="en-US" altLang="zh-CN" sz="1800" b="1"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800" b="1" baseline="-250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1</a:t>
            </a:r>
            <a:r>
              <a:rPr lang="en-US" altLang="zh-CN" sz="1800" b="1"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800" b="1" baseline="-250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1800" b="1"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800" b="1" baseline="-250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k-1 </a:t>
            </a:r>
            <a:r>
              <a:rPr lang="zh-CN" altLang="en-US" sz="1800" b="1" dirty="0">
                <a:solidFill>
                  <a:schemeClr val="accent1">
                    <a:lumMod val="50000"/>
                  </a:schemeClr>
                </a:solidFill>
              </a:rPr>
              <a:t>）和后缀（</a:t>
            </a:r>
            <a:r>
              <a:rPr lang="en-US" altLang="zh-CN" sz="1800" b="1" dirty="0" err="1">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800" b="1" baseline="-25000" dirty="0" err="1">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j</a:t>
            </a:r>
            <a:r>
              <a:rPr lang="en-US" altLang="zh-CN" sz="1800" b="1" baseline="-250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-(k-1)</a:t>
            </a:r>
            <a:r>
              <a:rPr lang="en-US" altLang="zh-CN" sz="1800" b="1"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800" b="1" baseline="-250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1800" b="1"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800" b="1" baseline="-250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j-1</a:t>
            </a:r>
            <a:r>
              <a:rPr lang="zh-CN" altLang="en-US" sz="1800" b="1" dirty="0">
                <a:solidFill>
                  <a:schemeClr val="accent1">
                    <a:lumMod val="50000"/>
                  </a:schemeClr>
                </a:solidFill>
              </a:rPr>
              <a:t>）。</a:t>
            </a:r>
            <a:endParaRPr lang="en-US" altLang="zh-CN" sz="1800" b="1" dirty="0">
              <a:solidFill>
                <a:schemeClr val="accent1">
                  <a:lumMod val="50000"/>
                </a:schemeClr>
              </a:solidFill>
            </a:endParaRPr>
          </a:p>
          <a:p>
            <a:pPr marL="800100" lvl="1" indent="-342900">
              <a:buFont typeface="Wingdings" panose="05000000000000000000" pitchFamily="2" charset="2"/>
              <a:buChar char="n"/>
              <a:defRPr/>
            </a:pPr>
            <a:endParaRPr lang="zh-CN" altLang="en-US" sz="2000" dirty="0">
              <a:solidFill>
                <a:schemeClr val="accent1">
                  <a:lumMod val="50000"/>
                </a:schemeClr>
              </a:solidFill>
            </a:endParaRPr>
          </a:p>
        </p:txBody>
      </p:sp>
      <p:sp>
        <p:nvSpPr>
          <p:cNvPr id="12" name="矩形 7"/>
          <p:cNvSpPr>
            <a:spLocks noChangeArrowheads="1"/>
          </p:cNvSpPr>
          <p:nvPr/>
        </p:nvSpPr>
        <p:spPr bwMode="auto">
          <a:xfrm>
            <a:off x="539552" y="3053388"/>
            <a:ext cx="2249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dirty="0">
                <a:solidFill>
                  <a:srgbClr val="1C1CDC"/>
                </a:solidFill>
              </a:rPr>
              <a:t>寻找最长前缀后缀</a:t>
            </a:r>
            <a:endParaRPr lang="zh-CN" altLang="en-US" sz="2000" b="1" dirty="0">
              <a:solidFill>
                <a:srgbClr val="1C1CDC"/>
              </a:solidFill>
            </a:endParaRPr>
          </a:p>
        </p:txBody>
      </p:sp>
      <p:sp>
        <p:nvSpPr>
          <p:cNvPr id="13" name="矩形 1"/>
          <p:cNvSpPr>
            <a:spLocks noChangeArrowheads="1"/>
          </p:cNvSpPr>
          <p:nvPr/>
        </p:nvSpPr>
        <p:spPr bwMode="auto">
          <a:xfrm>
            <a:off x="580044" y="3797721"/>
            <a:ext cx="7312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800" b="1" dirty="0">
                <a:solidFill>
                  <a:srgbClr val="C00000"/>
                </a:solidFill>
              </a:rPr>
              <a:t>"</a:t>
            </a:r>
            <a:r>
              <a:rPr lang="zh-CN" altLang="en-US" sz="1800" b="1" dirty="0">
                <a:solidFill>
                  <a:srgbClr val="C00000"/>
                </a:solidFill>
              </a:rPr>
              <a:t>后缀</a:t>
            </a:r>
            <a:r>
              <a:rPr lang="en-US" altLang="zh-CN" sz="1800" b="1" dirty="0">
                <a:solidFill>
                  <a:srgbClr val="C00000"/>
                </a:solidFill>
              </a:rPr>
              <a:t>"</a:t>
            </a:r>
            <a:r>
              <a:rPr lang="zh-CN" altLang="en-US" sz="1800" b="1" dirty="0">
                <a:solidFill>
                  <a:srgbClr val="C00000"/>
                </a:solidFill>
              </a:rPr>
              <a:t>指除了第一个字符以外，一个字符串的全部尾部组合。</a:t>
            </a:r>
            <a:endParaRPr lang="zh-CN" altLang="en-US" sz="1800" b="1" dirty="0">
              <a:solidFill>
                <a:srgbClr val="C00000"/>
              </a:solidFill>
            </a:endParaRPr>
          </a:p>
        </p:txBody>
      </p:sp>
      <p:sp>
        <p:nvSpPr>
          <p:cNvPr id="14" name="矩形 1"/>
          <p:cNvSpPr>
            <a:spLocks noChangeArrowheads="1"/>
          </p:cNvSpPr>
          <p:nvPr/>
        </p:nvSpPr>
        <p:spPr bwMode="auto">
          <a:xfrm>
            <a:off x="572215" y="3442913"/>
            <a:ext cx="73277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800" b="1" dirty="0">
                <a:solidFill>
                  <a:srgbClr val="C00000"/>
                </a:solidFill>
              </a:rPr>
              <a:t>"</a:t>
            </a:r>
            <a:r>
              <a:rPr lang="zh-CN" altLang="en-US" sz="1800" b="1" dirty="0">
                <a:solidFill>
                  <a:srgbClr val="C00000"/>
                </a:solidFill>
              </a:rPr>
              <a:t>前缀</a:t>
            </a:r>
            <a:r>
              <a:rPr lang="en-US" altLang="zh-CN" sz="1800" b="1" dirty="0">
                <a:solidFill>
                  <a:srgbClr val="C00000"/>
                </a:solidFill>
              </a:rPr>
              <a:t>"</a:t>
            </a:r>
            <a:r>
              <a:rPr lang="zh-CN" altLang="en-US" sz="1800" b="1" dirty="0">
                <a:solidFill>
                  <a:srgbClr val="C00000"/>
                </a:solidFill>
              </a:rPr>
              <a:t>指除了最后一个字符以外，一个字符串的全部头部组合；</a:t>
            </a:r>
            <a:endParaRPr lang="zh-CN" altLang="en-US" sz="1800" dirty="0">
              <a:solidFill>
                <a:srgbClr val="C00000"/>
              </a:solidFill>
            </a:endParaRPr>
          </a:p>
        </p:txBody>
      </p:sp>
      <p:pic>
        <p:nvPicPr>
          <p:cNvPr id="15" name="图片 8"/>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20588" y="4635370"/>
            <a:ext cx="7137801" cy="204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6"/>
          <p:cNvSpPr>
            <a:spLocks noChangeArrowheads="1"/>
          </p:cNvSpPr>
          <p:nvPr/>
        </p:nvSpPr>
        <p:spPr bwMode="auto">
          <a:xfrm>
            <a:off x="580044" y="4256334"/>
            <a:ext cx="83358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800" b="1" dirty="0"/>
              <a:t>模式串：“</a:t>
            </a:r>
            <a:r>
              <a:rPr lang="en-US" altLang="zh-CN" sz="1800" b="1" dirty="0"/>
              <a:t>ABCDABD”</a:t>
            </a:r>
            <a:r>
              <a:rPr lang="zh-CN" altLang="en-US" sz="1800" b="1" dirty="0"/>
              <a:t>，从左至右遍历整个模式串，子串的前缀后缀如下：</a:t>
            </a:r>
            <a:endParaRPr lang="zh-CN" altLang="en-US" sz="1800" b="1" dirty="0"/>
          </a:p>
        </p:txBody>
      </p:sp>
      <p:sp>
        <p:nvSpPr>
          <p:cNvPr id="17" name="Text Box 28"/>
          <p:cNvSpPr txBox="1">
            <a:spLocks noChangeArrowheads="1"/>
          </p:cNvSpPr>
          <p:nvPr/>
        </p:nvSpPr>
        <p:spPr bwMode="auto">
          <a:xfrm>
            <a:off x="560556" y="855822"/>
            <a:ext cx="26934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dirty="0">
                <a:solidFill>
                  <a:srgbClr val="1C1CDC"/>
                </a:solidFill>
                <a:latin typeface="Times New Roman" panose="02020603050405020304" pitchFamily="18" charset="0"/>
              </a:rPr>
              <a:t>next</a:t>
            </a:r>
            <a:r>
              <a:rPr kumimoji="1" lang="zh-CN" altLang="en-US" sz="2400" b="1" dirty="0">
                <a:solidFill>
                  <a:srgbClr val="1C1CDC"/>
                </a:solidFill>
                <a:latin typeface="Times New Roman" panose="02020603050405020304" pitchFamily="18" charset="0"/>
              </a:rPr>
              <a:t>函数</a:t>
            </a:r>
            <a:endParaRPr kumimoji="1" lang="zh-CN" altLang="en-US" sz="2400" b="1" dirty="0">
              <a:solidFill>
                <a:srgbClr val="1C1CDC"/>
              </a:solidFill>
              <a:latin typeface="Times New Roman" panose="02020603050405020304" pitchFamily="18" charset="0"/>
            </a:endParaRP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endParaRPr lang="zh-CN" altLang="en-US" dirty="0">
              <a:effectLst>
                <a:outerShdw blurRad="38100" dist="38100" dir="2700000">
                  <a:srgbClr val="000000"/>
                </a:outerShdw>
              </a:effectLst>
            </a:endParaRPr>
          </a:p>
        </p:txBody>
      </p:sp>
      <p:sp>
        <p:nvSpPr>
          <p:cNvPr id="10" name="Text Box 28"/>
          <p:cNvSpPr txBox="1">
            <a:spLocks noChangeArrowheads="1"/>
          </p:cNvSpPr>
          <p:nvPr/>
        </p:nvSpPr>
        <p:spPr bwMode="auto">
          <a:xfrm>
            <a:off x="580044" y="881256"/>
            <a:ext cx="26934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dirty="0">
                <a:solidFill>
                  <a:srgbClr val="1C1CDC"/>
                </a:solidFill>
                <a:latin typeface="Times New Roman" panose="02020603050405020304" pitchFamily="18" charset="0"/>
              </a:rPr>
              <a:t>next</a:t>
            </a:r>
            <a:r>
              <a:rPr kumimoji="1" lang="zh-CN" altLang="en-US" sz="2400" b="1" dirty="0">
                <a:solidFill>
                  <a:srgbClr val="1C1CDC"/>
                </a:solidFill>
                <a:latin typeface="Times New Roman" panose="02020603050405020304" pitchFamily="18" charset="0"/>
              </a:rPr>
              <a:t>函数的定义</a:t>
            </a:r>
            <a:endParaRPr kumimoji="1" lang="zh-CN" altLang="en-US" sz="2400" b="1" dirty="0">
              <a:solidFill>
                <a:srgbClr val="1C1CDC"/>
              </a:solidFill>
              <a:latin typeface="Times New Roman" panose="02020603050405020304" pitchFamily="18" charset="0"/>
            </a:endParaRPr>
          </a:p>
        </p:txBody>
      </p:sp>
      <p:sp>
        <p:nvSpPr>
          <p:cNvPr id="11" name="Rectangle 2"/>
          <p:cNvSpPr>
            <a:spLocks noChangeArrowheads="1"/>
          </p:cNvSpPr>
          <p:nvPr/>
        </p:nvSpPr>
        <p:spPr bwMode="auto">
          <a:xfrm>
            <a:off x="466674" y="2982522"/>
            <a:ext cx="8677326"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600" b="1" dirty="0">
                <a:solidFill>
                  <a:schemeClr val="accent5">
                    <a:lumMod val="75000"/>
                  </a:schemeClr>
                </a:solidFill>
                <a:latin typeface="宋体" panose="02010600030101010101" pitchFamily="2" charset="-122"/>
              </a:rPr>
              <a:t> next[j]= -1 </a:t>
            </a:r>
            <a:r>
              <a:rPr lang="zh-CN" altLang="en-US" sz="1600" b="1" dirty="0">
                <a:solidFill>
                  <a:schemeClr val="accent5">
                    <a:lumMod val="75000"/>
                  </a:schemeClr>
                </a:solidFill>
                <a:latin typeface="宋体" panose="02010600030101010101" pitchFamily="2" charset="-122"/>
              </a:rPr>
              <a:t>表示根本不进行字符比较，模式串窗口滑出文本串指针位置，文本串指针右移</a:t>
            </a:r>
            <a:endParaRPr lang="en-US" altLang="zh-CN" sz="1600" b="1" dirty="0">
              <a:solidFill>
                <a:schemeClr val="accent5">
                  <a:lumMod val="75000"/>
                </a:schemeClr>
              </a:solidFill>
              <a:latin typeface="宋体" panose="02010600030101010101" pitchFamily="2" charset="-122"/>
            </a:endParaRPr>
          </a:p>
          <a:p>
            <a:pPr marL="0" lvl="2">
              <a:spcBef>
                <a:spcPct val="0"/>
              </a:spcBef>
              <a:buClrTx/>
              <a:buSzTx/>
              <a:buNone/>
            </a:pPr>
            <a:r>
              <a:rPr lang="en-US" altLang="zh-CN" sz="1600" b="1" dirty="0">
                <a:solidFill>
                  <a:schemeClr val="accent5">
                    <a:lumMod val="75000"/>
                  </a:schemeClr>
                </a:solidFill>
                <a:latin typeface="宋体" panose="02010600030101010101" pitchFamily="2" charset="-122"/>
              </a:rPr>
              <a:t> next[j]=  0 </a:t>
            </a:r>
            <a:r>
              <a:rPr lang="zh-CN" altLang="en-US" sz="1600" b="1" dirty="0">
                <a:solidFill>
                  <a:schemeClr val="accent5">
                    <a:lumMod val="75000"/>
                  </a:schemeClr>
                </a:solidFill>
                <a:latin typeface="宋体" panose="02010600030101010101" pitchFamily="2" charset="-122"/>
              </a:rPr>
              <a:t>表示从模式串头部开始继续进行字符比较</a:t>
            </a:r>
            <a:endParaRPr lang="en-US" altLang="zh-CN" sz="1600" b="1" dirty="0">
              <a:solidFill>
                <a:schemeClr val="accent5">
                  <a:lumMod val="75000"/>
                </a:schemeClr>
              </a:solidFill>
              <a:latin typeface="宋体" panose="02010600030101010101" pitchFamily="2" charset="-122"/>
            </a:endParaRPr>
          </a:p>
          <a:p>
            <a:pPr marL="0" lvl="2">
              <a:spcBef>
                <a:spcPct val="0"/>
              </a:spcBef>
              <a:buClrTx/>
              <a:buSzTx/>
              <a:buNone/>
            </a:pPr>
            <a:r>
              <a:rPr lang="en-US" altLang="zh-CN" sz="1600" b="1" dirty="0">
                <a:solidFill>
                  <a:schemeClr val="accent5">
                    <a:lumMod val="75000"/>
                  </a:schemeClr>
                </a:solidFill>
                <a:latin typeface="宋体" panose="02010600030101010101" pitchFamily="2" charset="-122"/>
              </a:rPr>
              <a:t> next[j]=  k </a:t>
            </a:r>
            <a:r>
              <a:rPr lang="zh-CN" altLang="en-US" sz="1600" b="1" dirty="0">
                <a:solidFill>
                  <a:schemeClr val="accent5">
                    <a:lumMod val="75000"/>
                  </a:schemeClr>
                </a:solidFill>
                <a:latin typeface="宋体" panose="02010600030101010101" pitchFamily="2" charset="-122"/>
              </a:rPr>
              <a:t>表示从模式串</a:t>
            </a:r>
            <a:r>
              <a:rPr lang="en-US" altLang="zh-CN" sz="1600" b="1" dirty="0">
                <a:solidFill>
                  <a:schemeClr val="accent5">
                    <a:lumMod val="75000"/>
                  </a:schemeClr>
                </a:solidFill>
                <a:latin typeface="宋体" panose="02010600030101010101" pitchFamily="2" charset="-122"/>
              </a:rPr>
              <a:t>k</a:t>
            </a:r>
            <a:r>
              <a:rPr lang="zh-CN" altLang="en-US" sz="1600" b="1" dirty="0">
                <a:solidFill>
                  <a:schemeClr val="accent5">
                    <a:lumMod val="75000"/>
                  </a:schemeClr>
                </a:solidFill>
                <a:latin typeface="宋体" panose="02010600030101010101" pitchFamily="2" charset="-122"/>
              </a:rPr>
              <a:t>位置继续进行字符比较</a:t>
            </a:r>
            <a:endParaRPr lang="en-US" altLang="zh-CN" sz="1600" b="1" dirty="0">
              <a:solidFill>
                <a:schemeClr val="accent5">
                  <a:lumMod val="75000"/>
                </a:schemeClr>
              </a:solidFill>
              <a:latin typeface="宋体" panose="02010600030101010101" pitchFamily="2" charset="-122"/>
            </a:endParaRPr>
          </a:p>
          <a:p>
            <a:pPr marL="0" lvl="2">
              <a:spcBef>
                <a:spcPct val="0"/>
              </a:spcBef>
              <a:buClrTx/>
              <a:buSzTx/>
              <a:buNone/>
            </a:pPr>
            <a:r>
              <a:rPr lang="en-US" altLang="zh-CN" sz="1600" b="1" dirty="0">
                <a:solidFill>
                  <a:schemeClr val="accent5">
                    <a:lumMod val="75000"/>
                  </a:schemeClr>
                </a:solidFill>
                <a:latin typeface="宋体" panose="02010600030101010101" pitchFamily="2" charset="-122"/>
              </a:rPr>
              <a:t>            </a:t>
            </a:r>
            <a:endParaRPr lang="zh-CN" altLang="en-US" sz="1600" b="1" dirty="0">
              <a:solidFill>
                <a:schemeClr val="accent5">
                  <a:lumMod val="75000"/>
                </a:schemeClr>
              </a:solidFill>
              <a:latin typeface="宋体" panose="02010600030101010101" pitchFamily="2" charset="-122"/>
            </a:endParaRPr>
          </a:p>
          <a:p>
            <a:pPr marL="0" lvl="2">
              <a:spcBef>
                <a:spcPct val="0"/>
              </a:spcBef>
              <a:buClrTx/>
              <a:buSzTx/>
              <a:buNone/>
            </a:pPr>
            <a:endParaRPr lang="zh-CN" altLang="en-US" sz="1800" dirty="0">
              <a:solidFill>
                <a:schemeClr val="accent5">
                  <a:lumMod val="75000"/>
                </a:schemeClr>
              </a:solidFill>
            </a:endParaRPr>
          </a:p>
          <a:p>
            <a:pPr eaLnBrk="1" hangingPunct="1">
              <a:spcBef>
                <a:spcPct val="0"/>
              </a:spcBef>
              <a:buClrTx/>
              <a:buSzTx/>
              <a:buFontTx/>
              <a:buNone/>
            </a:pPr>
            <a:r>
              <a:rPr kumimoji="1" lang="zh-CN" altLang="en-US" sz="1800" b="1" dirty="0">
                <a:solidFill>
                  <a:srgbClr val="030301"/>
                </a:solidFill>
                <a:latin typeface="宋体" panose="02010600030101010101" pitchFamily="2" charset="-122"/>
              </a:rPr>
              <a:t>若模式串</a:t>
            </a:r>
            <a:r>
              <a:rPr kumimoji="1" lang="en-US" altLang="zh-CN" sz="1800" b="1" dirty="0">
                <a:solidFill>
                  <a:srgbClr val="030301"/>
                </a:solidFill>
                <a:latin typeface="Times New Roman" panose="02020603050405020304" pitchFamily="18" charset="0"/>
              </a:rPr>
              <a:t>P</a:t>
            </a:r>
            <a:r>
              <a:rPr kumimoji="1" lang="zh-CN" altLang="en-US" sz="1800" b="1" dirty="0">
                <a:solidFill>
                  <a:srgbClr val="030301"/>
                </a:solidFill>
                <a:latin typeface="宋体" panose="02010600030101010101" pitchFamily="2" charset="-122"/>
              </a:rPr>
              <a:t>为</a:t>
            </a:r>
            <a:r>
              <a:rPr kumimoji="1" lang="zh-CN" altLang="en-US" sz="1800" b="1" dirty="0">
                <a:solidFill>
                  <a:srgbClr val="030301"/>
                </a:solidFill>
                <a:latin typeface="Times New Roman" panose="02020603050405020304" pitchFamily="18" charset="0"/>
              </a:rPr>
              <a:t>’ </a:t>
            </a:r>
            <a:r>
              <a:rPr kumimoji="1" lang="en-US" altLang="zh-CN" sz="1800" b="1" dirty="0" err="1">
                <a:solidFill>
                  <a:srgbClr val="030301"/>
                </a:solidFill>
                <a:latin typeface="Times New Roman" panose="02020603050405020304" pitchFamily="18" charset="0"/>
              </a:rPr>
              <a:t>abaabc</a:t>
            </a:r>
            <a:r>
              <a:rPr kumimoji="1" lang="en-US" altLang="zh-CN" sz="1800" b="1" dirty="0">
                <a:solidFill>
                  <a:srgbClr val="030301"/>
                </a:solidFill>
                <a:latin typeface="Times New Roman" panose="02020603050405020304" pitchFamily="18" charset="0"/>
              </a:rPr>
              <a:t>’</a:t>
            </a:r>
            <a:r>
              <a:rPr kumimoji="1" lang="zh-CN" altLang="en-US" sz="1800" b="1" dirty="0">
                <a:solidFill>
                  <a:srgbClr val="030301"/>
                </a:solidFill>
                <a:latin typeface="宋体" panose="02010600030101010101" pitchFamily="2" charset="-122"/>
              </a:rPr>
              <a:t>，由定义可得</a:t>
            </a:r>
            <a:r>
              <a:rPr kumimoji="1" lang="en-US" altLang="zh-CN" sz="1800" b="1" dirty="0">
                <a:solidFill>
                  <a:srgbClr val="030301"/>
                </a:solidFill>
                <a:latin typeface="Times New Roman" panose="02020603050405020304" pitchFamily="18" charset="0"/>
              </a:rPr>
              <a:t>next</a:t>
            </a:r>
            <a:r>
              <a:rPr kumimoji="1" lang="zh-CN" altLang="en-US" sz="1800" b="1" dirty="0">
                <a:solidFill>
                  <a:srgbClr val="030301"/>
                </a:solidFill>
                <a:latin typeface="宋体" panose="02010600030101010101" pitchFamily="2" charset="-122"/>
              </a:rPr>
              <a:t>函数值</a:t>
            </a:r>
            <a:r>
              <a:rPr kumimoji="1" lang="zh-CN" altLang="en-US" sz="1800" b="1" dirty="0">
                <a:solidFill>
                  <a:srgbClr val="030301"/>
                </a:solidFill>
                <a:latin typeface="Times New Roman" panose="02020603050405020304" pitchFamily="18" charset="0"/>
              </a:rPr>
              <a:t> </a:t>
            </a:r>
            <a:endParaRPr kumimoji="1" lang="zh-CN" altLang="en-US" sz="1800" b="1" dirty="0">
              <a:solidFill>
                <a:srgbClr val="030301"/>
              </a:solidFill>
              <a:latin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554426" y="1702260"/>
            <a:ext cx="5875421" cy="1096848"/>
          </a:xfrm>
          <a:prstGeom prst="rect">
            <a:avLst/>
          </a:prstGeom>
        </p:spPr>
      </p:pic>
      <p:sp>
        <p:nvSpPr>
          <p:cNvPr id="6" name="矩形 5"/>
          <p:cNvSpPr/>
          <p:nvPr/>
        </p:nvSpPr>
        <p:spPr>
          <a:xfrm>
            <a:off x="6216568" y="1637868"/>
            <a:ext cx="2736304" cy="600164"/>
          </a:xfrm>
          <a:prstGeom prst="rect">
            <a:avLst/>
          </a:prstGeom>
        </p:spPr>
        <p:txBody>
          <a:bodyPr wrap="square">
            <a:spAutoFit/>
          </a:bodyPr>
          <a:lstStyle/>
          <a:p>
            <a:pPr>
              <a:spcBef>
                <a:spcPct val="0"/>
              </a:spcBef>
            </a:pPr>
            <a:r>
              <a:rPr kumimoji="1" lang="zh-CN" altLang="en-US" sz="1500" b="1" dirty="0">
                <a:solidFill>
                  <a:srgbClr val="FF0000"/>
                </a:solidFill>
                <a:latin typeface="宋体" panose="02010600030101010101" pitchFamily="2" charset="-122"/>
              </a:rPr>
              <a:t>这里模式串头部地址从</a:t>
            </a:r>
            <a:r>
              <a:rPr kumimoji="1" lang="en-US" altLang="zh-CN" sz="1500" b="1" dirty="0">
                <a:solidFill>
                  <a:srgbClr val="FF0000"/>
                </a:solidFill>
                <a:latin typeface="宋体" panose="02010600030101010101" pitchFamily="2" charset="-122"/>
              </a:rPr>
              <a:t>0</a:t>
            </a:r>
            <a:r>
              <a:rPr kumimoji="1" lang="zh-CN" altLang="en-US" sz="1500" b="1" dirty="0">
                <a:solidFill>
                  <a:srgbClr val="FF0000"/>
                </a:solidFill>
                <a:latin typeface="宋体" panose="02010600030101010101" pitchFamily="2" charset="-122"/>
              </a:rPr>
              <a:t>开始。</a:t>
            </a:r>
            <a:endParaRPr kumimoji="1" lang="en-US" altLang="zh-CN" sz="1500" b="1" dirty="0">
              <a:solidFill>
                <a:srgbClr val="FF0000"/>
              </a:solidFill>
              <a:latin typeface="宋体" panose="02010600030101010101" pitchFamily="2" charset="-122"/>
            </a:endParaRPr>
          </a:p>
          <a:p>
            <a:pPr marL="0" lvl="2">
              <a:spcBef>
                <a:spcPct val="0"/>
              </a:spcBef>
            </a:pPr>
            <a:r>
              <a:rPr lang="en-US" altLang="zh-CN" sz="1800" dirty="0">
                <a:latin typeface="宋体" panose="02010600030101010101" pitchFamily="2" charset="-122"/>
              </a:rPr>
              <a:t>  </a:t>
            </a:r>
            <a:endParaRPr lang="en-US" altLang="zh-CN" sz="1800" dirty="0">
              <a:latin typeface="宋体" panose="02010600030101010101" pitchFamily="2" charset="-122"/>
            </a:endParaRPr>
          </a:p>
        </p:txBody>
      </p:sp>
      <p:graphicFrame>
        <p:nvGraphicFramePr>
          <p:cNvPr id="7" name="表格 6"/>
          <p:cNvGraphicFramePr>
            <a:graphicFrameLocks noGrp="1"/>
          </p:cNvGraphicFramePr>
          <p:nvPr/>
        </p:nvGraphicFramePr>
        <p:xfrm>
          <a:off x="628650" y="4797152"/>
          <a:ext cx="6095997" cy="1112520"/>
        </p:xfrm>
        <a:graphic>
          <a:graphicData uri="http://schemas.openxmlformats.org/drawingml/2006/table">
            <a:tbl>
              <a:tblPr firstRow="1" bandRow="1">
                <a:tableStyleId>{69CF1AB2-1976-4502-BF36-3FF5EA218861}</a:tableStyleId>
              </a:tblPr>
              <a:tblGrid>
                <a:gridCol w="1567086"/>
                <a:gridCol w="648072"/>
                <a:gridCol w="648072"/>
                <a:gridCol w="792088"/>
                <a:gridCol w="720080"/>
                <a:gridCol w="864096"/>
                <a:gridCol w="856503"/>
              </a:tblGrid>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rPr>
                        <a: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2</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3</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4</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5</a:t>
                      </a:r>
                      <a:endParaRPr lang="en-US" altLang="zh-CN" sz="1600" dirty="0">
                        <a:latin typeface="宋体" panose="02010600030101010101" pitchFamily="2" charset="-122"/>
                        <a:ea typeface="宋体" panose="02010600030101010101" pitchFamily="2" charset="-122"/>
                      </a:endParaRPr>
                    </a:p>
                  </a:txBody>
                  <a:tcPr marT="45641" marB="45641"/>
                </a:tc>
              </a:tr>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b</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b</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c</a:t>
                      </a:r>
                      <a:endParaRPr lang="en-US" altLang="zh-CN" sz="1600" dirty="0">
                        <a:latin typeface="宋体" panose="02010600030101010101" pitchFamily="2" charset="-122"/>
                        <a:ea typeface="宋体" panose="02010600030101010101" pitchFamily="2" charset="-122"/>
                      </a:endParaRPr>
                    </a:p>
                  </a:txBody>
                  <a:tcPr marT="45641" marB="45641" anchor="ctr"/>
                </a:tc>
              </a:tr>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i="1" dirty="0">
                          <a:latin typeface="宋体" panose="02010600030101010101" pitchFamily="2" charset="-122"/>
                          <a:ea typeface="宋体" panose="02010600030101010101" pitchFamily="2" charset="-122"/>
                          <a:cs typeface="Times New Roman" panose="02020603050405020304" pitchFamily="18" charset="0"/>
                        </a:rPr>
                        <a:t>Next</a:t>
                      </a:r>
                      <a:r>
                        <a:rPr lang="en-US" altLang="zh-CN" sz="1600" dirty="0">
                          <a:latin typeface="宋体" panose="02010600030101010101" pitchFamily="2" charset="-122"/>
                          <a:ea typeface="宋体" panose="02010600030101010101" pitchFamily="2" charset="-122"/>
                          <a:cs typeface="Times New Roman" panose="02020603050405020304" pitchFamily="18" charset="0"/>
                        </a:rPr>
                        <a: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2</a:t>
                      </a:r>
                      <a:endParaRPr lang="en-US" altLang="zh-CN" sz="1600" dirty="0">
                        <a:latin typeface="宋体" panose="02010600030101010101" pitchFamily="2" charset="-122"/>
                        <a:ea typeface="宋体" panose="02010600030101010101" pitchFamily="2" charset="-122"/>
                      </a:endParaRPr>
                    </a:p>
                  </a:txBody>
                  <a:tcPr marT="45641" marB="45641"/>
                </a:tc>
              </a:tr>
            </a:tbl>
          </a:graphicData>
        </a:graphic>
      </p:graphicFrame>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算法手动推导</a:t>
            </a:r>
            <a:endParaRPr lang="zh-CN" altLang="en-US" dirty="0">
              <a:effectLst>
                <a:outerShdw blurRad="38100" dist="38100" dir="2700000">
                  <a:srgbClr val="000000"/>
                </a:outerShdw>
              </a:effectLst>
            </a:endParaRPr>
          </a:p>
        </p:txBody>
      </p:sp>
      <p:grpSp>
        <p:nvGrpSpPr>
          <p:cNvPr id="7" name="组合 6"/>
          <p:cNvGrpSpPr/>
          <p:nvPr/>
        </p:nvGrpSpPr>
        <p:grpSpPr>
          <a:xfrm>
            <a:off x="1691680" y="2969365"/>
            <a:ext cx="6977006" cy="449161"/>
            <a:chOff x="1575640" y="2548901"/>
            <a:chExt cx="6977006" cy="449161"/>
          </a:xfrm>
        </p:grpSpPr>
        <p:grpSp>
          <p:nvGrpSpPr>
            <p:cNvPr id="8" name="组合 7"/>
            <p:cNvGrpSpPr/>
            <p:nvPr/>
          </p:nvGrpSpPr>
          <p:grpSpPr>
            <a:xfrm>
              <a:off x="3217288" y="2548901"/>
              <a:ext cx="5335358" cy="449161"/>
              <a:chOff x="1979712" y="1988840"/>
              <a:chExt cx="4680520" cy="360040"/>
            </a:xfrm>
          </p:grpSpPr>
          <p:sp>
            <p:nvSpPr>
              <p:cNvPr id="13" name="矩形 12"/>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4" name="矩形 13"/>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5" name="矩形 14"/>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16" name="矩形 15"/>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7" name="矩形 16"/>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8" name="矩形 17"/>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19" name="矩形 18"/>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0" name="矩形 19"/>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1" name="矩形 20"/>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2" name="矩形 21"/>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3" name="矩形 22"/>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4" name="矩形 23"/>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5" name="矩形 24"/>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grpSp>
        <p:sp>
          <p:nvSpPr>
            <p:cNvPr id="9" name="矩形 8"/>
            <p:cNvSpPr/>
            <p:nvPr/>
          </p:nvSpPr>
          <p:spPr>
            <a:xfrm>
              <a:off x="1575640"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0" name="矩形 9"/>
            <p:cNvSpPr/>
            <p:nvPr/>
          </p:nvSpPr>
          <p:spPr>
            <a:xfrm>
              <a:off x="1986052"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c</a:t>
              </a:r>
              <a:endParaRPr lang="zh-CN" altLang="en-US" dirty="0">
                <a:solidFill>
                  <a:srgbClr val="FF0000"/>
                </a:solidFill>
              </a:endParaRPr>
            </a:p>
          </p:txBody>
        </p:sp>
        <p:sp>
          <p:nvSpPr>
            <p:cNvPr id="11" name="矩形 10"/>
            <p:cNvSpPr/>
            <p:nvPr/>
          </p:nvSpPr>
          <p:spPr>
            <a:xfrm>
              <a:off x="2396464"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2" name="矩形 11"/>
            <p:cNvSpPr/>
            <p:nvPr/>
          </p:nvSpPr>
          <p:spPr>
            <a:xfrm>
              <a:off x="2806876"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grpSp>
      <p:sp>
        <p:nvSpPr>
          <p:cNvPr id="26" name="文本框 25"/>
          <p:cNvSpPr txBox="1"/>
          <p:nvPr/>
        </p:nvSpPr>
        <p:spPr>
          <a:xfrm>
            <a:off x="450286" y="3018416"/>
            <a:ext cx="1130438" cy="400110"/>
          </a:xfrm>
          <a:prstGeom prst="rect">
            <a:avLst/>
          </a:prstGeom>
          <a:noFill/>
        </p:spPr>
        <p:txBody>
          <a:bodyPr wrap="none" rtlCol="0">
            <a:spAutoFit/>
          </a:bodyPr>
          <a:lstStyle/>
          <a:p>
            <a:r>
              <a:rPr lang="zh-CN" altLang="en-US" sz="2000" b="1" dirty="0">
                <a:solidFill>
                  <a:srgbClr val="FF0000"/>
                </a:solidFill>
              </a:rPr>
              <a:t>文本串</a:t>
            </a:r>
            <a:r>
              <a:rPr lang="en-US" altLang="zh-CN" sz="2000" b="1" dirty="0">
                <a:solidFill>
                  <a:srgbClr val="FF0000"/>
                </a:solidFill>
              </a:rPr>
              <a:t>S</a:t>
            </a:r>
            <a:endParaRPr lang="zh-CN" altLang="en-US" sz="2000" b="1" dirty="0">
              <a:solidFill>
                <a:srgbClr val="FF0000"/>
              </a:solidFill>
            </a:endParaRPr>
          </a:p>
        </p:txBody>
      </p:sp>
      <p:grpSp>
        <p:nvGrpSpPr>
          <p:cNvPr id="27" name="组合 26"/>
          <p:cNvGrpSpPr/>
          <p:nvPr/>
        </p:nvGrpSpPr>
        <p:grpSpPr>
          <a:xfrm>
            <a:off x="1691680" y="3843935"/>
            <a:ext cx="2462402" cy="449161"/>
            <a:chOff x="1907704" y="4437112"/>
            <a:chExt cx="3224567" cy="819453"/>
          </a:xfrm>
        </p:grpSpPr>
        <p:sp>
          <p:nvSpPr>
            <p:cNvPr id="28" name="矩形 27"/>
            <p:cNvSpPr/>
            <p:nvPr/>
          </p:nvSpPr>
          <p:spPr>
            <a:xfrm>
              <a:off x="1907704"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9" name="矩形 28"/>
            <p:cNvSpPr/>
            <p:nvPr/>
          </p:nvSpPr>
          <p:spPr>
            <a:xfrm>
              <a:off x="2445270"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b</a:t>
              </a:r>
              <a:endParaRPr lang="zh-CN" altLang="en-US" dirty="0">
                <a:solidFill>
                  <a:srgbClr val="FF0000"/>
                </a:solidFill>
              </a:endParaRPr>
            </a:p>
          </p:txBody>
        </p:sp>
        <p:sp>
          <p:nvSpPr>
            <p:cNvPr id="30" name="矩形 29"/>
            <p:cNvSpPr/>
            <p:nvPr/>
          </p:nvSpPr>
          <p:spPr>
            <a:xfrm>
              <a:off x="2982835"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1" name="矩形 30"/>
            <p:cNvSpPr/>
            <p:nvPr/>
          </p:nvSpPr>
          <p:spPr>
            <a:xfrm>
              <a:off x="3520401"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2" name="矩形 31"/>
            <p:cNvSpPr/>
            <p:nvPr/>
          </p:nvSpPr>
          <p:spPr>
            <a:xfrm>
              <a:off x="4057966"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3" name="矩形 32"/>
            <p:cNvSpPr/>
            <p:nvPr/>
          </p:nvSpPr>
          <p:spPr>
            <a:xfrm>
              <a:off x="4594705"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grpSp>
      <p:sp>
        <p:nvSpPr>
          <p:cNvPr id="35" name="文本框 34"/>
          <p:cNvSpPr txBox="1"/>
          <p:nvPr/>
        </p:nvSpPr>
        <p:spPr>
          <a:xfrm>
            <a:off x="450286" y="3852809"/>
            <a:ext cx="1116011" cy="400110"/>
          </a:xfrm>
          <a:prstGeom prst="rect">
            <a:avLst/>
          </a:prstGeom>
          <a:noFill/>
        </p:spPr>
        <p:txBody>
          <a:bodyPr wrap="none" rtlCol="0">
            <a:spAutoFit/>
          </a:bodyPr>
          <a:lstStyle/>
          <a:p>
            <a:r>
              <a:rPr lang="zh-CN" altLang="en-US" sz="2000" b="1" dirty="0">
                <a:solidFill>
                  <a:srgbClr val="FF0000"/>
                </a:solidFill>
              </a:rPr>
              <a:t>模式串</a:t>
            </a:r>
            <a:r>
              <a:rPr lang="en-US" altLang="zh-CN" sz="2000" b="1" dirty="0">
                <a:solidFill>
                  <a:srgbClr val="FF0000"/>
                </a:solidFill>
              </a:rPr>
              <a:t>T</a:t>
            </a:r>
            <a:endParaRPr lang="zh-CN" altLang="en-US" sz="2000" b="1" dirty="0">
              <a:solidFill>
                <a:srgbClr val="FF0000"/>
              </a:solidFill>
            </a:endParaRPr>
          </a:p>
        </p:txBody>
      </p:sp>
      <p:sp>
        <p:nvSpPr>
          <p:cNvPr id="94" name="Text Box 4"/>
          <p:cNvSpPr txBox="1">
            <a:spLocks noChangeArrowheads="1"/>
          </p:cNvSpPr>
          <p:nvPr/>
        </p:nvSpPr>
        <p:spPr bwMode="auto">
          <a:xfrm>
            <a:off x="461642" y="1130336"/>
            <a:ext cx="72929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dirty="0">
                <a:latin typeface="Courier New" panose="02070309020205020404" pitchFamily="49" charset="0"/>
              </a:rPr>
              <a:t>文本串 </a:t>
            </a:r>
            <a:r>
              <a:rPr kumimoji="1" lang="en-US" altLang="zh-CN" sz="2000" b="1" dirty="0">
                <a:latin typeface="Courier New" panose="02070309020205020404" pitchFamily="49" charset="0"/>
              </a:rPr>
              <a:t>S=‘a c a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 a c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a:t>
            </a:r>
            <a:endParaRPr kumimoji="1" lang="en-US" altLang="zh-CN" sz="2000" b="1" dirty="0">
              <a:latin typeface="Courier New" panose="02070309020205020404" pitchFamily="49" charset="0"/>
            </a:endParaRPr>
          </a:p>
          <a:p>
            <a:pPr eaLnBrk="1" hangingPunct="1">
              <a:spcBef>
                <a:spcPct val="0"/>
              </a:spcBef>
              <a:buClrTx/>
              <a:buSzTx/>
              <a:buFontTx/>
              <a:buNone/>
            </a:pPr>
            <a:r>
              <a:rPr kumimoji="1" lang="zh-CN" altLang="en-US" sz="2000" b="1" dirty="0">
                <a:latin typeface="Courier New" panose="02070309020205020404" pitchFamily="49" charset="0"/>
              </a:rPr>
              <a:t>模式串 </a:t>
            </a:r>
            <a:r>
              <a:rPr kumimoji="1" lang="en-US" altLang="zh-CN" sz="2000" b="1" dirty="0">
                <a:latin typeface="Courier New" panose="02070309020205020404" pitchFamily="49" charset="0"/>
              </a:rPr>
              <a:t>T=’a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a:t>
            </a:r>
            <a:endParaRPr kumimoji="1" lang="en-US" altLang="zh-CN" sz="2000" b="1" dirty="0">
              <a:latin typeface="Courier New" panose="02070309020205020404" pitchFamily="49" charset="0"/>
            </a:endParaRPr>
          </a:p>
        </p:txBody>
      </p:sp>
      <p:sp>
        <p:nvSpPr>
          <p:cNvPr id="95" name="文本框 94"/>
          <p:cNvSpPr txBox="1"/>
          <p:nvPr/>
        </p:nvSpPr>
        <p:spPr>
          <a:xfrm>
            <a:off x="1023275" y="2180827"/>
            <a:ext cx="1475084" cy="400110"/>
          </a:xfrm>
          <a:prstGeom prst="rect">
            <a:avLst/>
          </a:prstGeom>
          <a:noFill/>
        </p:spPr>
        <p:txBody>
          <a:bodyPr wrap="none" rtlCol="0">
            <a:spAutoFit/>
          </a:bodyPr>
          <a:lstStyle/>
          <a:p>
            <a:r>
              <a:rPr lang="zh-CN" altLang="en-US" sz="2000" b="1" dirty="0">
                <a:solidFill>
                  <a:schemeClr val="accent1">
                    <a:lumMod val="50000"/>
                  </a:schemeClr>
                </a:solidFill>
              </a:rPr>
              <a:t>第一趟匹配</a:t>
            </a:r>
            <a:endParaRPr lang="zh-CN" altLang="en-US" sz="2000" b="1" dirty="0">
              <a:solidFill>
                <a:schemeClr val="accent1">
                  <a:lumMod val="50000"/>
                </a:schemeClr>
              </a:solidFill>
            </a:endParaRPr>
          </a:p>
        </p:txBody>
      </p:sp>
      <p:grpSp>
        <p:nvGrpSpPr>
          <p:cNvPr id="96" name="组合 95"/>
          <p:cNvGrpSpPr/>
          <p:nvPr/>
        </p:nvGrpSpPr>
        <p:grpSpPr>
          <a:xfrm>
            <a:off x="2255186" y="2658438"/>
            <a:ext cx="257318" cy="369332"/>
            <a:chOff x="2175962" y="2750722"/>
            <a:chExt cx="292603" cy="579051"/>
          </a:xfrm>
        </p:grpSpPr>
        <p:sp>
          <p:nvSpPr>
            <p:cNvPr id="97" name="文本框 96"/>
            <p:cNvSpPr txBox="1"/>
            <p:nvPr/>
          </p:nvSpPr>
          <p:spPr>
            <a:xfrm>
              <a:off x="2185664" y="2750722"/>
              <a:ext cx="282901" cy="579051"/>
            </a:xfrm>
            <a:prstGeom prst="rect">
              <a:avLst/>
            </a:prstGeom>
            <a:noFill/>
          </p:spPr>
          <p:txBody>
            <a:bodyPr wrap="none" rtlCol="0">
              <a:spAutoFit/>
            </a:bodyPr>
            <a:lstStyle/>
            <a:p>
              <a:r>
                <a:rPr lang="en-US" altLang="zh-CN" sz="1800" b="1" dirty="0">
                  <a:solidFill>
                    <a:srgbClr val="C00000"/>
                  </a:solidFill>
                </a:rPr>
                <a:t>i</a:t>
              </a:r>
              <a:endParaRPr lang="zh-CN" altLang="en-US" sz="1800" b="1" dirty="0">
                <a:solidFill>
                  <a:srgbClr val="C00000"/>
                </a:solidFill>
              </a:endParaRPr>
            </a:p>
          </p:txBody>
        </p:sp>
        <p:cxnSp>
          <p:nvCxnSpPr>
            <p:cNvPr id="98" name="直接箭头连接符 90115"/>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文本框 98"/>
          <p:cNvSpPr txBox="1"/>
          <p:nvPr/>
        </p:nvSpPr>
        <p:spPr>
          <a:xfrm>
            <a:off x="2307298" y="4319431"/>
            <a:ext cx="1723549" cy="369332"/>
          </a:xfrm>
          <a:prstGeom prst="rect">
            <a:avLst/>
          </a:prstGeom>
          <a:noFill/>
        </p:spPr>
        <p:txBody>
          <a:bodyPr wrap="none" rtlCol="0">
            <a:spAutoFit/>
          </a:bodyPr>
          <a:lstStyle/>
          <a:p>
            <a:r>
              <a:rPr lang="en-US" altLang="zh-CN" sz="1800" b="1" dirty="0">
                <a:solidFill>
                  <a:srgbClr val="C00000"/>
                </a:solidFill>
              </a:rPr>
              <a:t>j=1   next[1]=0</a:t>
            </a:r>
            <a:endParaRPr lang="zh-CN" altLang="en-US" sz="1800" b="1" dirty="0">
              <a:solidFill>
                <a:srgbClr val="C00000"/>
              </a:solidFill>
            </a:endParaRPr>
          </a:p>
        </p:txBody>
      </p:sp>
      <p:cxnSp>
        <p:nvCxnSpPr>
          <p:cNvPr id="100" name="直接箭头连接符 86"/>
          <p:cNvCxnSpPr/>
          <p:nvPr/>
        </p:nvCxnSpPr>
        <p:spPr>
          <a:xfrm flipV="1">
            <a:off x="2280584" y="4345766"/>
            <a:ext cx="1740" cy="27091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1" name="表格 100"/>
          <p:cNvGraphicFramePr>
            <a:graphicFrameLocks noGrp="1"/>
          </p:cNvGraphicFramePr>
          <p:nvPr/>
        </p:nvGraphicFramePr>
        <p:xfrm>
          <a:off x="628650" y="4797152"/>
          <a:ext cx="6095997" cy="1112520"/>
        </p:xfrm>
        <a:graphic>
          <a:graphicData uri="http://schemas.openxmlformats.org/drawingml/2006/table">
            <a:tbl>
              <a:tblPr firstRow="1" bandRow="1">
                <a:tableStyleId>{69CF1AB2-1976-4502-BF36-3FF5EA218861}</a:tableStyleId>
              </a:tblPr>
              <a:tblGrid>
                <a:gridCol w="1567086"/>
                <a:gridCol w="648072"/>
                <a:gridCol w="648072"/>
                <a:gridCol w="792088"/>
                <a:gridCol w="720080"/>
                <a:gridCol w="864096"/>
                <a:gridCol w="856503"/>
              </a:tblGrid>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rPr>
                        <a: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2</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3</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4</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5</a:t>
                      </a:r>
                      <a:endParaRPr lang="en-US" altLang="zh-CN" sz="1600" dirty="0">
                        <a:latin typeface="宋体" panose="02010600030101010101" pitchFamily="2" charset="-122"/>
                        <a:ea typeface="宋体" panose="02010600030101010101" pitchFamily="2" charset="-122"/>
                      </a:endParaRPr>
                    </a:p>
                  </a:txBody>
                  <a:tcPr marT="45641" marB="45641"/>
                </a:tc>
              </a:tr>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b</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b</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c</a:t>
                      </a:r>
                      <a:endParaRPr lang="en-US" altLang="zh-CN" sz="1600" dirty="0">
                        <a:latin typeface="宋体" panose="02010600030101010101" pitchFamily="2" charset="-122"/>
                        <a:ea typeface="宋体" panose="02010600030101010101" pitchFamily="2" charset="-122"/>
                      </a:endParaRPr>
                    </a:p>
                  </a:txBody>
                  <a:tcPr marT="45641" marB="45641" anchor="ctr"/>
                </a:tc>
              </a:tr>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i="1" dirty="0">
                          <a:latin typeface="宋体" panose="02010600030101010101" pitchFamily="2" charset="-122"/>
                          <a:ea typeface="宋体" panose="02010600030101010101" pitchFamily="2" charset="-122"/>
                          <a:cs typeface="Times New Roman" panose="02020603050405020304" pitchFamily="18" charset="0"/>
                        </a:rPr>
                        <a:t>Next</a:t>
                      </a:r>
                      <a:r>
                        <a:rPr lang="en-US" altLang="zh-CN" sz="1600" dirty="0">
                          <a:latin typeface="宋体" panose="02010600030101010101" pitchFamily="2" charset="-122"/>
                          <a:ea typeface="宋体" panose="02010600030101010101" pitchFamily="2" charset="-122"/>
                          <a:cs typeface="Times New Roman" panose="02020603050405020304" pitchFamily="18" charset="0"/>
                        </a:rPr>
                        <a: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2</a:t>
                      </a:r>
                      <a:endParaRPr lang="en-US" altLang="zh-CN" sz="1600" dirty="0">
                        <a:latin typeface="宋体" panose="02010600030101010101" pitchFamily="2" charset="-122"/>
                        <a:ea typeface="宋体" panose="02010600030101010101" pitchFamily="2" charset="-122"/>
                      </a:endParaRPr>
                    </a:p>
                  </a:txBody>
                  <a:tcPr marT="45641" marB="45641"/>
                </a:tc>
              </a:tr>
            </a:tbl>
          </a:graphicData>
        </a:graphic>
      </p:graphicFrame>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算法手动推导</a:t>
            </a:r>
            <a:endParaRPr lang="zh-CN" altLang="en-US" dirty="0">
              <a:effectLst>
                <a:outerShdw blurRad="38100" dist="38100" dir="2700000">
                  <a:srgbClr val="000000"/>
                </a:outerShdw>
              </a:effectLst>
            </a:endParaRPr>
          </a:p>
        </p:txBody>
      </p:sp>
      <p:grpSp>
        <p:nvGrpSpPr>
          <p:cNvPr id="7" name="组合 6"/>
          <p:cNvGrpSpPr/>
          <p:nvPr/>
        </p:nvGrpSpPr>
        <p:grpSpPr>
          <a:xfrm>
            <a:off x="1691680" y="2969365"/>
            <a:ext cx="6977006" cy="449161"/>
            <a:chOff x="1575640" y="2548901"/>
            <a:chExt cx="6977006" cy="449161"/>
          </a:xfrm>
        </p:grpSpPr>
        <p:grpSp>
          <p:nvGrpSpPr>
            <p:cNvPr id="8" name="组合 7"/>
            <p:cNvGrpSpPr/>
            <p:nvPr/>
          </p:nvGrpSpPr>
          <p:grpSpPr>
            <a:xfrm>
              <a:off x="3217288" y="2548901"/>
              <a:ext cx="5335358" cy="449161"/>
              <a:chOff x="1979712" y="1988840"/>
              <a:chExt cx="4680520" cy="360040"/>
            </a:xfrm>
          </p:grpSpPr>
          <p:sp>
            <p:nvSpPr>
              <p:cNvPr id="13" name="矩形 12"/>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4" name="矩形 13"/>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5" name="矩形 14"/>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16" name="矩形 15"/>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7" name="矩形 16"/>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8" name="矩形 17"/>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19" name="矩形 18"/>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0" name="矩形 19"/>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1" name="矩形 20"/>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2" name="矩形 21"/>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3" name="矩形 22"/>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4" name="矩形 23"/>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5" name="矩形 24"/>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grpSp>
        <p:sp>
          <p:nvSpPr>
            <p:cNvPr id="9" name="矩形 8"/>
            <p:cNvSpPr/>
            <p:nvPr/>
          </p:nvSpPr>
          <p:spPr>
            <a:xfrm>
              <a:off x="1575640"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0" name="矩形 9"/>
            <p:cNvSpPr/>
            <p:nvPr/>
          </p:nvSpPr>
          <p:spPr>
            <a:xfrm>
              <a:off x="1986052"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c</a:t>
              </a:r>
              <a:endParaRPr lang="zh-CN" altLang="en-US" dirty="0">
                <a:solidFill>
                  <a:srgbClr val="FF0000"/>
                </a:solidFill>
              </a:endParaRPr>
            </a:p>
          </p:txBody>
        </p:sp>
        <p:sp>
          <p:nvSpPr>
            <p:cNvPr id="11" name="矩形 10"/>
            <p:cNvSpPr/>
            <p:nvPr/>
          </p:nvSpPr>
          <p:spPr>
            <a:xfrm>
              <a:off x="2396464"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2" name="矩形 11"/>
            <p:cNvSpPr/>
            <p:nvPr/>
          </p:nvSpPr>
          <p:spPr>
            <a:xfrm>
              <a:off x="2806876"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grpSp>
      <p:sp>
        <p:nvSpPr>
          <p:cNvPr id="26" name="文本框 25"/>
          <p:cNvSpPr txBox="1"/>
          <p:nvPr/>
        </p:nvSpPr>
        <p:spPr>
          <a:xfrm>
            <a:off x="450286" y="3018416"/>
            <a:ext cx="1130438" cy="400110"/>
          </a:xfrm>
          <a:prstGeom prst="rect">
            <a:avLst/>
          </a:prstGeom>
          <a:noFill/>
        </p:spPr>
        <p:txBody>
          <a:bodyPr wrap="none" rtlCol="0">
            <a:spAutoFit/>
          </a:bodyPr>
          <a:lstStyle/>
          <a:p>
            <a:r>
              <a:rPr lang="zh-CN" altLang="en-US" sz="2000" b="1" dirty="0">
                <a:solidFill>
                  <a:srgbClr val="FF0000"/>
                </a:solidFill>
              </a:rPr>
              <a:t>文本串</a:t>
            </a:r>
            <a:r>
              <a:rPr lang="en-US" altLang="zh-CN" sz="2000" b="1" dirty="0">
                <a:solidFill>
                  <a:srgbClr val="FF0000"/>
                </a:solidFill>
              </a:rPr>
              <a:t>S</a:t>
            </a:r>
            <a:endParaRPr lang="zh-CN" altLang="en-US" sz="2000" b="1" dirty="0">
              <a:solidFill>
                <a:srgbClr val="FF0000"/>
              </a:solidFill>
            </a:endParaRPr>
          </a:p>
        </p:txBody>
      </p:sp>
      <p:grpSp>
        <p:nvGrpSpPr>
          <p:cNvPr id="27" name="组合 26"/>
          <p:cNvGrpSpPr/>
          <p:nvPr/>
        </p:nvGrpSpPr>
        <p:grpSpPr>
          <a:xfrm>
            <a:off x="2109598" y="3843935"/>
            <a:ext cx="2462402" cy="449161"/>
            <a:chOff x="1907704" y="4437112"/>
            <a:chExt cx="3224567" cy="819453"/>
          </a:xfrm>
        </p:grpSpPr>
        <p:sp>
          <p:nvSpPr>
            <p:cNvPr id="28" name="矩形 27"/>
            <p:cNvSpPr/>
            <p:nvPr/>
          </p:nvSpPr>
          <p:spPr>
            <a:xfrm>
              <a:off x="1907704"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a</a:t>
              </a:r>
              <a:endParaRPr lang="zh-CN" altLang="en-US" dirty="0">
                <a:solidFill>
                  <a:srgbClr val="FF0000"/>
                </a:solidFill>
              </a:endParaRPr>
            </a:p>
          </p:txBody>
        </p:sp>
        <p:sp>
          <p:nvSpPr>
            <p:cNvPr id="29" name="矩形 28"/>
            <p:cNvSpPr/>
            <p:nvPr/>
          </p:nvSpPr>
          <p:spPr>
            <a:xfrm>
              <a:off x="2445270"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p:cNvSpPr/>
            <p:nvPr/>
          </p:nvSpPr>
          <p:spPr>
            <a:xfrm>
              <a:off x="2982835"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1" name="矩形 30"/>
            <p:cNvSpPr/>
            <p:nvPr/>
          </p:nvSpPr>
          <p:spPr>
            <a:xfrm>
              <a:off x="3520401"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2" name="矩形 31"/>
            <p:cNvSpPr/>
            <p:nvPr/>
          </p:nvSpPr>
          <p:spPr>
            <a:xfrm>
              <a:off x="4057966"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3" name="矩形 32"/>
            <p:cNvSpPr/>
            <p:nvPr/>
          </p:nvSpPr>
          <p:spPr>
            <a:xfrm>
              <a:off x="4594705"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grpSp>
      <p:sp>
        <p:nvSpPr>
          <p:cNvPr id="35" name="文本框 34"/>
          <p:cNvSpPr txBox="1"/>
          <p:nvPr/>
        </p:nvSpPr>
        <p:spPr>
          <a:xfrm>
            <a:off x="450286" y="3852809"/>
            <a:ext cx="1116011" cy="400110"/>
          </a:xfrm>
          <a:prstGeom prst="rect">
            <a:avLst/>
          </a:prstGeom>
          <a:noFill/>
        </p:spPr>
        <p:txBody>
          <a:bodyPr wrap="none" rtlCol="0">
            <a:spAutoFit/>
          </a:bodyPr>
          <a:lstStyle/>
          <a:p>
            <a:r>
              <a:rPr lang="zh-CN" altLang="en-US" sz="2000" b="1" dirty="0">
                <a:solidFill>
                  <a:srgbClr val="FF0000"/>
                </a:solidFill>
              </a:rPr>
              <a:t>模式串</a:t>
            </a:r>
            <a:r>
              <a:rPr lang="en-US" altLang="zh-CN" sz="2000" b="1" dirty="0">
                <a:solidFill>
                  <a:srgbClr val="FF0000"/>
                </a:solidFill>
              </a:rPr>
              <a:t>T</a:t>
            </a:r>
            <a:endParaRPr lang="zh-CN" altLang="en-US" sz="2000" b="1" dirty="0">
              <a:solidFill>
                <a:srgbClr val="FF0000"/>
              </a:solidFill>
            </a:endParaRPr>
          </a:p>
        </p:txBody>
      </p:sp>
      <p:sp>
        <p:nvSpPr>
          <p:cNvPr id="94" name="Text Box 4"/>
          <p:cNvSpPr txBox="1">
            <a:spLocks noChangeArrowheads="1"/>
          </p:cNvSpPr>
          <p:nvPr/>
        </p:nvSpPr>
        <p:spPr bwMode="auto">
          <a:xfrm>
            <a:off x="461642" y="1130336"/>
            <a:ext cx="72929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dirty="0">
                <a:latin typeface="Courier New" panose="02070309020205020404" pitchFamily="49" charset="0"/>
              </a:rPr>
              <a:t>文本串 </a:t>
            </a:r>
            <a:r>
              <a:rPr kumimoji="1" lang="en-US" altLang="zh-CN" sz="2000" b="1" dirty="0">
                <a:latin typeface="Courier New" panose="02070309020205020404" pitchFamily="49" charset="0"/>
              </a:rPr>
              <a:t>S=‘a c a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 a c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a:t>
            </a:r>
            <a:endParaRPr kumimoji="1" lang="en-US" altLang="zh-CN" sz="2000" b="1" dirty="0">
              <a:latin typeface="Courier New" panose="02070309020205020404" pitchFamily="49" charset="0"/>
            </a:endParaRPr>
          </a:p>
          <a:p>
            <a:pPr eaLnBrk="1" hangingPunct="1">
              <a:spcBef>
                <a:spcPct val="0"/>
              </a:spcBef>
              <a:buClrTx/>
              <a:buSzTx/>
              <a:buFontTx/>
              <a:buNone/>
            </a:pPr>
            <a:r>
              <a:rPr kumimoji="1" lang="zh-CN" altLang="en-US" sz="2000" b="1" dirty="0">
                <a:latin typeface="Courier New" panose="02070309020205020404" pitchFamily="49" charset="0"/>
              </a:rPr>
              <a:t>模式串 </a:t>
            </a:r>
            <a:r>
              <a:rPr kumimoji="1" lang="en-US" altLang="zh-CN" sz="2000" b="1" dirty="0">
                <a:latin typeface="Courier New" panose="02070309020205020404" pitchFamily="49" charset="0"/>
              </a:rPr>
              <a:t>T=’a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a:t>
            </a:r>
            <a:endParaRPr kumimoji="1" lang="en-US" altLang="zh-CN" sz="2000" b="1" dirty="0">
              <a:latin typeface="Courier New" panose="02070309020205020404" pitchFamily="49" charset="0"/>
            </a:endParaRPr>
          </a:p>
        </p:txBody>
      </p:sp>
      <p:sp>
        <p:nvSpPr>
          <p:cNvPr id="95" name="文本框 94"/>
          <p:cNvSpPr txBox="1"/>
          <p:nvPr/>
        </p:nvSpPr>
        <p:spPr>
          <a:xfrm>
            <a:off x="1023275" y="2180827"/>
            <a:ext cx="1475084" cy="400110"/>
          </a:xfrm>
          <a:prstGeom prst="rect">
            <a:avLst/>
          </a:prstGeom>
          <a:noFill/>
        </p:spPr>
        <p:txBody>
          <a:bodyPr wrap="none" rtlCol="0">
            <a:spAutoFit/>
          </a:bodyPr>
          <a:lstStyle/>
          <a:p>
            <a:r>
              <a:rPr lang="zh-CN" altLang="en-US" sz="2000" b="1" dirty="0">
                <a:solidFill>
                  <a:schemeClr val="accent1">
                    <a:lumMod val="50000"/>
                  </a:schemeClr>
                </a:solidFill>
              </a:rPr>
              <a:t>第二趟匹配</a:t>
            </a:r>
            <a:endParaRPr lang="zh-CN" altLang="en-US" sz="2000" b="1" dirty="0">
              <a:solidFill>
                <a:schemeClr val="accent1">
                  <a:lumMod val="50000"/>
                </a:schemeClr>
              </a:solidFill>
            </a:endParaRPr>
          </a:p>
        </p:txBody>
      </p:sp>
      <p:grpSp>
        <p:nvGrpSpPr>
          <p:cNvPr id="96" name="组合 95"/>
          <p:cNvGrpSpPr/>
          <p:nvPr/>
        </p:nvGrpSpPr>
        <p:grpSpPr>
          <a:xfrm>
            <a:off x="2255186" y="2658438"/>
            <a:ext cx="257318" cy="369332"/>
            <a:chOff x="2175962" y="2750722"/>
            <a:chExt cx="292603" cy="579051"/>
          </a:xfrm>
        </p:grpSpPr>
        <p:sp>
          <p:nvSpPr>
            <p:cNvPr id="97" name="文本框 96"/>
            <p:cNvSpPr txBox="1"/>
            <p:nvPr/>
          </p:nvSpPr>
          <p:spPr>
            <a:xfrm>
              <a:off x="2185664" y="2750722"/>
              <a:ext cx="282901" cy="579051"/>
            </a:xfrm>
            <a:prstGeom prst="rect">
              <a:avLst/>
            </a:prstGeom>
            <a:noFill/>
          </p:spPr>
          <p:txBody>
            <a:bodyPr wrap="none" rtlCol="0">
              <a:spAutoFit/>
            </a:bodyPr>
            <a:lstStyle/>
            <a:p>
              <a:r>
                <a:rPr lang="en-US" altLang="zh-CN" sz="1800" b="1" dirty="0">
                  <a:solidFill>
                    <a:srgbClr val="C00000"/>
                  </a:solidFill>
                </a:rPr>
                <a:t>i</a:t>
              </a:r>
              <a:endParaRPr lang="zh-CN" altLang="en-US" sz="1800" b="1" dirty="0">
                <a:solidFill>
                  <a:srgbClr val="C00000"/>
                </a:solidFill>
              </a:endParaRPr>
            </a:p>
          </p:txBody>
        </p:sp>
        <p:cxnSp>
          <p:nvCxnSpPr>
            <p:cNvPr id="98" name="直接箭头连接符 90115"/>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文本框 98"/>
          <p:cNvSpPr txBox="1"/>
          <p:nvPr/>
        </p:nvSpPr>
        <p:spPr>
          <a:xfrm>
            <a:off x="2307298" y="4319431"/>
            <a:ext cx="1864613" cy="369332"/>
          </a:xfrm>
          <a:prstGeom prst="rect">
            <a:avLst/>
          </a:prstGeom>
          <a:noFill/>
        </p:spPr>
        <p:txBody>
          <a:bodyPr wrap="none" rtlCol="0">
            <a:spAutoFit/>
          </a:bodyPr>
          <a:lstStyle/>
          <a:p>
            <a:r>
              <a:rPr lang="en-US" altLang="zh-CN" sz="1800" b="1" dirty="0">
                <a:solidFill>
                  <a:srgbClr val="C00000"/>
                </a:solidFill>
              </a:rPr>
              <a:t>j=0   next[0]= -1</a:t>
            </a:r>
            <a:endParaRPr lang="zh-CN" altLang="en-US" sz="1800" b="1" dirty="0">
              <a:solidFill>
                <a:srgbClr val="C00000"/>
              </a:solidFill>
            </a:endParaRPr>
          </a:p>
        </p:txBody>
      </p:sp>
      <p:cxnSp>
        <p:nvCxnSpPr>
          <p:cNvPr id="100" name="直接箭头连接符 86"/>
          <p:cNvCxnSpPr/>
          <p:nvPr/>
        </p:nvCxnSpPr>
        <p:spPr>
          <a:xfrm flipV="1">
            <a:off x="2280584" y="4345766"/>
            <a:ext cx="1740" cy="27091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1" name="表格 100"/>
          <p:cNvGraphicFramePr>
            <a:graphicFrameLocks noGrp="1"/>
          </p:cNvGraphicFramePr>
          <p:nvPr/>
        </p:nvGraphicFramePr>
        <p:xfrm>
          <a:off x="628650" y="4797152"/>
          <a:ext cx="6095997" cy="1112520"/>
        </p:xfrm>
        <a:graphic>
          <a:graphicData uri="http://schemas.openxmlformats.org/drawingml/2006/table">
            <a:tbl>
              <a:tblPr firstRow="1" bandRow="1">
                <a:tableStyleId>{69CF1AB2-1976-4502-BF36-3FF5EA218861}</a:tableStyleId>
              </a:tblPr>
              <a:tblGrid>
                <a:gridCol w="1567086"/>
                <a:gridCol w="648072"/>
                <a:gridCol w="648072"/>
                <a:gridCol w="792088"/>
                <a:gridCol w="720080"/>
                <a:gridCol w="864096"/>
                <a:gridCol w="856503"/>
              </a:tblGrid>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rPr>
                        <a: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2</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3</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4</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5</a:t>
                      </a:r>
                      <a:endParaRPr lang="en-US" altLang="zh-CN" sz="1600" dirty="0">
                        <a:latin typeface="宋体" panose="02010600030101010101" pitchFamily="2" charset="-122"/>
                        <a:ea typeface="宋体" panose="02010600030101010101" pitchFamily="2" charset="-122"/>
                      </a:endParaRPr>
                    </a:p>
                  </a:txBody>
                  <a:tcPr marT="45641" marB="45641"/>
                </a:tc>
              </a:tr>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b</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b</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c</a:t>
                      </a:r>
                      <a:endParaRPr lang="en-US" altLang="zh-CN" sz="1600" dirty="0">
                        <a:latin typeface="宋体" panose="02010600030101010101" pitchFamily="2" charset="-122"/>
                        <a:ea typeface="宋体" panose="02010600030101010101" pitchFamily="2" charset="-122"/>
                      </a:endParaRPr>
                    </a:p>
                  </a:txBody>
                  <a:tcPr marT="45641" marB="45641" anchor="ctr"/>
                </a:tc>
              </a:tr>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i="1" dirty="0">
                          <a:latin typeface="宋体" panose="02010600030101010101" pitchFamily="2" charset="-122"/>
                          <a:ea typeface="宋体" panose="02010600030101010101" pitchFamily="2" charset="-122"/>
                          <a:cs typeface="Times New Roman" panose="02020603050405020304" pitchFamily="18" charset="0"/>
                        </a:rPr>
                        <a:t>Next</a:t>
                      </a:r>
                      <a:r>
                        <a:rPr lang="en-US" altLang="zh-CN" sz="1600" dirty="0">
                          <a:latin typeface="宋体" panose="02010600030101010101" pitchFamily="2" charset="-122"/>
                          <a:ea typeface="宋体" panose="02010600030101010101" pitchFamily="2" charset="-122"/>
                          <a:cs typeface="Times New Roman" panose="02020603050405020304" pitchFamily="18" charset="0"/>
                        </a:rPr>
                        <a: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2</a:t>
                      </a:r>
                      <a:endParaRPr lang="en-US" altLang="zh-CN" sz="1600" dirty="0">
                        <a:latin typeface="宋体" panose="02010600030101010101" pitchFamily="2" charset="-122"/>
                        <a:ea typeface="宋体" panose="02010600030101010101" pitchFamily="2" charset="-122"/>
                      </a:endParaRPr>
                    </a:p>
                  </a:txBody>
                  <a:tcPr marT="45641" marB="45641"/>
                </a:tc>
              </a:tr>
            </a:tbl>
          </a:graphicData>
        </a:graphic>
      </p:graphicFrame>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算法手动推导</a:t>
            </a:r>
            <a:endParaRPr lang="zh-CN" altLang="en-US" dirty="0">
              <a:effectLst>
                <a:outerShdw blurRad="38100" dist="38100" dir="2700000">
                  <a:srgbClr val="000000"/>
                </a:outerShdw>
              </a:effectLst>
            </a:endParaRPr>
          </a:p>
        </p:txBody>
      </p:sp>
      <p:grpSp>
        <p:nvGrpSpPr>
          <p:cNvPr id="7" name="组合 6"/>
          <p:cNvGrpSpPr/>
          <p:nvPr/>
        </p:nvGrpSpPr>
        <p:grpSpPr>
          <a:xfrm>
            <a:off x="1691680" y="2969365"/>
            <a:ext cx="6977006" cy="449161"/>
            <a:chOff x="1575640" y="2548901"/>
            <a:chExt cx="6977006" cy="449161"/>
          </a:xfrm>
        </p:grpSpPr>
        <p:grpSp>
          <p:nvGrpSpPr>
            <p:cNvPr id="8" name="组合 7"/>
            <p:cNvGrpSpPr/>
            <p:nvPr/>
          </p:nvGrpSpPr>
          <p:grpSpPr>
            <a:xfrm>
              <a:off x="3217288" y="2548901"/>
              <a:ext cx="5335358" cy="449161"/>
              <a:chOff x="1979712" y="1988840"/>
              <a:chExt cx="4680520" cy="360040"/>
            </a:xfrm>
          </p:grpSpPr>
          <p:sp>
            <p:nvSpPr>
              <p:cNvPr id="13" name="矩形 12"/>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4" name="矩形 13"/>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5" name="矩形 14"/>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16" name="矩形 15"/>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7" name="矩形 16"/>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8" name="矩形 17"/>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19" name="矩形 18"/>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0" name="矩形 19"/>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1" name="矩形 20"/>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2" name="矩形 21"/>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3" name="矩形 22"/>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4" name="矩形 23"/>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5" name="矩形 24"/>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grpSp>
        <p:sp>
          <p:nvSpPr>
            <p:cNvPr id="9" name="矩形 8"/>
            <p:cNvSpPr/>
            <p:nvPr/>
          </p:nvSpPr>
          <p:spPr>
            <a:xfrm>
              <a:off x="1575640"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0" name="矩形 9"/>
            <p:cNvSpPr/>
            <p:nvPr/>
          </p:nvSpPr>
          <p:spPr>
            <a:xfrm>
              <a:off x="1986052"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11" name="矩形 10"/>
            <p:cNvSpPr/>
            <p:nvPr/>
          </p:nvSpPr>
          <p:spPr>
            <a:xfrm>
              <a:off x="2396464"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2" name="矩形 11"/>
            <p:cNvSpPr/>
            <p:nvPr/>
          </p:nvSpPr>
          <p:spPr>
            <a:xfrm>
              <a:off x="2806876"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grpSp>
      <p:sp>
        <p:nvSpPr>
          <p:cNvPr id="26" name="文本框 25"/>
          <p:cNvSpPr txBox="1"/>
          <p:nvPr/>
        </p:nvSpPr>
        <p:spPr>
          <a:xfrm>
            <a:off x="450286" y="3018416"/>
            <a:ext cx="1130438" cy="400110"/>
          </a:xfrm>
          <a:prstGeom prst="rect">
            <a:avLst/>
          </a:prstGeom>
          <a:noFill/>
        </p:spPr>
        <p:txBody>
          <a:bodyPr wrap="none" rtlCol="0">
            <a:spAutoFit/>
          </a:bodyPr>
          <a:lstStyle/>
          <a:p>
            <a:r>
              <a:rPr lang="zh-CN" altLang="en-US" sz="2000" b="1" dirty="0">
                <a:solidFill>
                  <a:srgbClr val="FF0000"/>
                </a:solidFill>
              </a:rPr>
              <a:t>文本串</a:t>
            </a:r>
            <a:r>
              <a:rPr lang="en-US" altLang="zh-CN" sz="2000" b="1" dirty="0">
                <a:solidFill>
                  <a:srgbClr val="FF0000"/>
                </a:solidFill>
              </a:rPr>
              <a:t>S</a:t>
            </a:r>
            <a:endParaRPr lang="zh-CN" altLang="en-US" sz="2000" b="1" dirty="0">
              <a:solidFill>
                <a:srgbClr val="FF0000"/>
              </a:solidFill>
            </a:endParaRPr>
          </a:p>
        </p:txBody>
      </p:sp>
      <p:grpSp>
        <p:nvGrpSpPr>
          <p:cNvPr id="27" name="组合 26"/>
          <p:cNvGrpSpPr/>
          <p:nvPr/>
        </p:nvGrpSpPr>
        <p:grpSpPr>
          <a:xfrm>
            <a:off x="2483768" y="3843935"/>
            <a:ext cx="2462402" cy="449161"/>
            <a:chOff x="1907704" y="4437112"/>
            <a:chExt cx="3224567" cy="819453"/>
          </a:xfrm>
        </p:grpSpPr>
        <p:sp>
          <p:nvSpPr>
            <p:cNvPr id="28" name="矩形 27"/>
            <p:cNvSpPr/>
            <p:nvPr/>
          </p:nvSpPr>
          <p:spPr>
            <a:xfrm>
              <a:off x="1907704"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9" name="矩形 28"/>
            <p:cNvSpPr/>
            <p:nvPr/>
          </p:nvSpPr>
          <p:spPr>
            <a:xfrm>
              <a:off x="2445270"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p:cNvSpPr/>
            <p:nvPr/>
          </p:nvSpPr>
          <p:spPr>
            <a:xfrm>
              <a:off x="2982835"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1" name="矩形 30"/>
            <p:cNvSpPr/>
            <p:nvPr/>
          </p:nvSpPr>
          <p:spPr>
            <a:xfrm>
              <a:off x="3520401"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2" name="矩形 31"/>
            <p:cNvSpPr/>
            <p:nvPr/>
          </p:nvSpPr>
          <p:spPr>
            <a:xfrm>
              <a:off x="4057966"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3" name="矩形 32"/>
            <p:cNvSpPr/>
            <p:nvPr/>
          </p:nvSpPr>
          <p:spPr>
            <a:xfrm>
              <a:off x="4594705"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grpSp>
      <p:sp>
        <p:nvSpPr>
          <p:cNvPr id="35" name="文本框 34"/>
          <p:cNvSpPr txBox="1"/>
          <p:nvPr/>
        </p:nvSpPr>
        <p:spPr>
          <a:xfrm>
            <a:off x="450286" y="3852809"/>
            <a:ext cx="1116011" cy="400110"/>
          </a:xfrm>
          <a:prstGeom prst="rect">
            <a:avLst/>
          </a:prstGeom>
          <a:noFill/>
        </p:spPr>
        <p:txBody>
          <a:bodyPr wrap="none" rtlCol="0">
            <a:spAutoFit/>
          </a:bodyPr>
          <a:lstStyle/>
          <a:p>
            <a:r>
              <a:rPr lang="zh-CN" altLang="en-US" sz="2000" b="1" dirty="0">
                <a:solidFill>
                  <a:srgbClr val="FF0000"/>
                </a:solidFill>
              </a:rPr>
              <a:t>模式串</a:t>
            </a:r>
            <a:r>
              <a:rPr lang="en-US" altLang="zh-CN" sz="2000" b="1" dirty="0">
                <a:solidFill>
                  <a:srgbClr val="FF0000"/>
                </a:solidFill>
              </a:rPr>
              <a:t>T</a:t>
            </a:r>
            <a:endParaRPr lang="zh-CN" altLang="en-US" sz="2000" b="1" dirty="0">
              <a:solidFill>
                <a:srgbClr val="FF0000"/>
              </a:solidFill>
            </a:endParaRPr>
          </a:p>
        </p:txBody>
      </p:sp>
      <p:sp>
        <p:nvSpPr>
          <p:cNvPr id="94" name="Text Box 4"/>
          <p:cNvSpPr txBox="1">
            <a:spLocks noChangeArrowheads="1"/>
          </p:cNvSpPr>
          <p:nvPr/>
        </p:nvSpPr>
        <p:spPr bwMode="auto">
          <a:xfrm>
            <a:off x="461642" y="1130336"/>
            <a:ext cx="72929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dirty="0">
                <a:latin typeface="Courier New" panose="02070309020205020404" pitchFamily="49" charset="0"/>
              </a:rPr>
              <a:t>文本串 </a:t>
            </a:r>
            <a:r>
              <a:rPr kumimoji="1" lang="en-US" altLang="zh-CN" sz="2000" b="1" dirty="0">
                <a:latin typeface="Courier New" panose="02070309020205020404" pitchFamily="49" charset="0"/>
              </a:rPr>
              <a:t>S=‘a c a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 a c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a:t>
            </a:r>
            <a:endParaRPr kumimoji="1" lang="en-US" altLang="zh-CN" sz="2000" b="1" dirty="0">
              <a:latin typeface="Courier New" panose="02070309020205020404" pitchFamily="49" charset="0"/>
            </a:endParaRPr>
          </a:p>
          <a:p>
            <a:pPr eaLnBrk="1" hangingPunct="1">
              <a:spcBef>
                <a:spcPct val="0"/>
              </a:spcBef>
              <a:buClrTx/>
              <a:buSzTx/>
              <a:buFontTx/>
              <a:buNone/>
            </a:pPr>
            <a:r>
              <a:rPr kumimoji="1" lang="zh-CN" altLang="en-US" sz="2000" b="1" dirty="0">
                <a:latin typeface="Courier New" panose="02070309020205020404" pitchFamily="49" charset="0"/>
              </a:rPr>
              <a:t>模式串 </a:t>
            </a:r>
            <a:r>
              <a:rPr kumimoji="1" lang="en-US" altLang="zh-CN" sz="2000" b="1" dirty="0">
                <a:latin typeface="Courier New" panose="02070309020205020404" pitchFamily="49" charset="0"/>
              </a:rPr>
              <a:t>T=’a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a:t>
            </a:r>
            <a:endParaRPr kumimoji="1" lang="en-US" altLang="zh-CN" sz="2000" b="1" dirty="0">
              <a:latin typeface="Courier New" panose="02070309020205020404" pitchFamily="49" charset="0"/>
            </a:endParaRPr>
          </a:p>
        </p:txBody>
      </p:sp>
      <p:sp>
        <p:nvSpPr>
          <p:cNvPr id="95" name="文本框 94"/>
          <p:cNvSpPr txBox="1"/>
          <p:nvPr/>
        </p:nvSpPr>
        <p:spPr>
          <a:xfrm>
            <a:off x="1023275" y="2180827"/>
            <a:ext cx="1475084" cy="400110"/>
          </a:xfrm>
          <a:prstGeom prst="rect">
            <a:avLst/>
          </a:prstGeom>
          <a:noFill/>
        </p:spPr>
        <p:txBody>
          <a:bodyPr wrap="none" rtlCol="0">
            <a:spAutoFit/>
          </a:bodyPr>
          <a:lstStyle/>
          <a:p>
            <a:r>
              <a:rPr lang="zh-CN" altLang="en-US" sz="2000" b="1" dirty="0">
                <a:solidFill>
                  <a:schemeClr val="accent1">
                    <a:lumMod val="50000"/>
                  </a:schemeClr>
                </a:solidFill>
              </a:rPr>
              <a:t>第三趟匹配</a:t>
            </a:r>
            <a:endParaRPr lang="zh-CN" altLang="en-US" sz="2000" b="1" dirty="0">
              <a:solidFill>
                <a:schemeClr val="accent1">
                  <a:lumMod val="50000"/>
                </a:schemeClr>
              </a:solidFill>
            </a:endParaRPr>
          </a:p>
        </p:txBody>
      </p:sp>
      <p:grpSp>
        <p:nvGrpSpPr>
          <p:cNvPr id="96" name="组合 95"/>
          <p:cNvGrpSpPr/>
          <p:nvPr/>
        </p:nvGrpSpPr>
        <p:grpSpPr>
          <a:xfrm>
            <a:off x="2699792" y="2658438"/>
            <a:ext cx="257318" cy="369332"/>
            <a:chOff x="2175962" y="2750722"/>
            <a:chExt cx="292603" cy="579051"/>
          </a:xfrm>
        </p:grpSpPr>
        <p:sp>
          <p:nvSpPr>
            <p:cNvPr id="97" name="文本框 96"/>
            <p:cNvSpPr txBox="1"/>
            <p:nvPr/>
          </p:nvSpPr>
          <p:spPr>
            <a:xfrm>
              <a:off x="2185664" y="2750722"/>
              <a:ext cx="282901" cy="579051"/>
            </a:xfrm>
            <a:prstGeom prst="rect">
              <a:avLst/>
            </a:prstGeom>
            <a:noFill/>
          </p:spPr>
          <p:txBody>
            <a:bodyPr wrap="none" rtlCol="0">
              <a:spAutoFit/>
            </a:bodyPr>
            <a:lstStyle/>
            <a:p>
              <a:r>
                <a:rPr lang="en-US" altLang="zh-CN" sz="1800" b="1" dirty="0">
                  <a:solidFill>
                    <a:srgbClr val="C00000"/>
                  </a:solidFill>
                </a:rPr>
                <a:t>i</a:t>
              </a:r>
              <a:endParaRPr lang="zh-CN" altLang="en-US" sz="1800" b="1" dirty="0">
                <a:solidFill>
                  <a:srgbClr val="C00000"/>
                </a:solidFill>
              </a:endParaRPr>
            </a:p>
          </p:txBody>
        </p:sp>
        <p:cxnSp>
          <p:nvCxnSpPr>
            <p:cNvPr id="98" name="直接箭头连接符 90115"/>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文本框 98"/>
          <p:cNvSpPr txBox="1"/>
          <p:nvPr/>
        </p:nvSpPr>
        <p:spPr>
          <a:xfrm>
            <a:off x="2707387" y="4319431"/>
            <a:ext cx="248786" cy="369332"/>
          </a:xfrm>
          <a:prstGeom prst="rect">
            <a:avLst/>
          </a:prstGeom>
          <a:noFill/>
        </p:spPr>
        <p:txBody>
          <a:bodyPr wrap="none" rtlCol="0">
            <a:spAutoFit/>
          </a:bodyPr>
          <a:lstStyle/>
          <a:p>
            <a:r>
              <a:rPr lang="en-US" altLang="zh-CN" sz="1800" b="1" dirty="0">
                <a:solidFill>
                  <a:srgbClr val="C00000"/>
                </a:solidFill>
              </a:rPr>
              <a:t>j</a:t>
            </a:r>
            <a:endParaRPr lang="zh-CN" altLang="en-US" sz="1800" b="1" dirty="0">
              <a:solidFill>
                <a:srgbClr val="C00000"/>
              </a:solidFill>
            </a:endParaRPr>
          </a:p>
        </p:txBody>
      </p:sp>
      <p:cxnSp>
        <p:nvCxnSpPr>
          <p:cNvPr id="100" name="直接箭头连接符 86"/>
          <p:cNvCxnSpPr/>
          <p:nvPr/>
        </p:nvCxnSpPr>
        <p:spPr>
          <a:xfrm flipV="1">
            <a:off x="2680673" y="4345766"/>
            <a:ext cx="1740" cy="27091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1" name="表格 100"/>
          <p:cNvGraphicFramePr>
            <a:graphicFrameLocks noGrp="1"/>
          </p:cNvGraphicFramePr>
          <p:nvPr/>
        </p:nvGraphicFramePr>
        <p:xfrm>
          <a:off x="628650" y="4797152"/>
          <a:ext cx="6095997" cy="1112520"/>
        </p:xfrm>
        <a:graphic>
          <a:graphicData uri="http://schemas.openxmlformats.org/drawingml/2006/table">
            <a:tbl>
              <a:tblPr firstRow="1" bandRow="1">
                <a:tableStyleId>{69CF1AB2-1976-4502-BF36-3FF5EA218861}</a:tableStyleId>
              </a:tblPr>
              <a:tblGrid>
                <a:gridCol w="1567086"/>
                <a:gridCol w="648072"/>
                <a:gridCol w="648072"/>
                <a:gridCol w="792088"/>
                <a:gridCol w="720080"/>
                <a:gridCol w="864096"/>
                <a:gridCol w="856503"/>
              </a:tblGrid>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rPr>
                        <a: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2</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3</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4</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5</a:t>
                      </a:r>
                      <a:endParaRPr lang="en-US" altLang="zh-CN" sz="1600" dirty="0">
                        <a:latin typeface="宋体" panose="02010600030101010101" pitchFamily="2" charset="-122"/>
                        <a:ea typeface="宋体" panose="02010600030101010101" pitchFamily="2" charset="-122"/>
                      </a:endParaRPr>
                    </a:p>
                  </a:txBody>
                  <a:tcPr marT="45641" marB="45641"/>
                </a:tc>
              </a:tr>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b</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b</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c</a:t>
                      </a:r>
                      <a:endParaRPr lang="en-US" altLang="zh-CN" sz="1600" dirty="0">
                        <a:latin typeface="宋体" panose="02010600030101010101" pitchFamily="2" charset="-122"/>
                        <a:ea typeface="宋体" panose="02010600030101010101" pitchFamily="2" charset="-122"/>
                      </a:endParaRPr>
                    </a:p>
                  </a:txBody>
                  <a:tcPr marT="45641" marB="45641" anchor="ctr"/>
                </a:tc>
              </a:tr>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i="1" dirty="0">
                          <a:latin typeface="宋体" panose="02010600030101010101" pitchFamily="2" charset="-122"/>
                          <a:ea typeface="宋体" panose="02010600030101010101" pitchFamily="2" charset="-122"/>
                          <a:cs typeface="Times New Roman" panose="02020603050405020304" pitchFamily="18" charset="0"/>
                        </a:rPr>
                        <a:t>Next</a:t>
                      </a:r>
                      <a:r>
                        <a:rPr lang="en-US" altLang="zh-CN" sz="1600" dirty="0">
                          <a:latin typeface="宋体" panose="02010600030101010101" pitchFamily="2" charset="-122"/>
                          <a:ea typeface="宋体" panose="02010600030101010101" pitchFamily="2" charset="-122"/>
                          <a:cs typeface="Times New Roman" panose="02020603050405020304" pitchFamily="18" charset="0"/>
                        </a:rPr>
                        <a: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2</a:t>
                      </a:r>
                      <a:endParaRPr lang="en-US" altLang="zh-CN" sz="1600" dirty="0">
                        <a:latin typeface="宋体" panose="02010600030101010101" pitchFamily="2" charset="-122"/>
                        <a:ea typeface="宋体" panose="02010600030101010101" pitchFamily="2" charset="-122"/>
                      </a:endParaRPr>
                    </a:p>
                  </a:txBody>
                  <a:tcPr marT="45641" marB="45641"/>
                </a:tc>
              </a:tr>
            </a:tbl>
          </a:graphicData>
        </a:graphic>
      </p:graphicFrame>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算法手动推导</a:t>
            </a:r>
            <a:endParaRPr lang="zh-CN" altLang="en-US" dirty="0">
              <a:effectLst>
                <a:outerShdw blurRad="38100" dist="38100" dir="2700000">
                  <a:srgbClr val="000000"/>
                </a:outerShdw>
              </a:effectLst>
            </a:endParaRPr>
          </a:p>
        </p:txBody>
      </p:sp>
      <p:grpSp>
        <p:nvGrpSpPr>
          <p:cNvPr id="7" name="组合 6"/>
          <p:cNvGrpSpPr/>
          <p:nvPr/>
        </p:nvGrpSpPr>
        <p:grpSpPr>
          <a:xfrm>
            <a:off x="1691680" y="2969365"/>
            <a:ext cx="6977006" cy="449161"/>
            <a:chOff x="1575640" y="2548901"/>
            <a:chExt cx="6977006" cy="449161"/>
          </a:xfrm>
        </p:grpSpPr>
        <p:grpSp>
          <p:nvGrpSpPr>
            <p:cNvPr id="8" name="组合 7"/>
            <p:cNvGrpSpPr/>
            <p:nvPr/>
          </p:nvGrpSpPr>
          <p:grpSpPr>
            <a:xfrm>
              <a:off x="3217288" y="2548901"/>
              <a:ext cx="5335358" cy="449161"/>
              <a:chOff x="1979712" y="1988840"/>
              <a:chExt cx="4680520" cy="360040"/>
            </a:xfrm>
          </p:grpSpPr>
          <p:sp>
            <p:nvSpPr>
              <p:cNvPr id="13" name="矩形 12"/>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4" name="矩形 13"/>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5" name="矩形 14"/>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16" name="矩形 15"/>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a</a:t>
                </a:r>
                <a:endParaRPr lang="zh-CN" altLang="en-US" dirty="0">
                  <a:solidFill>
                    <a:srgbClr val="FF0000"/>
                  </a:solidFill>
                </a:endParaRPr>
              </a:p>
            </p:txBody>
          </p:sp>
          <p:sp>
            <p:nvSpPr>
              <p:cNvPr id="17" name="矩形 16"/>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8" name="矩形 17"/>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19" name="矩形 18"/>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0" name="矩形 19"/>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1" name="矩形 20"/>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2" name="矩形 21"/>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3" name="矩形 22"/>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4" name="矩形 23"/>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5" name="矩形 24"/>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grpSp>
        <p:sp>
          <p:nvSpPr>
            <p:cNvPr id="9" name="矩形 8"/>
            <p:cNvSpPr/>
            <p:nvPr/>
          </p:nvSpPr>
          <p:spPr>
            <a:xfrm>
              <a:off x="1575640"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0" name="矩形 9"/>
            <p:cNvSpPr/>
            <p:nvPr/>
          </p:nvSpPr>
          <p:spPr>
            <a:xfrm>
              <a:off x="1986052"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11" name="矩形 10"/>
            <p:cNvSpPr/>
            <p:nvPr/>
          </p:nvSpPr>
          <p:spPr>
            <a:xfrm>
              <a:off x="2396464"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2" name="矩形 11"/>
            <p:cNvSpPr/>
            <p:nvPr/>
          </p:nvSpPr>
          <p:spPr>
            <a:xfrm>
              <a:off x="2806876"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grpSp>
      <p:sp>
        <p:nvSpPr>
          <p:cNvPr id="26" name="文本框 25"/>
          <p:cNvSpPr txBox="1"/>
          <p:nvPr/>
        </p:nvSpPr>
        <p:spPr>
          <a:xfrm>
            <a:off x="450286" y="3018416"/>
            <a:ext cx="1130438" cy="400110"/>
          </a:xfrm>
          <a:prstGeom prst="rect">
            <a:avLst/>
          </a:prstGeom>
          <a:noFill/>
        </p:spPr>
        <p:txBody>
          <a:bodyPr wrap="none" rtlCol="0">
            <a:spAutoFit/>
          </a:bodyPr>
          <a:lstStyle/>
          <a:p>
            <a:r>
              <a:rPr lang="zh-CN" altLang="en-US" sz="2000" b="1" dirty="0">
                <a:solidFill>
                  <a:srgbClr val="FF0000"/>
                </a:solidFill>
              </a:rPr>
              <a:t>文本串</a:t>
            </a:r>
            <a:r>
              <a:rPr lang="en-US" altLang="zh-CN" sz="2000" b="1" dirty="0">
                <a:solidFill>
                  <a:srgbClr val="FF0000"/>
                </a:solidFill>
              </a:rPr>
              <a:t>S</a:t>
            </a:r>
            <a:endParaRPr lang="zh-CN" altLang="en-US" sz="2000" b="1" dirty="0">
              <a:solidFill>
                <a:srgbClr val="FF0000"/>
              </a:solidFill>
            </a:endParaRPr>
          </a:p>
        </p:txBody>
      </p:sp>
      <p:grpSp>
        <p:nvGrpSpPr>
          <p:cNvPr id="27" name="组合 26"/>
          <p:cNvGrpSpPr/>
          <p:nvPr/>
        </p:nvGrpSpPr>
        <p:grpSpPr>
          <a:xfrm>
            <a:off x="2483768" y="3843935"/>
            <a:ext cx="2462402" cy="449161"/>
            <a:chOff x="1907704" y="4437112"/>
            <a:chExt cx="3224567" cy="819453"/>
          </a:xfrm>
        </p:grpSpPr>
        <p:sp>
          <p:nvSpPr>
            <p:cNvPr id="28" name="矩形 27"/>
            <p:cNvSpPr/>
            <p:nvPr/>
          </p:nvSpPr>
          <p:spPr>
            <a:xfrm>
              <a:off x="1907704"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9" name="矩形 28"/>
            <p:cNvSpPr/>
            <p:nvPr/>
          </p:nvSpPr>
          <p:spPr>
            <a:xfrm>
              <a:off x="2445270"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p:cNvSpPr/>
            <p:nvPr/>
          </p:nvSpPr>
          <p:spPr>
            <a:xfrm>
              <a:off x="2982835"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1" name="矩形 30"/>
            <p:cNvSpPr/>
            <p:nvPr/>
          </p:nvSpPr>
          <p:spPr>
            <a:xfrm>
              <a:off x="3520401"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2" name="矩形 31"/>
            <p:cNvSpPr/>
            <p:nvPr/>
          </p:nvSpPr>
          <p:spPr>
            <a:xfrm>
              <a:off x="4057966"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3" name="矩形 32"/>
            <p:cNvSpPr/>
            <p:nvPr/>
          </p:nvSpPr>
          <p:spPr>
            <a:xfrm>
              <a:off x="4594705"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c</a:t>
              </a:r>
              <a:endParaRPr lang="zh-CN" altLang="en-US" dirty="0">
                <a:solidFill>
                  <a:srgbClr val="FF0000"/>
                </a:solidFill>
              </a:endParaRPr>
            </a:p>
          </p:txBody>
        </p:sp>
      </p:grpSp>
      <p:sp>
        <p:nvSpPr>
          <p:cNvPr id="35" name="文本框 34"/>
          <p:cNvSpPr txBox="1"/>
          <p:nvPr/>
        </p:nvSpPr>
        <p:spPr>
          <a:xfrm>
            <a:off x="450286" y="3852809"/>
            <a:ext cx="1116011" cy="400110"/>
          </a:xfrm>
          <a:prstGeom prst="rect">
            <a:avLst/>
          </a:prstGeom>
          <a:noFill/>
        </p:spPr>
        <p:txBody>
          <a:bodyPr wrap="none" rtlCol="0">
            <a:spAutoFit/>
          </a:bodyPr>
          <a:lstStyle/>
          <a:p>
            <a:r>
              <a:rPr lang="zh-CN" altLang="en-US" sz="2000" b="1" dirty="0">
                <a:solidFill>
                  <a:srgbClr val="FF0000"/>
                </a:solidFill>
              </a:rPr>
              <a:t>模式串</a:t>
            </a:r>
            <a:r>
              <a:rPr lang="en-US" altLang="zh-CN" sz="2000" b="1" dirty="0">
                <a:solidFill>
                  <a:srgbClr val="FF0000"/>
                </a:solidFill>
              </a:rPr>
              <a:t>T</a:t>
            </a:r>
            <a:endParaRPr lang="zh-CN" altLang="en-US" sz="2000" b="1" dirty="0">
              <a:solidFill>
                <a:srgbClr val="FF0000"/>
              </a:solidFill>
            </a:endParaRPr>
          </a:p>
        </p:txBody>
      </p:sp>
      <p:sp>
        <p:nvSpPr>
          <p:cNvPr id="94" name="Text Box 4"/>
          <p:cNvSpPr txBox="1">
            <a:spLocks noChangeArrowheads="1"/>
          </p:cNvSpPr>
          <p:nvPr/>
        </p:nvSpPr>
        <p:spPr bwMode="auto">
          <a:xfrm>
            <a:off x="461642" y="1130336"/>
            <a:ext cx="72929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dirty="0">
                <a:latin typeface="Courier New" panose="02070309020205020404" pitchFamily="49" charset="0"/>
              </a:rPr>
              <a:t>文本串 </a:t>
            </a:r>
            <a:r>
              <a:rPr kumimoji="1" lang="en-US" altLang="zh-CN" sz="2000" b="1" dirty="0">
                <a:latin typeface="Courier New" panose="02070309020205020404" pitchFamily="49" charset="0"/>
              </a:rPr>
              <a:t>S=‘a c a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 a c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a:t>
            </a:r>
            <a:endParaRPr kumimoji="1" lang="en-US" altLang="zh-CN" sz="2000" b="1" dirty="0">
              <a:latin typeface="Courier New" panose="02070309020205020404" pitchFamily="49" charset="0"/>
            </a:endParaRPr>
          </a:p>
          <a:p>
            <a:pPr eaLnBrk="1" hangingPunct="1">
              <a:spcBef>
                <a:spcPct val="0"/>
              </a:spcBef>
              <a:buClrTx/>
              <a:buSzTx/>
              <a:buFontTx/>
              <a:buNone/>
            </a:pPr>
            <a:r>
              <a:rPr kumimoji="1" lang="zh-CN" altLang="en-US" sz="2000" b="1" dirty="0">
                <a:latin typeface="Courier New" panose="02070309020205020404" pitchFamily="49" charset="0"/>
              </a:rPr>
              <a:t>模式串 </a:t>
            </a:r>
            <a:r>
              <a:rPr kumimoji="1" lang="en-US" altLang="zh-CN" sz="2000" b="1" dirty="0">
                <a:latin typeface="Courier New" panose="02070309020205020404" pitchFamily="49" charset="0"/>
              </a:rPr>
              <a:t>T=’a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a:t>
            </a:r>
            <a:endParaRPr kumimoji="1" lang="en-US" altLang="zh-CN" sz="2000" b="1" dirty="0">
              <a:latin typeface="Courier New" panose="02070309020205020404" pitchFamily="49" charset="0"/>
            </a:endParaRPr>
          </a:p>
        </p:txBody>
      </p:sp>
      <p:sp>
        <p:nvSpPr>
          <p:cNvPr id="95" name="文本框 94"/>
          <p:cNvSpPr txBox="1"/>
          <p:nvPr/>
        </p:nvSpPr>
        <p:spPr>
          <a:xfrm>
            <a:off x="1023275" y="2180827"/>
            <a:ext cx="1475084" cy="400110"/>
          </a:xfrm>
          <a:prstGeom prst="rect">
            <a:avLst/>
          </a:prstGeom>
          <a:noFill/>
        </p:spPr>
        <p:txBody>
          <a:bodyPr wrap="none" rtlCol="0">
            <a:spAutoFit/>
          </a:bodyPr>
          <a:lstStyle/>
          <a:p>
            <a:r>
              <a:rPr lang="zh-CN" altLang="en-US" sz="2000" b="1" dirty="0">
                <a:solidFill>
                  <a:schemeClr val="accent1">
                    <a:lumMod val="50000"/>
                  </a:schemeClr>
                </a:solidFill>
              </a:rPr>
              <a:t>第三趟匹配</a:t>
            </a:r>
            <a:endParaRPr lang="zh-CN" altLang="en-US" sz="2000" b="1" dirty="0">
              <a:solidFill>
                <a:schemeClr val="accent1">
                  <a:lumMod val="50000"/>
                </a:schemeClr>
              </a:solidFill>
            </a:endParaRPr>
          </a:p>
        </p:txBody>
      </p:sp>
      <p:grpSp>
        <p:nvGrpSpPr>
          <p:cNvPr id="96" name="组合 95"/>
          <p:cNvGrpSpPr/>
          <p:nvPr/>
        </p:nvGrpSpPr>
        <p:grpSpPr>
          <a:xfrm>
            <a:off x="4746730" y="2658438"/>
            <a:ext cx="257318" cy="369332"/>
            <a:chOff x="2175962" y="2750722"/>
            <a:chExt cx="292603" cy="579051"/>
          </a:xfrm>
        </p:grpSpPr>
        <p:sp>
          <p:nvSpPr>
            <p:cNvPr id="97" name="文本框 96"/>
            <p:cNvSpPr txBox="1"/>
            <p:nvPr/>
          </p:nvSpPr>
          <p:spPr>
            <a:xfrm>
              <a:off x="2185664" y="2750722"/>
              <a:ext cx="282901" cy="579051"/>
            </a:xfrm>
            <a:prstGeom prst="rect">
              <a:avLst/>
            </a:prstGeom>
            <a:noFill/>
          </p:spPr>
          <p:txBody>
            <a:bodyPr wrap="none" rtlCol="0">
              <a:spAutoFit/>
            </a:bodyPr>
            <a:lstStyle/>
            <a:p>
              <a:r>
                <a:rPr lang="en-US" altLang="zh-CN" sz="1800" b="1" dirty="0">
                  <a:solidFill>
                    <a:srgbClr val="C00000"/>
                  </a:solidFill>
                </a:rPr>
                <a:t>i</a:t>
              </a:r>
              <a:endParaRPr lang="zh-CN" altLang="en-US" sz="1800" b="1" dirty="0">
                <a:solidFill>
                  <a:srgbClr val="C00000"/>
                </a:solidFill>
              </a:endParaRPr>
            </a:p>
          </p:txBody>
        </p:sp>
        <p:cxnSp>
          <p:nvCxnSpPr>
            <p:cNvPr id="98" name="直接箭头连接符 90115"/>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文本框 98"/>
          <p:cNvSpPr txBox="1"/>
          <p:nvPr/>
        </p:nvSpPr>
        <p:spPr>
          <a:xfrm>
            <a:off x="4755262" y="4319431"/>
            <a:ext cx="1915909" cy="369332"/>
          </a:xfrm>
          <a:prstGeom prst="rect">
            <a:avLst/>
          </a:prstGeom>
          <a:noFill/>
        </p:spPr>
        <p:txBody>
          <a:bodyPr wrap="none" rtlCol="0">
            <a:spAutoFit/>
          </a:bodyPr>
          <a:lstStyle/>
          <a:p>
            <a:r>
              <a:rPr lang="en-US" altLang="zh-CN" sz="1800" b="1" dirty="0">
                <a:solidFill>
                  <a:srgbClr val="C00000"/>
                </a:solidFill>
              </a:rPr>
              <a:t>j=5      next[5]=2</a:t>
            </a:r>
            <a:endParaRPr lang="zh-CN" altLang="en-US" sz="1800" b="1" dirty="0">
              <a:solidFill>
                <a:srgbClr val="C00000"/>
              </a:solidFill>
            </a:endParaRPr>
          </a:p>
        </p:txBody>
      </p:sp>
      <p:cxnSp>
        <p:nvCxnSpPr>
          <p:cNvPr id="100" name="直接箭头连接符 86"/>
          <p:cNvCxnSpPr/>
          <p:nvPr/>
        </p:nvCxnSpPr>
        <p:spPr>
          <a:xfrm flipV="1">
            <a:off x="4728548" y="4345766"/>
            <a:ext cx="1740" cy="27091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1" name="表格 100"/>
          <p:cNvGraphicFramePr>
            <a:graphicFrameLocks noGrp="1"/>
          </p:cNvGraphicFramePr>
          <p:nvPr/>
        </p:nvGraphicFramePr>
        <p:xfrm>
          <a:off x="628650" y="4797152"/>
          <a:ext cx="6095997" cy="1112520"/>
        </p:xfrm>
        <a:graphic>
          <a:graphicData uri="http://schemas.openxmlformats.org/drawingml/2006/table">
            <a:tbl>
              <a:tblPr firstRow="1" bandRow="1">
                <a:tableStyleId>{69CF1AB2-1976-4502-BF36-3FF5EA218861}</a:tableStyleId>
              </a:tblPr>
              <a:tblGrid>
                <a:gridCol w="1567086"/>
                <a:gridCol w="648072"/>
                <a:gridCol w="648072"/>
                <a:gridCol w="792088"/>
                <a:gridCol w="720080"/>
                <a:gridCol w="864096"/>
                <a:gridCol w="856503"/>
              </a:tblGrid>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rPr>
                        <a: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2</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3</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4</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5</a:t>
                      </a:r>
                      <a:endParaRPr lang="en-US" altLang="zh-CN" sz="1600" dirty="0">
                        <a:latin typeface="宋体" panose="02010600030101010101" pitchFamily="2" charset="-122"/>
                        <a:ea typeface="宋体" panose="02010600030101010101" pitchFamily="2" charset="-122"/>
                      </a:endParaRPr>
                    </a:p>
                  </a:txBody>
                  <a:tcPr marT="45641" marB="45641"/>
                </a:tc>
              </a:tr>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b</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b</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c</a:t>
                      </a:r>
                      <a:endParaRPr lang="en-US" altLang="zh-CN" sz="1600" dirty="0">
                        <a:latin typeface="宋体" panose="02010600030101010101" pitchFamily="2" charset="-122"/>
                        <a:ea typeface="宋体" panose="02010600030101010101" pitchFamily="2" charset="-122"/>
                      </a:endParaRPr>
                    </a:p>
                  </a:txBody>
                  <a:tcPr marT="45641" marB="45641" anchor="ctr"/>
                </a:tc>
              </a:tr>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i="1" dirty="0">
                          <a:latin typeface="宋体" panose="02010600030101010101" pitchFamily="2" charset="-122"/>
                          <a:ea typeface="宋体" panose="02010600030101010101" pitchFamily="2" charset="-122"/>
                          <a:cs typeface="Times New Roman" panose="02020603050405020304" pitchFamily="18" charset="0"/>
                        </a:rPr>
                        <a:t>Next</a:t>
                      </a:r>
                      <a:r>
                        <a:rPr lang="en-US" altLang="zh-CN" sz="1600" dirty="0">
                          <a:latin typeface="宋体" panose="02010600030101010101" pitchFamily="2" charset="-122"/>
                          <a:ea typeface="宋体" panose="02010600030101010101" pitchFamily="2" charset="-122"/>
                          <a:cs typeface="Times New Roman" panose="02020603050405020304" pitchFamily="18" charset="0"/>
                        </a:rPr>
                        <a: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2</a:t>
                      </a:r>
                      <a:endParaRPr lang="en-US" altLang="zh-CN" sz="1600" dirty="0">
                        <a:latin typeface="宋体" panose="02010600030101010101" pitchFamily="2" charset="-122"/>
                        <a:ea typeface="宋体" panose="02010600030101010101" pitchFamily="2" charset="-122"/>
                      </a:endParaRPr>
                    </a:p>
                  </a:txBody>
                  <a:tcPr marT="45641" marB="45641"/>
                </a:tc>
              </a:tr>
            </a:tbl>
          </a:graphicData>
        </a:graphic>
      </p:graphicFrame>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算法手动推导</a:t>
            </a:r>
            <a:endParaRPr lang="zh-CN" altLang="en-US" dirty="0">
              <a:effectLst>
                <a:outerShdw blurRad="38100" dist="38100" dir="2700000">
                  <a:srgbClr val="000000"/>
                </a:outerShdw>
              </a:effectLst>
            </a:endParaRPr>
          </a:p>
        </p:txBody>
      </p:sp>
      <p:grpSp>
        <p:nvGrpSpPr>
          <p:cNvPr id="7" name="组合 6"/>
          <p:cNvGrpSpPr/>
          <p:nvPr/>
        </p:nvGrpSpPr>
        <p:grpSpPr>
          <a:xfrm>
            <a:off x="1691680" y="2969365"/>
            <a:ext cx="6977006" cy="449161"/>
            <a:chOff x="1575640" y="2548901"/>
            <a:chExt cx="6977006" cy="449161"/>
          </a:xfrm>
        </p:grpSpPr>
        <p:grpSp>
          <p:nvGrpSpPr>
            <p:cNvPr id="8" name="组合 7"/>
            <p:cNvGrpSpPr/>
            <p:nvPr/>
          </p:nvGrpSpPr>
          <p:grpSpPr>
            <a:xfrm>
              <a:off x="3217288" y="2548901"/>
              <a:ext cx="5335358" cy="449161"/>
              <a:chOff x="1979712" y="1988840"/>
              <a:chExt cx="4680520" cy="360040"/>
            </a:xfrm>
          </p:grpSpPr>
          <p:sp>
            <p:nvSpPr>
              <p:cNvPr id="13" name="矩形 12"/>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4" name="矩形 13"/>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5" name="矩形 14"/>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16" name="矩形 15"/>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7" name="矩形 16"/>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8" name="矩形 17"/>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19" name="矩形 18"/>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0" name="矩形 19"/>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1" name="矩形 20"/>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2" name="矩形 21"/>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3" name="矩形 22"/>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4" name="矩形 23"/>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5" name="矩形 24"/>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grpSp>
        <p:sp>
          <p:nvSpPr>
            <p:cNvPr id="9" name="矩形 8"/>
            <p:cNvSpPr/>
            <p:nvPr/>
          </p:nvSpPr>
          <p:spPr>
            <a:xfrm>
              <a:off x="1575640"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0" name="矩形 9"/>
            <p:cNvSpPr/>
            <p:nvPr/>
          </p:nvSpPr>
          <p:spPr>
            <a:xfrm>
              <a:off x="1986052"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11" name="矩形 10"/>
            <p:cNvSpPr/>
            <p:nvPr/>
          </p:nvSpPr>
          <p:spPr>
            <a:xfrm>
              <a:off x="2396464"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2" name="矩形 11"/>
            <p:cNvSpPr/>
            <p:nvPr/>
          </p:nvSpPr>
          <p:spPr>
            <a:xfrm>
              <a:off x="2806876"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grpSp>
      <p:sp>
        <p:nvSpPr>
          <p:cNvPr id="26" name="文本框 25"/>
          <p:cNvSpPr txBox="1"/>
          <p:nvPr/>
        </p:nvSpPr>
        <p:spPr>
          <a:xfrm>
            <a:off x="450286" y="3018416"/>
            <a:ext cx="1130438" cy="400110"/>
          </a:xfrm>
          <a:prstGeom prst="rect">
            <a:avLst/>
          </a:prstGeom>
          <a:noFill/>
        </p:spPr>
        <p:txBody>
          <a:bodyPr wrap="none" rtlCol="0">
            <a:spAutoFit/>
          </a:bodyPr>
          <a:lstStyle/>
          <a:p>
            <a:r>
              <a:rPr lang="zh-CN" altLang="en-US" sz="2000" b="1" dirty="0">
                <a:solidFill>
                  <a:srgbClr val="FF0000"/>
                </a:solidFill>
              </a:rPr>
              <a:t>文本串</a:t>
            </a:r>
            <a:r>
              <a:rPr lang="en-US" altLang="zh-CN" sz="2000" b="1" dirty="0">
                <a:solidFill>
                  <a:srgbClr val="FF0000"/>
                </a:solidFill>
              </a:rPr>
              <a:t>S</a:t>
            </a:r>
            <a:endParaRPr lang="zh-CN" altLang="en-US" sz="2000" b="1" dirty="0">
              <a:solidFill>
                <a:srgbClr val="FF0000"/>
              </a:solidFill>
            </a:endParaRPr>
          </a:p>
        </p:txBody>
      </p:sp>
      <p:grpSp>
        <p:nvGrpSpPr>
          <p:cNvPr id="27" name="组合 26"/>
          <p:cNvGrpSpPr/>
          <p:nvPr/>
        </p:nvGrpSpPr>
        <p:grpSpPr>
          <a:xfrm>
            <a:off x="3707904" y="3843935"/>
            <a:ext cx="2462402" cy="449161"/>
            <a:chOff x="1907704" y="4437112"/>
            <a:chExt cx="3224567" cy="819453"/>
          </a:xfrm>
        </p:grpSpPr>
        <p:sp>
          <p:nvSpPr>
            <p:cNvPr id="28" name="矩形 27"/>
            <p:cNvSpPr/>
            <p:nvPr/>
          </p:nvSpPr>
          <p:spPr>
            <a:xfrm>
              <a:off x="1907704"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9" name="矩形 28"/>
            <p:cNvSpPr/>
            <p:nvPr/>
          </p:nvSpPr>
          <p:spPr>
            <a:xfrm>
              <a:off x="2445270"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p:cNvSpPr/>
            <p:nvPr/>
          </p:nvSpPr>
          <p:spPr>
            <a:xfrm>
              <a:off x="2982835"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1" name="矩形 30"/>
            <p:cNvSpPr/>
            <p:nvPr/>
          </p:nvSpPr>
          <p:spPr>
            <a:xfrm>
              <a:off x="3520401"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2" name="矩形 31"/>
            <p:cNvSpPr/>
            <p:nvPr/>
          </p:nvSpPr>
          <p:spPr>
            <a:xfrm>
              <a:off x="4057966"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3" name="矩形 32"/>
            <p:cNvSpPr/>
            <p:nvPr/>
          </p:nvSpPr>
          <p:spPr>
            <a:xfrm>
              <a:off x="4594705"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grpSp>
      <p:sp>
        <p:nvSpPr>
          <p:cNvPr id="35" name="文本框 34"/>
          <p:cNvSpPr txBox="1"/>
          <p:nvPr/>
        </p:nvSpPr>
        <p:spPr>
          <a:xfrm>
            <a:off x="450286" y="3852809"/>
            <a:ext cx="1116011" cy="400110"/>
          </a:xfrm>
          <a:prstGeom prst="rect">
            <a:avLst/>
          </a:prstGeom>
          <a:noFill/>
        </p:spPr>
        <p:txBody>
          <a:bodyPr wrap="none" rtlCol="0">
            <a:spAutoFit/>
          </a:bodyPr>
          <a:lstStyle/>
          <a:p>
            <a:r>
              <a:rPr lang="zh-CN" altLang="en-US" sz="2000" b="1" dirty="0">
                <a:solidFill>
                  <a:srgbClr val="FF0000"/>
                </a:solidFill>
              </a:rPr>
              <a:t>模式串</a:t>
            </a:r>
            <a:r>
              <a:rPr lang="en-US" altLang="zh-CN" sz="2000" b="1" dirty="0">
                <a:solidFill>
                  <a:srgbClr val="FF0000"/>
                </a:solidFill>
              </a:rPr>
              <a:t>T</a:t>
            </a:r>
            <a:endParaRPr lang="zh-CN" altLang="en-US" sz="2000" b="1" dirty="0">
              <a:solidFill>
                <a:srgbClr val="FF0000"/>
              </a:solidFill>
            </a:endParaRPr>
          </a:p>
        </p:txBody>
      </p:sp>
      <p:sp>
        <p:nvSpPr>
          <p:cNvPr id="94" name="Text Box 4"/>
          <p:cNvSpPr txBox="1">
            <a:spLocks noChangeArrowheads="1"/>
          </p:cNvSpPr>
          <p:nvPr/>
        </p:nvSpPr>
        <p:spPr bwMode="auto">
          <a:xfrm>
            <a:off x="461642" y="1130336"/>
            <a:ext cx="72929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dirty="0">
                <a:latin typeface="Courier New" panose="02070309020205020404" pitchFamily="49" charset="0"/>
              </a:rPr>
              <a:t>文本串 </a:t>
            </a:r>
            <a:r>
              <a:rPr kumimoji="1" lang="en-US" altLang="zh-CN" sz="2000" b="1" dirty="0">
                <a:latin typeface="Courier New" panose="02070309020205020404" pitchFamily="49" charset="0"/>
              </a:rPr>
              <a:t>S=‘a c a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 a c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a:t>
            </a:r>
            <a:endParaRPr kumimoji="1" lang="en-US" altLang="zh-CN" sz="2000" b="1" dirty="0">
              <a:latin typeface="Courier New" panose="02070309020205020404" pitchFamily="49" charset="0"/>
            </a:endParaRPr>
          </a:p>
          <a:p>
            <a:pPr eaLnBrk="1" hangingPunct="1">
              <a:spcBef>
                <a:spcPct val="0"/>
              </a:spcBef>
              <a:buClrTx/>
              <a:buSzTx/>
              <a:buFontTx/>
              <a:buNone/>
            </a:pPr>
            <a:r>
              <a:rPr kumimoji="1" lang="zh-CN" altLang="en-US" sz="2000" b="1" dirty="0">
                <a:latin typeface="Courier New" panose="02070309020205020404" pitchFamily="49" charset="0"/>
              </a:rPr>
              <a:t>模式串 </a:t>
            </a:r>
            <a:r>
              <a:rPr kumimoji="1" lang="en-US" altLang="zh-CN" sz="2000" b="1" dirty="0">
                <a:latin typeface="Courier New" panose="02070309020205020404" pitchFamily="49" charset="0"/>
              </a:rPr>
              <a:t>T=’a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a:t>
            </a:r>
            <a:endParaRPr kumimoji="1" lang="en-US" altLang="zh-CN" sz="2000" b="1" dirty="0">
              <a:latin typeface="Courier New" panose="02070309020205020404" pitchFamily="49" charset="0"/>
            </a:endParaRPr>
          </a:p>
        </p:txBody>
      </p:sp>
      <p:sp>
        <p:nvSpPr>
          <p:cNvPr id="95" name="文本框 94"/>
          <p:cNvSpPr txBox="1"/>
          <p:nvPr/>
        </p:nvSpPr>
        <p:spPr>
          <a:xfrm>
            <a:off x="1023275" y="2180827"/>
            <a:ext cx="1475084" cy="400110"/>
          </a:xfrm>
          <a:prstGeom prst="rect">
            <a:avLst/>
          </a:prstGeom>
          <a:noFill/>
        </p:spPr>
        <p:txBody>
          <a:bodyPr wrap="none" rtlCol="0">
            <a:spAutoFit/>
          </a:bodyPr>
          <a:lstStyle/>
          <a:p>
            <a:r>
              <a:rPr lang="zh-CN" altLang="en-US" sz="2000" b="1" dirty="0">
                <a:solidFill>
                  <a:schemeClr val="accent1">
                    <a:lumMod val="50000"/>
                  </a:schemeClr>
                </a:solidFill>
              </a:rPr>
              <a:t>第四趟匹配</a:t>
            </a:r>
            <a:endParaRPr lang="zh-CN" altLang="en-US" sz="2000" b="1" dirty="0">
              <a:solidFill>
                <a:schemeClr val="accent1">
                  <a:lumMod val="50000"/>
                </a:schemeClr>
              </a:solidFill>
            </a:endParaRPr>
          </a:p>
        </p:txBody>
      </p:sp>
      <p:grpSp>
        <p:nvGrpSpPr>
          <p:cNvPr id="96" name="组合 95"/>
          <p:cNvGrpSpPr/>
          <p:nvPr/>
        </p:nvGrpSpPr>
        <p:grpSpPr>
          <a:xfrm>
            <a:off x="4746730" y="2658438"/>
            <a:ext cx="257318" cy="369332"/>
            <a:chOff x="2175962" y="2750722"/>
            <a:chExt cx="292603" cy="579051"/>
          </a:xfrm>
        </p:grpSpPr>
        <p:sp>
          <p:nvSpPr>
            <p:cNvPr id="97" name="文本框 96"/>
            <p:cNvSpPr txBox="1"/>
            <p:nvPr/>
          </p:nvSpPr>
          <p:spPr>
            <a:xfrm>
              <a:off x="2185664" y="2750722"/>
              <a:ext cx="282901" cy="579051"/>
            </a:xfrm>
            <a:prstGeom prst="rect">
              <a:avLst/>
            </a:prstGeom>
            <a:noFill/>
          </p:spPr>
          <p:txBody>
            <a:bodyPr wrap="none" rtlCol="0">
              <a:spAutoFit/>
            </a:bodyPr>
            <a:lstStyle/>
            <a:p>
              <a:r>
                <a:rPr lang="en-US" altLang="zh-CN" sz="1800" b="1" dirty="0">
                  <a:solidFill>
                    <a:srgbClr val="C00000"/>
                  </a:solidFill>
                </a:rPr>
                <a:t>i</a:t>
              </a:r>
              <a:endParaRPr lang="zh-CN" altLang="en-US" sz="1800" b="1" dirty="0">
                <a:solidFill>
                  <a:srgbClr val="C00000"/>
                </a:solidFill>
              </a:endParaRPr>
            </a:p>
          </p:txBody>
        </p:sp>
        <p:cxnSp>
          <p:nvCxnSpPr>
            <p:cNvPr id="98" name="直接箭头连接符 90115"/>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文本框 98"/>
          <p:cNvSpPr txBox="1"/>
          <p:nvPr/>
        </p:nvSpPr>
        <p:spPr>
          <a:xfrm>
            <a:off x="4755262" y="4319431"/>
            <a:ext cx="1915909" cy="369332"/>
          </a:xfrm>
          <a:prstGeom prst="rect">
            <a:avLst/>
          </a:prstGeom>
          <a:noFill/>
        </p:spPr>
        <p:txBody>
          <a:bodyPr wrap="none" rtlCol="0">
            <a:spAutoFit/>
          </a:bodyPr>
          <a:lstStyle/>
          <a:p>
            <a:r>
              <a:rPr lang="en-US" altLang="zh-CN" sz="1800" b="1" dirty="0">
                <a:solidFill>
                  <a:srgbClr val="C00000"/>
                </a:solidFill>
              </a:rPr>
              <a:t>j=5      next[5]=2</a:t>
            </a:r>
            <a:endParaRPr lang="zh-CN" altLang="en-US" sz="1800" b="1" dirty="0">
              <a:solidFill>
                <a:srgbClr val="C00000"/>
              </a:solidFill>
            </a:endParaRPr>
          </a:p>
        </p:txBody>
      </p:sp>
      <p:cxnSp>
        <p:nvCxnSpPr>
          <p:cNvPr id="100" name="直接箭头连接符 86"/>
          <p:cNvCxnSpPr/>
          <p:nvPr/>
        </p:nvCxnSpPr>
        <p:spPr>
          <a:xfrm flipV="1">
            <a:off x="4728548" y="4345766"/>
            <a:ext cx="1740" cy="27091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1" name="表格 100"/>
          <p:cNvGraphicFramePr>
            <a:graphicFrameLocks noGrp="1"/>
          </p:cNvGraphicFramePr>
          <p:nvPr/>
        </p:nvGraphicFramePr>
        <p:xfrm>
          <a:off x="628650" y="4797152"/>
          <a:ext cx="6095997" cy="1112520"/>
        </p:xfrm>
        <a:graphic>
          <a:graphicData uri="http://schemas.openxmlformats.org/drawingml/2006/table">
            <a:tbl>
              <a:tblPr firstRow="1" bandRow="1">
                <a:tableStyleId>{69CF1AB2-1976-4502-BF36-3FF5EA218861}</a:tableStyleId>
              </a:tblPr>
              <a:tblGrid>
                <a:gridCol w="1567086"/>
                <a:gridCol w="648072"/>
                <a:gridCol w="648072"/>
                <a:gridCol w="792088"/>
                <a:gridCol w="720080"/>
                <a:gridCol w="864096"/>
                <a:gridCol w="856503"/>
              </a:tblGrid>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rPr>
                        <a: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2</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3</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4</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5</a:t>
                      </a:r>
                      <a:endParaRPr lang="en-US" altLang="zh-CN" sz="1600" dirty="0">
                        <a:latin typeface="宋体" panose="02010600030101010101" pitchFamily="2" charset="-122"/>
                        <a:ea typeface="宋体" panose="02010600030101010101" pitchFamily="2" charset="-122"/>
                      </a:endParaRPr>
                    </a:p>
                  </a:txBody>
                  <a:tcPr marT="45641" marB="45641"/>
                </a:tc>
              </a:tr>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b</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b</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c</a:t>
                      </a:r>
                      <a:endParaRPr lang="en-US" altLang="zh-CN" sz="1600" dirty="0">
                        <a:latin typeface="宋体" panose="02010600030101010101" pitchFamily="2" charset="-122"/>
                        <a:ea typeface="宋体" panose="02010600030101010101" pitchFamily="2" charset="-122"/>
                      </a:endParaRPr>
                    </a:p>
                  </a:txBody>
                  <a:tcPr marT="45641" marB="45641" anchor="ctr"/>
                </a:tc>
              </a:tr>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i="1" dirty="0">
                          <a:latin typeface="宋体" panose="02010600030101010101" pitchFamily="2" charset="-122"/>
                          <a:ea typeface="宋体" panose="02010600030101010101" pitchFamily="2" charset="-122"/>
                          <a:cs typeface="Times New Roman" panose="02020603050405020304" pitchFamily="18" charset="0"/>
                        </a:rPr>
                        <a:t>Next</a:t>
                      </a:r>
                      <a:r>
                        <a:rPr lang="en-US" altLang="zh-CN" sz="1600" dirty="0">
                          <a:latin typeface="宋体" panose="02010600030101010101" pitchFamily="2" charset="-122"/>
                          <a:ea typeface="宋体" panose="02010600030101010101" pitchFamily="2" charset="-122"/>
                          <a:cs typeface="Times New Roman" panose="02020603050405020304" pitchFamily="18" charset="0"/>
                        </a:rPr>
                        <a: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2</a:t>
                      </a:r>
                      <a:endParaRPr lang="en-US" altLang="zh-CN" sz="1600" dirty="0">
                        <a:latin typeface="宋体" panose="02010600030101010101" pitchFamily="2" charset="-122"/>
                        <a:ea typeface="宋体" panose="02010600030101010101" pitchFamily="2" charset="-122"/>
                      </a:endParaRPr>
                    </a:p>
                  </a:txBody>
                  <a:tcPr marT="45641" marB="45641"/>
                </a:tc>
              </a:tr>
            </a:tbl>
          </a:graphicData>
        </a:graphic>
      </p:graphicFrame>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算法手动推导</a:t>
            </a:r>
            <a:endParaRPr lang="zh-CN" altLang="en-US" dirty="0">
              <a:effectLst>
                <a:outerShdw blurRad="38100" dist="38100" dir="2700000">
                  <a:srgbClr val="000000"/>
                </a:outerShdw>
              </a:effectLst>
            </a:endParaRPr>
          </a:p>
        </p:txBody>
      </p:sp>
      <p:grpSp>
        <p:nvGrpSpPr>
          <p:cNvPr id="7" name="组合 6"/>
          <p:cNvGrpSpPr/>
          <p:nvPr/>
        </p:nvGrpSpPr>
        <p:grpSpPr>
          <a:xfrm>
            <a:off x="1691680" y="2969365"/>
            <a:ext cx="6977006" cy="449161"/>
            <a:chOff x="1575640" y="2548901"/>
            <a:chExt cx="6977006" cy="449161"/>
          </a:xfrm>
        </p:grpSpPr>
        <p:grpSp>
          <p:nvGrpSpPr>
            <p:cNvPr id="8" name="组合 7"/>
            <p:cNvGrpSpPr/>
            <p:nvPr/>
          </p:nvGrpSpPr>
          <p:grpSpPr>
            <a:xfrm>
              <a:off x="3217288" y="2548901"/>
              <a:ext cx="5335358" cy="449161"/>
              <a:chOff x="1979712" y="1988840"/>
              <a:chExt cx="4680520" cy="360040"/>
            </a:xfrm>
          </p:grpSpPr>
          <p:sp>
            <p:nvSpPr>
              <p:cNvPr id="13" name="矩形 12"/>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4" name="矩形 13"/>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5" name="矩形 14"/>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16" name="矩形 15"/>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7" name="矩形 16"/>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8" name="矩形 17"/>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19" name="矩形 18"/>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0" name="矩形 19"/>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1" name="矩形 20"/>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2" name="矩形 21"/>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3" name="矩形 22"/>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4" name="矩形 23"/>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5" name="矩形 24"/>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grpSp>
        <p:sp>
          <p:nvSpPr>
            <p:cNvPr id="9" name="矩形 8"/>
            <p:cNvSpPr/>
            <p:nvPr/>
          </p:nvSpPr>
          <p:spPr>
            <a:xfrm>
              <a:off x="1575640"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0" name="矩形 9"/>
            <p:cNvSpPr/>
            <p:nvPr/>
          </p:nvSpPr>
          <p:spPr>
            <a:xfrm>
              <a:off x="1986052"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11" name="矩形 10"/>
            <p:cNvSpPr/>
            <p:nvPr/>
          </p:nvSpPr>
          <p:spPr>
            <a:xfrm>
              <a:off x="2396464"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2" name="矩形 11"/>
            <p:cNvSpPr/>
            <p:nvPr/>
          </p:nvSpPr>
          <p:spPr>
            <a:xfrm>
              <a:off x="2806876"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grpSp>
      <p:sp>
        <p:nvSpPr>
          <p:cNvPr id="26" name="文本框 25"/>
          <p:cNvSpPr txBox="1"/>
          <p:nvPr/>
        </p:nvSpPr>
        <p:spPr>
          <a:xfrm>
            <a:off x="450286" y="3018416"/>
            <a:ext cx="1130438" cy="400110"/>
          </a:xfrm>
          <a:prstGeom prst="rect">
            <a:avLst/>
          </a:prstGeom>
          <a:noFill/>
        </p:spPr>
        <p:txBody>
          <a:bodyPr wrap="none" rtlCol="0">
            <a:spAutoFit/>
          </a:bodyPr>
          <a:lstStyle/>
          <a:p>
            <a:r>
              <a:rPr lang="zh-CN" altLang="en-US" sz="2000" b="1" dirty="0">
                <a:solidFill>
                  <a:srgbClr val="FF0000"/>
                </a:solidFill>
              </a:rPr>
              <a:t>文本串</a:t>
            </a:r>
            <a:r>
              <a:rPr lang="en-US" altLang="zh-CN" sz="2000" b="1" dirty="0">
                <a:solidFill>
                  <a:srgbClr val="FF0000"/>
                </a:solidFill>
              </a:rPr>
              <a:t>S</a:t>
            </a:r>
            <a:endParaRPr lang="zh-CN" altLang="en-US" sz="2000" b="1" dirty="0">
              <a:solidFill>
                <a:srgbClr val="FF0000"/>
              </a:solidFill>
            </a:endParaRPr>
          </a:p>
        </p:txBody>
      </p:sp>
      <p:grpSp>
        <p:nvGrpSpPr>
          <p:cNvPr id="27" name="组合 26"/>
          <p:cNvGrpSpPr/>
          <p:nvPr/>
        </p:nvGrpSpPr>
        <p:grpSpPr>
          <a:xfrm>
            <a:off x="3707904" y="3843935"/>
            <a:ext cx="2462402" cy="449161"/>
            <a:chOff x="1907704" y="4437112"/>
            <a:chExt cx="3224567" cy="819453"/>
          </a:xfrm>
        </p:grpSpPr>
        <p:sp>
          <p:nvSpPr>
            <p:cNvPr id="28" name="矩形 27"/>
            <p:cNvSpPr/>
            <p:nvPr/>
          </p:nvSpPr>
          <p:spPr>
            <a:xfrm>
              <a:off x="1907704"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9" name="矩形 28"/>
            <p:cNvSpPr/>
            <p:nvPr/>
          </p:nvSpPr>
          <p:spPr>
            <a:xfrm>
              <a:off x="2445270"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p:cNvSpPr/>
            <p:nvPr/>
          </p:nvSpPr>
          <p:spPr>
            <a:xfrm>
              <a:off x="2982835"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1" name="矩形 30"/>
            <p:cNvSpPr/>
            <p:nvPr/>
          </p:nvSpPr>
          <p:spPr>
            <a:xfrm>
              <a:off x="3520401"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2" name="矩形 31"/>
            <p:cNvSpPr/>
            <p:nvPr/>
          </p:nvSpPr>
          <p:spPr>
            <a:xfrm>
              <a:off x="4057966"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3" name="矩形 32"/>
            <p:cNvSpPr/>
            <p:nvPr/>
          </p:nvSpPr>
          <p:spPr>
            <a:xfrm>
              <a:off x="4594705"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grpSp>
      <p:sp>
        <p:nvSpPr>
          <p:cNvPr id="35" name="文本框 34"/>
          <p:cNvSpPr txBox="1"/>
          <p:nvPr/>
        </p:nvSpPr>
        <p:spPr>
          <a:xfrm>
            <a:off x="450286" y="3852809"/>
            <a:ext cx="1116011" cy="400110"/>
          </a:xfrm>
          <a:prstGeom prst="rect">
            <a:avLst/>
          </a:prstGeom>
          <a:noFill/>
        </p:spPr>
        <p:txBody>
          <a:bodyPr wrap="none" rtlCol="0">
            <a:spAutoFit/>
          </a:bodyPr>
          <a:lstStyle/>
          <a:p>
            <a:r>
              <a:rPr lang="zh-CN" altLang="en-US" sz="2000" b="1" dirty="0">
                <a:solidFill>
                  <a:srgbClr val="FF0000"/>
                </a:solidFill>
              </a:rPr>
              <a:t>模式串</a:t>
            </a:r>
            <a:r>
              <a:rPr lang="en-US" altLang="zh-CN" sz="2000" b="1" dirty="0">
                <a:solidFill>
                  <a:srgbClr val="FF0000"/>
                </a:solidFill>
              </a:rPr>
              <a:t>T</a:t>
            </a:r>
            <a:endParaRPr lang="zh-CN" altLang="en-US" sz="2000" b="1" dirty="0">
              <a:solidFill>
                <a:srgbClr val="FF0000"/>
              </a:solidFill>
            </a:endParaRPr>
          </a:p>
        </p:txBody>
      </p:sp>
      <p:sp>
        <p:nvSpPr>
          <p:cNvPr id="94" name="Text Box 4"/>
          <p:cNvSpPr txBox="1">
            <a:spLocks noChangeArrowheads="1"/>
          </p:cNvSpPr>
          <p:nvPr/>
        </p:nvSpPr>
        <p:spPr bwMode="auto">
          <a:xfrm>
            <a:off x="461642" y="1130336"/>
            <a:ext cx="72929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dirty="0">
                <a:latin typeface="Courier New" panose="02070309020205020404" pitchFamily="49" charset="0"/>
              </a:rPr>
              <a:t>文本串 </a:t>
            </a:r>
            <a:r>
              <a:rPr kumimoji="1" lang="en-US" altLang="zh-CN" sz="2000" b="1" dirty="0">
                <a:latin typeface="Courier New" panose="02070309020205020404" pitchFamily="49" charset="0"/>
              </a:rPr>
              <a:t>S=‘a c a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 a c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a:t>
            </a:r>
            <a:endParaRPr kumimoji="1" lang="en-US" altLang="zh-CN" sz="2000" b="1" dirty="0">
              <a:latin typeface="Courier New" panose="02070309020205020404" pitchFamily="49" charset="0"/>
            </a:endParaRPr>
          </a:p>
          <a:p>
            <a:pPr eaLnBrk="1" hangingPunct="1">
              <a:spcBef>
                <a:spcPct val="0"/>
              </a:spcBef>
              <a:buClrTx/>
              <a:buSzTx/>
              <a:buFontTx/>
              <a:buNone/>
            </a:pPr>
            <a:r>
              <a:rPr kumimoji="1" lang="zh-CN" altLang="en-US" sz="2000" b="1" dirty="0">
                <a:latin typeface="Courier New" panose="02070309020205020404" pitchFamily="49" charset="0"/>
              </a:rPr>
              <a:t>模式串 </a:t>
            </a:r>
            <a:r>
              <a:rPr kumimoji="1" lang="en-US" altLang="zh-CN" sz="2000" b="1" dirty="0">
                <a:latin typeface="Courier New" panose="02070309020205020404" pitchFamily="49" charset="0"/>
              </a:rPr>
              <a:t>T=’a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a:t>
            </a:r>
            <a:endParaRPr kumimoji="1" lang="en-US" altLang="zh-CN" sz="2000" b="1" dirty="0">
              <a:latin typeface="Courier New" panose="02070309020205020404" pitchFamily="49" charset="0"/>
            </a:endParaRPr>
          </a:p>
        </p:txBody>
      </p:sp>
      <p:sp>
        <p:nvSpPr>
          <p:cNvPr id="95" name="文本框 94"/>
          <p:cNvSpPr txBox="1"/>
          <p:nvPr/>
        </p:nvSpPr>
        <p:spPr>
          <a:xfrm>
            <a:off x="1023275" y="2180827"/>
            <a:ext cx="1475084" cy="400110"/>
          </a:xfrm>
          <a:prstGeom prst="rect">
            <a:avLst/>
          </a:prstGeom>
          <a:noFill/>
        </p:spPr>
        <p:txBody>
          <a:bodyPr wrap="none" rtlCol="0">
            <a:spAutoFit/>
          </a:bodyPr>
          <a:lstStyle/>
          <a:p>
            <a:r>
              <a:rPr lang="zh-CN" altLang="en-US" sz="2000" b="1" dirty="0">
                <a:solidFill>
                  <a:schemeClr val="accent1">
                    <a:lumMod val="50000"/>
                  </a:schemeClr>
                </a:solidFill>
              </a:rPr>
              <a:t>第四趟匹配</a:t>
            </a:r>
            <a:endParaRPr lang="zh-CN" altLang="en-US" sz="2000" b="1" dirty="0">
              <a:solidFill>
                <a:schemeClr val="accent1">
                  <a:lumMod val="50000"/>
                </a:schemeClr>
              </a:solidFill>
            </a:endParaRPr>
          </a:p>
        </p:txBody>
      </p:sp>
      <p:grpSp>
        <p:nvGrpSpPr>
          <p:cNvPr id="96" name="组合 95"/>
          <p:cNvGrpSpPr/>
          <p:nvPr/>
        </p:nvGrpSpPr>
        <p:grpSpPr>
          <a:xfrm>
            <a:off x="5970866" y="2658438"/>
            <a:ext cx="257318" cy="369332"/>
            <a:chOff x="2175962" y="2750722"/>
            <a:chExt cx="292603" cy="579051"/>
          </a:xfrm>
        </p:grpSpPr>
        <p:sp>
          <p:nvSpPr>
            <p:cNvPr id="97" name="文本框 96"/>
            <p:cNvSpPr txBox="1"/>
            <p:nvPr/>
          </p:nvSpPr>
          <p:spPr>
            <a:xfrm>
              <a:off x="2185664" y="2750722"/>
              <a:ext cx="282901" cy="579051"/>
            </a:xfrm>
            <a:prstGeom prst="rect">
              <a:avLst/>
            </a:prstGeom>
            <a:noFill/>
          </p:spPr>
          <p:txBody>
            <a:bodyPr wrap="none" rtlCol="0">
              <a:spAutoFit/>
            </a:bodyPr>
            <a:lstStyle/>
            <a:p>
              <a:r>
                <a:rPr lang="en-US" altLang="zh-CN" sz="1800" b="1" dirty="0">
                  <a:solidFill>
                    <a:srgbClr val="C00000"/>
                  </a:solidFill>
                </a:rPr>
                <a:t>i</a:t>
              </a:r>
              <a:endParaRPr lang="zh-CN" altLang="en-US" sz="1800" b="1" dirty="0">
                <a:solidFill>
                  <a:srgbClr val="C00000"/>
                </a:solidFill>
              </a:endParaRPr>
            </a:p>
          </p:txBody>
        </p:sp>
        <p:cxnSp>
          <p:nvCxnSpPr>
            <p:cNvPr id="98" name="直接箭头连接符 90115"/>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文本框 98"/>
          <p:cNvSpPr txBox="1"/>
          <p:nvPr/>
        </p:nvSpPr>
        <p:spPr>
          <a:xfrm>
            <a:off x="5970866" y="4293096"/>
            <a:ext cx="1691489" cy="369332"/>
          </a:xfrm>
          <a:prstGeom prst="rect">
            <a:avLst/>
          </a:prstGeom>
          <a:noFill/>
        </p:spPr>
        <p:txBody>
          <a:bodyPr wrap="none" rtlCol="0">
            <a:spAutoFit/>
          </a:bodyPr>
          <a:lstStyle/>
          <a:p>
            <a:r>
              <a:rPr lang="en-US" altLang="zh-CN" sz="1800" b="1" dirty="0">
                <a:solidFill>
                  <a:srgbClr val="C00000"/>
                </a:solidFill>
              </a:rPr>
              <a:t>j       </a:t>
            </a:r>
            <a:r>
              <a:rPr lang="zh-CN" altLang="en-US" sz="1800" b="1" dirty="0">
                <a:solidFill>
                  <a:srgbClr val="C00000"/>
                </a:solidFill>
              </a:rPr>
              <a:t>匹配成功</a:t>
            </a:r>
            <a:endParaRPr lang="zh-CN" altLang="en-US" sz="1800" b="1" dirty="0">
              <a:solidFill>
                <a:srgbClr val="C00000"/>
              </a:solidFill>
            </a:endParaRPr>
          </a:p>
        </p:txBody>
      </p:sp>
      <p:cxnSp>
        <p:nvCxnSpPr>
          <p:cNvPr id="100" name="直接箭头连接符 86"/>
          <p:cNvCxnSpPr/>
          <p:nvPr/>
        </p:nvCxnSpPr>
        <p:spPr>
          <a:xfrm flipV="1">
            <a:off x="5944152" y="4319431"/>
            <a:ext cx="1740" cy="27091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1" name="表格 100"/>
          <p:cNvGraphicFramePr>
            <a:graphicFrameLocks noGrp="1"/>
          </p:cNvGraphicFramePr>
          <p:nvPr/>
        </p:nvGraphicFramePr>
        <p:xfrm>
          <a:off x="628650" y="4797152"/>
          <a:ext cx="6095997" cy="1112520"/>
        </p:xfrm>
        <a:graphic>
          <a:graphicData uri="http://schemas.openxmlformats.org/drawingml/2006/table">
            <a:tbl>
              <a:tblPr firstRow="1" bandRow="1">
                <a:tableStyleId>{69CF1AB2-1976-4502-BF36-3FF5EA218861}</a:tableStyleId>
              </a:tblPr>
              <a:tblGrid>
                <a:gridCol w="1567086"/>
                <a:gridCol w="648072"/>
                <a:gridCol w="648072"/>
                <a:gridCol w="792088"/>
                <a:gridCol w="720080"/>
                <a:gridCol w="864096"/>
                <a:gridCol w="856503"/>
              </a:tblGrid>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rPr>
                        <a: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2</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3</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4</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5</a:t>
                      </a:r>
                      <a:endParaRPr lang="en-US" altLang="zh-CN" sz="1600" dirty="0">
                        <a:latin typeface="宋体" panose="02010600030101010101" pitchFamily="2" charset="-122"/>
                        <a:ea typeface="宋体" panose="02010600030101010101" pitchFamily="2" charset="-122"/>
                      </a:endParaRPr>
                    </a:p>
                  </a:txBody>
                  <a:tcPr marT="45641" marB="45641"/>
                </a:tc>
              </a:tr>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b</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b</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c</a:t>
                      </a:r>
                      <a:endParaRPr lang="en-US" altLang="zh-CN" sz="1600" dirty="0">
                        <a:latin typeface="宋体" panose="02010600030101010101" pitchFamily="2" charset="-122"/>
                        <a:ea typeface="宋体" panose="02010600030101010101" pitchFamily="2" charset="-122"/>
                      </a:endParaRPr>
                    </a:p>
                  </a:txBody>
                  <a:tcPr marT="45641" marB="45641" anchor="ctr"/>
                </a:tc>
              </a:tr>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i="1" dirty="0">
                          <a:latin typeface="宋体" panose="02010600030101010101" pitchFamily="2" charset="-122"/>
                          <a:ea typeface="宋体" panose="02010600030101010101" pitchFamily="2" charset="-122"/>
                          <a:cs typeface="Times New Roman" panose="02020603050405020304" pitchFamily="18" charset="0"/>
                        </a:rPr>
                        <a:t>Next</a:t>
                      </a:r>
                      <a:r>
                        <a:rPr lang="en-US" altLang="zh-CN" sz="1600" dirty="0">
                          <a:latin typeface="宋体" panose="02010600030101010101" pitchFamily="2" charset="-122"/>
                          <a:ea typeface="宋体" panose="02010600030101010101" pitchFamily="2" charset="-122"/>
                          <a:cs typeface="Times New Roman" panose="02020603050405020304" pitchFamily="18" charset="0"/>
                        </a:rPr>
                        <a: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pitchFamily="18" charset="0"/>
                        </a:rPr>
                        <a:t>2</a:t>
                      </a:r>
                      <a:endParaRPr lang="en-US" altLang="zh-CN" sz="1600" dirty="0">
                        <a:latin typeface="宋体" panose="02010600030101010101" pitchFamily="2" charset="-122"/>
                        <a:ea typeface="宋体" panose="02010600030101010101" pitchFamily="2" charset="-122"/>
                      </a:endParaRPr>
                    </a:p>
                  </a:txBody>
                  <a:tcPr marT="45641" marB="45641"/>
                </a:tc>
              </a:tr>
            </a:tbl>
          </a:graphicData>
        </a:graphic>
      </p:graphicFrame>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zh-CN" altLang="en-US" dirty="0">
                <a:effectLst>
                  <a:outerShdw blurRad="38100" dist="38100" dir="2700000">
                    <a:srgbClr val="000000"/>
                  </a:outerShdw>
                </a:effectLst>
              </a:rPr>
              <a:t>作业</a:t>
            </a:r>
            <a:endParaRPr lang="zh-CN" altLang="en-US" dirty="0">
              <a:effectLst>
                <a:outerShdw blurRad="38100" dist="38100" dir="2700000">
                  <a:srgbClr val="000000"/>
                </a:outerShdw>
              </a:effectLst>
            </a:endParaRPr>
          </a:p>
        </p:txBody>
      </p:sp>
      <p:sp>
        <p:nvSpPr>
          <p:cNvPr id="39" name="Rectangle 3"/>
          <p:cNvSpPr txBox="1">
            <a:spLocks noRot="1"/>
          </p:cNvSpPr>
          <p:nvPr/>
        </p:nvSpPr>
        <p:spPr>
          <a:xfrm>
            <a:off x="534670" y="1328103"/>
            <a:ext cx="8609330" cy="4351655"/>
          </a:xfrm>
          <a:prstGeom prst="rect">
            <a:avLst/>
          </a:prstGeom>
        </p:spPr>
        <p:txBody>
          <a:bodyPr vert="horz" wrap="square" lIns="91440" tIns="45720" rIns="91440" bIns="4572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zh-CN" altLang="en-US" sz="2400" dirty="0"/>
              <a:t>作业</a:t>
            </a:r>
            <a:r>
              <a:rPr lang="en-US" altLang="zh-CN" sz="2400" dirty="0"/>
              <a:t>1 :</a:t>
            </a:r>
            <a:endParaRPr lang="en-US" altLang="zh-CN" sz="2400" dirty="0"/>
          </a:p>
          <a:p>
            <a:pPr marL="0" indent="0" fontAlgn="auto">
              <a:spcAft>
                <a:spcPts val="0"/>
              </a:spcAft>
              <a:buNone/>
            </a:pPr>
            <a:r>
              <a:rPr lang="en-US" altLang="zh-CN" sz="2400" dirty="0"/>
              <a:t>1</a:t>
            </a:r>
            <a:r>
              <a:rPr lang="zh-CN" altLang="en-US" sz="2400" dirty="0"/>
              <a:t>）</a:t>
            </a:r>
            <a:r>
              <a:rPr lang="en-US" altLang="zh-CN" sz="2400" dirty="0"/>
              <a:t> </a:t>
            </a:r>
            <a:r>
              <a:rPr lang="zh-CN" altLang="en-US" sz="2400" dirty="0"/>
              <a:t>手动计算</a:t>
            </a:r>
            <a:r>
              <a:rPr lang="en-US" altLang="zh-CN" sz="2400" dirty="0"/>
              <a:t>next</a:t>
            </a:r>
            <a:r>
              <a:rPr lang="zh-CN" altLang="en-US" sz="2400" dirty="0"/>
              <a:t>数组以及</a:t>
            </a:r>
            <a:r>
              <a:rPr lang="en-US" altLang="zh-CN" sz="2400" dirty="0"/>
              <a:t>KMP</a:t>
            </a:r>
            <a:r>
              <a:rPr lang="zh-CN" altLang="en-US" sz="2400" dirty="0"/>
              <a:t>串匹配手动推导过程。</a:t>
            </a:r>
            <a:endParaRPr lang="en-US" altLang="zh-CN" sz="2400" dirty="0"/>
          </a:p>
          <a:p>
            <a:pPr marL="0" indent="0" fontAlgn="auto">
              <a:spcAft>
                <a:spcPts val="0"/>
              </a:spcAft>
              <a:buNone/>
            </a:pPr>
            <a:r>
              <a:rPr lang="en-US" altLang="zh-CN" sz="2400" dirty="0"/>
              <a:t>2</a:t>
            </a:r>
            <a:r>
              <a:rPr lang="zh-CN" altLang="en-US" sz="2400" dirty="0"/>
              <a:t>）并且算一下做了多少次文本与模式的子串对齐，做了多少次字符比较？</a:t>
            </a:r>
            <a:endParaRPr lang="en-US" altLang="zh-CN" sz="2400" dirty="0"/>
          </a:p>
          <a:p>
            <a:pPr marL="0" indent="0" fontAlgn="auto">
              <a:spcAft>
                <a:spcPts val="0"/>
              </a:spcAft>
              <a:buNone/>
            </a:pPr>
            <a:r>
              <a:rPr lang="en-US" altLang="zh-CN" sz="2400" dirty="0"/>
              <a:t>3</a:t>
            </a:r>
            <a:r>
              <a:rPr lang="zh-CN" altLang="en-US" sz="2400" dirty="0"/>
              <a:t>）如果是</a:t>
            </a:r>
            <a:r>
              <a:rPr lang="en-US" altLang="zh-CN" sz="2400" dirty="0"/>
              <a:t>BF</a:t>
            </a:r>
            <a:r>
              <a:rPr lang="zh-CN" altLang="en-US" sz="2400" dirty="0"/>
              <a:t>算法进行比较要对齐多少次？</a:t>
            </a:r>
            <a:endParaRPr lang="en-US" altLang="zh-CN" sz="2400" dirty="0"/>
          </a:p>
          <a:p>
            <a:pPr marL="0" indent="0" fontAlgn="auto">
              <a:spcAft>
                <a:spcPts val="0"/>
              </a:spcAft>
              <a:buNone/>
            </a:pPr>
            <a:r>
              <a:rPr lang="en-US" altLang="zh-CN" sz="2400" dirty="0"/>
              <a:t>4</a:t>
            </a:r>
            <a:r>
              <a:rPr lang="zh-CN" altLang="en-US" sz="2400" dirty="0"/>
              <a:t>）</a:t>
            </a:r>
            <a:r>
              <a:rPr lang="en-US" altLang="zh-CN" sz="2400" dirty="0"/>
              <a:t>KMP</a:t>
            </a:r>
            <a:r>
              <a:rPr lang="zh-CN" altLang="en-US" sz="2400" dirty="0"/>
              <a:t>算法更快的原因是什么？</a:t>
            </a:r>
            <a:endParaRPr lang="zh-CN" altLang="en-US" sz="2400" dirty="0"/>
          </a:p>
        </p:txBody>
      </p:sp>
      <p:sp>
        <p:nvSpPr>
          <p:cNvPr id="41" name="Text Box 29"/>
          <p:cNvSpPr txBox="1"/>
          <p:nvPr/>
        </p:nvSpPr>
        <p:spPr>
          <a:xfrm>
            <a:off x="2260132" y="4555976"/>
            <a:ext cx="1785125" cy="457200"/>
          </a:xfrm>
          <a:prstGeom prst="rect">
            <a:avLst/>
          </a:prstGeom>
          <a:solidFill>
            <a:schemeClr val="accent1"/>
          </a:solidFill>
          <a:ln w="9525">
            <a:noFill/>
          </a:ln>
        </p:spPr>
        <p:txBody>
          <a:bodyPr wrap="square">
            <a:spAutoFit/>
          </a:bodyPr>
          <a:lstStyle/>
          <a:p>
            <a:pPr>
              <a:buClrTx/>
            </a:pPr>
            <a:r>
              <a:rPr lang="en-US" altLang="zh-CN" dirty="0">
                <a:latin typeface="Arial" panose="020B0604020202020204" pitchFamily="34" charset="0"/>
              </a:rPr>
              <a:t>GCAGCAG</a:t>
            </a:r>
            <a:endParaRPr lang="en-US" altLang="zh-CN" dirty="0">
              <a:latin typeface="Arial" panose="020B0604020202020204" pitchFamily="34" charset="0"/>
            </a:endParaRPr>
          </a:p>
        </p:txBody>
      </p:sp>
      <p:sp>
        <p:nvSpPr>
          <p:cNvPr id="42" name="Text Box 29"/>
          <p:cNvSpPr txBox="1"/>
          <p:nvPr/>
        </p:nvSpPr>
        <p:spPr>
          <a:xfrm>
            <a:off x="2267744" y="4072547"/>
            <a:ext cx="5377913" cy="461665"/>
          </a:xfrm>
          <a:prstGeom prst="rect">
            <a:avLst/>
          </a:prstGeom>
          <a:solidFill>
            <a:schemeClr val="accent2">
              <a:lumMod val="60000"/>
              <a:lumOff val="40000"/>
            </a:schemeClr>
          </a:solidFill>
          <a:ln w="9525">
            <a:noFill/>
          </a:ln>
        </p:spPr>
        <p:txBody>
          <a:bodyPr wrap="square">
            <a:spAutoFit/>
          </a:bodyPr>
          <a:lstStyle/>
          <a:p>
            <a:pPr>
              <a:buClrTx/>
            </a:pPr>
            <a:r>
              <a:rPr lang="en-US" altLang="zh-CN" dirty="0">
                <a:latin typeface="Arial" panose="020B0604020202020204" pitchFamily="34" charset="0"/>
              </a:rPr>
              <a:t>GCACTGCAGCACAGCAGCAGTACG</a:t>
            </a:r>
            <a:endParaRPr lang="en-US" altLang="zh-CN" dirty="0">
              <a:latin typeface="Arial" panose="020B0604020202020204" pitchFamily="34" charset="0"/>
            </a:endParaRPr>
          </a:p>
        </p:txBody>
      </p:sp>
      <p:sp>
        <p:nvSpPr>
          <p:cNvPr id="43" name="文本框 42"/>
          <p:cNvSpPr txBox="1"/>
          <p:nvPr/>
        </p:nvSpPr>
        <p:spPr>
          <a:xfrm>
            <a:off x="1095114" y="4103324"/>
            <a:ext cx="1130438" cy="400110"/>
          </a:xfrm>
          <a:prstGeom prst="rect">
            <a:avLst/>
          </a:prstGeom>
          <a:noFill/>
        </p:spPr>
        <p:txBody>
          <a:bodyPr wrap="none" rtlCol="0">
            <a:spAutoFit/>
          </a:bodyPr>
          <a:lstStyle/>
          <a:p>
            <a:r>
              <a:rPr lang="zh-CN" altLang="en-US" sz="2000" b="1" dirty="0">
                <a:solidFill>
                  <a:srgbClr val="FF0000"/>
                </a:solidFill>
              </a:rPr>
              <a:t>文本串</a:t>
            </a:r>
            <a:r>
              <a:rPr lang="en-US" altLang="zh-CN" sz="2000" b="1" dirty="0">
                <a:solidFill>
                  <a:srgbClr val="FF0000"/>
                </a:solidFill>
              </a:rPr>
              <a:t>S</a:t>
            </a:r>
            <a:endParaRPr lang="zh-CN" altLang="en-US" sz="2000" b="1" dirty="0">
              <a:solidFill>
                <a:srgbClr val="FF0000"/>
              </a:solidFill>
            </a:endParaRPr>
          </a:p>
        </p:txBody>
      </p:sp>
      <p:sp>
        <p:nvSpPr>
          <p:cNvPr id="44" name="文本框 43"/>
          <p:cNvSpPr txBox="1"/>
          <p:nvPr/>
        </p:nvSpPr>
        <p:spPr>
          <a:xfrm>
            <a:off x="1109541" y="4584521"/>
            <a:ext cx="1116011" cy="400110"/>
          </a:xfrm>
          <a:prstGeom prst="rect">
            <a:avLst/>
          </a:prstGeom>
          <a:noFill/>
        </p:spPr>
        <p:txBody>
          <a:bodyPr wrap="none" rtlCol="0">
            <a:spAutoFit/>
          </a:bodyPr>
          <a:lstStyle/>
          <a:p>
            <a:r>
              <a:rPr lang="zh-CN" altLang="en-US" sz="2000" b="1" dirty="0">
                <a:solidFill>
                  <a:srgbClr val="FF0000"/>
                </a:solidFill>
              </a:rPr>
              <a:t>模式串</a:t>
            </a:r>
            <a:r>
              <a:rPr lang="en-US" altLang="zh-CN" sz="2000" b="1" dirty="0">
                <a:solidFill>
                  <a:srgbClr val="FF0000"/>
                </a:solidFill>
              </a:rPr>
              <a:t>T</a:t>
            </a:r>
            <a:endParaRPr lang="zh-CN" altLang="en-US" sz="2000" b="1" dirty="0">
              <a:solidFill>
                <a:srgbClr val="FF0000"/>
              </a:solidFill>
            </a:endParaRPr>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代码</a:t>
            </a:r>
            <a:r>
              <a:rPr lang="en-US" altLang="zh-CN" dirty="0">
                <a:effectLst>
                  <a:outerShdw blurRad="38100" dist="38100" dir="2700000">
                    <a:srgbClr val="000000"/>
                  </a:outerShdw>
                </a:effectLst>
              </a:rPr>
              <a:t>-</a:t>
            </a:r>
            <a:r>
              <a:rPr lang="zh-CN" altLang="en-US" dirty="0">
                <a:effectLst>
                  <a:outerShdw blurRad="38100" dist="38100" dir="2700000">
                    <a:srgbClr val="000000"/>
                  </a:outerShdw>
                </a:effectLst>
              </a:rPr>
              <a:t>匹配函数</a:t>
            </a:r>
            <a:endParaRPr lang="zh-CN" altLang="en-US" dirty="0">
              <a:effectLst>
                <a:outerShdw blurRad="38100" dist="38100" dir="2700000">
                  <a:srgbClr val="000000"/>
                </a:outerShdw>
              </a:effectLst>
            </a:endParaRPr>
          </a:p>
        </p:txBody>
      </p:sp>
      <p:sp>
        <p:nvSpPr>
          <p:cNvPr id="39" name="矩形 1"/>
          <p:cNvSpPr>
            <a:spLocks noChangeArrowheads="1"/>
          </p:cNvSpPr>
          <p:nvPr/>
        </p:nvSpPr>
        <p:spPr bwMode="auto">
          <a:xfrm>
            <a:off x="4607496" y="1285045"/>
            <a:ext cx="3492896" cy="4770537"/>
          </a:xfrm>
          <a:prstGeom prst="rect">
            <a:avLst/>
          </a:prstGeom>
          <a:solidFill>
            <a:schemeClr val="accent2">
              <a:lumMod val="20000"/>
              <a:lumOff val="80000"/>
            </a:schemeClr>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lang="en-US" altLang="zh-CN" sz="1600" dirty="0">
                <a:latin typeface="Times New Roman" panose="02020603050405020304" pitchFamily="18" charset="0"/>
                <a:cs typeface="Times New Roman" panose="02020603050405020304" pitchFamily="18" charset="0"/>
              </a:rPr>
              <a:t>int </a:t>
            </a:r>
            <a:r>
              <a:rPr lang="en-US" altLang="zh-CN" sz="1600" dirty="0" err="1">
                <a:latin typeface="Times New Roman" panose="02020603050405020304" pitchFamily="18" charset="0"/>
                <a:cs typeface="Times New Roman" panose="02020603050405020304" pitchFamily="18" charset="0"/>
              </a:rPr>
              <a:t>Kmp</a:t>
            </a:r>
            <a:r>
              <a:rPr lang="en-US" altLang="zh-CN" sz="1600" dirty="0">
                <a:latin typeface="Times New Roman" panose="02020603050405020304" pitchFamily="18" charset="0"/>
                <a:cs typeface="Times New Roman" panose="02020603050405020304" pitchFamily="18" charset="0"/>
              </a:rPr>
              <a:t> (char* S, char* T){</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int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0;  int j = 0;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int </a:t>
            </a:r>
            <a:r>
              <a:rPr lang="en-US" altLang="zh-CN" sz="1600" dirty="0" err="1">
                <a:latin typeface="Times New Roman" panose="02020603050405020304" pitchFamily="18" charset="0"/>
                <a:cs typeface="Times New Roman" panose="02020603050405020304" pitchFamily="18" charset="0"/>
              </a:rPr>
              <a:t>LenS</a:t>
            </a:r>
            <a:r>
              <a:rPr lang="en-US" altLang="zh-CN" sz="1600" dirty="0">
                <a:latin typeface="Times New Roman" panose="02020603050405020304" pitchFamily="18" charset="0"/>
                <a:cs typeface="Times New Roman" panose="02020603050405020304" pitchFamily="18" charset="0"/>
              </a:rPr>
              <a:t> = </a:t>
            </a:r>
            <a:r>
              <a:rPr lang="en-US" altLang="zh-CN" sz="1600" dirty="0" err="1">
                <a:latin typeface="Times New Roman" panose="02020603050405020304" pitchFamily="18" charset="0"/>
                <a:cs typeface="Times New Roman" panose="02020603050405020304" pitchFamily="18" charset="0"/>
              </a:rPr>
              <a:t>strlen</a:t>
            </a:r>
            <a:r>
              <a:rPr lang="en-US" altLang="zh-CN" sz="1600" dirty="0">
                <a:latin typeface="Times New Roman" panose="02020603050405020304" pitchFamily="18" charset="0"/>
                <a:cs typeface="Times New Roman" panose="02020603050405020304" pitchFamily="18" charset="0"/>
              </a:rPr>
              <a:t>(S);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int</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 = </a:t>
            </a:r>
            <a:r>
              <a:rPr lang="en-US" altLang="zh-CN" sz="1600" dirty="0" err="1">
                <a:latin typeface="Times New Roman" panose="02020603050405020304" pitchFamily="18" charset="0"/>
                <a:cs typeface="Times New Roman" panose="02020603050405020304" pitchFamily="18" charset="0"/>
              </a:rPr>
              <a:t>strlen</a:t>
            </a:r>
            <a:r>
              <a:rPr lang="en-US" altLang="zh-CN" sz="1600" dirty="0">
                <a:latin typeface="Times New Roman" panose="02020603050405020304" pitchFamily="18" charset="0"/>
                <a:cs typeface="Times New Roman" panose="02020603050405020304" pitchFamily="18" charset="0"/>
              </a:rPr>
              <a:t>(T);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while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&lt; </a:t>
            </a:r>
            <a:r>
              <a:rPr lang="en-US" altLang="zh-CN" sz="1600" dirty="0" err="1">
                <a:latin typeface="Times New Roman" panose="02020603050405020304" pitchFamily="18" charset="0"/>
                <a:cs typeface="Times New Roman" panose="02020603050405020304" pitchFamily="18" charset="0"/>
              </a:rPr>
              <a:t>LenS</a:t>
            </a:r>
            <a:r>
              <a:rPr lang="en-US" altLang="zh-CN" sz="1600" dirty="0">
                <a:latin typeface="Times New Roman" panose="02020603050405020304" pitchFamily="18" charset="0"/>
                <a:cs typeface="Times New Roman" panose="02020603050405020304" pitchFamily="18" charset="0"/>
              </a:rPr>
              <a:t> &amp;&amp; j &lt; </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if (j == -1 || S[</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T[j])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j++</a:t>
            </a:r>
            <a:r>
              <a:rPr lang="en-US" altLang="zh-CN"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else{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j = next[j] </a:t>
            </a:r>
            <a:r>
              <a:rPr lang="zh-CN" altLang="en-US"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if (j == </a:t>
            </a:r>
            <a:r>
              <a:rPr lang="en-US" altLang="zh-CN" sz="1600" dirty="0" err="1">
                <a:latin typeface="Times New Roman" panose="02020603050405020304" pitchFamily="18" charset="0"/>
                <a:cs typeface="Times New Roman" panose="02020603050405020304" pitchFamily="18" charset="0"/>
              </a:rPr>
              <a:t>pLen</a:t>
            </a:r>
            <a:r>
              <a:rPr lang="en-US" altLang="zh-CN"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return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j;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else</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return -1;</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p:txBody>
      </p:sp>
      <p:sp>
        <p:nvSpPr>
          <p:cNvPr id="40" name="矩形 1"/>
          <p:cNvSpPr>
            <a:spLocks noChangeArrowheads="1"/>
          </p:cNvSpPr>
          <p:nvPr/>
        </p:nvSpPr>
        <p:spPr bwMode="auto">
          <a:xfrm>
            <a:off x="539552" y="1292624"/>
            <a:ext cx="3409385" cy="4770537"/>
          </a:xfrm>
          <a:prstGeom prst="rect">
            <a:avLst/>
          </a:prstGeom>
          <a:solidFill>
            <a:schemeClr val="accent1">
              <a:lumMod val="20000"/>
              <a:lumOff val="80000"/>
            </a:schemeClr>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lang="en-US" altLang="zh-CN" sz="1600" dirty="0">
                <a:latin typeface="Times New Roman" panose="02020603050405020304" pitchFamily="18" charset="0"/>
                <a:cs typeface="Times New Roman" panose="02020603050405020304" pitchFamily="18" charset="0"/>
              </a:rPr>
              <a:t>int BF (char* S, char* T){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int</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0;  </a:t>
            </a:r>
            <a:r>
              <a:rPr lang="en-US" altLang="zh-CN" sz="1600" dirty="0" err="1">
                <a:latin typeface="Times New Roman" panose="02020603050405020304" pitchFamily="18" charset="0"/>
                <a:cs typeface="Times New Roman" panose="02020603050405020304" pitchFamily="18" charset="0"/>
              </a:rPr>
              <a:t>int</a:t>
            </a:r>
            <a:r>
              <a:rPr lang="en-US" altLang="zh-CN" sz="1600" dirty="0">
                <a:latin typeface="Times New Roman" panose="02020603050405020304" pitchFamily="18" charset="0"/>
                <a:cs typeface="Times New Roman" panose="02020603050405020304" pitchFamily="18" charset="0"/>
              </a:rPr>
              <a:t> j = 0;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int</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LenS</a:t>
            </a:r>
            <a:r>
              <a:rPr lang="en-US" altLang="zh-CN" sz="1600" dirty="0">
                <a:latin typeface="Times New Roman" panose="02020603050405020304" pitchFamily="18" charset="0"/>
                <a:cs typeface="Times New Roman" panose="02020603050405020304" pitchFamily="18" charset="0"/>
              </a:rPr>
              <a:t> = </a:t>
            </a:r>
            <a:r>
              <a:rPr lang="en-US" altLang="zh-CN" sz="1600" dirty="0" err="1">
                <a:latin typeface="Times New Roman" panose="02020603050405020304" pitchFamily="18" charset="0"/>
                <a:cs typeface="Times New Roman" panose="02020603050405020304" pitchFamily="18" charset="0"/>
              </a:rPr>
              <a:t>strlen</a:t>
            </a:r>
            <a:r>
              <a:rPr lang="en-US" altLang="zh-CN" sz="1600" dirty="0">
                <a:latin typeface="Times New Roman" panose="02020603050405020304" pitchFamily="18" charset="0"/>
                <a:cs typeface="Times New Roman" panose="02020603050405020304" pitchFamily="18" charset="0"/>
              </a:rPr>
              <a:t>(S);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int</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 = </a:t>
            </a:r>
            <a:r>
              <a:rPr lang="en-US" altLang="zh-CN" sz="1600" dirty="0" err="1">
                <a:latin typeface="Times New Roman" panose="02020603050405020304" pitchFamily="18" charset="0"/>
                <a:cs typeface="Times New Roman" panose="02020603050405020304" pitchFamily="18" charset="0"/>
              </a:rPr>
              <a:t>strlen</a:t>
            </a:r>
            <a:r>
              <a:rPr lang="en-US" altLang="zh-CN" sz="1600" dirty="0">
                <a:latin typeface="Times New Roman" panose="02020603050405020304" pitchFamily="18" charset="0"/>
                <a:cs typeface="Times New Roman" panose="02020603050405020304" pitchFamily="18" charset="0"/>
              </a:rPr>
              <a:t>(T);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while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&lt; </a:t>
            </a:r>
            <a:r>
              <a:rPr lang="en-US" altLang="zh-CN" sz="1600" dirty="0" err="1">
                <a:latin typeface="Times New Roman" panose="02020603050405020304" pitchFamily="18" charset="0"/>
                <a:cs typeface="Times New Roman" panose="02020603050405020304" pitchFamily="18" charset="0"/>
              </a:rPr>
              <a:t>LenS</a:t>
            </a:r>
            <a:r>
              <a:rPr lang="en-US" altLang="zh-CN" sz="1600" dirty="0">
                <a:latin typeface="Times New Roman" panose="02020603050405020304" pitchFamily="18" charset="0"/>
                <a:cs typeface="Times New Roman" panose="02020603050405020304" pitchFamily="18" charset="0"/>
              </a:rPr>
              <a:t> &amp;&amp; j &lt; </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if (S[</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T [j]) {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j++</a:t>
            </a:r>
            <a:r>
              <a:rPr lang="en-US"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else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=i-j+1;</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j = 0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if (j == </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return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j;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else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return -1;</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p:txBody>
      </p:sp>
      <p:sp>
        <p:nvSpPr>
          <p:cNvPr id="2" name="矩形 1"/>
          <p:cNvSpPr/>
          <p:nvPr/>
        </p:nvSpPr>
        <p:spPr>
          <a:xfrm>
            <a:off x="5292080" y="3846884"/>
            <a:ext cx="1728192" cy="50405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5220072" y="2610608"/>
            <a:ext cx="576064" cy="17032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灯片编号占位符 1"/>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28674" name="Text Box 4"/>
          <p:cNvSpPr txBox="1"/>
          <p:nvPr/>
        </p:nvSpPr>
        <p:spPr>
          <a:xfrm>
            <a:off x="323850" y="935038"/>
            <a:ext cx="8280400" cy="4619625"/>
          </a:xfrm>
          <a:prstGeom prst="rect">
            <a:avLst/>
          </a:prstGeom>
          <a:noFill/>
          <a:ln w="9525">
            <a:noFill/>
          </a:ln>
        </p:spPr>
        <p:txBody>
          <a:bodyPr>
            <a:spAutoFit/>
          </a:bodyPr>
          <a:lstStyle/>
          <a:p>
            <a:pPr>
              <a:lnSpc>
                <a:spcPct val="120000"/>
              </a:lnSpc>
              <a:spcBef>
                <a:spcPct val="20000"/>
              </a:spcBef>
              <a:buClrTx/>
              <a:buFont typeface="Wingdings" panose="05000000000000000000" pitchFamily="2" charset="2"/>
              <a:buChar char="Ø"/>
            </a:pPr>
            <a:r>
              <a:rPr lang="en-US" altLang="zh-CN" b="1" dirty="0">
                <a:solidFill>
                  <a:srgbClr val="000000"/>
                </a:solidFill>
                <a:latin typeface="Arial" panose="020B0604020202020204" pitchFamily="34" charset="0"/>
              </a:rPr>
              <a:t>  </a:t>
            </a:r>
            <a:r>
              <a:rPr lang="zh-CN" altLang="en-US" b="1" dirty="0">
                <a:solidFill>
                  <a:srgbClr val="000000"/>
                </a:solidFill>
                <a:latin typeface="Arial" panose="020B0604020202020204" pitchFamily="34" charset="0"/>
              </a:rPr>
              <a:t>在自然语言处理方面，信息检索是最关键的技术之一。例如，信息检索</a:t>
            </a:r>
            <a:r>
              <a:rPr lang="en-US" altLang="zh-CN" b="1" dirty="0">
                <a:solidFill>
                  <a:srgbClr val="000000"/>
                </a:solidFill>
                <a:latin typeface="Arial" panose="020B0604020202020204" pitchFamily="34" charset="0"/>
              </a:rPr>
              <a:t>IR(Information Retrieval)</a:t>
            </a:r>
            <a:r>
              <a:rPr lang="zh-CN" altLang="en-US" b="1" dirty="0">
                <a:solidFill>
                  <a:srgbClr val="000000"/>
                </a:solidFill>
                <a:latin typeface="Arial" panose="020B0604020202020204" pitchFamily="34" charset="0"/>
              </a:rPr>
              <a:t>要求在一个大量的文本集合中找出相关信息，串匹配就是它的基本技术之一。  </a:t>
            </a:r>
            <a:endParaRPr lang="zh-CN" altLang="en-US" b="1" dirty="0">
              <a:solidFill>
                <a:srgbClr val="000000"/>
              </a:solidFill>
              <a:latin typeface="Arial" panose="020B0604020202020204" pitchFamily="34" charset="0"/>
            </a:endParaRPr>
          </a:p>
          <a:p>
            <a:pPr>
              <a:lnSpc>
                <a:spcPct val="120000"/>
              </a:lnSpc>
              <a:spcBef>
                <a:spcPct val="20000"/>
              </a:spcBef>
              <a:buClrTx/>
              <a:buFont typeface="Wingdings" panose="05000000000000000000" pitchFamily="2" charset="2"/>
              <a:buChar char="Ø"/>
            </a:pPr>
            <a:r>
              <a:rPr lang="zh-CN" altLang="en-US" b="1" dirty="0">
                <a:solidFill>
                  <a:srgbClr val="000000"/>
                </a:solidFill>
                <a:latin typeface="Arial" panose="020B0604020202020204" pitchFamily="34" charset="0"/>
              </a:rPr>
              <a:t>  在网络安全方面，有一个很重要的问题，就是快速发现具有某些特征码的有害信息，及早地防范于未然。病毒和入侵检测</a:t>
            </a:r>
            <a:r>
              <a:rPr lang="en-US" altLang="zh-CN" b="1" dirty="0">
                <a:solidFill>
                  <a:srgbClr val="000000"/>
                </a:solidFill>
                <a:latin typeface="Arial" panose="020B0604020202020204" pitchFamily="34" charset="0"/>
              </a:rPr>
              <a:t>NID</a:t>
            </a:r>
            <a:r>
              <a:rPr lang="zh-CN" altLang="en-US" b="1" dirty="0">
                <a:solidFill>
                  <a:srgbClr val="000000"/>
                </a:solidFill>
                <a:latin typeface="Arial" panose="020B0604020202020204" pitchFamily="34" charset="0"/>
              </a:rPr>
              <a:t>（</a:t>
            </a:r>
            <a:r>
              <a:rPr lang="en-US" altLang="zh-CN" b="1" dirty="0">
                <a:solidFill>
                  <a:srgbClr val="000000"/>
                </a:solidFill>
                <a:latin typeface="Arial" panose="020B0604020202020204" pitchFamily="34" charset="0"/>
              </a:rPr>
              <a:t>Network Intrusion Detection</a:t>
            </a:r>
            <a:r>
              <a:rPr lang="zh-CN" altLang="en-US" b="1" dirty="0">
                <a:solidFill>
                  <a:srgbClr val="000000"/>
                </a:solidFill>
                <a:latin typeface="Arial" panose="020B0604020202020204" pitchFamily="34" charset="0"/>
              </a:rPr>
              <a:t>）都可以淋漓尽致地发挥串匹配算法的优势。</a:t>
            </a:r>
            <a:endParaRPr lang="zh-CN" altLang="en-US" b="1" dirty="0">
              <a:solidFill>
                <a:srgbClr val="000000"/>
              </a:solidFill>
              <a:latin typeface="Arial" panose="020B0604020202020204" pitchFamily="34" charset="0"/>
            </a:endParaRPr>
          </a:p>
          <a:p>
            <a:pPr>
              <a:lnSpc>
                <a:spcPct val="120000"/>
              </a:lnSpc>
              <a:spcBef>
                <a:spcPct val="20000"/>
              </a:spcBef>
              <a:buClrTx/>
              <a:buFont typeface="Wingdings" panose="05000000000000000000" pitchFamily="2" charset="2"/>
              <a:buNone/>
            </a:pPr>
            <a:r>
              <a:rPr lang="zh-CN" altLang="en-US" b="1" dirty="0">
                <a:solidFill>
                  <a:srgbClr val="000000"/>
                </a:solidFill>
                <a:latin typeface="Arial" panose="020B0604020202020204" pitchFamily="34" charset="0"/>
              </a:rPr>
              <a:t>    串匹配问题不仅在各种实际应用中有着广泛的需要，而且在计算机理论研究中也占有着十分重要的地位，因为它可以不断地提出非常具有挑战性的理论问题。</a:t>
            </a:r>
            <a:endParaRPr lang="zh-CN" altLang="en-US" b="1" dirty="0">
              <a:solidFill>
                <a:srgbClr val="000000"/>
              </a:solidFill>
              <a:latin typeface="Arial" panose="020B0604020202020204" pitchFamily="34" charset="0"/>
            </a:endParaRPr>
          </a:p>
        </p:txBody>
      </p:sp>
      <p:sp>
        <p:nvSpPr>
          <p:cNvPr id="159746" name="Rectangle 2"/>
          <p:cNvSpPr>
            <a:spLocks noGrp="1" noRot="1" noChangeArrowheads="1"/>
          </p:cNvSpPr>
          <p:nvPr/>
        </p:nvSpPr>
        <p:spPr>
          <a:xfrm>
            <a:off x="628650" y="-89535"/>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a:ln>
                  <a:noFill/>
                </a:ln>
                <a:solidFill>
                  <a:schemeClr val="tx1"/>
                </a:solidFill>
                <a:effectLst>
                  <a:outerShdw blurRad="38100" dist="38100" dir="2700000" algn="tl">
                    <a:srgbClr val="000000"/>
                  </a:outerShdw>
                </a:effectLst>
                <a:uLnTx/>
                <a:uFillTx/>
                <a:latin typeface="+mj-lt"/>
                <a:ea typeface="+mj-ea"/>
                <a:cs typeface="+mj-cs"/>
              </a:rPr>
              <a:t>引    言</a:t>
            </a:r>
            <a:endParaRPr kumimoji="0" lang="zh-CN" altLang="en-US" sz="3200" b="1" i="0" u="none" strike="noStrike" kern="0" cap="none" spc="0" normalizeH="0" baseline="0" noProof="0">
              <a:ln>
                <a:noFill/>
              </a:ln>
              <a:solidFill>
                <a:schemeClr val="tx1"/>
              </a:solidFill>
              <a:effectLst>
                <a:outerShdw blurRad="38100" dist="38100" dir="2700000" algn="tl">
                  <a:srgbClr val="000000"/>
                </a:outerShdw>
              </a:effectLst>
              <a:uLnTx/>
              <a:uFillTx/>
              <a:latin typeface="+mj-lt"/>
              <a:ea typeface="+mj-ea"/>
              <a:cs typeface="+mj-cs"/>
            </a:endParaRP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代码</a:t>
            </a:r>
            <a:r>
              <a:rPr lang="en-US" altLang="zh-CN" dirty="0">
                <a:effectLst>
                  <a:outerShdw blurRad="38100" dist="38100" dir="2700000">
                    <a:srgbClr val="000000"/>
                  </a:outerShdw>
                </a:effectLst>
              </a:rPr>
              <a:t>-</a:t>
            </a:r>
            <a:r>
              <a:rPr lang="zh-CN" altLang="en-US" dirty="0">
                <a:effectLst>
                  <a:outerShdw blurRad="38100" dist="38100" dir="2700000">
                    <a:srgbClr val="000000"/>
                  </a:outerShdw>
                </a:effectLst>
              </a:rPr>
              <a:t>匹配函数</a:t>
            </a:r>
            <a:endParaRPr lang="zh-CN" altLang="en-US" dirty="0">
              <a:effectLst>
                <a:outerShdw blurRad="38100" dist="38100" dir="2700000">
                  <a:srgbClr val="000000"/>
                </a:outerShdw>
              </a:effectLst>
            </a:endParaRPr>
          </a:p>
        </p:txBody>
      </p:sp>
      <p:sp>
        <p:nvSpPr>
          <p:cNvPr id="39" name="矩形 1"/>
          <p:cNvSpPr>
            <a:spLocks noChangeArrowheads="1"/>
          </p:cNvSpPr>
          <p:nvPr/>
        </p:nvSpPr>
        <p:spPr bwMode="auto">
          <a:xfrm>
            <a:off x="4607496" y="1285045"/>
            <a:ext cx="3492896" cy="4770537"/>
          </a:xfrm>
          <a:prstGeom prst="rect">
            <a:avLst/>
          </a:prstGeom>
          <a:solidFill>
            <a:schemeClr val="accent2">
              <a:lumMod val="20000"/>
              <a:lumOff val="80000"/>
            </a:schemeClr>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lang="en-US" altLang="zh-CN" sz="1600" dirty="0">
                <a:latin typeface="Times New Roman" panose="02020603050405020304" pitchFamily="18" charset="0"/>
                <a:cs typeface="Times New Roman" panose="02020603050405020304" pitchFamily="18" charset="0"/>
              </a:rPr>
              <a:t>int </a:t>
            </a:r>
            <a:r>
              <a:rPr lang="en-US" altLang="zh-CN" sz="1600" dirty="0" err="1">
                <a:latin typeface="Times New Roman" panose="02020603050405020304" pitchFamily="18" charset="0"/>
                <a:cs typeface="Times New Roman" panose="02020603050405020304" pitchFamily="18" charset="0"/>
              </a:rPr>
              <a:t>Kmp</a:t>
            </a:r>
            <a:r>
              <a:rPr lang="en-US" altLang="zh-CN" sz="1600" dirty="0">
                <a:latin typeface="Times New Roman" panose="02020603050405020304" pitchFamily="18" charset="0"/>
                <a:cs typeface="Times New Roman" panose="02020603050405020304" pitchFamily="18" charset="0"/>
              </a:rPr>
              <a:t> (char* S, char* T){</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int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0;  int j = 0;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int </a:t>
            </a:r>
            <a:r>
              <a:rPr lang="en-US" altLang="zh-CN" sz="1600" dirty="0" err="1">
                <a:latin typeface="Times New Roman" panose="02020603050405020304" pitchFamily="18" charset="0"/>
                <a:cs typeface="Times New Roman" panose="02020603050405020304" pitchFamily="18" charset="0"/>
              </a:rPr>
              <a:t>LenS</a:t>
            </a:r>
            <a:r>
              <a:rPr lang="en-US" altLang="zh-CN" sz="1600" dirty="0">
                <a:latin typeface="Times New Roman" panose="02020603050405020304" pitchFamily="18" charset="0"/>
                <a:cs typeface="Times New Roman" panose="02020603050405020304" pitchFamily="18" charset="0"/>
              </a:rPr>
              <a:t> = </a:t>
            </a:r>
            <a:r>
              <a:rPr lang="en-US" altLang="zh-CN" sz="1600" dirty="0" err="1">
                <a:latin typeface="Times New Roman" panose="02020603050405020304" pitchFamily="18" charset="0"/>
                <a:cs typeface="Times New Roman" panose="02020603050405020304" pitchFamily="18" charset="0"/>
              </a:rPr>
              <a:t>strlen</a:t>
            </a:r>
            <a:r>
              <a:rPr lang="en-US" altLang="zh-CN" sz="1600" dirty="0">
                <a:latin typeface="Times New Roman" panose="02020603050405020304" pitchFamily="18" charset="0"/>
                <a:cs typeface="Times New Roman" panose="02020603050405020304" pitchFamily="18" charset="0"/>
              </a:rPr>
              <a:t>(S);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int</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 = </a:t>
            </a:r>
            <a:r>
              <a:rPr lang="en-US" altLang="zh-CN" sz="1600" dirty="0" err="1">
                <a:latin typeface="Times New Roman" panose="02020603050405020304" pitchFamily="18" charset="0"/>
                <a:cs typeface="Times New Roman" panose="02020603050405020304" pitchFamily="18" charset="0"/>
              </a:rPr>
              <a:t>strlen</a:t>
            </a:r>
            <a:r>
              <a:rPr lang="en-US" altLang="zh-CN" sz="1600" dirty="0">
                <a:latin typeface="Times New Roman" panose="02020603050405020304" pitchFamily="18" charset="0"/>
                <a:cs typeface="Times New Roman" panose="02020603050405020304" pitchFamily="18" charset="0"/>
              </a:rPr>
              <a:t>(T);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while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&lt; </a:t>
            </a:r>
            <a:r>
              <a:rPr lang="en-US" altLang="zh-CN" sz="1600" dirty="0" err="1">
                <a:latin typeface="Times New Roman" panose="02020603050405020304" pitchFamily="18" charset="0"/>
                <a:cs typeface="Times New Roman" panose="02020603050405020304" pitchFamily="18" charset="0"/>
              </a:rPr>
              <a:t>LenS</a:t>
            </a:r>
            <a:r>
              <a:rPr lang="en-US" altLang="zh-CN" sz="1600" dirty="0">
                <a:latin typeface="Times New Roman" panose="02020603050405020304" pitchFamily="18" charset="0"/>
                <a:cs typeface="Times New Roman" panose="02020603050405020304" pitchFamily="18" charset="0"/>
              </a:rPr>
              <a:t> &amp;&amp; j &lt; </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if (</a:t>
            </a:r>
            <a:r>
              <a:rPr lang="en-US" altLang="zh-CN" sz="1600" b="1" dirty="0">
                <a:solidFill>
                  <a:srgbClr val="FF0000"/>
                </a:solidFill>
                <a:latin typeface="Times New Roman" panose="02020603050405020304" pitchFamily="18" charset="0"/>
                <a:cs typeface="Times New Roman" panose="02020603050405020304" pitchFamily="18" charset="0"/>
              </a:rPr>
              <a:t>j == -1</a:t>
            </a:r>
            <a:r>
              <a:rPr lang="en-US" altLang="zh-CN" sz="1600" dirty="0">
                <a:latin typeface="Times New Roman" panose="02020603050405020304" pitchFamily="18" charset="0"/>
                <a:cs typeface="Times New Roman" panose="02020603050405020304" pitchFamily="18" charset="0"/>
              </a:rPr>
              <a:t> || S[</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T[j])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j++</a:t>
            </a:r>
            <a:r>
              <a:rPr lang="en-US" altLang="zh-CN"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else{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a:solidFill>
                  <a:srgbClr val="FF0000"/>
                </a:solidFill>
                <a:latin typeface="Times New Roman" panose="02020603050405020304" pitchFamily="18" charset="0"/>
                <a:cs typeface="Times New Roman" panose="02020603050405020304" pitchFamily="18" charset="0"/>
              </a:rPr>
              <a:t>j = next[j] </a:t>
            </a:r>
            <a:r>
              <a:rPr lang="zh-CN" altLang="en-US" sz="1600" dirty="0">
                <a:solidFill>
                  <a:srgbClr val="FF0000"/>
                </a:solidFill>
                <a:latin typeface="Times New Roman" panose="02020603050405020304" pitchFamily="18" charset="0"/>
                <a:cs typeface="Times New Roman" panose="02020603050405020304" pitchFamily="18" charset="0"/>
              </a:rPr>
              <a:t>；</a:t>
            </a:r>
            <a:endParaRPr lang="en-US" altLang="zh-CN" sz="1600" dirty="0">
              <a:solidFill>
                <a:srgbClr val="FF0000"/>
              </a:solidFill>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if (j == </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return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j;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else</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return -1;</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p:txBody>
      </p:sp>
      <p:sp>
        <p:nvSpPr>
          <p:cNvPr id="40" name="矩形 1"/>
          <p:cNvSpPr>
            <a:spLocks noChangeArrowheads="1"/>
          </p:cNvSpPr>
          <p:nvPr/>
        </p:nvSpPr>
        <p:spPr bwMode="auto">
          <a:xfrm>
            <a:off x="539552" y="1292624"/>
            <a:ext cx="3409385" cy="4770537"/>
          </a:xfrm>
          <a:prstGeom prst="rect">
            <a:avLst/>
          </a:prstGeom>
          <a:solidFill>
            <a:schemeClr val="accent1">
              <a:lumMod val="20000"/>
              <a:lumOff val="80000"/>
            </a:schemeClr>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lang="en-US" altLang="zh-CN" sz="1600" dirty="0">
                <a:latin typeface="Times New Roman" panose="02020603050405020304" pitchFamily="18" charset="0"/>
                <a:cs typeface="Times New Roman" panose="02020603050405020304" pitchFamily="18" charset="0"/>
              </a:rPr>
              <a:t>int BF (char* S, char* T){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int</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0;  </a:t>
            </a:r>
            <a:r>
              <a:rPr lang="en-US" altLang="zh-CN" sz="1600" dirty="0" err="1">
                <a:latin typeface="Times New Roman" panose="02020603050405020304" pitchFamily="18" charset="0"/>
                <a:cs typeface="Times New Roman" panose="02020603050405020304" pitchFamily="18" charset="0"/>
              </a:rPr>
              <a:t>int</a:t>
            </a:r>
            <a:r>
              <a:rPr lang="en-US" altLang="zh-CN" sz="1600" dirty="0">
                <a:latin typeface="Times New Roman" panose="02020603050405020304" pitchFamily="18" charset="0"/>
                <a:cs typeface="Times New Roman" panose="02020603050405020304" pitchFamily="18" charset="0"/>
              </a:rPr>
              <a:t> j = 0;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int</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LenS</a:t>
            </a:r>
            <a:r>
              <a:rPr lang="en-US" altLang="zh-CN" sz="1600" dirty="0">
                <a:latin typeface="Times New Roman" panose="02020603050405020304" pitchFamily="18" charset="0"/>
                <a:cs typeface="Times New Roman" panose="02020603050405020304" pitchFamily="18" charset="0"/>
              </a:rPr>
              <a:t> = </a:t>
            </a:r>
            <a:r>
              <a:rPr lang="en-US" altLang="zh-CN" sz="1600" dirty="0" err="1">
                <a:latin typeface="Times New Roman" panose="02020603050405020304" pitchFamily="18" charset="0"/>
                <a:cs typeface="Times New Roman" panose="02020603050405020304" pitchFamily="18" charset="0"/>
              </a:rPr>
              <a:t>strlen</a:t>
            </a:r>
            <a:r>
              <a:rPr lang="en-US" altLang="zh-CN" sz="1600" dirty="0">
                <a:latin typeface="Times New Roman" panose="02020603050405020304" pitchFamily="18" charset="0"/>
                <a:cs typeface="Times New Roman" panose="02020603050405020304" pitchFamily="18" charset="0"/>
              </a:rPr>
              <a:t>(S);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int</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 = </a:t>
            </a:r>
            <a:r>
              <a:rPr lang="en-US" altLang="zh-CN" sz="1600" dirty="0" err="1">
                <a:latin typeface="Times New Roman" panose="02020603050405020304" pitchFamily="18" charset="0"/>
                <a:cs typeface="Times New Roman" panose="02020603050405020304" pitchFamily="18" charset="0"/>
              </a:rPr>
              <a:t>strlen</a:t>
            </a:r>
            <a:r>
              <a:rPr lang="en-US" altLang="zh-CN" sz="1600" dirty="0">
                <a:latin typeface="Times New Roman" panose="02020603050405020304" pitchFamily="18" charset="0"/>
                <a:cs typeface="Times New Roman" panose="02020603050405020304" pitchFamily="18" charset="0"/>
              </a:rPr>
              <a:t>(T);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while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&lt; </a:t>
            </a:r>
            <a:r>
              <a:rPr lang="en-US" altLang="zh-CN" sz="1600" dirty="0" err="1">
                <a:latin typeface="Times New Roman" panose="02020603050405020304" pitchFamily="18" charset="0"/>
                <a:cs typeface="Times New Roman" panose="02020603050405020304" pitchFamily="18" charset="0"/>
              </a:rPr>
              <a:t>LenS</a:t>
            </a:r>
            <a:r>
              <a:rPr lang="en-US" altLang="zh-CN" sz="1600" dirty="0">
                <a:latin typeface="Times New Roman" panose="02020603050405020304" pitchFamily="18" charset="0"/>
                <a:cs typeface="Times New Roman" panose="02020603050405020304" pitchFamily="18" charset="0"/>
              </a:rPr>
              <a:t> &amp;&amp; j &lt; </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if (S[</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T [j]) {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j++</a:t>
            </a:r>
            <a:r>
              <a:rPr lang="en-US"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else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=i-j+1;</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j = 0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if (j == </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return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j;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else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return -1;</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代码</a:t>
            </a:r>
            <a:r>
              <a:rPr lang="en-US" altLang="zh-CN" dirty="0">
                <a:effectLst>
                  <a:outerShdw blurRad="38100" dist="38100" dir="2700000">
                    <a:srgbClr val="000000"/>
                  </a:outerShdw>
                </a:effectLst>
              </a:rPr>
              <a:t>- </a:t>
            </a:r>
            <a:r>
              <a:rPr lang="zh-CN" altLang="en-US" dirty="0">
                <a:effectLst>
                  <a:outerShdw blurRad="38100" dist="38100" dir="2700000">
                    <a:srgbClr val="000000"/>
                  </a:outerShdw>
                </a:effectLst>
              </a:rPr>
              <a:t>求</a:t>
            </a:r>
            <a:r>
              <a:rPr lang="en-US" altLang="zh-CN" dirty="0">
                <a:effectLst>
                  <a:outerShdw blurRad="38100" dist="38100" dir="2700000">
                    <a:srgbClr val="000000"/>
                  </a:outerShdw>
                </a:effectLst>
              </a:rPr>
              <a:t>next</a:t>
            </a:r>
            <a:r>
              <a:rPr lang="zh-CN" altLang="en-US" dirty="0">
                <a:effectLst>
                  <a:outerShdw blurRad="38100" dist="38100" dir="2700000">
                    <a:srgbClr val="000000"/>
                  </a:outerShdw>
                </a:effectLst>
              </a:rPr>
              <a:t>数组函数</a:t>
            </a:r>
            <a:endParaRPr lang="zh-CN" altLang="en-US" dirty="0">
              <a:effectLst>
                <a:outerShdw blurRad="38100" dist="38100" dir="2700000">
                  <a:srgbClr val="000000"/>
                </a:outerShdw>
              </a:effectLst>
            </a:endParaRPr>
          </a:p>
        </p:txBody>
      </p:sp>
      <p:sp>
        <p:nvSpPr>
          <p:cNvPr id="39" name="矩形 1"/>
          <p:cNvSpPr>
            <a:spLocks noChangeArrowheads="1"/>
          </p:cNvSpPr>
          <p:nvPr/>
        </p:nvSpPr>
        <p:spPr bwMode="auto">
          <a:xfrm>
            <a:off x="179512" y="937193"/>
            <a:ext cx="2952596" cy="5262979"/>
          </a:xfrm>
          <a:prstGeom prst="rect">
            <a:avLst/>
          </a:prstGeom>
          <a:solidFill>
            <a:schemeClr val="accent2">
              <a:lumMod val="20000"/>
              <a:lumOff val="80000"/>
            </a:schemeClr>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lang="en-US" altLang="zh-CN" sz="1600" dirty="0">
                <a:latin typeface="Times New Roman" panose="02020603050405020304" pitchFamily="18" charset="0"/>
                <a:cs typeface="Times New Roman" panose="02020603050405020304" pitchFamily="18" charset="0"/>
              </a:rPr>
              <a:t>void </a:t>
            </a:r>
            <a:r>
              <a:rPr lang="en-US" altLang="zh-CN" sz="1600" dirty="0" err="1">
                <a:latin typeface="Times New Roman" panose="02020603050405020304" pitchFamily="18" charset="0"/>
                <a:cs typeface="Times New Roman" panose="02020603050405020304" pitchFamily="18" charset="0"/>
              </a:rPr>
              <a:t>getNext</a:t>
            </a:r>
            <a:r>
              <a:rPr lang="en-US" altLang="zh-CN" sz="1600" dirty="0">
                <a:latin typeface="Times New Roman" panose="02020603050405020304" pitchFamily="18" charset="0"/>
                <a:cs typeface="Times New Roman" panose="02020603050405020304" pitchFamily="18" charset="0"/>
              </a:rPr>
              <a:t> (char *T, int next[])</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获得</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数组的值</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int </a:t>
            </a:r>
            <a:r>
              <a:rPr kumimoji="1" lang="en-US" altLang="zh-CN" sz="1600" dirty="0" err="1">
                <a:latin typeface="Times New Roman" panose="02020603050405020304" pitchFamily="18" charset="0"/>
                <a:cs typeface="Times New Roman" panose="02020603050405020304" pitchFamily="18" charset="0"/>
              </a:rPr>
              <a:t>LenT</a:t>
            </a:r>
            <a:r>
              <a:rPr kumimoji="1" lang="en-US" altLang="zh-CN" sz="1600" dirty="0">
                <a:latin typeface="Times New Roman" panose="02020603050405020304" pitchFamily="18" charset="0"/>
                <a:cs typeface="Times New Roman" panose="02020603050405020304" pitchFamily="18" charset="0"/>
              </a:rPr>
              <a:t> = </a:t>
            </a:r>
            <a:r>
              <a:rPr kumimoji="1" lang="en-US" altLang="zh-CN" sz="1600" dirty="0" err="1">
                <a:latin typeface="Times New Roman" panose="02020603050405020304" pitchFamily="18" charset="0"/>
                <a:cs typeface="Times New Roman" panose="02020603050405020304" pitchFamily="18" charset="0"/>
              </a:rPr>
              <a:t>strlen</a:t>
            </a:r>
            <a:r>
              <a:rPr kumimoji="1" lang="en-US" altLang="zh-CN" sz="1600" dirty="0">
                <a:latin typeface="Times New Roman" panose="02020603050405020304" pitchFamily="18" charset="0"/>
                <a:cs typeface="Times New Roman" panose="02020603050405020304" pitchFamily="18" charset="0"/>
              </a:rPr>
              <a:t>(T);</a:t>
            </a:r>
            <a:endParaRPr kumimoji="1"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int  k = -1</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//k</a:t>
            </a:r>
            <a:r>
              <a:rPr lang="zh-CN" altLang="en-US" sz="1600" dirty="0">
                <a:latin typeface="Times New Roman" panose="02020603050405020304" pitchFamily="18" charset="0"/>
                <a:cs typeface="Times New Roman" panose="02020603050405020304" pitchFamily="18" charset="0"/>
              </a:rPr>
              <a:t>前缀指针</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int  j =  0</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//j</a:t>
            </a:r>
            <a:r>
              <a:rPr lang="zh-CN" altLang="en-US" sz="1600" dirty="0">
                <a:latin typeface="Times New Roman" panose="02020603050405020304" pitchFamily="18" charset="0"/>
                <a:cs typeface="Times New Roman" panose="02020603050405020304" pitchFamily="18" charset="0"/>
              </a:rPr>
              <a:t>后缀指针</a:t>
            </a:r>
            <a:r>
              <a:rPr lang="en-US"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next[0] = -1;</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while( j &lt;</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a:spcBef>
                <a:spcPct val="0"/>
              </a:spcBef>
            </a:pPr>
            <a:r>
              <a:rPr lang="en-US" altLang="zh-CN"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if (k == -1 || </a:t>
            </a:r>
            <a:r>
              <a:rPr lang="en-US" altLang="zh-CN" sz="1600" dirty="0">
                <a:latin typeface="Times New Roman" panose="02020603050405020304" pitchFamily="18" charset="0"/>
                <a:cs typeface="Times New Roman" panose="02020603050405020304" pitchFamily="18" charset="0"/>
              </a:rPr>
              <a:t>T</a:t>
            </a:r>
            <a:r>
              <a:rPr kumimoji="1" lang="en-US" altLang="zh-CN" sz="1600" dirty="0">
                <a:latin typeface="Times New Roman" panose="02020603050405020304" pitchFamily="18" charset="0"/>
                <a:cs typeface="Times New Roman" panose="02020603050405020304" pitchFamily="18" charset="0"/>
              </a:rPr>
              <a:t>[j] == </a:t>
            </a:r>
            <a:r>
              <a:rPr lang="en-US" altLang="zh-CN" sz="1600" dirty="0">
                <a:latin typeface="Times New Roman" panose="02020603050405020304" pitchFamily="18" charset="0"/>
                <a:cs typeface="Times New Roman" panose="02020603050405020304" pitchFamily="18" charset="0"/>
              </a:rPr>
              <a:t>T</a:t>
            </a:r>
            <a:r>
              <a:rPr kumimoji="1" lang="en-US" altLang="zh-CN" sz="1600" dirty="0">
                <a:latin typeface="Times New Roman" panose="02020603050405020304" pitchFamily="18" charset="0"/>
                <a:cs typeface="Times New Roman" panose="02020603050405020304" pitchFamily="18" charset="0"/>
              </a:rPr>
              <a:t>[k]) 	</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k++;</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a:t>
            </a:r>
            <a:r>
              <a:rPr kumimoji="1" lang="en-US" altLang="zh-CN" sz="1600" dirty="0" err="1">
                <a:latin typeface="Times New Roman" panose="02020603050405020304" pitchFamily="18" charset="0"/>
                <a:cs typeface="Times New Roman" panose="02020603050405020304" pitchFamily="18" charset="0"/>
              </a:rPr>
              <a:t>j++</a:t>
            </a:r>
            <a:r>
              <a:rPr kumimoji="1" lang="en-US" altLang="zh-CN" sz="1600" dirty="0">
                <a:latin typeface="Times New Roman" panose="02020603050405020304" pitchFamily="18" charset="0"/>
                <a:cs typeface="Times New Roman" panose="02020603050405020304" pitchFamily="18" charset="0"/>
              </a:rPr>
              <a:t>;</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next[j] = k;</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else</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   </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k = next[k];</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a:t>
            </a:r>
            <a:endParaRPr kumimoji="1" lang="en-US" altLang="zh-CN" sz="1600" dirty="0">
              <a:latin typeface="Times New Roman" panose="02020603050405020304" pitchFamily="18" charset="0"/>
              <a:cs typeface="Times New Roman" panose="02020603050405020304" pitchFamily="18" charset="0"/>
            </a:endParaRPr>
          </a:p>
          <a:p>
            <a:pPr>
              <a:spcBef>
                <a:spcPts val="0"/>
              </a:spcBef>
            </a:pPr>
            <a:endParaRPr lang="en-US" altLang="zh-CN" sz="1600" dirty="0">
              <a:latin typeface="Times New Roman" panose="02020603050405020304" pitchFamily="18" charset="0"/>
              <a:cs typeface="Times New Roman" panose="02020603050405020304" pitchFamily="18" charset="0"/>
            </a:endParaRPr>
          </a:p>
        </p:txBody>
      </p:sp>
      <p:sp>
        <p:nvSpPr>
          <p:cNvPr id="6" name="矩形 1"/>
          <p:cNvSpPr>
            <a:spLocks noChangeArrowheads="1"/>
          </p:cNvSpPr>
          <p:nvPr/>
        </p:nvSpPr>
        <p:spPr bwMode="auto">
          <a:xfrm>
            <a:off x="3131840" y="896125"/>
            <a:ext cx="6001549"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lgn="just">
              <a:spcBef>
                <a:spcPts val="0"/>
              </a:spcBef>
              <a:buFont typeface="Wingdings" panose="05000000000000000000" pitchFamily="2" charset="2"/>
              <a:buChar char="l"/>
            </a:pP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是在模式串当前下标之前已经匹配的前缀后缀的长度。</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Next[</a:t>
            </a:r>
            <a:r>
              <a:rPr lang="en-US" altLang="zh-CN" sz="1400" b="1" dirty="0" err="1">
                <a:solidFill>
                  <a:schemeClr val="accent1">
                    <a:lumMod val="50000"/>
                  </a:schemeClr>
                </a:solidFill>
                <a:latin typeface="Times New Roman" panose="02020603050405020304" pitchFamily="18" charset="0"/>
                <a:cs typeface="Times New Roman" panose="02020603050405020304" pitchFamily="18" charset="0"/>
              </a:rPr>
              <a:t>i</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 </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表示在下标 </a:t>
            </a:r>
            <a:r>
              <a:rPr lang="en-US" altLang="zh-CN" sz="1400" b="1" dirty="0" err="1">
                <a:solidFill>
                  <a:schemeClr val="accent1">
                    <a:lumMod val="50000"/>
                  </a:schemeClr>
                </a:solidFill>
                <a:latin typeface="Times New Roman" panose="02020603050405020304" pitchFamily="18" charset="0"/>
                <a:cs typeface="Times New Roman" panose="02020603050405020304" pitchFamily="18" charset="0"/>
              </a:rPr>
              <a:t>i</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 </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之前已经匹配的前缀后缀的长度。</a:t>
            </a:r>
            <a:endParaRPr lang="en-US" altLang="zh-CN" sz="1400" b="1"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l"/>
            </a:pP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如果</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 说明当前前缀和后缀可以匹配到长度为</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的相同字符；</a:t>
            </a:r>
            <a:endParaRPr lang="en-US" altLang="zh-CN" sz="1400" b="1"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l"/>
            </a:pP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如果</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 就说明了当前前缀后缀无法匹配到长度为</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k+1</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的相同字符，需要找有没有更短的可能，所以就有了</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 = Next[k]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a:t>
            </a:r>
            <a:endParaRPr lang="zh-CN" altLang="en-US" sz="1200" dirty="0">
              <a:solidFill>
                <a:srgbClr val="1C1CDC"/>
              </a:solidFill>
            </a:endParaRPr>
          </a:p>
        </p:txBody>
      </p:sp>
      <p:grpSp>
        <p:nvGrpSpPr>
          <p:cNvPr id="7" name="组合 6"/>
          <p:cNvGrpSpPr/>
          <p:nvPr/>
        </p:nvGrpSpPr>
        <p:grpSpPr>
          <a:xfrm>
            <a:off x="3144516" y="2716774"/>
            <a:ext cx="5852075" cy="382202"/>
            <a:chOff x="3144516" y="2960853"/>
            <a:chExt cx="5852075" cy="382202"/>
          </a:xfrm>
        </p:grpSpPr>
        <p:pic>
          <p:nvPicPr>
            <p:cNvPr id="3" name="图片 2"/>
            <p:cNvPicPr>
              <a:picLocks noChangeAspect="1"/>
            </p:cNvPicPr>
            <p:nvPr/>
          </p:nvPicPr>
          <p:blipFill>
            <a:blip r:embed="rId1"/>
            <a:stretch>
              <a:fillRect/>
            </a:stretch>
          </p:blipFill>
          <p:spPr>
            <a:xfrm>
              <a:off x="3144516" y="2960853"/>
              <a:ext cx="5852075" cy="382202"/>
            </a:xfrm>
            <a:prstGeom prst="rect">
              <a:avLst/>
            </a:prstGeom>
          </p:spPr>
        </p:pic>
        <p:pic>
          <p:nvPicPr>
            <p:cNvPr id="4" name="图片 3"/>
            <p:cNvPicPr>
              <a:picLocks noChangeAspect="1"/>
            </p:cNvPicPr>
            <p:nvPr/>
          </p:nvPicPr>
          <p:blipFill>
            <a:blip r:embed="rId2"/>
            <a:stretch>
              <a:fillRect/>
            </a:stretch>
          </p:blipFill>
          <p:spPr>
            <a:xfrm>
              <a:off x="8604448" y="3102707"/>
              <a:ext cx="108968" cy="183524"/>
            </a:xfrm>
            <a:prstGeom prst="rect">
              <a:avLst/>
            </a:prstGeom>
          </p:spPr>
        </p:pic>
      </p:grpSp>
      <p:sp>
        <p:nvSpPr>
          <p:cNvPr id="5" name="矩形 4"/>
          <p:cNvSpPr/>
          <p:nvPr/>
        </p:nvSpPr>
        <p:spPr>
          <a:xfrm>
            <a:off x="3180012" y="3921143"/>
            <a:ext cx="5838355" cy="669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在此图中，</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代表前缀，</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代表后缀。</a:t>
            </a:r>
            <a:endPar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我们已知</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的长度为</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，那么</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分别往后增加一个字符以后是否还相等呢？</a:t>
            </a:r>
            <a:endPar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矩形 9"/>
          <p:cNvSpPr/>
          <p:nvPr/>
        </p:nvSpPr>
        <p:spPr>
          <a:xfrm>
            <a:off x="3181250" y="4590693"/>
            <a:ext cx="5837117" cy="1609478"/>
          </a:xfrm>
          <a:prstGeom prst="rect">
            <a:avLst/>
          </a:prstGeom>
          <a:solidFill>
            <a:schemeClr val="bg1">
              <a:lumMod val="95000"/>
            </a:schemeClr>
          </a:solidFill>
          <a:effectLst>
            <a:outerShdw blurRad="50800" dist="50800" dir="5400000" algn="ctr" rotWithShape="0">
              <a:schemeClr val="accent4">
                <a:lumMod val="20000"/>
                <a:lumOff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90115"/>
          <p:cNvCxnSpPr/>
          <p:nvPr/>
        </p:nvCxnSpPr>
        <p:spPr>
          <a:xfrm>
            <a:off x="8604448" y="2384830"/>
            <a:ext cx="0" cy="2240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332578" y="2132856"/>
            <a:ext cx="543739" cy="307777"/>
          </a:xfrm>
          <a:prstGeom prst="rect">
            <a:avLst/>
          </a:prstGeom>
          <a:noFill/>
        </p:spPr>
        <p:txBody>
          <a:bodyPr wrap="none" rtlCol="0">
            <a:spAutoFit/>
          </a:bodyPr>
          <a:lstStyle/>
          <a:p>
            <a:r>
              <a:rPr lang="zh-CN" altLang="en-US" sz="1400" b="1" dirty="0"/>
              <a:t>求值</a:t>
            </a:r>
            <a:endParaRPr lang="zh-CN" altLang="en-US" sz="1400" b="1" dirty="0"/>
          </a:p>
        </p:txBody>
      </p:sp>
      <p:sp>
        <p:nvSpPr>
          <p:cNvPr id="27" name="文本框 26"/>
          <p:cNvSpPr txBox="1"/>
          <p:nvPr/>
        </p:nvSpPr>
        <p:spPr>
          <a:xfrm>
            <a:off x="5294083" y="2466395"/>
            <a:ext cx="284052" cy="307777"/>
          </a:xfrm>
          <a:prstGeom prst="rect">
            <a:avLst/>
          </a:prstGeom>
          <a:noFill/>
        </p:spPr>
        <p:txBody>
          <a:bodyPr wrap="none" rtlCol="0">
            <a:spAutoFit/>
          </a:bodyPr>
          <a:lstStyle/>
          <a:p>
            <a:r>
              <a:rPr lang="en-US" altLang="zh-CN" sz="1400" b="1" dirty="0"/>
              <a:t>k</a:t>
            </a:r>
            <a:endParaRPr lang="zh-CN" altLang="en-US" sz="1400" b="1" dirty="0"/>
          </a:p>
        </p:txBody>
      </p:sp>
      <p:sp>
        <p:nvSpPr>
          <p:cNvPr id="28" name="文本框 27"/>
          <p:cNvSpPr txBox="1"/>
          <p:nvPr/>
        </p:nvSpPr>
        <p:spPr>
          <a:xfrm>
            <a:off x="8286019" y="2442884"/>
            <a:ext cx="234360" cy="307777"/>
          </a:xfrm>
          <a:prstGeom prst="rect">
            <a:avLst/>
          </a:prstGeom>
          <a:noFill/>
        </p:spPr>
        <p:txBody>
          <a:bodyPr wrap="none" rtlCol="0">
            <a:spAutoFit/>
          </a:bodyPr>
          <a:lstStyle/>
          <a:p>
            <a:r>
              <a:rPr lang="en-US" altLang="zh-CN" sz="1400" b="1" dirty="0"/>
              <a:t>j</a:t>
            </a:r>
            <a:endParaRPr lang="zh-CN" altLang="en-US" sz="1400" b="1" dirty="0"/>
          </a:p>
        </p:txBody>
      </p:sp>
      <p:cxnSp>
        <p:nvCxnSpPr>
          <p:cNvPr id="25" name="直接连接符 24"/>
          <p:cNvCxnSpPr/>
          <p:nvPr/>
        </p:nvCxnSpPr>
        <p:spPr>
          <a:xfrm>
            <a:off x="3181250" y="2608857"/>
            <a:ext cx="2125015" cy="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4059911" y="2314628"/>
            <a:ext cx="413896" cy="307777"/>
          </a:xfrm>
          <a:prstGeom prst="rect">
            <a:avLst/>
          </a:prstGeom>
          <a:noFill/>
        </p:spPr>
        <p:txBody>
          <a:bodyPr wrap="none" rtlCol="0">
            <a:spAutoFit/>
          </a:bodyPr>
          <a:lstStyle/>
          <a:p>
            <a:r>
              <a:rPr lang="en-US" altLang="zh-CN" sz="1400" b="1" dirty="0">
                <a:solidFill>
                  <a:srgbClr val="FF0000"/>
                </a:solidFill>
              </a:rPr>
              <a:t>A1</a:t>
            </a:r>
            <a:endParaRPr lang="zh-CN" altLang="en-US" sz="1400" b="1" dirty="0">
              <a:solidFill>
                <a:srgbClr val="FF0000"/>
              </a:solidFill>
            </a:endParaRPr>
          </a:p>
        </p:txBody>
      </p:sp>
      <p:cxnSp>
        <p:nvCxnSpPr>
          <p:cNvPr id="37" name="直接连接符 36"/>
          <p:cNvCxnSpPr/>
          <p:nvPr/>
        </p:nvCxnSpPr>
        <p:spPr>
          <a:xfrm>
            <a:off x="6139462" y="2608857"/>
            <a:ext cx="2125015" cy="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7181570" y="2301080"/>
            <a:ext cx="413896" cy="307777"/>
          </a:xfrm>
          <a:prstGeom prst="rect">
            <a:avLst/>
          </a:prstGeom>
          <a:noFill/>
        </p:spPr>
        <p:txBody>
          <a:bodyPr wrap="none" rtlCol="0">
            <a:spAutoFit/>
          </a:bodyPr>
          <a:lstStyle/>
          <a:p>
            <a:r>
              <a:rPr lang="en-US" altLang="zh-CN" sz="1400" b="1" dirty="0">
                <a:solidFill>
                  <a:srgbClr val="FF0000"/>
                </a:solidFill>
              </a:rPr>
              <a:t>A2</a:t>
            </a:r>
            <a:endParaRPr lang="zh-CN" altLang="en-US" sz="1400" b="1" dirty="0">
              <a:solidFill>
                <a:srgbClr val="FF0000"/>
              </a:solidFill>
            </a:endParaRPr>
          </a:p>
        </p:txBody>
      </p:sp>
      <p:cxnSp>
        <p:nvCxnSpPr>
          <p:cNvPr id="41" name="直接连接符 40"/>
          <p:cNvCxnSpPr/>
          <p:nvPr/>
        </p:nvCxnSpPr>
        <p:spPr>
          <a:xfrm flipV="1">
            <a:off x="3188666" y="3501537"/>
            <a:ext cx="814686" cy="4061"/>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4496267" y="3501008"/>
            <a:ext cx="820462" cy="529"/>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7435376" y="3501537"/>
            <a:ext cx="809032" cy="5081"/>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3465261" y="3549786"/>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B1</a:t>
            </a:r>
            <a:endParaRPr lang="zh-CN" altLang="en-US" sz="1400" b="1" dirty="0">
              <a:solidFill>
                <a:schemeClr val="accent6">
                  <a:lumMod val="75000"/>
                </a:schemeClr>
              </a:solidFill>
            </a:endParaRPr>
          </a:p>
        </p:txBody>
      </p:sp>
      <p:sp>
        <p:nvSpPr>
          <p:cNvPr id="62" name="文本框 61"/>
          <p:cNvSpPr txBox="1"/>
          <p:nvPr/>
        </p:nvSpPr>
        <p:spPr>
          <a:xfrm>
            <a:off x="4699550" y="3548297"/>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B2</a:t>
            </a:r>
            <a:endParaRPr lang="zh-CN" altLang="en-US" sz="1400" b="1" dirty="0">
              <a:solidFill>
                <a:schemeClr val="accent6">
                  <a:lumMod val="75000"/>
                </a:schemeClr>
              </a:solidFill>
            </a:endParaRPr>
          </a:p>
        </p:txBody>
      </p:sp>
      <p:sp>
        <p:nvSpPr>
          <p:cNvPr id="63" name="文本框 62"/>
          <p:cNvSpPr txBox="1"/>
          <p:nvPr/>
        </p:nvSpPr>
        <p:spPr>
          <a:xfrm>
            <a:off x="7653013" y="3548297"/>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B3</a:t>
            </a:r>
            <a:endParaRPr lang="zh-CN" altLang="en-US" sz="1400" b="1" dirty="0">
              <a:solidFill>
                <a:schemeClr val="accent6">
                  <a:lumMod val="75000"/>
                </a:schemeClr>
              </a:solidFill>
            </a:endParaRPr>
          </a:p>
        </p:txBody>
      </p:sp>
      <p:cxnSp>
        <p:nvCxnSpPr>
          <p:cNvPr id="64" name="直接连接符 63"/>
          <p:cNvCxnSpPr/>
          <p:nvPr/>
        </p:nvCxnSpPr>
        <p:spPr>
          <a:xfrm>
            <a:off x="3188666" y="3273387"/>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076056" y="3281892"/>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8026230" y="3284984"/>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777758" y="3281892"/>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3347864" y="3121223"/>
            <a:ext cx="413896" cy="307777"/>
          </a:xfrm>
          <a:prstGeom prst="rect">
            <a:avLst/>
          </a:prstGeom>
          <a:noFill/>
        </p:spPr>
        <p:txBody>
          <a:bodyPr wrap="none" rtlCol="0">
            <a:spAutoFit/>
          </a:bodyPr>
          <a:lstStyle/>
          <a:p>
            <a:r>
              <a:rPr lang="en-US" altLang="zh-CN" sz="1400" b="1" dirty="0">
                <a:solidFill>
                  <a:schemeClr val="accent4">
                    <a:lumMod val="75000"/>
                  </a:schemeClr>
                </a:solidFill>
              </a:rPr>
              <a:t>C1</a:t>
            </a:r>
            <a:endParaRPr lang="zh-CN" altLang="en-US" sz="1400" b="1" dirty="0">
              <a:solidFill>
                <a:schemeClr val="accent4">
                  <a:lumMod val="75000"/>
                </a:schemeClr>
              </a:solidFill>
            </a:endParaRPr>
          </a:p>
        </p:txBody>
      </p:sp>
      <p:sp>
        <p:nvSpPr>
          <p:cNvPr id="73" name="文本框 72"/>
          <p:cNvSpPr txBox="1"/>
          <p:nvPr/>
        </p:nvSpPr>
        <p:spPr>
          <a:xfrm>
            <a:off x="3912379" y="3129133"/>
            <a:ext cx="413896" cy="307777"/>
          </a:xfrm>
          <a:prstGeom prst="rect">
            <a:avLst/>
          </a:prstGeom>
          <a:noFill/>
        </p:spPr>
        <p:txBody>
          <a:bodyPr wrap="none" rtlCol="0">
            <a:spAutoFit/>
          </a:bodyPr>
          <a:lstStyle/>
          <a:p>
            <a:r>
              <a:rPr lang="en-US" altLang="zh-CN" sz="1400" b="1" dirty="0">
                <a:solidFill>
                  <a:schemeClr val="accent4">
                    <a:lumMod val="75000"/>
                  </a:schemeClr>
                </a:solidFill>
              </a:rPr>
              <a:t>C2</a:t>
            </a:r>
            <a:endParaRPr lang="zh-CN" altLang="en-US" sz="1400" b="1" dirty="0">
              <a:solidFill>
                <a:schemeClr val="accent4">
                  <a:lumMod val="75000"/>
                </a:schemeClr>
              </a:solidFill>
            </a:endParaRPr>
          </a:p>
        </p:txBody>
      </p:sp>
      <p:sp>
        <p:nvSpPr>
          <p:cNvPr id="74" name="文本框 73"/>
          <p:cNvSpPr txBox="1"/>
          <p:nvPr/>
        </p:nvSpPr>
        <p:spPr>
          <a:xfrm>
            <a:off x="8183428" y="3124876"/>
            <a:ext cx="413896" cy="307777"/>
          </a:xfrm>
          <a:prstGeom prst="rect">
            <a:avLst/>
          </a:prstGeom>
          <a:noFill/>
        </p:spPr>
        <p:txBody>
          <a:bodyPr wrap="none" rtlCol="0">
            <a:spAutoFit/>
          </a:bodyPr>
          <a:lstStyle/>
          <a:p>
            <a:r>
              <a:rPr lang="en-US" altLang="zh-CN" sz="1400" b="1" dirty="0">
                <a:solidFill>
                  <a:schemeClr val="accent4">
                    <a:lumMod val="75000"/>
                  </a:schemeClr>
                </a:solidFill>
              </a:rPr>
              <a:t>C4</a:t>
            </a:r>
            <a:endParaRPr lang="zh-CN" altLang="en-US" sz="1400" b="1" dirty="0">
              <a:solidFill>
                <a:schemeClr val="accent4">
                  <a:lumMod val="75000"/>
                </a:schemeClr>
              </a:solidFill>
            </a:endParaRPr>
          </a:p>
        </p:txBody>
      </p:sp>
      <p:sp>
        <p:nvSpPr>
          <p:cNvPr id="75" name="文本框 74"/>
          <p:cNvSpPr txBox="1"/>
          <p:nvPr/>
        </p:nvSpPr>
        <p:spPr>
          <a:xfrm>
            <a:off x="5225069" y="3132864"/>
            <a:ext cx="413896" cy="307777"/>
          </a:xfrm>
          <a:prstGeom prst="rect">
            <a:avLst/>
          </a:prstGeom>
          <a:noFill/>
        </p:spPr>
        <p:txBody>
          <a:bodyPr wrap="none" rtlCol="0">
            <a:spAutoFit/>
          </a:bodyPr>
          <a:lstStyle/>
          <a:p>
            <a:r>
              <a:rPr lang="en-US" altLang="zh-CN" sz="1400" b="1" dirty="0">
                <a:solidFill>
                  <a:schemeClr val="accent4">
                    <a:lumMod val="75000"/>
                  </a:schemeClr>
                </a:solidFill>
              </a:rPr>
              <a:t>C3</a:t>
            </a:r>
            <a:endParaRPr lang="zh-CN" altLang="en-US" sz="1400" b="1" dirty="0">
              <a:solidFill>
                <a:schemeClr val="accent4">
                  <a:lumMod val="75000"/>
                </a:schemeClr>
              </a:solidFill>
            </a:endParaRPr>
          </a:p>
        </p:txBody>
      </p:sp>
      <p:grpSp>
        <p:nvGrpSpPr>
          <p:cNvPr id="83" name="组合 82"/>
          <p:cNvGrpSpPr/>
          <p:nvPr/>
        </p:nvGrpSpPr>
        <p:grpSpPr>
          <a:xfrm>
            <a:off x="3588500" y="4729352"/>
            <a:ext cx="4790496" cy="1470819"/>
            <a:chOff x="3588500" y="4729352"/>
            <a:chExt cx="4790496" cy="1470819"/>
          </a:xfrm>
        </p:grpSpPr>
        <p:pic>
          <p:nvPicPr>
            <p:cNvPr id="68" name="图片 67"/>
            <p:cNvPicPr>
              <a:picLocks noChangeAspect="1"/>
            </p:cNvPicPr>
            <p:nvPr/>
          </p:nvPicPr>
          <p:blipFill>
            <a:blip r:embed="rId3"/>
            <a:stretch>
              <a:fillRect/>
            </a:stretch>
          </p:blipFill>
          <p:spPr>
            <a:xfrm>
              <a:off x="3588500" y="4729352"/>
              <a:ext cx="4790496" cy="1367015"/>
            </a:xfrm>
            <a:prstGeom prst="rect">
              <a:avLst/>
            </a:prstGeom>
          </p:spPr>
        </p:pic>
        <p:cxnSp>
          <p:nvCxnSpPr>
            <p:cNvPr id="79" name="直接连接符 78"/>
            <p:cNvCxnSpPr/>
            <p:nvPr/>
          </p:nvCxnSpPr>
          <p:spPr>
            <a:xfrm>
              <a:off x="5178833" y="5589240"/>
              <a:ext cx="79860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6293677" y="5589240"/>
              <a:ext cx="79860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7092280" y="5013176"/>
              <a:ext cx="343096" cy="118699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代码</a:t>
            </a:r>
            <a:r>
              <a:rPr lang="en-US" altLang="zh-CN" dirty="0">
                <a:effectLst>
                  <a:outerShdw blurRad="38100" dist="38100" dir="2700000">
                    <a:srgbClr val="000000"/>
                  </a:outerShdw>
                </a:effectLst>
              </a:rPr>
              <a:t>- </a:t>
            </a:r>
            <a:r>
              <a:rPr lang="zh-CN" altLang="en-US" dirty="0">
                <a:effectLst>
                  <a:outerShdw blurRad="38100" dist="38100" dir="2700000">
                    <a:srgbClr val="000000"/>
                  </a:outerShdw>
                </a:effectLst>
              </a:rPr>
              <a:t>求</a:t>
            </a:r>
            <a:r>
              <a:rPr lang="en-US" altLang="zh-CN" dirty="0">
                <a:effectLst>
                  <a:outerShdw blurRad="38100" dist="38100" dir="2700000">
                    <a:srgbClr val="000000"/>
                  </a:outerShdw>
                </a:effectLst>
              </a:rPr>
              <a:t>next</a:t>
            </a:r>
            <a:r>
              <a:rPr lang="zh-CN" altLang="en-US" dirty="0">
                <a:effectLst>
                  <a:outerShdw blurRad="38100" dist="38100" dir="2700000">
                    <a:srgbClr val="000000"/>
                  </a:outerShdw>
                </a:effectLst>
              </a:rPr>
              <a:t>数组函数</a:t>
            </a:r>
            <a:endParaRPr lang="zh-CN" altLang="en-US" dirty="0">
              <a:effectLst>
                <a:outerShdw blurRad="38100" dist="38100" dir="2700000">
                  <a:srgbClr val="000000"/>
                </a:outerShdw>
              </a:effectLst>
            </a:endParaRPr>
          </a:p>
        </p:txBody>
      </p:sp>
      <p:sp>
        <p:nvSpPr>
          <p:cNvPr id="39" name="矩形 1"/>
          <p:cNvSpPr>
            <a:spLocks noChangeArrowheads="1"/>
          </p:cNvSpPr>
          <p:nvPr/>
        </p:nvSpPr>
        <p:spPr bwMode="auto">
          <a:xfrm>
            <a:off x="179512" y="937193"/>
            <a:ext cx="2952596" cy="5262979"/>
          </a:xfrm>
          <a:prstGeom prst="rect">
            <a:avLst/>
          </a:prstGeom>
          <a:solidFill>
            <a:schemeClr val="accent2">
              <a:lumMod val="20000"/>
              <a:lumOff val="80000"/>
            </a:schemeClr>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lang="en-US" altLang="zh-CN" sz="1600" dirty="0">
                <a:latin typeface="Times New Roman" panose="02020603050405020304" pitchFamily="18" charset="0"/>
                <a:cs typeface="Times New Roman" panose="02020603050405020304" pitchFamily="18" charset="0"/>
              </a:rPr>
              <a:t>void </a:t>
            </a:r>
            <a:r>
              <a:rPr lang="en-US" altLang="zh-CN" sz="1600" dirty="0" err="1">
                <a:latin typeface="Times New Roman" panose="02020603050405020304" pitchFamily="18" charset="0"/>
                <a:cs typeface="Times New Roman" panose="02020603050405020304" pitchFamily="18" charset="0"/>
              </a:rPr>
              <a:t>getNext</a:t>
            </a:r>
            <a:r>
              <a:rPr lang="en-US" altLang="zh-CN" sz="1600" dirty="0">
                <a:latin typeface="Times New Roman" panose="02020603050405020304" pitchFamily="18" charset="0"/>
                <a:cs typeface="Times New Roman" panose="02020603050405020304" pitchFamily="18" charset="0"/>
              </a:rPr>
              <a:t> (char *T, int next[])</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获得</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数组的值</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int </a:t>
            </a:r>
            <a:r>
              <a:rPr kumimoji="1" lang="en-US" altLang="zh-CN" sz="1600" dirty="0" err="1">
                <a:latin typeface="Times New Roman" panose="02020603050405020304" pitchFamily="18" charset="0"/>
                <a:cs typeface="Times New Roman" panose="02020603050405020304" pitchFamily="18" charset="0"/>
              </a:rPr>
              <a:t>LenT</a:t>
            </a:r>
            <a:r>
              <a:rPr kumimoji="1" lang="en-US" altLang="zh-CN" sz="1600" dirty="0">
                <a:latin typeface="Times New Roman" panose="02020603050405020304" pitchFamily="18" charset="0"/>
                <a:cs typeface="Times New Roman" panose="02020603050405020304" pitchFamily="18" charset="0"/>
              </a:rPr>
              <a:t> = </a:t>
            </a:r>
            <a:r>
              <a:rPr kumimoji="1" lang="en-US" altLang="zh-CN" sz="1600" dirty="0" err="1">
                <a:latin typeface="Times New Roman" panose="02020603050405020304" pitchFamily="18" charset="0"/>
                <a:cs typeface="Times New Roman" panose="02020603050405020304" pitchFamily="18" charset="0"/>
              </a:rPr>
              <a:t>strlen</a:t>
            </a:r>
            <a:r>
              <a:rPr kumimoji="1" lang="en-US" altLang="zh-CN" sz="1600" dirty="0">
                <a:latin typeface="Times New Roman" panose="02020603050405020304" pitchFamily="18" charset="0"/>
                <a:cs typeface="Times New Roman" panose="02020603050405020304" pitchFamily="18" charset="0"/>
              </a:rPr>
              <a:t>(T);</a:t>
            </a:r>
            <a:endParaRPr kumimoji="1"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int  k = -1</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//k</a:t>
            </a:r>
            <a:r>
              <a:rPr lang="zh-CN" altLang="en-US" sz="1600" dirty="0">
                <a:latin typeface="Times New Roman" panose="02020603050405020304" pitchFamily="18" charset="0"/>
                <a:cs typeface="Times New Roman" panose="02020603050405020304" pitchFamily="18" charset="0"/>
              </a:rPr>
              <a:t>前缀指针</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int  j =  0</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//j</a:t>
            </a:r>
            <a:r>
              <a:rPr lang="zh-CN" altLang="en-US" sz="1600" dirty="0">
                <a:latin typeface="Times New Roman" panose="02020603050405020304" pitchFamily="18" charset="0"/>
                <a:cs typeface="Times New Roman" panose="02020603050405020304" pitchFamily="18" charset="0"/>
              </a:rPr>
              <a:t>后缀指针</a:t>
            </a:r>
            <a:r>
              <a:rPr lang="en-US"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next[0] = -1;</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while( j &lt;</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a:spcBef>
                <a:spcPct val="0"/>
              </a:spcBef>
            </a:pPr>
            <a:r>
              <a:rPr lang="en-US" altLang="zh-CN"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if (k == -1 || </a:t>
            </a:r>
            <a:r>
              <a:rPr lang="en-US" altLang="zh-CN" sz="1600" dirty="0">
                <a:latin typeface="Times New Roman" panose="02020603050405020304" pitchFamily="18" charset="0"/>
                <a:cs typeface="Times New Roman" panose="02020603050405020304" pitchFamily="18" charset="0"/>
              </a:rPr>
              <a:t>T</a:t>
            </a:r>
            <a:r>
              <a:rPr kumimoji="1" lang="en-US" altLang="zh-CN" sz="1600" dirty="0">
                <a:latin typeface="Times New Roman" panose="02020603050405020304" pitchFamily="18" charset="0"/>
                <a:cs typeface="Times New Roman" panose="02020603050405020304" pitchFamily="18" charset="0"/>
              </a:rPr>
              <a:t>[j] == </a:t>
            </a:r>
            <a:r>
              <a:rPr lang="en-US" altLang="zh-CN" sz="1600" dirty="0">
                <a:latin typeface="Times New Roman" panose="02020603050405020304" pitchFamily="18" charset="0"/>
                <a:cs typeface="Times New Roman" panose="02020603050405020304" pitchFamily="18" charset="0"/>
              </a:rPr>
              <a:t>T</a:t>
            </a:r>
            <a:r>
              <a:rPr kumimoji="1" lang="en-US" altLang="zh-CN" sz="1600" dirty="0">
                <a:latin typeface="Times New Roman" panose="02020603050405020304" pitchFamily="18" charset="0"/>
                <a:cs typeface="Times New Roman" panose="02020603050405020304" pitchFamily="18" charset="0"/>
              </a:rPr>
              <a:t>[k]) 	</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k++;</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a:t>
            </a:r>
            <a:r>
              <a:rPr kumimoji="1" lang="en-US" altLang="zh-CN" sz="1600" dirty="0" err="1">
                <a:latin typeface="Times New Roman" panose="02020603050405020304" pitchFamily="18" charset="0"/>
                <a:cs typeface="Times New Roman" panose="02020603050405020304" pitchFamily="18" charset="0"/>
              </a:rPr>
              <a:t>j++</a:t>
            </a:r>
            <a:r>
              <a:rPr kumimoji="1" lang="en-US" altLang="zh-CN" sz="1600" dirty="0">
                <a:latin typeface="Times New Roman" panose="02020603050405020304" pitchFamily="18" charset="0"/>
                <a:cs typeface="Times New Roman" panose="02020603050405020304" pitchFamily="18" charset="0"/>
              </a:rPr>
              <a:t>;</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next[j] = k;</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else</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   </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k = next[k];</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a:t>
            </a:r>
            <a:endParaRPr kumimoji="1" lang="en-US" altLang="zh-CN" sz="1600" dirty="0">
              <a:latin typeface="Times New Roman" panose="02020603050405020304" pitchFamily="18" charset="0"/>
              <a:cs typeface="Times New Roman" panose="02020603050405020304" pitchFamily="18" charset="0"/>
            </a:endParaRPr>
          </a:p>
          <a:p>
            <a:pPr>
              <a:spcBef>
                <a:spcPts val="0"/>
              </a:spcBef>
            </a:pPr>
            <a:endParaRPr lang="en-US" altLang="zh-CN" sz="1600" dirty="0">
              <a:latin typeface="Times New Roman" panose="02020603050405020304" pitchFamily="18" charset="0"/>
              <a:cs typeface="Times New Roman" panose="02020603050405020304" pitchFamily="18" charset="0"/>
            </a:endParaRPr>
          </a:p>
        </p:txBody>
      </p:sp>
      <p:sp>
        <p:nvSpPr>
          <p:cNvPr id="6" name="矩形 1"/>
          <p:cNvSpPr>
            <a:spLocks noChangeArrowheads="1"/>
          </p:cNvSpPr>
          <p:nvPr/>
        </p:nvSpPr>
        <p:spPr bwMode="auto">
          <a:xfrm>
            <a:off x="3131840" y="896125"/>
            <a:ext cx="6001549"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lgn="just">
              <a:spcBef>
                <a:spcPts val="0"/>
              </a:spcBef>
              <a:buFont typeface="Wingdings" panose="05000000000000000000" pitchFamily="2" charset="2"/>
              <a:buChar char="l"/>
            </a:pP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是在模式串当前下标之前已经匹配的前缀后缀的长度。</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Next[</a:t>
            </a:r>
            <a:r>
              <a:rPr lang="en-US" altLang="zh-CN" sz="1400" b="1" dirty="0" err="1">
                <a:solidFill>
                  <a:schemeClr val="accent1">
                    <a:lumMod val="50000"/>
                  </a:schemeClr>
                </a:solidFill>
                <a:latin typeface="Times New Roman" panose="02020603050405020304" pitchFamily="18" charset="0"/>
                <a:cs typeface="Times New Roman" panose="02020603050405020304" pitchFamily="18" charset="0"/>
              </a:rPr>
              <a:t>i</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 </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表示在下标 </a:t>
            </a:r>
            <a:r>
              <a:rPr lang="en-US" altLang="zh-CN" sz="1400" b="1" dirty="0" err="1">
                <a:solidFill>
                  <a:schemeClr val="accent1">
                    <a:lumMod val="50000"/>
                  </a:schemeClr>
                </a:solidFill>
                <a:latin typeface="Times New Roman" panose="02020603050405020304" pitchFamily="18" charset="0"/>
                <a:cs typeface="Times New Roman" panose="02020603050405020304" pitchFamily="18" charset="0"/>
              </a:rPr>
              <a:t>i</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 </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之前已经匹配的前缀后缀的长度。</a:t>
            </a:r>
            <a:endParaRPr lang="en-US" altLang="zh-CN" sz="1400" b="1"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l"/>
            </a:pP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如果</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 说明当前前缀和后缀可以匹配到长度为</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的相同字符；</a:t>
            </a:r>
            <a:endParaRPr lang="en-US" altLang="zh-CN" sz="1400" b="1"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l"/>
            </a:pP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如果</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 就说明了当前前缀后缀无法匹配到长度为</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k+1</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的相同字符，需要找有没有更短的可能，所以就有了</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 = Next[k]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a:t>
            </a:r>
            <a:endParaRPr lang="zh-CN" altLang="en-US" sz="1200" dirty="0">
              <a:solidFill>
                <a:srgbClr val="1C1CDC"/>
              </a:solidFill>
            </a:endParaRPr>
          </a:p>
        </p:txBody>
      </p:sp>
      <p:grpSp>
        <p:nvGrpSpPr>
          <p:cNvPr id="7" name="组合 6"/>
          <p:cNvGrpSpPr/>
          <p:nvPr/>
        </p:nvGrpSpPr>
        <p:grpSpPr>
          <a:xfrm>
            <a:off x="3144516" y="2716774"/>
            <a:ext cx="5852075" cy="382202"/>
            <a:chOff x="3144516" y="2960853"/>
            <a:chExt cx="5852075" cy="382202"/>
          </a:xfrm>
        </p:grpSpPr>
        <p:pic>
          <p:nvPicPr>
            <p:cNvPr id="3" name="图片 2"/>
            <p:cNvPicPr>
              <a:picLocks noChangeAspect="1"/>
            </p:cNvPicPr>
            <p:nvPr/>
          </p:nvPicPr>
          <p:blipFill>
            <a:blip r:embed="rId1"/>
            <a:stretch>
              <a:fillRect/>
            </a:stretch>
          </p:blipFill>
          <p:spPr>
            <a:xfrm>
              <a:off x="3144516" y="2960853"/>
              <a:ext cx="5852075" cy="382202"/>
            </a:xfrm>
            <a:prstGeom prst="rect">
              <a:avLst/>
            </a:prstGeom>
          </p:spPr>
        </p:pic>
        <p:pic>
          <p:nvPicPr>
            <p:cNvPr id="4" name="图片 3"/>
            <p:cNvPicPr>
              <a:picLocks noChangeAspect="1"/>
            </p:cNvPicPr>
            <p:nvPr/>
          </p:nvPicPr>
          <p:blipFill>
            <a:blip r:embed="rId2"/>
            <a:stretch>
              <a:fillRect/>
            </a:stretch>
          </p:blipFill>
          <p:spPr>
            <a:xfrm>
              <a:off x="8604448" y="3102707"/>
              <a:ext cx="108968" cy="183524"/>
            </a:xfrm>
            <a:prstGeom prst="rect">
              <a:avLst/>
            </a:prstGeom>
          </p:spPr>
        </p:pic>
      </p:grpSp>
      <p:sp>
        <p:nvSpPr>
          <p:cNvPr id="5" name="矩形 4"/>
          <p:cNvSpPr/>
          <p:nvPr/>
        </p:nvSpPr>
        <p:spPr>
          <a:xfrm>
            <a:off x="3180012" y="3921143"/>
            <a:ext cx="5838355" cy="669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在此图中，</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代表前缀，</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代表后缀。</a:t>
            </a:r>
            <a:endPar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我们已知</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的长度为</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，那么</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分别往后增加一个字符以后是否还相等呢？</a:t>
            </a:r>
            <a:endPar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矩形 9"/>
          <p:cNvSpPr/>
          <p:nvPr/>
        </p:nvSpPr>
        <p:spPr>
          <a:xfrm>
            <a:off x="3181250" y="4590693"/>
            <a:ext cx="5837117" cy="1609478"/>
          </a:xfrm>
          <a:prstGeom prst="rect">
            <a:avLst/>
          </a:prstGeom>
          <a:solidFill>
            <a:schemeClr val="bg1">
              <a:lumMod val="95000"/>
            </a:schemeClr>
          </a:solidFill>
          <a:effectLst>
            <a:outerShdw blurRad="50800" dist="50800" dir="5400000" algn="ctr" rotWithShape="0">
              <a:schemeClr val="accent4">
                <a:lumMod val="20000"/>
                <a:lumOff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90115"/>
          <p:cNvCxnSpPr/>
          <p:nvPr/>
        </p:nvCxnSpPr>
        <p:spPr>
          <a:xfrm>
            <a:off x="8604448" y="2384830"/>
            <a:ext cx="0" cy="2240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332578" y="2132856"/>
            <a:ext cx="543739" cy="307777"/>
          </a:xfrm>
          <a:prstGeom prst="rect">
            <a:avLst/>
          </a:prstGeom>
          <a:noFill/>
        </p:spPr>
        <p:txBody>
          <a:bodyPr wrap="none" rtlCol="0">
            <a:spAutoFit/>
          </a:bodyPr>
          <a:lstStyle/>
          <a:p>
            <a:r>
              <a:rPr lang="zh-CN" altLang="en-US" sz="1400" b="1" dirty="0"/>
              <a:t>求值</a:t>
            </a:r>
            <a:endParaRPr lang="zh-CN" altLang="en-US" sz="1400" b="1" dirty="0"/>
          </a:p>
        </p:txBody>
      </p:sp>
      <p:sp>
        <p:nvSpPr>
          <p:cNvPr id="27" name="文本框 26"/>
          <p:cNvSpPr txBox="1"/>
          <p:nvPr/>
        </p:nvSpPr>
        <p:spPr>
          <a:xfrm>
            <a:off x="5294083" y="2466395"/>
            <a:ext cx="284052" cy="307777"/>
          </a:xfrm>
          <a:prstGeom prst="rect">
            <a:avLst/>
          </a:prstGeom>
          <a:noFill/>
        </p:spPr>
        <p:txBody>
          <a:bodyPr wrap="none" rtlCol="0">
            <a:spAutoFit/>
          </a:bodyPr>
          <a:lstStyle/>
          <a:p>
            <a:r>
              <a:rPr lang="en-US" altLang="zh-CN" sz="1400" b="1" dirty="0"/>
              <a:t>k</a:t>
            </a:r>
            <a:endParaRPr lang="zh-CN" altLang="en-US" sz="1400" b="1" dirty="0"/>
          </a:p>
        </p:txBody>
      </p:sp>
      <p:sp>
        <p:nvSpPr>
          <p:cNvPr id="28" name="文本框 27"/>
          <p:cNvSpPr txBox="1"/>
          <p:nvPr/>
        </p:nvSpPr>
        <p:spPr>
          <a:xfrm>
            <a:off x="8286019" y="2442884"/>
            <a:ext cx="234360" cy="307777"/>
          </a:xfrm>
          <a:prstGeom prst="rect">
            <a:avLst/>
          </a:prstGeom>
          <a:noFill/>
        </p:spPr>
        <p:txBody>
          <a:bodyPr wrap="none" rtlCol="0">
            <a:spAutoFit/>
          </a:bodyPr>
          <a:lstStyle/>
          <a:p>
            <a:r>
              <a:rPr lang="en-US" altLang="zh-CN" sz="1400" b="1" dirty="0"/>
              <a:t>j</a:t>
            </a:r>
            <a:endParaRPr lang="zh-CN" altLang="en-US" sz="1400" b="1" dirty="0"/>
          </a:p>
        </p:txBody>
      </p:sp>
      <p:cxnSp>
        <p:nvCxnSpPr>
          <p:cNvPr id="25" name="直接连接符 24"/>
          <p:cNvCxnSpPr/>
          <p:nvPr/>
        </p:nvCxnSpPr>
        <p:spPr>
          <a:xfrm>
            <a:off x="3181250" y="2608857"/>
            <a:ext cx="2125015" cy="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4059911" y="2314628"/>
            <a:ext cx="413896" cy="307777"/>
          </a:xfrm>
          <a:prstGeom prst="rect">
            <a:avLst/>
          </a:prstGeom>
          <a:noFill/>
        </p:spPr>
        <p:txBody>
          <a:bodyPr wrap="none" rtlCol="0">
            <a:spAutoFit/>
          </a:bodyPr>
          <a:lstStyle/>
          <a:p>
            <a:r>
              <a:rPr lang="en-US" altLang="zh-CN" sz="1400" b="1" dirty="0">
                <a:solidFill>
                  <a:srgbClr val="FF0000"/>
                </a:solidFill>
              </a:rPr>
              <a:t>A1</a:t>
            </a:r>
            <a:endParaRPr lang="zh-CN" altLang="en-US" sz="1400" b="1" dirty="0">
              <a:solidFill>
                <a:srgbClr val="FF0000"/>
              </a:solidFill>
            </a:endParaRPr>
          </a:p>
        </p:txBody>
      </p:sp>
      <p:cxnSp>
        <p:nvCxnSpPr>
          <p:cNvPr id="37" name="直接连接符 36"/>
          <p:cNvCxnSpPr/>
          <p:nvPr/>
        </p:nvCxnSpPr>
        <p:spPr>
          <a:xfrm>
            <a:off x="6139462" y="2608857"/>
            <a:ext cx="2125015" cy="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7181570" y="2301080"/>
            <a:ext cx="413896" cy="307777"/>
          </a:xfrm>
          <a:prstGeom prst="rect">
            <a:avLst/>
          </a:prstGeom>
          <a:noFill/>
        </p:spPr>
        <p:txBody>
          <a:bodyPr wrap="none" rtlCol="0">
            <a:spAutoFit/>
          </a:bodyPr>
          <a:lstStyle/>
          <a:p>
            <a:r>
              <a:rPr lang="en-US" altLang="zh-CN" sz="1400" b="1" dirty="0">
                <a:solidFill>
                  <a:srgbClr val="FF0000"/>
                </a:solidFill>
              </a:rPr>
              <a:t>A2</a:t>
            </a:r>
            <a:endParaRPr lang="zh-CN" altLang="en-US" sz="1400" b="1" dirty="0">
              <a:solidFill>
                <a:srgbClr val="FF0000"/>
              </a:solidFill>
            </a:endParaRPr>
          </a:p>
        </p:txBody>
      </p:sp>
      <p:cxnSp>
        <p:nvCxnSpPr>
          <p:cNvPr id="41" name="直接连接符 40"/>
          <p:cNvCxnSpPr/>
          <p:nvPr/>
        </p:nvCxnSpPr>
        <p:spPr>
          <a:xfrm flipV="1">
            <a:off x="3188666" y="3501537"/>
            <a:ext cx="814686" cy="4061"/>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4496267" y="3501008"/>
            <a:ext cx="820462" cy="529"/>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7435376" y="3501537"/>
            <a:ext cx="809032" cy="5081"/>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3465261" y="3549786"/>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B1</a:t>
            </a:r>
            <a:endParaRPr lang="zh-CN" altLang="en-US" sz="1400" b="1" dirty="0">
              <a:solidFill>
                <a:schemeClr val="accent6">
                  <a:lumMod val="75000"/>
                </a:schemeClr>
              </a:solidFill>
            </a:endParaRPr>
          </a:p>
        </p:txBody>
      </p:sp>
      <p:sp>
        <p:nvSpPr>
          <p:cNvPr id="62" name="文本框 61"/>
          <p:cNvSpPr txBox="1"/>
          <p:nvPr/>
        </p:nvSpPr>
        <p:spPr>
          <a:xfrm>
            <a:off x="4699550" y="3548297"/>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B2</a:t>
            </a:r>
            <a:endParaRPr lang="zh-CN" altLang="en-US" sz="1400" b="1" dirty="0">
              <a:solidFill>
                <a:schemeClr val="accent6">
                  <a:lumMod val="75000"/>
                </a:schemeClr>
              </a:solidFill>
            </a:endParaRPr>
          </a:p>
        </p:txBody>
      </p:sp>
      <p:sp>
        <p:nvSpPr>
          <p:cNvPr id="63" name="文本框 62"/>
          <p:cNvSpPr txBox="1"/>
          <p:nvPr/>
        </p:nvSpPr>
        <p:spPr>
          <a:xfrm>
            <a:off x="7653013" y="3548297"/>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B3</a:t>
            </a:r>
            <a:endParaRPr lang="zh-CN" altLang="en-US" sz="1400" b="1" dirty="0">
              <a:solidFill>
                <a:schemeClr val="accent6">
                  <a:lumMod val="75000"/>
                </a:schemeClr>
              </a:solidFill>
            </a:endParaRPr>
          </a:p>
        </p:txBody>
      </p:sp>
      <p:cxnSp>
        <p:nvCxnSpPr>
          <p:cNvPr id="64" name="直接连接符 63"/>
          <p:cNvCxnSpPr/>
          <p:nvPr/>
        </p:nvCxnSpPr>
        <p:spPr>
          <a:xfrm>
            <a:off x="3188666" y="3273387"/>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076056" y="3281892"/>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8026230" y="3284984"/>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777758" y="3281892"/>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3347864" y="3121223"/>
            <a:ext cx="413896" cy="307777"/>
          </a:xfrm>
          <a:prstGeom prst="rect">
            <a:avLst/>
          </a:prstGeom>
          <a:noFill/>
        </p:spPr>
        <p:txBody>
          <a:bodyPr wrap="none" rtlCol="0">
            <a:spAutoFit/>
          </a:bodyPr>
          <a:lstStyle/>
          <a:p>
            <a:r>
              <a:rPr lang="en-US" altLang="zh-CN" sz="1400" b="1" dirty="0">
                <a:solidFill>
                  <a:schemeClr val="accent4">
                    <a:lumMod val="75000"/>
                  </a:schemeClr>
                </a:solidFill>
              </a:rPr>
              <a:t>C1</a:t>
            </a:r>
            <a:endParaRPr lang="zh-CN" altLang="en-US" sz="1400" b="1" dirty="0">
              <a:solidFill>
                <a:schemeClr val="accent4">
                  <a:lumMod val="75000"/>
                </a:schemeClr>
              </a:solidFill>
            </a:endParaRPr>
          </a:p>
        </p:txBody>
      </p:sp>
      <p:sp>
        <p:nvSpPr>
          <p:cNvPr id="73" name="文本框 72"/>
          <p:cNvSpPr txBox="1"/>
          <p:nvPr/>
        </p:nvSpPr>
        <p:spPr>
          <a:xfrm>
            <a:off x="3912379" y="3129133"/>
            <a:ext cx="413896" cy="307777"/>
          </a:xfrm>
          <a:prstGeom prst="rect">
            <a:avLst/>
          </a:prstGeom>
          <a:noFill/>
        </p:spPr>
        <p:txBody>
          <a:bodyPr wrap="none" rtlCol="0">
            <a:spAutoFit/>
          </a:bodyPr>
          <a:lstStyle/>
          <a:p>
            <a:r>
              <a:rPr lang="en-US" altLang="zh-CN" sz="1400" b="1" dirty="0">
                <a:solidFill>
                  <a:schemeClr val="accent4">
                    <a:lumMod val="75000"/>
                  </a:schemeClr>
                </a:solidFill>
              </a:rPr>
              <a:t>C2</a:t>
            </a:r>
            <a:endParaRPr lang="zh-CN" altLang="en-US" sz="1400" b="1" dirty="0">
              <a:solidFill>
                <a:schemeClr val="accent4">
                  <a:lumMod val="75000"/>
                </a:schemeClr>
              </a:solidFill>
            </a:endParaRPr>
          </a:p>
        </p:txBody>
      </p:sp>
      <p:sp>
        <p:nvSpPr>
          <p:cNvPr id="74" name="文本框 73"/>
          <p:cNvSpPr txBox="1"/>
          <p:nvPr/>
        </p:nvSpPr>
        <p:spPr>
          <a:xfrm>
            <a:off x="8183428" y="3124876"/>
            <a:ext cx="413896" cy="307777"/>
          </a:xfrm>
          <a:prstGeom prst="rect">
            <a:avLst/>
          </a:prstGeom>
          <a:noFill/>
        </p:spPr>
        <p:txBody>
          <a:bodyPr wrap="none" rtlCol="0">
            <a:spAutoFit/>
          </a:bodyPr>
          <a:lstStyle/>
          <a:p>
            <a:r>
              <a:rPr lang="en-US" altLang="zh-CN" sz="1400" b="1" dirty="0">
                <a:solidFill>
                  <a:schemeClr val="accent4">
                    <a:lumMod val="75000"/>
                  </a:schemeClr>
                </a:solidFill>
              </a:rPr>
              <a:t>C4</a:t>
            </a:r>
            <a:endParaRPr lang="zh-CN" altLang="en-US" sz="1400" b="1" dirty="0">
              <a:solidFill>
                <a:schemeClr val="accent4">
                  <a:lumMod val="75000"/>
                </a:schemeClr>
              </a:solidFill>
            </a:endParaRPr>
          </a:p>
        </p:txBody>
      </p:sp>
      <p:sp>
        <p:nvSpPr>
          <p:cNvPr id="75" name="文本框 74"/>
          <p:cNvSpPr txBox="1"/>
          <p:nvPr/>
        </p:nvSpPr>
        <p:spPr>
          <a:xfrm>
            <a:off x="5225069" y="3132864"/>
            <a:ext cx="413896" cy="307777"/>
          </a:xfrm>
          <a:prstGeom prst="rect">
            <a:avLst/>
          </a:prstGeom>
          <a:noFill/>
        </p:spPr>
        <p:txBody>
          <a:bodyPr wrap="none" rtlCol="0">
            <a:spAutoFit/>
          </a:bodyPr>
          <a:lstStyle/>
          <a:p>
            <a:r>
              <a:rPr lang="en-US" altLang="zh-CN" sz="1400" b="1" dirty="0">
                <a:solidFill>
                  <a:schemeClr val="accent4">
                    <a:lumMod val="75000"/>
                  </a:schemeClr>
                </a:solidFill>
              </a:rPr>
              <a:t>C3</a:t>
            </a:r>
            <a:endParaRPr lang="zh-CN" altLang="en-US" sz="1400" b="1" dirty="0">
              <a:solidFill>
                <a:schemeClr val="accent4">
                  <a:lumMod val="75000"/>
                </a:schemeClr>
              </a:solidFill>
            </a:endParaRPr>
          </a:p>
        </p:txBody>
      </p:sp>
      <p:grpSp>
        <p:nvGrpSpPr>
          <p:cNvPr id="12" name="组合 11"/>
          <p:cNvGrpSpPr/>
          <p:nvPr/>
        </p:nvGrpSpPr>
        <p:grpSpPr>
          <a:xfrm>
            <a:off x="3588500" y="4729352"/>
            <a:ext cx="4790496" cy="1470819"/>
            <a:chOff x="3588500" y="4729352"/>
            <a:chExt cx="4790496" cy="1470819"/>
          </a:xfrm>
        </p:grpSpPr>
        <p:pic>
          <p:nvPicPr>
            <p:cNvPr id="68" name="图片 67"/>
            <p:cNvPicPr>
              <a:picLocks noChangeAspect="1"/>
            </p:cNvPicPr>
            <p:nvPr/>
          </p:nvPicPr>
          <p:blipFill>
            <a:blip r:embed="rId3"/>
            <a:stretch>
              <a:fillRect/>
            </a:stretch>
          </p:blipFill>
          <p:spPr>
            <a:xfrm>
              <a:off x="3588500" y="4729352"/>
              <a:ext cx="4790496" cy="1367015"/>
            </a:xfrm>
            <a:prstGeom prst="rect">
              <a:avLst/>
            </a:prstGeom>
          </p:spPr>
        </p:pic>
        <p:cxnSp>
          <p:nvCxnSpPr>
            <p:cNvPr id="79" name="直接连接符 78"/>
            <p:cNvCxnSpPr/>
            <p:nvPr/>
          </p:nvCxnSpPr>
          <p:spPr>
            <a:xfrm>
              <a:off x="5178833" y="5589240"/>
              <a:ext cx="96062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6293677" y="5589240"/>
              <a:ext cx="110357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7397256" y="5013176"/>
              <a:ext cx="343096" cy="118699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代码</a:t>
            </a:r>
            <a:r>
              <a:rPr lang="en-US" altLang="zh-CN" dirty="0">
                <a:effectLst>
                  <a:outerShdw blurRad="38100" dist="38100" dir="2700000">
                    <a:srgbClr val="000000"/>
                  </a:outerShdw>
                </a:effectLst>
              </a:rPr>
              <a:t>- </a:t>
            </a:r>
            <a:r>
              <a:rPr lang="zh-CN" altLang="en-US" dirty="0">
                <a:effectLst>
                  <a:outerShdw blurRad="38100" dist="38100" dir="2700000">
                    <a:srgbClr val="000000"/>
                  </a:outerShdw>
                </a:effectLst>
              </a:rPr>
              <a:t>求</a:t>
            </a:r>
            <a:r>
              <a:rPr lang="en-US" altLang="zh-CN" dirty="0">
                <a:effectLst>
                  <a:outerShdw blurRad="38100" dist="38100" dir="2700000">
                    <a:srgbClr val="000000"/>
                  </a:outerShdw>
                </a:effectLst>
              </a:rPr>
              <a:t>next</a:t>
            </a:r>
            <a:r>
              <a:rPr lang="zh-CN" altLang="en-US" dirty="0">
                <a:effectLst>
                  <a:outerShdw blurRad="38100" dist="38100" dir="2700000">
                    <a:srgbClr val="000000"/>
                  </a:outerShdw>
                </a:effectLst>
              </a:rPr>
              <a:t>数组函数</a:t>
            </a:r>
            <a:endParaRPr lang="zh-CN" altLang="en-US" dirty="0">
              <a:effectLst>
                <a:outerShdw blurRad="38100" dist="38100" dir="2700000">
                  <a:srgbClr val="000000"/>
                </a:outerShdw>
              </a:effectLst>
            </a:endParaRPr>
          </a:p>
        </p:txBody>
      </p:sp>
      <p:sp>
        <p:nvSpPr>
          <p:cNvPr id="39" name="矩形 1"/>
          <p:cNvSpPr>
            <a:spLocks noChangeArrowheads="1"/>
          </p:cNvSpPr>
          <p:nvPr/>
        </p:nvSpPr>
        <p:spPr bwMode="auto">
          <a:xfrm>
            <a:off x="179512" y="937193"/>
            <a:ext cx="2952596" cy="5262979"/>
          </a:xfrm>
          <a:prstGeom prst="rect">
            <a:avLst/>
          </a:prstGeom>
          <a:solidFill>
            <a:schemeClr val="accent2">
              <a:lumMod val="20000"/>
              <a:lumOff val="80000"/>
            </a:schemeClr>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lang="en-US" altLang="zh-CN" sz="1600" dirty="0">
                <a:latin typeface="Times New Roman" panose="02020603050405020304" pitchFamily="18" charset="0"/>
                <a:cs typeface="Times New Roman" panose="02020603050405020304" pitchFamily="18" charset="0"/>
              </a:rPr>
              <a:t>void </a:t>
            </a:r>
            <a:r>
              <a:rPr lang="en-US" altLang="zh-CN" sz="1600" dirty="0" err="1">
                <a:latin typeface="Times New Roman" panose="02020603050405020304" pitchFamily="18" charset="0"/>
                <a:cs typeface="Times New Roman" panose="02020603050405020304" pitchFamily="18" charset="0"/>
              </a:rPr>
              <a:t>getNext</a:t>
            </a:r>
            <a:r>
              <a:rPr lang="en-US" altLang="zh-CN" sz="1600" dirty="0">
                <a:latin typeface="Times New Roman" panose="02020603050405020304" pitchFamily="18" charset="0"/>
                <a:cs typeface="Times New Roman" panose="02020603050405020304" pitchFamily="18" charset="0"/>
              </a:rPr>
              <a:t> (char *T, int next[])</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获得</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数组的值</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int </a:t>
            </a:r>
            <a:r>
              <a:rPr kumimoji="1" lang="en-US" altLang="zh-CN" sz="1600" dirty="0" err="1">
                <a:latin typeface="Times New Roman" panose="02020603050405020304" pitchFamily="18" charset="0"/>
                <a:cs typeface="Times New Roman" panose="02020603050405020304" pitchFamily="18" charset="0"/>
              </a:rPr>
              <a:t>LenT</a:t>
            </a:r>
            <a:r>
              <a:rPr kumimoji="1" lang="en-US" altLang="zh-CN" sz="1600" dirty="0">
                <a:latin typeface="Times New Roman" panose="02020603050405020304" pitchFamily="18" charset="0"/>
                <a:cs typeface="Times New Roman" panose="02020603050405020304" pitchFamily="18" charset="0"/>
              </a:rPr>
              <a:t> = </a:t>
            </a:r>
            <a:r>
              <a:rPr kumimoji="1" lang="en-US" altLang="zh-CN" sz="1600" dirty="0" err="1">
                <a:latin typeface="Times New Roman" panose="02020603050405020304" pitchFamily="18" charset="0"/>
                <a:cs typeface="Times New Roman" panose="02020603050405020304" pitchFamily="18" charset="0"/>
              </a:rPr>
              <a:t>strlen</a:t>
            </a:r>
            <a:r>
              <a:rPr kumimoji="1" lang="en-US" altLang="zh-CN" sz="1600" dirty="0">
                <a:latin typeface="Times New Roman" panose="02020603050405020304" pitchFamily="18" charset="0"/>
                <a:cs typeface="Times New Roman" panose="02020603050405020304" pitchFamily="18" charset="0"/>
              </a:rPr>
              <a:t>(T);</a:t>
            </a:r>
            <a:endParaRPr kumimoji="1"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int  k = -1</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//k</a:t>
            </a:r>
            <a:r>
              <a:rPr lang="zh-CN" altLang="en-US" sz="1600" dirty="0">
                <a:latin typeface="Times New Roman" panose="02020603050405020304" pitchFamily="18" charset="0"/>
                <a:cs typeface="Times New Roman" panose="02020603050405020304" pitchFamily="18" charset="0"/>
              </a:rPr>
              <a:t>前缀指针</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int  j =  0</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//j</a:t>
            </a:r>
            <a:r>
              <a:rPr lang="zh-CN" altLang="en-US" sz="1600" dirty="0">
                <a:latin typeface="Times New Roman" panose="02020603050405020304" pitchFamily="18" charset="0"/>
                <a:cs typeface="Times New Roman" panose="02020603050405020304" pitchFamily="18" charset="0"/>
              </a:rPr>
              <a:t>后缀指针</a:t>
            </a:r>
            <a:r>
              <a:rPr lang="en-US"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next[0] = -1;</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while( j &lt;</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a:spcBef>
                <a:spcPct val="0"/>
              </a:spcBef>
            </a:pPr>
            <a:r>
              <a:rPr lang="en-US" altLang="zh-CN"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if (k == -1 || </a:t>
            </a:r>
            <a:r>
              <a:rPr lang="en-US" altLang="zh-CN" sz="1600" dirty="0">
                <a:latin typeface="Times New Roman" panose="02020603050405020304" pitchFamily="18" charset="0"/>
                <a:cs typeface="Times New Roman" panose="02020603050405020304" pitchFamily="18" charset="0"/>
              </a:rPr>
              <a:t>T</a:t>
            </a:r>
            <a:r>
              <a:rPr kumimoji="1" lang="en-US" altLang="zh-CN" sz="1600" dirty="0">
                <a:latin typeface="Times New Roman" panose="02020603050405020304" pitchFamily="18" charset="0"/>
                <a:cs typeface="Times New Roman" panose="02020603050405020304" pitchFamily="18" charset="0"/>
              </a:rPr>
              <a:t>[j] == </a:t>
            </a:r>
            <a:r>
              <a:rPr lang="en-US" altLang="zh-CN" sz="1600" dirty="0">
                <a:latin typeface="Times New Roman" panose="02020603050405020304" pitchFamily="18" charset="0"/>
                <a:cs typeface="Times New Roman" panose="02020603050405020304" pitchFamily="18" charset="0"/>
              </a:rPr>
              <a:t>T</a:t>
            </a:r>
            <a:r>
              <a:rPr kumimoji="1" lang="en-US" altLang="zh-CN" sz="1600" dirty="0">
                <a:latin typeface="Times New Roman" panose="02020603050405020304" pitchFamily="18" charset="0"/>
                <a:cs typeface="Times New Roman" panose="02020603050405020304" pitchFamily="18" charset="0"/>
              </a:rPr>
              <a:t>[k]) 	</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k++;</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a:t>
            </a:r>
            <a:r>
              <a:rPr kumimoji="1" lang="en-US" altLang="zh-CN" sz="1600" dirty="0" err="1">
                <a:latin typeface="Times New Roman" panose="02020603050405020304" pitchFamily="18" charset="0"/>
                <a:cs typeface="Times New Roman" panose="02020603050405020304" pitchFamily="18" charset="0"/>
              </a:rPr>
              <a:t>j++</a:t>
            </a:r>
            <a:r>
              <a:rPr kumimoji="1" lang="en-US" altLang="zh-CN" sz="1600" dirty="0">
                <a:latin typeface="Times New Roman" panose="02020603050405020304" pitchFamily="18" charset="0"/>
                <a:cs typeface="Times New Roman" panose="02020603050405020304" pitchFamily="18" charset="0"/>
              </a:rPr>
              <a:t>;</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next[j] = k;</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else</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   </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k = next[k];</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a:t>
            </a:r>
            <a:endParaRPr kumimoji="1" lang="en-US" altLang="zh-CN" sz="1600" dirty="0">
              <a:latin typeface="Times New Roman" panose="02020603050405020304" pitchFamily="18" charset="0"/>
              <a:cs typeface="Times New Roman" panose="02020603050405020304" pitchFamily="18" charset="0"/>
            </a:endParaRPr>
          </a:p>
          <a:p>
            <a:pPr>
              <a:spcBef>
                <a:spcPts val="0"/>
              </a:spcBef>
            </a:pPr>
            <a:endParaRPr lang="en-US" altLang="zh-CN" sz="1600" dirty="0">
              <a:latin typeface="Times New Roman" panose="02020603050405020304" pitchFamily="18" charset="0"/>
              <a:cs typeface="Times New Roman" panose="02020603050405020304" pitchFamily="18" charset="0"/>
            </a:endParaRPr>
          </a:p>
        </p:txBody>
      </p:sp>
      <p:sp>
        <p:nvSpPr>
          <p:cNvPr id="6" name="矩形 1"/>
          <p:cNvSpPr>
            <a:spLocks noChangeArrowheads="1"/>
          </p:cNvSpPr>
          <p:nvPr/>
        </p:nvSpPr>
        <p:spPr bwMode="auto">
          <a:xfrm>
            <a:off x="3131840" y="896125"/>
            <a:ext cx="6001549"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lgn="just">
              <a:spcBef>
                <a:spcPts val="0"/>
              </a:spcBef>
              <a:buFont typeface="Wingdings" panose="05000000000000000000" pitchFamily="2" charset="2"/>
              <a:buChar char="l"/>
            </a:pP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是在模式串当前下标之前已经匹配的前缀后缀的长度。</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Next[</a:t>
            </a:r>
            <a:r>
              <a:rPr lang="en-US" altLang="zh-CN" sz="1400" b="1" dirty="0" err="1">
                <a:solidFill>
                  <a:schemeClr val="accent1">
                    <a:lumMod val="50000"/>
                  </a:schemeClr>
                </a:solidFill>
                <a:latin typeface="Times New Roman" panose="02020603050405020304" pitchFamily="18" charset="0"/>
                <a:cs typeface="Times New Roman" panose="02020603050405020304" pitchFamily="18" charset="0"/>
              </a:rPr>
              <a:t>i</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 </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表示在下标 </a:t>
            </a:r>
            <a:r>
              <a:rPr lang="en-US" altLang="zh-CN" sz="1400" b="1" dirty="0" err="1">
                <a:solidFill>
                  <a:schemeClr val="accent1">
                    <a:lumMod val="50000"/>
                  </a:schemeClr>
                </a:solidFill>
                <a:latin typeface="Times New Roman" panose="02020603050405020304" pitchFamily="18" charset="0"/>
                <a:cs typeface="Times New Roman" panose="02020603050405020304" pitchFamily="18" charset="0"/>
              </a:rPr>
              <a:t>i</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 </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之前已经匹配的前缀后缀的长度。</a:t>
            </a:r>
            <a:endParaRPr lang="en-US" altLang="zh-CN" sz="1400" b="1"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l"/>
            </a:pP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如果</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 说明当前前缀和后缀可以匹配到长度为</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的相同字符；</a:t>
            </a:r>
            <a:endParaRPr lang="en-US" altLang="zh-CN" sz="1400" b="1"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l"/>
            </a:pP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如果</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 就说明了当前前缀后缀无法匹配到长度为</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k+1</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的相同字符，需要找有没有更短的可能，所以就有了</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 = Next[k]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a:t>
            </a:r>
            <a:endParaRPr lang="zh-CN" altLang="en-US" sz="1200" dirty="0">
              <a:solidFill>
                <a:srgbClr val="1C1CDC"/>
              </a:solidFill>
            </a:endParaRPr>
          </a:p>
        </p:txBody>
      </p:sp>
      <p:grpSp>
        <p:nvGrpSpPr>
          <p:cNvPr id="7" name="组合 6"/>
          <p:cNvGrpSpPr/>
          <p:nvPr/>
        </p:nvGrpSpPr>
        <p:grpSpPr>
          <a:xfrm>
            <a:off x="3144516" y="2716774"/>
            <a:ext cx="5852075" cy="382202"/>
            <a:chOff x="3144516" y="2960853"/>
            <a:chExt cx="5852075" cy="382202"/>
          </a:xfrm>
        </p:grpSpPr>
        <p:pic>
          <p:nvPicPr>
            <p:cNvPr id="3" name="图片 2"/>
            <p:cNvPicPr>
              <a:picLocks noChangeAspect="1"/>
            </p:cNvPicPr>
            <p:nvPr/>
          </p:nvPicPr>
          <p:blipFill>
            <a:blip r:embed="rId1"/>
            <a:stretch>
              <a:fillRect/>
            </a:stretch>
          </p:blipFill>
          <p:spPr>
            <a:xfrm>
              <a:off x="3144516" y="2960853"/>
              <a:ext cx="5852075" cy="382202"/>
            </a:xfrm>
            <a:prstGeom prst="rect">
              <a:avLst/>
            </a:prstGeom>
          </p:spPr>
        </p:pic>
        <p:pic>
          <p:nvPicPr>
            <p:cNvPr id="4" name="图片 3"/>
            <p:cNvPicPr>
              <a:picLocks noChangeAspect="1"/>
            </p:cNvPicPr>
            <p:nvPr/>
          </p:nvPicPr>
          <p:blipFill>
            <a:blip r:embed="rId2"/>
            <a:stretch>
              <a:fillRect/>
            </a:stretch>
          </p:blipFill>
          <p:spPr>
            <a:xfrm>
              <a:off x="8604448" y="3102707"/>
              <a:ext cx="108968" cy="183524"/>
            </a:xfrm>
            <a:prstGeom prst="rect">
              <a:avLst/>
            </a:prstGeom>
          </p:spPr>
        </p:pic>
      </p:grpSp>
      <p:sp>
        <p:nvSpPr>
          <p:cNvPr id="5" name="矩形 4"/>
          <p:cNvSpPr/>
          <p:nvPr/>
        </p:nvSpPr>
        <p:spPr>
          <a:xfrm>
            <a:off x="3180012" y="3921143"/>
            <a:ext cx="5838355" cy="669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在此图中，</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代表前缀，</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代表后缀。</a:t>
            </a:r>
            <a:endPar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我们已知</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的长度为</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，那么</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分别往后增加一个字符以后是否还相等呢？</a:t>
            </a:r>
            <a:endPar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矩形 9"/>
          <p:cNvSpPr/>
          <p:nvPr/>
        </p:nvSpPr>
        <p:spPr>
          <a:xfrm>
            <a:off x="3181250" y="4590693"/>
            <a:ext cx="5837117" cy="1609478"/>
          </a:xfrm>
          <a:prstGeom prst="rect">
            <a:avLst/>
          </a:prstGeom>
          <a:solidFill>
            <a:schemeClr val="bg1">
              <a:lumMod val="95000"/>
            </a:schemeClr>
          </a:solidFill>
          <a:effectLst>
            <a:outerShdw blurRad="50800" dist="50800" dir="5400000" algn="ctr" rotWithShape="0">
              <a:schemeClr val="accent4">
                <a:lumMod val="20000"/>
                <a:lumOff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）如果 </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，很明显，</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next[j+1]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就填入新的匹配长度</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，用代码来写就是：</a:t>
            </a:r>
            <a:endPar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0"/>
              </a:spcBef>
            </a:pP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If</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T[j] == T[k]) {</a:t>
            </a:r>
            <a:endPar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0"/>
              </a:spcBef>
            </a:pP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           k++;</a:t>
            </a:r>
            <a:endPar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0"/>
              </a:spcBef>
            </a:pP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b="1" dirty="0" err="1">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j++</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0"/>
              </a:spcBef>
            </a:pP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           next[j] = k;  }</a:t>
            </a:r>
            <a:endPar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4" name="直接箭头连接符 90115"/>
          <p:cNvCxnSpPr/>
          <p:nvPr/>
        </p:nvCxnSpPr>
        <p:spPr>
          <a:xfrm>
            <a:off x="8604448" y="2384830"/>
            <a:ext cx="0" cy="2240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332578" y="2132856"/>
            <a:ext cx="543739" cy="307777"/>
          </a:xfrm>
          <a:prstGeom prst="rect">
            <a:avLst/>
          </a:prstGeom>
          <a:noFill/>
        </p:spPr>
        <p:txBody>
          <a:bodyPr wrap="none" rtlCol="0">
            <a:spAutoFit/>
          </a:bodyPr>
          <a:lstStyle/>
          <a:p>
            <a:r>
              <a:rPr lang="zh-CN" altLang="en-US" sz="1400" b="1" dirty="0"/>
              <a:t>求值</a:t>
            </a:r>
            <a:endParaRPr lang="zh-CN" altLang="en-US" sz="1400" b="1" dirty="0"/>
          </a:p>
        </p:txBody>
      </p:sp>
      <p:sp>
        <p:nvSpPr>
          <p:cNvPr id="27" name="文本框 26"/>
          <p:cNvSpPr txBox="1"/>
          <p:nvPr/>
        </p:nvSpPr>
        <p:spPr>
          <a:xfrm>
            <a:off x="5294083" y="2466395"/>
            <a:ext cx="284052" cy="307777"/>
          </a:xfrm>
          <a:prstGeom prst="rect">
            <a:avLst/>
          </a:prstGeom>
          <a:noFill/>
        </p:spPr>
        <p:txBody>
          <a:bodyPr wrap="none" rtlCol="0">
            <a:spAutoFit/>
          </a:bodyPr>
          <a:lstStyle/>
          <a:p>
            <a:r>
              <a:rPr lang="en-US" altLang="zh-CN" sz="1400" b="1" dirty="0"/>
              <a:t>k</a:t>
            </a:r>
            <a:endParaRPr lang="zh-CN" altLang="en-US" sz="1400" b="1" dirty="0"/>
          </a:p>
        </p:txBody>
      </p:sp>
      <p:sp>
        <p:nvSpPr>
          <p:cNvPr id="28" name="文本框 27"/>
          <p:cNvSpPr txBox="1"/>
          <p:nvPr/>
        </p:nvSpPr>
        <p:spPr>
          <a:xfrm>
            <a:off x="8286019" y="2442884"/>
            <a:ext cx="234360" cy="307777"/>
          </a:xfrm>
          <a:prstGeom prst="rect">
            <a:avLst/>
          </a:prstGeom>
          <a:noFill/>
        </p:spPr>
        <p:txBody>
          <a:bodyPr wrap="none" rtlCol="0">
            <a:spAutoFit/>
          </a:bodyPr>
          <a:lstStyle/>
          <a:p>
            <a:r>
              <a:rPr lang="en-US" altLang="zh-CN" sz="1400" b="1" dirty="0"/>
              <a:t>j</a:t>
            </a:r>
            <a:endParaRPr lang="zh-CN" altLang="en-US" sz="1400" b="1" dirty="0"/>
          </a:p>
        </p:txBody>
      </p:sp>
      <p:cxnSp>
        <p:nvCxnSpPr>
          <p:cNvPr id="25" name="直接连接符 24"/>
          <p:cNvCxnSpPr/>
          <p:nvPr/>
        </p:nvCxnSpPr>
        <p:spPr>
          <a:xfrm>
            <a:off x="3181250" y="2608857"/>
            <a:ext cx="2125015" cy="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4059911" y="2314628"/>
            <a:ext cx="413896" cy="307777"/>
          </a:xfrm>
          <a:prstGeom prst="rect">
            <a:avLst/>
          </a:prstGeom>
          <a:noFill/>
        </p:spPr>
        <p:txBody>
          <a:bodyPr wrap="none" rtlCol="0">
            <a:spAutoFit/>
          </a:bodyPr>
          <a:lstStyle/>
          <a:p>
            <a:r>
              <a:rPr lang="en-US" altLang="zh-CN" sz="1400" b="1" dirty="0">
                <a:solidFill>
                  <a:srgbClr val="FF0000"/>
                </a:solidFill>
              </a:rPr>
              <a:t>A1</a:t>
            </a:r>
            <a:endParaRPr lang="zh-CN" altLang="en-US" sz="1400" b="1" dirty="0">
              <a:solidFill>
                <a:srgbClr val="FF0000"/>
              </a:solidFill>
            </a:endParaRPr>
          </a:p>
        </p:txBody>
      </p:sp>
      <p:cxnSp>
        <p:nvCxnSpPr>
          <p:cNvPr id="37" name="直接连接符 36"/>
          <p:cNvCxnSpPr/>
          <p:nvPr/>
        </p:nvCxnSpPr>
        <p:spPr>
          <a:xfrm>
            <a:off x="6139462" y="2608857"/>
            <a:ext cx="2125015" cy="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7181570" y="2301080"/>
            <a:ext cx="413896" cy="307777"/>
          </a:xfrm>
          <a:prstGeom prst="rect">
            <a:avLst/>
          </a:prstGeom>
          <a:noFill/>
        </p:spPr>
        <p:txBody>
          <a:bodyPr wrap="none" rtlCol="0">
            <a:spAutoFit/>
          </a:bodyPr>
          <a:lstStyle/>
          <a:p>
            <a:r>
              <a:rPr lang="en-US" altLang="zh-CN" sz="1400" b="1" dirty="0">
                <a:solidFill>
                  <a:srgbClr val="FF0000"/>
                </a:solidFill>
              </a:rPr>
              <a:t>A2</a:t>
            </a:r>
            <a:endParaRPr lang="zh-CN" altLang="en-US" sz="1400" b="1" dirty="0">
              <a:solidFill>
                <a:srgbClr val="FF0000"/>
              </a:solidFill>
            </a:endParaRPr>
          </a:p>
        </p:txBody>
      </p:sp>
      <p:cxnSp>
        <p:nvCxnSpPr>
          <p:cNvPr id="41" name="直接连接符 40"/>
          <p:cNvCxnSpPr/>
          <p:nvPr/>
        </p:nvCxnSpPr>
        <p:spPr>
          <a:xfrm flipV="1">
            <a:off x="3188666" y="3501537"/>
            <a:ext cx="814686" cy="4061"/>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4496267" y="3501008"/>
            <a:ext cx="820462" cy="529"/>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7435376" y="3501537"/>
            <a:ext cx="809032" cy="5081"/>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3465261" y="3549786"/>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B1</a:t>
            </a:r>
            <a:endParaRPr lang="zh-CN" altLang="en-US" sz="1400" b="1" dirty="0">
              <a:solidFill>
                <a:schemeClr val="accent6">
                  <a:lumMod val="75000"/>
                </a:schemeClr>
              </a:solidFill>
            </a:endParaRPr>
          </a:p>
        </p:txBody>
      </p:sp>
      <p:sp>
        <p:nvSpPr>
          <p:cNvPr id="62" name="文本框 61"/>
          <p:cNvSpPr txBox="1"/>
          <p:nvPr/>
        </p:nvSpPr>
        <p:spPr>
          <a:xfrm>
            <a:off x="4699550" y="3548297"/>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B2</a:t>
            </a:r>
            <a:endParaRPr lang="zh-CN" altLang="en-US" sz="1400" b="1" dirty="0">
              <a:solidFill>
                <a:schemeClr val="accent6">
                  <a:lumMod val="75000"/>
                </a:schemeClr>
              </a:solidFill>
            </a:endParaRPr>
          </a:p>
        </p:txBody>
      </p:sp>
      <p:sp>
        <p:nvSpPr>
          <p:cNvPr id="63" name="文本框 62"/>
          <p:cNvSpPr txBox="1"/>
          <p:nvPr/>
        </p:nvSpPr>
        <p:spPr>
          <a:xfrm>
            <a:off x="7653013" y="3548297"/>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B3</a:t>
            </a:r>
            <a:endParaRPr lang="zh-CN" altLang="en-US" sz="1400" b="1" dirty="0">
              <a:solidFill>
                <a:schemeClr val="accent6">
                  <a:lumMod val="75000"/>
                </a:schemeClr>
              </a:solidFill>
            </a:endParaRPr>
          </a:p>
        </p:txBody>
      </p:sp>
      <p:cxnSp>
        <p:nvCxnSpPr>
          <p:cNvPr id="64" name="直接连接符 63"/>
          <p:cNvCxnSpPr/>
          <p:nvPr/>
        </p:nvCxnSpPr>
        <p:spPr>
          <a:xfrm>
            <a:off x="3188666" y="3273387"/>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076056" y="3281892"/>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8026230" y="3284984"/>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777758" y="3281892"/>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3347864" y="3121223"/>
            <a:ext cx="413896" cy="307777"/>
          </a:xfrm>
          <a:prstGeom prst="rect">
            <a:avLst/>
          </a:prstGeom>
          <a:noFill/>
        </p:spPr>
        <p:txBody>
          <a:bodyPr wrap="none" rtlCol="0">
            <a:spAutoFit/>
          </a:bodyPr>
          <a:lstStyle/>
          <a:p>
            <a:r>
              <a:rPr lang="en-US" altLang="zh-CN" sz="1400" b="1" dirty="0">
                <a:solidFill>
                  <a:schemeClr val="accent4">
                    <a:lumMod val="75000"/>
                  </a:schemeClr>
                </a:solidFill>
              </a:rPr>
              <a:t>C1</a:t>
            </a:r>
            <a:endParaRPr lang="zh-CN" altLang="en-US" sz="1400" b="1" dirty="0">
              <a:solidFill>
                <a:schemeClr val="accent4">
                  <a:lumMod val="75000"/>
                </a:schemeClr>
              </a:solidFill>
            </a:endParaRPr>
          </a:p>
        </p:txBody>
      </p:sp>
      <p:sp>
        <p:nvSpPr>
          <p:cNvPr id="73" name="文本框 72"/>
          <p:cNvSpPr txBox="1"/>
          <p:nvPr/>
        </p:nvSpPr>
        <p:spPr>
          <a:xfrm>
            <a:off x="3912379" y="3129133"/>
            <a:ext cx="413896" cy="307777"/>
          </a:xfrm>
          <a:prstGeom prst="rect">
            <a:avLst/>
          </a:prstGeom>
          <a:noFill/>
        </p:spPr>
        <p:txBody>
          <a:bodyPr wrap="none" rtlCol="0">
            <a:spAutoFit/>
          </a:bodyPr>
          <a:lstStyle/>
          <a:p>
            <a:r>
              <a:rPr lang="en-US" altLang="zh-CN" sz="1400" b="1" dirty="0">
                <a:solidFill>
                  <a:schemeClr val="accent4">
                    <a:lumMod val="75000"/>
                  </a:schemeClr>
                </a:solidFill>
              </a:rPr>
              <a:t>C2</a:t>
            </a:r>
            <a:endParaRPr lang="zh-CN" altLang="en-US" sz="1400" b="1" dirty="0">
              <a:solidFill>
                <a:schemeClr val="accent4">
                  <a:lumMod val="75000"/>
                </a:schemeClr>
              </a:solidFill>
            </a:endParaRPr>
          </a:p>
        </p:txBody>
      </p:sp>
      <p:sp>
        <p:nvSpPr>
          <p:cNvPr id="74" name="文本框 73"/>
          <p:cNvSpPr txBox="1"/>
          <p:nvPr/>
        </p:nvSpPr>
        <p:spPr>
          <a:xfrm>
            <a:off x="8183428" y="3124876"/>
            <a:ext cx="413896" cy="307777"/>
          </a:xfrm>
          <a:prstGeom prst="rect">
            <a:avLst/>
          </a:prstGeom>
          <a:noFill/>
        </p:spPr>
        <p:txBody>
          <a:bodyPr wrap="none" rtlCol="0">
            <a:spAutoFit/>
          </a:bodyPr>
          <a:lstStyle/>
          <a:p>
            <a:r>
              <a:rPr lang="en-US" altLang="zh-CN" sz="1400" b="1" dirty="0">
                <a:solidFill>
                  <a:schemeClr val="accent4">
                    <a:lumMod val="75000"/>
                  </a:schemeClr>
                </a:solidFill>
              </a:rPr>
              <a:t>C4</a:t>
            </a:r>
            <a:endParaRPr lang="zh-CN" altLang="en-US" sz="1400" b="1" dirty="0">
              <a:solidFill>
                <a:schemeClr val="accent4">
                  <a:lumMod val="75000"/>
                </a:schemeClr>
              </a:solidFill>
            </a:endParaRPr>
          </a:p>
        </p:txBody>
      </p:sp>
      <p:sp>
        <p:nvSpPr>
          <p:cNvPr id="75" name="文本框 74"/>
          <p:cNvSpPr txBox="1"/>
          <p:nvPr/>
        </p:nvSpPr>
        <p:spPr>
          <a:xfrm>
            <a:off x="5225069" y="3132864"/>
            <a:ext cx="413896" cy="307777"/>
          </a:xfrm>
          <a:prstGeom prst="rect">
            <a:avLst/>
          </a:prstGeom>
          <a:noFill/>
        </p:spPr>
        <p:txBody>
          <a:bodyPr wrap="none" rtlCol="0">
            <a:spAutoFit/>
          </a:bodyPr>
          <a:lstStyle/>
          <a:p>
            <a:r>
              <a:rPr lang="en-US" altLang="zh-CN" sz="1400" b="1" dirty="0">
                <a:solidFill>
                  <a:schemeClr val="accent4">
                    <a:lumMod val="75000"/>
                  </a:schemeClr>
                </a:solidFill>
              </a:rPr>
              <a:t>C3</a:t>
            </a:r>
            <a:endParaRPr lang="zh-CN" altLang="en-US" sz="1400" b="1" dirty="0">
              <a:solidFill>
                <a:schemeClr val="accent4">
                  <a:lumMod val="75000"/>
                </a:schemeClr>
              </a:solidFill>
            </a:endParaRP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代码</a:t>
            </a:r>
            <a:r>
              <a:rPr lang="en-US" altLang="zh-CN" dirty="0">
                <a:effectLst>
                  <a:outerShdw blurRad="38100" dist="38100" dir="2700000">
                    <a:srgbClr val="000000"/>
                  </a:outerShdw>
                </a:effectLst>
              </a:rPr>
              <a:t>- </a:t>
            </a:r>
            <a:r>
              <a:rPr lang="zh-CN" altLang="en-US" dirty="0">
                <a:effectLst>
                  <a:outerShdw blurRad="38100" dist="38100" dir="2700000">
                    <a:srgbClr val="000000"/>
                  </a:outerShdw>
                </a:effectLst>
              </a:rPr>
              <a:t>求</a:t>
            </a:r>
            <a:r>
              <a:rPr lang="en-US" altLang="zh-CN" dirty="0">
                <a:effectLst>
                  <a:outerShdw blurRad="38100" dist="38100" dir="2700000">
                    <a:srgbClr val="000000"/>
                  </a:outerShdw>
                </a:effectLst>
              </a:rPr>
              <a:t>next</a:t>
            </a:r>
            <a:r>
              <a:rPr lang="zh-CN" altLang="en-US" dirty="0">
                <a:effectLst>
                  <a:outerShdw blurRad="38100" dist="38100" dir="2700000">
                    <a:srgbClr val="000000"/>
                  </a:outerShdw>
                </a:effectLst>
              </a:rPr>
              <a:t>数组函数</a:t>
            </a:r>
            <a:endParaRPr lang="zh-CN" altLang="en-US" dirty="0">
              <a:effectLst>
                <a:outerShdw blurRad="38100" dist="38100" dir="2700000">
                  <a:srgbClr val="000000"/>
                </a:outerShdw>
              </a:effectLst>
            </a:endParaRPr>
          </a:p>
        </p:txBody>
      </p:sp>
      <p:sp>
        <p:nvSpPr>
          <p:cNvPr id="39" name="矩形 1"/>
          <p:cNvSpPr>
            <a:spLocks noChangeArrowheads="1"/>
          </p:cNvSpPr>
          <p:nvPr/>
        </p:nvSpPr>
        <p:spPr bwMode="auto">
          <a:xfrm>
            <a:off x="179512" y="937193"/>
            <a:ext cx="2952596" cy="5262979"/>
          </a:xfrm>
          <a:prstGeom prst="rect">
            <a:avLst/>
          </a:prstGeom>
          <a:solidFill>
            <a:schemeClr val="accent2">
              <a:lumMod val="20000"/>
              <a:lumOff val="80000"/>
            </a:schemeClr>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lang="en-US" altLang="zh-CN" sz="1600" dirty="0">
                <a:latin typeface="Times New Roman" panose="02020603050405020304" pitchFamily="18" charset="0"/>
                <a:cs typeface="Times New Roman" panose="02020603050405020304" pitchFamily="18" charset="0"/>
              </a:rPr>
              <a:t>void </a:t>
            </a:r>
            <a:r>
              <a:rPr lang="en-US" altLang="zh-CN" sz="1600" dirty="0" err="1">
                <a:latin typeface="Times New Roman" panose="02020603050405020304" pitchFamily="18" charset="0"/>
                <a:cs typeface="Times New Roman" panose="02020603050405020304" pitchFamily="18" charset="0"/>
              </a:rPr>
              <a:t>getNext</a:t>
            </a:r>
            <a:r>
              <a:rPr lang="en-US" altLang="zh-CN" sz="1600" dirty="0">
                <a:latin typeface="Times New Roman" panose="02020603050405020304" pitchFamily="18" charset="0"/>
                <a:cs typeface="Times New Roman" panose="02020603050405020304" pitchFamily="18" charset="0"/>
              </a:rPr>
              <a:t> (char *T, int next[])</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获得</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数组的值</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int </a:t>
            </a:r>
            <a:r>
              <a:rPr kumimoji="1" lang="en-US" altLang="zh-CN" sz="1600" dirty="0" err="1">
                <a:latin typeface="Times New Roman" panose="02020603050405020304" pitchFamily="18" charset="0"/>
                <a:cs typeface="Times New Roman" panose="02020603050405020304" pitchFamily="18" charset="0"/>
              </a:rPr>
              <a:t>LenT</a:t>
            </a:r>
            <a:r>
              <a:rPr kumimoji="1" lang="en-US" altLang="zh-CN" sz="1600" dirty="0">
                <a:latin typeface="Times New Roman" panose="02020603050405020304" pitchFamily="18" charset="0"/>
                <a:cs typeface="Times New Roman" panose="02020603050405020304" pitchFamily="18" charset="0"/>
              </a:rPr>
              <a:t> = </a:t>
            </a:r>
            <a:r>
              <a:rPr kumimoji="1" lang="en-US" altLang="zh-CN" sz="1600" dirty="0" err="1">
                <a:latin typeface="Times New Roman" panose="02020603050405020304" pitchFamily="18" charset="0"/>
                <a:cs typeface="Times New Roman" panose="02020603050405020304" pitchFamily="18" charset="0"/>
              </a:rPr>
              <a:t>strlen</a:t>
            </a:r>
            <a:r>
              <a:rPr kumimoji="1" lang="en-US" altLang="zh-CN" sz="1600" dirty="0">
                <a:latin typeface="Times New Roman" panose="02020603050405020304" pitchFamily="18" charset="0"/>
                <a:cs typeface="Times New Roman" panose="02020603050405020304" pitchFamily="18" charset="0"/>
              </a:rPr>
              <a:t>(T);</a:t>
            </a:r>
            <a:endParaRPr kumimoji="1"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int  k = -1</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//k</a:t>
            </a:r>
            <a:r>
              <a:rPr lang="zh-CN" altLang="en-US" sz="1600" dirty="0">
                <a:latin typeface="Times New Roman" panose="02020603050405020304" pitchFamily="18" charset="0"/>
                <a:cs typeface="Times New Roman" panose="02020603050405020304" pitchFamily="18" charset="0"/>
              </a:rPr>
              <a:t>前缀指针</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int  j =  0</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//j</a:t>
            </a:r>
            <a:r>
              <a:rPr lang="zh-CN" altLang="en-US" sz="1600" dirty="0">
                <a:latin typeface="Times New Roman" panose="02020603050405020304" pitchFamily="18" charset="0"/>
                <a:cs typeface="Times New Roman" panose="02020603050405020304" pitchFamily="18" charset="0"/>
              </a:rPr>
              <a:t>后缀指针</a:t>
            </a:r>
            <a:r>
              <a:rPr lang="en-US"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next[0] = -1;</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while( j &lt;</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a:spcBef>
                <a:spcPct val="0"/>
              </a:spcBef>
            </a:pPr>
            <a:r>
              <a:rPr lang="en-US" altLang="zh-CN"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if (k == -1 || </a:t>
            </a:r>
            <a:r>
              <a:rPr lang="en-US" altLang="zh-CN" sz="1600" dirty="0">
                <a:latin typeface="Times New Roman" panose="02020603050405020304" pitchFamily="18" charset="0"/>
                <a:cs typeface="Times New Roman" panose="02020603050405020304" pitchFamily="18" charset="0"/>
              </a:rPr>
              <a:t>T</a:t>
            </a:r>
            <a:r>
              <a:rPr kumimoji="1" lang="en-US" altLang="zh-CN" sz="1600" dirty="0">
                <a:latin typeface="Times New Roman" panose="02020603050405020304" pitchFamily="18" charset="0"/>
                <a:cs typeface="Times New Roman" panose="02020603050405020304" pitchFamily="18" charset="0"/>
              </a:rPr>
              <a:t>[j] == </a:t>
            </a:r>
            <a:r>
              <a:rPr lang="en-US" altLang="zh-CN" sz="1600" dirty="0">
                <a:latin typeface="Times New Roman" panose="02020603050405020304" pitchFamily="18" charset="0"/>
                <a:cs typeface="Times New Roman" panose="02020603050405020304" pitchFamily="18" charset="0"/>
              </a:rPr>
              <a:t>T</a:t>
            </a:r>
            <a:r>
              <a:rPr kumimoji="1" lang="en-US" altLang="zh-CN" sz="1600" dirty="0">
                <a:latin typeface="Times New Roman" panose="02020603050405020304" pitchFamily="18" charset="0"/>
                <a:cs typeface="Times New Roman" panose="02020603050405020304" pitchFamily="18" charset="0"/>
              </a:rPr>
              <a:t>[k]) 	</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k++;</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a:t>
            </a:r>
            <a:r>
              <a:rPr kumimoji="1" lang="en-US" altLang="zh-CN" sz="1600" dirty="0" err="1">
                <a:latin typeface="Times New Roman" panose="02020603050405020304" pitchFamily="18" charset="0"/>
                <a:cs typeface="Times New Roman" panose="02020603050405020304" pitchFamily="18" charset="0"/>
              </a:rPr>
              <a:t>j++</a:t>
            </a:r>
            <a:r>
              <a:rPr kumimoji="1" lang="en-US" altLang="zh-CN" sz="1600" dirty="0">
                <a:latin typeface="Times New Roman" panose="02020603050405020304" pitchFamily="18" charset="0"/>
                <a:cs typeface="Times New Roman" panose="02020603050405020304" pitchFamily="18" charset="0"/>
              </a:rPr>
              <a:t>;</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next[j] = k;</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else</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   </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k = next[k];</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a:t>
            </a:r>
            <a:endParaRPr kumimoji="1" lang="en-US" altLang="zh-CN" sz="1600" dirty="0">
              <a:latin typeface="Times New Roman" panose="02020603050405020304" pitchFamily="18" charset="0"/>
              <a:cs typeface="Times New Roman" panose="02020603050405020304" pitchFamily="18" charset="0"/>
            </a:endParaRPr>
          </a:p>
          <a:p>
            <a:pPr>
              <a:spcBef>
                <a:spcPts val="0"/>
              </a:spcBef>
            </a:pPr>
            <a:endParaRPr lang="en-US" altLang="zh-CN" sz="1600" dirty="0">
              <a:latin typeface="Times New Roman" panose="02020603050405020304" pitchFamily="18" charset="0"/>
              <a:cs typeface="Times New Roman" panose="02020603050405020304" pitchFamily="18" charset="0"/>
            </a:endParaRPr>
          </a:p>
        </p:txBody>
      </p:sp>
      <p:sp>
        <p:nvSpPr>
          <p:cNvPr id="6" name="矩形 1"/>
          <p:cNvSpPr>
            <a:spLocks noChangeArrowheads="1"/>
          </p:cNvSpPr>
          <p:nvPr/>
        </p:nvSpPr>
        <p:spPr bwMode="auto">
          <a:xfrm>
            <a:off x="3131840" y="896125"/>
            <a:ext cx="6001549"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lgn="just">
              <a:spcBef>
                <a:spcPts val="0"/>
              </a:spcBef>
              <a:buFont typeface="Wingdings" panose="05000000000000000000" pitchFamily="2" charset="2"/>
              <a:buChar char="l"/>
            </a:pP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是在模式串当前下标之前已经匹配的前缀后缀的长度。</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Next[</a:t>
            </a:r>
            <a:r>
              <a:rPr lang="en-US" altLang="zh-CN" sz="1400" b="1" dirty="0" err="1">
                <a:solidFill>
                  <a:schemeClr val="accent1">
                    <a:lumMod val="50000"/>
                  </a:schemeClr>
                </a:solidFill>
                <a:latin typeface="Times New Roman" panose="02020603050405020304" pitchFamily="18" charset="0"/>
                <a:cs typeface="Times New Roman" panose="02020603050405020304" pitchFamily="18" charset="0"/>
              </a:rPr>
              <a:t>i</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 </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表示在下标 </a:t>
            </a:r>
            <a:r>
              <a:rPr lang="en-US" altLang="zh-CN" sz="1400" b="1" dirty="0" err="1">
                <a:solidFill>
                  <a:schemeClr val="accent1">
                    <a:lumMod val="50000"/>
                  </a:schemeClr>
                </a:solidFill>
                <a:latin typeface="Times New Roman" panose="02020603050405020304" pitchFamily="18" charset="0"/>
                <a:cs typeface="Times New Roman" panose="02020603050405020304" pitchFamily="18" charset="0"/>
              </a:rPr>
              <a:t>i</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 </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之前已经匹配的前缀后缀的长度。</a:t>
            </a:r>
            <a:endParaRPr lang="en-US" altLang="zh-CN" sz="1400" b="1"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l"/>
            </a:pP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如果</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 说明当前前缀和后缀可以匹配到长度为</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的相同字符；</a:t>
            </a:r>
            <a:endParaRPr lang="en-US" altLang="zh-CN" sz="1400" b="1"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l"/>
            </a:pP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如果</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 就说明了当前前缀后缀无法匹配到长度为</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k+1</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的相同字符，需要找有没有更短的可能，所以就有了</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 = Next[k]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a:t>
            </a:r>
            <a:endParaRPr lang="zh-CN" altLang="en-US" sz="1200" dirty="0">
              <a:solidFill>
                <a:srgbClr val="1C1CDC"/>
              </a:solidFill>
            </a:endParaRPr>
          </a:p>
        </p:txBody>
      </p:sp>
      <p:grpSp>
        <p:nvGrpSpPr>
          <p:cNvPr id="7" name="组合 6"/>
          <p:cNvGrpSpPr/>
          <p:nvPr/>
        </p:nvGrpSpPr>
        <p:grpSpPr>
          <a:xfrm>
            <a:off x="3144516" y="2716774"/>
            <a:ext cx="5852075" cy="382202"/>
            <a:chOff x="3144516" y="2960853"/>
            <a:chExt cx="5852075" cy="382202"/>
          </a:xfrm>
        </p:grpSpPr>
        <p:pic>
          <p:nvPicPr>
            <p:cNvPr id="3" name="图片 2"/>
            <p:cNvPicPr>
              <a:picLocks noChangeAspect="1"/>
            </p:cNvPicPr>
            <p:nvPr/>
          </p:nvPicPr>
          <p:blipFill>
            <a:blip r:embed="rId1"/>
            <a:stretch>
              <a:fillRect/>
            </a:stretch>
          </p:blipFill>
          <p:spPr>
            <a:xfrm>
              <a:off x="3144516" y="2960853"/>
              <a:ext cx="5852075" cy="382202"/>
            </a:xfrm>
            <a:prstGeom prst="rect">
              <a:avLst/>
            </a:prstGeom>
          </p:spPr>
        </p:pic>
        <p:pic>
          <p:nvPicPr>
            <p:cNvPr id="4" name="图片 3"/>
            <p:cNvPicPr>
              <a:picLocks noChangeAspect="1"/>
            </p:cNvPicPr>
            <p:nvPr/>
          </p:nvPicPr>
          <p:blipFill>
            <a:blip r:embed="rId2"/>
            <a:stretch>
              <a:fillRect/>
            </a:stretch>
          </p:blipFill>
          <p:spPr>
            <a:xfrm>
              <a:off x="8604448" y="3102707"/>
              <a:ext cx="108968" cy="183524"/>
            </a:xfrm>
            <a:prstGeom prst="rect">
              <a:avLst/>
            </a:prstGeom>
          </p:spPr>
        </p:pic>
      </p:grpSp>
      <p:sp>
        <p:nvSpPr>
          <p:cNvPr id="5" name="矩形 4"/>
          <p:cNvSpPr/>
          <p:nvPr/>
        </p:nvSpPr>
        <p:spPr>
          <a:xfrm>
            <a:off x="3180012" y="3921143"/>
            <a:ext cx="5838355" cy="669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在此图中，</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代表前缀，</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代表后缀。</a:t>
            </a:r>
            <a:endPar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我们已知</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的长度为</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，那么</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分别往后增加一个字符以后是否还相等呢？</a:t>
            </a:r>
            <a:endPar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矩形 9"/>
          <p:cNvSpPr/>
          <p:nvPr/>
        </p:nvSpPr>
        <p:spPr>
          <a:xfrm>
            <a:off x="3181250" y="4590693"/>
            <a:ext cx="5837117" cy="1609478"/>
          </a:xfrm>
          <a:prstGeom prst="rect">
            <a:avLst/>
          </a:prstGeom>
          <a:solidFill>
            <a:schemeClr val="bg1">
              <a:lumMod val="95000"/>
            </a:schemeClr>
          </a:solidFill>
          <a:effectLst>
            <a:outerShdw blurRad="50800" dist="50800" dir="5400000" algn="ctr" rotWithShape="0">
              <a:schemeClr val="accent4">
                <a:lumMod val="20000"/>
                <a:lumOff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90115"/>
          <p:cNvCxnSpPr/>
          <p:nvPr/>
        </p:nvCxnSpPr>
        <p:spPr>
          <a:xfrm>
            <a:off x="8604448" y="2384830"/>
            <a:ext cx="0" cy="2240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332578" y="2132856"/>
            <a:ext cx="543739" cy="307777"/>
          </a:xfrm>
          <a:prstGeom prst="rect">
            <a:avLst/>
          </a:prstGeom>
          <a:noFill/>
        </p:spPr>
        <p:txBody>
          <a:bodyPr wrap="none" rtlCol="0">
            <a:spAutoFit/>
          </a:bodyPr>
          <a:lstStyle/>
          <a:p>
            <a:r>
              <a:rPr lang="zh-CN" altLang="en-US" sz="1400" b="1" dirty="0"/>
              <a:t>求值</a:t>
            </a:r>
            <a:endParaRPr lang="zh-CN" altLang="en-US" sz="1400" b="1" dirty="0"/>
          </a:p>
        </p:txBody>
      </p:sp>
      <p:sp>
        <p:nvSpPr>
          <p:cNvPr id="27" name="文本框 26"/>
          <p:cNvSpPr txBox="1"/>
          <p:nvPr/>
        </p:nvSpPr>
        <p:spPr>
          <a:xfrm>
            <a:off x="5294083" y="2466395"/>
            <a:ext cx="284052" cy="307777"/>
          </a:xfrm>
          <a:prstGeom prst="rect">
            <a:avLst/>
          </a:prstGeom>
          <a:noFill/>
        </p:spPr>
        <p:txBody>
          <a:bodyPr wrap="none" rtlCol="0">
            <a:spAutoFit/>
          </a:bodyPr>
          <a:lstStyle/>
          <a:p>
            <a:r>
              <a:rPr lang="en-US" altLang="zh-CN" sz="1400" b="1" dirty="0"/>
              <a:t>k</a:t>
            </a:r>
            <a:endParaRPr lang="zh-CN" altLang="en-US" sz="1400" b="1" dirty="0"/>
          </a:p>
        </p:txBody>
      </p:sp>
      <p:sp>
        <p:nvSpPr>
          <p:cNvPr id="28" name="文本框 27"/>
          <p:cNvSpPr txBox="1"/>
          <p:nvPr/>
        </p:nvSpPr>
        <p:spPr>
          <a:xfrm>
            <a:off x="8286019" y="2442884"/>
            <a:ext cx="234360" cy="307777"/>
          </a:xfrm>
          <a:prstGeom prst="rect">
            <a:avLst/>
          </a:prstGeom>
          <a:noFill/>
        </p:spPr>
        <p:txBody>
          <a:bodyPr wrap="none" rtlCol="0">
            <a:spAutoFit/>
          </a:bodyPr>
          <a:lstStyle/>
          <a:p>
            <a:r>
              <a:rPr lang="en-US" altLang="zh-CN" sz="1400" b="1" dirty="0"/>
              <a:t>j</a:t>
            </a:r>
            <a:endParaRPr lang="zh-CN" altLang="en-US" sz="1400" b="1" dirty="0"/>
          </a:p>
        </p:txBody>
      </p:sp>
      <p:cxnSp>
        <p:nvCxnSpPr>
          <p:cNvPr id="25" name="直接连接符 24"/>
          <p:cNvCxnSpPr/>
          <p:nvPr/>
        </p:nvCxnSpPr>
        <p:spPr>
          <a:xfrm>
            <a:off x="3181250" y="2608857"/>
            <a:ext cx="2125015" cy="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4059911" y="2314628"/>
            <a:ext cx="413896" cy="307777"/>
          </a:xfrm>
          <a:prstGeom prst="rect">
            <a:avLst/>
          </a:prstGeom>
          <a:noFill/>
        </p:spPr>
        <p:txBody>
          <a:bodyPr wrap="none" rtlCol="0">
            <a:spAutoFit/>
          </a:bodyPr>
          <a:lstStyle/>
          <a:p>
            <a:r>
              <a:rPr lang="en-US" altLang="zh-CN" sz="1400" b="1" dirty="0">
                <a:solidFill>
                  <a:srgbClr val="FF0000"/>
                </a:solidFill>
              </a:rPr>
              <a:t>A1</a:t>
            </a:r>
            <a:endParaRPr lang="zh-CN" altLang="en-US" sz="1400" b="1" dirty="0">
              <a:solidFill>
                <a:srgbClr val="FF0000"/>
              </a:solidFill>
            </a:endParaRPr>
          </a:p>
        </p:txBody>
      </p:sp>
      <p:cxnSp>
        <p:nvCxnSpPr>
          <p:cNvPr id="37" name="直接连接符 36"/>
          <p:cNvCxnSpPr/>
          <p:nvPr/>
        </p:nvCxnSpPr>
        <p:spPr>
          <a:xfrm>
            <a:off x="6139462" y="2608857"/>
            <a:ext cx="2125015" cy="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7181570" y="2301080"/>
            <a:ext cx="413896" cy="307777"/>
          </a:xfrm>
          <a:prstGeom prst="rect">
            <a:avLst/>
          </a:prstGeom>
          <a:noFill/>
        </p:spPr>
        <p:txBody>
          <a:bodyPr wrap="none" rtlCol="0">
            <a:spAutoFit/>
          </a:bodyPr>
          <a:lstStyle/>
          <a:p>
            <a:r>
              <a:rPr lang="en-US" altLang="zh-CN" sz="1400" b="1" dirty="0">
                <a:solidFill>
                  <a:srgbClr val="FF0000"/>
                </a:solidFill>
              </a:rPr>
              <a:t>A2</a:t>
            </a:r>
            <a:endParaRPr lang="zh-CN" altLang="en-US" sz="1400" b="1" dirty="0">
              <a:solidFill>
                <a:srgbClr val="FF0000"/>
              </a:solidFill>
            </a:endParaRPr>
          </a:p>
        </p:txBody>
      </p:sp>
      <p:cxnSp>
        <p:nvCxnSpPr>
          <p:cNvPr id="41" name="直接连接符 40"/>
          <p:cNvCxnSpPr/>
          <p:nvPr/>
        </p:nvCxnSpPr>
        <p:spPr>
          <a:xfrm flipV="1">
            <a:off x="3188666" y="3501537"/>
            <a:ext cx="814686" cy="4061"/>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4496267" y="3501008"/>
            <a:ext cx="820462" cy="529"/>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7435376" y="3501537"/>
            <a:ext cx="809032" cy="5081"/>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3465261" y="3549786"/>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B1</a:t>
            </a:r>
            <a:endParaRPr lang="zh-CN" altLang="en-US" sz="1400" b="1" dirty="0">
              <a:solidFill>
                <a:schemeClr val="accent6">
                  <a:lumMod val="75000"/>
                </a:schemeClr>
              </a:solidFill>
            </a:endParaRPr>
          </a:p>
        </p:txBody>
      </p:sp>
      <p:sp>
        <p:nvSpPr>
          <p:cNvPr id="62" name="文本框 61"/>
          <p:cNvSpPr txBox="1"/>
          <p:nvPr/>
        </p:nvSpPr>
        <p:spPr>
          <a:xfrm>
            <a:off x="4699550" y="3548297"/>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B2</a:t>
            </a:r>
            <a:endParaRPr lang="zh-CN" altLang="en-US" sz="1400" b="1" dirty="0">
              <a:solidFill>
                <a:schemeClr val="accent6">
                  <a:lumMod val="75000"/>
                </a:schemeClr>
              </a:solidFill>
            </a:endParaRPr>
          </a:p>
        </p:txBody>
      </p:sp>
      <p:sp>
        <p:nvSpPr>
          <p:cNvPr id="63" name="文本框 62"/>
          <p:cNvSpPr txBox="1"/>
          <p:nvPr/>
        </p:nvSpPr>
        <p:spPr>
          <a:xfrm>
            <a:off x="7653013" y="3548297"/>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B3</a:t>
            </a:r>
            <a:endParaRPr lang="zh-CN" altLang="en-US" sz="1400" b="1" dirty="0">
              <a:solidFill>
                <a:schemeClr val="accent6">
                  <a:lumMod val="75000"/>
                </a:schemeClr>
              </a:solidFill>
            </a:endParaRPr>
          </a:p>
        </p:txBody>
      </p:sp>
      <p:cxnSp>
        <p:nvCxnSpPr>
          <p:cNvPr id="64" name="直接连接符 63"/>
          <p:cNvCxnSpPr/>
          <p:nvPr/>
        </p:nvCxnSpPr>
        <p:spPr>
          <a:xfrm>
            <a:off x="3188666" y="3273387"/>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076056" y="3281892"/>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8026230" y="3284984"/>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777758" y="3281892"/>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3347864" y="3121223"/>
            <a:ext cx="413896" cy="307777"/>
          </a:xfrm>
          <a:prstGeom prst="rect">
            <a:avLst/>
          </a:prstGeom>
          <a:noFill/>
        </p:spPr>
        <p:txBody>
          <a:bodyPr wrap="none" rtlCol="0">
            <a:spAutoFit/>
          </a:bodyPr>
          <a:lstStyle/>
          <a:p>
            <a:r>
              <a:rPr lang="en-US" altLang="zh-CN" sz="1400" b="1" dirty="0">
                <a:solidFill>
                  <a:schemeClr val="accent4">
                    <a:lumMod val="75000"/>
                  </a:schemeClr>
                </a:solidFill>
              </a:rPr>
              <a:t>C1</a:t>
            </a:r>
            <a:endParaRPr lang="zh-CN" altLang="en-US" sz="1400" b="1" dirty="0">
              <a:solidFill>
                <a:schemeClr val="accent4">
                  <a:lumMod val="75000"/>
                </a:schemeClr>
              </a:solidFill>
            </a:endParaRPr>
          </a:p>
        </p:txBody>
      </p:sp>
      <p:sp>
        <p:nvSpPr>
          <p:cNvPr id="73" name="文本框 72"/>
          <p:cNvSpPr txBox="1"/>
          <p:nvPr/>
        </p:nvSpPr>
        <p:spPr>
          <a:xfrm>
            <a:off x="3912379" y="3129133"/>
            <a:ext cx="413896" cy="307777"/>
          </a:xfrm>
          <a:prstGeom prst="rect">
            <a:avLst/>
          </a:prstGeom>
          <a:noFill/>
        </p:spPr>
        <p:txBody>
          <a:bodyPr wrap="none" rtlCol="0">
            <a:spAutoFit/>
          </a:bodyPr>
          <a:lstStyle/>
          <a:p>
            <a:r>
              <a:rPr lang="en-US" altLang="zh-CN" sz="1400" b="1" dirty="0">
                <a:solidFill>
                  <a:schemeClr val="accent4">
                    <a:lumMod val="75000"/>
                  </a:schemeClr>
                </a:solidFill>
              </a:rPr>
              <a:t>C2</a:t>
            </a:r>
            <a:endParaRPr lang="zh-CN" altLang="en-US" sz="1400" b="1" dirty="0">
              <a:solidFill>
                <a:schemeClr val="accent4">
                  <a:lumMod val="75000"/>
                </a:schemeClr>
              </a:solidFill>
            </a:endParaRPr>
          </a:p>
        </p:txBody>
      </p:sp>
      <p:sp>
        <p:nvSpPr>
          <p:cNvPr id="74" name="文本框 73"/>
          <p:cNvSpPr txBox="1"/>
          <p:nvPr/>
        </p:nvSpPr>
        <p:spPr>
          <a:xfrm>
            <a:off x="8183428" y="3124876"/>
            <a:ext cx="413896" cy="307777"/>
          </a:xfrm>
          <a:prstGeom prst="rect">
            <a:avLst/>
          </a:prstGeom>
          <a:noFill/>
        </p:spPr>
        <p:txBody>
          <a:bodyPr wrap="none" rtlCol="0">
            <a:spAutoFit/>
          </a:bodyPr>
          <a:lstStyle/>
          <a:p>
            <a:r>
              <a:rPr lang="en-US" altLang="zh-CN" sz="1400" b="1" dirty="0">
                <a:solidFill>
                  <a:schemeClr val="accent4">
                    <a:lumMod val="75000"/>
                  </a:schemeClr>
                </a:solidFill>
              </a:rPr>
              <a:t>C4</a:t>
            </a:r>
            <a:endParaRPr lang="zh-CN" altLang="en-US" sz="1400" b="1" dirty="0">
              <a:solidFill>
                <a:schemeClr val="accent4">
                  <a:lumMod val="75000"/>
                </a:schemeClr>
              </a:solidFill>
            </a:endParaRPr>
          </a:p>
        </p:txBody>
      </p:sp>
      <p:sp>
        <p:nvSpPr>
          <p:cNvPr id="75" name="文本框 74"/>
          <p:cNvSpPr txBox="1"/>
          <p:nvPr/>
        </p:nvSpPr>
        <p:spPr>
          <a:xfrm>
            <a:off x="5225069" y="3132864"/>
            <a:ext cx="413896" cy="307777"/>
          </a:xfrm>
          <a:prstGeom prst="rect">
            <a:avLst/>
          </a:prstGeom>
          <a:noFill/>
        </p:spPr>
        <p:txBody>
          <a:bodyPr wrap="none" rtlCol="0">
            <a:spAutoFit/>
          </a:bodyPr>
          <a:lstStyle/>
          <a:p>
            <a:r>
              <a:rPr lang="en-US" altLang="zh-CN" sz="1400" b="1" dirty="0">
                <a:solidFill>
                  <a:schemeClr val="accent4">
                    <a:lumMod val="75000"/>
                  </a:schemeClr>
                </a:solidFill>
              </a:rPr>
              <a:t>C3</a:t>
            </a:r>
            <a:endParaRPr lang="zh-CN" altLang="en-US" sz="1400" b="1" dirty="0">
              <a:solidFill>
                <a:schemeClr val="accent4">
                  <a:lumMod val="75000"/>
                </a:schemeClr>
              </a:solidFill>
            </a:endParaRPr>
          </a:p>
        </p:txBody>
      </p:sp>
      <p:pic>
        <p:nvPicPr>
          <p:cNvPr id="40"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2846" y="4678241"/>
            <a:ext cx="3972685" cy="1521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直接连接符 7"/>
          <p:cNvCxnSpPr/>
          <p:nvPr/>
        </p:nvCxnSpPr>
        <p:spPr>
          <a:xfrm>
            <a:off x="5130160" y="5229200"/>
            <a:ext cx="102601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5994256" y="5085184"/>
            <a:ext cx="102601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代码</a:t>
            </a:r>
            <a:r>
              <a:rPr lang="en-US" altLang="zh-CN" dirty="0">
                <a:effectLst>
                  <a:outerShdw blurRad="38100" dist="38100" dir="2700000">
                    <a:srgbClr val="000000"/>
                  </a:outerShdw>
                </a:effectLst>
              </a:rPr>
              <a:t>- </a:t>
            </a:r>
            <a:r>
              <a:rPr lang="zh-CN" altLang="en-US" dirty="0">
                <a:effectLst>
                  <a:outerShdw blurRad="38100" dist="38100" dir="2700000">
                    <a:srgbClr val="000000"/>
                  </a:outerShdw>
                </a:effectLst>
              </a:rPr>
              <a:t>求</a:t>
            </a:r>
            <a:r>
              <a:rPr lang="en-US" altLang="zh-CN" dirty="0">
                <a:effectLst>
                  <a:outerShdw blurRad="38100" dist="38100" dir="2700000">
                    <a:srgbClr val="000000"/>
                  </a:outerShdw>
                </a:effectLst>
              </a:rPr>
              <a:t>next</a:t>
            </a:r>
            <a:r>
              <a:rPr lang="zh-CN" altLang="en-US" dirty="0">
                <a:effectLst>
                  <a:outerShdw blurRad="38100" dist="38100" dir="2700000">
                    <a:srgbClr val="000000"/>
                  </a:outerShdw>
                </a:effectLst>
              </a:rPr>
              <a:t>数组函数</a:t>
            </a:r>
            <a:endParaRPr lang="zh-CN" altLang="en-US" dirty="0">
              <a:effectLst>
                <a:outerShdw blurRad="38100" dist="38100" dir="2700000">
                  <a:srgbClr val="000000"/>
                </a:outerShdw>
              </a:effectLst>
            </a:endParaRPr>
          </a:p>
        </p:txBody>
      </p:sp>
      <p:sp>
        <p:nvSpPr>
          <p:cNvPr id="39" name="矩形 1"/>
          <p:cNvSpPr>
            <a:spLocks noChangeArrowheads="1"/>
          </p:cNvSpPr>
          <p:nvPr/>
        </p:nvSpPr>
        <p:spPr bwMode="auto">
          <a:xfrm>
            <a:off x="179512" y="937193"/>
            <a:ext cx="2952596" cy="5262979"/>
          </a:xfrm>
          <a:prstGeom prst="rect">
            <a:avLst/>
          </a:prstGeom>
          <a:solidFill>
            <a:schemeClr val="accent2">
              <a:lumMod val="20000"/>
              <a:lumOff val="80000"/>
            </a:schemeClr>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lang="en-US" altLang="zh-CN" sz="1600" dirty="0">
                <a:latin typeface="Times New Roman" panose="02020603050405020304" pitchFamily="18" charset="0"/>
                <a:cs typeface="Times New Roman" panose="02020603050405020304" pitchFamily="18" charset="0"/>
              </a:rPr>
              <a:t>void </a:t>
            </a:r>
            <a:r>
              <a:rPr lang="en-US" altLang="zh-CN" sz="1600" dirty="0" err="1">
                <a:latin typeface="Times New Roman" panose="02020603050405020304" pitchFamily="18" charset="0"/>
                <a:cs typeface="Times New Roman" panose="02020603050405020304" pitchFamily="18" charset="0"/>
              </a:rPr>
              <a:t>getNext</a:t>
            </a:r>
            <a:r>
              <a:rPr lang="en-US" altLang="zh-CN" sz="1600" dirty="0">
                <a:latin typeface="Times New Roman" panose="02020603050405020304" pitchFamily="18" charset="0"/>
                <a:cs typeface="Times New Roman" panose="02020603050405020304" pitchFamily="18" charset="0"/>
              </a:rPr>
              <a:t> (char *T, int next[])</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获得</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数组的值</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int </a:t>
            </a:r>
            <a:r>
              <a:rPr kumimoji="1" lang="en-US" altLang="zh-CN" sz="1600" dirty="0" err="1">
                <a:latin typeface="Times New Roman" panose="02020603050405020304" pitchFamily="18" charset="0"/>
                <a:cs typeface="Times New Roman" panose="02020603050405020304" pitchFamily="18" charset="0"/>
              </a:rPr>
              <a:t>LenT</a:t>
            </a:r>
            <a:r>
              <a:rPr kumimoji="1" lang="en-US" altLang="zh-CN" sz="1600" dirty="0">
                <a:latin typeface="Times New Roman" panose="02020603050405020304" pitchFamily="18" charset="0"/>
                <a:cs typeface="Times New Roman" panose="02020603050405020304" pitchFamily="18" charset="0"/>
              </a:rPr>
              <a:t> = </a:t>
            </a:r>
            <a:r>
              <a:rPr kumimoji="1" lang="en-US" altLang="zh-CN" sz="1600" dirty="0" err="1">
                <a:latin typeface="Times New Roman" panose="02020603050405020304" pitchFamily="18" charset="0"/>
                <a:cs typeface="Times New Roman" panose="02020603050405020304" pitchFamily="18" charset="0"/>
              </a:rPr>
              <a:t>strlen</a:t>
            </a:r>
            <a:r>
              <a:rPr kumimoji="1" lang="en-US" altLang="zh-CN" sz="1600" dirty="0">
                <a:latin typeface="Times New Roman" panose="02020603050405020304" pitchFamily="18" charset="0"/>
                <a:cs typeface="Times New Roman" panose="02020603050405020304" pitchFamily="18" charset="0"/>
              </a:rPr>
              <a:t>(T);</a:t>
            </a:r>
            <a:endParaRPr kumimoji="1"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int  k = -1</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//k</a:t>
            </a:r>
            <a:r>
              <a:rPr lang="zh-CN" altLang="en-US" sz="1600" dirty="0">
                <a:latin typeface="Times New Roman" panose="02020603050405020304" pitchFamily="18" charset="0"/>
                <a:cs typeface="Times New Roman" panose="02020603050405020304" pitchFamily="18" charset="0"/>
              </a:rPr>
              <a:t>前缀指针</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int  j =  0</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//j</a:t>
            </a:r>
            <a:r>
              <a:rPr lang="zh-CN" altLang="en-US" sz="1600" dirty="0">
                <a:latin typeface="Times New Roman" panose="02020603050405020304" pitchFamily="18" charset="0"/>
                <a:cs typeface="Times New Roman" panose="02020603050405020304" pitchFamily="18" charset="0"/>
              </a:rPr>
              <a:t>后缀指针</a:t>
            </a:r>
            <a:r>
              <a:rPr lang="en-US"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next[0] = -1;</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while( j &lt;</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a:spcBef>
                <a:spcPct val="0"/>
              </a:spcBef>
            </a:pPr>
            <a:r>
              <a:rPr lang="en-US" altLang="zh-CN"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if (k == -1 || </a:t>
            </a:r>
            <a:r>
              <a:rPr lang="en-US" altLang="zh-CN" sz="1600" dirty="0">
                <a:latin typeface="Times New Roman" panose="02020603050405020304" pitchFamily="18" charset="0"/>
                <a:cs typeface="Times New Roman" panose="02020603050405020304" pitchFamily="18" charset="0"/>
              </a:rPr>
              <a:t>T</a:t>
            </a:r>
            <a:r>
              <a:rPr kumimoji="1" lang="en-US" altLang="zh-CN" sz="1600" dirty="0">
                <a:latin typeface="Times New Roman" panose="02020603050405020304" pitchFamily="18" charset="0"/>
                <a:cs typeface="Times New Roman" panose="02020603050405020304" pitchFamily="18" charset="0"/>
              </a:rPr>
              <a:t>[j] == </a:t>
            </a:r>
            <a:r>
              <a:rPr lang="en-US" altLang="zh-CN" sz="1600" dirty="0">
                <a:latin typeface="Times New Roman" panose="02020603050405020304" pitchFamily="18" charset="0"/>
                <a:cs typeface="Times New Roman" panose="02020603050405020304" pitchFamily="18" charset="0"/>
              </a:rPr>
              <a:t>T</a:t>
            </a:r>
            <a:r>
              <a:rPr kumimoji="1" lang="en-US" altLang="zh-CN" sz="1600" dirty="0">
                <a:latin typeface="Times New Roman" panose="02020603050405020304" pitchFamily="18" charset="0"/>
                <a:cs typeface="Times New Roman" panose="02020603050405020304" pitchFamily="18" charset="0"/>
              </a:rPr>
              <a:t>[k]) 	</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k++;</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a:t>
            </a:r>
            <a:r>
              <a:rPr kumimoji="1" lang="en-US" altLang="zh-CN" sz="1600" dirty="0" err="1">
                <a:latin typeface="Times New Roman" panose="02020603050405020304" pitchFamily="18" charset="0"/>
                <a:cs typeface="Times New Roman" panose="02020603050405020304" pitchFamily="18" charset="0"/>
              </a:rPr>
              <a:t>j++</a:t>
            </a:r>
            <a:r>
              <a:rPr kumimoji="1" lang="en-US" altLang="zh-CN" sz="1600" dirty="0">
                <a:latin typeface="Times New Roman" panose="02020603050405020304" pitchFamily="18" charset="0"/>
                <a:cs typeface="Times New Roman" panose="02020603050405020304" pitchFamily="18" charset="0"/>
              </a:rPr>
              <a:t>;</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next[j] = k;</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else</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   </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k = next[k];</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a:t>
            </a:r>
            <a:endParaRPr kumimoji="1" lang="en-US" altLang="zh-CN" sz="1600" dirty="0">
              <a:latin typeface="Times New Roman" panose="02020603050405020304" pitchFamily="18" charset="0"/>
              <a:cs typeface="Times New Roman" panose="02020603050405020304" pitchFamily="18" charset="0"/>
            </a:endParaRPr>
          </a:p>
          <a:p>
            <a:pPr>
              <a:spcBef>
                <a:spcPts val="0"/>
              </a:spcBef>
            </a:pPr>
            <a:endParaRPr lang="en-US" altLang="zh-CN" sz="1600" dirty="0">
              <a:latin typeface="Times New Roman" panose="02020603050405020304" pitchFamily="18" charset="0"/>
              <a:cs typeface="Times New Roman" panose="02020603050405020304" pitchFamily="18" charset="0"/>
            </a:endParaRPr>
          </a:p>
        </p:txBody>
      </p:sp>
      <p:sp>
        <p:nvSpPr>
          <p:cNvPr id="6" name="矩形 1"/>
          <p:cNvSpPr>
            <a:spLocks noChangeArrowheads="1"/>
          </p:cNvSpPr>
          <p:nvPr/>
        </p:nvSpPr>
        <p:spPr bwMode="auto">
          <a:xfrm>
            <a:off x="3131840" y="896125"/>
            <a:ext cx="6001549"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lgn="just">
              <a:spcBef>
                <a:spcPts val="0"/>
              </a:spcBef>
              <a:buFont typeface="Wingdings" panose="05000000000000000000" pitchFamily="2" charset="2"/>
              <a:buChar char="l"/>
            </a:pP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是在模式串当前下标之前已经匹配的前缀后缀的长度。</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Next[</a:t>
            </a:r>
            <a:r>
              <a:rPr lang="en-US" altLang="zh-CN" sz="1400" b="1" dirty="0" err="1">
                <a:solidFill>
                  <a:schemeClr val="accent1">
                    <a:lumMod val="50000"/>
                  </a:schemeClr>
                </a:solidFill>
                <a:latin typeface="Times New Roman" panose="02020603050405020304" pitchFamily="18" charset="0"/>
                <a:cs typeface="Times New Roman" panose="02020603050405020304" pitchFamily="18" charset="0"/>
              </a:rPr>
              <a:t>i</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 </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表示在下标 </a:t>
            </a:r>
            <a:r>
              <a:rPr lang="en-US" altLang="zh-CN" sz="1400" b="1" dirty="0" err="1">
                <a:solidFill>
                  <a:schemeClr val="accent1">
                    <a:lumMod val="50000"/>
                  </a:schemeClr>
                </a:solidFill>
                <a:latin typeface="Times New Roman" panose="02020603050405020304" pitchFamily="18" charset="0"/>
                <a:cs typeface="Times New Roman" panose="02020603050405020304" pitchFamily="18" charset="0"/>
              </a:rPr>
              <a:t>i</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 </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之前已经匹配的前缀后缀的长度。</a:t>
            </a:r>
            <a:endParaRPr lang="en-US" altLang="zh-CN" sz="1400" b="1"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l"/>
            </a:pP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如果</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 说明当前前缀和后缀可以匹配到长度为</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的相同字符；</a:t>
            </a:r>
            <a:endParaRPr lang="en-US" altLang="zh-CN" sz="1400" b="1"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l"/>
            </a:pP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如果</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 就说明了当前前缀后缀无法匹配到长度为</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k+1</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的相同字符，需要找有没有更短的可能，所以就有了</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 = Next[k]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a:t>
            </a:r>
            <a:endParaRPr lang="zh-CN" altLang="en-US" sz="1200" dirty="0">
              <a:solidFill>
                <a:srgbClr val="1C1CDC"/>
              </a:solidFill>
            </a:endParaRPr>
          </a:p>
        </p:txBody>
      </p:sp>
      <p:grpSp>
        <p:nvGrpSpPr>
          <p:cNvPr id="7" name="组合 6"/>
          <p:cNvGrpSpPr/>
          <p:nvPr/>
        </p:nvGrpSpPr>
        <p:grpSpPr>
          <a:xfrm>
            <a:off x="3144516" y="2716774"/>
            <a:ext cx="5852075" cy="382202"/>
            <a:chOff x="3144516" y="2960853"/>
            <a:chExt cx="5852075" cy="382202"/>
          </a:xfrm>
        </p:grpSpPr>
        <p:pic>
          <p:nvPicPr>
            <p:cNvPr id="3" name="图片 2"/>
            <p:cNvPicPr>
              <a:picLocks noChangeAspect="1"/>
            </p:cNvPicPr>
            <p:nvPr/>
          </p:nvPicPr>
          <p:blipFill>
            <a:blip r:embed="rId1"/>
            <a:stretch>
              <a:fillRect/>
            </a:stretch>
          </p:blipFill>
          <p:spPr>
            <a:xfrm>
              <a:off x="3144516" y="2960853"/>
              <a:ext cx="5852075" cy="382202"/>
            </a:xfrm>
            <a:prstGeom prst="rect">
              <a:avLst/>
            </a:prstGeom>
          </p:spPr>
        </p:pic>
        <p:pic>
          <p:nvPicPr>
            <p:cNvPr id="4" name="图片 3"/>
            <p:cNvPicPr>
              <a:picLocks noChangeAspect="1"/>
            </p:cNvPicPr>
            <p:nvPr/>
          </p:nvPicPr>
          <p:blipFill>
            <a:blip r:embed="rId2"/>
            <a:stretch>
              <a:fillRect/>
            </a:stretch>
          </p:blipFill>
          <p:spPr>
            <a:xfrm>
              <a:off x="8604448" y="3102707"/>
              <a:ext cx="108968" cy="183524"/>
            </a:xfrm>
            <a:prstGeom prst="rect">
              <a:avLst/>
            </a:prstGeom>
          </p:spPr>
        </p:pic>
      </p:grpSp>
      <p:sp>
        <p:nvSpPr>
          <p:cNvPr id="5" name="矩形 4"/>
          <p:cNvSpPr/>
          <p:nvPr/>
        </p:nvSpPr>
        <p:spPr>
          <a:xfrm>
            <a:off x="3180012" y="3921143"/>
            <a:ext cx="5838355" cy="669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在此图中，</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代表前缀，</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代表后缀。</a:t>
            </a:r>
            <a:endPar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我们已知</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的长度为</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，那么</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分别往后增加一个字符以后是否还相等呢？</a:t>
            </a:r>
            <a:endPar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矩形 9"/>
          <p:cNvSpPr/>
          <p:nvPr/>
        </p:nvSpPr>
        <p:spPr>
          <a:xfrm>
            <a:off x="3181250" y="4590693"/>
            <a:ext cx="5837117" cy="1609478"/>
          </a:xfrm>
          <a:prstGeom prst="rect">
            <a:avLst/>
          </a:prstGeom>
          <a:solidFill>
            <a:schemeClr val="bg1">
              <a:lumMod val="95000"/>
            </a:schemeClr>
          </a:solidFill>
          <a:effectLst>
            <a:outerShdw blurRad="50800" dist="50800" dir="5400000" algn="ctr" rotWithShape="0">
              <a:schemeClr val="accent4">
                <a:lumMod val="20000"/>
                <a:lumOff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90115"/>
          <p:cNvCxnSpPr/>
          <p:nvPr/>
        </p:nvCxnSpPr>
        <p:spPr>
          <a:xfrm>
            <a:off x="8604448" y="2384830"/>
            <a:ext cx="0" cy="2240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332578" y="2132856"/>
            <a:ext cx="543739" cy="307777"/>
          </a:xfrm>
          <a:prstGeom prst="rect">
            <a:avLst/>
          </a:prstGeom>
          <a:noFill/>
        </p:spPr>
        <p:txBody>
          <a:bodyPr wrap="none" rtlCol="0">
            <a:spAutoFit/>
          </a:bodyPr>
          <a:lstStyle/>
          <a:p>
            <a:r>
              <a:rPr lang="zh-CN" altLang="en-US" sz="1400" b="1" dirty="0"/>
              <a:t>求值</a:t>
            </a:r>
            <a:endParaRPr lang="zh-CN" altLang="en-US" sz="1400" b="1" dirty="0"/>
          </a:p>
        </p:txBody>
      </p:sp>
      <p:sp>
        <p:nvSpPr>
          <p:cNvPr id="27" name="文本框 26"/>
          <p:cNvSpPr txBox="1"/>
          <p:nvPr/>
        </p:nvSpPr>
        <p:spPr>
          <a:xfrm>
            <a:off x="5294083" y="2466395"/>
            <a:ext cx="284052" cy="307777"/>
          </a:xfrm>
          <a:prstGeom prst="rect">
            <a:avLst/>
          </a:prstGeom>
          <a:noFill/>
        </p:spPr>
        <p:txBody>
          <a:bodyPr wrap="none" rtlCol="0">
            <a:spAutoFit/>
          </a:bodyPr>
          <a:lstStyle/>
          <a:p>
            <a:r>
              <a:rPr lang="en-US" altLang="zh-CN" sz="1400" b="1" dirty="0"/>
              <a:t>k</a:t>
            </a:r>
            <a:endParaRPr lang="zh-CN" altLang="en-US" sz="1400" b="1" dirty="0"/>
          </a:p>
        </p:txBody>
      </p:sp>
      <p:sp>
        <p:nvSpPr>
          <p:cNvPr id="28" name="文本框 27"/>
          <p:cNvSpPr txBox="1"/>
          <p:nvPr/>
        </p:nvSpPr>
        <p:spPr>
          <a:xfrm>
            <a:off x="8286019" y="2442884"/>
            <a:ext cx="234360" cy="307777"/>
          </a:xfrm>
          <a:prstGeom prst="rect">
            <a:avLst/>
          </a:prstGeom>
          <a:noFill/>
        </p:spPr>
        <p:txBody>
          <a:bodyPr wrap="none" rtlCol="0">
            <a:spAutoFit/>
          </a:bodyPr>
          <a:lstStyle/>
          <a:p>
            <a:r>
              <a:rPr lang="en-US" altLang="zh-CN" sz="1400" b="1" dirty="0"/>
              <a:t>j</a:t>
            </a:r>
            <a:endParaRPr lang="zh-CN" altLang="en-US" sz="1400" b="1" dirty="0"/>
          </a:p>
        </p:txBody>
      </p:sp>
      <p:cxnSp>
        <p:nvCxnSpPr>
          <p:cNvPr id="25" name="直接连接符 24"/>
          <p:cNvCxnSpPr/>
          <p:nvPr/>
        </p:nvCxnSpPr>
        <p:spPr>
          <a:xfrm>
            <a:off x="3181250" y="2608857"/>
            <a:ext cx="2125015" cy="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4059911" y="2314628"/>
            <a:ext cx="413896" cy="307777"/>
          </a:xfrm>
          <a:prstGeom prst="rect">
            <a:avLst/>
          </a:prstGeom>
          <a:noFill/>
        </p:spPr>
        <p:txBody>
          <a:bodyPr wrap="none" rtlCol="0">
            <a:spAutoFit/>
          </a:bodyPr>
          <a:lstStyle/>
          <a:p>
            <a:r>
              <a:rPr lang="en-US" altLang="zh-CN" sz="1400" b="1" dirty="0">
                <a:solidFill>
                  <a:srgbClr val="FF0000"/>
                </a:solidFill>
              </a:rPr>
              <a:t>A1</a:t>
            </a:r>
            <a:endParaRPr lang="zh-CN" altLang="en-US" sz="1400" b="1" dirty="0">
              <a:solidFill>
                <a:srgbClr val="FF0000"/>
              </a:solidFill>
            </a:endParaRPr>
          </a:p>
        </p:txBody>
      </p:sp>
      <p:cxnSp>
        <p:nvCxnSpPr>
          <p:cNvPr id="37" name="直接连接符 36"/>
          <p:cNvCxnSpPr/>
          <p:nvPr/>
        </p:nvCxnSpPr>
        <p:spPr>
          <a:xfrm>
            <a:off x="6139462" y="2608857"/>
            <a:ext cx="2125015" cy="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7181570" y="2301080"/>
            <a:ext cx="413896" cy="307777"/>
          </a:xfrm>
          <a:prstGeom prst="rect">
            <a:avLst/>
          </a:prstGeom>
          <a:noFill/>
        </p:spPr>
        <p:txBody>
          <a:bodyPr wrap="none" rtlCol="0">
            <a:spAutoFit/>
          </a:bodyPr>
          <a:lstStyle/>
          <a:p>
            <a:r>
              <a:rPr lang="en-US" altLang="zh-CN" sz="1400" b="1" dirty="0">
                <a:solidFill>
                  <a:srgbClr val="FF0000"/>
                </a:solidFill>
              </a:rPr>
              <a:t>A2</a:t>
            </a:r>
            <a:endParaRPr lang="zh-CN" altLang="en-US" sz="1400" b="1" dirty="0">
              <a:solidFill>
                <a:srgbClr val="FF0000"/>
              </a:solidFill>
            </a:endParaRPr>
          </a:p>
        </p:txBody>
      </p:sp>
      <p:cxnSp>
        <p:nvCxnSpPr>
          <p:cNvPr id="41" name="直接连接符 40"/>
          <p:cNvCxnSpPr/>
          <p:nvPr/>
        </p:nvCxnSpPr>
        <p:spPr>
          <a:xfrm flipV="1">
            <a:off x="3188666" y="3501537"/>
            <a:ext cx="814686" cy="4061"/>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4496267" y="3501008"/>
            <a:ext cx="820462" cy="529"/>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7435376" y="3501537"/>
            <a:ext cx="809032" cy="5081"/>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3465261" y="3549786"/>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B1</a:t>
            </a:r>
            <a:endParaRPr lang="zh-CN" altLang="en-US" sz="1400" b="1" dirty="0">
              <a:solidFill>
                <a:schemeClr val="accent6">
                  <a:lumMod val="75000"/>
                </a:schemeClr>
              </a:solidFill>
            </a:endParaRPr>
          </a:p>
        </p:txBody>
      </p:sp>
      <p:sp>
        <p:nvSpPr>
          <p:cNvPr id="62" name="文本框 61"/>
          <p:cNvSpPr txBox="1"/>
          <p:nvPr/>
        </p:nvSpPr>
        <p:spPr>
          <a:xfrm>
            <a:off x="4699550" y="3548297"/>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B2</a:t>
            </a:r>
            <a:endParaRPr lang="zh-CN" altLang="en-US" sz="1400" b="1" dirty="0">
              <a:solidFill>
                <a:schemeClr val="accent6">
                  <a:lumMod val="75000"/>
                </a:schemeClr>
              </a:solidFill>
            </a:endParaRPr>
          </a:p>
        </p:txBody>
      </p:sp>
      <p:sp>
        <p:nvSpPr>
          <p:cNvPr id="63" name="文本框 62"/>
          <p:cNvSpPr txBox="1"/>
          <p:nvPr/>
        </p:nvSpPr>
        <p:spPr>
          <a:xfrm>
            <a:off x="7653013" y="3548297"/>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B3</a:t>
            </a:r>
            <a:endParaRPr lang="zh-CN" altLang="en-US" sz="1400" b="1" dirty="0">
              <a:solidFill>
                <a:schemeClr val="accent6">
                  <a:lumMod val="75000"/>
                </a:schemeClr>
              </a:solidFill>
            </a:endParaRPr>
          </a:p>
        </p:txBody>
      </p:sp>
      <p:cxnSp>
        <p:nvCxnSpPr>
          <p:cNvPr id="64" name="直接连接符 63"/>
          <p:cNvCxnSpPr/>
          <p:nvPr/>
        </p:nvCxnSpPr>
        <p:spPr>
          <a:xfrm>
            <a:off x="3188666" y="3273387"/>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076056" y="3281892"/>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8026230" y="3284984"/>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777758" y="3281892"/>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3347864" y="3121223"/>
            <a:ext cx="413896" cy="307777"/>
          </a:xfrm>
          <a:prstGeom prst="rect">
            <a:avLst/>
          </a:prstGeom>
          <a:noFill/>
        </p:spPr>
        <p:txBody>
          <a:bodyPr wrap="none" rtlCol="0">
            <a:spAutoFit/>
          </a:bodyPr>
          <a:lstStyle/>
          <a:p>
            <a:r>
              <a:rPr lang="en-US" altLang="zh-CN" sz="1400" b="1" dirty="0">
                <a:solidFill>
                  <a:schemeClr val="accent4">
                    <a:lumMod val="75000"/>
                  </a:schemeClr>
                </a:solidFill>
              </a:rPr>
              <a:t>C1</a:t>
            </a:r>
            <a:endParaRPr lang="zh-CN" altLang="en-US" sz="1400" b="1" dirty="0">
              <a:solidFill>
                <a:schemeClr val="accent4">
                  <a:lumMod val="75000"/>
                </a:schemeClr>
              </a:solidFill>
            </a:endParaRPr>
          </a:p>
        </p:txBody>
      </p:sp>
      <p:sp>
        <p:nvSpPr>
          <p:cNvPr id="73" name="文本框 72"/>
          <p:cNvSpPr txBox="1"/>
          <p:nvPr/>
        </p:nvSpPr>
        <p:spPr>
          <a:xfrm>
            <a:off x="3912379" y="3129133"/>
            <a:ext cx="413896" cy="307777"/>
          </a:xfrm>
          <a:prstGeom prst="rect">
            <a:avLst/>
          </a:prstGeom>
          <a:noFill/>
        </p:spPr>
        <p:txBody>
          <a:bodyPr wrap="none" rtlCol="0">
            <a:spAutoFit/>
          </a:bodyPr>
          <a:lstStyle/>
          <a:p>
            <a:r>
              <a:rPr lang="en-US" altLang="zh-CN" sz="1400" b="1" dirty="0">
                <a:solidFill>
                  <a:schemeClr val="accent4">
                    <a:lumMod val="75000"/>
                  </a:schemeClr>
                </a:solidFill>
              </a:rPr>
              <a:t>C2</a:t>
            </a:r>
            <a:endParaRPr lang="zh-CN" altLang="en-US" sz="1400" b="1" dirty="0">
              <a:solidFill>
                <a:schemeClr val="accent4">
                  <a:lumMod val="75000"/>
                </a:schemeClr>
              </a:solidFill>
            </a:endParaRPr>
          </a:p>
        </p:txBody>
      </p:sp>
      <p:sp>
        <p:nvSpPr>
          <p:cNvPr id="74" name="文本框 73"/>
          <p:cNvSpPr txBox="1"/>
          <p:nvPr/>
        </p:nvSpPr>
        <p:spPr>
          <a:xfrm>
            <a:off x="8183428" y="3124876"/>
            <a:ext cx="413896" cy="307777"/>
          </a:xfrm>
          <a:prstGeom prst="rect">
            <a:avLst/>
          </a:prstGeom>
          <a:noFill/>
        </p:spPr>
        <p:txBody>
          <a:bodyPr wrap="none" rtlCol="0">
            <a:spAutoFit/>
          </a:bodyPr>
          <a:lstStyle/>
          <a:p>
            <a:r>
              <a:rPr lang="en-US" altLang="zh-CN" sz="1400" b="1" dirty="0">
                <a:solidFill>
                  <a:schemeClr val="accent4">
                    <a:lumMod val="75000"/>
                  </a:schemeClr>
                </a:solidFill>
              </a:rPr>
              <a:t>C4</a:t>
            </a:r>
            <a:endParaRPr lang="zh-CN" altLang="en-US" sz="1400" b="1" dirty="0">
              <a:solidFill>
                <a:schemeClr val="accent4">
                  <a:lumMod val="75000"/>
                </a:schemeClr>
              </a:solidFill>
            </a:endParaRPr>
          </a:p>
        </p:txBody>
      </p:sp>
      <p:sp>
        <p:nvSpPr>
          <p:cNvPr id="75" name="文本框 74"/>
          <p:cNvSpPr txBox="1"/>
          <p:nvPr/>
        </p:nvSpPr>
        <p:spPr>
          <a:xfrm>
            <a:off x="5225069" y="3132864"/>
            <a:ext cx="413896" cy="307777"/>
          </a:xfrm>
          <a:prstGeom prst="rect">
            <a:avLst/>
          </a:prstGeom>
          <a:noFill/>
        </p:spPr>
        <p:txBody>
          <a:bodyPr wrap="none" rtlCol="0">
            <a:spAutoFit/>
          </a:bodyPr>
          <a:lstStyle/>
          <a:p>
            <a:r>
              <a:rPr lang="en-US" altLang="zh-CN" sz="1400" b="1" dirty="0">
                <a:solidFill>
                  <a:schemeClr val="accent4">
                    <a:lumMod val="75000"/>
                  </a:schemeClr>
                </a:solidFill>
              </a:rPr>
              <a:t>C3</a:t>
            </a:r>
            <a:endParaRPr lang="zh-CN" altLang="en-US" sz="1400" b="1" dirty="0">
              <a:solidFill>
                <a:schemeClr val="accent4">
                  <a:lumMod val="75000"/>
                </a:schemeClr>
              </a:solidFill>
            </a:endParaRPr>
          </a:p>
        </p:txBody>
      </p:sp>
      <p:pic>
        <p:nvPicPr>
          <p:cNvPr id="35"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41359" y="4644092"/>
            <a:ext cx="3906903" cy="159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2" name="直接连接符 41"/>
          <p:cNvCxnSpPr/>
          <p:nvPr/>
        </p:nvCxnSpPr>
        <p:spPr>
          <a:xfrm>
            <a:off x="5506496" y="5301208"/>
            <a:ext cx="2896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020272" y="5301208"/>
            <a:ext cx="35291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228184" y="5301208"/>
            <a:ext cx="35291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代码</a:t>
            </a:r>
            <a:r>
              <a:rPr lang="en-US" altLang="zh-CN" dirty="0">
                <a:effectLst>
                  <a:outerShdw blurRad="38100" dist="38100" dir="2700000">
                    <a:srgbClr val="000000"/>
                  </a:outerShdw>
                </a:effectLst>
              </a:rPr>
              <a:t>- </a:t>
            </a:r>
            <a:r>
              <a:rPr lang="zh-CN" altLang="en-US" dirty="0">
                <a:effectLst>
                  <a:outerShdw blurRad="38100" dist="38100" dir="2700000">
                    <a:srgbClr val="000000"/>
                  </a:outerShdw>
                </a:effectLst>
              </a:rPr>
              <a:t>求</a:t>
            </a:r>
            <a:r>
              <a:rPr lang="en-US" altLang="zh-CN" dirty="0">
                <a:effectLst>
                  <a:outerShdw blurRad="38100" dist="38100" dir="2700000">
                    <a:srgbClr val="000000"/>
                  </a:outerShdw>
                </a:effectLst>
              </a:rPr>
              <a:t>next</a:t>
            </a:r>
            <a:r>
              <a:rPr lang="zh-CN" altLang="en-US" dirty="0">
                <a:effectLst>
                  <a:outerShdw blurRad="38100" dist="38100" dir="2700000">
                    <a:srgbClr val="000000"/>
                  </a:outerShdw>
                </a:effectLst>
              </a:rPr>
              <a:t>数组函数</a:t>
            </a:r>
            <a:endParaRPr lang="zh-CN" altLang="en-US" dirty="0">
              <a:effectLst>
                <a:outerShdw blurRad="38100" dist="38100" dir="2700000">
                  <a:srgbClr val="000000"/>
                </a:outerShdw>
              </a:effectLst>
            </a:endParaRPr>
          </a:p>
        </p:txBody>
      </p:sp>
      <p:sp>
        <p:nvSpPr>
          <p:cNvPr id="39" name="矩形 1"/>
          <p:cNvSpPr>
            <a:spLocks noChangeArrowheads="1"/>
          </p:cNvSpPr>
          <p:nvPr/>
        </p:nvSpPr>
        <p:spPr bwMode="auto">
          <a:xfrm>
            <a:off x="179512" y="937193"/>
            <a:ext cx="2952596" cy="5262979"/>
          </a:xfrm>
          <a:prstGeom prst="rect">
            <a:avLst/>
          </a:prstGeom>
          <a:solidFill>
            <a:schemeClr val="accent2">
              <a:lumMod val="20000"/>
              <a:lumOff val="80000"/>
            </a:schemeClr>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lang="en-US" altLang="zh-CN" sz="1600" dirty="0">
                <a:latin typeface="Times New Roman" panose="02020603050405020304" pitchFamily="18" charset="0"/>
                <a:cs typeface="Times New Roman" panose="02020603050405020304" pitchFamily="18" charset="0"/>
              </a:rPr>
              <a:t>void </a:t>
            </a:r>
            <a:r>
              <a:rPr lang="en-US" altLang="zh-CN" sz="1600" dirty="0" err="1">
                <a:latin typeface="Times New Roman" panose="02020603050405020304" pitchFamily="18" charset="0"/>
                <a:cs typeface="Times New Roman" panose="02020603050405020304" pitchFamily="18" charset="0"/>
              </a:rPr>
              <a:t>getNext</a:t>
            </a:r>
            <a:r>
              <a:rPr lang="en-US" altLang="zh-CN" sz="1600" dirty="0">
                <a:latin typeface="Times New Roman" panose="02020603050405020304" pitchFamily="18" charset="0"/>
                <a:cs typeface="Times New Roman" panose="02020603050405020304" pitchFamily="18" charset="0"/>
              </a:rPr>
              <a:t> (char *T, int next[])</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获得</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数组的值</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int </a:t>
            </a:r>
            <a:r>
              <a:rPr kumimoji="1" lang="en-US" altLang="zh-CN" sz="1600" dirty="0" err="1">
                <a:latin typeface="Times New Roman" panose="02020603050405020304" pitchFamily="18" charset="0"/>
                <a:cs typeface="Times New Roman" panose="02020603050405020304" pitchFamily="18" charset="0"/>
              </a:rPr>
              <a:t>LenT</a:t>
            </a:r>
            <a:r>
              <a:rPr kumimoji="1" lang="en-US" altLang="zh-CN" sz="1600" dirty="0">
                <a:latin typeface="Times New Roman" panose="02020603050405020304" pitchFamily="18" charset="0"/>
                <a:cs typeface="Times New Roman" panose="02020603050405020304" pitchFamily="18" charset="0"/>
              </a:rPr>
              <a:t> = </a:t>
            </a:r>
            <a:r>
              <a:rPr kumimoji="1" lang="en-US" altLang="zh-CN" sz="1600" dirty="0" err="1">
                <a:latin typeface="Times New Roman" panose="02020603050405020304" pitchFamily="18" charset="0"/>
                <a:cs typeface="Times New Roman" panose="02020603050405020304" pitchFamily="18" charset="0"/>
              </a:rPr>
              <a:t>strlen</a:t>
            </a:r>
            <a:r>
              <a:rPr kumimoji="1" lang="en-US" altLang="zh-CN" sz="1600" dirty="0">
                <a:latin typeface="Times New Roman" panose="02020603050405020304" pitchFamily="18" charset="0"/>
                <a:cs typeface="Times New Roman" panose="02020603050405020304" pitchFamily="18" charset="0"/>
              </a:rPr>
              <a:t>(T);</a:t>
            </a:r>
            <a:endParaRPr kumimoji="1"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int  k = -1</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//k</a:t>
            </a:r>
            <a:r>
              <a:rPr lang="zh-CN" altLang="en-US" sz="1600" dirty="0">
                <a:latin typeface="Times New Roman" panose="02020603050405020304" pitchFamily="18" charset="0"/>
                <a:cs typeface="Times New Roman" panose="02020603050405020304" pitchFamily="18" charset="0"/>
              </a:rPr>
              <a:t>前缀指针</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int  j =  0</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//j</a:t>
            </a:r>
            <a:r>
              <a:rPr lang="zh-CN" altLang="en-US" sz="1600" dirty="0">
                <a:latin typeface="Times New Roman" panose="02020603050405020304" pitchFamily="18" charset="0"/>
                <a:cs typeface="Times New Roman" panose="02020603050405020304" pitchFamily="18" charset="0"/>
              </a:rPr>
              <a:t>后缀指针</a:t>
            </a:r>
            <a:r>
              <a:rPr lang="en-US"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next[0] = -1;</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while( j &lt;</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a:spcBef>
                <a:spcPct val="0"/>
              </a:spcBef>
            </a:pPr>
            <a:r>
              <a:rPr lang="en-US" altLang="zh-CN"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if (k == -1 || </a:t>
            </a:r>
            <a:r>
              <a:rPr lang="en-US" altLang="zh-CN" sz="1600" dirty="0">
                <a:latin typeface="Times New Roman" panose="02020603050405020304" pitchFamily="18" charset="0"/>
                <a:cs typeface="Times New Roman" panose="02020603050405020304" pitchFamily="18" charset="0"/>
              </a:rPr>
              <a:t>T</a:t>
            </a:r>
            <a:r>
              <a:rPr kumimoji="1" lang="en-US" altLang="zh-CN" sz="1600" dirty="0">
                <a:latin typeface="Times New Roman" panose="02020603050405020304" pitchFamily="18" charset="0"/>
                <a:cs typeface="Times New Roman" panose="02020603050405020304" pitchFamily="18" charset="0"/>
              </a:rPr>
              <a:t>[j] == </a:t>
            </a:r>
            <a:r>
              <a:rPr lang="en-US" altLang="zh-CN" sz="1600" dirty="0">
                <a:latin typeface="Times New Roman" panose="02020603050405020304" pitchFamily="18" charset="0"/>
                <a:cs typeface="Times New Roman" panose="02020603050405020304" pitchFamily="18" charset="0"/>
              </a:rPr>
              <a:t>T</a:t>
            </a:r>
            <a:r>
              <a:rPr kumimoji="1" lang="en-US" altLang="zh-CN" sz="1600" dirty="0">
                <a:latin typeface="Times New Roman" panose="02020603050405020304" pitchFamily="18" charset="0"/>
                <a:cs typeface="Times New Roman" panose="02020603050405020304" pitchFamily="18" charset="0"/>
              </a:rPr>
              <a:t>[k]) 	</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k++;</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a:t>
            </a:r>
            <a:r>
              <a:rPr kumimoji="1" lang="en-US" altLang="zh-CN" sz="1600" dirty="0" err="1">
                <a:latin typeface="Times New Roman" panose="02020603050405020304" pitchFamily="18" charset="0"/>
                <a:cs typeface="Times New Roman" panose="02020603050405020304" pitchFamily="18" charset="0"/>
              </a:rPr>
              <a:t>j++</a:t>
            </a:r>
            <a:r>
              <a:rPr kumimoji="1" lang="en-US" altLang="zh-CN" sz="1600" dirty="0">
                <a:latin typeface="Times New Roman" panose="02020603050405020304" pitchFamily="18" charset="0"/>
                <a:cs typeface="Times New Roman" panose="02020603050405020304" pitchFamily="18" charset="0"/>
              </a:rPr>
              <a:t>;</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next[j] = k;</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else</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   </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k = next[k];</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a:t>
            </a:r>
            <a:endParaRPr kumimoji="1" lang="en-US" altLang="zh-CN" sz="1600" dirty="0">
              <a:latin typeface="Times New Roman" panose="02020603050405020304" pitchFamily="18" charset="0"/>
              <a:cs typeface="Times New Roman" panose="02020603050405020304" pitchFamily="18" charset="0"/>
            </a:endParaRPr>
          </a:p>
          <a:p>
            <a:pPr>
              <a:spcBef>
                <a:spcPts val="0"/>
              </a:spcBef>
            </a:pPr>
            <a:endParaRPr lang="en-US" altLang="zh-CN" sz="1600" dirty="0">
              <a:latin typeface="Times New Roman" panose="02020603050405020304" pitchFamily="18" charset="0"/>
              <a:cs typeface="Times New Roman" panose="02020603050405020304" pitchFamily="18" charset="0"/>
            </a:endParaRPr>
          </a:p>
        </p:txBody>
      </p:sp>
      <p:sp>
        <p:nvSpPr>
          <p:cNvPr id="6" name="矩形 1"/>
          <p:cNvSpPr>
            <a:spLocks noChangeArrowheads="1"/>
          </p:cNvSpPr>
          <p:nvPr/>
        </p:nvSpPr>
        <p:spPr bwMode="auto">
          <a:xfrm>
            <a:off x="3131840" y="896125"/>
            <a:ext cx="6001549"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lgn="just">
              <a:spcBef>
                <a:spcPts val="0"/>
              </a:spcBef>
              <a:buFont typeface="Wingdings" panose="05000000000000000000" pitchFamily="2" charset="2"/>
              <a:buChar char="l"/>
            </a:pP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是在模式串当前下标之前已经匹配的前缀后缀的长度。</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Next[</a:t>
            </a:r>
            <a:r>
              <a:rPr lang="en-US" altLang="zh-CN" sz="1400" b="1" dirty="0" err="1">
                <a:solidFill>
                  <a:schemeClr val="accent1">
                    <a:lumMod val="50000"/>
                  </a:schemeClr>
                </a:solidFill>
                <a:latin typeface="Times New Roman" panose="02020603050405020304" pitchFamily="18" charset="0"/>
                <a:cs typeface="Times New Roman" panose="02020603050405020304" pitchFamily="18" charset="0"/>
              </a:rPr>
              <a:t>i</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 </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表示在下标 </a:t>
            </a:r>
            <a:r>
              <a:rPr lang="en-US" altLang="zh-CN" sz="1400" b="1" dirty="0" err="1">
                <a:solidFill>
                  <a:schemeClr val="accent1">
                    <a:lumMod val="50000"/>
                  </a:schemeClr>
                </a:solidFill>
                <a:latin typeface="Times New Roman" panose="02020603050405020304" pitchFamily="18" charset="0"/>
                <a:cs typeface="Times New Roman" panose="02020603050405020304" pitchFamily="18" charset="0"/>
              </a:rPr>
              <a:t>i</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 </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之前已经匹配的前缀后缀的长度。</a:t>
            </a:r>
            <a:endParaRPr lang="en-US" altLang="zh-CN" sz="1400" b="1"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l"/>
            </a:pP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如果</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 说明当前前缀和后缀可以匹配到长度为</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的相同字符；</a:t>
            </a:r>
            <a:endParaRPr lang="en-US" altLang="zh-CN" sz="1400" b="1"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l"/>
            </a:pP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如果</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 就说明了当前前缀后缀无法匹配到长度为</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k+1</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的相同字符，需要找有没有更短的可能，所以就有了</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 = Next[k]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a:t>
            </a:r>
            <a:endParaRPr lang="zh-CN" altLang="en-US" sz="1200" dirty="0">
              <a:solidFill>
                <a:srgbClr val="1C1CDC"/>
              </a:solidFill>
            </a:endParaRPr>
          </a:p>
        </p:txBody>
      </p:sp>
      <p:grpSp>
        <p:nvGrpSpPr>
          <p:cNvPr id="7" name="组合 6"/>
          <p:cNvGrpSpPr/>
          <p:nvPr/>
        </p:nvGrpSpPr>
        <p:grpSpPr>
          <a:xfrm>
            <a:off x="3144516" y="2716774"/>
            <a:ext cx="5852075" cy="382202"/>
            <a:chOff x="3144516" y="2960853"/>
            <a:chExt cx="5852075" cy="382202"/>
          </a:xfrm>
        </p:grpSpPr>
        <p:pic>
          <p:nvPicPr>
            <p:cNvPr id="3" name="图片 2"/>
            <p:cNvPicPr>
              <a:picLocks noChangeAspect="1"/>
            </p:cNvPicPr>
            <p:nvPr/>
          </p:nvPicPr>
          <p:blipFill>
            <a:blip r:embed="rId1"/>
            <a:stretch>
              <a:fillRect/>
            </a:stretch>
          </p:blipFill>
          <p:spPr>
            <a:xfrm>
              <a:off x="3144516" y="2960853"/>
              <a:ext cx="5852075" cy="382202"/>
            </a:xfrm>
            <a:prstGeom prst="rect">
              <a:avLst/>
            </a:prstGeom>
          </p:spPr>
        </p:pic>
        <p:pic>
          <p:nvPicPr>
            <p:cNvPr id="4" name="图片 3"/>
            <p:cNvPicPr>
              <a:picLocks noChangeAspect="1"/>
            </p:cNvPicPr>
            <p:nvPr/>
          </p:nvPicPr>
          <p:blipFill>
            <a:blip r:embed="rId2"/>
            <a:stretch>
              <a:fillRect/>
            </a:stretch>
          </p:blipFill>
          <p:spPr>
            <a:xfrm>
              <a:off x="8604448" y="3102707"/>
              <a:ext cx="108968" cy="183524"/>
            </a:xfrm>
            <a:prstGeom prst="rect">
              <a:avLst/>
            </a:prstGeom>
          </p:spPr>
        </p:pic>
      </p:grpSp>
      <p:sp>
        <p:nvSpPr>
          <p:cNvPr id="5" name="矩形 4"/>
          <p:cNvSpPr/>
          <p:nvPr/>
        </p:nvSpPr>
        <p:spPr>
          <a:xfrm>
            <a:off x="3180012" y="3921143"/>
            <a:ext cx="5838355" cy="669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在此图中，</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代表前缀，</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代表后缀。</a:t>
            </a:r>
            <a:endPar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我们已知</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的长度为</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，那么</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分别往后增加一个字符以后是否还相等呢？</a:t>
            </a:r>
            <a:endPar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矩形 9"/>
          <p:cNvSpPr/>
          <p:nvPr/>
        </p:nvSpPr>
        <p:spPr>
          <a:xfrm>
            <a:off x="3181250" y="4590693"/>
            <a:ext cx="5837117" cy="1609478"/>
          </a:xfrm>
          <a:prstGeom prst="rect">
            <a:avLst/>
          </a:prstGeom>
          <a:solidFill>
            <a:schemeClr val="bg1">
              <a:lumMod val="95000"/>
            </a:schemeClr>
          </a:solidFill>
          <a:effectLst>
            <a:outerShdw blurRad="50800" dist="50800" dir="5400000" algn="ctr" rotWithShape="0">
              <a:schemeClr val="accent4">
                <a:lumMod val="20000"/>
                <a:lumOff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）如果 </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，那我们就只能从已知的，除了</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之外的，最长的</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B1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B3</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来继续考虑，很明显，</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next[j+1]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就填入新的匹配长度</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，用代码来写就是：</a:t>
            </a:r>
            <a:endPar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0"/>
              </a:spcBef>
            </a:pP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    else{</a:t>
            </a:r>
            <a:endPar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0"/>
              </a:spcBef>
            </a:pP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           k=next[k];}</a:t>
            </a:r>
            <a:endPar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4" name="直接箭头连接符 90115"/>
          <p:cNvCxnSpPr/>
          <p:nvPr/>
        </p:nvCxnSpPr>
        <p:spPr>
          <a:xfrm>
            <a:off x="8604448" y="2384830"/>
            <a:ext cx="0" cy="2240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332578" y="2132856"/>
            <a:ext cx="543739" cy="307777"/>
          </a:xfrm>
          <a:prstGeom prst="rect">
            <a:avLst/>
          </a:prstGeom>
          <a:noFill/>
        </p:spPr>
        <p:txBody>
          <a:bodyPr wrap="none" rtlCol="0">
            <a:spAutoFit/>
          </a:bodyPr>
          <a:lstStyle/>
          <a:p>
            <a:r>
              <a:rPr lang="zh-CN" altLang="en-US" sz="1400" b="1" dirty="0"/>
              <a:t>求值</a:t>
            </a:r>
            <a:endParaRPr lang="zh-CN" altLang="en-US" sz="1400" b="1" dirty="0"/>
          </a:p>
        </p:txBody>
      </p:sp>
      <p:sp>
        <p:nvSpPr>
          <p:cNvPr id="27" name="文本框 26"/>
          <p:cNvSpPr txBox="1"/>
          <p:nvPr/>
        </p:nvSpPr>
        <p:spPr>
          <a:xfrm>
            <a:off x="5294083" y="2466395"/>
            <a:ext cx="284052" cy="307777"/>
          </a:xfrm>
          <a:prstGeom prst="rect">
            <a:avLst/>
          </a:prstGeom>
          <a:noFill/>
        </p:spPr>
        <p:txBody>
          <a:bodyPr wrap="none" rtlCol="0">
            <a:spAutoFit/>
          </a:bodyPr>
          <a:lstStyle/>
          <a:p>
            <a:r>
              <a:rPr lang="en-US" altLang="zh-CN" sz="1400" b="1" dirty="0"/>
              <a:t>k</a:t>
            </a:r>
            <a:endParaRPr lang="zh-CN" altLang="en-US" sz="1400" b="1" dirty="0"/>
          </a:p>
        </p:txBody>
      </p:sp>
      <p:sp>
        <p:nvSpPr>
          <p:cNvPr id="28" name="文本框 27"/>
          <p:cNvSpPr txBox="1"/>
          <p:nvPr/>
        </p:nvSpPr>
        <p:spPr>
          <a:xfrm>
            <a:off x="8286019" y="2442884"/>
            <a:ext cx="234360" cy="307777"/>
          </a:xfrm>
          <a:prstGeom prst="rect">
            <a:avLst/>
          </a:prstGeom>
          <a:noFill/>
        </p:spPr>
        <p:txBody>
          <a:bodyPr wrap="none" rtlCol="0">
            <a:spAutoFit/>
          </a:bodyPr>
          <a:lstStyle/>
          <a:p>
            <a:r>
              <a:rPr lang="en-US" altLang="zh-CN" sz="1400" b="1" dirty="0"/>
              <a:t>j</a:t>
            </a:r>
            <a:endParaRPr lang="zh-CN" altLang="en-US" sz="1400" b="1" dirty="0"/>
          </a:p>
        </p:txBody>
      </p:sp>
      <p:cxnSp>
        <p:nvCxnSpPr>
          <p:cNvPr id="25" name="直接连接符 24"/>
          <p:cNvCxnSpPr/>
          <p:nvPr/>
        </p:nvCxnSpPr>
        <p:spPr>
          <a:xfrm>
            <a:off x="3181250" y="2608857"/>
            <a:ext cx="2125015" cy="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4059911" y="2314628"/>
            <a:ext cx="413896" cy="307777"/>
          </a:xfrm>
          <a:prstGeom prst="rect">
            <a:avLst/>
          </a:prstGeom>
          <a:noFill/>
        </p:spPr>
        <p:txBody>
          <a:bodyPr wrap="none" rtlCol="0">
            <a:spAutoFit/>
          </a:bodyPr>
          <a:lstStyle/>
          <a:p>
            <a:r>
              <a:rPr lang="en-US" altLang="zh-CN" sz="1400" b="1" dirty="0">
                <a:solidFill>
                  <a:srgbClr val="FF0000"/>
                </a:solidFill>
              </a:rPr>
              <a:t>A1</a:t>
            </a:r>
            <a:endParaRPr lang="zh-CN" altLang="en-US" sz="1400" b="1" dirty="0">
              <a:solidFill>
                <a:srgbClr val="FF0000"/>
              </a:solidFill>
            </a:endParaRPr>
          </a:p>
        </p:txBody>
      </p:sp>
      <p:cxnSp>
        <p:nvCxnSpPr>
          <p:cNvPr id="37" name="直接连接符 36"/>
          <p:cNvCxnSpPr/>
          <p:nvPr/>
        </p:nvCxnSpPr>
        <p:spPr>
          <a:xfrm>
            <a:off x="6139462" y="2608857"/>
            <a:ext cx="2125015" cy="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7181570" y="2301080"/>
            <a:ext cx="413896" cy="307777"/>
          </a:xfrm>
          <a:prstGeom prst="rect">
            <a:avLst/>
          </a:prstGeom>
          <a:noFill/>
        </p:spPr>
        <p:txBody>
          <a:bodyPr wrap="none" rtlCol="0">
            <a:spAutoFit/>
          </a:bodyPr>
          <a:lstStyle/>
          <a:p>
            <a:r>
              <a:rPr lang="en-US" altLang="zh-CN" sz="1400" b="1" dirty="0">
                <a:solidFill>
                  <a:srgbClr val="FF0000"/>
                </a:solidFill>
              </a:rPr>
              <a:t>A2</a:t>
            </a:r>
            <a:endParaRPr lang="zh-CN" altLang="en-US" sz="1400" b="1" dirty="0">
              <a:solidFill>
                <a:srgbClr val="FF0000"/>
              </a:solidFill>
            </a:endParaRPr>
          </a:p>
        </p:txBody>
      </p:sp>
      <p:cxnSp>
        <p:nvCxnSpPr>
          <p:cNvPr id="41" name="直接连接符 40"/>
          <p:cNvCxnSpPr/>
          <p:nvPr/>
        </p:nvCxnSpPr>
        <p:spPr>
          <a:xfrm flipV="1">
            <a:off x="3188666" y="3501537"/>
            <a:ext cx="814686" cy="4061"/>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4496267" y="3501008"/>
            <a:ext cx="820462" cy="529"/>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7435376" y="3501537"/>
            <a:ext cx="809032" cy="5081"/>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3465261" y="3549786"/>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B1</a:t>
            </a:r>
            <a:endParaRPr lang="zh-CN" altLang="en-US" sz="1400" b="1" dirty="0">
              <a:solidFill>
                <a:schemeClr val="accent6">
                  <a:lumMod val="75000"/>
                </a:schemeClr>
              </a:solidFill>
            </a:endParaRPr>
          </a:p>
        </p:txBody>
      </p:sp>
      <p:sp>
        <p:nvSpPr>
          <p:cNvPr id="62" name="文本框 61"/>
          <p:cNvSpPr txBox="1"/>
          <p:nvPr/>
        </p:nvSpPr>
        <p:spPr>
          <a:xfrm>
            <a:off x="4699550" y="3548297"/>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B2</a:t>
            </a:r>
            <a:endParaRPr lang="zh-CN" altLang="en-US" sz="1400" b="1" dirty="0">
              <a:solidFill>
                <a:schemeClr val="accent6">
                  <a:lumMod val="75000"/>
                </a:schemeClr>
              </a:solidFill>
            </a:endParaRPr>
          </a:p>
        </p:txBody>
      </p:sp>
      <p:sp>
        <p:nvSpPr>
          <p:cNvPr id="63" name="文本框 62"/>
          <p:cNvSpPr txBox="1"/>
          <p:nvPr/>
        </p:nvSpPr>
        <p:spPr>
          <a:xfrm>
            <a:off x="7653013" y="3548297"/>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B3</a:t>
            </a:r>
            <a:endParaRPr lang="zh-CN" altLang="en-US" sz="1400" b="1" dirty="0">
              <a:solidFill>
                <a:schemeClr val="accent6">
                  <a:lumMod val="75000"/>
                </a:schemeClr>
              </a:solidFill>
            </a:endParaRPr>
          </a:p>
        </p:txBody>
      </p:sp>
      <p:cxnSp>
        <p:nvCxnSpPr>
          <p:cNvPr id="64" name="直接连接符 63"/>
          <p:cNvCxnSpPr/>
          <p:nvPr/>
        </p:nvCxnSpPr>
        <p:spPr>
          <a:xfrm>
            <a:off x="3188666" y="3273387"/>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076056" y="3281892"/>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8026230" y="3284984"/>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777758" y="3281892"/>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3347864" y="3121223"/>
            <a:ext cx="413896" cy="307777"/>
          </a:xfrm>
          <a:prstGeom prst="rect">
            <a:avLst/>
          </a:prstGeom>
          <a:noFill/>
        </p:spPr>
        <p:txBody>
          <a:bodyPr wrap="none" rtlCol="0">
            <a:spAutoFit/>
          </a:bodyPr>
          <a:lstStyle/>
          <a:p>
            <a:r>
              <a:rPr lang="en-US" altLang="zh-CN" sz="1400" b="1" dirty="0">
                <a:solidFill>
                  <a:schemeClr val="accent4">
                    <a:lumMod val="75000"/>
                  </a:schemeClr>
                </a:solidFill>
              </a:rPr>
              <a:t>C1</a:t>
            </a:r>
            <a:endParaRPr lang="zh-CN" altLang="en-US" sz="1400" b="1" dirty="0">
              <a:solidFill>
                <a:schemeClr val="accent4">
                  <a:lumMod val="75000"/>
                </a:schemeClr>
              </a:solidFill>
            </a:endParaRPr>
          </a:p>
        </p:txBody>
      </p:sp>
      <p:sp>
        <p:nvSpPr>
          <p:cNvPr id="73" name="文本框 72"/>
          <p:cNvSpPr txBox="1"/>
          <p:nvPr/>
        </p:nvSpPr>
        <p:spPr>
          <a:xfrm>
            <a:off x="3912379" y="3129133"/>
            <a:ext cx="413896" cy="307777"/>
          </a:xfrm>
          <a:prstGeom prst="rect">
            <a:avLst/>
          </a:prstGeom>
          <a:noFill/>
        </p:spPr>
        <p:txBody>
          <a:bodyPr wrap="none" rtlCol="0">
            <a:spAutoFit/>
          </a:bodyPr>
          <a:lstStyle/>
          <a:p>
            <a:r>
              <a:rPr lang="en-US" altLang="zh-CN" sz="1400" b="1" dirty="0">
                <a:solidFill>
                  <a:schemeClr val="accent4">
                    <a:lumMod val="75000"/>
                  </a:schemeClr>
                </a:solidFill>
              </a:rPr>
              <a:t>C2</a:t>
            </a:r>
            <a:endParaRPr lang="zh-CN" altLang="en-US" sz="1400" b="1" dirty="0">
              <a:solidFill>
                <a:schemeClr val="accent4">
                  <a:lumMod val="75000"/>
                </a:schemeClr>
              </a:solidFill>
            </a:endParaRPr>
          </a:p>
        </p:txBody>
      </p:sp>
      <p:sp>
        <p:nvSpPr>
          <p:cNvPr id="74" name="文本框 73"/>
          <p:cNvSpPr txBox="1"/>
          <p:nvPr/>
        </p:nvSpPr>
        <p:spPr>
          <a:xfrm>
            <a:off x="8183428" y="3124876"/>
            <a:ext cx="413896" cy="307777"/>
          </a:xfrm>
          <a:prstGeom prst="rect">
            <a:avLst/>
          </a:prstGeom>
          <a:noFill/>
        </p:spPr>
        <p:txBody>
          <a:bodyPr wrap="none" rtlCol="0">
            <a:spAutoFit/>
          </a:bodyPr>
          <a:lstStyle/>
          <a:p>
            <a:r>
              <a:rPr lang="en-US" altLang="zh-CN" sz="1400" b="1" dirty="0">
                <a:solidFill>
                  <a:schemeClr val="accent4">
                    <a:lumMod val="75000"/>
                  </a:schemeClr>
                </a:solidFill>
              </a:rPr>
              <a:t>C4</a:t>
            </a:r>
            <a:endParaRPr lang="zh-CN" altLang="en-US" sz="1400" b="1" dirty="0">
              <a:solidFill>
                <a:schemeClr val="accent4">
                  <a:lumMod val="75000"/>
                </a:schemeClr>
              </a:solidFill>
            </a:endParaRPr>
          </a:p>
        </p:txBody>
      </p:sp>
      <p:sp>
        <p:nvSpPr>
          <p:cNvPr id="75" name="文本框 74"/>
          <p:cNvSpPr txBox="1"/>
          <p:nvPr/>
        </p:nvSpPr>
        <p:spPr>
          <a:xfrm>
            <a:off x="5225069" y="3132864"/>
            <a:ext cx="413896" cy="307777"/>
          </a:xfrm>
          <a:prstGeom prst="rect">
            <a:avLst/>
          </a:prstGeom>
          <a:noFill/>
        </p:spPr>
        <p:txBody>
          <a:bodyPr wrap="none" rtlCol="0">
            <a:spAutoFit/>
          </a:bodyPr>
          <a:lstStyle/>
          <a:p>
            <a:r>
              <a:rPr lang="en-US" altLang="zh-CN" sz="1400" b="1" dirty="0">
                <a:solidFill>
                  <a:schemeClr val="accent4">
                    <a:lumMod val="75000"/>
                  </a:schemeClr>
                </a:solidFill>
              </a:rPr>
              <a:t>C3</a:t>
            </a:r>
            <a:endParaRPr lang="zh-CN" altLang="en-US" sz="1400" b="1" dirty="0">
              <a:solidFill>
                <a:schemeClr val="accent4">
                  <a:lumMod val="75000"/>
                </a:schemeClr>
              </a:solidFill>
            </a:endParaRPr>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代码</a:t>
            </a:r>
            <a:r>
              <a:rPr lang="en-US" altLang="zh-CN" dirty="0">
                <a:effectLst>
                  <a:outerShdw blurRad="38100" dist="38100" dir="2700000">
                    <a:srgbClr val="000000"/>
                  </a:outerShdw>
                </a:effectLst>
              </a:rPr>
              <a:t>- </a:t>
            </a:r>
            <a:r>
              <a:rPr lang="zh-CN" altLang="en-US" dirty="0">
                <a:effectLst>
                  <a:outerShdw blurRad="38100" dist="38100" dir="2700000">
                    <a:srgbClr val="000000"/>
                  </a:outerShdw>
                </a:effectLst>
              </a:rPr>
              <a:t>求</a:t>
            </a:r>
            <a:r>
              <a:rPr lang="en-US" altLang="zh-CN" dirty="0">
                <a:effectLst>
                  <a:outerShdw blurRad="38100" dist="38100" dir="2700000">
                    <a:srgbClr val="000000"/>
                  </a:outerShdw>
                </a:effectLst>
              </a:rPr>
              <a:t>next</a:t>
            </a:r>
            <a:r>
              <a:rPr lang="zh-CN" altLang="en-US" dirty="0">
                <a:effectLst>
                  <a:outerShdw blurRad="38100" dist="38100" dir="2700000">
                    <a:srgbClr val="000000"/>
                  </a:outerShdw>
                </a:effectLst>
              </a:rPr>
              <a:t>数组函数</a:t>
            </a:r>
            <a:endParaRPr lang="zh-CN" altLang="en-US" dirty="0">
              <a:effectLst>
                <a:outerShdw blurRad="38100" dist="38100" dir="2700000">
                  <a:srgbClr val="000000"/>
                </a:outerShdw>
              </a:effectLst>
            </a:endParaRPr>
          </a:p>
        </p:txBody>
      </p:sp>
      <p:sp>
        <p:nvSpPr>
          <p:cNvPr id="39" name="矩形 1"/>
          <p:cNvSpPr>
            <a:spLocks noChangeArrowheads="1"/>
          </p:cNvSpPr>
          <p:nvPr/>
        </p:nvSpPr>
        <p:spPr bwMode="auto">
          <a:xfrm>
            <a:off x="179512" y="937193"/>
            <a:ext cx="2952596" cy="5262979"/>
          </a:xfrm>
          <a:prstGeom prst="rect">
            <a:avLst/>
          </a:prstGeom>
          <a:solidFill>
            <a:schemeClr val="accent2">
              <a:lumMod val="20000"/>
              <a:lumOff val="80000"/>
            </a:schemeClr>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lang="en-US" altLang="zh-CN" sz="1600" dirty="0">
                <a:latin typeface="Times New Roman" panose="02020603050405020304" pitchFamily="18" charset="0"/>
                <a:cs typeface="Times New Roman" panose="02020603050405020304" pitchFamily="18" charset="0"/>
              </a:rPr>
              <a:t>void </a:t>
            </a:r>
            <a:r>
              <a:rPr lang="en-US" altLang="zh-CN" sz="1600" dirty="0" err="1">
                <a:latin typeface="Times New Roman" panose="02020603050405020304" pitchFamily="18" charset="0"/>
                <a:cs typeface="Times New Roman" panose="02020603050405020304" pitchFamily="18" charset="0"/>
              </a:rPr>
              <a:t>getNext</a:t>
            </a:r>
            <a:r>
              <a:rPr lang="en-US" altLang="zh-CN" sz="1600" dirty="0">
                <a:latin typeface="Times New Roman" panose="02020603050405020304" pitchFamily="18" charset="0"/>
                <a:cs typeface="Times New Roman" panose="02020603050405020304" pitchFamily="18" charset="0"/>
              </a:rPr>
              <a:t> (char *T, int next[])</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获得</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数组的值</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int </a:t>
            </a:r>
            <a:r>
              <a:rPr kumimoji="1" lang="en-US" altLang="zh-CN" sz="1600" dirty="0" err="1">
                <a:latin typeface="Times New Roman" panose="02020603050405020304" pitchFamily="18" charset="0"/>
                <a:cs typeface="Times New Roman" panose="02020603050405020304" pitchFamily="18" charset="0"/>
              </a:rPr>
              <a:t>LenT</a:t>
            </a:r>
            <a:r>
              <a:rPr kumimoji="1" lang="en-US" altLang="zh-CN" sz="1600" dirty="0">
                <a:latin typeface="Times New Roman" panose="02020603050405020304" pitchFamily="18" charset="0"/>
                <a:cs typeface="Times New Roman" panose="02020603050405020304" pitchFamily="18" charset="0"/>
              </a:rPr>
              <a:t> = </a:t>
            </a:r>
            <a:r>
              <a:rPr kumimoji="1" lang="en-US" altLang="zh-CN" sz="1600" dirty="0" err="1">
                <a:latin typeface="Times New Roman" panose="02020603050405020304" pitchFamily="18" charset="0"/>
                <a:cs typeface="Times New Roman" panose="02020603050405020304" pitchFamily="18" charset="0"/>
              </a:rPr>
              <a:t>strlen</a:t>
            </a:r>
            <a:r>
              <a:rPr kumimoji="1" lang="en-US" altLang="zh-CN" sz="1600" dirty="0">
                <a:latin typeface="Times New Roman" panose="02020603050405020304" pitchFamily="18" charset="0"/>
                <a:cs typeface="Times New Roman" panose="02020603050405020304" pitchFamily="18" charset="0"/>
              </a:rPr>
              <a:t>(T);</a:t>
            </a:r>
            <a:endParaRPr kumimoji="1"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int  k = -1</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//k</a:t>
            </a:r>
            <a:r>
              <a:rPr lang="zh-CN" altLang="en-US" sz="1600" dirty="0">
                <a:latin typeface="Times New Roman" panose="02020603050405020304" pitchFamily="18" charset="0"/>
                <a:cs typeface="Times New Roman" panose="02020603050405020304" pitchFamily="18" charset="0"/>
              </a:rPr>
              <a:t>前缀指针</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int  j =  0</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//j</a:t>
            </a:r>
            <a:r>
              <a:rPr lang="zh-CN" altLang="en-US" sz="1600" dirty="0">
                <a:latin typeface="Times New Roman" panose="02020603050405020304" pitchFamily="18" charset="0"/>
                <a:cs typeface="Times New Roman" panose="02020603050405020304" pitchFamily="18" charset="0"/>
              </a:rPr>
              <a:t>后缀指针</a:t>
            </a:r>
            <a:r>
              <a:rPr lang="en-US"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next[0] = -1;</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while( j &lt;</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a:spcBef>
                <a:spcPct val="0"/>
              </a:spcBef>
            </a:pPr>
            <a:r>
              <a:rPr lang="en-US" altLang="zh-CN"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if (k == -1 || </a:t>
            </a:r>
            <a:r>
              <a:rPr lang="en-US" altLang="zh-CN" sz="1600" dirty="0">
                <a:latin typeface="Times New Roman" panose="02020603050405020304" pitchFamily="18" charset="0"/>
                <a:cs typeface="Times New Roman" panose="02020603050405020304" pitchFamily="18" charset="0"/>
              </a:rPr>
              <a:t>T</a:t>
            </a:r>
            <a:r>
              <a:rPr kumimoji="1" lang="en-US" altLang="zh-CN" sz="1600" dirty="0">
                <a:latin typeface="Times New Roman" panose="02020603050405020304" pitchFamily="18" charset="0"/>
                <a:cs typeface="Times New Roman" panose="02020603050405020304" pitchFamily="18" charset="0"/>
              </a:rPr>
              <a:t>[j] == </a:t>
            </a:r>
            <a:r>
              <a:rPr lang="en-US" altLang="zh-CN" sz="1600" dirty="0">
                <a:latin typeface="Times New Roman" panose="02020603050405020304" pitchFamily="18" charset="0"/>
                <a:cs typeface="Times New Roman" panose="02020603050405020304" pitchFamily="18" charset="0"/>
              </a:rPr>
              <a:t>T</a:t>
            </a:r>
            <a:r>
              <a:rPr kumimoji="1" lang="en-US" altLang="zh-CN" sz="1600" dirty="0">
                <a:latin typeface="Times New Roman" panose="02020603050405020304" pitchFamily="18" charset="0"/>
                <a:cs typeface="Times New Roman" panose="02020603050405020304" pitchFamily="18" charset="0"/>
              </a:rPr>
              <a:t>[k]) 	</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k++;</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a:t>
            </a:r>
            <a:r>
              <a:rPr kumimoji="1" lang="en-US" altLang="zh-CN" sz="1600" dirty="0" err="1">
                <a:latin typeface="Times New Roman" panose="02020603050405020304" pitchFamily="18" charset="0"/>
                <a:cs typeface="Times New Roman" panose="02020603050405020304" pitchFamily="18" charset="0"/>
              </a:rPr>
              <a:t>j++</a:t>
            </a:r>
            <a:r>
              <a:rPr kumimoji="1" lang="en-US" altLang="zh-CN" sz="1600" dirty="0">
                <a:latin typeface="Times New Roman" panose="02020603050405020304" pitchFamily="18" charset="0"/>
                <a:cs typeface="Times New Roman" panose="02020603050405020304" pitchFamily="18" charset="0"/>
              </a:rPr>
              <a:t>;</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next[j] = k;</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else</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   </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k = next[k];</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a:t>
            </a:r>
            <a:endParaRPr kumimoji="1" lang="en-US" altLang="zh-CN" sz="1600" dirty="0">
              <a:latin typeface="Times New Roman" panose="02020603050405020304" pitchFamily="18" charset="0"/>
              <a:cs typeface="Times New Roman" panose="02020603050405020304" pitchFamily="18" charset="0"/>
            </a:endParaRPr>
          </a:p>
          <a:p>
            <a:pPr>
              <a:spcBef>
                <a:spcPct val="0"/>
              </a:spcBef>
            </a:pPr>
            <a:r>
              <a:rPr kumimoji="1" lang="en-US" altLang="zh-CN" sz="1600" dirty="0">
                <a:latin typeface="Times New Roman" panose="02020603050405020304" pitchFamily="18" charset="0"/>
                <a:cs typeface="Times New Roman" panose="02020603050405020304" pitchFamily="18" charset="0"/>
              </a:rPr>
              <a:t>}   </a:t>
            </a:r>
            <a:endParaRPr kumimoji="1" lang="en-US" altLang="zh-CN" sz="1600" dirty="0">
              <a:latin typeface="Times New Roman" panose="02020603050405020304" pitchFamily="18" charset="0"/>
              <a:cs typeface="Times New Roman" panose="02020603050405020304" pitchFamily="18" charset="0"/>
            </a:endParaRPr>
          </a:p>
          <a:p>
            <a:pPr>
              <a:spcBef>
                <a:spcPts val="0"/>
              </a:spcBef>
            </a:pPr>
            <a:endParaRPr lang="en-US" altLang="zh-CN" sz="1600" dirty="0">
              <a:latin typeface="Times New Roman" panose="02020603050405020304" pitchFamily="18" charset="0"/>
              <a:cs typeface="Times New Roman" panose="02020603050405020304" pitchFamily="18" charset="0"/>
            </a:endParaRPr>
          </a:p>
        </p:txBody>
      </p:sp>
      <p:sp>
        <p:nvSpPr>
          <p:cNvPr id="6" name="矩形 1"/>
          <p:cNvSpPr>
            <a:spLocks noChangeArrowheads="1"/>
          </p:cNvSpPr>
          <p:nvPr/>
        </p:nvSpPr>
        <p:spPr bwMode="auto">
          <a:xfrm>
            <a:off x="3131840" y="896125"/>
            <a:ext cx="6001549"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lgn="just">
              <a:spcBef>
                <a:spcPts val="0"/>
              </a:spcBef>
              <a:buFont typeface="Wingdings" panose="05000000000000000000" pitchFamily="2" charset="2"/>
              <a:buChar char="l"/>
            </a:pP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是在模式串当前下标之前已经匹配的前缀后缀的长度。</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Next[</a:t>
            </a:r>
            <a:r>
              <a:rPr lang="en-US" altLang="zh-CN" sz="1400" b="1" dirty="0" err="1">
                <a:solidFill>
                  <a:schemeClr val="accent1">
                    <a:lumMod val="50000"/>
                  </a:schemeClr>
                </a:solidFill>
                <a:latin typeface="Times New Roman" panose="02020603050405020304" pitchFamily="18" charset="0"/>
                <a:cs typeface="Times New Roman" panose="02020603050405020304" pitchFamily="18" charset="0"/>
              </a:rPr>
              <a:t>i</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 </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表示在下标 </a:t>
            </a:r>
            <a:r>
              <a:rPr lang="en-US" altLang="zh-CN" sz="1400" b="1" dirty="0" err="1">
                <a:solidFill>
                  <a:schemeClr val="accent1">
                    <a:lumMod val="50000"/>
                  </a:schemeClr>
                </a:solidFill>
                <a:latin typeface="Times New Roman" panose="02020603050405020304" pitchFamily="18" charset="0"/>
                <a:cs typeface="Times New Roman" panose="02020603050405020304" pitchFamily="18" charset="0"/>
              </a:rPr>
              <a:t>i</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 </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之前已经匹配的前缀后缀的长度。</a:t>
            </a:r>
            <a:endParaRPr lang="en-US" altLang="zh-CN" sz="1400" b="1"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l"/>
            </a:pP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如果</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 说明当前前缀和后缀可以匹配到长度为</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的相同字符；</a:t>
            </a:r>
            <a:endParaRPr lang="en-US" altLang="zh-CN" sz="1400" b="1"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l"/>
            </a:pP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如果</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 就说明了当前前缀后缀无法匹配到长度为</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k+1</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的相同字符，需要找有没有更短的可能，所以就有了</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 = Next[k]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a:t>
            </a:r>
            <a:endParaRPr lang="zh-CN" altLang="en-US" sz="1200" dirty="0">
              <a:solidFill>
                <a:srgbClr val="1C1CDC"/>
              </a:solidFill>
            </a:endParaRPr>
          </a:p>
        </p:txBody>
      </p:sp>
      <p:grpSp>
        <p:nvGrpSpPr>
          <p:cNvPr id="7" name="组合 6"/>
          <p:cNvGrpSpPr/>
          <p:nvPr/>
        </p:nvGrpSpPr>
        <p:grpSpPr>
          <a:xfrm>
            <a:off x="3144516" y="2716774"/>
            <a:ext cx="5852075" cy="382202"/>
            <a:chOff x="3144516" y="2960853"/>
            <a:chExt cx="5852075" cy="382202"/>
          </a:xfrm>
        </p:grpSpPr>
        <p:pic>
          <p:nvPicPr>
            <p:cNvPr id="3" name="图片 2"/>
            <p:cNvPicPr>
              <a:picLocks noChangeAspect="1"/>
            </p:cNvPicPr>
            <p:nvPr/>
          </p:nvPicPr>
          <p:blipFill>
            <a:blip r:embed="rId1"/>
            <a:stretch>
              <a:fillRect/>
            </a:stretch>
          </p:blipFill>
          <p:spPr>
            <a:xfrm>
              <a:off x="3144516" y="2960853"/>
              <a:ext cx="5852075" cy="382202"/>
            </a:xfrm>
            <a:prstGeom prst="rect">
              <a:avLst/>
            </a:prstGeom>
          </p:spPr>
        </p:pic>
        <p:pic>
          <p:nvPicPr>
            <p:cNvPr id="4" name="图片 3"/>
            <p:cNvPicPr>
              <a:picLocks noChangeAspect="1"/>
            </p:cNvPicPr>
            <p:nvPr/>
          </p:nvPicPr>
          <p:blipFill>
            <a:blip r:embed="rId2"/>
            <a:stretch>
              <a:fillRect/>
            </a:stretch>
          </p:blipFill>
          <p:spPr>
            <a:xfrm>
              <a:off x="8604448" y="3102707"/>
              <a:ext cx="108968" cy="183524"/>
            </a:xfrm>
            <a:prstGeom prst="rect">
              <a:avLst/>
            </a:prstGeom>
          </p:spPr>
        </p:pic>
      </p:grpSp>
      <p:sp>
        <p:nvSpPr>
          <p:cNvPr id="5" name="矩形 4"/>
          <p:cNvSpPr/>
          <p:nvPr/>
        </p:nvSpPr>
        <p:spPr>
          <a:xfrm>
            <a:off x="3180012" y="3921143"/>
            <a:ext cx="5838355" cy="669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在此图中，</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代表前缀，</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代表后缀。</a:t>
            </a:r>
            <a:endPar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我们已知</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的长度为</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，那么</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分别往后增加一个字符以后是否还相等呢？</a:t>
            </a:r>
            <a:endPar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矩形 9"/>
          <p:cNvSpPr/>
          <p:nvPr/>
        </p:nvSpPr>
        <p:spPr>
          <a:xfrm>
            <a:off x="3181250" y="4590693"/>
            <a:ext cx="5837117" cy="1609478"/>
          </a:xfrm>
          <a:prstGeom prst="rect">
            <a:avLst/>
          </a:prstGeom>
          <a:solidFill>
            <a:schemeClr val="bg1">
              <a:lumMod val="95000"/>
            </a:schemeClr>
          </a:solidFill>
          <a:effectLst>
            <a:outerShdw blurRad="50800" dist="50800" dir="5400000" algn="ctr" rotWithShape="0">
              <a:schemeClr val="accent4">
                <a:lumMod val="20000"/>
                <a:lumOff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）如果 </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，那我们就只能从已知的，除了</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之外的，最长的</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B1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B3</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来继续考虑，很明显，</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next[j+1]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就填入新的匹配长度</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，用代码来写就是：</a:t>
            </a:r>
            <a:endPar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0"/>
              </a:spcBef>
            </a:pP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    else{</a:t>
            </a:r>
            <a:endPar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0"/>
              </a:spcBef>
            </a:pP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           k=next[k];}</a:t>
            </a:r>
            <a:endPar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4" name="直接箭头连接符 90115"/>
          <p:cNvCxnSpPr/>
          <p:nvPr/>
        </p:nvCxnSpPr>
        <p:spPr>
          <a:xfrm>
            <a:off x="8604448" y="2384830"/>
            <a:ext cx="0" cy="2240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332578" y="2132856"/>
            <a:ext cx="543739" cy="307777"/>
          </a:xfrm>
          <a:prstGeom prst="rect">
            <a:avLst/>
          </a:prstGeom>
          <a:noFill/>
        </p:spPr>
        <p:txBody>
          <a:bodyPr wrap="none" rtlCol="0">
            <a:spAutoFit/>
          </a:bodyPr>
          <a:lstStyle/>
          <a:p>
            <a:r>
              <a:rPr lang="zh-CN" altLang="en-US" sz="1400" b="1" dirty="0"/>
              <a:t>求值</a:t>
            </a:r>
            <a:endParaRPr lang="zh-CN" altLang="en-US" sz="1400" b="1" dirty="0"/>
          </a:p>
        </p:txBody>
      </p:sp>
      <p:sp>
        <p:nvSpPr>
          <p:cNvPr id="27" name="文本框 26"/>
          <p:cNvSpPr txBox="1"/>
          <p:nvPr/>
        </p:nvSpPr>
        <p:spPr>
          <a:xfrm>
            <a:off x="3923928" y="2466395"/>
            <a:ext cx="284052" cy="307777"/>
          </a:xfrm>
          <a:prstGeom prst="rect">
            <a:avLst/>
          </a:prstGeom>
          <a:noFill/>
        </p:spPr>
        <p:txBody>
          <a:bodyPr wrap="none" rtlCol="0">
            <a:spAutoFit/>
          </a:bodyPr>
          <a:lstStyle/>
          <a:p>
            <a:r>
              <a:rPr lang="en-US" altLang="zh-CN" sz="1400" b="1" dirty="0"/>
              <a:t>k</a:t>
            </a:r>
            <a:endParaRPr lang="zh-CN" altLang="en-US" sz="1400" b="1" dirty="0"/>
          </a:p>
        </p:txBody>
      </p:sp>
      <p:sp>
        <p:nvSpPr>
          <p:cNvPr id="28" name="文本框 27"/>
          <p:cNvSpPr txBox="1"/>
          <p:nvPr/>
        </p:nvSpPr>
        <p:spPr>
          <a:xfrm>
            <a:off x="8286019" y="2442884"/>
            <a:ext cx="234360" cy="307777"/>
          </a:xfrm>
          <a:prstGeom prst="rect">
            <a:avLst/>
          </a:prstGeom>
          <a:noFill/>
        </p:spPr>
        <p:txBody>
          <a:bodyPr wrap="none" rtlCol="0">
            <a:spAutoFit/>
          </a:bodyPr>
          <a:lstStyle/>
          <a:p>
            <a:r>
              <a:rPr lang="en-US" altLang="zh-CN" sz="1400" b="1" dirty="0"/>
              <a:t>j</a:t>
            </a:r>
            <a:endParaRPr lang="zh-CN" altLang="en-US" sz="1400" b="1" dirty="0"/>
          </a:p>
        </p:txBody>
      </p:sp>
      <p:cxnSp>
        <p:nvCxnSpPr>
          <p:cNvPr id="25" name="直接连接符 24"/>
          <p:cNvCxnSpPr/>
          <p:nvPr/>
        </p:nvCxnSpPr>
        <p:spPr>
          <a:xfrm>
            <a:off x="3181250" y="2608857"/>
            <a:ext cx="2125015" cy="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4059911" y="2314628"/>
            <a:ext cx="413896" cy="307777"/>
          </a:xfrm>
          <a:prstGeom prst="rect">
            <a:avLst/>
          </a:prstGeom>
          <a:noFill/>
        </p:spPr>
        <p:txBody>
          <a:bodyPr wrap="none" rtlCol="0">
            <a:spAutoFit/>
          </a:bodyPr>
          <a:lstStyle/>
          <a:p>
            <a:r>
              <a:rPr lang="en-US" altLang="zh-CN" sz="1400" b="1" dirty="0">
                <a:solidFill>
                  <a:srgbClr val="FF0000"/>
                </a:solidFill>
              </a:rPr>
              <a:t>A1</a:t>
            </a:r>
            <a:endParaRPr lang="zh-CN" altLang="en-US" sz="1400" b="1" dirty="0">
              <a:solidFill>
                <a:srgbClr val="FF0000"/>
              </a:solidFill>
            </a:endParaRPr>
          </a:p>
        </p:txBody>
      </p:sp>
      <p:cxnSp>
        <p:nvCxnSpPr>
          <p:cNvPr id="37" name="直接连接符 36"/>
          <p:cNvCxnSpPr/>
          <p:nvPr/>
        </p:nvCxnSpPr>
        <p:spPr>
          <a:xfrm>
            <a:off x="6139462" y="2608857"/>
            <a:ext cx="2125015" cy="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7181570" y="2301080"/>
            <a:ext cx="413896" cy="307777"/>
          </a:xfrm>
          <a:prstGeom prst="rect">
            <a:avLst/>
          </a:prstGeom>
          <a:noFill/>
        </p:spPr>
        <p:txBody>
          <a:bodyPr wrap="none" rtlCol="0">
            <a:spAutoFit/>
          </a:bodyPr>
          <a:lstStyle/>
          <a:p>
            <a:r>
              <a:rPr lang="en-US" altLang="zh-CN" sz="1400" b="1" dirty="0">
                <a:solidFill>
                  <a:srgbClr val="FF0000"/>
                </a:solidFill>
              </a:rPr>
              <a:t>A2</a:t>
            </a:r>
            <a:endParaRPr lang="zh-CN" altLang="en-US" sz="1400" b="1" dirty="0">
              <a:solidFill>
                <a:srgbClr val="FF0000"/>
              </a:solidFill>
            </a:endParaRPr>
          </a:p>
        </p:txBody>
      </p:sp>
      <p:cxnSp>
        <p:nvCxnSpPr>
          <p:cNvPr id="41" name="直接连接符 40"/>
          <p:cNvCxnSpPr/>
          <p:nvPr/>
        </p:nvCxnSpPr>
        <p:spPr>
          <a:xfrm flipV="1">
            <a:off x="3188666" y="3501537"/>
            <a:ext cx="814686" cy="4061"/>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4496267" y="3501008"/>
            <a:ext cx="820462" cy="529"/>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7435376" y="3501537"/>
            <a:ext cx="809032" cy="5081"/>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3465261" y="3549786"/>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B1</a:t>
            </a:r>
            <a:endParaRPr lang="zh-CN" altLang="en-US" sz="1400" b="1" dirty="0">
              <a:solidFill>
                <a:schemeClr val="accent6">
                  <a:lumMod val="75000"/>
                </a:schemeClr>
              </a:solidFill>
            </a:endParaRPr>
          </a:p>
        </p:txBody>
      </p:sp>
      <p:sp>
        <p:nvSpPr>
          <p:cNvPr id="62" name="文本框 61"/>
          <p:cNvSpPr txBox="1"/>
          <p:nvPr/>
        </p:nvSpPr>
        <p:spPr>
          <a:xfrm>
            <a:off x="4699550" y="3548297"/>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B2</a:t>
            </a:r>
            <a:endParaRPr lang="zh-CN" altLang="en-US" sz="1400" b="1" dirty="0">
              <a:solidFill>
                <a:schemeClr val="accent6">
                  <a:lumMod val="75000"/>
                </a:schemeClr>
              </a:solidFill>
            </a:endParaRPr>
          </a:p>
        </p:txBody>
      </p:sp>
      <p:sp>
        <p:nvSpPr>
          <p:cNvPr id="63" name="文本框 62"/>
          <p:cNvSpPr txBox="1"/>
          <p:nvPr/>
        </p:nvSpPr>
        <p:spPr>
          <a:xfrm>
            <a:off x="7653013" y="3548297"/>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B3</a:t>
            </a:r>
            <a:endParaRPr lang="zh-CN" altLang="en-US" sz="1400" b="1" dirty="0">
              <a:solidFill>
                <a:schemeClr val="accent6">
                  <a:lumMod val="75000"/>
                </a:schemeClr>
              </a:solidFill>
            </a:endParaRPr>
          </a:p>
        </p:txBody>
      </p:sp>
      <p:cxnSp>
        <p:nvCxnSpPr>
          <p:cNvPr id="64" name="直接连接符 63"/>
          <p:cNvCxnSpPr/>
          <p:nvPr/>
        </p:nvCxnSpPr>
        <p:spPr>
          <a:xfrm>
            <a:off x="3188666" y="3273387"/>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076056" y="3281892"/>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8026230" y="3284984"/>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777758" y="3281892"/>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3347864" y="3121223"/>
            <a:ext cx="413896" cy="307777"/>
          </a:xfrm>
          <a:prstGeom prst="rect">
            <a:avLst/>
          </a:prstGeom>
          <a:noFill/>
        </p:spPr>
        <p:txBody>
          <a:bodyPr wrap="none" rtlCol="0">
            <a:spAutoFit/>
          </a:bodyPr>
          <a:lstStyle/>
          <a:p>
            <a:r>
              <a:rPr lang="en-US" altLang="zh-CN" sz="1400" b="1" dirty="0">
                <a:solidFill>
                  <a:schemeClr val="accent4">
                    <a:lumMod val="75000"/>
                  </a:schemeClr>
                </a:solidFill>
              </a:rPr>
              <a:t>C1</a:t>
            </a:r>
            <a:endParaRPr lang="zh-CN" altLang="en-US" sz="1400" b="1" dirty="0">
              <a:solidFill>
                <a:schemeClr val="accent4">
                  <a:lumMod val="75000"/>
                </a:schemeClr>
              </a:solidFill>
            </a:endParaRPr>
          </a:p>
        </p:txBody>
      </p:sp>
      <p:sp>
        <p:nvSpPr>
          <p:cNvPr id="73" name="文本框 72"/>
          <p:cNvSpPr txBox="1"/>
          <p:nvPr/>
        </p:nvSpPr>
        <p:spPr>
          <a:xfrm>
            <a:off x="3912379" y="3129133"/>
            <a:ext cx="413896" cy="307777"/>
          </a:xfrm>
          <a:prstGeom prst="rect">
            <a:avLst/>
          </a:prstGeom>
          <a:noFill/>
        </p:spPr>
        <p:txBody>
          <a:bodyPr wrap="none" rtlCol="0">
            <a:spAutoFit/>
          </a:bodyPr>
          <a:lstStyle/>
          <a:p>
            <a:r>
              <a:rPr lang="en-US" altLang="zh-CN" sz="1400" b="1" dirty="0">
                <a:solidFill>
                  <a:schemeClr val="accent4">
                    <a:lumMod val="75000"/>
                  </a:schemeClr>
                </a:solidFill>
              </a:rPr>
              <a:t>C2</a:t>
            </a:r>
            <a:endParaRPr lang="zh-CN" altLang="en-US" sz="1400" b="1" dirty="0">
              <a:solidFill>
                <a:schemeClr val="accent4">
                  <a:lumMod val="75000"/>
                </a:schemeClr>
              </a:solidFill>
            </a:endParaRPr>
          </a:p>
        </p:txBody>
      </p:sp>
      <p:sp>
        <p:nvSpPr>
          <p:cNvPr id="74" name="文本框 73"/>
          <p:cNvSpPr txBox="1"/>
          <p:nvPr/>
        </p:nvSpPr>
        <p:spPr>
          <a:xfrm>
            <a:off x="8183428" y="3124876"/>
            <a:ext cx="413896" cy="307777"/>
          </a:xfrm>
          <a:prstGeom prst="rect">
            <a:avLst/>
          </a:prstGeom>
          <a:noFill/>
        </p:spPr>
        <p:txBody>
          <a:bodyPr wrap="none" rtlCol="0">
            <a:spAutoFit/>
          </a:bodyPr>
          <a:lstStyle/>
          <a:p>
            <a:r>
              <a:rPr lang="en-US" altLang="zh-CN" sz="1400" b="1" dirty="0">
                <a:solidFill>
                  <a:schemeClr val="accent4">
                    <a:lumMod val="75000"/>
                  </a:schemeClr>
                </a:solidFill>
              </a:rPr>
              <a:t>C4</a:t>
            </a:r>
            <a:endParaRPr lang="zh-CN" altLang="en-US" sz="1400" b="1" dirty="0">
              <a:solidFill>
                <a:schemeClr val="accent4">
                  <a:lumMod val="75000"/>
                </a:schemeClr>
              </a:solidFill>
            </a:endParaRPr>
          </a:p>
        </p:txBody>
      </p:sp>
      <p:sp>
        <p:nvSpPr>
          <p:cNvPr id="75" name="文本框 74"/>
          <p:cNvSpPr txBox="1"/>
          <p:nvPr/>
        </p:nvSpPr>
        <p:spPr>
          <a:xfrm>
            <a:off x="5225069" y="3132864"/>
            <a:ext cx="413896" cy="307777"/>
          </a:xfrm>
          <a:prstGeom prst="rect">
            <a:avLst/>
          </a:prstGeom>
          <a:noFill/>
        </p:spPr>
        <p:txBody>
          <a:bodyPr wrap="none" rtlCol="0">
            <a:spAutoFit/>
          </a:bodyPr>
          <a:lstStyle/>
          <a:p>
            <a:r>
              <a:rPr lang="en-US" altLang="zh-CN" sz="1400" b="1" dirty="0">
                <a:solidFill>
                  <a:schemeClr val="accent4">
                    <a:lumMod val="75000"/>
                  </a:schemeClr>
                </a:solidFill>
              </a:rPr>
              <a:t>C3</a:t>
            </a:r>
            <a:endParaRPr lang="zh-CN" altLang="en-US" sz="1400" b="1" dirty="0">
              <a:solidFill>
                <a:schemeClr val="accent4">
                  <a:lumMod val="75000"/>
                </a:schemeClr>
              </a:solidFill>
            </a:endParaRPr>
          </a:p>
        </p:txBody>
      </p:sp>
      <p:sp>
        <p:nvSpPr>
          <p:cNvPr id="33" name="手杖形箭头 32"/>
          <p:cNvSpPr/>
          <p:nvPr/>
        </p:nvSpPr>
        <p:spPr>
          <a:xfrm flipH="1">
            <a:off x="4035335" y="2126264"/>
            <a:ext cx="1399949" cy="357404"/>
          </a:xfrm>
          <a:prstGeom prst="uturnArrow">
            <a:avLst>
              <a:gd name="adj1" fmla="val 2276"/>
              <a:gd name="adj2" fmla="val 8291"/>
              <a:gd name="adj3" fmla="val 15643"/>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 name="矩形 1"/>
          <p:cNvSpPr/>
          <p:nvPr/>
        </p:nvSpPr>
        <p:spPr>
          <a:xfrm>
            <a:off x="4343386" y="2151077"/>
            <a:ext cx="973343" cy="307777"/>
          </a:xfrm>
          <a:prstGeom prst="rect">
            <a:avLst/>
          </a:prstGeom>
        </p:spPr>
        <p:txBody>
          <a:bodyPr wrap="none">
            <a:spAutoFit/>
          </a:bodyPr>
          <a:lstStyle/>
          <a:p>
            <a:r>
              <a:rPr lang="en-US" altLang="zh-CN" sz="1400" b="1" dirty="0"/>
              <a:t>k=next[k]</a:t>
            </a:r>
            <a:endParaRPr lang="zh-CN" altLang="en-US" sz="1400" b="1" dirty="0"/>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1"/>
          <p:cNvSpPr>
            <a:spLocks noChangeArrowheads="1"/>
          </p:cNvSpPr>
          <p:nvPr/>
        </p:nvSpPr>
        <p:spPr bwMode="auto">
          <a:xfrm>
            <a:off x="6156325" y="2660650"/>
            <a:ext cx="2925445" cy="1076325"/>
          </a:xfrm>
          <a:prstGeom prst="rect">
            <a:avLst/>
          </a:prstGeom>
          <a:solidFill>
            <a:schemeClr val="accent4">
              <a:lumMod val="40000"/>
              <a:lumOff val="60000"/>
            </a:schemeClr>
          </a:solidFill>
          <a:ln>
            <a:noFill/>
          </a:ln>
          <a:effectLst>
            <a:prstShdw prst="shdw17" dist="17961" dir="2700000">
              <a:srgbClr val="999999"/>
            </a:prstShdw>
          </a:effec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zh-CN" altLang="zh-CN" sz="1600" b="1" dirty="0">
                <a:latin typeface="仿宋" panose="02010609060101010101" charset="-122"/>
                <a:ea typeface="仿宋" panose="02010609060101010101" charset="-122"/>
                <a:cs typeface="仿宋" panose="02010609060101010101" charset="-122"/>
              </a:rPr>
              <a:t>j   </a:t>
            </a:r>
            <a:r>
              <a:rPr lang="en-US" altLang="zh-CN" sz="1600" b="1" dirty="0">
                <a:latin typeface="仿宋" panose="02010609060101010101" charset="-122"/>
                <a:ea typeface="仿宋" panose="02010609060101010101" charset="-122"/>
                <a:cs typeface="仿宋" panose="02010609060101010101" charset="-122"/>
              </a:rPr>
              <a:t>0  1  </a:t>
            </a:r>
            <a:r>
              <a:rPr lang="zh-CN" altLang="zh-CN" sz="1600" b="1" dirty="0">
                <a:latin typeface="仿宋" panose="02010609060101010101" charset="-122"/>
                <a:ea typeface="仿宋" panose="02010609060101010101" charset="-122"/>
                <a:cs typeface="仿宋" panose="02010609060101010101" charset="-122"/>
              </a:rPr>
              <a:t>2 3 4</a:t>
            </a:r>
            <a:endParaRPr lang="en-US" altLang="zh-CN" sz="1600" b="1" dirty="0">
              <a:latin typeface="仿宋" panose="02010609060101010101" charset="-122"/>
              <a:ea typeface="仿宋" panose="02010609060101010101" charset="-122"/>
              <a:cs typeface="仿宋" panose="02010609060101010101" charset="-122"/>
            </a:endParaRPr>
          </a:p>
          <a:p>
            <a:pPr algn="r"/>
            <a:r>
              <a:rPr lang="zh-CN" altLang="zh-CN" sz="1600" b="1" dirty="0">
                <a:latin typeface="仿宋" panose="02010609060101010101" charset="-122"/>
                <a:ea typeface="仿宋" panose="02010609060101010101" charset="-122"/>
                <a:cs typeface="仿宋" panose="02010609060101010101" charset="-122"/>
              </a:rPr>
              <a:t>模式串  a</a:t>
            </a:r>
            <a:r>
              <a:rPr lang="en-US" altLang="zh-CN" sz="1600" b="1" dirty="0">
                <a:latin typeface="仿宋" panose="02010609060101010101" charset="-122"/>
                <a:ea typeface="仿宋" panose="02010609060101010101" charset="-122"/>
                <a:cs typeface="仿宋" panose="02010609060101010101" charset="-122"/>
              </a:rPr>
              <a:t>  </a:t>
            </a:r>
            <a:r>
              <a:rPr lang="zh-CN" altLang="zh-CN" sz="1600" b="1" dirty="0">
                <a:latin typeface="仿宋" panose="02010609060101010101" charset="-122"/>
                <a:ea typeface="仿宋" panose="02010609060101010101" charset="-122"/>
                <a:cs typeface="仿宋" panose="02010609060101010101" charset="-122"/>
              </a:rPr>
              <a:t>a</a:t>
            </a:r>
            <a:r>
              <a:rPr lang="en-US" altLang="zh-CN" sz="1600" b="1" dirty="0">
                <a:latin typeface="仿宋" panose="02010609060101010101" charset="-122"/>
                <a:ea typeface="仿宋" panose="02010609060101010101" charset="-122"/>
                <a:cs typeface="仿宋" panose="02010609060101010101" charset="-122"/>
              </a:rPr>
              <a:t>  </a:t>
            </a:r>
            <a:r>
              <a:rPr lang="zh-CN" altLang="zh-CN" sz="1600" b="1" dirty="0">
                <a:latin typeface="仿宋" panose="02010609060101010101" charset="-122"/>
                <a:ea typeface="仿宋" panose="02010609060101010101" charset="-122"/>
                <a:cs typeface="仿宋" panose="02010609060101010101" charset="-122"/>
              </a:rPr>
              <a:t>a  a b</a:t>
            </a:r>
            <a:endParaRPr lang="zh-CN" altLang="zh-CN" sz="1600" b="1" dirty="0">
              <a:latin typeface="仿宋" panose="02010609060101010101" charset="-122"/>
              <a:ea typeface="仿宋" panose="02010609060101010101" charset="-122"/>
              <a:cs typeface="仿宋" panose="02010609060101010101" charset="-122"/>
            </a:endParaRPr>
          </a:p>
          <a:p>
            <a:pPr algn="r"/>
            <a:r>
              <a:rPr lang="en-US" altLang="zh-CN" sz="1600" b="1" dirty="0">
                <a:latin typeface="仿宋" panose="02010609060101010101" charset="-122"/>
                <a:ea typeface="仿宋" panose="02010609060101010101" charset="-122"/>
                <a:cs typeface="仿宋" panose="02010609060101010101" charset="-122"/>
              </a:rPr>
              <a:t> </a:t>
            </a:r>
            <a:r>
              <a:rPr lang="zh-CN" altLang="zh-CN" sz="1600" b="1" dirty="0">
                <a:latin typeface="仿宋" panose="02010609060101010101" charset="-122"/>
                <a:ea typeface="仿宋" panose="02010609060101010101" charset="-122"/>
                <a:cs typeface="仿宋" panose="02010609060101010101" charset="-122"/>
              </a:rPr>
              <a:t>next[]</a:t>
            </a:r>
            <a:r>
              <a:rPr lang="zh-CN" altLang="zh-CN" sz="1600" b="1" dirty="0">
                <a:latin typeface="仿宋" panose="02010609060101010101" charset="-122"/>
                <a:ea typeface="仿宋" panose="02010609060101010101" charset="-122"/>
                <a:cs typeface="仿宋" panose="02010609060101010101" charset="-122"/>
              </a:rPr>
              <a:t>  </a:t>
            </a:r>
            <a:r>
              <a:rPr lang="en-US" altLang="zh-CN" sz="1600" b="1" dirty="0">
                <a:latin typeface="仿宋" panose="02010609060101010101" charset="-122"/>
                <a:ea typeface="仿宋" panose="02010609060101010101" charset="-122"/>
                <a:cs typeface="仿宋" panose="02010609060101010101" charset="-122"/>
              </a:rPr>
              <a:t>-1  0</a:t>
            </a:r>
            <a:r>
              <a:rPr lang="zh-CN" altLang="zh-CN" sz="1600" b="1" dirty="0">
                <a:latin typeface="仿宋" panose="02010609060101010101" charset="-122"/>
                <a:ea typeface="仿宋" panose="02010609060101010101" charset="-122"/>
                <a:cs typeface="仿宋" panose="02010609060101010101" charset="-122"/>
              </a:rPr>
              <a:t> </a:t>
            </a:r>
            <a:r>
              <a:rPr lang="en-US" altLang="zh-CN" sz="1600" b="1" dirty="0">
                <a:latin typeface="仿宋" panose="02010609060101010101" charset="-122"/>
                <a:ea typeface="仿宋" panose="02010609060101010101" charset="-122"/>
                <a:cs typeface="仿宋" panose="02010609060101010101" charset="-122"/>
              </a:rPr>
              <a:t>1  2  3 </a:t>
            </a:r>
            <a:endParaRPr lang="zh-CN" altLang="zh-CN" sz="1600" b="1" dirty="0">
              <a:latin typeface="仿宋" panose="02010609060101010101" charset="-122"/>
              <a:ea typeface="仿宋" panose="02010609060101010101" charset="-122"/>
              <a:cs typeface="仿宋" panose="02010609060101010101" charset="-122"/>
            </a:endParaRPr>
          </a:p>
        </p:txBody>
      </p:sp>
      <p:sp>
        <p:nvSpPr>
          <p:cNvPr id="42" name="Rectangle 1"/>
          <p:cNvSpPr>
            <a:spLocks noChangeArrowheads="1"/>
          </p:cNvSpPr>
          <p:nvPr/>
        </p:nvSpPr>
        <p:spPr bwMode="auto">
          <a:xfrm>
            <a:off x="6012180" y="3717290"/>
            <a:ext cx="3069590" cy="1408430"/>
          </a:xfrm>
          <a:prstGeom prst="rect">
            <a:avLst/>
          </a:prstGeom>
          <a:solidFill>
            <a:schemeClr val="accent4">
              <a:lumMod val="20000"/>
              <a:lumOff val="80000"/>
            </a:schemeClr>
          </a:solidFill>
          <a:ln>
            <a:noFill/>
          </a:ln>
          <a:effectLst>
            <a:prstShdw prst="shdw17" dist="17961" dir="2700000">
              <a:srgbClr val="999999"/>
            </a:prstShdw>
          </a:effectLst>
        </p:spPr>
        <p:txBody>
          <a:bodyPr wrap="square"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1600" b="1" dirty="0">
                <a:latin typeface="仿宋" panose="02010609060101010101" charset="-122"/>
                <a:ea typeface="仿宋" panose="02010609060101010101" charset="-122"/>
                <a:cs typeface="仿宋" panose="02010609060101010101" charset="-122"/>
              </a:rPr>
              <a:t>      </a:t>
            </a:r>
            <a:r>
              <a:rPr lang="zh-CN" altLang="zh-CN" sz="1600" b="1" dirty="0">
                <a:latin typeface="仿宋" panose="02010609060101010101" charset="-122"/>
                <a:ea typeface="仿宋" panose="02010609060101010101" charset="-122"/>
                <a:cs typeface="仿宋" panose="02010609060101010101" charset="-122"/>
              </a:rPr>
              <a:t>j</a:t>
            </a:r>
            <a:r>
              <a:rPr lang="en-US" altLang="zh-CN" sz="1600" b="1" dirty="0">
                <a:latin typeface="仿宋" panose="02010609060101010101" charset="-122"/>
                <a:ea typeface="仿宋" panose="02010609060101010101" charset="-122"/>
                <a:cs typeface="仿宋" panose="02010609060101010101" charset="-122"/>
              </a:rPr>
              <a:t>      0</a:t>
            </a:r>
            <a:r>
              <a:rPr lang="zh-CN" altLang="zh-CN" sz="1600" b="1" dirty="0">
                <a:latin typeface="仿宋" panose="02010609060101010101" charset="-122"/>
                <a:ea typeface="仿宋" panose="02010609060101010101" charset="-122"/>
                <a:cs typeface="仿宋" panose="02010609060101010101" charset="-122"/>
              </a:rPr>
              <a:t> </a:t>
            </a:r>
            <a:r>
              <a:rPr lang="en-US" altLang="zh-CN" sz="1600" b="1" dirty="0">
                <a:latin typeface="仿宋" panose="02010609060101010101" charset="-122"/>
                <a:ea typeface="仿宋" panose="02010609060101010101" charset="-122"/>
                <a:cs typeface="仿宋" panose="02010609060101010101" charset="-122"/>
              </a:rPr>
              <a:t>1  </a:t>
            </a:r>
            <a:r>
              <a:rPr lang="zh-CN" altLang="zh-CN" sz="1600" b="1" dirty="0">
                <a:latin typeface="仿宋" panose="02010609060101010101" charset="-122"/>
                <a:ea typeface="仿宋" panose="02010609060101010101" charset="-122"/>
                <a:cs typeface="仿宋" panose="02010609060101010101" charset="-122"/>
              </a:rPr>
              <a:t>2</a:t>
            </a:r>
            <a:r>
              <a:rPr lang="en-US" altLang="zh-CN" sz="1600" b="1" dirty="0">
                <a:latin typeface="仿宋" panose="02010609060101010101" charset="-122"/>
                <a:ea typeface="仿宋" panose="02010609060101010101" charset="-122"/>
                <a:cs typeface="仿宋" panose="02010609060101010101" charset="-122"/>
              </a:rPr>
              <a:t>  </a:t>
            </a:r>
            <a:r>
              <a:rPr lang="zh-CN" altLang="zh-CN" sz="1600" b="1" dirty="0">
                <a:latin typeface="仿宋" panose="02010609060101010101" charset="-122"/>
                <a:ea typeface="仿宋" panose="02010609060101010101" charset="-122"/>
                <a:cs typeface="仿宋" panose="02010609060101010101" charset="-122"/>
              </a:rPr>
              <a:t>3 4 </a:t>
            </a:r>
            <a:endParaRPr lang="zh-CN" altLang="zh-CN" sz="1600" b="1" dirty="0">
              <a:latin typeface="仿宋" panose="02010609060101010101" charset="-122"/>
              <a:ea typeface="仿宋" panose="02010609060101010101" charset="-122"/>
              <a:cs typeface="仿宋" panose="02010609060101010101" charset="-122"/>
            </a:endParaRPr>
          </a:p>
          <a:p>
            <a:pPr marL="0" lvl="0" indent="0" algn="r">
              <a:buNone/>
            </a:pPr>
            <a:r>
              <a:rPr lang="zh-CN" altLang="zh-CN" sz="1600" b="1" dirty="0">
                <a:solidFill>
                  <a:schemeClr val="tx1"/>
                </a:solidFill>
                <a:latin typeface="仿宋" panose="02010609060101010101" charset="-122"/>
                <a:ea typeface="仿宋" panose="02010609060101010101" charset="-122"/>
                <a:cs typeface="仿宋" panose="02010609060101010101" charset="-122"/>
              </a:rPr>
              <a:t>模式串</a:t>
            </a:r>
            <a:r>
              <a:rPr lang="en-US" altLang="zh-CN" sz="1600" b="1" dirty="0">
                <a:latin typeface="仿宋" panose="02010609060101010101" charset="-122"/>
                <a:ea typeface="仿宋" panose="02010609060101010101" charset="-122"/>
                <a:cs typeface="仿宋" panose="02010609060101010101" charset="-122"/>
              </a:rPr>
              <a:t> </a:t>
            </a:r>
            <a:r>
              <a:rPr lang="zh-CN" altLang="zh-CN" sz="1600" b="1" dirty="0">
                <a:latin typeface="仿宋" panose="02010609060101010101" charset="-122"/>
                <a:ea typeface="仿宋" panose="02010609060101010101" charset="-122"/>
                <a:cs typeface="仿宋" panose="02010609060101010101" charset="-122"/>
              </a:rPr>
              <a:t> </a:t>
            </a:r>
            <a:r>
              <a:rPr lang="en-US" altLang="zh-CN" sz="1600" b="1" dirty="0">
                <a:latin typeface="仿宋" panose="02010609060101010101" charset="-122"/>
                <a:ea typeface="仿宋" panose="02010609060101010101" charset="-122"/>
                <a:cs typeface="仿宋" panose="02010609060101010101" charset="-122"/>
              </a:rPr>
              <a:t> </a:t>
            </a:r>
            <a:r>
              <a:rPr lang="zh-CN" altLang="zh-CN" sz="1600" b="1" dirty="0">
                <a:latin typeface="仿宋" panose="02010609060101010101" charset="-122"/>
                <a:ea typeface="仿宋" panose="02010609060101010101" charset="-122"/>
                <a:cs typeface="仿宋" panose="02010609060101010101" charset="-122"/>
              </a:rPr>
              <a:t>a a a</a:t>
            </a:r>
            <a:r>
              <a:rPr lang="en-US" altLang="zh-CN" sz="1600" b="1" dirty="0">
                <a:latin typeface="仿宋" panose="02010609060101010101" charset="-122"/>
                <a:ea typeface="仿宋" panose="02010609060101010101" charset="-122"/>
                <a:cs typeface="仿宋" panose="02010609060101010101" charset="-122"/>
              </a:rPr>
              <a:t> </a:t>
            </a:r>
            <a:r>
              <a:rPr lang="zh-CN" altLang="zh-CN" sz="1600" b="1" dirty="0">
                <a:latin typeface="仿宋" panose="02010609060101010101" charset="-122"/>
                <a:ea typeface="仿宋" panose="02010609060101010101" charset="-122"/>
                <a:cs typeface="仿宋" panose="02010609060101010101" charset="-122"/>
              </a:rPr>
              <a:t> a b </a:t>
            </a:r>
            <a:endParaRPr lang="zh-CN" altLang="zh-CN" sz="1600" b="1" dirty="0">
              <a:latin typeface="仿宋" panose="02010609060101010101" charset="-122"/>
              <a:ea typeface="仿宋" panose="02010609060101010101" charset="-122"/>
              <a:cs typeface="仿宋" panose="02010609060101010101" charset="-122"/>
            </a:endParaRPr>
          </a:p>
          <a:p>
            <a:pPr algn="l"/>
            <a:r>
              <a:rPr lang="en-US" altLang="zh-CN" sz="1600" b="1" dirty="0">
                <a:latin typeface="仿宋" panose="02010609060101010101" charset="-122"/>
                <a:ea typeface="仿宋" panose="02010609060101010101" charset="-122"/>
                <a:cs typeface="仿宋" panose="02010609060101010101" charset="-122"/>
              </a:rPr>
              <a:t>  </a:t>
            </a:r>
            <a:r>
              <a:rPr lang="zh-CN" altLang="zh-CN" sz="1600" b="1" dirty="0">
                <a:latin typeface="仿宋" panose="02010609060101010101" charset="-122"/>
                <a:ea typeface="仿宋" panose="02010609060101010101" charset="-122"/>
                <a:cs typeface="仿宋" panose="02010609060101010101" charset="-122"/>
              </a:rPr>
              <a:t>next</a:t>
            </a:r>
            <a:r>
              <a:rPr lang="en-US" altLang="zh-CN" sz="1600" b="1" dirty="0" err="1">
                <a:latin typeface="仿宋" panose="02010609060101010101" charset="-122"/>
                <a:ea typeface="仿宋" panose="02010609060101010101" charset="-122"/>
                <a:cs typeface="仿宋" panose="02010609060101010101" charset="-122"/>
              </a:rPr>
              <a:t>val</a:t>
            </a:r>
            <a:r>
              <a:rPr lang="zh-CN" altLang="zh-CN" sz="1600" b="1" dirty="0">
                <a:latin typeface="仿宋" panose="02010609060101010101" charset="-122"/>
                <a:ea typeface="仿宋" panose="02010609060101010101" charset="-122"/>
                <a:cs typeface="仿宋" panose="02010609060101010101" charset="-122"/>
              </a:rPr>
              <a:t>[]  </a:t>
            </a:r>
            <a:r>
              <a:rPr lang="en-US" altLang="zh-CN" sz="1600" b="1" dirty="0">
                <a:latin typeface="仿宋" panose="02010609060101010101" charset="-122"/>
                <a:ea typeface="仿宋" panose="02010609060101010101" charset="-122"/>
                <a:cs typeface="仿宋" panose="02010609060101010101" charset="-122"/>
              </a:rPr>
              <a:t>-1 -1</a:t>
            </a:r>
            <a:r>
              <a:rPr lang="zh-CN" altLang="zh-CN" sz="1600" b="1" dirty="0">
                <a:latin typeface="仿宋" panose="02010609060101010101" charset="-122"/>
                <a:ea typeface="仿宋" panose="02010609060101010101" charset="-122"/>
                <a:cs typeface="仿宋" panose="02010609060101010101" charset="-122"/>
              </a:rPr>
              <a:t> </a:t>
            </a:r>
            <a:r>
              <a:rPr lang="en-US" altLang="zh-CN" sz="1600" b="1" dirty="0">
                <a:latin typeface="仿宋" panose="02010609060101010101" charset="-122"/>
                <a:ea typeface="仿宋" panose="02010609060101010101" charset="-122"/>
                <a:cs typeface="仿宋" panose="02010609060101010101" charset="-122"/>
              </a:rPr>
              <a:t>-1</a:t>
            </a:r>
            <a:r>
              <a:rPr lang="zh-CN" altLang="en-US" sz="1600" b="1" dirty="0">
                <a:latin typeface="仿宋" panose="02010609060101010101" charset="-122"/>
                <a:ea typeface="仿宋" panose="02010609060101010101" charset="-122"/>
                <a:cs typeface="仿宋" panose="02010609060101010101" charset="-122"/>
              </a:rPr>
              <a:t> </a:t>
            </a:r>
            <a:r>
              <a:rPr lang="en-US" altLang="zh-CN" sz="1600" b="1" dirty="0">
                <a:latin typeface="仿宋" panose="02010609060101010101" charset="-122"/>
                <a:ea typeface="仿宋" panose="02010609060101010101" charset="-122"/>
                <a:cs typeface="仿宋" panose="02010609060101010101" charset="-122"/>
              </a:rPr>
              <a:t>-1 3</a:t>
            </a:r>
            <a:endParaRPr lang="zh-CN" altLang="zh-CN" sz="1600" b="1" dirty="0">
              <a:latin typeface="仿宋" panose="02010609060101010101" charset="-122"/>
              <a:ea typeface="仿宋" panose="02010609060101010101" charset="-122"/>
              <a:cs typeface="仿宋" panose="02010609060101010101" charset="-122"/>
            </a:endParaRPr>
          </a:p>
        </p:txBody>
      </p:sp>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代码</a:t>
            </a:r>
            <a:r>
              <a:rPr lang="en-US" altLang="zh-CN" dirty="0">
                <a:effectLst>
                  <a:outerShdw blurRad="38100" dist="38100" dir="2700000">
                    <a:srgbClr val="000000"/>
                  </a:outerShdw>
                </a:effectLst>
              </a:rPr>
              <a:t>- </a:t>
            </a:r>
            <a:r>
              <a:rPr lang="en-US" altLang="zh-CN" dirty="0" err="1">
                <a:effectLst>
                  <a:outerShdw blurRad="38100" dist="38100" dir="2700000">
                    <a:srgbClr val="000000"/>
                  </a:outerShdw>
                </a:effectLst>
              </a:rPr>
              <a:t>nextval</a:t>
            </a:r>
            <a:r>
              <a:rPr lang="zh-CN" altLang="en-US" dirty="0">
                <a:effectLst>
                  <a:outerShdw blurRad="38100" dist="38100" dir="2700000">
                    <a:srgbClr val="000000"/>
                  </a:outerShdw>
                </a:effectLst>
              </a:rPr>
              <a:t>算法描述</a:t>
            </a:r>
            <a:endParaRPr lang="zh-CN" altLang="en-US" dirty="0">
              <a:effectLst>
                <a:outerShdw blurRad="38100" dist="38100" dir="2700000">
                  <a:srgbClr val="000000"/>
                </a:outerShdw>
              </a:effectLst>
            </a:endParaRPr>
          </a:p>
        </p:txBody>
      </p:sp>
      <p:sp>
        <p:nvSpPr>
          <p:cNvPr id="34" name="矩形 1"/>
          <p:cNvSpPr>
            <a:spLocks noChangeArrowheads="1"/>
          </p:cNvSpPr>
          <p:nvPr/>
        </p:nvSpPr>
        <p:spPr bwMode="auto">
          <a:xfrm>
            <a:off x="539552" y="908720"/>
            <a:ext cx="831691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lang="en-US" altLang="zh-CN" sz="2000" dirty="0" err="1">
                <a:solidFill>
                  <a:schemeClr val="accent1">
                    <a:lumMod val="50000"/>
                  </a:schemeClr>
                </a:solidFill>
              </a:rPr>
              <a:t>nextval</a:t>
            </a:r>
            <a:r>
              <a:rPr lang="zh-CN" altLang="en-US" sz="2000" dirty="0">
                <a:solidFill>
                  <a:schemeClr val="accent1">
                    <a:lumMod val="50000"/>
                  </a:schemeClr>
                </a:solidFill>
              </a:rPr>
              <a:t>是基于</a:t>
            </a:r>
            <a:r>
              <a:rPr lang="en-US" altLang="zh-CN" sz="2000" dirty="0">
                <a:solidFill>
                  <a:schemeClr val="accent1">
                    <a:lumMod val="50000"/>
                  </a:schemeClr>
                </a:solidFill>
              </a:rPr>
              <a:t>next</a:t>
            </a:r>
            <a:r>
              <a:rPr lang="zh-CN" altLang="en-US" sz="2000" dirty="0">
                <a:solidFill>
                  <a:schemeClr val="accent1">
                    <a:lumMod val="50000"/>
                  </a:schemeClr>
                </a:solidFill>
              </a:rPr>
              <a:t>的算法进行的，弥补</a:t>
            </a:r>
            <a:r>
              <a:rPr lang="en-US" altLang="zh-CN" sz="2000" dirty="0">
                <a:solidFill>
                  <a:schemeClr val="accent1">
                    <a:lumMod val="50000"/>
                  </a:schemeClr>
                </a:solidFill>
              </a:rPr>
              <a:t>next</a:t>
            </a:r>
            <a:r>
              <a:rPr lang="zh-CN" altLang="en-US" sz="2000" dirty="0">
                <a:solidFill>
                  <a:schemeClr val="accent1">
                    <a:lumMod val="50000"/>
                  </a:schemeClr>
                </a:solidFill>
              </a:rPr>
              <a:t>算法的缺陷的。主要解决了模式串中大量连续重复的字符，</a:t>
            </a:r>
            <a:r>
              <a:rPr lang="en-US" altLang="zh-CN" sz="2000" dirty="0" err="1">
                <a:solidFill>
                  <a:schemeClr val="accent1">
                    <a:lumMod val="50000"/>
                  </a:schemeClr>
                </a:solidFill>
              </a:rPr>
              <a:t>nextval</a:t>
            </a:r>
            <a:r>
              <a:rPr lang="zh-CN" altLang="en-US" sz="2000" dirty="0">
                <a:solidFill>
                  <a:schemeClr val="accent1">
                    <a:lumMod val="50000"/>
                  </a:schemeClr>
                </a:solidFill>
              </a:rPr>
              <a:t>函数减少了主串的无用比较的次数。</a:t>
            </a:r>
            <a:endParaRPr lang="en-US" altLang="zh-CN" sz="2000" dirty="0">
              <a:solidFill>
                <a:schemeClr val="accent1">
                  <a:lumMod val="50000"/>
                </a:schemeClr>
              </a:solidFill>
            </a:endParaRPr>
          </a:p>
          <a:p>
            <a:pPr>
              <a:lnSpc>
                <a:spcPct val="150000"/>
              </a:lnSpc>
            </a:pPr>
            <a:r>
              <a:rPr lang="zh-CN" altLang="en-US" sz="2000" b="1" dirty="0"/>
              <a:t>假设主串为：</a:t>
            </a:r>
            <a:r>
              <a:rPr lang="en-US" altLang="zh-CN" sz="2000" b="1" dirty="0"/>
              <a:t>S=‘</a:t>
            </a:r>
            <a:r>
              <a:rPr lang="en-US" altLang="zh-CN" sz="2000" b="1" dirty="0" err="1"/>
              <a:t>aaabaaaab</a:t>
            </a:r>
            <a:r>
              <a:rPr lang="en-US" altLang="zh-CN" sz="2000" b="1" dirty="0"/>
              <a:t>’ </a:t>
            </a:r>
            <a:r>
              <a:rPr lang="zh-CN" altLang="en-US" sz="2000" b="1" dirty="0"/>
              <a:t>子串为</a:t>
            </a:r>
            <a:r>
              <a:rPr lang="en-US" altLang="zh-CN" sz="2000" b="1" dirty="0"/>
              <a:t>:T='</a:t>
            </a:r>
            <a:r>
              <a:rPr lang="en-US" altLang="zh-CN" sz="2000" b="1" dirty="0" err="1"/>
              <a:t>aaaab</a:t>
            </a:r>
            <a:r>
              <a:rPr lang="en-US" altLang="zh-CN" sz="2000" b="1" dirty="0"/>
              <a:t>’</a:t>
            </a:r>
            <a:endParaRPr lang="en-US" altLang="zh-CN" sz="2000" b="1" dirty="0"/>
          </a:p>
        </p:txBody>
      </p:sp>
      <p:sp>
        <p:nvSpPr>
          <p:cNvPr id="35" name="矩形 1"/>
          <p:cNvSpPr>
            <a:spLocks noChangeArrowheads="1"/>
          </p:cNvSpPr>
          <p:nvPr/>
        </p:nvSpPr>
        <p:spPr bwMode="auto">
          <a:xfrm>
            <a:off x="587115" y="2348880"/>
            <a:ext cx="5585674" cy="3293209"/>
          </a:xfrm>
          <a:prstGeom prst="rect">
            <a:avLst/>
          </a:prstGeom>
          <a:solidFill>
            <a:schemeClr val="bg1">
              <a:lumMod val="85000"/>
            </a:schemeClr>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dirty="0"/>
              <a:t>根据</a:t>
            </a:r>
            <a:r>
              <a:rPr lang="en-US" altLang="zh-CN" sz="1600" dirty="0"/>
              <a:t>next</a:t>
            </a:r>
            <a:r>
              <a:rPr lang="zh-CN" altLang="en-US" sz="1600" dirty="0"/>
              <a:t>值，</a:t>
            </a:r>
            <a:r>
              <a:rPr lang="en-US" altLang="zh-CN" sz="1600" dirty="0"/>
              <a:t>next[3]=2</a:t>
            </a:r>
            <a:r>
              <a:rPr lang="zh-CN" altLang="en-US" sz="1600" dirty="0"/>
              <a:t>，需要将第</a:t>
            </a:r>
            <a:r>
              <a:rPr lang="en-US" altLang="zh-CN" sz="1600" dirty="0"/>
              <a:t>2</a:t>
            </a:r>
            <a:r>
              <a:rPr lang="zh-CN" altLang="en-US" sz="1600" dirty="0"/>
              <a:t>位与该位置对齐：</a:t>
            </a:r>
            <a:endParaRPr lang="en-US" altLang="zh-CN" sz="1600" dirty="0"/>
          </a:p>
          <a:p>
            <a:r>
              <a:rPr lang="zh-CN" altLang="en-US" sz="1600" dirty="0"/>
              <a:t>文本串：      </a:t>
            </a:r>
            <a:r>
              <a:rPr lang="en-US" altLang="zh-CN" sz="1600" dirty="0"/>
              <a:t>a  </a:t>
            </a:r>
            <a:r>
              <a:rPr lang="en-US" altLang="zh-CN" sz="1600" dirty="0" err="1"/>
              <a:t>a</a:t>
            </a:r>
            <a:r>
              <a:rPr lang="en-US" altLang="zh-CN" sz="1600" dirty="0"/>
              <a:t>  </a:t>
            </a:r>
            <a:r>
              <a:rPr lang="en-US" altLang="zh-CN" sz="1600" dirty="0" err="1"/>
              <a:t>a</a:t>
            </a:r>
            <a:r>
              <a:rPr lang="en-US" altLang="zh-CN" sz="1600" dirty="0"/>
              <a:t>  b  a  </a:t>
            </a:r>
            <a:r>
              <a:rPr lang="en-US" altLang="zh-CN" sz="1600" dirty="0" err="1"/>
              <a:t>a</a:t>
            </a:r>
            <a:r>
              <a:rPr lang="en-US" altLang="zh-CN" sz="1600" dirty="0"/>
              <a:t>  </a:t>
            </a:r>
            <a:r>
              <a:rPr lang="en-US" altLang="zh-CN" sz="1600" dirty="0" err="1"/>
              <a:t>a</a:t>
            </a:r>
            <a:r>
              <a:rPr lang="en-US" altLang="zh-CN" sz="1600" dirty="0"/>
              <a:t>  </a:t>
            </a:r>
            <a:r>
              <a:rPr lang="en-US" altLang="zh-CN" sz="1600" dirty="0" err="1"/>
              <a:t>a</a:t>
            </a:r>
            <a:r>
              <a:rPr lang="en-US" altLang="zh-CN" sz="1600" dirty="0"/>
              <a:t>  b</a:t>
            </a:r>
            <a:endParaRPr lang="en-US" altLang="zh-CN" sz="1600" dirty="0"/>
          </a:p>
          <a:p>
            <a:r>
              <a:rPr lang="zh-CN" altLang="en-US" sz="1600" dirty="0"/>
              <a:t>模式串：          </a:t>
            </a:r>
            <a:r>
              <a:rPr lang="en-US" altLang="zh-CN" sz="1600" dirty="0"/>
              <a:t>a  </a:t>
            </a:r>
            <a:r>
              <a:rPr lang="en-US" altLang="zh-CN" sz="1600" dirty="0" err="1"/>
              <a:t>a</a:t>
            </a:r>
            <a:r>
              <a:rPr lang="en-US" altLang="zh-CN" sz="1600" dirty="0"/>
              <a:t>  </a:t>
            </a:r>
            <a:r>
              <a:rPr lang="en-US" altLang="zh-CN" sz="1600" dirty="0" err="1"/>
              <a:t>a</a:t>
            </a:r>
            <a:r>
              <a:rPr lang="en-US" altLang="zh-CN" sz="1600" dirty="0"/>
              <a:t>  </a:t>
            </a:r>
            <a:r>
              <a:rPr lang="en-US" altLang="zh-CN" sz="1600" dirty="0" err="1"/>
              <a:t>a</a:t>
            </a:r>
            <a:r>
              <a:rPr lang="en-US" altLang="zh-CN" sz="1600" dirty="0"/>
              <a:t>  b       next[2]=1</a:t>
            </a:r>
            <a:endParaRPr lang="en-US" altLang="zh-CN" sz="1600" dirty="0"/>
          </a:p>
          <a:p>
            <a:r>
              <a:rPr lang="zh-CN" altLang="en-US" sz="1600" dirty="0"/>
              <a:t>文本串：      </a:t>
            </a:r>
            <a:r>
              <a:rPr lang="en-US" altLang="zh-CN" sz="1600" dirty="0"/>
              <a:t>a  </a:t>
            </a:r>
            <a:r>
              <a:rPr lang="en-US" altLang="zh-CN" sz="1600" dirty="0" err="1"/>
              <a:t>a</a:t>
            </a:r>
            <a:r>
              <a:rPr lang="en-US" altLang="zh-CN" sz="1600" dirty="0"/>
              <a:t>  </a:t>
            </a:r>
            <a:r>
              <a:rPr lang="en-US" altLang="zh-CN" sz="1600" dirty="0" err="1"/>
              <a:t>a</a:t>
            </a:r>
            <a:r>
              <a:rPr lang="en-US" altLang="zh-CN" sz="1600" dirty="0"/>
              <a:t>  b  a  </a:t>
            </a:r>
            <a:r>
              <a:rPr lang="en-US" altLang="zh-CN" sz="1600" dirty="0" err="1"/>
              <a:t>a</a:t>
            </a:r>
            <a:r>
              <a:rPr lang="en-US" altLang="zh-CN" sz="1600" dirty="0"/>
              <a:t>  </a:t>
            </a:r>
            <a:r>
              <a:rPr lang="en-US" altLang="zh-CN" sz="1600" dirty="0" err="1"/>
              <a:t>a</a:t>
            </a:r>
            <a:r>
              <a:rPr lang="en-US" altLang="zh-CN" sz="1600" dirty="0"/>
              <a:t>  </a:t>
            </a:r>
            <a:r>
              <a:rPr lang="en-US" altLang="zh-CN" sz="1600" dirty="0" err="1"/>
              <a:t>a</a:t>
            </a:r>
            <a:r>
              <a:rPr lang="en-US" altLang="zh-CN" sz="1600" dirty="0"/>
              <a:t>  b</a:t>
            </a:r>
            <a:endParaRPr lang="en-US" altLang="zh-CN" sz="1600" dirty="0"/>
          </a:p>
          <a:p>
            <a:r>
              <a:rPr lang="zh-CN" altLang="en-US" sz="1600" dirty="0"/>
              <a:t>模式串：              </a:t>
            </a:r>
            <a:r>
              <a:rPr lang="en-US" altLang="zh-CN" sz="1600" dirty="0"/>
              <a:t>a  </a:t>
            </a:r>
            <a:r>
              <a:rPr lang="en-US" altLang="zh-CN" sz="1600" dirty="0" err="1"/>
              <a:t>a</a:t>
            </a:r>
            <a:r>
              <a:rPr lang="en-US" altLang="zh-CN" sz="1600" dirty="0"/>
              <a:t>  </a:t>
            </a:r>
            <a:r>
              <a:rPr lang="en-US" altLang="zh-CN" sz="1600" dirty="0" err="1"/>
              <a:t>a</a:t>
            </a:r>
            <a:r>
              <a:rPr lang="en-US" altLang="zh-CN" sz="1600" dirty="0"/>
              <a:t>  </a:t>
            </a:r>
            <a:r>
              <a:rPr lang="en-US" altLang="zh-CN" sz="1600" dirty="0" err="1"/>
              <a:t>a</a:t>
            </a:r>
            <a:r>
              <a:rPr lang="en-US" altLang="zh-CN" sz="1600" dirty="0"/>
              <a:t>  b</a:t>
            </a:r>
            <a:r>
              <a:rPr lang="zh-CN" altLang="en-US" sz="1600" dirty="0"/>
              <a:t>，</a:t>
            </a:r>
            <a:r>
              <a:rPr lang="en-US" altLang="zh-CN" sz="1600" dirty="0"/>
              <a:t>next[1]=0,</a:t>
            </a:r>
            <a:endParaRPr lang="en-US" altLang="zh-CN" sz="1600" dirty="0"/>
          </a:p>
          <a:p>
            <a:r>
              <a:rPr lang="zh-CN" altLang="en-US" sz="1600" dirty="0"/>
              <a:t>文本串：      </a:t>
            </a:r>
            <a:r>
              <a:rPr lang="en-US" altLang="zh-CN" sz="1600" dirty="0"/>
              <a:t>a  </a:t>
            </a:r>
            <a:r>
              <a:rPr lang="en-US" altLang="zh-CN" sz="1600" dirty="0" err="1"/>
              <a:t>a</a:t>
            </a:r>
            <a:r>
              <a:rPr lang="en-US" altLang="zh-CN" sz="1600" dirty="0"/>
              <a:t>  </a:t>
            </a:r>
            <a:r>
              <a:rPr lang="en-US" altLang="zh-CN" sz="1600" dirty="0" err="1"/>
              <a:t>a</a:t>
            </a:r>
            <a:r>
              <a:rPr lang="en-US" altLang="zh-CN" sz="1600" dirty="0"/>
              <a:t>  b  a  </a:t>
            </a:r>
            <a:r>
              <a:rPr lang="en-US" altLang="zh-CN" sz="1600" dirty="0" err="1"/>
              <a:t>a</a:t>
            </a:r>
            <a:r>
              <a:rPr lang="en-US" altLang="zh-CN" sz="1600" dirty="0"/>
              <a:t>  </a:t>
            </a:r>
            <a:r>
              <a:rPr lang="en-US" altLang="zh-CN" sz="1600" dirty="0" err="1"/>
              <a:t>a</a:t>
            </a:r>
            <a:r>
              <a:rPr lang="en-US" altLang="zh-CN" sz="1600" dirty="0"/>
              <a:t>  </a:t>
            </a:r>
            <a:r>
              <a:rPr lang="en-US" altLang="zh-CN" sz="1600" dirty="0" err="1"/>
              <a:t>a</a:t>
            </a:r>
            <a:r>
              <a:rPr lang="en-US" altLang="zh-CN" sz="1600" dirty="0"/>
              <a:t>  b</a:t>
            </a:r>
            <a:endParaRPr lang="en-US" altLang="zh-CN" sz="1600" dirty="0"/>
          </a:p>
          <a:p>
            <a:r>
              <a:rPr lang="zh-CN" altLang="en-US" sz="1600" dirty="0"/>
              <a:t>模式串：                  </a:t>
            </a:r>
            <a:r>
              <a:rPr lang="en-US" altLang="zh-CN" sz="1600" dirty="0"/>
              <a:t>a  </a:t>
            </a:r>
            <a:r>
              <a:rPr lang="en-US" altLang="zh-CN" sz="1600" dirty="0" err="1"/>
              <a:t>a</a:t>
            </a:r>
            <a:r>
              <a:rPr lang="en-US" altLang="zh-CN" sz="1600" dirty="0"/>
              <a:t>  </a:t>
            </a:r>
            <a:r>
              <a:rPr lang="en-US" altLang="zh-CN" sz="1600" dirty="0" err="1"/>
              <a:t>a</a:t>
            </a:r>
            <a:r>
              <a:rPr lang="en-US" altLang="zh-CN" sz="1600" dirty="0"/>
              <a:t>  </a:t>
            </a:r>
            <a:r>
              <a:rPr lang="en-US" altLang="zh-CN" sz="1600" dirty="0" err="1"/>
              <a:t>a</a:t>
            </a:r>
            <a:r>
              <a:rPr lang="en-US" altLang="zh-CN" sz="1600" dirty="0"/>
              <a:t>  b</a:t>
            </a:r>
            <a:r>
              <a:rPr lang="zh-CN" altLang="en-US" sz="1600" dirty="0"/>
              <a:t>  </a:t>
            </a:r>
            <a:r>
              <a:rPr lang="en-US" altLang="zh-CN" sz="1600" dirty="0"/>
              <a:t>  next[0]=-1, i+1, j=0</a:t>
            </a:r>
            <a:endParaRPr lang="en-US" altLang="zh-CN" sz="1600" dirty="0"/>
          </a:p>
          <a:p>
            <a:r>
              <a:rPr lang="zh-CN" altLang="en-US" sz="1600" dirty="0"/>
              <a:t>文本串：      </a:t>
            </a:r>
            <a:r>
              <a:rPr lang="en-US" altLang="zh-CN" sz="1600" dirty="0"/>
              <a:t>a  </a:t>
            </a:r>
            <a:r>
              <a:rPr lang="en-US" altLang="zh-CN" sz="1600" dirty="0" err="1"/>
              <a:t>a</a:t>
            </a:r>
            <a:r>
              <a:rPr lang="en-US" altLang="zh-CN" sz="1600" dirty="0"/>
              <a:t>  </a:t>
            </a:r>
            <a:r>
              <a:rPr lang="en-US" altLang="zh-CN" sz="1600" dirty="0" err="1"/>
              <a:t>a</a:t>
            </a:r>
            <a:r>
              <a:rPr lang="en-US" altLang="zh-CN" sz="1600" dirty="0"/>
              <a:t>  b  a  </a:t>
            </a:r>
            <a:r>
              <a:rPr lang="en-US" altLang="zh-CN" sz="1600" dirty="0" err="1"/>
              <a:t>a</a:t>
            </a:r>
            <a:r>
              <a:rPr lang="en-US" altLang="zh-CN" sz="1600" dirty="0"/>
              <a:t>  </a:t>
            </a:r>
            <a:r>
              <a:rPr lang="en-US" altLang="zh-CN" sz="1600" dirty="0" err="1"/>
              <a:t>a</a:t>
            </a:r>
            <a:r>
              <a:rPr lang="en-US" altLang="zh-CN" sz="1600" dirty="0"/>
              <a:t>  </a:t>
            </a:r>
            <a:r>
              <a:rPr lang="en-US" altLang="zh-CN" sz="1600" dirty="0" err="1"/>
              <a:t>a</a:t>
            </a:r>
            <a:r>
              <a:rPr lang="en-US" altLang="zh-CN" sz="1600" dirty="0"/>
              <a:t>  b</a:t>
            </a:r>
            <a:endParaRPr lang="en-US" altLang="zh-CN" sz="1600" dirty="0"/>
          </a:p>
          <a:p>
            <a:r>
              <a:rPr lang="zh-CN" altLang="en-US" sz="1600" dirty="0"/>
              <a:t>模式串：                      </a:t>
            </a:r>
            <a:r>
              <a:rPr lang="en-US" altLang="zh-CN" sz="1600" dirty="0"/>
              <a:t>a  </a:t>
            </a:r>
            <a:r>
              <a:rPr lang="en-US" altLang="zh-CN" sz="1600" dirty="0" err="1"/>
              <a:t>a</a:t>
            </a:r>
            <a:r>
              <a:rPr lang="en-US" altLang="zh-CN" sz="1600" dirty="0"/>
              <a:t>  </a:t>
            </a:r>
            <a:r>
              <a:rPr lang="en-US" altLang="zh-CN" sz="1600" dirty="0" err="1"/>
              <a:t>a</a:t>
            </a:r>
            <a:r>
              <a:rPr lang="en-US" altLang="zh-CN" sz="1600" dirty="0"/>
              <a:t>  </a:t>
            </a:r>
            <a:r>
              <a:rPr lang="en-US" altLang="zh-CN" sz="1600" dirty="0" err="1"/>
              <a:t>a</a:t>
            </a:r>
            <a:r>
              <a:rPr lang="en-US" altLang="zh-CN" sz="1600" dirty="0"/>
              <a:t>  b </a:t>
            </a:r>
            <a:endParaRPr lang="en-US" altLang="zh-CN" sz="1600" dirty="0"/>
          </a:p>
        </p:txBody>
      </p:sp>
      <p:sp>
        <p:nvSpPr>
          <p:cNvPr id="43" name="矩形 2"/>
          <p:cNvSpPr>
            <a:spLocks noChangeArrowheads="1"/>
          </p:cNvSpPr>
          <p:nvPr/>
        </p:nvSpPr>
        <p:spPr bwMode="auto">
          <a:xfrm>
            <a:off x="5065649" y="5103926"/>
            <a:ext cx="3840163" cy="1076325"/>
          </a:xfrm>
          <a:prstGeom prst="rect">
            <a:avLst/>
          </a:prstGeom>
          <a:solidFill>
            <a:schemeClr val="accent6">
              <a:lumMod val="40000"/>
              <a:lumOff val="60000"/>
            </a:schemeClr>
          </a:solid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1600" dirty="0">
                <a:solidFill>
                  <a:srgbClr val="1C1CDC"/>
                </a:solidFill>
                <a:latin typeface="Times New Roman" panose="02020603050405020304" pitchFamily="18" charset="0"/>
                <a:cs typeface="Times New Roman" panose="02020603050405020304" pitchFamily="18" charset="0"/>
              </a:rPr>
              <a:t>如果位置</a:t>
            </a:r>
            <a:r>
              <a:rPr lang="en-US" altLang="zh-CN" sz="1600" dirty="0">
                <a:solidFill>
                  <a:srgbClr val="1C1CDC"/>
                </a:solidFill>
                <a:latin typeface="Times New Roman" panose="02020603050405020304" pitchFamily="18" charset="0"/>
                <a:cs typeface="Times New Roman" panose="02020603050405020304" pitchFamily="18" charset="0"/>
              </a:rPr>
              <a:t>k</a:t>
            </a:r>
            <a:r>
              <a:rPr lang="zh-CN" altLang="en-US" sz="1600" dirty="0">
                <a:solidFill>
                  <a:srgbClr val="1C1CDC"/>
                </a:solidFill>
                <a:latin typeface="Times New Roman" panose="02020603050405020304" pitchFamily="18" charset="0"/>
                <a:cs typeface="Times New Roman" panose="02020603050405020304" pitchFamily="18" charset="0"/>
              </a:rPr>
              <a:t>的元素与</a:t>
            </a:r>
            <a:r>
              <a:rPr lang="en-US" altLang="zh-CN" sz="1600" dirty="0">
                <a:solidFill>
                  <a:srgbClr val="1C1CDC"/>
                </a:solidFill>
                <a:latin typeface="Times New Roman" panose="02020603050405020304" pitchFamily="18" charset="0"/>
                <a:cs typeface="Times New Roman" panose="02020603050405020304" pitchFamily="18" charset="0"/>
              </a:rPr>
              <a:t>next[k]</a:t>
            </a:r>
            <a:r>
              <a:rPr lang="zh-CN" altLang="en-US" sz="1600" dirty="0">
                <a:solidFill>
                  <a:srgbClr val="1C1CDC"/>
                </a:solidFill>
                <a:latin typeface="Times New Roman" panose="02020603050405020304" pitchFamily="18" charset="0"/>
                <a:cs typeface="Times New Roman" panose="02020603050405020304" pitchFamily="18" charset="0"/>
              </a:rPr>
              <a:t>元素</a:t>
            </a:r>
            <a:r>
              <a:rPr lang="zh-CN" altLang="en-US" sz="1600" b="1" dirty="0">
                <a:solidFill>
                  <a:srgbClr val="1C1CDC"/>
                </a:solidFill>
                <a:latin typeface="Times New Roman" panose="02020603050405020304" pitchFamily="18" charset="0"/>
                <a:cs typeface="Times New Roman" panose="02020603050405020304" pitchFamily="18" charset="0"/>
              </a:rPr>
              <a:t>相同</a:t>
            </a:r>
            <a:r>
              <a:rPr lang="zh-CN" altLang="en-US" sz="1600" dirty="0">
                <a:solidFill>
                  <a:srgbClr val="1C1CDC"/>
                </a:solidFill>
                <a:latin typeface="Times New Roman" panose="02020603050405020304" pitchFamily="18" charset="0"/>
                <a:cs typeface="Times New Roman" panose="02020603050405020304" pitchFamily="18" charset="0"/>
              </a:rPr>
              <a:t>时，</a:t>
            </a:r>
            <a:r>
              <a:rPr lang="en-US" altLang="zh-CN" sz="1600" dirty="0" err="1">
                <a:solidFill>
                  <a:srgbClr val="1C1CDC"/>
                </a:solidFill>
                <a:latin typeface="Times New Roman" panose="02020603050405020304" pitchFamily="18" charset="0"/>
                <a:cs typeface="Times New Roman" panose="02020603050405020304" pitchFamily="18" charset="0"/>
              </a:rPr>
              <a:t>nextval</a:t>
            </a:r>
            <a:r>
              <a:rPr lang="en-US" altLang="zh-CN" sz="1600" dirty="0">
                <a:solidFill>
                  <a:srgbClr val="1C1CDC"/>
                </a:solidFill>
                <a:latin typeface="Times New Roman" panose="02020603050405020304" pitchFamily="18" charset="0"/>
                <a:cs typeface="Times New Roman" panose="02020603050405020304" pitchFamily="18" charset="0"/>
              </a:rPr>
              <a:t>[k]=</a:t>
            </a:r>
            <a:r>
              <a:rPr lang="en-US" altLang="zh-CN" sz="1600" dirty="0" err="1">
                <a:solidFill>
                  <a:srgbClr val="1C1CDC"/>
                </a:solidFill>
                <a:latin typeface="Times New Roman" panose="02020603050405020304" pitchFamily="18" charset="0"/>
                <a:cs typeface="Times New Roman" panose="02020603050405020304" pitchFamily="18" charset="0"/>
              </a:rPr>
              <a:t>nextval</a:t>
            </a:r>
            <a:r>
              <a:rPr lang="en-US" altLang="zh-CN" sz="1600" dirty="0">
                <a:solidFill>
                  <a:srgbClr val="1C1CDC"/>
                </a:solidFill>
                <a:latin typeface="Times New Roman" panose="02020603050405020304" pitchFamily="18" charset="0"/>
                <a:cs typeface="Times New Roman" panose="02020603050405020304" pitchFamily="18" charset="0"/>
              </a:rPr>
              <a:t>[next[k]]</a:t>
            </a:r>
            <a:endParaRPr lang="en-US" altLang="zh-CN" sz="1600" dirty="0">
              <a:solidFill>
                <a:srgbClr val="1C1CDC"/>
              </a:solidFill>
              <a:latin typeface="Times New Roman" panose="02020603050405020304" pitchFamily="18" charset="0"/>
              <a:cs typeface="Times New Roman" panose="02020603050405020304" pitchFamily="18" charset="0"/>
            </a:endParaRPr>
          </a:p>
          <a:p>
            <a:pPr algn="just"/>
            <a:r>
              <a:rPr lang="zh-CN" altLang="en-US" sz="1600" dirty="0">
                <a:solidFill>
                  <a:srgbClr val="1C1CDC"/>
                </a:solidFill>
                <a:latin typeface="Times New Roman" panose="02020603050405020304" pitchFamily="18" charset="0"/>
                <a:cs typeface="Times New Roman" panose="02020603050405020304" pitchFamily="18" charset="0"/>
              </a:rPr>
              <a:t>如果位置</a:t>
            </a:r>
            <a:r>
              <a:rPr lang="en-US" altLang="zh-CN" sz="1600" dirty="0">
                <a:solidFill>
                  <a:srgbClr val="1C1CDC"/>
                </a:solidFill>
                <a:latin typeface="Times New Roman" panose="02020603050405020304" pitchFamily="18" charset="0"/>
                <a:cs typeface="Times New Roman" panose="02020603050405020304" pitchFamily="18" charset="0"/>
              </a:rPr>
              <a:t>k</a:t>
            </a:r>
            <a:r>
              <a:rPr lang="zh-CN" altLang="en-US" sz="1600" dirty="0">
                <a:solidFill>
                  <a:srgbClr val="1C1CDC"/>
                </a:solidFill>
                <a:latin typeface="Times New Roman" panose="02020603050405020304" pitchFamily="18" charset="0"/>
                <a:cs typeface="Times New Roman" panose="02020603050405020304" pitchFamily="18" charset="0"/>
              </a:rPr>
              <a:t>的元素与</a:t>
            </a:r>
            <a:r>
              <a:rPr lang="en-US" altLang="zh-CN" sz="1600" dirty="0">
                <a:solidFill>
                  <a:srgbClr val="1C1CDC"/>
                </a:solidFill>
                <a:latin typeface="Times New Roman" panose="02020603050405020304" pitchFamily="18" charset="0"/>
                <a:cs typeface="Times New Roman" panose="02020603050405020304" pitchFamily="18" charset="0"/>
              </a:rPr>
              <a:t>next[k]</a:t>
            </a:r>
            <a:r>
              <a:rPr lang="zh-CN" altLang="en-US" sz="1600" dirty="0">
                <a:solidFill>
                  <a:srgbClr val="1C1CDC"/>
                </a:solidFill>
                <a:latin typeface="Times New Roman" panose="02020603050405020304" pitchFamily="18" charset="0"/>
                <a:cs typeface="Times New Roman" panose="02020603050405020304" pitchFamily="18" charset="0"/>
              </a:rPr>
              <a:t>元素</a:t>
            </a:r>
            <a:r>
              <a:rPr lang="zh-CN" altLang="en-US" sz="1600" b="1" dirty="0">
                <a:solidFill>
                  <a:srgbClr val="1C1CDC"/>
                </a:solidFill>
                <a:latin typeface="Times New Roman" panose="02020603050405020304" pitchFamily="18" charset="0"/>
                <a:cs typeface="Times New Roman" panose="02020603050405020304" pitchFamily="18" charset="0"/>
              </a:rPr>
              <a:t>不同</a:t>
            </a:r>
            <a:r>
              <a:rPr lang="zh-CN" altLang="en-US" sz="1600" dirty="0">
                <a:solidFill>
                  <a:srgbClr val="1C1CDC"/>
                </a:solidFill>
                <a:latin typeface="Times New Roman" panose="02020603050405020304" pitchFamily="18" charset="0"/>
                <a:cs typeface="Times New Roman" panose="02020603050405020304" pitchFamily="18" charset="0"/>
              </a:rPr>
              <a:t>时，</a:t>
            </a:r>
            <a:r>
              <a:rPr lang="en-US" altLang="zh-CN" sz="1600" dirty="0" err="1">
                <a:solidFill>
                  <a:srgbClr val="1C1CDC"/>
                </a:solidFill>
                <a:latin typeface="Times New Roman" panose="02020603050405020304" pitchFamily="18" charset="0"/>
                <a:cs typeface="Times New Roman" panose="02020603050405020304" pitchFamily="18" charset="0"/>
              </a:rPr>
              <a:t>nextval</a:t>
            </a:r>
            <a:r>
              <a:rPr lang="en-US" altLang="zh-CN" sz="1600" dirty="0">
                <a:solidFill>
                  <a:srgbClr val="1C1CDC"/>
                </a:solidFill>
                <a:latin typeface="Times New Roman" panose="02020603050405020304" pitchFamily="18" charset="0"/>
                <a:cs typeface="Times New Roman" panose="02020603050405020304" pitchFamily="18" charset="0"/>
              </a:rPr>
              <a:t>[k]= next[k]</a:t>
            </a:r>
            <a:endParaRPr lang="en-US" altLang="zh-CN" sz="1600" dirty="0">
              <a:solidFill>
                <a:srgbClr val="1C1CDC"/>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代码</a:t>
            </a:r>
            <a:r>
              <a:rPr lang="en-US" altLang="zh-CN" dirty="0">
                <a:effectLst>
                  <a:outerShdw blurRad="38100" dist="38100" dir="2700000">
                    <a:srgbClr val="000000"/>
                  </a:outerShdw>
                </a:effectLst>
              </a:rPr>
              <a:t>- </a:t>
            </a:r>
            <a:r>
              <a:rPr lang="en-US" altLang="zh-CN" dirty="0" err="1">
                <a:effectLst>
                  <a:outerShdw blurRad="38100" dist="38100" dir="2700000">
                    <a:srgbClr val="000000"/>
                  </a:outerShdw>
                </a:effectLst>
              </a:rPr>
              <a:t>nextval</a:t>
            </a:r>
            <a:r>
              <a:rPr lang="zh-CN" altLang="en-US" dirty="0">
                <a:effectLst>
                  <a:outerShdw blurRad="38100" dist="38100" dir="2700000">
                    <a:srgbClr val="000000"/>
                  </a:outerShdw>
                </a:effectLst>
              </a:rPr>
              <a:t>算法描述</a:t>
            </a:r>
            <a:endParaRPr lang="zh-CN" altLang="en-US" dirty="0">
              <a:effectLst>
                <a:outerShdw blurRad="38100" dist="38100" dir="2700000">
                  <a:srgbClr val="000000"/>
                </a:outerShdw>
              </a:effectLst>
            </a:endParaRPr>
          </a:p>
        </p:txBody>
      </p:sp>
      <p:sp>
        <p:nvSpPr>
          <p:cNvPr id="8" name="矩形 1"/>
          <p:cNvSpPr>
            <a:spLocks noChangeArrowheads="1"/>
          </p:cNvSpPr>
          <p:nvPr/>
        </p:nvSpPr>
        <p:spPr bwMode="auto">
          <a:xfrm>
            <a:off x="683568" y="1196752"/>
            <a:ext cx="7704856" cy="4524315"/>
          </a:xfrm>
          <a:prstGeom prst="rect">
            <a:avLst/>
          </a:prstGeom>
          <a:solidFill>
            <a:schemeClr val="accent2">
              <a:lumMod val="20000"/>
              <a:lumOff val="80000"/>
            </a:schemeClr>
          </a:solidFill>
          <a:ln>
            <a:noFill/>
          </a:ln>
        </p:spPr>
        <p:txBody>
          <a:bodyPr wrap="square">
            <a:spAutoFit/>
          </a:bodyPr>
          <a:lstStyle/>
          <a:p>
            <a:pPr>
              <a:lnSpc>
                <a:spcPct val="150000"/>
              </a:lnSpc>
              <a:spcBef>
                <a:spcPts val="0"/>
              </a:spcBef>
            </a:pPr>
            <a:r>
              <a:rPr lang="en-US" altLang="zh-CN" sz="1600" dirty="0">
                <a:latin typeface="Times New Roman" panose="02020603050405020304" pitchFamily="18" charset="0"/>
                <a:cs typeface="Times New Roman" panose="02020603050405020304" pitchFamily="18" charset="0"/>
              </a:rPr>
              <a:t>  int </a:t>
            </a:r>
            <a:r>
              <a:rPr lang="en-US" altLang="zh-CN" sz="1600" dirty="0" err="1">
                <a:latin typeface="Times New Roman" panose="02020603050405020304" pitchFamily="18" charset="0"/>
                <a:cs typeface="Times New Roman" panose="02020603050405020304" pitchFamily="18" charset="0"/>
              </a:rPr>
              <a:t>get_nextval</a:t>
            </a:r>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SString</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T,int</a:t>
            </a:r>
            <a:r>
              <a:rPr lang="en-US" altLang="zh-CN" sz="1600" dirty="0">
                <a:latin typeface="Times New Roman" panose="02020603050405020304" pitchFamily="18" charset="0"/>
                <a:cs typeface="Times New Roman" panose="02020603050405020304" pitchFamily="18" charset="0"/>
              </a:rPr>
              <a:t> &amp;</a:t>
            </a:r>
            <a:r>
              <a:rPr lang="en-US" altLang="zh-CN" sz="1600" dirty="0" err="1">
                <a:latin typeface="Times New Roman" panose="02020603050405020304" pitchFamily="18" charset="0"/>
                <a:cs typeface="Times New Roman" panose="02020603050405020304" pitchFamily="18" charset="0"/>
              </a:rPr>
              <a:t>nextval</a:t>
            </a:r>
            <a:r>
              <a:rPr lang="en-US" altLang="zh-CN" sz="1600" dirty="0">
                <a:latin typeface="Times New Roman" panose="02020603050405020304" pitchFamily="18" charset="0"/>
                <a:cs typeface="Times New Roman" panose="02020603050405020304" pitchFamily="18" charset="0"/>
              </a:rPr>
              <a:t>[ ]){</a:t>
            </a: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求模式串</a:t>
            </a:r>
            <a:r>
              <a:rPr lang="en-US" altLang="zh-CN" sz="1600" dirty="0">
                <a:latin typeface="Times New Roman" panose="02020603050405020304" pitchFamily="18" charset="0"/>
                <a:cs typeface="Times New Roman" panose="02020603050405020304" pitchFamily="18" charset="0"/>
              </a:rPr>
              <a:t>T</a:t>
            </a:r>
            <a:r>
              <a:rPr lang="zh-CN" altLang="en-US" sz="1600" dirty="0">
                <a:latin typeface="Times New Roman" panose="02020603050405020304" pitchFamily="18" charset="0"/>
                <a:cs typeface="Times New Roman" panose="02020603050405020304" pitchFamily="18" charset="0"/>
              </a:rPr>
              <a:t>的</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函数修正值并存入</a:t>
            </a:r>
            <a:r>
              <a:rPr lang="zh-CN" altLang="en-US" sz="1600" dirty="0">
                <a:latin typeface="Times New Roman" panose="02020603050405020304" pitchFamily="18" charset="0"/>
                <a:cs typeface="Times New Roman" panose="02020603050405020304" pitchFamily="18" charset="0"/>
                <a:hlinkClick r:id="rId1"/>
              </a:rPr>
              <a:t>数组</a:t>
            </a:r>
            <a:r>
              <a:rPr lang="en-US" altLang="zh-CN" sz="1600" dirty="0" err="1">
                <a:latin typeface="Times New Roman" panose="02020603050405020304" pitchFamily="18" charset="0"/>
                <a:cs typeface="Times New Roman" panose="02020603050405020304" pitchFamily="18" charset="0"/>
              </a:rPr>
              <a:t>nextval</a:t>
            </a:r>
            <a:r>
              <a:rPr lang="zh-CN" altLang="en-US" sz="1600" dirty="0">
                <a:latin typeface="Times New Roman" panose="02020603050405020304" pitchFamily="18" charset="0"/>
                <a:cs typeface="Times New Roman" panose="02020603050405020304" pitchFamily="18" charset="0"/>
              </a:rPr>
              <a:t>。</a:t>
            </a: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        k=-1; </a:t>
            </a:r>
            <a:r>
              <a:rPr lang="en-US" altLang="zh-CN" sz="1600" dirty="0" err="1">
                <a:latin typeface="Times New Roman" panose="02020603050405020304" pitchFamily="18" charset="0"/>
                <a:cs typeface="Times New Roman" panose="02020603050405020304" pitchFamily="18" charset="0"/>
              </a:rPr>
              <a:t>nextval</a:t>
            </a:r>
            <a:r>
              <a:rPr lang="en-US" altLang="zh-CN" sz="1600" dirty="0">
                <a:latin typeface="Times New Roman" panose="02020603050405020304" pitchFamily="18" charset="0"/>
                <a:cs typeface="Times New Roman" panose="02020603050405020304" pitchFamily="18" charset="0"/>
              </a:rPr>
              <a:t>[0]=-1; j=0;</a:t>
            </a: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        while(</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&lt;T[0]){</a:t>
            </a: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            if(k==-1||T[k]==T[j]){</a:t>
            </a: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                ++k;++j;</a:t>
            </a: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                if (T[k]!=T[j]) </a:t>
            </a:r>
            <a:r>
              <a:rPr lang="en-US" altLang="zh-CN" sz="1600" dirty="0" err="1">
                <a:latin typeface="Times New Roman" panose="02020603050405020304" pitchFamily="18" charset="0"/>
                <a:cs typeface="Times New Roman" panose="02020603050405020304" pitchFamily="18" charset="0"/>
              </a:rPr>
              <a:t>nextval</a:t>
            </a:r>
            <a:r>
              <a:rPr lang="en-US" altLang="zh-CN" sz="1600" dirty="0">
                <a:latin typeface="Times New Roman" panose="02020603050405020304" pitchFamily="18" charset="0"/>
                <a:cs typeface="Times New Roman" panose="02020603050405020304" pitchFamily="18" charset="0"/>
              </a:rPr>
              <a:t>[j]=k;</a:t>
            </a: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                else </a:t>
            </a:r>
            <a:r>
              <a:rPr lang="en-US" altLang="zh-CN" sz="1600" dirty="0" err="1">
                <a:latin typeface="Times New Roman" panose="02020603050405020304" pitchFamily="18" charset="0"/>
                <a:cs typeface="Times New Roman" panose="02020603050405020304" pitchFamily="18" charset="0"/>
              </a:rPr>
              <a:t>nextval</a:t>
            </a:r>
            <a:r>
              <a:rPr lang="en-US" altLang="zh-CN" sz="1600" dirty="0">
                <a:latin typeface="Times New Roman" panose="02020603050405020304" pitchFamily="18" charset="0"/>
                <a:cs typeface="Times New Roman" panose="02020603050405020304" pitchFamily="18" charset="0"/>
              </a:rPr>
              <a:t>[j]=</a:t>
            </a:r>
            <a:r>
              <a:rPr lang="en-US" altLang="zh-CN" sz="1600" dirty="0" err="1">
                <a:latin typeface="Times New Roman" panose="02020603050405020304" pitchFamily="18" charset="0"/>
                <a:cs typeface="Times New Roman" panose="02020603050405020304" pitchFamily="18" charset="0"/>
              </a:rPr>
              <a:t>nextval</a:t>
            </a:r>
            <a:r>
              <a:rPr lang="en-US" altLang="zh-CN" sz="1600" dirty="0">
                <a:latin typeface="Times New Roman" panose="02020603050405020304" pitchFamily="18" charset="0"/>
                <a:cs typeface="Times New Roman" panose="02020603050405020304" pitchFamily="18" charset="0"/>
              </a:rPr>
              <a:t>[k];</a:t>
            </a: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            }</a:t>
            </a: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            else  k=</a:t>
            </a:r>
            <a:r>
              <a:rPr lang="en-US" altLang="zh-CN" sz="1600" dirty="0" err="1">
                <a:latin typeface="Times New Roman" panose="02020603050405020304" pitchFamily="18" charset="0"/>
                <a:cs typeface="Times New Roman" panose="02020603050405020304" pitchFamily="18" charset="0"/>
              </a:rPr>
              <a:t>nextval</a:t>
            </a:r>
            <a:r>
              <a:rPr lang="en-US" altLang="zh-CN" sz="1600" dirty="0">
                <a:latin typeface="Times New Roman" panose="02020603050405020304" pitchFamily="18" charset="0"/>
                <a:cs typeface="Times New Roman" panose="02020603050405020304" pitchFamily="18" charset="0"/>
              </a:rPr>
              <a:t>[k];</a:t>
            </a: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        }</a:t>
            </a: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get_nextval</a:t>
            </a:r>
            <a:endParaRPr lang="zh-CN" altLang="en-US" sz="1600" dirty="0">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灯片编号占位符 1"/>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30722" name="Text Box 4"/>
          <p:cNvSpPr txBox="1"/>
          <p:nvPr/>
        </p:nvSpPr>
        <p:spPr>
          <a:xfrm>
            <a:off x="468313" y="1268413"/>
            <a:ext cx="8424862" cy="5140325"/>
          </a:xfrm>
          <a:prstGeom prst="rect">
            <a:avLst/>
          </a:prstGeom>
          <a:noFill/>
          <a:ln w="9525">
            <a:noFill/>
          </a:ln>
        </p:spPr>
        <p:txBody>
          <a:bodyPr>
            <a:spAutoFit/>
          </a:bodyPr>
          <a:lstStyle/>
          <a:p>
            <a:pPr marL="342900" indent="-342900">
              <a:lnSpc>
                <a:spcPct val="115000"/>
              </a:lnSpc>
              <a:spcBef>
                <a:spcPct val="0"/>
              </a:spcBef>
              <a:buClrTx/>
              <a:buAutoNum type="arabicPeriod"/>
            </a:pPr>
            <a:r>
              <a:rPr lang="zh-CN" altLang="en-US" b="1" dirty="0">
                <a:solidFill>
                  <a:srgbClr val="0033CC"/>
                </a:solidFill>
                <a:latin typeface="宋体" panose="02010600030101010101" pitchFamily="2" charset="-122"/>
              </a:rPr>
              <a:t>文本</a:t>
            </a:r>
            <a:r>
              <a:rPr lang="zh-CN" altLang="en-US" b="1" dirty="0">
                <a:solidFill>
                  <a:srgbClr val="000000"/>
                </a:solidFill>
                <a:latin typeface="宋体" panose="02010600030101010101" pitchFamily="2" charset="-122"/>
              </a:rPr>
              <a:t>：由若干个字符组成的有限序列，设为</a:t>
            </a:r>
            <a:r>
              <a:rPr lang="en-US" altLang="zh-CN" b="1" i="1" dirty="0">
                <a:solidFill>
                  <a:srgbClr val="000000"/>
                </a:solidFill>
                <a:latin typeface="Arial" panose="020B0604020202020204" pitchFamily="34" charset="0"/>
              </a:rPr>
              <a:t>y</a:t>
            </a:r>
            <a:r>
              <a:rPr lang="en-US" altLang="zh-CN" b="1" dirty="0">
                <a:solidFill>
                  <a:srgbClr val="000000"/>
                </a:solidFill>
                <a:latin typeface="Arial" panose="020B0604020202020204" pitchFamily="34" charset="0"/>
              </a:rPr>
              <a:t>={</a:t>
            </a:r>
            <a:r>
              <a:rPr lang="en-US" altLang="zh-CN" b="1" i="1" dirty="0">
                <a:solidFill>
                  <a:srgbClr val="000000"/>
                </a:solidFill>
                <a:latin typeface="Arial" panose="020B0604020202020204" pitchFamily="34" charset="0"/>
              </a:rPr>
              <a:t>y</a:t>
            </a:r>
            <a:r>
              <a:rPr lang="en-US" altLang="zh-CN" b="1" i="1" baseline="-25000" dirty="0">
                <a:solidFill>
                  <a:srgbClr val="000000"/>
                </a:solidFill>
                <a:latin typeface="Arial" panose="020B0604020202020204" pitchFamily="34" charset="0"/>
              </a:rPr>
              <a:t>1</a:t>
            </a:r>
            <a:r>
              <a:rPr lang="en-US" altLang="zh-CN" b="1" i="1" dirty="0">
                <a:solidFill>
                  <a:srgbClr val="000000"/>
                </a:solidFill>
                <a:latin typeface="Arial" panose="020B0604020202020204" pitchFamily="34" charset="0"/>
              </a:rPr>
              <a:t>y</a:t>
            </a:r>
            <a:r>
              <a:rPr lang="en-US" altLang="zh-CN" b="1" i="1" baseline="-25000" dirty="0">
                <a:solidFill>
                  <a:srgbClr val="000000"/>
                </a:solidFill>
                <a:latin typeface="Arial" panose="020B0604020202020204" pitchFamily="34" charset="0"/>
              </a:rPr>
              <a:t>2</a:t>
            </a:r>
            <a:r>
              <a:rPr lang="en-US" altLang="zh-CN" b="1" i="1" dirty="0">
                <a:solidFill>
                  <a:srgbClr val="000000"/>
                </a:solidFill>
                <a:latin typeface="Arial" panose="020B0604020202020204" pitchFamily="34" charset="0"/>
              </a:rPr>
              <a:t>y</a:t>
            </a:r>
            <a:r>
              <a:rPr lang="en-US" altLang="zh-CN" b="1" i="1" baseline="-25000" dirty="0">
                <a:solidFill>
                  <a:srgbClr val="000000"/>
                </a:solidFill>
                <a:latin typeface="Arial" panose="020B0604020202020204" pitchFamily="34" charset="0"/>
              </a:rPr>
              <a:t>3</a:t>
            </a:r>
            <a:r>
              <a:rPr lang="en-US" altLang="zh-CN" b="1" i="1" dirty="0">
                <a:solidFill>
                  <a:srgbClr val="000000"/>
                </a:solidFill>
                <a:latin typeface="Arial" panose="020B0604020202020204" pitchFamily="34" charset="0"/>
              </a:rPr>
              <a:t>…y</a:t>
            </a:r>
            <a:r>
              <a:rPr lang="en-US" altLang="zh-CN" b="1" i="1" baseline="-25000" dirty="0">
                <a:solidFill>
                  <a:srgbClr val="000000"/>
                </a:solidFill>
                <a:latin typeface="Arial" panose="020B0604020202020204" pitchFamily="34" charset="0"/>
              </a:rPr>
              <a:t>n</a:t>
            </a:r>
            <a:r>
              <a:rPr lang="en-US" altLang="zh-CN" b="1" dirty="0">
                <a:solidFill>
                  <a:srgbClr val="000000"/>
                </a:solidFill>
                <a:latin typeface="Arial" panose="020B0604020202020204" pitchFamily="34" charset="0"/>
              </a:rPr>
              <a:t>},</a:t>
            </a:r>
            <a:r>
              <a:rPr lang="zh-CN" altLang="en-US" b="1" dirty="0">
                <a:solidFill>
                  <a:srgbClr val="000000"/>
                </a:solidFill>
                <a:latin typeface="宋体" panose="02010600030101010101" pitchFamily="2" charset="-122"/>
              </a:rPr>
              <a:t>其中</a:t>
            </a:r>
            <a:r>
              <a:rPr lang="en-US" altLang="zh-CN" b="1" i="1" dirty="0">
                <a:solidFill>
                  <a:srgbClr val="000000"/>
                </a:solidFill>
                <a:latin typeface="Arial" panose="020B0604020202020204" pitchFamily="34" charset="0"/>
              </a:rPr>
              <a:t>n</a:t>
            </a:r>
            <a:r>
              <a:rPr lang="zh-CN" altLang="en-US" b="1" dirty="0">
                <a:solidFill>
                  <a:srgbClr val="000000"/>
                </a:solidFill>
                <a:latin typeface="宋体" panose="02010600030101010101" pitchFamily="2" charset="-122"/>
              </a:rPr>
              <a:t>为文本长度，即文本中总的字符个数。</a:t>
            </a:r>
            <a:endParaRPr lang="zh-CN" altLang="en-US" b="1" dirty="0">
              <a:solidFill>
                <a:srgbClr val="000000"/>
              </a:solidFill>
              <a:latin typeface="宋体" panose="02010600030101010101" pitchFamily="2" charset="-122"/>
            </a:endParaRPr>
          </a:p>
          <a:p>
            <a:pPr marL="342900" indent="-342900">
              <a:lnSpc>
                <a:spcPct val="115000"/>
              </a:lnSpc>
              <a:spcBef>
                <a:spcPct val="0"/>
              </a:spcBef>
              <a:buClrTx/>
              <a:buAutoNum type="arabicPeriod"/>
            </a:pPr>
            <a:r>
              <a:rPr lang="zh-CN" altLang="en-US" b="1" dirty="0">
                <a:solidFill>
                  <a:srgbClr val="0033CC"/>
                </a:solidFill>
                <a:latin typeface="宋体" panose="02010600030101010101" pitchFamily="2" charset="-122"/>
              </a:rPr>
              <a:t>模式</a:t>
            </a:r>
            <a:r>
              <a:rPr lang="zh-CN" altLang="en-US" b="1" dirty="0">
                <a:solidFill>
                  <a:srgbClr val="000000"/>
                </a:solidFill>
                <a:latin typeface="宋体" panose="02010600030101010101" pitchFamily="2" charset="-122"/>
              </a:rPr>
              <a:t>：也称为关键字，由若干个字符组成的有限序列</a:t>
            </a:r>
            <a:r>
              <a:rPr lang="en-US" altLang="zh-CN" b="1" i="1" dirty="0">
                <a:solidFill>
                  <a:srgbClr val="000000"/>
                </a:solidFill>
                <a:latin typeface="Arial" panose="020B0604020202020204" pitchFamily="34" charset="0"/>
              </a:rPr>
              <a:t>k={k</a:t>
            </a:r>
            <a:r>
              <a:rPr lang="en-US" altLang="zh-CN" b="1" i="1" baseline="-25000" dirty="0">
                <a:solidFill>
                  <a:srgbClr val="000000"/>
                </a:solidFill>
                <a:latin typeface="Arial" panose="020B0604020202020204" pitchFamily="34" charset="0"/>
              </a:rPr>
              <a:t>1</a:t>
            </a:r>
            <a:r>
              <a:rPr lang="en-US" altLang="zh-CN" b="1" i="1" dirty="0">
                <a:solidFill>
                  <a:srgbClr val="000000"/>
                </a:solidFill>
                <a:latin typeface="Arial" panose="020B0604020202020204" pitchFamily="34" charset="0"/>
              </a:rPr>
              <a:t>k</a:t>
            </a:r>
            <a:r>
              <a:rPr lang="en-US" altLang="zh-CN" b="1" i="1" baseline="-25000" dirty="0">
                <a:solidFill>
                  <a:srgbClr val="000000"/>
                </a:solidFill>
                <a:latin typeface="Arial" panose="020B0604020202020204" pitchFamily="34" charset="0"/>
              </a:rPr>
              <a:t>2</a:t>
            </a:r>
            <a:r>
              <a:rPr lang="en-US" altLang="zh-CN" b="1" i="1" dirty="0">
                <a:solidFill>
                  <a:srgbClr val="000000"/>
                </a:solidFill>
                <a:latin typeface="Arial" panose="020B0604020202020204" pitchFamily="34" charset="0"/>
              </a:rPr>
              <a:t>k</a:t>
            </a:r>
            <a:r>
              <a:rPr lang="en-US" altLang="zh-CN" b="1" i="1" baseline="-25000" dirty="0">
                <a:solidFill>
                  <a:srgbClr val="000000"/>
                </a:solidFill>
                <a:latin typeface="Arial" panose="020B0604020202020204" pitchFamily="34" charset="0"/>
              </a:rPr>
              <a:t>3</a:t>
            </a:r>
            <a:r>
              <a:rPr lang="en-US" altLang="zh-CN" b="1" i="1" dirty="0">
                <a:solidFill>
                  <a:srgbClr val="000000"/>
                </a:solidFill>
                <a:latin typeface="Arial" panose="020B0604020202020204" pitchFamily="34" charset="0"/>
              </a:rPr>
              <a:t>…k</a:t>
            </a:r>
            <a:r>
              <a:rPr lang="en-US" altLang="zh-CN" b="1" i="1" baseline="-25000" dirty="0">
                <a:solidFill>
                  <a:srgbClr val="000000"/>
                </a:solidFill>
                <a:latin typeface="Arial" panose="020B0604020202020204" pitchFamily="34" charset="0"/>
              </a:rPr>
              <a:t>m</a:t>
            </a:r>
            <a:r>
              <a:rPr lang="en-US" altLang="zh-CN" b="1" i="1" dirty="0">
                <a:solidFill>
                  <a:srgbClr val="000000"/>
                </a:solidFill>
                <a:latin typeface="Arial" panose="020B0604020202020204" pitchFamily="34" charset="0"/>
              </a:rPr>
              <a:t>}</a:t>
            </a:r>
            <a:r>
              <a:rPr lang="zh-CN" altLang="en-US" b="1" dirty="0">
                <a:solidFill>
                  <a:srgbClr val="000000"/>
                </a:solidFill>
                <a:latin typeface="宋体" panose="02010600030101010101" pitchFamily="2" charset="-122"/>
              </a:rPr>
              <a:t>，其中</a:t>
            </a:r>
            <a:r>
              <a:rPr lang="en-US" altLang="zh-CN" b="1" i="1" dirty="0">
                <a:solidFill>
                  <a:srgbClr val="000000"/>
                </a:solidFill>
                <a:latin typeface="Arial" panose="020B0604020202020204" pitchFamily="34" charset="0"/>
              </a:rPr>
              <a:t>m</a:t>
            </a:r>
            <a:r>
              <a:rPr lang="zh-CN" altLang="en-US" b="1" dirty="0">
                <a:solidFill>
                  <a:srgbClr val="000000"/>
                </a:solidFill>
                <a:latin typeface="宋体" panose="02010600030101010101" pitchFamily="2" charset="-122"/>
              </a:rPr>
              <a:t>为模式长度，即模式中字符总数。</a:t>
            </a:r>
            <a:endParaRPr lang="zh-CN" altLang="en-US" b="1" dirty="0">
              <a:solidFill>
                <a:srgbClr val="000000"/>
              </a:solidFill>
              <a:latin typeface="宋体" panose="02010600030101010101" pitchFamily="2" charset="-122"/>
            </a:endParaRPr>
          </a:p>
          <a:p>
            <a:pPr marL="342900" indent="-342900">
              <a:lnSpc>
                <a:spcPct val="115000"/>
              </a:lnSpc>
              <a:spcBef>
                <a:spcPct val="0"/>
              </a:spcBef>
              <a:buClrTx/>
              <a:buAutoNum type="arabicPeriod"/>
            </a:pPr>
            <a:r>
              <a:rPr lang="zh-CN" altLang="en-US" b="1" dirty="0">
                <a:solidFill>
                  <a:srgbClr val="0033CC"/>
                </a:solidFill>
                <a:latin typeface="宋体" panose="02010600030101010101" pitchFamily="2" charset="-122"/>
              </a:rPr>
              <a:t>模式集</a:t>
            </a:r>
            <a:r>
              <a:rPr lang="zh-CN" altLang="en-US" b="1" dirty="0">
                <a:solidFill>
                  <a:srgbClr val="000000"/>
                </a:solidFill>
                <a:latin typeface="宋体" panose="02010600030101010101" pitchFamily="2" charset="-122"/>
              </a:rPr>
              <a:t>：指所有需要匹配的模式形成的集合，记为</a:t>
            </a:r>
            <a:r>
              <a:rPr lang="en-US" altLang="zh-CN" b="1" i="1" dirty="0">
                <a:solidFill>
                  <a:srgbClr val="000000"/>
                </a:solidFill>
                <a:latin typeface="Arial" panose="020B0604020202020204" pitchFamily="34" charset="0"/>
              </a:rPr>
              <a:t>P={p</a:t>
            </a:r>
            <a:r>
              <a:rPr lang="en-US" altLang="zh-CN" b="1" i="1" baseline="-25000" dirty="0">
                <a:solidFill>
                  <a:srgbClr val="000000"/>
                </a:solidFill>
                <a:latin typeface="Arial" panose="020B0604020202020204" pitchFamily="34" charset="0"/>
              </a:rPr>
              <a:t>1</a:t>
            </a:r>
            <a:r>
              <a:rPr lang="en-US" altLang="zh-CN" b="1" i="1" dirty="0">
                <a:solidFill>
                  <a:srgbClr val="000000"/>
                </a:solidFill>
                <a:latin typeface="Arial" panose="020B0604020202020204" pitchFamily="34" charset="0"/>
              </a:rPr>
              <a:t>,p</a:t>
            </a:r>
            <a:r>
              <a:rPr lang="en-US" altLang="zh-CN" b="1" i="1" baseline="-25000" dirty="0">
                <a:solidFill>
                  <a:srgbClr val="000000"/>
                </a:solidFill>
                <a:latin typeface="Arial" panose="020B0604020202020204" pitchFamily="34" charset="0"/>
              </a:rPr>
              <a:t>2</a:t>
            </a:r>
            <a:r>
              <a:rPr lang="en-US" altLang="zh-CN" b="1" i="1" dirty="0">
                <a:solidFill>
                  <a:srgbClr val="000000"/>
                </a:solidFill>
                <a:latin typeface="Arial" panose="020B0604020202020204" pitchFamily="34" charset="0"/>
              </a:rPr>
              <a:t>,p</a:t>
            </a:r>
            <a:r>
              <a:rPr lang="en-US" altLang="zh-CN" b="1" i="1" baseline="-25000" dirty="0">
                <a:solidFill>
                  <a:srgbClr val="000000"/>
                </a:solidFill>
                <a:latin typeface="Arial" panose="020B0604020202020204" pitchFamily="34" charset="0"/>
              </a:rPr>
              <a:t>3</a:t>
            </a:r>
            <a:r>
              <a:rPr lang="en-US" altLang="zh-CN" b="1" i="1" dirty="0">
                <a:solidFill>
                  <a:srgbClr val="000000"/>
                </a:solidFill>
                <a:latin typeface="Arial" panose="020B0604020202020204" pitchFamily="34" charset="0"/>
              </a:rPr>
              <a:t>,…,p</a:t>
            </a:r>
            <a:r>
              <a:rPr lang="en-US" altLang="zh-CN" b="1" i="1" baseline="-25000" dirty="0">
                <a:solidFill>
                  <a:srgbClr val="000000"/>
                </a:solidFill>
                <a:latin typeface="Arial" panose="020B0604020202020204" pitchFamily="34" charset="0"/>
              </a:rPr>
              <a:t>r</a:t>
            </a:r>
            <a:r>
              <a:rPr lang="en-US" altLang="zh-CN" b="1" i="1" dirty="0">
                <a:solidFill>
                  <a:srgbClr val="000000"/>
                </a:solidFill>
                <a:latin typeface="Arial" panose="020B0604020202020204" pitchFamily="34" charset="0"/>
              </a:rPr>
              <a:t>}</a:t>
            </a:r>
            <a:r>
              <a:rPr lang="zh-CN" altLang="en-US" b="1" dirty="0">
                <a:solidFill>
                  <a:srgbClr val="000000"/>
                </a:solidFill>
                <a:latin typeface="宋体" panose="02010600030101010101" pitchFamily="2" charset="-122"/>
              </a:rPr>
              <a:t>，其中</a:t>
            </a:r>
            <a:r>
              <a:rPr lang="en-US" altLang="zh-CN" b="1" i="1" dirty="0">
                <a:solidFill>
                  <a:srgbClr val="000000"/>
                </a:solidFill>
                <a:latin typeface="Arial" panose="020B0604020202020204" pitchFamily="34" charset="0"/>
              </a:rPr>
              <a:t>p</a:t>
            </a:r>
            <a:r>
              <a:rPr lang="en-US" altLang="zh-CN" b="1" i="1" baseline="-25000" dirty="0">
                <a:solidFill>
                  <a:srgbClr val="000000"/>
                </a:solidFill>
                <a:latin typeface="Arial" panose="020B0604020202020204" pitchFamily="34" charset="0"/>
              </a:rPr>
              <a:t>i</a:t>
            </a:r>
            <a:r>
              <a:rPr lang="zh-CN" altLang="en-US" b="1" dirty="0">
                <a:solidFill>
                  <a:srgbClr val="000000"/>
                </a:solidFill>
                <a:latin typeface="宋体" panose="02010600030101010101" pitchFamily="2" charset="-122"/>
              </a:rPr>
              <a:t>是模式集中第</a:t>
            </a:r>
            <a:r>
              <a:rPr lang="en-US" altLang="zh-CN" b="1" i="1" dirty="0">
                <a:solidFill>
                  <a:srgbClr val="000000"/>
                </a:solidFill>
                <a:latin typeface="宋体" panose="02010600030101010101" pitchFamily="2" charset="-122"/>
              </a:rPr>
              <a:t>i</a:t>
            </a:r>
            <a:r>
              <a:rPr lang="zh-CN" altLang="en-US" b="1" dirty="0">
                <a:solidFill>
                  <a:srgbClr val="000000"/>
                </a:solidFill>
                <a:latin typeface="宋体" panose="02010600030101010101" pitchFamily="2" charset="-122"/>
              </a:rPr>
              <a:t>个模式。记模式集中所有模式长度的总和为</a:t>
            </a:r>
            <a:r>
              <a:rPr lang="en-US" altLang="zh-CN" b="1" dirty="0">
                <a:solidFill>
                  <a:srgbClr val="000000"/>
                </a:solidFill>
                <a:latin typeface="宋体" panose="02010600030101010101" pitchFamily="2" charset="-122"/>
              </a:rPr>
              <a:t>|</a:t>
            </a:r>
            <a:r>
              <a:rPr lang="en-US" altLang="zh-CN" b="1" i="1" dirty="0">
                <a:solidFill>
                  <a:srgbClr val="000000"/>
                </a:solidFill>
                <a:latin typeface="Arial" panose="020B0604020202020204" pitchFamily="34" charset="0"/>
              </a:rPr>
              <a:t>P</a:t>
            </a:r>
            <a:r>
              <a:rPr lang="en-US" altLang="zh-CN" b="1" dirty="0">
                <a:solidFill>
                  <a:srgbClr val="000000"/>
                </a:solidFill>
                <a:latin typeface="宋体" panose="02010600030101010101" pitchFamily="2" charset="-122"/>
              </a:rPr>
              <a:t>|</a:t>
            </a:r>
            <a:r>
              <a:rPr lang="zh-CN" altLang="en-US" b="1" dirty="0">
                <a:solidFill>
                  <a:srgbClr val="000000"/>
                </a:solidFill>
                <a:latin typeface="宋体" panose="02010600030101010101" pitchFamily="2" charset="-122"/>
              </a:rPr>
              <a:t>。</a:t>
            </a:r>
            <a:endParaRPr lang="zh-CN" altLang="en-US" b="1" dirty="0">
              <a:solidFill>
                <a:srgbClr val="000000"/>
              </a:solidFill>
              <a:latin typeface="宋体" panose="02010600030101010101" pitchFamily="2" charset="-122"/>
            </a:endParaRPr>
          </a:p>
          <a:p>
            <a:pPr marL="342900" indent="-342900">
              <a:lnSpc>
                <a:spcPct val="115000"/>
              </a:lnSpc>
              <a:spcBef>
                <a:spcPct val="0"/>
              </a:spcBef>
              <a:buClrTx/>
              <a:buAutoNum type="arabicPeriod"/>
            </a:pPr>
            <a:r>
              <a:rPr lang="zh-CN" altLang="en-US" b="1" dirty="0">
                <a:solidFill>
                  <a:srgbClr val="0033CC"/>
                </a:solidFill>
                <a:latin typeface="宋体" panose="02010600030101010101" pitchFamily="2" charset="-122"/>
              </a:rPr>
              <a:t>最小模式长度</a:t>
            </a:r>
            <a:r>
              <a:rPr lang="zh-CN" altLang="en-US" b="1" dirty="0">
                <a:solidFill>
                  <a:srgbClr val="000000"/>
                </a:solidFill>
                <a:latin typeface="宋体" panose="02010600030101010101" pitchFamily="2" charset="-122"/>
              </a:rPr>
              <a:t>：假设模式集中各个模式长度分别为</a:t>
            </a:r>
            <a:r>
              <a:rPr lang="en-US" altLang="zh-CN" b="1" i="1" dirty="0">
                <a:solidFill>
                  <a:srgbClr val="000000"/>
                </a:solidFill>
                <a:latin typeface="Arial" panose="020B0604020202020204" pitchFamily="34" charset="0"/>
              </a:rPr>
              <a:t>l</a:t>
            </a:r>
            <a:r>
              <a:rPr lang="en-US" altLang="zh-CN" b="1" i="1" baseline="-25000" dirty="0">
                <a:solidFill>
                  <a:srgbClr val="000000"/>
                </a:solidFill>
                <a:latin typeface="Arial" panose="020B0604020202020204" pitchFamily="34" charset="0"/>
              </a:rPr>
              <a:t>1</a:t>
            </a:r>
            <a:r>
              <a:rPr lang="en-US" altLang="zh-CN" b="1" i="1" dirty="0">
                <a:solidFill>
                  <a:srgbClr val="000000"/>
                </a:solidFill>
                <a:latin typeface="Arial" panose="020B0604020202020204" pitchFamily="34" charset="0"/>
              </a:rPr>
              <a:t>,l</a:t>
            </a:r>
            <a:r>
              <a:rPr lang="en-US" altLang="zh-CN" b="1" i="1" baseline="-25000" dirty="0">
                <a:solidFill>
                  <a:srgbClr val="000000"/>
                </a:solidFill>
                <a:latin typeface="Arial" panose="020B0604020202020204" pitchFamily="34" charset="0"/>
              </a:rPr>
              <a:t>2</a:t>
            </a:r>
            <a:r>
              <a:rPr lang="en-US" altLang="zh-CN" b="1" i="1" dirty="0">
                <a:solidFill>
                  <a:srgbClr val="000000"/>
                </a:solidFill>
                <a:latin typeface="Arial" panose="020B0604020202020204" pitchFamily="34" charset="0"/>
              </a:rPr>
              <a:t>,…l</a:t>
            </a:r>
            <a:r>
              <a:rPr lang="en-US" altLang="zh-CN" b="1" i="1" baseline="-25000" dirty="0">
                <a:solidFill>
                  <a:srgbClr val="000000"/>
                </a:solidFill>
                <a:latin typeface="Arial" panose="020B0604020202020204" pitchFamily="34" charset="0"/>
              </a:rPr>
              <a:t>r</a:t>
            </a:r>
            <a:r>
              <a:rPr lang="en-US" altLang="zh-CN" b="1" dirty="0">
                <a:solidFill>
                  <a:srgbClr val="000000"/>
                </a:solidFill>
                <a:latin typeface="宋体" panose="02010600030101010101" pitchFamily="2" charset="-122"/>
              </a:rPr>
              <a:t>,</a:t>
            </a:r>
            <a:r>
              <a:rPr lang="zh-CN" altLang="en-US" b="1" dirty="0">
                <a:solidFill>
                  <a:srgbClr val="000000"/>
                </a:solidFill>
                <a:latin typeface="宋体" panose="02010600030101010101" pitchFamily="2" charset="-122"/>
              </a:rPr>
              <a:t>那么最小模式长度是指所有模式长度的最小值，即</a:t>
            </a:r>
            <a:r>
              <a:rPr lang="en-US" altLang="zh-CN" b="1" i="1" dirty="0">
                <a:solidFill>
                  <a:srgbClr val="000000"/>
                </a:solidFill>
                <a:latin typeface="Arial" panose="020B0604020202020204" pitchFamily="34" charset="0"/>
              </a:rPr>
              <a:t>minlen = min{l</a:t>
            </a:r>
            <a:r>
              <a:rPr lang="en-US" altLang="zh-CN" b="1" i="1" baseline="-25000" dirty="0">
                <a:solidFill>
                  <a:srgbClr val="000000"/>
                </a:solidFill>
                <a:latin typeface="Arial" panose="020B0604020202020204" pitchFamily="34" charset="0"/>
              </a:rPr>
              <a:t>1</a:t>
            </a:r>
            <a:r>
              <a:rPr lang="en-US" altLang="zh-CN" b="1" i="1" dirty="0">
                <a:solidFill>
                  <a:srgbClr val="000000"/>
                </a:solidFill>
                <a:latin typeface="Arial" panose="020B0604020202020204" pitchFamily="34" charset="0"/>
              </a:rPr>
              <a:t>,l</a:t>
            </a:r>
            <a:r>
              <a:rPr lang="en-US" altLang="zh-CN" b="1" i="1" baseline="-25000" dirty="0">
                <a:solidFill>
                  <a:srgbClr val="000000"/>
                </a:solidFill>
                <a:latin typeface="Arial" panose="020B0604020202020204" pitchFamily="34" charset="0"/>
              </a:rPr>
              <a:t>2</a:t>
            </a:r>
            <a:r>
              <a:rPr lang="en-US" altLang="zh-CN" b="1" i="1" dirty="0">
                <a:solidFill>
                  <a:srgbClr val="000000"/>
                </a:solidFill>
                <a:latin typeface="Arial" panose="020B0604020202020204" pitchFamily="34" charset="0"/>
              </a:rPr>
              <a:t>,…l</a:t>
            </a:r>
            <a:r>
              <a:rPr lang="en-US" altLang="zh-CN" b="1" i="1" baseline="-25000" dirty="0">
                <a:solidFill>
                  <a:srgbClr val="000000"/>
                </a:solidFill>
                <a:latin typeface="Arial" panose="020B0604020202020204" pitchFamily="34" charset="0"/>
              </a:rPr>
              <a:t>r</a:t>
            </a:r>
            <a:r>
              <a:rPr lang="en-US" altLang="zh-CN" b="1" i="1" dirty="0">
                <a:solidFill>
                  <a:srgbClr val="000000"/>
                </a:solidFill>
                <a:latin typeface="Arial" panose="020B0604020202020204" pitchFamily="34" charset="0"/>
              </a:rPr>
              <a:t>}</a:t>
            </a:r>
            <a:r>
              <a:rPr lang="zh-CN" altLang="en-US" b="1" dirty="0">
                <a:solidFill>
                  <a:srgbClr val="000000"/>
                </a:solidFill>
                <a:latin typeface="宋体" panose="02010600030101010101" pitchFamily="2" charset="-122"/>
              </a:rPr>
              <a:t>。</a:t>
            </a:r>
            <a:endParaRPr lang="zh-CN" altLang="en-US" b="1" dirty="0">
              <a:solidFill>
                <a:srgbClr val="000000"/>
              </a:solidFill>
              <a:latin typeface="宋体" panose="02010600030101010101" pitchFamily="2" charset="-122"/>
            </a:endParaRPr>
          </a:p>
          <a:p>
            <a:pPr marL="342900" indent="-342900">
              <a:lnSpc>
                <a:spcPct val="115000"/>
              </a:lnSpc>
              <a:spcBef>
                <a:spcPct val="0"/>
              </a:spcBef>
              <a:buClrTx/>
              <a:buAutoNum type="arabicPeriod"/>
            </a:pPr>
            <a:r>
              <a:rPr lang="zh-CN" altLang="en-US" b="1" dirty="0">
                <a:solidFill>
                  <a:srgbClr val="0033CC"/>
                </a:solidFill>
                <a:latin typeface="宋体" panose="02010600030101010101" pitchFamily="2" charset="-122"/>
              </a:rPr>
              <a:t>前缀</a:t>
            </a:r>
            <a:r>
              <a:rPr lang="zh-CN" altLang="en-US" b="1" dirty="0">
                <a:solidFill>
                  <a:srgbClr val="000000"/>
                </a:solidFill>
                <a:latin typeface="宋体" panose="02010600030101010101" pitchFamily="2" charset="-122"/>
              </a:rPr>
              <a:t>：两个字符串</a:t>
            </a:r>
            <a:r>
              <a:rPr lang="zh-CN" altLang="en-US" b="1" i="1" dirty="0">
                <a:solidFill>
                  <a:srgbClr val="000000"/>
                </a:solidFill>
                <a:latin typeface="宋体" panose="02010600030101010101" pitchFamily="2" charset="-122"/>
              </a:rPr>
              <a:t> </a:t>
            </a:r>
            <a:r>
              <a:rPr lang="en-US" altLang="zh-CN" b="1" i="1" dirty="0">
                <a:solidFill>
                  <a:srgbClr val="000000"/>
                </a:solidFill>
                <a:latin typeface="Arial" panose="020B0604020202020204" pitchFamily="34" charset="0"/>
              </a:rPr>
              <a:t>p</a:t>
            </a:r>
            <a:r>
              <a:rPr lang="zh-CN" altLang="en-US" b="1" dirty="0">
                <a:solidFill>
                  <a:srgbClr val="000000"/>
                </a:solidFill>
                <a:latin typeface="宋体" panose="02010600030101010101" pitchFamily="2" charset="-122"/>
              </a:rPr>
              <a:t>和</a:t>
            </a:r>
            <a:r>
              <a:rPr lang="en-US" altLang="zh-CN" b="1" i="1" dirty="0">
                <a:solidFill>
                  <a:srgbClr val="000000"/>
                </a:solidFill>
                <a:latin typeface="Arial" panose="020B0604020202020204" pitchFamily="34" charset="0"/>
              </a:rPr>
              <a:t>x</a:t>
            </a:r>
            <a:r>
              <a:rPr lang="zh-CN" altLang="en-US" b="1" dirty="0">
                <a:solidFill>
                  <a:srgbClr val="000000"/>
                </a:solidFill>
                <a:latin typeface="宋体" panose="02010600030101010101" pitchFamily="2" charset="-122"/>
              </a:rPr>
              <a:t>，若存在字符串</a:t>
            </a:r>
            <a:r>
              <a:rPr lang="en-US" altLang="zh-CN" b="1" i="1" dirty="0">
                <a:solidFill>
                  <a:srgbClr val="000000"/>
                </a:solidFill>
                <a:latin typeface="Arial" panose="020B0604020202020204" pitchFamily="34" charset="0"/>
              </a:rPr>
              <a:t>v</a:t>
            </a:r>
            <a:r>
              <a:rPr lang="zh-CN" altLang="en-US" b="1" dirty="0">
                <a:solidFill>
                  <a:srgbClr val="000000"/>
                </a:solidFill>
                <a:latin typeface="宋体" panose="02010600030101010101" pitchFamily="2" charset="-122"/>
              </a:rPr>
              <a:t>（</a:t>
            </a:r>
            <a:r>
              <a:rPr lang="en-US" altLang="zh-CN" b="1" i="1" dirty="0">
                <a:solidFill>
                  <a:srgbClr val="000000"/>
                </a:solidFill>
                <a:latin typeface="Arial" panose="020B0604020202020204" pitchFamily="34" charset="0"/>
              </a:rPr>
              <a:t>v</a:t>
            </a:r>
            <a:r>
              <a:rPr lang="zh-CN" altLang="en-US" b="1" dirty="0">
                <a:solidFill>
                  <a:srgbClr val="000000"/>
                </a:solidFill>
                <a:latin typeface="宋体" panose="02010600030101010101" pitchFamily="2" charset="-122"/>
              </a:rPr>
              <a:t>可为空串），使得</a:t>
            </a:r>
            <a:r>
              <a:rPr lang="en-US" altLang="zh-CN" b="1" i="1" dirty="0">
                <a:solidFill>
                  <a:srgbClr val="000000"/>
                </a:solidFill>
                <a:latin typeface="Arial" panose="020B0604020202020204" pitchFamily="34" charset="0"/>
              </a:rPr>
              <a:t>p=xv</a:t>
            </a:r>
            <a:r>
              <a:rPr lang="zh-CN" altLang="en-US" b="1" dirty="0">
                <a:solidFill>
                  <a:srgbClr val="000000"/>
                </a:solidFill>
                <a:latin typeface="宋体" panose="02010600030101010101" pitchFamily="2" charset="-122"/>
              </a:rPr>
              <a:t>成立，称</a:t>
            </a:r>
            <a:r>
              <a:rPr lang="en-US" altLang="zh-CN" b="1" i="1" dirty="0">
                <a:solidFill>
                  <a:srgbClr val="000000"/>
                </a:solidFill>
                <a:latin typeface="Arial" panose="020B0604020202020204" pitchFamily="34" charset="0"/>
              </a:rPr>
              <a:t>x</a:t>
            </a:r>
            <a:r>
              <a:rPr lang="zh-CN" altLang="en-US" b="1" dirty="0">
                <a:solidFill>
                  <a:srgbClr val="000000"/>
                </a:solidFill>
                <a:latin typeface="宋体" panose="02010600030101010101" pitchFamily="2" charset="-122"/>
              </a:rPr>
              <a:t>为</a:t>
            </a:r>
            <a:r>
              <a:rPr lang="en-US" altLang="zh-CN" b="1" i="1" dirty="0">
                <a:solidFill>
                  <a:srgbClr val="000000"/>
                </a:solidFill>
                <a:latin typeface="Arial" panose="020B0604020202020204" pitchFamily="34" charset="0"/>
              </a:rPr>
              <a:t>p</a:t>
            </a:r>
            <a:r>
              <a:rPr lang="zh-CN" altLang="en-US" b="1" dirty="0">
                <a:solidFill>
                  <a:srgbClr val="000000"/>
                </a:solidFill>
                <a:latin typeface="宋体" panose="02010600030101010101" pitchFamily="2" charset="-122"/>
              </a:rPr>
              <a:t>的前缀。</a:t>
            </a:r>
            <a:endParaRPr lang="zh-CN" altLang="en-US" dirty="0">
              <a:solidFill>
                <a:srgbClr val="000000"/>
              </a:solidFill>
              <a:latin typeface="宋体" panose="02010600030101010101" pitchFamily="2" charset="-122"/>
            </a:endParaRPr>
          </a:p>
        </p:txBody>
      </p:sp>
      <p:sp>
        <p:nvSpPr>
          <p:cNvPr id="161797" name="Rectangle 5"/>
          <p:cNvSpPr>
            <a:spLocks noRot="1" noChangeArrowheads="1"/>
          </p:cNvSpPr>
          <p:nvPr/>
        </p:nvSpPr>
        <p:spPr bwMode="auto">
          <a:xfrm>
            <a:off x="971550" y="261620"/>
            <a:ext cx="7369175" cy="606425"/>
          </a:xfrm>
          <a:prstGeom prst="rect">
            <a:avLst/>
          </a:prstGeom>
          <a:noFill/>
          <a:ln w="9525">
            <a:noFill/>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概    念</a:t>
            </a:r>
            <a:endParaRPr kumimoji="0" lang="zh-CN" altLang="en-US" sz="3200" b="1"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gn="ctr">
              <a:buNone/>
            </a:pPr>
            <a:endParaRPr lang="en-US" altLang="zh-CN" sz="4000" dirty="0"/>
          </a:p>
          <a:p>
            <a:pPr marL="0" indent="0" algn="ctr">
              <a:buNone/>
            </a:pPr>
            <a:endParaRPr lang="en-US" altLang="zh-CN" sz="4000" dirty="0"/>
          </a:p>
          <a:p>
            <a:pPr marL="0" indent="0" algn="ctr">
              <a:buNone/>
            </a:pPr>
            <a:r>
              <a:rPr lang="en-US" altLang="zh-CN" sz="4000" dirty="0"/>
              <a:t>THE END</a:t>
            </a:r>
            <a:endParaRPr lang="en-US" altLang="zh-CN" sz="4000" dirty="0"/>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灯片编号占位符 1"/>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32770" name="Text Box 4"/>
          <p:cNvSpPr txBox="1"/>
          <p:nvPr/>
        </p:nvSpPr>
        <p:spPr>
          <a:xfrm>
            <a:off x="395288" y="836613"/>
            <a:ext cx="8353425" cy="4473575"/>
          </a:xfrm>
          <a:prstGeom prst="rect">
            <a:avLst/>
          </a:prstGeom>
          <a:noFill/>
          <a:ln w="9525">
            <a:noFill/>
          </a:ln>
        </p:spPr>
        <p:txBody>
          <a:bodyPr>
            <a:spAutoFit/>
          </a:bodyPr>
          <a:lstStyle/>
          <a:p>
            <a:pPr marL="342900" indent="-342900">
              <a:lnSpc>
                <a:spcPct val="120000"/>
              </a:lnSpc>
              <a:spcBef>
                <a:spcPct val="0"/>
              </a:spcBef>
              <a:buClrTx/>
            </a:pPr>
            <a:r>
              <a:rPr lang="en-US" altLang="zh-CN" b="1" dirty="0">
                <a:solidFill>
                  <a:srgbClr val="0033CC"/>
                </a:solidFill>
                <a:latin typeface="宋体" panose="02010600030101010101" pitchFamily="2" charset="-122"/>
              </a:rPr>
              <a:t>6.</a:t>
            </a:r>
            <a:r>
              <a:rPr lang="zh-CN" altLang="en-US" b="1" dirty="0">
                <a:solidFill>
                  <a:srgbClr val="0033CC"/>
                </a:solidFill>
                <a:latin typeface="宋体" panose="02010600030101010101" pitchFamily="2" charset="-122"/>
              </a:rPr>
              <a:t>后缀</a:t>
            </a:r>
            <a:r>
              <a:rPr lang="zh-CN" altLang="en-US" b="1" dirty="0">
                <a:solidFill>
                  <a:srgbClr val="030301"/>
                </a:solidFill>
                <a:latin typeface="宋体" panose="02010600030101010101" pitchFamily="2" charset="-122"/>
              </a:rPr>
              <a:t>：两个字符串</a:t>
            </a:r>
            <a:r>
              <a:rPr lang="en-US" altLang="zh-CN" b="1" i="1" dirty="0">
                <a:solidFill>
                  <a:srgbClr val="000000"/>
                </a:solidFill>
                <a:latin typeface="Arial" panose="020B0604020202020204" pitchFamily="34" charset="0"/>
              </a:rPr>
              <a:t>p</a:t>
            </a:r>
            <a:r>
              <a:rPr lang="zh-CN" altLang="en-US" b="1" dirty="0">
                <a:solidFill>
                  <a:srgbClr val="030301"/>
                </a:solidFill>
                <a:latin typeface="宋体" panose="02010600030101010101" pitchFamily="2" charset="-122"/>
              </a:rPr>
              <a:t>和</a:t>
            </a:r>
            <a:r>
              <a:rPr lang="en-US" altLang="zh-CN" b="1" i="1" dirty="0">
                <a:solidFill>
                  <a:srgbClr val="000000"/>
                </a:solidFill>
                <a:latin typeface="Arial" panose="020B0604020202020204" pitchFamily="34" charset="0"/>
              </a:rPr>
              <a:t>x</a:t>
            </a:r>
            <a:r>
              <a:rPr lang="en-US" altLang="zh-CN" b="1" dirty="0">
                <a:solidFill>
                  <a:srgbClr val="030301"/>
                </a:solidFill>
                <a:latin typeface="宋体" panose="02010600030101010101" pitchFamily="2" charset="-122"/>
              </a:rPr>
              <a:t>,</a:t>
            </a:r>
            <a:r>
              <a:rPr lang="zh-CN" altLang="en-US" b="1" dirty="0">
                <a:solidFill>
                  <a:srgbClr val="030301"/>
                </a:solidFill>
                <a:latin typeface="宋体" panose="02010600030101010101" pitchFamily="2" charset="-122"/>
              </a:rPr>
              <a:t>若存在字符串</a:t>
            </a:r>
            <a:r>
              <a:rPr lang="en-US" altLang="zh-CN" b="1" i="1" dirty="0">
                <a:solidFill>
                  <a:srgbClr val="000000"/>
                </a:solidFill>
                <a:latin typeface="Arial" panose="020B0604020202020204" pitchFamily="34" charset="0"/>
              </a:rPr>
              <a:t>u</a:t>
            </a:r>
            <a:r>
              <a:rPr lang="zh-CN" altLang="en-US" b="1" dirty="0">
                <a:solidFill>
                  <a:srgbClr val="030301"/>
                </a:solidFill>
                <a:latin typeface="宋体" panose="02010600030101010101" pitchFamily="2" charset="-122"/>
              </a:rPr>
              <a:t>（</a:t>
            </a:r>
            <a:r>
              <a:rPr lang="en-US" altLang="zh-CN" b="1" i="1" dirty="0">
                <a:solidFill>
                  <a:srgbClr val="000000"/>
                </a:solidFill>
                <a:latin typeface="Arial" panose="020B0604020202020204" pitchFamily="34" charset="0"/>
              </a:rPr>
              <a:t>u</a:t>
            </a:r>
            <a:r>
              <a:rPr lang="zh-CN" altLang="en-US" b="1" dirty="0">
                <a:solidFill>
                  <a:srgbClr val="030301"/>
                </a:solidFill>
                <a:latin typeface="宋体" panose="02010600030101010101" pitchFamily="2" charset="-122"/>
              </a:rPr>
              <a:t>可为空串）</a:t>
            </a:r>
            <a:r>
              <a:rPr lang="en-US" altLang="zh-CN" b="1" dirty="0">
                <a:solidFill>
                  <a:srgbClr val="030301"/>
                </a:solidFill>
                <a:latin typeface="宋体" panose="02010600030101010101" pitchFamily="2" charset="-122"/>
              </a:rPr>
              <a:t>,</a:t>
            </a:r>
            <a:r>
              <a:rPr lang="zh-CN" altLang="en-US" b="1" dirty="0">
                <a:solidFill>
                  <a:srgbClr val="030301"/>
                </a:solidFill>
                <a:latin typeface="宋体" panose="02010600030101010101" pitchFamily="2" charset="-122"/>
              </a:rPr>
              <a:t>使得</a:t>
            </a:r>
            <a:r>
              <a:rPr lang="en-US" altLang="zh-CN" b="1" i="1" dirty="0">
                <a:solidFill>
                  <a:srgbClr val="000000"/>
                </a:solidFill>
                <a:latin typeface="Arial" panose="020B0604020202020204" pitchFamily="34" charset="0"/>
              </a:rPr>
              <a:t>p=ux</a:t>
            </a:r>
            <a:r>
              <a:rPr lang="zh-CN" altLang="en-US" b="1" dirty="0">
                <a:solidFill>
                  <a:srgbClr val="030301"/>
                </a:solidFill>
                <a:latin typeface="宋体" panose="02010600030101010101" pitchFamily="2" charset="-122"/>
              </a:rPr>
              <a:t>成立</a:t>
            </a:r>
            <a:r>
              <a:rPr lang="en-US" altLang="zh-CN" b="1" i="1" dirty="0">
                <a:solidFill>
                  <a:srgbClr val="000000"/>
                </a:solidFill>
                <a:latin typeface="Arial" panose="020B0604020202020204" pitchFamily="34" charset="0"/>
              </a:rPr>
              <a:t>x</a:t>
            </a:r>
            <a:r>
              <a:rPr lang="zh-CN" altLang="en-US" b="1" dirty="0">
                <a:solidFill>
                  <a:srgbClr val="030301"/>
                </a:solidFill>
                <a:latin typeface="宋体" panose="02010600030101010101" pitchFamily="2" charset="-122"/>
              </a:rPr>
              <a:t>，称为</a:t>
            </a:r>
            <a:r>
              <a:rPr lang="en-US" altLang="zh-CN" b="1" i="1" dirty="0">
                <a:solidFill>
                  <a:srgbClr val="000000"/>
                </a:solidFill>
                <a:latin typeface="Arial" panose="020B0604020202020204" pitchFamily="34" charset="0"/>
              </a:rPr>
              <a:t>p</a:t>
            </a:r>
            <a:r>
              <a:rPr lang="zh-CN" altLang="en-US" b="1" dirty="0">
                <a:solidFill>
                  <a:srgbClr val="030301"/>
                </a:solidFill>
                <a:latin typeface="宋体" panose="02010600030101010101" pitchFamily="2" charset="-122"/>
              </a:rPr>
              <a:t>的后缀。</a:t>
            </a:r>
            <a:endParaRPr lang="zh-CN" altLang="en-US" b="1" dirty="0">
              <a:solidFill>
                <a:srgbClr val="030301"/>
              </a:solidFill>
              <a:latin typeface="宋体" panose="02010600030101010101" pitchFamily="2" charset="-122"/>
            </a:endParaRPr>
          </a:p>
          <a:p>
            <a:pPr marL="342900" indent="-342900">
              <a:lnSpc>
                <a:spcPct val="120000"/>
              </a:lnSpc>
              <a:spcBef>
                <a:spcPct val="0"/>
              </a:spcBef>
              <a:buClrTx/>
            </a:pPr>
            <a:r>
              <a:rPr lang="en-US" altLang="zh-CN" b="1" dirty="0">
                <a:solidFill>
                  <a:srgbClr val="0033CC"/>
                </a:solidFill>
                <a:latin typeface="宋体" panose="02010600030101010101" pitchFamily="2" charset="-122"/>
              </a:rPr>
              <a:t>7.</a:t>
            </a:r>
            <a:r>
              <a:rPr lang="zh-CN" altLang="en-US" b="1" dirty="0">
                <a:solidFill>
                  <a:srgbClr val="0033CC"/>
                </a:solidFill>
                <a:latin typeface="宋体" panose="02010600030101010101" pitchFamily="2" charset="-122"/>
              </a:rPr>
              <a:t>子串</a:t>
            </a:r>
            <a:r>
              <a:rPr lang="zh-CN" altLang="en-US" b="1" dirty="0">
                <a:solidFill>
                  <a:srgbClr val="030301"/>
                </a:solidFill>
                <a:latin typeface="宋体" panose="02010600030101010101" pitchFamily="2" charset="-122"/>
              </a:rPr>
              <a:t>：两个字符串</a:t>
            </a:r>
            <a:r>
              <a:rPr lang="en-US" altLang="zh-CN" b="1" i="1" dirty="0">
                <a:solidFill>
                  <a:srgbClr val="000000"/>
                </a:solidFill>
                <a:latin typeface="Arial" panose="020B0604020202020204" pitchFamily="34" charset="0"/>
              </a:rPr>
              <a:t>p</a:t>
            </a:r>
            <a:r>
              <a:rPr lang="zh-CN" altLang="en-US" b="1" dirty="0">
                <a:solidFill>
                  <a:srgbClr val="030301"/>
                </a:solidFill>
                <a:latin typeface="宋体" panose="02010600030101010101" pitchFamily="2" charset="-122"/>
              </a:rPr>
              <a:t>和</a:t>
            </a:r>
            <a:r>
              <a:rPr lang="en-US" altLang="zh-CN" b="1" i="1" dirty="0">
                <a:solidFill>
                  <a:srgbClr val="000000"/>
                </a:solidFill>
                <a:latin typeface="Arial" panose="020B0604020202020204" pitchFamily="34" charset="0"/>
              </a:rPr>
              <a:t>x</a:t>
            </a:r>
            <a:r>
              <a:rPr lang="en-US" altLang="zh-CN" b="1" dirty="0">
                <a:solidFill>
                  <a:srgbClr val="030301"/>
                </a:solidFill>
                <a:latin typeface="宋体" panose="02010600030101010101" pitchFamily="2" charset="-122"/>
              </a:rPr>
              <a:t>,</a:t>
            </a:r>
            <a:r>
              <a:rPr lang="zh-CN" altLang="en-US" b="1" dirty="0">
                <a:solidFill>
                  <a:srgbClr val="030301"/>
                </a:solidFill>
                <a:latin typeface="宋体" panose="02010600030101010101" pitchFamily="2" charset="-122"/>
              </a:rPr>
              <a:t>若存在字符串</a:t>
            </a:r>
            <a:r>
              <a:rPr lang="en-US" altLang="zh-CN" b="1" i="1" dirty="0">
                <a:solidFill>
                  <a:srgbClr val="000000"/>
                </a:solidFill>
                <a:latin typeface="Arial" panose="020B0604020202020204" pitchFamily="34" charset="0"/>
              </a:rPr>
              <a:t>u</a:t>
            </a:r>
            <a:r>
              <a:rPr lang="en-US" altLang="zh-CN" b="1" dirty="0">
                <a:solidFill>
                  <a:srgbClr val="030301"/>
                </a:solidFill>
                <a:latin typeface="宋体" panose="02010600030101010101" pitchFamily="2" charset="-122"/>
              </a:rPr>
              <a:t>,</a:t>
            </a:r>
            <a:r>
              <a:rPr lang="en-US" altLang="zh-CN" b="1" i="1" dirty="0">
                <a:solidFill>
                  <a:srgbClr val="000000"/>
                </a:solidFill>
                <a:latin typeface="Arial" panose="020B0604020202020204" pitchFamily="34" charset="0"/>
              </a:rPr>
              <a:t>v</a:t>
            </a:r>
            <a:r>
              <a:rPr lang="zh-CN" altLang="en-US" b="1" dirty="0">
                <a:solidFill>
                  <a:srgbClr val="030301"/>
                </a:solidFill>
                <a:latin typeface="宋体" panose="02010600030101010101" pitchFamily="2" charset="-122"/>
              </a:rPr>
              <a:t>（</a:t>
            </a:r>
            <a:r>
              <a:rPr lang="en-US" altLang="zh-CN" b="1" i="1" dirty="0">
                <a:solidFill>
                  <a:srgbClr val="000000"/>
                </a:solidFill>
                <a:latin typeface="Arial" panose="020B0604020202020204" pitchFamily="34" charset="0"/>
              </a:rPr>
              <a:t>u</a:t>
            </a:r>
            <a:r>
              <a:rPr lang="en-US" altLang="zh-CN" b="1" dirty="0">
                <a:solidFill>
                  <a:srgbClr val="030301"/>
                </a:solidFill>
                <a:latin typeface="宋体" panose="02010600030101010101" pitchFamily="2" charset="-122"/>
              </a:rPr>
              <a:t>,</a:t>
            </a:r>
            <a:r>
              <a:rPr lang="en-US" altLang="zh-CN" b="1" i="1" dirty="0">
                <a:solidFill>
                  <a:srgbClr val="000000"/>
                </a:solidFill>
                <a:latin typeface="Arial" panose="020B0604020202020204" pitchFamily="34" charset="0"/>
              </a:rPr>
              <a:t>v</a:t>
            </a:r>
            <a:r>
              <a:rPr lang="zh-CN" altLang="en-US" b="1" dirty="0">
                <a:solidFill>
                  <a:srgbClr val="030301"/>
                </a:solidFill>
                <a:latin typeface="宋体" panose="02010600030101010101" pitchFamily="2" charset="-122"/>
              </a:rPr>
              <a:t>可以为空串），使得</a:t>
            </a:r>
            <a:r>
              <a:rPr lang="en-US" altLang="zh-CN" b="1" i="1" dirty="0">
                <a:solidFill>
                  <a:srgbClr val="000000"/>
                </a:solidFill>
                <a:latin typeface="Arial" panose="020B0604020202020204" pitchFamily="34" charset="0"/>
              </a:rPr>
              <a:t>p=uxv</a:t>
            </a:r>
            <a:r>
              <a:rPr lang="zh-CN" altLang="en-US" b="1" dirty="0">
                <a:solidFill>
                  <a:srgbClr val="030301"/>
                </a:solidFill>
                <a:latin typeface="宋体" panose="02010600030101010101" pitchFamily="2" charset="-122"/>
              </a:rPr>
              <a:t>成立，称</a:t>
            </a:r>
            <a:r>
              <a:rPr lang="en-US" altLang="zh-CN" b="1" i="1" dirty="0">
                <a:solidFill>
                  <a:srgbClr val="000000"/>
                </a:solidFill>
                <a:latin typeface="Arial" panose="020B0604020202020204" pitchFamily="34" charset="0"/>
              </a:rPr>
              <a:t>x</a:t>
            </a:r>
            <a:r>
              <a:rPr lang="zh-CN" altLang="en-US" b="1" dirty="0">
                <a:solidFill>
                  <a:srgbClr val="030301"/>
                </a:solidFill>
                <a:latin typeface="宋体" panose="02010600030101010101" pitchFamily="2" charset="-122"/>
              </a:rPr>
              <a:t>为</a:t>
            </a:r>
            <a:r>
              <a:rPr lang="en-US" altLang="zh-CN" b="1" i="1" dirty="0">
                <a:solidFill>
                  <a:srgbClr val="000000"/>
                </a:solidFill>
                <a:latin typeface="Arial" panose="020B0604020202020204" pitchFamily="34" charset="0"/>
              </a:rPr>
              <a:t>p</a:t>
            </a:r>
            <a:r>
              <a:rPr lang="zh-CN" altLang="en-US" b="1" dirty="0">
                <a:solidFill>
                  <a:srgbClr val="030301"/>
                </a:solidFill>
                <a:latin typeface="宋体" panose="02010600030101010101" pitchFamily="2" charset="-122"/>
              </a:rPr>
              <a:t>的子串。</a:t>
            </a:r>
            <a:endParaRPr lang="zh-CN" altLang="en-US" b="1" dirty="0">
              <a:solidFill>
                <a:srgbClr val="030301"/>
              </a:solidFill>
              <a:latin typeface="宋体" panose="02010600030101010101" pitchFamily="2" charset="-122"/>
            </a:endParaRPr>
          </a:p>
          <a:p>
            <a:pPr marL="342900" indent="-342900">
              <a:lnSpc>
                <a:spcPct val="120000"/>
              </a:lnSpc>
              <a:spcBef>
                <a:spcPct val="0"/>
              </a:spcBef>
              <a:buClrTx/>
            </a:pPr>
            <a:r>
              <a:rPr lang="en-US" altLang="zh-CN" b="1" dirty="0">
                <a:solidFill>
                  <a:srgbClr val="0033CC"/>
                </a:solidFill>
                <a:latin typeface="宋体" panose="02010600030101010101" pitchFamily="2" charset="-122"/>
              </a:rPr>
              <a:t>8.</a:t>
            </a:r>
            <a:r>
              <a:rPr lang="zh-CN" altLang="en-US" b="1" dirty="0">
                <a:solidFill>
                  <a:srgbClr val="0033CC"/>
                </a:solidFill>
                <a:latin typeface="宋体" panose="02010600030101010101" pitchFamily="2" charset="-122"/>
              </a:rPr>
              <a:t>字符集</a:t>
            </a:r>
            <a:r>
              <a:rPr lang="zh-CN" altLang="en-US" b="1" dirty="0">
                <a:solidFill>
                  <a:srgbClr val="030301"/>
                </a:solidFill>
                <a:latin typeface="宋体" panose="02010600030101010101" pitchFamily="2" charset="-122"/>
              </a:rPr>
              <a:t>：在模式或文本中所有可能出现的字符形成的集合</a:t>
            </a:r>
            <a:r>
              <a:rPr lang="en-US" altLang="zh-CN" b="1" i="1" dirty="0">
                <a:solidFill>
                  <a:srgbClr val="000000"/>
                </a:solidFill>
                <a:latin typeface="Arial" panose="020B0604020202020204" pitchFamily="34" charset="0"/>
              </a:rPr>
              <a:t>Σ</a:t>
            </a:r>
            <a:r>
              <a:rPr lang="zh-CN" altLang="en-US" b="1" dirty="0">
                <a:solidFill>
                  <a:srgbClr val="030301"/>
                </a:solidFill>
                <a:latin typeface="宋体" panose="02010600030101010101" pitchFamily="2" charset="-122"/>
              </a:rPr>
              <a:t>，记为，其大小记为</a:t>
            </a:r>
            <a:r>
              <a:rPr lang="en-US" altLang="zh-CN" b="1" dirty="0">
                <a:solidFill>
                  <a:srgbClr val="030301"/>
                </a:solidFill>
                <a:latin typeface="宋体" panose="02010600030101010101" pitchFamily="2" charset="-122"/>
              </a:rPr>
              <a:t>|</a:t>
            </a:r>
            <a:r>
              <a:rPr lang="en-US" altLang="zh-CN" b="1" i="1" dirty="0">
                <a:solidFill>
                  <a:srgbClr val="000000"/>
                </a:solidFill>
                <a:latin typeface="Arial" panose="020B0604020202020204" pitchFamily="34" charset="0"/>
              </a:rPr>
              <a:t>Σ</a:t>
            </a:r>
            <a:r>
              <a:rPr lang="en-US" altLang="zh-CN" b="1" dirty="0">
                <a:solidFill>
                  <a:srgbClr val="030301"/>
                </a:solidFill>
                <a:latin typeface="宋体" panose="02010600030101010101" pitchFamily="2" charset="-122"/>
              </a:rPr>
              <a:t>|</a:t>
            </a:r>
            <a:r>
              <a:rPr lang="zh-CN" altLang="en-US" b="1" dirty="0">
                <a:solidFill>
                  <a:srgbClr val="030301"/>
                </a:solidFill>
                <a:latin typeface="宋体" panose="02010600030101010101" pitchFamily="2" charset="-122"/>
              </a:rPr>
              <a:t>。</a:t>
            </a:r>
            <a:endParaRPr lang="zh-CN" altLang="en-US" b="1" dirty="0">
              <a:solidFill>
                <a:srgbClr val="030301"/>
              </a:solidFill>
              <a:latin typeface="宋体" panose="02010600030101010101" pitchFamily="2" charset="-122"/>
            </a:endParaRPr>
          </a:p>
          <a:p>
            <a:pPr marL="342900" indent="-342900">
              <a:lnSpc>
                <a:spcPct val="120000"/>
              </a:lnSpc>
              <a:spcBef>
                <a:spcPct val="0"/>
              </a:spcBef>
              <a:buClrTx/>
            </a:pPr>
            <a:r>
              <a:rPr lang="en-US" altLang="zh-CN" b="1" dirty="0">
                <a:solidFill>
                  <a:srgbClr val="0033CC"/>
                </a:solidFill>
                <a:latin typeface="宋体" panose="02010600030101010101" pitchFamily="2" charset="-122"/>
              </a:rPr>
              <a:t>9.</a:t>
            </a:r>
            <a:r>
              <a:rPr lang="zh-CN" altLang="en-US" b="1" dirty="0">
                <a:solidFill>
                  <a:srgbClr val="0033CC"/>
                </a:solidFill>
                <a:latin typeface="宋体" panose="02010600030101010101" pitchFamily="2" charset="-122"/>
              </a:rPr>
              <a:t>自动机</a:t>
            </a:r>
            <a:r>
              <a:rPr lang="zh-CN" altLang="en-US" b="1" dirty="0">
                <a:solidFill>
                  <a:srgbClr val="030301"/>
                </a:solidFill>
                <a:latin typeface="宋体" panose="02010600030101010101" pitchFamily="2" charset="-122"/>
              </a:rPr>
              <a:t>（</a:t>
            </a:r>
            <a:r>
              <a:rPr lang="en-US" altLang="zh-CN" b="1" i="1" dirty="0">
                <a:solidFill>
                  <a:srgbClr val="000000"/>
                </a:solidFill>
                <a:latin typeface="Arial" panose="020B0604020202020204" pitchFamily="34" charset="0"/>
              </a:rPr>
              <a:t>Automata</a:t>
            </a:r>
            <a:r>
              <a:rPr lang="zh-CN" altLang="en-US" b="1" dirty="0">
                <a:solidFill>
                  <a:srgbClr val="030301"/>
                </a:solidFill>
                <a:latin typeface="宋体" panose="02010600030101010101" pitchFamily="2" charset="-122"/>
              </a:rPr>
              <a:t>）：  一个包括状态集</a:t>
            </a:r>
            <a:r>
              <a:rPr lang="en-US" altLang="zh-CN" b="1" i="1" dirty="0">
                <a:solidFill>
                  <a:srgbClr val="000000"/>
                </a:solidFill>
                <a:latin typeface="Arial" panose="020B0604020202020204" pitchFamily="34" charset="0"/>
              </a:rPr>
              <a:t>S</a:t>
            </a:r>
            <a:r>
              <a:rPr lang="zh-CN" altLang="en-US" b="1" dirty="0">
                <a:solidFill>
                  <a:srgbClr val="030301"/>
                </a:solidFill>
                <a:latin typeface="宋体" panose="02010600030101010101" pitchFamily="2" charset="-122"/>
              </a:rPr>
              <a:t>，输入的字符集</a:t>
            </a:r>
            <a:r>
              <a:rPr lang="en-US" altLang="zh-CN" b="1" i="1" dirty="0">
                <a:solidFill>
                  <a:srgbClr val="000000"/>
                </a:solidFill>
                <a:latin typeface="Arial" panose="020B0604020202020204" pitchFamily="34" charset="0"/>
              </a:rPr>
              <a:t>Σ</a:t>
            </a:r>
            <a:r>
              <a:rPr lang="zh-CN" altLang="en-US" b="1" dirty="0">
                <a:solidFill>
                  <a:srgbClr val="030301"/>
                </a:solidFill>
                <a:latin typeface="宋体" panose="02010600030101010101" pitchFamily="2" charset="-122"/>
              </a:rPr>
              <a:t>，状态转换函数</a:t>
            </a:r>
            <a:r>
              <a:rPr lang="en-US" altLang="zh-CN" b="1" i="1" dirty="0">
                <a:solidFill>
                  <a:srgbClr val="000000"/>
                </a:solidFill>
                <a:latin typeface="Arial" panose="020B0604020202020204" pitchFamily="34" charset="0"/>
              </a:rPr>
              <a:t>δ</a:t>
            </a:r>
            <a:r>
              <a:rPr lang="zh-CN" altLang="en-US" b="1" dirty="0">
                <a:solidFill>
                  <a:srgbClr val="030301"/>
                </a:solidFill>
                <a:latin typeface="宋体" panose="02010600030101010101" pitchFamily="2" charset="-122"/>
              </a:rPr>
              <a:t>，起始状态</a:t>
            </a:r>
            <a:r>
              <a:rPr lang="en-US" altLang="zh-CN" b="1" i="1" dirty="0">
                <a:solidFill>
                  <a:srgbClr val="000000"/>
                </a:solidFill>
                <a:latin typeface="Arial" panose="020B0604020202020204" pitchFamily="34" charset="0"/>
              </a:rPr>
              <a:t>s</a:t>
            </a:r>
            <a:r>
              <a:rPr lang="en-US" altLang="zh-CN" b="1" i="1" baseline="-25000" dirty="0">
                <a:solidFill>
                  <a:srgbClr val="000000"/>
                </a:solidFill>
                <a:latin typeface="Arial" panose="020B0604020202020204" pitchFamily="34" charset="0"/>
              </a:rPr>
              <a:t>0</a:t>
            </a:r>
            <a:r>
              <a:rPr lang="zh-CN" altLang="en-US" b="1" dirty="0">
                <a:solidFill>
                  <a:srgbClr val="030301"/>
                </a:solidFill>
                <a:latin typeface="宋体" panose="02010600030101010101" pitchFamily="2" charset="-122"/>
              </a:rPr>
              <a:t>和终止状态集</a:t>
            </a:r>
            <a:r>
              <a:rPr lang="en-US" altLang="zh-CN" b="1" i="1" dirty="0">
                <a:solidFill>
                  <a:srgbClr val="000000"/>
                </a:solidFill>
                <a:latin typeface="Arial" panose="020B0604020202020204" pitchFamily="34" charset="0"/>
              </a:rPr>
              <a:t>S</a:t>
            </a:r>
            <a:r>
              <a:rPr lang="en-US" altLang="zh-CN" b="1" i="1" baseline="-25000" dirty="0">
                <a:solidFill>
                  <a:srgbClr val="000000"/>
                </a:solidFill>
                <a:latin typeface="Arial" panose="020B0604020202020204" pitchFamily="34" charset="0"/>
              </a:rPr>
              <a:t>1</a:t>
            </a:r>
            <a:r>
              <a:rPr lang="zh-CN" altLang="en-US" b="1" dirty="0">
                <a:solidFill>
                  <a:srgbClr val="030301"/>
                </a:solidFill>
                <a:latin typeface="宋体" panose="02010600030101010101" pitchFamily="2" charset="-122"/>
              </a:rPr>
              <a:t>的五元组</a:t>
            </a:r>
            <a:r>
              <a:rPr lang="en-US" altLang="zh-CN" b="1" i="1" dirty="0">
                <a:solidFill>
                  <a:srgbClr val="000000"/>
                </a:solidFill>
                <a:latin typeface="Arial" panose="020B0604020202020204" pitchFamily="34" charset="0"/>
              </a:rPr>
              <a:t>M = {S,Σ,δ,s0,S1}</a:t>
            </a:r>
            <a:r>
              <a:rPr lang="zh-CN" altLang="en-US" b="1" dirty="0">
                <a:solidFill>
                  <a:srgbClr val="030301"/>
                </a:solidFill>
                <a:latin typeface="宋体" panose="02010600030101010101" pitchFamily="2" charset="-122"/>
              </a:rPr>
              <a:t>，我们主要讨论的是确定型有限自动机</a:t>
            </a:r>
            <a:r>
              <a:rPr lang="en-US" altLang="zh-CN" b="1" i="1" dirty="0">
                <a:solidFill>
                  <a:srgbClr val="000000"/>
                </a:solidFill>
                <a:latin typeface="Arial" panose="020B0604020202020204" pitchFamily="34" charset="0"/>
              </a:rPr>
              <a:t>DFA(Deterministic finite automata)</a:t>
            </a:r>
            <a:r>
              <a:rPr lang="zh-CN" altLang="en-US" b="1" dirty="0">
                <a:solidFill>
                  <a:srgbClr val="030301"/>
                </a:solidFill>
                <a:latin typeface="宋体" panose="02010600030101010101" pitchFamily="2" charset="-122"/>
              </a:rPr>
              <a:t>。</a:t>
            </a:r>
            <a:r>
              <a:rPr lang="zh-CN" altLang="en-US" sz="1800" dirty="0">
                <a:latin typeface="Arial" panose="020B0604020202020204" pitchFamily="34" charset="0"/>
              </a:rPr>
              <a:t> </a:t>
            </a:r>
            <a:endParaRPr lang="zh-CN" altLang="en-US" sz="1800" dirty="0">
              <a:latin typeface="Arial" panose="020B0604020202020204" pitchFamily="34" charset="0"/>
            </a:endParaRPr>
          </a:p>
        </p:txBody>
      </p:sp>
      <p:sp>
        <p:nvSpPr>
          <p:cNvPr id="161797" name="Rectangle 5"/>
          <p:cNvSpPr>
            <a:spLocks noRot="1" noChangeArrowheads="1"/>
          </p:cNvSpPr>
          <p:nvPr/>
        </p:nvSpPr>
        <p:spPr bwMode="auto">
          <a:xfrm>
            <a:off x="971550" y="261620"/>
            <a:ext cx="7369175" cy="606425"/>
          </a:xfrm>
          <a:prstGeom prst="rect">
            <a:avLst/>
          </a:prstGeom>
          <a:noFill/>
          <a:ln w="9525">
            <a:noFill/>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概    念</a:t>
            </a:r>
            <a:endParaRPr kumimoji="0" lang="zh-CN" altLang="en-US" sz="3200" b="1"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5837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zh-CN" altLang="en-US" dirty="0">
                <a:effectLst>
                  <a:outerShdw blurRad="38100" dist="38100" dir="2700000">
                    <a:srgbClr val="000000"/>
                  </a:outerShdw>
                </a:effectLst>
              </a:rPr>
              <a:t>模式匹配的分类 </a:t>
            </a:r>
            <a:endParaRPr lang="zh-CN" altLang="en-US" dirty="0">
              <a:effectLst>
                <a:outerShdw blurRad="38100" dist="38100" dir="2700000">
                  <a:srgbClr val="000000"/>
                </a:outerShdw>
              </a:effectLst>
            </a:endParaRPr>
          </a:p>
        </p:txBody>
      </p:sp>
      <p:grpSp>
        <p:nvGrpSpPr>
          <p:cNvPr id="34819" name="Group 22"/>
          <p:cNvGrpSpPr/>
          <p:nvPr/>
        </p:nvGrpSpPr>
        <p:grpSpPr>
          <a:xfrm>
            <a:off x="827088" y="1628775"/>
            <a:ext cx="5976937" cy="4659313"/>
            <a:chOff x="521" y="1026"/>
            <a:chExt cx="3765" cy="2935"/>
          </a:xfrm>
        </p:grpSpPr>
        <p:sp>
          <p:nvSpPr>
            <p:cNvPr id="34820" name="Text Box 6"/>
            <p:cNvSpPr txBox="1"/>
            <p:nvPr/>
          </p:nvSpPr>
          <p:spPr>
            <a:xfrm>
              <a:off x="521" y="2078"/>
              <a:ext cx="318" cy="778"/>
            </a:xfrm>
            <a:prstGeom prst="rect">
              <a:avLst/>
            </a:prstGeom>
            <a:noFill/>
            <a:ln w="9525">
              <a:noFill/>
            </a:ln>
          </p:spPr>
          <p:txBody>
            <a:bodyPr>
              <a:spAutoFit/>
            </a:bodyPr>
            <a:lstStyle/>
            <a:p>
              <a:pPr>
                <a:buClrTx/>
              </a:pPr>
              <a:r>
                <a:rPr lang="zh-CN" altLang="en-US" b="1" dirty="0">
                  <a:solidFill>
                    <a:srgbClr val="030301"/>
                  </a:solidFill>
                  <a:latin typeface="Arial" panose="020B0604020202020204" pitchFamily="34" charset="0"/>
                </a:rPr>
                <a:t>模式</a:t>
              </a:r>
              <a:endParaRPr lang="zh-CN" altLang="en-US" b="1" dirty="0">
                <a:solidFill>
                  <a:srgbClr val="030301"/>
                </a:solidFill>
                <a:latin typeface="Arial" panose="020B0604020202020204" pitchFamily="34" charset="0"/>
              </a:endParaRPr>
            </a:p>
            <a:p>
              <a:pPr>
                <a:buClrTx/>
              </a:pPr>
              <a:endParaRPr lang="en-US" altLang="zh-CN" sz="1800" dirty="0">
                <a:latin typeface="Arial" panose="020B0604020202020204" pitchFamily="34" charset="0"/>
              </a:endParaRPr>
            </a:p>
          </p:txBody>
        </p:sp>
        <p:sp>
          <p:nvSpPr>
            <p:cNvPr id="34821" name="AutoShape 7"/>
            <p:cNvSpPr/>
            <p:nvPr/>
          </p:nvSpPr>
          <p:spPr>
            <a:xfrm>
              <a:off x="930" y="1269"/>
              <a:ext cx="91" cy="2177"/>
            </a:xfrm>
            <a:prstGeom prst="leftBrace">
              <a:avLst>
                <a:gd name="adj1" fmla="val 199358"/>
                <a:gd name="adj2" fmla="val 50000"/>
              </a:avLst>
            </a:prstGeom>
            <a:noFill/>
            <a:ln w="25400" cap="flat" cmpd="sng">
              <a:solidFill>
                <a:srgbClr val="000000"/>
              </a:solidFill>
              <a:prstDash val="solid"/>
              <a:headEnd type="none" w="med" len="med"/>
              <a:tailEnd type="none" w="med" len="med"/>
            </a:ln>
          </p:spPr>
          <p:txBody>
            <a:bodyPr wrap="none" anchor="ctr"/>
            <a:lstStyle/>
            <a:p>
              <a:pPr>
                <a:spcBef>
                  <a:spcPct val="0"/>
                </a:spcBef>
                <a:buClrTx/>
              </a:pPr>
              <a:endParaRPr lang="zh-CN" altLang="en-US" sz="1800" dirty="0">
                <a:latin typeface="Arial" panose="020B0604020202020204" pitchFamily="34" charset="0"/>
              </a:endParaRPr>
            </a:p>
          </p:txBody>
        </p:sp>
        <p:sp>
          <p:nvSpPr>
            <p:cNvPr id="34822" name="Text Box 8"/>
            <p:cNvSpPr txBox="1"/>
            <p:nvPr/>
          </p:nvSpPr>
          <p:spPr>
            <a:xfrm>
              <a:off x="1066" y="1253"/>
              <a:ext cx="1496" cy="288"/>
            </a:xfrm>
            <a:prstGeom prst="rect">
              <a:avLst/>
            </a:prstGeom>
            <a:noFill/>
            <a:ln w="9525">
              <a:noFill/>
            </a:ln>
          </p:spPr>
          <p:txBody>
            <a:bodyPr>
              <a:spAutoFit/>
            </a:bodyPr>
            <a:lstStyle/>
            <a:p>
              <a:pPr>
                <a:buClrTx/>
              </a:pPr>
              <a:r>
                <a:rPr lang="zh-CN" altLang="en-US" b="1" dirty="0">
                  <a:solidFill>
                    <a:srgbClr val="030301"/>
                  </a:solidFill>
                  <a:latin typeface="Arial" panose="020B0604020202020204" pitchFamily="34" charset="0"/>
                </a:rPr>
                <a:t>匹配的模式数目</a:t>
              </a:r>
              <a:endParaRPr lang="zh-CN" altLang="en-US" b="1" dirty="0">
                <a:solidFill>
                  <a:srgbClr val="030301"/>
                </a:solidFill>
                <a:latin typeface="Arial" panose="020B0604020202020204" pitchFamily="34" charset="0"/>
              </a:endParaRPr>
            </a:p>
          </p:txBody>
        </p:sp>
        <p:sp>
          <p:nvSpPr>
            <p:cNvPr id="34823" name="AutoShape 9"/>
            <p:cNvSpPr/>
            <p:nvPr/>
          </p:nvSpPr>
          <p:spPr>
            <a:xfrm>
              <a:off x="2518" y="1087"/>
              <a:ext cx="90" cy="635"/>
            </a:xfrm>
            <a:prstGeom prst="leftBrace">
              <a:avLst>
                <a:gd name="adj1" fmla="val 58796"/>
                <a:gd name="adj2" fmla="val 50000"/>
              </a:avLst>
            </a:prstGeom>
            <a:noFill/>
            <a:ln w="22225" cap="flat" cmpd="sng">
              <a:solidFill>
                <a:srgbClr val="030301"/>
              </a:solidFill>
              <a:prstDash val="solid"/>
              <a:headEnd type="none" w="med" len="med"/>
              <a:tailEnd type="none" w="med" len="med"/>
            </a:ln>
          </p:spPr>
          <p:txBody>
            <a:bodyPr wrap="none" anchor="ctr"/>
            <a:lstStyle/>
            <a:p>
              <a:pPr>
                <a:spcBef>
                  <a:spcPct val="0"/>
                </a:spcBef>
                <a:buClrTx/>
              </a:pPr>
              <a:endParaRPr lang="zh-CN" altLang="en-US" sz="1800" dirty="0">
                <a:latin typeface="Arial" panose="020B0604020202020204" pitchFamily="34" charset="0"/>
              </a:endParaRPr>
            </a:p>
          </p:txBody>
        </p:sp>
        <p:sp>
          <p:nvSpPr>
            <p:cNvPr id="34824" name="Text Box 10"/>
            <p:cNvSpPr txBox="1"/>
            <p:nvPr/>
          </p:nvSpPr>
          <p:spPr>
            <a:xfrm>
              <a:off x="2653" y="1026"/>
              <a:ext cx="1361" cy="288"/>
            </a:xfrm>
            <a:prstGeom prst="rect">
              <a:avLst/>
            </a:prstGeom>
            <a:noFill/>
            <a:ln w="9525">
              <a:noFill/>
            </a:ln>
          </p:spPr>
          <p:txBody>
            <a:bodyPr>
              <a:spAutoFit/>
            </a:bodyPr>
            <a:lstStyle/>
            <a:p>
              <a:pPr>
                <a:buClrTx/>
              </a:pPr>
              <a:r>
                <a:rPr lang="zh-CN" altLang="en-US" b="1" dirty="0">
                  <a:solidFill>
                    <a:srgbClr val="030301"/>
                  </a:solidFill>
                  <a:latin typeface="Arial" panose="020B0604020202020204" pitchFamily="34" charset="0"/>
                </a:rPr>
                <a:t>单模式</a:t>
              </a:r>
              <a:endParaRPr lang="zh-CN" altLang="en-US" b="1" dirty="0">
                <a:solidFill>
                  <a:srgbClr val="030301"/>
                </a:solidFill>
                <a:latin typeface="Arial" panose="020B0604020202020204" pitchFamily="34" charset="0"/>
              </a:endParaRPr>
            </a:p>
          </p:txBody>
        </p:sp>
        <p:sp>
          <p:nvSpPr>
            <p:cNvPr id="34825" name="Text Box 11"/>
            <p:cNvSpPr txBox="1"/>
            <p:nvPr/>
          </p:nvSpPr>
          <p:spPr>
            <a:xfrm>
              <a:off x="2653" y="1480"/>
              <a:ext cx="998" cy="288"/>
            </a:xfrm>
            <a:prstGeom prst="rect">
              <a:avLst/>
            </a:prstGeom>
            <a:noFill/>
            <a:ln w="9525">
              <a:noFill/>
            </a:ln>
          </p:spPr>
          <p:txBody>
            <a:bodyPr>
              <a:spAutoFit/>
            </a:bodyPr>
            <a:lstStyle/>
            <a:p>
              <a:pPr>
                <a:buClrTx/>
              </a:pPr>
              <a:r>
                <a:rPr lang="zh-CN" altLang="en-US" b="1" dirty="0">
                  <a:solidFill>
                    <a:srgbClr val="030301"/>
                  </a:solidFill>
                  <a:latin typeface="Arial" panose="020B0604020202020204" pitchFamily="34" charset="0"/>
                </a:rPr>
                <a:t>多模式</a:t>
              </a:r>
              <a:endParaRPr lang="zh-CN" altLang="en-US" b="1" dirty="0">
                <a:solidFill>
                  <a:srgbClr val="030301"/>
                </a:solidFill>
                <a:latin typeface="Arial" panose="020B0604020202020204" pitchFamily="34" charset="0"/>
              </a:endParaRPr>
            </a:p>
          </p:txBody>
        </p:sp>
        <p:sp>
          <p:nvSpPr>
            <p:cNvPr id="34826" name="Text Box 12"/>
            <p:cNvSpPr txBox="1"/>
            <p:nvPr/>
          </p:nvSpPr>
          <p:spPr>
            <a:xfrm>
              <a:off x="1112" y="2115"/>
              <a:ext cx="1451" cy="288"/>
            </a:xfrm>
            <a:prstGeom prst="rect">
              <a:avLst/>
            </a:prstGeom>
            <a:noFill/>
            <a:ln w="9525">
              <a:noFill/>
            </a:ln>
          </p:spPr>
          <p:txBody>
            <a:bodyPr>
              <a:spAutoFit/>
            </a:bodyPr>
            <a:lstStyle/>
            <a:p>
              <a:pPr>
                <a:buClrTx/>
              </a:pPr>
              <a:r>
                <a:rPr lang="zh-CN" altLang="en-US" b="1" dirty="0">
                  <a:solidFill>
                    <a:srgbClr val="030301"/>
                  </a:solidFill>
                  <a:latin typeface="Arial" panose="020B0604020202020204" pitchFamily="34" charset="0"/>
                </a:rPr>
                <a:t>匹配方式</a:t>
              </a:r>
              <a:endParaRPr lang="zh-CN" altLang="en-US" b="1" dirty="0">
                <a:solidFill>
                  <a:srgbClr val="030301"/>
                </a:solidFill>
                <a:latin typeface="Arial" panose="020B0604020202020204" pitchFamily="34" charset="0"/>
              </a:endParaRPr>
            </a:p>
          </p:txBody>
        </p:sp>
        <p:sp>
          <p:nvSpPr>
            <p:cNvPr id="34827" name="AutoShape 13"/>
            <p:cNvSpPr/>
            <p:nvPr/>
          </p:nvSpPr>
          <p:spPr>
            <a:xfrm>
              <a:off x="2064" y="1949"/>
              <a:ext cx="90" cy="726"/>
            </a:xfrm>
            <a:prstGeom prst="leftBrace">
              <a:avLst>
                <a:gd name="adj1" fmla="val 67222"/>
                <a:gd name="adj2" fmla="val 50000"/>
              </a:avLst>
            </a:prstGeom>
            <a:noFill/>
            <a:ln w="22225" cap="flat" cmpd="sng">
              <a:solidFill>
                <a:srgbClr val="030301"/>
              </a:solidFill>
              <a:prstDash val="solid"/>
              <a:headEnd type="none" w="med" len="med"/>
              <a:tailEnd type="none" w="med" len="med"/>
            </a:ln>
          </p:spPr>
          <p:txBody>
            <a:bodyPr wrap="none" anchor="ctr"/>
            <a:lstStyle/>
            <a:p>
              <a:pPr>
                <a:spcBef>
                  <a:spcPct val="0"/>
                </a:spcBef>
                <a:buClrTx/>
              </a:pPr>
              <a:endParaRPr lang="zh-CN" altLang="en-US" sz="1800" dirty="0">
                <a:latin typeface="Arial" panose="020B0604020202020204" pitchFamily="34" charset="0"/>
              </a:endParaRPr>
            </a:p>
          </p:txBody>
        </p:sp>
        <p:sp>
          <p:nvSpPr>
            <p:cNvPr id="34828" name="Text Box 14"/>
            <p:cNvSpPr txBox="1"/>
            <p:nvPr/>
          </p:nvSpPr>
          <p:spPr>
            <a:xfrm>
              <a:off x="2290" y="1888"/>
              <a:ext cx="1361" cy="288"/>
            </a:xfrm>
            <a:prstGeom prst="rect">
              <a:avLst/>
            </a:prstGeom>
            <a:noFill/>
            <a:ln w="9525">
              <a:noFill/>
            </a:ln>
          </p:spPr>
          <p:txBody>
            <a:bodyPr>
              <a:spAutoFit/>
            </a:bodyPr>
            <a:lstStyle/>
            <a:p>
              <a:pPr>
                <a:buClrTx/>
              </a:pPr>
              <a:r>
                <a:rPr lang="zh-CN" altLang="en-US" b="1" dirty="0">
                  <a:solidFill>
                    <a:srgbClr val="030301"/>
                  </a:solidFill>
                  <a:latin typeface="Arial" panose="020B0604020202020204" pitchFamily="34" charset="0"/>
                </a:rPr>
                <a:t>精确匹配</a:t>
              </a:r>
              <a:endParaRPr lang="zh-CN" altLang="en-US" b="1" dirty="0">
                <a:solidFill>
                  <a:srgbClr val="030301"/>
                </a:solidFill>
                <a:latin typeface="Arial" panose="020B0604020202020204" pitchFamily="34" charset="0"/>
              </a:endParaRPr>
            </a:p>
          </p:txBody>
        </p:sp>
        <p:sp>
          <p:nvSpPr>
            <p:cNvPr id="34829" name="Text Box 15"/>
            <p:cNvSpPr txBox="1"/>
            <p:nvPr/>
          </p:nvSpPr>
          <p:spPr>
            <a:xfrm>
              <a:off x="2336" y="2387"/>
              <a:ext cx="1361" cy="288"/>
            </a:xfrm>
            <a:prstGeom prst="rect">
              <a:avLst/>
            </a:prstGeom>
            <a:noFill/>
            <a:ln w="9525">
              <a:noFill/>
            </a:ln>
          </p:spPr>
          <p:txBody>
            <a:bodyPr>
              <a:spAutoFit/>
            </a:bodyPr>
            <a:lstStyle/>
            <a:p>
              <a:pPr>
                <a:buClrTx/>
              </a:pPr>
              <a:r>
                <a:rPr lang="zh-CN" altLang="en-US" b="1" dirty="0">
                  <a:solidFill>
                    <a:srgbClr val="030301"/>
                  </a:solidFill>
                  <a:latin typeface="Arial" panose="020B0604020202020204" pitchFamily="34" charset="0"/>
                </a:rPr>
                <a:t>近似匹配</a:t>
              </a:r>
              <a:endParaRPr lang="zh-CN" altLang="en-US" b="1" dirty="0">
                <a:solidFill>
                  <a:srgbClr val="030301"/>
                </a:solidFill>
                <a:latin typeface="Arial" panose="020B0604020202020204" pitchFamily="34" charset="0"/>
              </a:endParaRPr>
            </a:p>
          </p:txBody>
        </p:sp>
        <p:sp>
          <p:nvSpPr>
            <p:cNvPr id="34830" name="Text Box 16"/>
            <p:cNvSpPr txBox="1"/>
            <p:nvPr/>
          </p:nvSpPr>
          <p:spPr>
            <a:xfrm>
              <a:off x="1156" y="3174"/>
              <a:ext cx="1633" cy="288"/>
            </a:xfrm>
            <a:prstGeom prst="rect">
              <a:avLst/>
            </a:prstGeom>
            <a:noFill/>
            <a:ln w="9525">
              <a:noFill/>
            </a:ln>
          </p:spPr>
          <p:txBody>
            <a:bodyPr>
              <a:spAutoFit/>
            </a:bodyPr>
            <a:lstStyle/>
            <a:p>
              <a:pPr>
                <a:buClrTx/>
              </a:pPr>
              <a:r>
                <a:rPr lang="zh-CN" altLang="en-US" b="1" dirty="0">
                  <a:solidFill>
                    <a:srgbClr val="030301"/>
                  </a:solidFill>
                  <a:latin typeface="Arial" panose="020B0604020202020204" pitchFamily="34" charset="0"/>
                </a:rPr>
                <a:t>匹配的具体内容</a:t>
              </a:r>
              <a:endParaRPr lang="zh-CN" altLang="en-US" b="1" dirty="0">
                <a:solidFill>
                  <a:srgbClr val="030301"/>
                </a:solidFill>
                <a:latin typeface="Arial" panose="020B0604020202020204" pitchFamily="34" charset="0"/>
              </a:endParaRPr>
            </a:p>
          </p:txBody>
        </p:sp>
        <p:sp>
          <p:nvSpPr>
            <p:cNvPr id="34831" name="AutoShape 17"/>
            <p:cNvSpPr/>
            <p:nvPr/>
          </p:nvSpPr>
          <p:spPr>
            <a:xfrm>
              <a:off x="2653" y="2856"/>
              <a:ext cx="91" cy="953"/>
            </a:xfrm>
            <a:prstGeom prst="leftBrace">
              <a:avLst>
                <a:gd name="adj1" fmla="val 87271"/>
                <a:gd name="adj2" fmla="val 50000"/>
              </a:avLst>
            </a:prstGeom>
            <a:noFill/>
            <a:ln w="22225" cap="flat" cmpd="sng">
              <a:solidFill>
                <a:srgbClr val="030301"/>
              </a:solidFill>
              <a:prstDash val="solid"/>
              <a:headEnd type="none" w="med" len="med"/>
              <a:tailEnd type="none" w="med" len="med"/>
            </a:ln>
          </p:spPr>
          <p:txBody>
            <a:bodyPr wrap="none" anchor="ctr"/>
            <a:lstStyle/>
            <a:p>
              <a:pPr>
                <a:spcBef>
                  <a:spcPct val="0"/>
                </a:spcBef>
                <a:buClrTx/>
              </a:pPr>
              <a:endParaRPr lang="zh-CN" altLang="en-US" sz="1800" dirty="0">
                <a:latin typeface="Arial" panose="020B0604020202020204" pitchFamily="34" charset="0"/>
              </a:endParaRPr>
            </a:p>
          </p:txBody>
        </p:sp>
        <p:sp>
          <p:nvSpPr>
            <p:cNvPr id="34832" name="Text Box 19"/>
            <p:cNvSpPr txBox="1"/>
            <p:nvPr/>
          </p:nvSpPr>
          <p:spPr>
            <a:xfrm>
              <a:off x="2880" y="2811"/>
              <a:ext cx="1361" cy="288"/>
            </a:xfrm>
            <a:prstGeom prst="rect">
              <a:avLst/>
            </a:prstGeom>
            <a:noFill/>
            <a:ln w="9525">
              <a:noFill/>
            </a:ln>
          </p:spPr>
          <p:txBody>
            <a:bodyPr>
              <a:spAutoFit/>
            </a:bodyPr>
            <a:lstStyle/>
            <a:p>
              <a:pPr>
                <a:buClrTx/>
              </a:pPr>
              <a:r>
                <a:rPr lang="zh-CN" altLang="en-US" b="1" dirty="0">
                  <a:solidFill>
                    <a:srgbClr val="030301"/>
                  </a:solidFill>
                  <a:latin typeface="Arial" panose="020B0604020202020204" pitchFamily="34" charset="0"/>
                </a:rPr>
                <a:t>单词匹配</a:t>
              </a:r>
              <a:endParaRPr lang="zh-CN" altLang="en-US" b="1" dirty="0">
                <a:solidFill>
                  <a:srgbClr val="030301"/>
                </a:solidFill>
                <a:latin typeface="Arial" panose="020B0604020202020204" pitchFamily="34" charset="0"/>
              </a:endParaRPr>
            </a:p>
          </p:txBody>
        </p:sp>
        <p:sp>
          <p:nvSpPr>
            <p:cNvPr id="34833" name="Text Box 20"/>
            <p:cNvSpPr txBox="1"/>
            <p:nvPr/>
          </p:nvSpPr>
          <p:spPr>
            <a:xfrm>
              <a:off x="2880" y="3174"/>
              <a:ext cx="1361" cy="288"/>
            </a:xfrm>
            <a:prstGeom prst="rect">
              <a:avLst/>
            </a:prstGeom>
            <a:noFill/>
            <a:ln w="9525">
              <a:noFill/>
            </a:ln>
          </p:spPr>
          <p:txBody>
            <a:bodyPr>
              <a:spAutoFit/>
            </a:bodyPr>
            <a:lstStyle/>
            <a:p>
              <a:pPr>
                <a:buClrTx/>
              </a:pPr>
              <a:r>
                <a:rPr lang="zh-CN" altLang="en-US" b="1" dirty="0">
                  <a:solidFill>
                    <a:srgbClr val="030301"/>
                  </a:solidFill>
                  <a:latin typeface="Arial" panose="020B0604020202020204" pitchFamily="34" charset="0"/>
                </a:rPr>
                <a:t>字符类匹配</a:t>
              </a:r>
              <a:endParaRPr lang="zh-CN" altLang="en-US" b="1" dirty="0">
                <a:solidFill>
                  <a:srgbClr val="030301"/>
                </a:solidFill>
                <a:latin typeface="Arial" panose="020B0604020202020204" pitchFamily="34" charset="0"/>
              </a:endParaRPr>
            </a:p>
          </p:txBody>
        </p:sp>
        <p:sp>
          <p:nvSpPr>
            <p:cNvPr id="34834" name="Text Box 21"/>
            <p:cNvSpPr txBox="1"/>
            <p:nvPr/>
          </p:nvSpPr>
          <p:spPr>
            <a:xfrm>
              <a:off x="2925" y="3673"/>
              <a:ext cx="1361" cy="288"/>
            </a:xfrm>
            <a:prstGeom prst="rect">
              <a:avLst/>
            </a:prstGeom>
            <a:noFill/>
            <a:ln w="9525">
              <a:noFill/>
            </a:ln>
          </p:spPr>
          <p:txBody>
            <a:bodyPr>
              <a:spAutoFit/>
            </a:bodyPr>
            <a:lstStyle/>
            <a:p>
              <a:pPr>
                <a:buClrTx/>
              </a:pPr>
              <a:r>
                <a:rPr lang="zh-CN" altLang="en-US" b="1" dirty="0">
                  <a:solidFill>
                    <a:srgbClr val="030301"/>
                  </a:solidFill>
                  <a:latin typeface="Arial" panose="020B0604020202020204" pitchFamily="34" charset="0"/>
                </a:rPr>
                <a:t>正则表达匹配</a:t>
              </a:r>
              <a:endParaRPr lang="zh-CN" altLang="en-US" b="1" dirty="0">
                <a:solidFill>
                  <a:srgbClr val="030301"/>
                </a:solidFill>
                <a:latin typeface="Arial" panose="020B0604020202020204" pitchFamily="34" charset="0"/>
              </a:endParaRPr>
            </a:p>
          </p:txBody>
        </p:sp>
      </p:gr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grpSp>
        <p:nvGrpSpPr>
          <p:cNvPr id="36866" name="Group 9"/>
          <p:cNvGrpSpPr/>
          <p:nvPr/>
        </p:nvGrpSpPr>
        <p:grpSpPr>
          <a:xfrm>
            <a:off x="179388" y="1125538"/>
            <a:ext cx="7923213" cy="2660650"/>
            <a:chOff x="249" y="572"/>
            <a:chExt cx="4991" cy="1676"/>
          </a:xfrm>
        </p:grpSpPr>
        <p:sp>
          <p:nvSpPr>
            <p:cNvPr id="36867" name="Text Box 4"/>
            <p:cNvSpPr txBox="1"/>
            <p:nvPr/>
          </p:nvSpPr>
          <p:spPr>
            <a:xfrm>
              <a:off x="249" y="1325"/>
              <a:ext cx="1316" cy="288"/>
            </a:xfrm>
            <a:prstGeom prst="rect">
              <a:avLst/>
            </a:prstGeom>
            <a:noFill/>
            <a:ln w="9525">
              <a:noFill/>
            </a:ln>
          </p:spPr>
          <p:txBody>
            <a:bodyPr>
              <a:spAutoFit/>
            </a:bodyPr>
            <a:lstStyle/>
            <a:p>
              <a:pPr>
                <a:buClrTx/>
              </a:pPr>
              <a:r>
                <a:rPr lang="zh-CN" altLang="en-US" b="1" dirty="0">
                  <a:solidFill>
                    <a:srgbClr val="030301"/>
                  </a:solidFill>
                  <a:latin typeface="Arial" panose="020B0604020202020204" pitchFamily="34" charset="0"/>
                </a:rPr>
                <a:t>文本的角度</a:t>
              </a:r>
              <a:endParaRPr lang="zh-CN" altLang="en-US" b="1" dirty="0">
                <a:solidFill>
                  <a:srgbClr val="030301"/>
                </a:solidFill>
                <a:latin typeface="Arial" panose="020B0604020202020204" pitchFamily="34" charset="0"/>
              </a:endParaRPr>
            </a:p>
          </p:txBody>
        </p:sp>
        <p:sp>
          <p:nvSpPr>
            <p:cNvPr id="36868" name="AutoShape 5"/>
            <p:cNvSpPr/>
            <p:nvPr/>
          </p:nvSpPr>
          <p:spPr>
            <a:xfrm>
              <a:off x="1383" y="615"/>
              <a:ext cx="91" cy="1633"/>
            </a:xfrm>
            <a:prstGeom prst="leftBrace">
              <a:avLst>
                <a:gd name="adj1" fmla="val 149542"/>
                <a:gd name="adj2" fmla="val 50000"/>
              </a:avLst>
            </a:prstGeom>
            <a:noFill/>
            <a:ln w="25400" cap="flat" cmpd="sng">
              <a:solidFill>
                <a:srgbClr val="000000"/>
              </a:solidFill>
              <a:prstDash val="solid"/>
              <a:headEnd type="none" w="med" len="med"/>
              <a:tailEnd type="none" w="med" len="med"/>
            </a:ln>
          </p:spPr>
          <p:txBody>
            <a:bodyPr wrap="none" anchor="ctr"/>
            <a:lstStyle/>
            <a:p>
              <a:pPr>
                <a:spcBef>
                  <a:spcPct val="0"/>
                </a:spcBef>
                <a:buClrTx/>
              </a:pPr>
              <a:endParaRPr lang="zh-CN" altLang="en-US" sz="1800" dirty="0">
                <a:latin typeface="Arial" panose="020B0604020202020204" pitchFamily="34" charset="0"/>
              </a:endParaRPr>
            </a:p>
          </p:txBody>
        </p:sp>
        <p:sp>
          <p:nvSpPr>
            <p:cNvPr id="36869" name="Text Box 6"/>
            <p:cNvSpPr txBox="1"/>
            <p:nvPr/>
          </p:nvSpPr>
          <p:spPr>
            <a:xfrm>
              <a:off x="1610" y="572"/>
              <a:ext cx="3583" cy="633"/>
            </a:xfrm>
            <a:prstGeom prst="rect">
              <a:avLst/>
            </a:prstGeom>
            <a:noFill/>
            <a:ln w="9525">
              <a:noFill/>
            </a:ln>
          </p:spPr>
          <p:txBody>
            <a:bodyPr>
              <a:spAutoFit/>
            </a:bodyPr>
            <a:lstStyle/>
            <a:p>
              <a:pPr>
                <a:buClrTx/>
              </a:pPr>
              <a:r>
                <a:rPr lang="zh-CN" altLang="en-US" b="1" dirty="0">
                  <a:solidFill>
                    <a:srgbClr val="030301"/>
                  </a:solidFill>
                  <a:latin typeface="Arial" panose="020B0604020202020204" pitchFamily="34" charset="0"/>
                </a:rPr>
                <a:t>实时</a:t>
              </a:r>
              <a:r>
                <a:rPr lang="en-US" altLang="zh-CN" b="1" dirty="0">
                  <a:solidFill>
                    <a:srgbClr val="030301"/>
                  </a:solidFill>
                  <a:latin typeface="Arial" panose="020B0604020202020204" pitchFamily="34" charset="0"/>
                </a:rPr>
                <a:t>(on-line)</a:t>
              </a:r>
              <a:r>
                <a:rPr lang="zh-CN" altLang="en-US" b="1" dirty="0">
                  <a:solidFill>
                    <a:srgbClr val="030301"/>
                  </a:solidFill>
                  <a:latin typeface="Arial" panose="020B0604020202020204" pitchFamily="34" charset="0"/>
                </a:rPr>
                <a:t>文本</a:t>
              </a:r>
              <a:r>
                <a:rPr lang="en-US" altLang="zh-CN" b="1" dirty="0">
                  <a:solidFill>
                    <a:srgbClr val="030301"/>
                  </a:solidFill>
                  <a:latin typeface="Arial" panose="020B0604020202020204" pitchFamily="34" charset="0"/>
                </a:rPr>
                <a:t>:</a:t>
              </a:r>
              <a:r>
                <a:rPr lang="zh-CN" altLang="en-US" b="1" dirty="0">
                  <a:solidFill>
                    <a:srgbClr val="030301"/>
                  </a:solidFill>
                  <a:latin typeface="Arial" panose="020B0604020202020204" pitchFamily="34" charset="0"/>
                </a:rPr>
                <a:t>文本可以动态地更新</a:t>
              </a:r>
              <a:endParaRPr lang="zh-CN" altLang="en-US" b="1" dirty="0">
                <a:solidFill>
                  <a:srgbClr val="030301"/>
                </a:solidFill>
                <a:latin typeface="Arial" panose="020B0604020202020204" pitchFamily="34" charset="0"/>
              </a:endParaRPr>
            </a:p>
            <a:p>
              <a:pPr>
                <a:buClrTx/>
              </a:pPr>
              <a:r>
                <a:rPr lang="zh-CN" altLang="en-US" b="1" dirty="0">
                  <a:solidFill>
                    <a:srgbClr val="030301"/>
                  </a:solidFill>
                  <a:latin typeface="Arial" panose="020B0604020202020204" pitchFamily="34" charset="0"/>
                </a:rPr>
                <a:t>                   例如</a:t>
              </a:r>
              <a:r>
                <a:rPr lang="en-US" altLang="zh-CN" b="1" dirty="0">
                  <a:solidFill>
                    <a:srgbClr val="030301"/>
                  </a:solidFill>
                  <a:latin typeface="Arial" panose="020B0604020202020204" pitchFamily="34" charset="0"/>
                </a:rPr>
                <a:t>:</a:t>
              </a:r>
              <a:r>
                <a:rPr lang="zh-CN" altLang="en-US" b="1" dirty="0">
                  <a:solidFill>
                    <a:srgbClr val="030301"/>
                  </a:solidFill>
                  <a:latin typeface="Arial" panose="020B0604020202020204" pitchFamily="34" charset="0"/>
                </a:rPr>
                <a:t>网络入侵监测</a:t>
              </a:r>
              <a:endParaRPr lang="zh-CN" altLang="en-US" b="1" dirty="0">
                <a:solidFill>
                  <a:srgbClr val="030301"/>
                </a:solidFill>
                <a:latin typeface="Arial" panose="020B0604020202020204" pitchFamily="34" charset="0"/>
              </a:endParaRPr>
            </a:p>
          </p:txBody>
        </p:sp>
        <p:sp>
          <p:nvSpPr>
            <p:cNvPr id="36870" name="Text Box 7"/>
            <p:cNvSpPr txBox="1"/>
            <p:nvPr/>
          </p:nvSpPr>
          <p:spPr>
            <a:xfrm>
              <a:off x="1566" y="1568"/>
              <a:ext cx="3674" cy="633"/>
            </a:xfrm>
            <a:prstGeom prst="rect">
              <a:avLst/>
            </a:prstGeom>
            <a:noFill/>
            <a:ln w="9525">
              <a:noFill/>
            </a:ln>
          </p:spPr>
          <p:txBody>
            <a:bodyPr>
              <a:spAutoFit/>
            </a:bodyPr>
            <a:lstStyle/>
            <a:p>
              <a:pPr>
                <a:buClrTx/>
              </a:pPr>
              <a:r>
                <a:rPr lang="zh-CN" altLang="en-US" b="1" dirty="0">
                  <a:solidFill>
                    <a:srgbClr val="030301"/>
                  </a:solidFill>
                  <a:latin typeface="Arial" panose="020B0604020202020204" pitchFamily="34" charset="0"/>
                </a:rPr>
                <a:t>非实时</a:t>
              </a:r>
              <a:r>
                <a:rPr lang="en-US" altLang="zh-CN" b="1" dirty="0">
                  <a:solidFill>
                    <a:srgbClr val="030301"/>
                  </a:solidFill>
                  <a:latin typeface="Arial" panose="020B0604020202020204" pitchFamily="34" charset="0"/>
                </a:rPr>
                <a:t>(off-line)</a:t>
              </a:r>
              <a:r>
                <a:rPr lang="zh-CN" altLang="en-US" b="1" dirty="0">
                  <a:solidFill>
                    <a:srgbClr val="030301"/>
                  </a:solidFill>
                  <a:latin typeface="Arial" panose="020B0604020202020204" pitchFamily="34" charset="0"/>
                </a:rPr>
                <a:t>文本</a:t>
              </a:r>
              <a:r>
                <a:rPr lang="en-US" altLang="zh-CN" b="1" dirty="0">
                  <a:solidFill>
                    <a:srgbClr val="030301"/>
                  </a:solidFill>
                  <a:latin typeface="Arial" panose="020B0604020202020204" pitchFamily="34" charset="0"/>
                </a:rPr>
                <a:t>:</a:t>
              </a:r>
              <a:r>
                <a:rPr lang="zh-CN" altLang="en-US" b="1" dirty="0">
                  <a:solidFill>
                    <a:srgbClr val="030301"/>
                  </a:solidFill>
                  <a:latin typeface="Arial" panose="020B0604020202020204" pitchFamily="34" charset="0"/>
                </a:rPr>
                <a:t>被查找文本是静态的</a:t>
              </a:r>
              <a:endParaRPr lang="zh-CN" altLang="en-US" b="1" dirty="0">
                <a:solidFill>
                  <a:srgbClr val="030301"/>
                </a:solidFill>
                <a:latin typeface="Arial" panose="020B0604020202020204" pitchFamily="34" charset="0"/>
              </a:endParaRPr>
            </a:p>
            <a:p>
              <a:pPr>
                <a:buClrTx/>
              </a:pPr>
              <a:r>
                <a:rPr lang="zh-CN" altLang="en-US" b="1" dirty="0">
                  <a:solidFill>
                    <a:srgbClr val="030301"/>
                  </a:solidFill>
                  <a:latin typeface="Arial" panose="020B0604020202020204" pitchFamily="34" charset="0"/>
                </a:rPr>
                <a:t>                   例如</a:t>
              </a:r>
              <a:r>
                <a:rPr lang="en-US" altLang="zh-CN" b="1" dirty="0">
                  <a:solidFill>
                    <a:srgbClr val="030301"/>
                  </a:solidFill>
                  <a:latin typeface="Arial" panose="020B0604020202020204" pitchFamily="34" charset="0"/>
                </a:rPr>
                <a:t>:</a:t>
              </a:r>
              <a:r>
                <a:rPr lang="zh-CN" altLang="en-US" b="1" dirty="0">
                  <a:solidFill>
                    <a:srgbClr val="030301"/>
                  </a:solidFill>
                  <a:latin typeface="Arial" panose="020B0604020202020204" pitchFamily="34" charset="0"/>
                </a:rPr>
                <a:t>搜索引擎中查找的数据</a:t>
              </a:r>
              <a:endParaRPr lang="zh-CN" altLang="en-US" b="1" dirty="0">
                <a:solidFill>
                  <a:srgbClr val="030301"/>
                </a:solidFill>
                <a:latin typeface="Arial" panose="020B0604020202020204" pitchFamily="34" charset="0"/>
              </a:endParaRPr>
            </a:p>
          </p:txBody>
        </p:sp>
      </p:grpSp>
      <p:sp>
        <p:nvSpPr>
          <p:cNvPr id="58370" name="Rectangle 2"/>
          <p:cNvSpPr>
            <a:spLocks noGrp="1" noRot="1" noChangeArrowheads="1"/>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a:effectLst>
                  <a:outerShdw blurRad="38100" dist="38100" dir="2700000">
                    <a:srgbClr val="000000"/>
                  </a:outerShdw>
                </a:effectLst>
              </a:rPr>
              <a:t>模式匹配的分类 </a:t>
            </a:r>
            <a:endParaRPr lang="zh-CN" altLang="en-US" dirty="0">
              <a:effectLst>
                <a:outerShdw blurRad="38100" dist="38100" dir="2700000">
                  <a:srgbClr val="000000"/>
                </a:outerShdw>
              </a:effectLst>
            </a:endParaRPr>
          </a:p>
        </p:txBody>
      </p:sp>
    </p:spTree>
  </p:cSld>
  <p:clrMapOvr>
    <a:masterClrMapping/>
  </p:clrMapOvr>
  <p:transition spd="slow"/>
</p:sld>
</file>

<file path=ppt/tags/tag1.xml><?xml version="1.0" encoding="utf-8"?>
<p:tagLst xmlns:p="http://schemas.openxmlformats.org/presentationml/2006/main">
  <p:tag name="KSO_WM_UNIT_TABLE_BEAUTIFY" val="smartTable{b6de6b0b-dfb0-4746-a7e6-87c6dfa71921}"/>
</p:tagLst>
</file>

<file path=ppt/tags/tag2.xml><?xml version="1.0" encoding="utf-8"?>
<p:tagLst xmlns:p="http://schemas.openxmlformats.org/presentationml/2006/main">
  <p:tag name="KSO_WM_UNIT_TABLE_BEAUTIFY" val="smartTable{41b0db69-4762-4081-82ae-763523ef1d42}"/>
</p:tagLst>
</file>

<file path=ppt/tags/tag3.xml><?xml version="1.0" encoding="utf-8"?>
<p:tagLst xmlns:p="http://schemas.openxmlformats.org/presentationml/2006/main">
  <p:tag name="KSO_WPP_MARK_KEY" val="f4c1f397-7fe3-4aa6-8364-944cfe75bf98"/>
  <p:tag name="COMMONDATA" val="eyJoZGlkIjoiNjRmYTE2MzI2ODUzY2FhMWI0ZjE4ZDc3NmYwZmRjNzYifQ=="/>
  <p:tag name="commondata" val="eyJoZGlkIjoiOTljM2M0YzM2YTY0NTJmOGVkMTY0ZTBkZGUwYTYwMWMifQ=="/>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信息内容安全技术</Template>
  <TotalTime>0</TotalTime>
  <Words>15012</Words>
  <Application>WPS 演示</Application>
  <PresentationFormat>全屏显示(4:3)</PresentationFormat>
  <Paragraphs>3314</Paragraphs>
  <Slides>60</Slides>
  <Notes>57</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60</vt:i4>
      </vt:variant>
    </vt:vector>
  </HeadingPairs>
  <TitlesOfParts>
    <vt:vector size="80" baseType="lpstr">
      <vt:lpstr>Arial</vt:lpstr>
      <vt:lpstr>宋体</vt:lpstr>
      <vt:lpstr>Wingdings</vt:lpstr>
      <vt:lpstr>华文楷体</vt:lpstr>
      <vt:lpstr>Arial Unicode MS</vt:lpstr>
      <vt:lpstr>隶书</vt:lpstr>
      <vt:lpstr>等线</vt:lpstr>
      <vt:lpstr>Times New Roman</vt:lpstr>
      <vt:lpstr>微软雅黑</vt:lpstr>
      <vt:lpstr>Arial Unicode MS</vt:lpstr>
      <vt:lpstr>Franklin Gothic Medium</vt:lpstr>
      <vt:lpstr>Courier New</vt:lpstr>
      <vt:lpstr>-apple-system</vt:lpstr>
      <vt:lpstr>Segoe Print</vt:lpstr>
      <vt:lpstr>华文中宋</vt:lpstr>
      <vt:lpstr>华文仿宋</vt:lpstr>
      <vt:lpstr>仿宋</vt:lpstr>
      <vt:lpstr>华文宋体</vt:lpstr>
      <vt:lpstr>华文琥珀</vt:lpstr>
      <vt:lpstr>1_Office 主题</vt:lpstr>
      <vt:lpstr>PowerPoint 演示文稿</vt:lpstr>
      <vt:lpstr>引    言</vt:lpstr>
      <vt:lpstr>PowerPoint 演示文稿</vt:lpstr>
      <vt:lpstr>PowerPoint 演示文稿</vt:lpstr>
      <vt:lpstr>PowerPoint 演示文稿</vt:lpstr>
      <vt:lpstr>PowerPoint 演示文稿</vt:lpstr>
      <vt:lpstr>PowerPoint 演示文稿</vt:lpstr>
      <vt:lpstr>模式匹配的分类 </vt:lpstr>
      <vt:lpstr>PowerPoint 演示文稿</vt:lpstr>
      <vt:lpstr>PowerPoint 演示文稿</vt:lpstr>
      <vt:lpstr>PowerPoint 演示文稿</vt:lpstr>
      <vt:lpstr>PowerPoint 演示文稿</vt:lpstr>
      <vt:lpstr>PowerPoint 演示文稿</vt:lpstr>
      <vt:lpstr>PowerPoint 演示文稿</vt:lpstr>
      <vt:lpstr>BF 算法</vt:lpstr>
      <vt:lpstr>举例：</vt:lpstr>
      <vt:lpstr>举例：</vt:lpstr>
      <vt:lpstr>PowerPoint 演示文稿</vt:lpstr>
      <vt:lpstr>PowerPoint 演示文稿</vt:lpstr>
      <vt:lpstr>PowerPoint 演示文稿</vt:lpstr>
      <vt:lpstr>PowerPoint 演示文稿</vt:lpstr>
      <vt:lpstr>KMP算法 </vt:lpstr>
      <vt:lpstr>KMP算法 </vt:lpstr>
      <vt:lpstr>KMP算法 </vt:lpstr>
      <vt:lpstr>KMP算法 </vt:lpstr>
      <vt:lpstr>KMP算法 </vt:lpstr>
      <vt:lpstr>KMP算法 </vt:lpstr>
      <vt:lpstr>KMP算法 </vt:lpstr>
      <vt:lpstr>KMP算法 </vt:lpstr>
      <vt:lpstr>KMP算法 </vt:lpstr>
      <vt:lpstr>KMP算法 </vt:lpstr>
      <vt:lpstr>KMP算法 </vt:lpstr>
      <vt:lpstr>KMP算法 </vt:lpstr>
      <vt:lpstr>KMP算法 </vt:lpstr>
      <vt:lpstr>KMP算法 </vt:lpstr>
      <vt:lpstr>KMP算法 </vt:lpstr>
      <vt:lpstr>KMP算法 </vt:lpstr>
      <vt:lpstr>KMP算法 </vt:lpstr>
      <vt:lpstr>KMP算法 </vt:lpstr>
      <vt:lpstr>KMP算法 </vt:lpstr>
      <vt:lpstr>KMP算法 </vt:lpstr>
      <vt:lpstr>KMP算法手动推导</vt:lpstr>
      <vt:lpstr>KMP算法手动推导</vt:lpstr>
      <vt:lpstr>KMP算法手动推导</vt:lpstr>
      <vt:lpstr>KMP算法手动推导</vt:lpstr>
      <vt:lpstr>KMP算法手动推导</vt:lpstr>
      <vt:lpstr>KMP算法手动推导</vt:lpstr>
      <vt:lpstr>作业</vt:lpstr>
      <vt:lpstr>KMP代码-匹配函数</vt:lpstr>
      <vt:lpstr>KMP代码-匹配函数</vt:lpstr>
      <vt:lpstr>KMP代码- 求next数组函数</vt:lpstr>
      <vt:lpstr>KMP代码- 求next数组函数</vt:lpstr>
      <vt:lpstr>KMP代码- 求next数组函数</vt:lpstr>
      <vt:lpstr>KMP代码- 求next数组函数</vt:lpstr>
      <vt:lpstr>KMP代码- 求next数组函数</vt:lpstr>
      <vt:lpstr>KMP代码- 求next数组函数</vt:lpstr>
      <vt:lpstr>KMP代码- 求next数组函数</vt:lpstr>
      <vt:lpstr>KMP代码- nextval算法描述</vt:lpstr>
      <vt:lpstr>KMP代码- nextval算法描述</vt:lpstr>
      <vt:lpstr>PowerPoint 演示文稿</vt:lpstr>
    </vt:vector>
  </TitlesOfParts>
  <Company>hit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张冬艳</dc:creator>
  <cp:lastModifiedBy>Aurora</cp:lastModifiedBy>
  <cp:revision>425</cp:revision>
  <dcterms:created xsi:type="dcterms:W3CDTF">2004-08-18T02:07:00Z</dcterms:created>
  <dcterms:modified xsi:type="dcterms:W3CDTF">2023-10-16T02:37:07Z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6B4C86AF93D34828B70BAED0604BF6C7_13</vt:lpwstr>
  </property>
</Properties>
</file>