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9" r:id="rId3"/>
    <p:sldId id="390" r:id="rId5"/>
    <p:sldId id="1322" r:id="rId6"/>
    <p:sldId id="1324" r:id="rId7"/>
    <p:sldId id="1327" r:id="rId8"/>
    <p:sldId id="1325" r:id="rId9"/>
    <p:sldId id="1329" r:id="rId10"/>
    <p:sldId id="1326" r:id="rId11"/>
    <p:sldId id="1328" r:id="rId12"/>
    <p:sldId id="1330" r:id="rId13"/>
    <p:sldId id="393" r:id="rId14"/>
    <p:sldId id="1341" r:id="rId15"/>
    <p:sldId id="1356" r:id="rId16"/>
    <p:sldId id="1357" r:id="rId17"/>
    <p:sldId id="1358" r:id="rId18"/>
    <p:sldId id="1359" r:id="rId19"/>
    <p:sldId id="1365" r:id="rId20"/>
    <p:sldId id="1366" r:id="rId21"/>
    <p:sldId id="1342" r:id="rId22"/>
    <p:sldId id="1367" r:id="rId23"/>
    <p:sldId id="1368" r:id="rId24"/>
    <p:sldId id="1369" r:id="rId25"/>
    <p:sldId id="1370" r:id="rId26"/>
    <p:sldId id="1371" r:id="rId27"/>
    <p:sldId id="1372" r:id="rId28"/>
    <p:sldId id="1373" r:id="rId29"/>
    <p:sldId id="1374" r:id="rId30"/>
    <p:sldId id="1375" r:id="rId31"/>
    <p:sldId id="1383" r:id="rId32"/>
    <p:sldId id="1382" r:id="rId33"/>
    <p:sldId id="1378" r:id="rId34"/>
    <p:sldId id="1381" r:id="rId35"/>
    <p:sldId id="1335" r:id="rId36"/>
    <p:sldId id="1332" r:id="rId37"/>
    <p:sldId id="1337" r:id="rId38"/>
    <p:sldId id="1338" r:id="rId39"/>
    <p:sldId id="1339" r:id="rId40"/>
    <p:sldId id="1340" r:id="rId41"/>
    <p:sldId id="1346" r:id="rId42"/>
    <p:sldId id="380" r:id="rId43"/>
    <p:sldId id="1386" r:id="rId44"/>
    <p:sldId id="1384" r:id="rId45"/>
    <p:sldId id="1385" r:id="rId46"/>
    <p:sldId id="1349" r:id="rId47"/>
    <p:sldId id="1352" r:id="rId48"/>
    <p:sldId id="1353" r:id="rId49"/>
    <p:sldId id="1354" r:id="rId50"/>
    <p:sldId id="1355" r:id="rId51"/>
    <p:sldId id="1315" r:id="rId52"/>
  </p:sldIdLst>
  <p:sldSz cx="9144000" cy="6858000" type="screen4x3"/>
  <p:notesSz cx="6858000" cy="9144000"/>
  <p:custDataLst>
    <p:tags r:id="rId57"/>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9"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00"/>
    <a:srgbClr val="000000"/>
    <a:srgbClr val="FFFFFF"/>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1" autoAdjust="0"/>
    <p:restoredTop sz="85061" autoAdjust="0"/>
  </p:normalViewPr>
  <p:slideViewPr>
    <p:cSldViewPr showGuides="1">
      <p:cViewPr varScale="1">
        <p:scale>
          <a:sx n="98" d="100"/>
          <a:sy n="98" d="100"/>
        </p:scale>
        <p:origin x="1326" y="72"/>
      </p:cViewPr>
      <p:guideLst>
        <p:guide orient="horz" pos="2069"/>
        <p:guide pos="285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19.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1506" name="Rectangle 2"/>
          <p:cNvSpPr/>
          <p:nvPr>
            <p:ph type="sldImg"/>
          </p:nvPr>
        </p:nvSpPr>
        <p:spPr/>
      </p:sp>
      <p:sp>
        <p:nvSpPr>
          <p:cNvPr id="21507"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1378" name="Rectangle 2"/>
          <p:cNvSpPr/>
          <p:nvPr>
            <p:ph type="sldImg"/>
          </p:nvPr>
        </p:nvSpPr>
        <p:spPr/>
      </p:sp>
      <p:sp>
        <p:nvSpPr>
          <p:cNvPr id="10137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1378" name="Rectangle 2"/>
          <p:cNvSpPr/>
          <p:nvPr>
            <p:ph type="sldImg"/>
          </p:nvPr>
        </p:nvSpPr>
        <p:spPr/>
      </p:sp>
      <p:sp>
        <p:nvSpPr>
          <p:cNvPr id="10137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这里的</a:t>
            </a:r>
            <a:r>
              <a:rPr lang="en-US" altLang="zh-CN" smtClean="0"/>
              <a:t>position[T]= 2 ,</a:t>
            </a:r>
            <a:r>
              <a:rPr lang="zh-CN" altLang="en-US" smtClean="0"/>
              <a:t>从左往右</a:t>
            </a:r>
            <a:endParaRPr lang="zh-CN" altLang="en-US" smtClean="0"/>
          </a:p>
        </p:txBody>
      </p:sp>
      <p:sp>
        <p:nvSpPr>
          <p:cNvPr id="18436"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28990B9-27CF-42FB-959C-96700044DCF1}"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0484" name="灯片编号占位符 3"/>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78AC569-D3E3-4552-95D5-984A95730DB1}"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3426" name="Rectangle 2"/>
          <p:cNvSpPr/>
          <p:nvPr>
            <p:ph type="sldImg"/>
          </p:nvPr>
        </p:nvSpPr>
        <p:spPr/>
      </p:sp>
      <p:sp>
        <p:nvSpPr>
          <p:cNvPr id="103427"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9570" name="Rectangle 2"/>
          <p:cNvSpPr/>
          <p:nvPr>
            <p:ph type="sldImg"/>
          </p:nvPr>
        </p:nvSpPr>
        <p:spPr/>
      </p:sp>
      <p:sp>
        <p:nvSpPr>
          <p:cNvPr id="109571"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p:nvPr>
            <p:ph type="sldImg"/>
          </p:nvPr>
        </p:nvSpPr>
        <p:spPr/>
      </p:sp>
      <p:sp>
        <p:nvSpPr>
          <p:cNvPr id="11161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p:nvPr>
            <p:ph type="sldImg"/>
          </p:nvPr>
        </p:nvSpPr>
        <p:spPr/>
      </p:sp>
      <p:sp>
        <p:nvSpPr>
          <p:cNvPr id="11161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p:nvPr>
            <p:ph type="sldImg"/>
          </p:nvPr>
        </p:nvSpPr>
        <p:spPr/>
      </p:sp>
      <p:sp>
        <p:nvSpPr>
          <p:cNvPr id="11161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p:nvPr>
            <p:ph type="sldImg"/>
          </p:nvPr>
        </p:nvSpPr>
        <p:spPr/>
      </p:sp>
      <p:sp>
        <p:nvSpPr>
          <p:cNvPr id="11161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p:nvPr>
            <p:ph type="sldImg"/>
          </p:nvPr>
        </p:nvSpPr>
        <p:spPr/>
      </p:sp>
      <p:sp>
        <p:nvSpPr>
          <p:cNvPr id="9113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p:nvPr>
            <p:ph type="sldImg"/>
          </p:nvPr>
        </p:nvSpPr>
        <p:spPr/>
      </p:sp>
      <p:sp>
        <p:nvSpPr>
          <p:cNvPr id="11161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20834" name="Rectangle 2"/>
          <p:cNvSpPr/>
          <p:nvPr>
            <p:ph type="sldImg"/>
          </p:nvPr>
        </p:nvSpPr>
        <p:spPr/>
      </p:sp>
      <p:sp>
        <p:nvSpPr>
          <p:cNvPr id="120835"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23906" name="Rectangle 2"/>
          <p:cNvSpPr/>
          <p:nvPr>
            <p:ph type="sldImg"/>
          </p:nvPr>
        </p:nvSpPr>
        <p:spPr/>
      </p:sp>
      <p:sp>
        <p:nvSpPr>
          <p:cNvPr id="123907" name="Rectangle 3"/>
          <p:cNvSpPr/>
          <p:nvPr>
            <p:ph type="body" idx="1"/>
          </p:nvPr>
        </p:nvSpPr>
        <p:spPr/>
        <p:txBody>
          <a:bodyPr wrap="square" lIns="91440" tIns="45720" rIns="91440" bIns="45720" anchor="t"/>
          <a:lstStyle/>
          <a:p>
            <a:pPr lvl="0" eaLnBrk="1" hangingPunct="1"/>
            <a:r>
              <a:rPr lang="zh-CN" altLang="en-US" dirty="0"/>
              <a:t>自行开展实验</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32098" name="Rectangle 2"/>
          <p:cNvSpPr/>
          <p:nvPr>
            <p:ph type="sldImg"/>
          </p:nvPr>
        </p:nvSpPr>
        <p:spPr/>
      </p:sp>
      <p:sp>
        <p:nvSpPr>
          <p:cNvPr id="13209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34146" name="Rectangle 2"/>
          <p:cNvSpPr/>
          <p:nvPr>
            <p:ph type="sldImg"/>
          </p:nvPr>
        </p:nvSpPr>
        <p:spPr/>
      </p:sp>
      <p:sp>
        <p:nvSpPr>
          <p:cNvPr id="134147"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36194" name="Rectangle 2"/>
          <p:cNvSpPr/>
          <p:nvPr>
            <p:ph type="sldImg"/>
          </p:nvPr>
        </p:nvSpPr>
        <p:spPr/>
      </p:sp>
      <p:sp>
        <p:nvSpPr>
          <p:cNvPr id="136195"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pPr marL="0" indent="0">
              <a:buFont typeface="Wingdings" panose="05000000000000000000" pitchFamily="2" charset="2"/>
              <a:buNone/>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r>
              <a:rPr lang="zh-CN" altLang="en-US" dirty="0"/>
              <a:t>我们换一下文本串继续字符风暴。</a:t>
            </a:r>
            <a:endParaRPr lang="en-US" altLang="zh-CN" dirty="0"/>
          </a:p>
          <a:p>
            <a:r>
              <a:rPr lang="zh-CN" altLang="en-US" dirty="0"/>
              <a:t>开始</a:t>
            </a:r>
            <a:r>
              <a:rPr lang="en-US" altLang="zh-CN" dirty="0"/>
              <a:t>pattern</a:t>
            </a:r>
            <a:r>
              <a:rPr lang="zh-CN" altLang="en-US" dirty="0"/>
              <a:t>中的</a:t>
            </a:r>
            <a:r>
              <a:rPr lang="en-US" altLang="zh-CN" dirty="0"/>
              <a:t>c</a:t>
            </a:r>
            <a:r>
              <a:rPr lang="zh-CN" altLang="en-US" dirty="0"/>
              <a:t>和</a:t>
            </a:r>
            <a:r>
              <a:rPr lang="en-US" altLang="zh-CN" dirty="0"/>
              <a:t>text</a:t>
            </a:r>
            <a:r>
              <a:rPr lang="zh-CN" altLang="en-US" dirty="0"/>
              <a:t>中的</a:t>
            </a:r>
            <a:r>
              <a:rPr lang="en-US" altLang="zh-CN" dirty="0"/>
              <a:t>b</a:t>
            </a:r>
            <a:r>
              <a:rPr lang="zh-CN" altLang="en-US" dirty="0"/>
              <a:t>不匹配，</a:t>
            </a:r>
            <a:r>
              <a:rPr lang="en-US" altLang="zh-CN" dirty="0"/>
              <a:t>Ok</a:t>
            </a:r>
            <a:r>
              <a:rPr lang="zh-CN" altLang="en-US" dirty="0"/>
              <a:t>，按上面的规则将</a:t>
            </a:r>
            <a:r>
              <a:rPr lang="en-US" altLang="zh-CN" dirty="0"/>
              <a:t>pattern</a:t>
            </a:r>
            <a:r>
              <a:rPr lang="zh-CN" altLang="en-US" dirty="0"/>
              <a:t>右移直至最右边的</a:t>
            </a:r>
            <a:r>
              <a:rPr lang="en-US" altLang="zh-CN" dirty="0"/>
              <a:t>b</a:t>
            </a:r>
            <a:r>
              <a:rPr lang="zh-CN" altLang="en-US" dirty="0"/>
              <a:t>与</a:t>
            </a:r>
            <a:r>
              <a:rPr lang="en-US" altLang="zh-CN" dirty="0"/>
              <a:t>text</a:t>
            </a:r>
            <a:r>
              <a:rPr lang="zh-CN" altLang="en-US" dirty="0"/>
              <a:t>的</a:t>
            </a:r>
            <a:r>
              <a:rPr lang="en-US" altLang="zh-CN" dirty="0"/>
              <a:t>b</a:t>
            </a:r>
            <a:r>
              <a:rPr lang="zh-CN" altLang="en-US" dirty="0"/>
              <a:t>对齐进行比对。再将</a:t>
            </a:r>
            <a:r>
              <a:rPr lang="en-US" altLang="zh-CN" dirty="0"/>
              <a:t>pattern</a:t>
            </a:r>
            <a:r>
              <a:rPr lang="zh-CN" altLang="en-US" dirty="0"/>
              <a:t>中的</a:t>
            </a:r>
            <a:r>
              <a:rPr lang="en-US" altLang="zh-CN" dirty="0"/>
              <a:t>c</a:t>
            </a:r>
            <a:r>
              <a:rPr lang="zh-CN" altLang="en-US" dirty="0"/>
              <a:t>与</a:t>
            </a:r>
            <a:r>
              <a:rPr lang="en-US" altLang="zh-CN" dirty="0"/>
              <a:t>text</a:t>
            </a:r>
            <a:r>
              <a:rPr lang="zh-CN" altLang="en-US" dirty="0"/>
              <a:t>中的</a:t>
            </a:r>
            <a:r>
              <a:rPr lang="en-US" altLang="zh-CN" dirty="0"/>
              <a:t>c</a:t>
            </a:r>
            <a:r>
              <a:rPr lang="zh-CN" altLang="en-US" dirty="0"/>
              <a:t>进行比对，匹配继续往左比对，直到位置</a:t>
            </a:r>
            <a:r>
              <a:rPr lang="en-US" altLang="zh-CN" dirty="0"/>
              <a:t>3</a:t>
            </a:r>
            <a:r>
              <a:rPr lang="zh-CN" altLang="en-US" dirty="0"/>
              <a:t>处</a:t>
            </a:r>
            <a:r>
              <a:rPr lang="en-US" altLang="zh-CN" dirty="0"/>
              <a:t>pattern</a:t>
            </a:r>
            <a:r>
              <a:rPr lang="zh-CN" altLang="en-US" dirty="0"/>
              <a:t>中的</a:t>
            </a:r>
            <a:r>
              <a:rPr lang="en-US" altLang="zh-CN" dirty="0"/>
              <a:t>a</a:t>
            </a:r>
            <a:r>
              <a:rPr lang="zh-CN" altLang="en-US" dirty="0"/>
              <a:t>与</a:t>
            </a:r>
            <a:r>
              <a:rPr lang="en-US" altLang="zh-CN" dirty="0"/>
              <a:t>text</a:t>
            </a:r>
            <a:r>
              <a:rPr lang="zh-CN" altLang="en-US" dirty="0"/>
              <a:t>中的</a:t>
            </a:r>
            <a:r>
              <a:rPr lang="en-US" altLang="zh-CN" dirty="0"/>
              <a:t>b</a:t>
            </a:r>
            <a:r>
              <a:rPr lang="zh-CN" altLang="en-US" dirty="0"/>
              <a:t>不匹配了，按上面讲的启发式规则应该将</a:t>
            </a:r>
            <a:r>
              <a:rPr lang="en-US" altLang="zh-CN" dirty="0"/>
              <a:t>pattern</a:t>
            </a:r>
            <a:r>
              <a:rPr lang="zh-CN" altLang="en-US" dirty="0"/>
              <a:t>中最右边的</a:t>
            </a:r>
            <a:r>
              <a:rPr lang="en-US" altLang="zh-CN" dirty="0"/>
              <a:t>b</a:t>
            </a:r>
            <a:r>
              <a:rPr lang="zh-CN" altLang="en-US" dirty="0"/>
              <a:t>与</a:t>
            </a:r>
            <a:r>
              <a:rPr lang="en-US" altLang="zh-CN" dirty="0"/>
              <a:t>text</a:t>
            </a:r>
            <a:r>
              <a:rPr lang="zh-CN" altLang="en-US" dirty="0"/>
              <a:t>的</a:t>
            </a:r>
            <a:r>
              <a:rPr lang="en-US" altLang="zh-CN" dirty="0"/>
              <a:t>b</a:t>
            </a:r>
            <a:r>
              <a:rPr lang="zh-CN" altLang="en-US" dirty="0"/>
              <a:t>对齐，可这时发现啥了？</a:t>
            </a:r>
            <a:r>
              <a:rPr lang="en-US" altLang="zh-CN" dirty="0"/>
              <a:t>pattern</a:t>
            </a:r>
            <a:r>
              <a:rPr lang="zh-CN" altLang="en-US" dirty="0"/>
              <a:t>走了回头路，干吗？当然不干，才不要那么傻，针对这种情况，只需要将</a:t>
            </a:r>
            <a:r>
              <a:rPr lang="en-US" altLang="zh-CN" dirty="0"/>
              <a:t>pattern</a:t>
            </a:r>
            <a:r>
              <a:rPr lang="zh-CN" altLang="en-US" dirty="0"/>
              <a:t>简单的右移一步即可，坚持不走回头路！</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r>
              <a:rPr lang="zh-CN" altLang="en-US" dirty="0"/>
              <a:t>有了坏字符的原则其实已经可以实现一个完整的字符串匹配算法了，但是</a:t>
            </a:r>
            <a:r>
              <a:rPr lang="en-US" altLang="zh-CN" dirty="0"/>
              <a:t>BM</a:t>
            </a:r>
            <a:r>
              <a:rPr lang="zh-CN" altLang="en-US" dirty="0"/>
              <a:t>难道就这么简单？就一个启发式规则就搞定了？当然不是了，大家再次头脑风暴一下，有没有其他加快字符串搜索的方法呢？</a:t>
            </a:r>
            <a:endParaRPr lang="en-US" altLang="zh-CN" dirty="0"/>
          </a:p>
          <a:p>
            <a:r>
              <a:rPr lang="zh-CN" altLang="en-US" dirty="0"/>
              <a:t>就比如当坏字符出现走回头路的情况，有没有更优的模式串右移策略呢。那么好，我们接着看下面的例子，</a:t>
            </a:r>
            <a:endParaRPr lang="en-US" altLang="zh-CN" dirty="0"/>
          </a:p>
          <a:p>
            <a:r>
              <a:rPr lang="zh-CN" altLang="en-US" dirty="0"/>
              <a:t>一开始利用了坏字符算法一下移了</a:t>
            </a:r>
            <a:r>
              <a:rPr lang="en-US" altLang="zh-CN" dirty="0"/>
              <a:t>4</a:t>
            </a:r>
            <a:r>
              <a:rPr lang="zh-CN" altLang="en-US" dirty="0"/>
              <a:t>位，不错，接下来遇到了回头路，没办法只能保守移一位，但真的就只能移一位吗？</a:t>
            </a:r>
            <a:r>
              <a:rPr lang="en-US" altLang="zh-CN" dirty="0"/>
              <a:t>No</a:t>
            </a:r>
            <a:r>
              <a:rPr lang="zh-CN" altLang="en-US" dirty="0"/>
              <a:t>，因为</a:t>
            </a:r>
            <a:r>
              <a:rPr lang="en-US" altLang="zh-CN" dirty="0"/>
              <a:t>pattern</a:t>
            </a:r>
            <a:r>
              <a:rPr lang="zh-CN" altLang="en-US" dirty="0"/>
              <a:t>中前面其他位置也有刚刚匹配成功的后缀</a:t>
            </a:r>
            <a:r>
              <a:rPr lang="en-US" altLang="zh-CN" dirty="0"/>
              <a:t>ab</a:t>
            </a:r>
            <a:r>
              <a:rPr lang="zh-CN" altLang="en-US" dirty="0"/>
              <a:t>，那么将</a:t>
            </a:r>
            <a:r>
              <a:rPr lang="en-US" altLang="zh-CN" dirty="0"/>
              <a:t>pattern</a:t>
            </a:r>
            <a:r>
              <a:rPr lang="zh-CN" altLang="en-US" dirty="0"/>
              <a:t>前面的</a:t>
            </a:r>
            <a:r>
              <a:rPr lang="en-US" altLang="zh-CN" dirty="0"/>
              <a:t>ab</a:t>
            </a:r>
            <a:r>
              <a:rPr lang="zh-CN" altLang="en-US" dirty="0"/>
              <a:t>右移到</a:t>
            </a:r>
            <a:r>
              <a:rPr lang="en-US" altLang="zh-CN" dirty="0"/>
              <a:t>text</a:t>
            </a:r>
            <a:r>
              <a:rPr lang="zh-CN" altLang="en-US" dirty="0"/>
              <a:t>刚匹配成功的</a:t>
            </a:r>
            <a:r>
              <a:rPr lang="en-US" altLang="zh-CN" dirty="0"/>
              <a:t>ab</a:t>
            </a:r>
            <a:r>
              <a:rPr lang="zh-CN" altLang="en-US" dirty="0"/>
              <a:t>对齐继续往前匹配不是更好吗？这样就可以一次性右移两位了，很好的有一个启发式搜索规则啊。有人可能想：要是前面没已经匹配成功的后缀咋办？是不是就无效了？不完全是，这要看情况了，比如下面这个例子。</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r>
              <a:rPr lang="zh-CN" altLang="en-US" dirty="0"/>
              <a:t>有了坏字符的原则其实已经可以实现一个完整的字符串匹配算法了，但是</a:t>
            </a:r>
            <a:r>
              <a:rPr lang="en-US" altLang="zh-CN" dirty="0"/>
              <a:t>BM</a:t>
            </a:r>
            <a:r>
              <a:rPr lang="zh-CN" altLang="en-US" dirty="0"/>
              <a:t>难道就这么简单？就一个启发式规则就搞定了？当然不是了，大家再次头脑风暴一下，有没有其他加快字符串搜索的方法呢？</a:t>
            </a:r>
            <a:endParaRPr lang="en-US" altLang="zh-CN" dirty="0"/>
          </a:p>
          <a:p>
            <a:r>
              <a:rPr lang="zh-CN" altLang="en-US" dirty="0"/>
              <a:t>就比如当坏字符出现走回头路的情况，有没有更优的模式串右移策略呢。那么好，我们接着看下面的例子，</a:t>
            </a:r>
            <a:endParaRPr lang="en-US" altLang="zh-CN" dirty="0"/>
          </a:p>
          <a:p>
            <a:r>
              <a:rPr lang="zh-CN" altLang="en-US" dirty="0"/>
              <a:t>一开始利用了坏字符算法一下移了</a:t>
            </a:r>
            <a:r>
              <a:rPr lang="en-US" altLang="zh-CN" dirty="0"/>
              <a:t>4</a:t>
            </a:r>
            <a:r>
              <a:rPr lang="zh-CN" altLang="en-US" dirty="0"/>
              <a:t>位，不错，接下来遇到了回头路，没办法只能保守移一位，但真的就只能移一位吗？</a:t>
            </a:r>
            <a:r>
              <a:rPr lang="en-US" altLang="zh-CN" dirty="0"/>
              <a:t>No</a:t>
            </a:r>
            <a:r>
              <a:rPr lang="zh-CN" altLang="en-US" dirty="0"/>
              <a:t>，因为</a:t>
            </a:r>
            <a:r>
              <a:rPr lang="en-US" altLang="zh-CN" dirty="0"/>
              <a:t>pattern</a:t>
            </a:r>
            <a:r>
              <a:rPr lang="zh-CN" altLang="en-US" dirty="0"/>
              <a:t>中前面其他位置也有刚刚匹配成功的后缀</a:t>
            </a:r>
            <a:r>
              <a:rPr lang="en-US" altLang="zh-CN" dirty="0"/>
              <a:t>ab</a:t>
            </a:r>
            <a:r>
              <a:rPr lang="zh-CN" altLang="en-US" dirty="0"/>
              <a:t>，那么将</a:t>
            </a:r>
            <a:r>
              <a:rPr lang="en-US" altLang="zh-CN" dirty="0"/>
              <a:t>pattern</a:t>
            </a:r>
            <a:r>
              <a:rPr lang="zh-CN" altLang="en-US" dirty="0"/>
              <a:t>前面的</a:t>
            </a:r>
            <a:r>
              <a:rPr lang="en-US" altLang="zh-CN" dirty="0"/>
              <a:t>ab</a:t>
            </a:r>
            <a:r>
              <a:rPr lang="zh-CN" altLang="en-US" dirty="0"/>
              <a:t>右移到</a:t>
            </a:r>
            <a:r>
              <a:rPr lang="en-US" altLang="zh-CN" dirty="0"/>
              <a:t>text</a:t>
            </a:r>
            <a:r>
              <a:rPr lang="zh-CN" altLang="en-US" dirty="0"/>
              <a:t>刚匹配成功的</a:t>
            </a:r>
            <a:r>
              <a:rPr lang="en-US" altLang="zh-CN" dirty="0"/>
              <a:t>ab</a:t>
            </a:r>
            <a:r>
              <a:rPr lang="zh-CN" altLang="en-US" dirty="0"/>
              <a:t>对齐继续往前匹配不是更好吗？这样就可以一次性右移两位了，很好的有一个启发式搜索规则啊。有人可能想：要是前面没已经匹配成功的后缀咋办？是不是就无效了？不完全是，这要看情况了，比如下面这个例子。</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p:nvPr>
            <p:ph type="sldImg"/>
          </p:nvPr>
        </p:nvSpPr>
        <p:spPr/>
      </p:sp>
      <p:sp>
        <p:nvSpPr>
          <p:cNvPr id="91139" name="Rectangle 3"/>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p:nvPr>
            <p:ph type="ftr" sz="quarter" idx="11"/>
          </p:nvPr>
        </p:nvSpPr>
        <p:spPr/>
        <p:txBody>
          <a:bodyPr/>
          <a:lstStyle/>
          <a:p>
            <a:pPr>
              <a:defRPr/>
            </a:pPr>
            <a:endParaRPr lang="zh-CN" altLang="en-US"/>
          </a:p>
        </p:txBody>
      </p:sp>
      <p:sp>
        <p:nvSpPr>
          <p:cNvPr id="6" name="灯片编号占位符 5"/>
          <p:cNvSpPr/>
          <p:nvPr>
            <p:ph type="sldNum" sz="quarter" idx="12"/>
          </p:nvPr>
        </p:nvSpPr>
        <p:spPr/>
        <p:txBody>
          <a:bodyPr/>
          <a:lstStyle/>
          <a:p>
            <a:pPr algn="r">
              <a:spcBef>
                <a:spcPct val="0"/>
              </a:spcBef>
              <a:buClrTx/>
            </a:pPr>
            <a:fld id="{9A0DB2DC-4C9A-4742-B13C-FB6460FD3503}" type="slidenum">
              <a:rPr lang="en-US" altLang="zh-CN" dirty="0"/>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p:nvPr>
            <p:ph type="ftr" sz="quarter" idx="11"/>
          </p:nvPr>
        </p:nvSpPr>
        <p:spPr/>
        <p:txBody>
          <a:bodyPr/>
          <a:lstStyle/>
          <a:p>
            <a:pPr>
              <a:defRPr/>
            </a:pPr>
            <a:endParaRPr lang="zh-CN" altLang="en-US"/>
          </a:p>
        </p:txBody>
      </p:sp>
      <p:sp>
        <p:nvSpPr>
          <p:cNvPr id="6" name="灯片编号占位符 5"/>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p:nvPr>
            <p:ph type="ftr" sz="quarter" idx="11"/>
          </p:nvPr>
        </p:nvSpPr>
        <p:spPr/>
        <p:txBody>
          <a:bodyPr/>
          <a:lstStyle/>
          <a:p>
            <a:pPr>
              <a:defRPr/>
            </a:pPr>
            <a:endParaRPr lang="zh-CN" altLang="en-US"/>
          </a:p>
        </p:txBody>
      </p:sp>
      <p:sp>
        <p:nvSpPr>
          <p:cNvPr id="6" name="灯片编号占位符 5"/>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p:nvPr>
            <p:ph type="ftr" sz="quarter" idx="11"/>
          </p:nvPr>
        </p:nvSpPr>
        <p:spPr/>
        <p:txBody>
          <a:bodyPr/>
          <a:lstStyle>
            <a:lvl1pPr>
              <a:defRPr/>
            </a:lvl1pPr>
          </a:lstStyle>
          <a:p>
            <a:pPr>
              <a:defRPr/>
            </a:pPr>
            <a:endParaRPr lang="zh-CN" altLang="en-US"/>
          </a:p>
        </p:txBody>
      </p:sp>
      <p:sp>
        <p:nvSpPr>
          <p:cNvPr id="6" name="幻灯片编号占位符 5"/>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3"/>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p:nvPr>
            <p:ph type="ftr" sz="quarter" idx="11"/>
          </p:nvPr>
        </p:nvSpPr>
        <p:spPr/>
        <p:txBody>
          <a:bodyPr/>
          <a:lstStyle>
            <a:lvl1pPr>
              <a:defRPr/>
            </a:lvl1pPr>
          </a:lstStyle>
          <a:p>
            <a:pPr>
              <a:defRPr/>
            </a:pPr>
            <a:endParaRPr lang="zh-CN" altLang="en-US"/>
          </a:p>
        </p:txBody>
      </p:sp>
      <p:sp>
        <p:nvSpPr>
          <p:cNvPr id="5" name="灯片编号占位符 5"/>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p:nvPr>
            <p:ph type="dt" sz="half" idx="10"/>
          </p:nvPr>
        </p:nvSpPr>
        <p:spPr/>
        <p:txBody>
          <a:bodyPr/>
          <a:lstStyle>
            <a:lvl1pPr>
              <a:defRPr/>
            </a:lvl1pPr>
          </a:lstStyle>
          <a:p>
            <a:fld id="{4C6DB4B6-99EF-E34F-A458-571EFDA1439C}" type="datetimeFigureOut">
              <a:rPr lang="zh-CN" altLang="en-US"/>
            </a:fld>
            <a:endParaRPr lang="zh-CN" altLang="en-US"/>
          </a:p>
        </p:txBody>
      </p:sp>
      <p:sp>
        <p:nvSpPr>
          <p:cNvPr id="3" name="页脚占位符 4"/>
          <p:cNvSpPr/>
          <p:nvPr>
            <p:ph type="ftr" sz="quarter" idx="11"/>
          </p:nvPr>
        </p:nvSpPr>
        <p:spPr/>
        <p:txBody>
          <a:bodyPr/>
          <a:lstStyle>
            <a:lvl1pPr>
              <a:defRPr/>
            </a:lvl1pPr>
          </a:lstStyle>
          <a:p>
            <a:pPr>
              <a:defRPr/>
            </a:pPr>
            <a:endParaRPr lang="zh-CN" altLang="en-US"/>
          </a:p>
        </p:txBody>
      </p:sp>
      <p:sp>
        <p:nvSpPr>
          <p:cNvPr id="4" name="灯片编号占位符 5"/>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charset="-122"/>
                <a:cs typeface="Arial Unicode MS" charset="-122"/>
              </a:rPr>
            </a:fld>
            <a:r>
              <a:rPr lang="en-US" altLang="zh-CN" sz="1600">
                <a:latin typeface="Arial Unicode MS" charset="-122"/>
                <a:cs typeface="Arial Unicode MS" charset="-122"/>
              </a:rPr>
              <a:t>/43</a:t>
            </a:r>
            <a:endParaRPr lang="en-US" altLang="zh-CN" sz="1600">
              <a:latin typeface="Arial Unicode MS" charset="-122"/>
              <a:cs typeface="Arial Unicode MS" charset="-122"/>
            </a:endParaRP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p:nvPr>
            <p:ph type="ftr" sz="quarter" idx="11"/>
          </p:nvPr>
        </p:nvSpPr>
        <p:spPr/>
        <p:txBody>
          <a:bodyPr/>
          <a:lstStyle/>
          <a:p>
            <a:pPr>
              <a:defRPr/>
            </a:pPr>
            <a:endParaRPr lang="zh-CN" altLang="en-US"/>
          </a:p>
        </p:txBody>
      </p:sp>
      <p:sp>
        <p:nvSpPr>
          <p:cNvPr id="6" name="灯片编号占位符 5"/>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p:nvPr>
            <p:ph type="ftr" sz="quarter" idx="11"/>
          </p:nvPr>
        </p:nvSpPr>
        <p:spPr/>
        <p:txBody>
          <a:bodyPr/>
          <a:lstStyle/>
          <a:p>
            <a:pPr>
              <a:defRPr/>
            </a:pPr>
            <a:endParaRPr lang="zh-CN" altLang="en-US"/>
          </a:p>
        </p:txBody>
      </p:sp>
      <p:sp>
        <p:nvSpPr>
          <p:cNvPr id="6" name="灯片编号占位符 5"/>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fld>
            <a:endParaRPr lang="zh-CN" altLang="en-US">
              <a:solidFill>
                <a:srgbClr val="000000"/>
              </a:solidFill>
              <a:latin typeface="Arial" panose="020B0604020202020204" pitchFamily="34" charset="0"/>
              <a:ea typeface="+mn-ea"/>
            </a:endParaRPr>
          </a:p>
        </p:txBody>
      </p:sp>
      <p:sp>
        <p:nvSpPr>
          <p:cNvPr id="3" name="内容占位符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p:nvPr>
            <p:ph type="ftr" sz="quarter" idx="11"/>
          </p:nvPr>
        </p:nvSpPr>
        <p:spPr/>
        <p:txBody>
          <a:bodyPr/>
          <a:lstStyle/>
          <a:p>
            <a:pPr>
              <a:defRPr/>
            </a:pPr>
            <a:endParaRPr lang="zh-CN" altLang="en-US"/>
          </a:p>
        </p:txBody>
      </p:sp>
      <p:sp>
        <p:nvSpPr>
          <p:cNvPr id="7" name="灯片编号占位符 6"/>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p:nvPr>
            <p:ph type="ftr" sz="quarter" idx="11"/>
          </p:nvPr>
        </p:nvSpPr>
        <p:spPr/>
        <p:txBody>
          <a:bodyPr/>
          <a:lstStyle/>
          <a:p>
            <a:pPr>
              <a:defRPr/>
            </a:pPr>
            <a:endParaRPr lang="zh-CN" altLang="en-US"/>
          </a:p>
        </p:txBody>
      </p:sp>
      <p:sp>
        <p:nvSpPr>
          <p:cNvPr id="5" name="灯片编号占位符 4"/>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p:nvPr>
            <p:ph type="ftr" sz="quarter" idx="11"/>
          </p:nvPr>
        </p:nvSpPr>
        <p:spPr/>
        <p:txBody>
          <a:bodyPr/>
          <a:lstStyle/>
          <a:p>
            <a:pPr>
              <a:defRPr/>
            </a:pPr>
            <a:endParaRPr lang="zh-CN" altLang="en-US"/>
          </a:p>
        </p:txBody>
      </p:sp>
      <p:sp>
        <p:nvSpPr>
          <p:cNvPr id="9" name="灯片编号占位符 8"/>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p:nvPr>
            <p:ph type="ftr" sz="quarter" idx="11"/>
          </p:nvPr>
        </p:nvSpPr>
        <p:spPr/>
        <p:txBody>
          <a:bodyPr/>
          <a:lstStyle/>
          <a:p>
            <a:pPr>
              <a:defRPr/>
            </a:pPr>
            <a:endParaRPr lang="zh-CN" altLang="en-US"/>
          </a:p>
        </p:txBody>
      </p:sp>
      <p:sp>
        <p:nvSpPr>
          <p:cNvPr id="6" name="灯片编号占位符 5"/>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p:nvPr>
            <p:ph type="ftr" sz="quarter" idx="11"/>
          </p:nvPr>
        </p:nvSpPr>
        <p:spPr/>
        <p:txBody>
          <a:bodyPr/>
          <a:lstStyle/>
          <a:p>
            <a:pPr>
              <a:defRPr/>
            </a:pPr>
            <a:endParaRPr lang="zh-CN" altLang="en-US"/>
          </a:p>
        </p:txBody>
      </p:sp>
      <p:sp>
        <p:nvSpPr>
          <p:cNvPr id="7" name="灯片编号占位符 6"/>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p:nvPr>
            <p:ph type="ftr" sz="quarter" idx="11"/>
          </p:nvPr>
        </p:nvSpPr>
        <p:spPr/>
        <p:txBody>
          <a:bodyPr/>
          <a:lstStyle/>
          <a:p>
            <a:pPr>
              <a:defRPr/>
            </a:pPr>
            <a:endParaRPr lang="zh-CN" altLang="en-US"/>
          </a:p>
        </p:txBody>
      </p:sp>
      <p:sp>
        <p:nvSpPr>
          <p:cNvPr id="7" name="灯片编号占位符 6"/>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p:nvPr>
            <p:ph type="ftr" sz="quarter" idx="11"/>
          </p:nvPr>
        </p:nvSpPr>
        <p:spPr/>
        <p:txBody>
          <a:bodyPr/>
          <a:lstStyle/>
          <a:p>
            <a:pPr>
              <a:defRPr/>
            </a:pPr>
            <a:endParaRPr lang="zh-CN" altLang="en-US"/>
          </a:p>
        </p:txBody>
      </p:sp>
      <p:sp>
        <p:nvSpPr>
          <p:cNvPr id="6" name="灯片编号占位符 5"/>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0" Type="http://schemas.openxmlformats.org/officeDocument/2006/relationships/theme" Target="../theme/theme1.xml"/><Relationship Id="rId5" Type="http://schemas.openxmlformats.org/officeDocument/2006/relationships/slideLayout" Target="../slideLayouts/slideLayout5.xml"/><Relationship Id="rId49" Type="http://schemas.openxmlformats.org/officeDocument/2006/relationships/image" Target="../media/image1.png"/><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9"/>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4.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4.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tags" Target="../tags/tag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0.xml"/><Relationship Id="rId1" Type="http://schemas.openxmlformats.org/officeDocument/2006/relationships/tags" Target="../tags/tag1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1.xml"/><Relationship Id="rId1" Type="http://schemas.openxmlformats.org/officeDocument/2006/relationships/tags" Target="../tags/tag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2.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endPar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endParaRPr>
          </a:p>
        </p:txBody>
      </p:sp>
      <p:sp>
        <p:nvSpPr>
          <p:cNvPr id="54280" name="Rectangle 8"/>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endPar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endParaRP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endParaRPr lang="zh-CN" altLang="en-US" b="1" dirty="0"/>
          </a:p>
        </p:txBody>
      </p:sp>
      <p:sp>
        <p:nvSpPr>
          <p:cNvPr id="5" name="Rectangle 8"/>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3.2 - </a:t>
            </a:r>
            <a:r>
              <a:rPr kumimoji="0" lang="en-US" altLang="zh-CN" sz="2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mn-ea"/>
                <a:ea typeface="+mn-ea"/>
                <a:cs typeface="+mn-cs"/>
              </a:rPr>
              <a:t>BM</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mn-ea"/>
                <a:ea typeface="+mn-ea"/>
                <a:cs typeface="+mn-cs"/>
              </a:rPr>
              <a:t>算法</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BM</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p:nvPr>
            <p:ph idx="1"/>
          </p:nvPr>
        </p:nvSpPr>
        <p:spPr>
          <a:xfrm>
            <a:off x="313690" y="948690"/>
            <a:ext cx="8690610" cy="5407661"/>
          </a:xfrm>
        </p:spPr>
        <p:txBody>
          <a:bodyPr vert="horz" wrap="square" lIns="91440" tIns="45720" rIns="91440" bIns="45720" anchor="t">
            <a:noAutofit/>
          </a:bodyPr>
          <a:lstStyle/>
          <a:p>
            <a:pPr>
              <a:lnSpc>
                <a:spcPct val="130000"/>
              </a:lnSpc>
            </a:pPr>
            <a:endParaRPr lang="en-US" altLang="zh-CN" sz="2000" b="1" dirty="0">
              <a:sym typeface="+mn-ea"/>
            </a:endParaRPr>
          </a:p>
          <a:p>
            <a:pPr>
              <a:lnSpc>
                <a:spcPct val="130000"/>
              </a:lnSpc>
            </a:pPr>
            <a:endParaRPr lang="en-US" altLang="zh-CN" sz="2000" b="1" dirty="0">
              <a:sym typeface="+mn-ea"/>
            </a:endParaRPr>
          </a:p>
          <a:p>
            <a:pPr>
              <a:lnSpc>
                <a:spcPct val="130000"/>
              </a:lnSpc>
            </a:pPr>
            <a:endParaRPr lang="en-US" altLang="zh-CN" sz="2000" b="1" dirty="0">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BM</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算法在实现的时候，会分别按坏字符算法和好后缀算法计算</a:t>
            </a: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pattern</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需要右移的距离，移动的时候</a:t>
            </a:r>
            <a:r>
              <a:rPr lang="zh-CN" altLang="en-US" sz="2000" dirty="0">
                <a:solidFill>
                  <a:schemeClr val="accent1">
                    <a:lumMod val="50000"/>
                  </a:schemeClr>
                </a:solidFill>
                <a:highlight>
                  <a:srgbClr val="FFFF00"/>
                </a:highlight>
                <a:latin typeface="Arial" panose="020B0604020202020204" pitchFamily="34" charset="0"/>
                <a:ea typeface="宋体" panose="02010600030101010101" pitchFamily="2" charset="-122"/>
                <a:sym typeface="+mn-ea"/>
              </a:rPr>
              <a:t>取两者计算结果的最大值</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a:t>
            </a: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类似于</a:t>
            </a: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KMP</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的</a:t>
            </a: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next</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数组，</a:t>
            </a:r>
            <a:r>
              <a:rPr lang="zh-CN" altLang="en-US" sz="2000" dirty="0">
                <a:solidFill>
                  <a:schemeClr val="accent1">
                    <a:lumMod val="50000"/>
                  </a:schemeClr>
                </a:solidFill>
                <a:highlight>
                  <a:srgbClr val="FFFF00"/>
                </a:highlight>
                <a:latin typeface="Arial" panose="020B0604020202020204" pitchFamily="34" charset="0"/>
                <a:ea typeface="宋体" panose="02010600030101010101" pitchFamily="2" charset="-122"/>
                <a:sym typeface="+mn-ea"/>
              </a:rPr>
              <a:t>坏字符原则会用到</a:t>
            </a:r>
            <a:r>
              <a:rPr lang="en-US" altLang="zh-CN" sz="2000" dirty="0">
                <a:solidFill>
                  <a:schemeClr val="accent1">
                    <a:lumMod val="50000"/>
                  </a:schemeClr>
                </a:solidFill>
                <a:highlight>
                  <a:srgbClr val="FFFF00"/>
                </a:highlight>
                <a:latin typeface="Arial" panose="020B0604020202020204" pitchFamily="34" charset="0"/>
                <a:ea typeface="宋体" panose="02010600030101010101" pitchFamily="2" charset="-122"/>
                <a:sym typeface="+mn-ea"/>
              </a:rPr>
              <a:t>bmBc</a:t>
            </a:r>
            <a:r>
              <a:rPr lang="zh-CN" altLang="en-US" sz="2000" dirty="0">
                <a:solidFill>
                  <a:schemeClr val="accent1">
                    <a:lumMod val="50000"/>
                  </a:schemeClr>
                </a:solidFill>
                <a:highlight>
                  <a:srgbClr val="FFFF00"/>
                </a:highlight>
                <a:latin typeface="Arial" panose="020B0604020202020204" pitchFamily="34" charset="0"/>
                <a:ea typeface="宋体" panose="02010600030101010101" pitchFamily="2" charset="-122"/>
                <a:sym typeface="+mn-ea"/>
              </a:rPr>
              <a:t>数组</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a:t>
            </a:r>
            <a:r>
              <a:rPr lang="zh-CN" altLang="en-US" sz="2000" dirty="0">
                <a:solidFill>
                  <a:schemeClr val="accent1">
                    <a:lumMod val="50000"/>
                  </a:schemeClr>
                </a:solidFill>
                <a:highlight>
                  <a:srgbClr val="FFFF00"/>
                </a:highlight>
                <a:latin typeface="Arial" panose="020B0604020202020204" pitchFamily="34" charset="0"/>
                <a:ea typeface="宋体" panose="02010600030101010101" pitchFamily="2" charset="-122"/>
                <a:sym typeface="+mn-ea"/>
              </a:rPr>
              <a:t>好后缀原则会借助</a:t>
            </a:r>
            <a:r>
              <a:rPr lang="en-US" altLang="zh-CN" sz="2000" dirty="0" err="1">
                <a:solidFill>
                  <a:schemeClr val="accent1">
                    <a:lumMod val="50000"/>
                  </a:schemeClr>
                </a:solidFill>
                <a:highlight>
                  <a:srgbClr val="FFFF00"/>
                </a:highlight>
                <a:latin typeface="Arial" panose="020B0604020202020204" pitchFamily="34" charset="0"/>
                <a:ea typeface="宋体" panose="02010600030101010101" pitchFamily="2" charset="-122"/>
                <a:sym typeface="+mn-ea"/>
              </a:rPr>
              <a:t>bmGs</a:t>
            </a:r>
            <a:r>
              <a:rPr lang="zh-CN" altLang="en-US" sz="2000" dirty="0">
                <a:solidFill>
                  <a:schemeClr val="accent1">
                    <a:lumMod val="50000"/>
                  </a:schemeClr>
                </a:solidFill>
                <a:highlight>
                  <a:srgbClr val="FFFF00"/>
                </a:highlight>
                <a:latin typeface="Arial" panose="020B0604020202020204" pitchFamily="34" charset="0"/>
                <a:ea typeface="宋体" panose="02010600030101010101" pitchFamily="2" charset="-122"/>
                <a:sym typeface="+mn-ea"/>
              </a:rPr>
              <a:t>数组</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a:t>
            </a: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0" indent="0" defTabSz="914400" fontAlgn="base">
              <a:lnSpc>
                <a:spcPct val="100000"/>
              </a:lnSpc>
              <a:spcBef>
                <a:spcPct val="50000"/>
              </a:spcBef>
              <a:spcAft>
                <a:spcPct val="0"/>
              </a:spcAft>
              <a:buNone/>
            </a:pPr>
            <a:r>
              <a:rPr lang="en-US" altLang="zh-CN" sz="2000" b="1" dirty="0">
                <a:solidFill>
                  <a:schemeClr val="accent1">
                    <a:lumMod val="50000"/>
                  </a:schemeClr>
                </a:solidFill>
                <a:latin typeface="Arial" panose="020B0604020202020204" pitchFamily="34" charset="0"/>
                <a:ea typeface="宋体" panose="02010600030101010101" pitchFamily="2" charset="-122"/>
                <a:sym typeface="+mn-ea"/>
              </a:rPr>
              <a:t>                        </a:t>
            </a:r>
            <a:endParaRPr lang="en-US" altLang="zh-CN" sz="2000" b="1" dirty="0">
              <a:solidFill>
                <a:schemeClr val="accent1">
                  <a:lumMod val="50000"/>
                </a:schemeClr>
              </a:solidFill>
              <a:latin typeface="Arial" panose="020B0604020202020204" pitchFamily="34" charset="0"/>
              <a:ea typeface="宋体" panose="02010600030101010101" pitchFamily="2" charset="-122"/>
              <a:sym typeface="+mn-ea"/>
            </a:endParaRPr>
          </a:p>
        </p:txBody>
      </p:sp>
      <p:grpSp>
        <p:nvGrpSpPr>
          <p:cNvPr id="30" name="组合 29"/>
          <p:cNvGrpSpPr/>
          <p:nvPr/>
        </p:nvGrpSpPr>
        <p:grpSpPr>
          <a:xfrm>
            <a:off x="2051720" y="1540337"/>
            <a:ext cx="4680520" cy="360040"/>
            <a:chOff x="1979712" y="1988840"/>
            <a:chExt cx="4680520" cy="360040"/>
          </a:xfrm>
        </p:grpSpPr>
        <p:sp>
          <p:nvSpPr>
            <p:cNvPr id="31" name="矩形 3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3" name="矩形 32"/>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4" name="矩形 33"/>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5" name="矩形 34"/>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6" name="矩形 35"/>
            <p:cNvSpPr/>
            <p:nvPr/>
          </p:nvSpPr>
          <p:spPr>
            <a:xfrm>
              <a:off x="3419872" y="1988840"/>
              <a:ext cx="360040" cy="360040"/>
            </a:xfrm>
            <a:prstGeom prst="rect">
              <a:avLst/>
            </a:prstGeom>
            <a:solidFill>
              <a:schemeClr val="accent1">
                <a:lumMod val="40000"/>
                <a:lumOff val="60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37" name="矩形 36"/>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8" name="矩形 37"/>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9" name="矩形 38"/>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0" name="矩形 39"/>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1" name="矩形 40"/>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2" name="矩形 41"/>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3" name="矩形 42"/>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4" name="矩形 43"/>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45" name="组合 44"/>
          <p:cNvGrpSpPr/>
          <p:nvPr/>
        </p:nvGrpSpPr>
        <p:grpSpPr>
          <a:xfrm>
            <a:off x="2771800" y="2026079"/>
            <a:ext cx="1800200" cy="360040"/>
            <a:chOff x="1979712" y="2644847"/>
            <a:chExt cx="1800200" cy="360040"/>
          </a:xfrm>
        </p:grpSpPr>
        <p:sp>
          <p:nvSpPr>
            <p:cNvPr id="46" name="矩形 45"/>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7" name="矩形 46"/>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8" name="矩形 47"/>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cxnSp>
        <p:nvCxnSpPr>
          <p:cNvPr id="53" name="直接箭头连接符 52"/>
          <p:cNvCxnSpPr/>
          <p:nvPr/>
        </p:nvCxnSpPr>
        <p:spPr>
          <a:xfrm flipV="1">
            <a:off x="4211959" y="1245872"/>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335041" y="1064573"/>
            <a:ext cx="1624891" cy="400110"/>
          </a:xfrm>
          <a:prstGeom prst="rect">
            <a:avLst/>
          </a:prstGeom>
          <a:noFill/>
        </p:spPr>
        <p:txBody>
          <a:bodyPr wrap="square" rtlCol="0">
            <a:spAutoFit/>
          </a:bodyPr>
          <a:lstStyle/>
          <a:p>
            <a:r>
              <a:rPr lang="zh-CN" altLang="en-US" sz="2000" b="1" dirty="0">
                <a:solidFill>
                  <a:srgbClr val="FF0000"/>
                </a:solidFill>
              </a:rPr>
              <a:t>坏字符</a:t>
            </a:r>
            <a:endParaRPr lang="zh-CN" altLang="en-US" sz="2000" b="1" dirty="0">
              <a:solidFill>
                <a:srgbClr val="FF0000"/>
              </a:solidFill>
            </a:endParaRPr>
          </a:p>
        </p:txBody>
      </p:sp>
      <p:cxnSp>
        <p:nvCxnSpPr>
          <p:cNvPr id="55" name="直接箭头连接符 54"/>
          <p:cNvCxnSpPr/>
          <p:nvPr/>
        </p:nvCxnSpPr>
        <p:spPr>
          <a:xfrm flipH="1" flipV="1">
            <a:off x="3240203" y="1277431"/>
            <a:ext cx="467702" cy="235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540307" y="980728"/>
            <a:ext cx="1624891" cy="400110"/>
          </a:xfrm>
          <a:prstGeom prst="rect">
            <a:avLst/>
          </a:prstGeom>
          <a:noFill/>
        </p:spPr>
        <p:txBody>
          <a:bodyPr wrap="square" rtlCol="0">
            <a:spAutoFit/>
          </a:bodyPr>
          <a:lstStyle/>
          <a:p>
            <a:r>
              <a:rPr lang="zh-CN" altLang="en-US" sz="2000" b="1" dirty="0">
                <a:solidFill>
                  <a:srgbClr val="FF0000"/>
                </a:solidFill>
              </a:rPr>
              <a:t>好后缀</a:t>
            </a:r>
            <a:endParaRPr lang="zh-CN" altLang="en-US" sz="2000" b="1" dirty="0">
              <a:solidFill>
                <a:srgbClr val="FF0000"/>
              </a:solidFill>
            </a:endParaRPr>
          </a:p>
        </p:txBody>
      </p:sp>
      <p:sp>
        <p:nvSpPr>
          <p:cNvPr id="57" name="矩形 56"/>
          <p:cNvSpPr/>
          <p:nvPr/>
        </p:nvSpPr>
        <p:spPr>
          <a:xfrm>
            <a:off x="3839916" y="1523696"/>
            <a:ext cx="720080"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 name="矩形 1"/>
          <p:cNvSpPr/>
          <p:nvPr/>
        </p:nvSpPr>
        <p:spPr>
          <a:xfrm>
            <a:off x="558165" y="3652520"/>
            <a:ext cx="8201660" cy="523220"/>
          </a:xfrm>
          <a:prstGeom prst="rect">
            <a:avLst/>
          </a:prstGeom>
        </p:spPr>
        <p:txBody>
          <a:bodyPr wrap="square">
            <a:spAutoFit/>
          </a:bodyPr>
          <a:lstStyle/>
          <a:p>
            <a:pPr lvl="0"/>
            <a:r>
              <a:rPr lang="zh-CN" altLang="en-US" sz="2800" b="1" dirty="0">
                <a:solidFill>
                  <a:srgbClr val="FF0000"/>
                </a:solidFill>
                <a:ea typeface="微软雅黑" panose="020B0503020204020204" pitchFamily="34" charset="-122"/>
              </a:rPr>
              <a:t>好后缀和坏字符的情况下，分别如何确定跳跃距离？</a:t>
            </a:r>
            <a:endParaRPr lang="zh-CN" altLang="en-US" sz="2800" dirty="0">
              <a:solidFill>
                <a:srgbClr val="5B9BD5">
                  <a:lumMod val="50000"/>
                </a:srgbClr>
              </a:solidFill>
              <a:sym typeface="+mn-ea"/>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p:nvPr>
            <p:ph type="title"/>
          </p:nvPr>
        </p:nvSpPr>
        <p:spPr>
          <a:xfrm>
            <a:off x="628650" y="-17780"/>
            <a:ext cx="7886700" cy="1325563"/>
          </a:xfrm>
        </p:spPr>
        <p:txBody>
          <a:bodyPr vert="horz" wrap="square" lIns="91440" tIns="45720" rIns="91440" bIns="45720" numCol="1" anchor="ctr" anchorCtr="0" compatLnSpc="1"/>
          <a:lstStyle/>
          <a:p>
            <a:r>
              <a:rPr lang="zh-CN" altLang="en-US" dirty="0" smtClean="0">
                <a:solidFill>
                  <a:srgbClr val="FF0000"/>
                </a:solidFill>
                <a:effectLst>
                  <a:outerShdw blurRad="38100" dist="38100" dir="2700000">
                    <a:srgbClr val="000000"/>
                  </a:outerShdw>
                </a:effectLst>
              </a:rPr>
              <a:t>坏字符 </a:t>
            </a:r>
            <a:r>
              <a:rPr lang="en-US" altLang="zh-CN" dirty="0" err="1" smtClean="0">
                <a:effectLst>
                  <a:outerShdw blurRad="38100" dist="38100" dir="2700000">
                    <a:srgbClr val="000000"/>
                  </a:outerShdw>
                </a:effectLst>
              </a:rPr>
              <a:t>bmBc</a:t>
            </a:r>
            <a:r>
              <a:rPr lang="zh-CN" altLang="en-US" dirty="0">
                <a:effectLst>
                  <a:outerShdw blurRad="38100" dist="38100" dir="2700000">
                    <a:srgbClr val="000000"/>
                  </a:outerShdw>
                </a:effectLst>
              </a:rPr>
              <a:t>数组 </a:t>
            </a:r>
            <a:endParaRPr lang="zh-CN" altLang="en-US" dirty="0">
              <a:effectLst>
                <a:outerShdw blurRad="38100" dist="38100" dir="2700000">
                  <a:srgbClr val="000000"/>
                </a:outerShdw>
              </a:effectLs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3648" y="3567480"/>
            <a:ext cx="6963414" cy="1440160"/>
          </a:xfrm>
          <a:prstGeom prst="rect">
            <a:avLst/>
          </a:prstGeom>
        </p:spPr>
      </p:pic>
      <p:sp>
        <p:nvSpPr>
          <p:cNvPr id="5" name="矩形 4"/>
          <p:cNvSpPr/>
          <p:nvPr/>
        </p:nvSpPr>
        <p:spPr>
          <a:xfrm>
            <a:off x="359532" y="980728"/>
            <a:ext cx="8424936" cy="2308324"/>
          </a:xfrm>
          <a:prstGeom prst="rect">
            <a:avLst/>
          </a:prstGeom>
        </p:spPr>
        <p:txBody>
          <a:bodyPr wrap="square">
            <a:spAutoFit/>
          </a:bodyPr>
          <a:lstStyle/>
          <a:p>
            <a:pPr marL="285750" indent="-285750">
              <a:buFont typeface="Wingdings" panose="05000000000000000000" pitchFamily="2" charset="2"/>
              <a:buChar char="n"/>
            </a:pPr>
            <a:r>
              <a:rPr lang="zh-CN" altLang="en-US" sz="1800" b="1" dirty="0">
                <a:solidFill>
                  <a:schemeClr val="accent1">
                    <a:lumMod val="50000"/>
                  </a:schemeClr>
                </a:solidFill>
              </a:rPr>
              <a:t>具体实现坏字符原则时，可以设计一个数组，数组的下标是</a:t>
            </a:r>
            <a:r>
              <a:rPr lang="zh-CN" altLang="en-US" sz="1800" b="1" dirty="0">
                <a:solidFill>
                  <a:schemeClr val="accent5">
                    <a:lumMod val="75000"/>
                  </a:schemeClr>
                </a:solidFill>
              </a:rPr>
              <a:t>每一个可能比较的字符元素</a:t>
            </a:r>
            <a:r>
              <a:rPr lang="zh-CN" altLang="en-US" sz="1800" b="1" dirty="0">
                <a:solidFill>
                  <a:schemeClr val="accent1">
                    <a:lumMod val="50000"/>
                  </a:schemeClr>
                </a:solidFill>
              </a:rPr>
              <a:t>，数组每个位置存储的是</a:t>
            </a:r>
            <a:r>
              <a:rPr lang="zh-CN" altLang="en-US" sz="1800" b="1" dirty="0">
                <a:solidFill>
                  <a:srgbClr val="FF0000"/>
                </a:solidFill>
              </a:rPr>
              <a:t>相应字符在模式串中的</a:t>
            </a:r>
            <a:r>
              <a:rPr lang="zh-CN" altLang="en-US" sz="1800" b="1" dirty="0">
                <a:solidFill>
                  <a:srgbClr val="FF0000"/>
                </a:solidFill>
                <a:highlight>
                  <a:srgbClr val="FFFF00"/>
                </a:highlight>
              </a:rPr>
              <a:t>最右侧出现的位置与模式串右端距离</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rPr>
              <a:t>所有</a:t>
            </a:r>
            <a:r>
              <a:rPr lang="zh-CN" altLang="en-US" sz="1800" b="1" dirty="0">
                <a:solidFill>
                  <a:schemeClr val="accent1">
                    <a:lumMod val="50000"/>
                  </a:schemeClr>
                </a:solidFill>
                <a:highlight>
                  <a:srgbClr val="FFFF00"/>
                </a:highlight>
              </a:rPr>
              <a:t>不在模式中的字符</a:t>
            </a:r>
            <a:r>
              <a:rPr lang="zh-CN" altLang="en-US" sz="1800" b="1" dirty="0">
                <a:solidFill>
                  <a:schemeClr val="accent1">
                    <a:lumMod val="50000"/>
                  </a:schemeClr>
                </a:solidFill>
              </a:rPr>
              <a:t>，对应</a:t>
            </a:r>
            <a:r>
              <a:rPr lang="en-US" altLang="zh-CN" sz="1800" b="1" dirty="0" err="1">
                <a:solidFill>
                  <a:schemeClr val="accent5">
                    <a:lumMod val="75000"/>
                  </a:schemeClr>
                </a:solidFill>
              </a:rPr>
              <a:t>bmBc</a:t>
            </a:r>
            <a:r>
              <a:rPr lang="zh-CN" altLang="en-US" sz="1800" b="1" dirty="0">
                <a:solidFill>
                  <a:schemeClr val="accent1">
                    <a:lumMod val="50000"/>
                  </a:schemeClr>
                </a:solidFill>
              </a:rPr>
              <a:t>数组位置</a:t>
            </a:r>
            <a:r>
              <a:rPr lang="zh-CN" altLang="en-US" sz="1800" b="1" dirty="0">
                <a:solidFill>
                  <a:schemeClr val="accent1">
                    <a:lumMod val="50000"/>
                  </a:schemeClr>
                </a:solidFill>
                <a:highlight>
                  <a:srgbClr val="FFFF00"/>
                </a:highlight>
              </a:rPr>
              <a:t>记为</a:t>
            </a:r>
            <a:r>
              <a:rPr lang="zh-CN" altLang="en-US" sz="1800" b="1" dirty="0">
                <a:solidFill>
                  <a:srgbClr val="FF0000"/>
                </a:solidFill>
                <a:highlight>
                  <a:srgbClr val="FFFF00"/>
                </a:highlight>
              </a:rPr>
              <a:t>模式长度</a:t>
            </a:r>
            <a:r>
              <a:rPr lang="en-US" altLang="zh-CN" sz="1800" b="1" dirty="0">
                <a:solidFill>
                  <a:srgbClr val="FF0000"/>
                </a:solidFill>
                <a:highlight>
                  <a:srgbClr val="FFFF00"/>
                </a:highlight>
              </a:rPr>
              <a:t>m</a:t>
            </a:r>
            <a:r>
              <a:rPr lang="zh-CN" altLang="en-US" sz="1800" b="1" dirty="0">
                <a:solidFill>
                  <a:srgbClr val="FF0000"/>
                </a:solidFill>
              </a:rPr>
              <a:t>。</a:t>
            </a:r>
            <a:endParaRPr lang="en-US" altLang="zh-CN" sz="1800" b="1" dirty="0">
              <a:solidFill>
                <a:srgbClr val="FF0000"/>
              </a:solidFill>
            </a:endParaRPr>
          </a:p>
          <a:p>
            <a:pPr marL="285750" indent="-285750">
              <a:buFont typeface="Wingdings" panose="05000000000000000000" pitchFamily="2" charset="2"/>
              <a:buChar char="n"/>
            </a:pPr>
            <a:r>
              <a:rPr lang="zh-CN" altLang="en-US" sz="1800" b="1" dirty="0">
                <a:solidFill>
                  <a:schemeClr val="accent1">
                    <a:lumMod val="50000"/>
                  </a:schemeClr>
                </a:solidFill>
              </a:rPr>
              <a:t>查找最右侧某个字符的时候，需要</a:t>
            </a:r>
            <a:r>
              <a:rPr lang="zh-CN" altLang="en-US" sz="1800" b="1" dirty="0">
                <a:solidFill>
                  <a:schemeClr val="accent1">
                    <a:lumMod val="50000"/>
                  </a:schemeClr>
                </a:solidFill>
                <a:highlight>
                  <a:srgbClr val="FFFF00"/>
                </a:highlight>
              </a:rPr>
              <a:t>忽略模式串最右端的位置</a:t>
            </a:r>
            <a:r>
              <a:rPr lang="zh-CN" altLang="en-US" sz="1800" b="1" dirty="0">
                <a:solidFill>
                  <a:schemeClr val="accent1">
                    <a:lumMod val="50000"/>
                  </a:schemeClr>
                </a:solidFill>
              </a:rPr>
              <a:t>，因为，最右端位置一定不可能是坏字符出现的</a:t>
            </a:r>
            <a:r>
              <a:rPr lang="zh-CN" altLang="en-US" sz="1800" b="1" dirty="0" smtClean="0">
                <a:solidFill>
                  <a:schemeClr val="accent1">
                    <a:lumMod val="50000"/>
                  </a:schemeClr>
                </a:solidFill>
              </a:rPr>
              <a:t>位置（已经比较过了，如果匹配就不是坏字符，如果不匹配就不是坏字符出现的位置）。</a:t>
            </a:r>
            <a:endParaRPr lang="zh-CN" altLang="en-US" sz="1800" b="1" dirty="0">
              <a:solidFill>
                <a:schemeClr val="accent1">
                  <a:lumMod val="50000"/>
                </a:schemeClr>
              </a:solidFill>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 t="35496" r="55510" b="-1"/>
          <a:stretch>
            <a:fillRect/>
          </a:stretch>
        </p:blipFill>
        <p:spPr>
          <a:xfrm>
            <a:off x="359532" y="5439445"/>
            <a:ext cx="3201664" cy="658210"/>
          </a:xfrm>
          <a:prstGeom prst="rect">
            <a:avLst/>
          </a:prstGeom>
        </p:spPr>
      </p:pic>
      <p:sp>
        <p:nvSpPr>
          <p:cNvPr id="8" name="右箭头 7"/>
          <p:cNvSpPr/>
          <p:nvPr/>
        </p:nvSpPr>
        <p:spPr>
          <a:xfrm>
            <a:off x="3824616" y="54998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004048" y="5350750"/>
            <a:ext cx="3201664" cy="729215"/>
            <a:chOff x="5004048" y="5350750"/>
            <a:chExt cx="3201664" cy="729215"/>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 t="35496" r="55510" b="-1"/>
            <a:stretch>
              <a:fillRect/>
            </a:stretch>
          </p:blipFill>
          <p:spPr>
            <a:xfrm>
              <a:off x="5004048" y="5421755"/>
              <a:ext cx="3201664" cy="658210"/>
            </a:xfrm>
            <a:prstGeom prst="rect">
              <a:avLst/>
            </a:prstGeom>
          </p:spPr>
        </p:pic>
        <p:sp>
          <p:nvSpPr>
            <p:cNvPr id="6" name="文本框 5"/>
            <p:cNvSpPr txBox="1"/>
            <p:nvPr/>
          </p:nvSpPr>
          <p:spPr>
            <a:xfrm>
              <a:off x="5148064" y="5350750"/>
              <a:ext cx="1008111" cy="400110"/>
            </a:xfrm>
            <a:prstGeom prst="rect">
              <a:avLst/>
            </a:prstGeom>
            <a:noFill/>
          </p:spPr>
          <p:txBody>
            <a:bodyPr wrap="square" rtlCol="0">
              <a:spAutoFit/>
            </a:bodyPr>
            <a:lstStyle/>
            <a:p>
              <a:r>
                <a:rPr lang="en-US" altLang="zh-CN" sz="2000" b="1" dirty="0" err="1" smtClean="0">
                  <a:solidFill>
                    <a:srgbClr val="FF0000"/>
                  </a:solidFill>
                </a:rPr>
                <a:t>bmBc</a:t>
              </a:r>
              <a:endParaRPr lang="zh-CN" altLang="en-US" sz="2000" b="1" dirty="0">
                <a:solidFill>
                  <a:srgbClr val="FF0000"/>
                </a:solidFill>
              </a:endParaRPr>
            </a:p>
          </p:txBody>
        </p:sp>
        <p:sp>
          <p:nvSpPr>
            <p:cNvPr id="13" name="矩形 12"/>
            <p:cNvSpPr/>
            <p:nvPr/>
          </p:nvSpPr>
          <p:spPr>
            <a:xfrm>
              <a:off x="7236296" y="5485681"/>
              <a:ext cx="161106" cy="21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956376" y="5471507"/>
              <a:ext cx="216024" cy="224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010544" y="5439445"/>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55073" y="5445224"/>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58273" y="5445930"/>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p:nvPr>
            <p:ph type="title"/>
          </p:nvPr>
        </p:nvSpPr>
        <p:spPr>
          <a:xfrm>
            <a:off x="628650" y="-17780"/>
            <a:ext cx="7886700" cy="1325563"/>
          </a:xfrm>
        </p:spPr>
        <p:txBody>
          <a:bodyPr vert="horz" wrap="square" lIns="91440" tIns="45720" rIns="91440" bIns="45720" numCol="1" anchor="ctr" anchorCtr="0" compatLnSpc="1"/>
          <a:lstStyle/>
          <a:p>
            <a:r>
              <a:rPr lang="zh-CN" altLang="en-US" dirty="0">
                <a:solidFill>
                  <a:srgbClr val="FF0000"/>
                </a:solidFill>
                <a:effectLst>
                  <a:outerShdw blurRad="38100" dist="38100" dir="2700000">
                    <a:srgbClr val="000000"/>
                  </a:outerShdw>
                </a:effectLst>
              </a:rPr>
              <a:t>坏字符 </a:t>
            </a:r>
            <a:r>
              <a:rPr lang="en-US" altLang="zh-CN" dirty="0" err="1">
                <a:effectLst>
                  <a:outerShdw blurRad="38100" dist="38100" dir="2700000">
                    <a:srgbClr val="000000"/>
                  </a:outerShdw>
                </a:effectLst>
              </a:rPr>
              <a:t>bmBc</a:t>
            </a:r>
            <a:r>
              <a:rPr lang="zh-CN" altLang="en-US" dirty="0">
                <a:effectLst>
                  <a:outerShdw blurRad="38100" dist="38100" dir="2700000">
                    <a:srgbClr val="000000"/>
                  </a:outerShdw>
                </a:effectLst>
              </a:rPr>
              <a:t>数组 </a:t>
            </a:r>
            <a:endParaRPr lang="zh-CN" altLang="en-US" dirty="0">
              <a:effectLst>
                <a:outerShdw blurRad="38100" dist="38100" dir="2700000">
                  <a:srgbClr val="000000"/>
                </a:outerShdw>
              </a:effectLst>
            </a:endParaRPr>
          </a:p>
        </p:txBody>
      </p:sp>
      <p:sp>
        <p:nvSpPr>
          <p:cNvPr id="5" name="矩形 4"/>
          <p:cNvSpPr/>
          <p:nvPr/>
        </p:nvSpPr>
        <p:spPr>
          <a:xfrm>
            <a:off x="359532" y="980728"/>
            <a:ext cx="8424936" cy="3277820"/>
          </a:xfrm>
          <a:prstGeom prst="rect">
            <a:avLst/>
          </a:prstGeom>
        </p:spPr>
        <p:txBody>
          <a:bodyPr wrap="square">
            <a:spAutoFit/>
          </a:bodyPr>
          <a:lstStyle/>
          <a:p>
            <a:pPr marL="285750" indent="-285750">
              <a:buFont typeface="Wingdings" panose="05000000000000000000" pitchFamily="2" charset="2"/>
              <a:buChar char="n"/>
            </a:pPr>
            <a:r>
              <a:rPr lang="en-US" altLang="zh-CN" sz="1800" b="1" dirty="0" err="1">
                <a:solidFill>
                  <a:schemeClr val="accent1">
                    <a:lumMod val="50000"/>
                  </a:schemeClr>
                </a:solidFill>
                <a:highlight>
                  <a:srgbClr val="FFFF00"/>
                </a:highlight>
              </a:rPr>
              <a:t>bmBc</a:t>
            </a:r>
            <a:r>
              <a:rPr lang="zh-CN" altLang="en-US" sz="1800" b="1" dirty="0">
                <a:solidFill>
                  <a:schemeClr val="accent1">
                    <a:lumMod val="50000"/>
                  </a:schemeClr>
                </a:solidFill>
              </a:rPr>
              <a:t>存储的并</a:t>
            </a:r>
            <a:r>
              <a:rPr lang="zh-CN" altLang="en-US" sz="1800" b="1" dirty="0">
                <a:solidFill>
                  <a:schemeClr val="accent1">
                    <a:lumMod val="50000"/>
                  </a:schemeClr>
                </a:solidFill>
                <a:highlight>
                  <a:srgbClr val="FFFF00"/>
                </a:highlight>
              </a:rPr>
              <a:t>不是</a:t>
            </a:r>
            <a:r>
              <a:rPr lang="zh-CN" altLang="en-US" sz="1800" b="1" dirty="0">
                <a:solidFill>
                  <a:schemeClr val="accent1">
                    <a:lumMod val="50000"/>
                  </a:schemeClr>
                </a:solidFill>
              </a:rPr>
              <a:t>坏字符出现时，模式串</a:t>
            </a:r>
            <a:r>
              <a:rPr lang="zh-CN" altLang="en-US" sz="1800" b="1" dirty="0">
                <a:solidFill>
                  <a:schemeClr val="accent1">
                    <a:lumMod val="50000"/>
                  </a:schemeClr>
                </a:solidFill>
                <a:highlight>
                  <a:srgbClr val="FFFF00"/>
                </a:highlight>
              </a:rPr>
              <a:t>实际移动的距离</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rPr>
              <a:t>由于失配位置总是动态变化的。</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highlight>
                  <a:srgbClr val="FFFF00"/>
                </a:highlight>
              </a:rPr>
              <a:t>实际移动距离</a:t>
            </a:r>
            <a:r>
              <a:rPr lang="zh-CN" altLang="en-US" sz="1800" b="1" dirty="0">
                <a:solidFill>
                  <a:schemeClr val="accent1">
                    <a:lumMod val="50000"/>
                  </a:schemeClr>
                </a:solidFill>
              </a:rPr>
              <a:t>应该是</a:t>
            </a:r>
            <a:r>
              <a:rPr lang="zh-CN" altLang="en-US" sz="1800" b="1" dirty="0">
                <a:solidFill>
                  <a:schemeClr val="accent1">
                    <a:lumMod val="50000"/>
                  </a:schemeClr>
                </a:solidFill>
                <a:highlight>
                  <a:srgbClr val="FFFF00"/>
                </a:highlight>
              </a:rPr>
              <a:t>模式串中最右侧的坏字符，到失配位置之间的距离</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rPr>
              <a:t>可以通过</a:t>
            </a:r>
            <a:r>
              <a:rPr lang="en-US" altLang="zh-CN" sz="1800" b="1" dirty="0" err="1">
                <a:solidFill>
                  <a:schemeClr val="accent1">
                    <a:lumMod val="50000"/>
                  </a:schemeClr>
                </a:solidFill>
              </a:rPr>
              <a:t>bmBc</a:t>
            </a:r>
            <a:r>
              <a:rPr lang="zh-CN" altLang="en-US" sz="1800" b="1" dirty="0">
                <a:solidFill>
                  <a:schemeClr val="accent1">
                    <a:lumMod val="50000"/>
                  </a:schemeClr>
                </a:solidFill>
              </a:rPr>
              <a:t>数组对应的值来计算</a:t>
            </a:r>
            <a:r>
              <a:rPr lang="zh-CN" altLang="en-US" sz="1800" b="1" dirty="0" smtClean="0">
                <a:solidFill>
                  <a:schemeClr val="accent1">
                    <a:lumMod val="50000"/>
                  </a:schemeClr>
                </a:solidFill>
              </a:rPr>
              <a:t>。</a:t>
            </a:r>
            <a:endParaRPr lang="en-US" altLang="zh-CN" sz="1800" b="1" dirty="0" smtClean="0">
              <a:solidFill>
                <a:schemeClr val="accent1">
                  <a:lumMod val="50000"/>
                </a:schemeClr>
              </a:solidFill>
            </a:endParaRPr>
          </a:p>
          <a:p>
            <a:pPr marL="285750" indent="-285750">
              <a:buFont typeface="Wingdings" panose="05000000000000000000" pitchFamily="2" charset="2"/>
              <a:buChar char="n"/>
            </a:pPr>
            <a:r>
              <a:rPr lang="en-US" altLang="zh-CN" sz="1800" b="1" dirty="0" smtClean="0">
                <a:solidFill>
                  <a:schemeClr val="accent1">
                    <a:lumMod val="50000"/>
                  </a:schemeClr>
                </a:solidFill>
              </a:rPr>
              <a:t>Shift</a:t>
            </a:r>
            <a:r>
              <a:rPr lang="zh-CN" altLang="en-US" sz="1800" b="1" dirty="0" smtClean="0">
                <a:solidFill>
                  <a:schemeClr val="accent1">
                    <a:lumMod val="50000"/>
                  </a:schemeClr>
                </a:solidFill>
              </a:rPr>
              <a:t>距离还有</a:t>
            </a:r>
            <a:r>
              <a:rPr lang="zh-CN" altLang="en-US" sz="1800" b="1" dirty="0" smtClean="0">
                <a:solidFill>
                  <a:schemeClr val="accent1">
                    <a:lumMod val="50000"/>
                  </a:schemeClr>
                </a:solidFill>
                <a:highlight>
                  <a:srgbClr val="FFFF00"/>
                </a:highlight>
              </a:rPr>
              <a:t>可能是负的</a:t>
            </a:r>
            <a:r>
              <a:rPr lang="zh-CN" altLang="en-US" sz="1800" b="1" dirty="0" smtClean="0">
                <a:solidFill>
                  <a:schemeClr val="accent1">
                    <a:lumMod val="50000"/>
                  </a:schemeClr>
                </a:solidFill>
              </a:rPr>
              <a:t>，也就是出现</a:t>
            </a:r>
            <a:r>
              <a:rPr lang="zh-CN" altLang="en-US" sz="1800" b="1" dirty="0" smtClean="0">
                <a:solidFill>
                  <a:schemeClr val="accent1">
                    <a:lumMod val="50000"/>
                  </a:schemeClr>
                </a:solidFill>
                <a:highlight>
                  <a:srgbClr val="FFFF00"/>
                </a:highlight>
              </a:rPr>
              <a:t>回溯</a:t>
            </a:r>
            <a:r>
              <a:rPr lang="zh-CN" altLang="en-US" sz="1800" b="1" dirty="0" smtClean="0">
                <a:solidFill>
                  <a:schemeClr val="accent1">
                    <a:lumMod val="50000"/>
                  </a:schemeClr>
                </a:solidFill>
              </a:rPr>
              <a:t>。</a:t>
            </a:r>
            <a:endParaRPr lang="en-US" altLang="zh-CN" sz="1800" b="1" dirty="0">
              <a:solidFill>
                <a:schemeClr val="accent1">
                  <a:lumMod val="50000"/>
                </a:schemeClr>
              </a:solidFill>
            </a:endParaRPr>
          </a:p>
          <a:p>
            <a:r>
              <a:rPr lang="zh-CN" altLang="en-US" sz="1800" b="1" dirty="0">
                <a:solidFill>
                  <a:schemeClr val="accent1">
                    <a:lumMod val="50000"/>
                  </a:schemeClr>
                </a:solidFill>
              </a:rPr>
              <a:t>              失配位置为</a:t>
            </a:r>
            <a:r>
              <a:rPr lang="en-US" altLang="zh-CN" sz="1800" b="1" dirty="0">
                <a:solidFill>
                  <a:srgbClr val="FF0000"/>
                </a:solidFill>
              </a:rPr>
              <a:t>i</a:t>
            </a:r>
            <a:r>
              <a:rPr lang="zh-CN" altLang="en-US" sz="1800" b="1" dirty="0">
                <a:solidFill>
                  <a:schemeClr val="accent1">
                    <a:lumMod val="50000"/>
                  </a:schemeClr>
                </a:solidFill>
              </a:rPr>
              <a:t>时，失配位置到模式最右侧距离</a:t>
            </a:r>
            <a:r>
              <a:rPr lang="en-US" altLang="zh-CN" sz="1800" b="1" dirty="0">
                <a:solidFill>
                  <a:srgbClr val="FF0000"/>
                </a:solidFill>
              </a:rPr>
              <a:t>d=m-1-i</a:t>
            </a:r>
            <a:r>
              <a:rPr lang="zh-CN" altLang="en-US" sz="1800" b="1" dirty="0">
                <a:solidFill>
                  <a:schemeClr val="accent1">
                    <a:lumMod val="50000"/>
                  </a:schemeClr>
                </a:solidFill>
              </a:rPr>
              <a:t>。</a:t>
            </a:r>
            <a:endParaRPr lang="en-US" altLang="zh-CN" sz="1800" b="1" dirty="0">
              <a:solidFill>
                <a:schemeClr val="accent1">
                  <a:lumMod val="50000"/>
                </a:schemeClr>
              </a:solidFill>
            </a:endParaRPr>
          </a:p>
          <a:p>
            <a:r>
              <a:rPr lang="zh-CN" altLang="en-US" sz="1800" b="1" dirty="0">
                <a:solidFill>
                  <a:schemeClr val="accent1">
                    <a:lumMod val="50000"/>
                  </a:schemeClr>
                </a:solidFill>
              </a:rPr>
              <a:t>              </a:t>
            </a:r>
            <a:r>
              <a:rPr lang="en-US" altLang="zh-CN" sz="1800" b="1" dirty="0">
                <a:solidFill>
                  <a:schemeClr val="accent1">
                    <a:lumMod val="50000"/>
                  </a:schemeClr>
                </a:solidFill>
              </a:rPr>
              <a:t>        </a:t>
            </a:r>
            <a:r>
              <a:rPr lang="zh-CN" altLang="en-US" sz="1800" b="1" dirty="0">
                <a:solidFill>
                  <a:schemeClr val="accent1">
                    <a:lumMod val="50000"/>
                  </a:schemeClr>
                </a:solidFill>
              </a:rPr>
              <a:t>模式实际移动的距离</a:t>
            </a:r>
            <a:r>
              <a:rPr lang="en-US" altLang="zh-CN" sz="1800" b="1" dirty="0">
                <a:solidFill>
                  <a:srgbClr val="FF0000"/>
                </a:solidFill>
                <a:highlight>
                  <a:srgbClr val="FFFF00"/>
                </a:highlight>
              </a:rPr>
              <a:t>shift=</a:t>
            </a:r>
            <a:r>
              <a:rPr lang="en-US" altLang="zh-CN" sz="1800" b="1" dirty="0" err="1">
                <a:solidFill>
                  <a:srgbClr val="FF0000"/>
                </a:solidFill>
                <a:highlight>
                  <a:srgbClr val="FFFF00"/>
                </a:highlight>
              </a:rPr>
              <a:t>bmBc</a:t>
            </a:r>
            <a:r>
              <a:rPr lang="en-US" altLang="zh-CN" sz="1800" b="1" dirty="0">
                <a:solidFill>
                  <a:srgbClr val="FF0000"/>
                </a:solidFill>
                <a:highlight>
                  <a:srgbClr val="FFFF00"/>
                </a:highlight>
              </a:rPr>
              <a:t>[‘v’]-d</a:t>
            </a:r>
            <a:endParaRPr lang="en-US" altLang="zh-CN" sz="1800" b="1" dirty="0">
              <a:solidFill>
                <a:srgbClr val="FF0000"/>
              </a:solidFill>
            </a:endParaRPr>
          </a:p>
          <a:p>
            <a:endParaRPr lang="zh-CN" altLang="en-US" sz="1800" b="1" dirty="0">
              <a:solidFill>
                <a:schemeClr val="accent1">
                  <a:lumMod val="50000"/>
                </a:schemeClr>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57751" y="3832962"/>
            <a:ext cx="5723152" cy="2523389"/>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p:nvPr>
            <p:ph type="title"/>
          </p:nvPr>
        </p:nvSpPr>
        <p:spPr>
          <a:xfrm>
            <a:off x="628650" y="197485"/>
            <a:ext cx="7886700" cy="567219"/>
          </a:xfrm>
        </p:spPr>
        <p:txBody>
          <a:bodyPr/>
          <a:lstStyle/>
          <a:p>
            <a:r>
              <a:rPr lang="zh-CN" altLang="en-US" dirty="0" smtClean="0"/>
              <a:t>举例 </a:t>
            </a:r>
            <a:r>
              <a:rPr lang="en-US" altLang="zh-CN" dirty="0" smtClean="0"/>
              <a:t>Case 1</a:t>
            </a:r>
            <a:endParaRPr lang="zh-CN" altLang="en-US" dirty="0" smtClean="0"/>
          </a:p>
        </p:txBody>
      </p:sp>
      <p:sp>
        <p:nvSpPr>
          <p:cNvPr id="3" name="内容占位符 2"/>
          <p:cNvSpPr/>
          <p:nvPr>
            <p:ph idx="1"/>
          </p:nvPr>
        </p:nvSpPr>
        <p:spPr>
          <a:xfrm>
            <a:off x="564182" y="1080403"/>
            <a:ext cx="7886700" cy="4474845"/>
          </a:xfrm>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b="1" i="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坏字符不在模式串中</a:t>
            </a:r>
            <a:endParaRPr lang="en-US" altLang="zh-CN" sz="3200" b="1" i="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 *</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smtClean="0">
                <a:solidFill>
                  <a:srgbClr val="FF0000"/>
                </a:solidFill>
                <a:latin typeface="宋体" panose="02010600030101010101" pitchFamily="2" charset="-122"/>
                <a:ea typeface="宋体" panose="02010600030101010101" pitchFamily="2" charset="-122"/>
              </a:rPr>
              <a:t>T</a:t>
            </a:r>
            <a:r>
              <a:rPr lang="en-US" altLang="zh-CN" sz="3200" kern="0" dirty="0" smtClean="0">
                <a:solidFill>
                  <a:srgbClr val="00B050"/>
                </a:solidFill>
                <a:latin typeface="宋体" panose="02010600030101010101" pitchFamily="2" charset="-122"/>
                <a:ea typeface="宋体" panose="02010600030101010101" pitchFamily="2" charset="-122"/>
              </a:rPr>
              <a:t>LEE</a:t>
            </a:r>
            <a:r>
              <a:rPr lang="zh-CN" altLang="en-US" sz="3200" kern="0" dirty="0" smtClean="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  </a:t>
            </a:r>
            <a:r>
              <a:rPr lang="en-US" altLang="zh-CN" sz="3200" kern="0" dirty="0">
                <a:solidFill>
                  <a:srgbClr val="00B0F0"/>
                </a:solidFill>
                <a:latin typeface="宋体" panose="02010600030101010101" pitchFamily="2" charset="-122"/>
                <a:ea typeface="宋体" panose="02010600030101010101" pitchFamily="2" charset="-122"/>
              </a:rPr>
              <a:t>   </a:t>
            </a:r>
            <a:r>
              <a:rPr lang="en-US" altLang="zh-CN" sz="3200" kern="0" dirty="0" smtClean="0">
                <a:solidFill>
                  <a:srgbClr val="00B0F0"/>
                </a:solidFill>
                <a:latin typeface="宋体" panose="02010600030101010101" pitchFamily="2" charset="-122"/>
                <a:ea typeface="宋体" panose="02010600030101010101" pitchFamily="2" charset="-122"/>
              </a:rPr>
              <a:t> </a:t>
            </a:r>
            <a:r>
              <a:rPr lang="en-US" altLang="zh-CN" sz="3200" kern="0" dirty="0" smtClean="0">
                <a:solidFill>
                  <a:srgbClr val="000000"/>
                </a:solidFill>
                <a:latin typeface="宋体" panose="02010600030101010101" pitchFamily="2" charset="-122"/>
                <a:ea typeface="宋体" panose="02010600030101010101" pitchFamily="2" charset="-122"/>
              </a:rPr>
              <a:t>NED</a:t>
            </a:r>
            <a:r>
              <a:rPr lang="en-US" altLang="zh-CN" sz="3200" kern="0" dirty="0" smtClean="0">
                <a:solidFill>
                  <a:srgbClr val="00B050"/>
                </a:solidFill>
                <a:latin typeface="宋体" panose="02010600030101010101" pitchFamily="2" charset="-122"/>
                <a:ea typeface="宋体" panose="02010600030101010101" pitchFamily="2" charset="-122"/>
              </a:rPr>
              <a:t>LEE</a:t>
            </a:r>
            <a:endParaRPr lang="en-US" altLang="zh-CN" sz="3200" kern="0" dirty="0">
              <a:solidFill>
                <a:srgbClr val="00B05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         </a:t>
            </a:r>
            <a:r>
              <a:rPr lang="en-US" altLang="zh-CN" sz="3200" kern="0" dirty="0" smtClean="0">
                <a:solidFill>
                  <a:srgbClr val="000000"/>
                </a:solidFill>
                <a:latin typeface="宋体" panose="02010600030101010101" pitchFamily="2" charset="-122"/>
                <a:ea typeface="宋体" panose="02010600030101010101" pitchFamily="2" charset="-122"/>
              </a:rPr>
              <a:t>NEDLEE</a:t>
            </a:r>
            <a:endParaRPr lang="en-US" altLang="zh-CN" sz="3200" kern="0" dirty="0">
              <a:solidFill>
                <a:srgbClr val="000000"/>
              </a:solidFill>
              <a:latin typeface="宋体" panose="02010600030101010101" pitchFamily="2" charset="-122"/>
              <a:ea typeface="宋体" panose="02010600030101010101" pitchFamily="2" charset="-122"/>
            </a:endParaRPr>
          </a:p>
          <a:p>
            <a:pPr>
              <a:defRPr/>
            </a:pPr>
            <a:r>
              <a:rPr lang="en-US" altLang="zh-CN" dirty="0" smtClean="0">
                <a:solidFill>
                  <a:srgbClr val="0033CC"/>
                </a:solidFill>
                <a:latin typeface="+mn-ea"/>
              </a:rPr>
              <a:t>Shift </a:t>
            </a:r>
            <a:r>
              <a:rPr lang="en-US" altLang="zh-CN" dirty="0">
                <a:solidFill>
                  <a:srgbClr val="0033CC"/>
                </a:solidFill>
                <a:latin typeface="+mn-ea"/>
              </a:rPr>
              <a:t>= </a:t>
            </a:r>
            <a:r>
              <a:rPr lang="en-US" altLang="zh-CN" dirty="0" err="1" smtClean="0">
                <a:solidFill>
                  <a:srgbClr val="0033CC"/>
                </a:solidFill>
                <a:latin typeface="+mn-ea"/>
              </a:rPr>
              <a:t>bmBc</a:t>
            </a:r>
            <a:r>
              <a:rPr lang="en-US" altLang="zh-CN" dirty="0" smtClean="0">
                <a:solidFill>
                  <a:srgbClr val="0033CC"/>
                </a:solidFill>
                <a:latin typeface="+mn-ea"/>
              </a:rPr>
              <a:t>[</a:t>
            </a:r>
            <a:r>
              <a:rPr lang="en-US" altLang="zh-CN" dirty="0" smtClean="0">
                <a:solidFill>
                  <a:srgbClr val="0033CC"/>
                </a:solidFill>
                <a:latin typeface="Times New Roman" panose="02020603050405020304" pitchFamily="18" charset="0"/>
                <a:cs typeface="Times New Roman" panose="02020603050405020304" pitchFamily="18" charset="0"/>
              </a:rPr>
              <a:t>‘</a:t>
            </a:r>
            <a:r>
              <a:rPr lang="en-US" altLang="zh-CN" dirty="0" smtClean="0">
                <a:solidFill>
                  <a:srgbClr val="0033CC"/>
                </a:solidFill>
                <a:latin typeface="+mn-ea"/>
              </a:rPr>
              <a:t>T</a:t>
            </a:r>
            <a:r>
              <a:rPr lang="en-US" altLang="zh-CN" dirty="0" smtClean="0">
                <a:solidFill>
                  <a:srgbClr val="0033CC"/>
                </a:solidFill>
                <a:latin typeface="Times New Roman" panose="02020603050405020304" pitchFamily="18" charset="0"/>
                <a:cs typeface="Times New Roman" panose="02020603050405020304" pitchFamily="18" charset="0"/>
              </a:rPr>
              <a:t>’</a:t>
            </a:r>
            <a:r>
              <a:rPr lang="en-US" altLang="zh-CN" dirty="0" smtClean="0">
                <a:solidFill>
                  <a:srgbClr val="0033CC"/>
                </a:solidFill>
                <a:latin typeface="+mn-ea"/>
              </a:rPr>
              <a:t>]-position(</a:t>
            </a:r>
            <a:r>
              <a:rPr lang="zh-CN" altLang="en-US" dirty="0" smtClean="0">
                <a:solidFill>
                  <a:srgbClr val="0033CC"/>
                </a:solidFill>
                <a:latin typeface="+mn-ea"/>
              </a:rPr>
              <a:t>坏</a:t>
            </a:r>
            <a:r>
              <a:rPr lang="en-US" altLang="zh-CN" dirty="0" smtClean="0">
                <a:solidFill>
                  <a:srgbClr val="0033CC"/>
                </a:solidFill>
                <a:latin typeface="+mn-ea"/>
              </a:rPr>
              <a:t>)</a:t>
            </a:r>
            <a:endParaRPr lang="en-US" altLang="zh-CN" dirty="0" smtClean="0">
              <a:solidFill>
                <a:srgbClr val="0033CC"/>
              </a:solidFill>
              <a:latin typeface="+mn-ea"/>
            </a:endParaRPr>
          </a:p>
          <a:p>
            <a:pPr>
              <a:defRPr/>
            </a:pPr>
            <a:r>
              <a:rPr lang="en-US" altLang="zh-CN" dirty="0" smtClean="0">
                <a:solidFill>
                  <a:srgbClr val="0033CC"/>
                </a:solidFill>
                <a:latin typeface="+mn-ea"/>
              </a:rPr>
              <a:t>Shift =    6          -  3</a:t>
            </a:r>
            <a:endParaRPr lang="en-US" altLang="zh-CN" dirty="0">
              <a:solidFill>
                <a:srgbClr val="0033CC"/>
              </a:solidFill>
              <a:latin typeface="+mn-ea"/>
            </a:endParaRPr>
          </a:p>
          <a:p>
            <a:pPr>
              <a:defRPr/>
            </a:pPr>
            <a:endParaRPr lang="zh-CN" altLang="en-US" dirty="0"/>
          </a:p>
        </p:txBody>
      </p:sp>
      <p:graphicFrame>
        <p:nvGraphicFramePr>
          <p:cNvPr id="2" name="表格 1"/>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smtClean="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smtClean="0">
                          <a:solidFill>
                            <a:srgbClr val="002060"/>
                          </a:solidFill>
                          <a:latin typeface="+mn-lt"/>
                          <a:ea typeface="+mn-ea"/>
                          <a:cs typeface="+mn-cs"/>
                        </a:rPr>
                        <a:t>bmBc</a:t>
                      </a:r>
                      <a:endParaRPr lang="zh-CN" altLang="en-US" sz="1800" b="1" kern="1200" dirty="0" smtClean="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14" name="组合 13"/>
          <p:cNvGrpSpPr/>
          <p:nvPr/>
        </p:nvGrpSpPr>
        <p:grpSpPr>
          <a:xfrm>
            <a:off x="1716360" y="4381848"/>
            <a:ext cx="1340363" cy="763222"/>
            <a:chOff x="1547664" y="5715616"/>
            <a:chExt cx="1340363" cy="763222"/>
          </a:xfrm>
        </p:grpSpPr>
        <p:sp>
          <p:nvSpPr>
            <p:cNvPr id="13" name="矩形 12"/>
            <p:cNvSpPr/>
            <p:nvPr/>
          </p:nvSpPr>
          <p:spPr>
            <a:xfrm>
              <a:off x="1547664" y="6017173"/>
              <a:ext cx="1337226" cy="461665"/>
            </a:xfrm>
            <a:prstGeom prst="rect">
              <a:avLst/>
            </a:prstGeom>
          </p:spPr>
          <p:txBody>
            <a:bodyPr wrap="none">
              <a:spAutoFit/>
            </a:bodyPr>
            <a:lstStyle/>
            <a:p>
              <a:pPr>
                <a:defRPr/>
              </a:pPr>
              <a:r>
                <a:rPr lang="en-US" altLang="zh-CN" dirty="0" smtClean="0">
                  <a:latin typeface="+mn-ea"/>
                </a:rPr>
                <a:t>NEDLEE</a:t>
              </a:r>
              <a:endParaRPr lang="en-US" altLang="zh-CN" dirty="0">
                <a:latin typeface="+mn-ea"/>
              </a:endParaRPr>
            </a:p>
          </p:txBody>
        </p:sp>
        <p:sp>
          <p:nvSpPr>
            <p:cNvPr id="15" name="矩形 14"/>
            <p:cNvSpPr/>
            <p:nvPr/>
          </p:nvSpPr>
          <p:spPr>
            <a:xfrm>
              <a:off x="1568435" y="5715616"/>
              <a:ext cx="1319592" cy="461665"/>
            </a:xfrm>
            <a:prstGeom prst="rect">
              <a:avLst/>
            </a:prstGeom>
          </p:spPr>
          <p:txBody>
            <a:bodyPr wrap="none">
              <a:spAutoFit/>
            </a:bodyPr>
            <a:lstStyle/>
            <a:p>
              <a:pPr>
                <a:defRPr/>
              </a:pPr>
              <a:r>
                <a:rPr lang="en-US" altLang="zh-CN" b="1" dirty="0" smtClean="0">
                  <a:solidFill>
                    <a:srgbClr val="FF0000"/>
                  </a:solidFill>
                  <a:latin typeface="+mn-ea"/>
                </a:rPr>
                <a:t>543210</a:t>
              </a:r>
              <a:endParaRPr lang="en-US" altLang="zh-CN" b="1" dirty="0">
                <a:solidFill>
                  <a:srgbClr val="FF0000"/>
                </a:solidFill>
                <a:latin typeface="+mn-ea"/>
              </a:endParaRPr>
            </a:p>
          </p:txBody>
        </p:sp>
      </p:grpSp>
      <p:sp>
        <p:nvSpPr>
          <p:cNvPr id="16" name="文本框 15"/>
          <p:cNvSpPr txBox="1"/>
          <p:nvPr/>
        </p:nvSpPr>
        <p:spPr>
          <a:xfrm>
            <a:off x="3715327" y="4498313"/>
            <a:ext cx="792205" cy="461665"/>
          </a:xfrm>
          <a:prstGeom prst="rect">
            <a:avLst/>
          </a:prstGeom>
          <a:noFill/>
        </p:spPr>
        <p:txBody>
          <a:bodyPr wrap="none" rtlCol="0">
            <a:spAutoFit/>
          </a:bodyPr>
          <a:lstStyle/>
          <a:p>
            <a:r>
              <a:rPr lang="en-US" altLang="zh-CN" dirty="0" smtClean="0"/>
              <a:t>m=6</a:t>
            </a:r>
            <a:endParaRPr lang="zh-CN" alt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p:nvPr>
            <p:ph type="title"/>
          </p:nvPr>
        </p:nvSpPr>
        <p:spPr>
          <a:xfrm>
            <a:off x="628650" y="197485"/>
            <a:ext cx="7886700" cy="567219"/>
          </a:xfrm>
        </p:spPr>
        <p:txBody>
          <a:bodyPr/>
          <a:lstStyle/>
          <a:p>
            <a:r>
              <a:rPr lang="en-US" altLang="zh-CN" dirty="0" smtClean="0"/>
              <a:t>Case 2a</a:t>
            </a:r>
            <a:endParaRPr lang="zh-CN" altLang="en-US" dirty="0" smtClean="0"/>
          </a:p>
        </p:txBody>
      </p:sp>
      <p:sp>
        <p:nvSpPr>
          <p:cNvPr id="3" name="内容占位符 2"/>
          <p:cNvSpPr/>
          <p:nvPr>
            <p:ph idx="1"/>
          </p:nvPr>
        </p:nvSpPr>
        <p:spPr>
          <a:xfrm>
            <a:off x="564182" y="1031587"/>
            <a:ext cx="7886700" cy="4474845"/>
          </a:xfrm>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b="1" i="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坏字符在模式串中</a:t>
            </a:r>
            <a:endParaRPr lang="en-US" altLang="zh-CN" sz="3200" b="1" i="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smtClean="0">
                <a:solidFill>
                  <a:srgbClr val="FF0000"/>
                </a:solidFill>
                <a:latin typeface="宋体" panose="02010600030101010101" pitchFamily="2" charset="-122"/>
                <a:ea typeface="宋体" panose="02010600030101010101" pitchFamily="2" charset="-122"/>
              </a:rPr>
              <a:t>N</a:t>
            </a:r>
            <a:r>
              <a:rPr lang="en-US" altLang="zh-CN" sz="3200" kern="0" dirty="0">
                <a:solidFill>
                  <a:srgbClr val="00B050"/>
                </a:solidFill>
                <a:latin typeface="宋体" panose="02010600030101010101" pitchFamily="2" charset="-122"/>
                <a:ea typeface="宋体" panose="02010600030101010101" pitchFamily="2" charset="-122"/>
              </a:rPr>
              <a:t>LEE</a:t>
            </a:r>
            <a:r>
              <a:rPr lang="zh-CN" altLang="en-US" sz="3200" kern="0" dirty="0" smtClean="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  </a:t>
            </a:r>
            <a:r>
              <a:rPr lang="en-US" altLang="zh-CN" sz="3200" kern="0" dirty="0">
                <a:solidFill>
                  <a:srgbClr val="00B0F0"/>
                </a:solidFill>
                <a:latin typeface="宋体" panose="02010600030101010101" pitchFamily="2" charset="-122"/>
                <a:ea typeface="宋体" panose="02010600030101010101" pitchFamily="2" charset="-122"/>
              </a:rPr>
              <a:t>  </a:t>
            </a:r>
            <a:r>
              <a:rPr lang="en-US" altLang="zh-CN" sz="3200" kern="0" dirty="0" smtClean="0">
                <a:solidFill>
                  <a:srgbClr val="00B0F0"/>
                </a:solidFill>
                <a:latin typeface="宋体" panose="02010600030101010101" pitchFamily="2" charset="-122"/>
                <a:ea typeface="宋体" panose="02010600030101010101" pitchFamily="2" charset="-122"/>
              </a:rPr>
              <a:t> N</a:t>
            </a:r>
            <a:r>
              <a:rPr lang="en-US" altLang="zh-CN" sz="3200" kern="0" dirty="0" smtClean="0">
                <a:solidFill>
                  <a:srgbClr val="000000"/>
                </a:solidFill>
                <a:latin typeface="宋体" panose="02010600030101010101" pitchFamily="2" charset="-122"/>
                <a:ea typeface="宋体" panose="02010600030101010101" pitchFamily="2" charset="-122"/>
              </a:rPr>
              <a:t>ED</a:t>
            </a:r>
            <a:r>
              <a:rPr lang="en-US" altLang="zh-CN" sz="3200" kern="0" dirty="0" smtClean="0">
                <a:solidFill>
                  <a:srgbClr val="00B050"/>
                </a:solidFill>
                <a:latin typeface="宋体" panose="02010600030101010101" pitchFamily="2" charset="-122"/>
                <a:ea typeface="宋体" panose="02010600030101010101" pitchFamily="2" charset="-122"/>
              </a:rPr>
              <a:t>LEE</a:t>
            </a:r>
            <a:endParaRPr lang="en-US" altLang="zh-CN" sz="3200" kern="0" dirty="0">
              <a:solidFill>
                <a:srgbClr val="00B05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       NEEDLE</a:t>
            </a:r>
            <a:endParaRPr lang="en-US" altLang="zh-CN" sz="3200" kern="0" dirty="0">
              <a:solidFill>
                <a:srgbClr val="000000"/>
              </a:solidFill>
              <a:latin typeface="宋体" panose="02010600030101010101" pitchFamily="2" charset="-122"/>
              <a:ea typeface="宋体" panose="02010600030101010101" pitchFamily="2" charset="-122"/>
            </a:endParaRPr>
          </a:p>
          <a:p>
            <a:pPr>
              <a:defRPr/>
            </a:pPr>
            <a:r>
              <a:rPr lang="en-US" altLang="zh-CN" dirty="0" smtClean="0">
                <a:solidFill>
                  <a:srgbClr val="0033CC"/>
                </a:solidFill>
                <a:latin typeface="+mn-ea"/>
              </a:rPr>
              <a:t>Shift =</a:t>
            </a:r>
            <a:r>
              <a:rPr lang="en-US" altLang="zh-CN" dirty="0">
                <a:solidFill>
                  <a:srgbClr val="0033CC"/>
                </a:solidFill>
                <a:latin typeface="+mn-ea"/>
              </a:rPr>
              <a:t> </a:t>
            </a:r>
            <a:r>
              <a:rPr lang="en-US" altLang="zh-CN" dirty="0" err="1">
                <a:solidFill>
                  <a:srgbClr val="0033CC"/>
                </a:solidFill>
                <a:latin typeface="+mn-ea"/>
              </a:rPr>
              <a:t>bmBc</a:t>
            </a:r>
            <a:r>
              <a:rPr lang="en-US" altLang="zh-CN" dirty="0" smtClean="0">
                <a:solidFill>
                  <a:srgbClr val="0033CC"/>
                </a:solidFill>
                <a:latin typeface="+mn-ea"/>
              </a:rPr>
              <a:t>[</a:t>
            </a:r>
            <a:r>
              <a:rPr lang="en-US" altLang="zh-CN" dirty="0" smtClean="0">
                <a:solidFill>
                  <a:srgbClr val="0033CC"/>
                </a:solidFill>
                <a:latin typeface="Times New Roman" panose="02020603050405020304" pitchFamily="18" charset="0"/>
                <a:cs typeface="Times New Roman" panose="02020603050405020304" pitchFamily="18" charset="0"/>
              </a:rPr>
              <a:t>‘</a:t>
            </a:r>
            <a:r>
              <a:rPr lang="en-US" altLang="zh-CN" dirty="0" smtClean="0">
                <a:solidFill>
                  <a:srgbClr val="0033CC"/>
                </a:solidFill>
                <a:latin typeface="+mn-ea"/>
              </a:rPr>
              <a:t>N</a:t>
            </a:r>
            <a:r>
              <a:rPr lang="en-US" altLang="zh-CN" dirty="0" smtClean="0">
                <a:solidFill>
                  <a:srgbClr val="0033CC"/>
                </a:solidFill>
                <a:latin typeface="Times New Roman" panose="02020603050405020304" pitchFamily="18" charset="0"/>
                <a:cs typeface="Times New Roman" panose="02020603050405020304" pitchFamily="18" charset="0"/>
              </a:rPr>
              <a:t>’</a:t>
            </a:r>
            <a:r>
              <a:rPr lang="en-US" altLang="zh-CN" dirty="0" smtClean="0">
                <a:solidFill>
                  <a:srgbClr val="0033CC"/>
                </a:solidFill>
                <a:latin typeface="+mn-ea"/>
              </a:rPr>
              <a:t>]-–</a:t>
            </a:r>
            <a:r>
              <a:rPr lang="en-US" altLang="zh-CN" dirty="0">
                <a:solidFill>
                  <a:srgbClr val="0033CC"/>
                </a:solidFill>
                <a:latin typeface="+mn-ea"/>
              </a:rPr>
              <a:t>position(</a:t>
            </a:r>
            <a:r>
              <a:rPr lang="zh-CN" altLang="en-US" dirty="0" smtClean="0">
                <a:solidFill>
                  <a:srgbClr val="0033CC"/>
                </a:solidFill>
                <a:latin typeface="+mn-ea"/>
              </a:rPr>
              <a:t>坏</a:t>
            </a:r>
            <a:r>
              <a:rPr lang="en-US" altLang="zh-CN" dirty="0" smtClean="0">
                <a:solidFill>
                  <a:srgbClr val="0033CC"/>
                </a:solidFill>
                <a:latin typeface="+mn-ea"/>
              </a:rPr>
              <a:t>)</a:t>
            </a:r>
            <a:endParaRPr lang="en-US" altLang="zh-CN" dirty="0" smtClean="0">
              <a:solidFill>
                <a:srgbClr val="0033CC"/>
              </a:solidFill>
              <a:latin typeface="+mn-ea"/>
            </a:endParaRPr>
          </a:p>
          <a:p>
            <a:pPr>
              <a:defRPr/>
            </a:pPr>
            <a:r>
              <a:rPr lang="en-US" altLang="zh-CN" dirty="0">
                <a:solidFill>
                  <a:srgbClr val="0033CC"/>
                </a:solidFill>
                <a:latin typeface="+mn-ea"/>
              </a:rPr>
              <a:t>Shift =    </a:t>
            </a:r>
            <a:r>
              <a:rPr lang="en-US" altLang="zh-CN" dirty="0" smtClean="0">
                <a:solidFill>
                  <a:srgbClr val="0033CC"/>
                </a:solidFill>
                <a:latin typeface="+mn-ea"/>
              </a:rPr>
              <a:t>5          </a:t>
            </a:r>
            <a:r>
              <a:rPr lang="en-US" altLang="zh-CN" dirty="0">
                <a:solidFill>
                  <a:srgbClr val="0033CC"/>
                </a:solidFill>
                <a:latin typeface="+mn-ea"/>
              </a:rPr>
              <a:t>-  </a:t>
            </a:r>
            <a:r>
              <a:rPr lang="en-US" altLang="zh-CN" dirty="0" smtClean="0">
                <a:solidFill>
                  <a:srgbClr val="0033CC"/>
                </a:solidFill>
                <a:latin typeface="+mn-ea"/>
              </a:rPr>
              <a:t>3</a:t>
            </a:r>
            <a:endParaRPr lang="en-US" altLang="zh-CN" dirty="0">
              <a:solidFill>
                <a:srgbClr val="0033CC"/>
              </a:solidFill>
              <a:latin typeface="+mn-ea"/>
            </a:endParaRPr>
          </a:p>
          <a:p>
            <a:pPr>
              <a:defRPr/>
            </a:pPr>
            <a:endParaRPr lang="en-US" altLang="zh-CN" dirty="0">
              <a:latin typeface="+mn-ea"/>
            </a:endParaRPr>
          </a:p>
          <a:p>
            <a:pPr>
              <a:defRPr/>
            </a:pPr>
            <a:endParaRPr lang="en-US" altLang="zh-CN" dirty="0">
              <a:solidFill>
                <a:srgbClr val="00B050"/>
              </a:solidFill>
              <a:latin typeface="+mn-ea"/>
            </a:endParaRPr>
          </a:p>
          <a:p>
            <a:pPr>
              <a:defRPr/>
            </a:pPr>
            <a:endParaRPr lang="zh-CN" altLang="en-US" dirty="0"/>
          </a:p>
        </p:txBody>
      </p:sp>
      <p:graphicFrame>
        <p:nvGraphicFramePr>
          <p:cNvPr id="12" name="表格 11"/>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smtClean="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smtClean="0">
                          <a:solidFill>
                            <a:srgbClr val="002060"/>
                          </a:solidFill>
                          <a:latin typeface="+mn-lt"/>
                          <a:ea typeface="+mn-ea"/>
                          <a:cs typeface="+mn-cs"/>
                        </a:rPr>
                        <a:t>bmBc</a:t>
                      </a:r>
                      <a:endParaRPr lang="zh-CN" altLang="en-US" sz="1800" b="1" kern="1200" dirty="0" smtClean="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13" name="组合 12"/>
          <p:cNvGrpSpPr/>
          <p:nvPr/>
        </p:nvGrpSpPr>
        <p:grpSpPr>
          <a:xfrm>
            <a:off x="1716360" y="4381848"/>
            <a:ext cx="1340363" cy="763222"/>
            <a:chOff x="1547664" y="5715616"/>
            <a:chExt cx="1340363" cy="763222"/>
          </a:xfrm>
        </p:grpSpPr>
        <p:sp>
          <p:nvSpPr>
            <p:cNvPr id="14" name="矩形 13"/>
            <p:cNvSpPr/>
            <p:nvPr/>
          </p:nvSpPr>
          <p:spPr>
            <a:xfrm>
              <a:off x="1547664" y="6017173"/>
              <a:ext cx="1337226" cy="461665"/>
            </a:xfrm>
            <a:prstGeom prst="rect">
              <a:avLst/>
            </a:prstGeom>
          </p:spPr>
          <p:txBody>
            <a:bodyPr wrap="none">
              <a:spAutoFit/>
            </a:bodyPr>
            <a:lstStyle/>
            <a:p>
              <a:pPr>
                <a:defRPr/>
              </a:pPr>
              <a:r>
                <a:rPr lang="en-US" altLang="zh-CN" dirty="0" smtClean="0">
                  <a:latin typeface="+mn-ea"/>
                </a:rPr>
                <a:t>NEDLEE</a:t>
              </a:r>
              <a:endParaRPr lang="en-US" altLang="zh-CN" dirty="0">
                <a:latin typeface="+mn-ea"/>
              </a:endParaRPr>
            </a:p>
          </p:txBody>
        </p:sp>
        <p:sp>
          <p:nvSpPr>
            <p:cNvPr id="15" name="矩形 14"/>
            <p:cNvSpPr/>
            <p:nvPr/>
          </p:nvSpPr>
          <p:spPr>
            <a:xfrm>
              <a:off x="1568435" y="5715616"/>
              <a:ext cx="1319592" cy="461665"/>
            </a:xfrm>
            <a:prstGeom prst="rect">
              <a:avLst/>
            </a:prstGeom>
          </p:spPr>
          <p:txBody>
            <a:bodyPr wrap="none">
              <a:spAutoFit/>
            </a:bodyPr>
            <a:lstStyle/>
            <a:p>
              <a:pPr>
                <a:defRPr/>
              </a:pPr>
              <a:r>
                <a:rPr lang="en-US" altLang="zh-CN" b="1" dirty="0" smtClean="0">
                  <a:solidFill>
                    <a:srgbClr val="FF0000"/>
                  </a:solidFill>
                  <a:latin typeface="+mn-ea"/>
                </a:rPr>
                <a:t>543210</a:t>
              </a:r>
              <a:endParaRPr lang="en-US" altLang="zh-CN" b="1" dirty="0">
                <a:solidFill>
                  <a:srgbClr val="FF0000"/>
                </a:solidFill>
                <a:latin typeface="+mn-ea"/>
              </a:endParaRPr>
            </a:p>
          </p:txBody>
        </p:sp>
      </p:grpSp>
      <p:sp>
        <p:nvSpPr>
          <p:cNvPr id="16" name="文本框 15"/>
          <p:cNvSpPr txBox="1"/>
          <p:nvPr/>
        </p:nvSpPr>
        <p:spPr>
          <a:xfrm>
            <a:off x="3715327" y="4498313"/>
            <a:ext cx="792205" cy="461665"/>
          </a:xfrm>
          <a:prstGeom prst="rect">
            <a:avLst/>
          </a:prstGeom>
          <a:noFill/>
        </p:spPr>
        <p:txBody>
          <a:bodyPr wrap="none" rtlCol="0">
            <a:spAutoFit/>
          </a:bodyPr>
          <a:lstStyle/>
          <a:p>
            <a:r>
              <a:rPr lang="en-US" altLang="zh-CN" dirty="0" smtClean="0"/>
              <a:t>m=6</a:t>
            </a:r>
            <a:endParaRPr lang="zh-CN" alt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p:nvPr>
            <p:ph type="title"/>
          </p:nvPr>
        </p:nvSpPr>
        <p:spPr>
          <a:xfrm>
            <a:off x="628650" y="197485"/>
            <a:ext cx="7886700" cy="639227"/>
          </a:xfrm>
        </p:spPr>
        <p:txBody>
          <a:bodyPr/>
          <a:lstStyle/>
          <a:p>
            <a:r>
              <a:rPr lang="en-US" altLang="zh-CN" dirty="0" smtClean="0"/>
              <a:t>Case 2b</a:t>
            </a:r>
            <a:endParaRPr lang="zh-CN" altLang="en-US" dirty="0" smtClean="0"/>
          </a:p>
        </p:txBody>
      </p:sp>
      <p:sp>
        <p:nvSpPr>
          <p:cNvPr id="12" name="内容占位符 2"/>
          <p:cNvSpPr txBo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坏字符在模式串中</a:t>
            </a:r>
            <a:endParaRPr kumimoji="0" lang="en-US" altLang="zh-CN" sz="32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3200" b="0"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rPr>
              <a:t>LEE</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    </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N</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D</a:t>
            </a:r>
            <a:r>
              <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rPr>
              <a:t>LEE</a:t>
            </a:r>
            <a:endPar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圆角矩形 12"/>
          <p:cNvSpPr/>
          <p:nvPr/>
        </p:nvSpPr>
        <p:spPr>
          <a:xfrm>
            <a:off x="2256817" y="2854000"/>
            <a:ext cx="298959"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4" name="圆角矩形 13"/>
          <p:cNvSpPr/>
          <p:nvPr/>
        </p:nvSpPr>
        <p:spPr>
          <a:xfrm>
            <a:off x="2916238" y="2852936"/>
            <a:ext cx="287337"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15" name="表格 14"/>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smtClean="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smtClean="0">
                          <a:solidFill>
                            <a:srgbClr val="002060"/>
                          </a:solidFill>
                          <a:latin typeface="+mn-lt"/>
                          <a:ea typeface="+mn-ea"/>
                          <a:cs typeface="+mn-cs"/>
                        </a:rPr>
                        <a:t>bmBc</a:t>
                      </a:r>
                      <a:endParaRPr lang="zh-CN" altLang="en-US" sz="1800" b="1" kern="1200" dirty="0" smtClean="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16" name="组合 15"/>
          <p:cNvGrpSpPr/>
          <p:nvPr/>
        </p:nvGrpSpPr>
        <p:grpSpPr>
          <a:xfrm>
            <a:off x="1716360" y="4381848"/>
            <a:ext cx="1340363" cy="763222"/>
            <a:chOff x="1547664" y="5715616"/>
            <a:chExt cx="1340363" cy="763222"/>
          </a:xfrm>
        </p:grpSpPr>
        <p:sp>
          <p:nvSpPr>
            <p:cNvPr id="17" name="矩形 16"/>
            <p:cNvSpPr/>
            <p:nvPr/>
          </p:nvSpPr>
          <p:spPr>
            <a:xfrm>
              <a:off x="1547664" y="6017173"/>
              <a:ext cx="1337226" cy="461665"/>
            </a:xfrm>
            <a:prstGeom prst="rect">
              <a:avLst/>
            </a:prstGeom>
          </p:spPr>
          <p:txBody>
            <a:bodyPr wrap="none">
              <a:spAutoFit/>
            </a:bodyPr>
            <a:lstStyle/>
            <a:p>
              <a:pPr>
                <a:defRPr/>
              </a:pPr>
              <a:r>
                <a:rPr lang="en-US" altLang="zh-CN" dirty="0" smtClean="0">
                  <a:latin typeface="+mn-ea"/>
                </a:rPr>
                <a:t>NEDLEE</a:t>
              </a:r>
              <a:endParaRPr lang="en-US" altLang="zh-CN" dirty="0">
                <a:latin typeface="+mn-ea"/>
              </a:endParaRPr>
            </a:p>
          </p:txBody>
        </p:sp>
        <p:sp>
          <p:nvSpPr>
            <p:cNvPr id="18" name="矩形 17"/>
            <p:cNvSpPr/>
            <p:nvPr/>
          </p:nvSpPr>
          <p:spPr>
            <a:xfrm>
              <a:off x="1568435" y="5715616"/>
              <a:ext cx="1319592" cy="461665"/>
            </a:xfrm>
            <a:prstGeom prst="rect">
              <a:avLst/>
            </a:prstGeom>
          </p:spPr>
          <p:txBody>
            <a:bodyPr wrap="none">
              <a:spAutoFit/>
            </a:bodyPr>
            <a:lstStyle/>
            <a:p>
              <a:pPr>
                <a:defRPr/>
              </a:pPr>
              <a:r>
                <a:rPr lang="en-US" altLang="zh-CN" b="1" dirty="0" smtClean="0">
                  <a:solidFill>
                    <a:srgbClr val="FF0000"/>
                  </a:solidFill>
                  <a:latin typeface="+mn-ea"/>
                </a:rPr>
                <a:t>543210</a:t>
              </a:r>
              <a:endParaRPr lang="en-US" altLang="zh-CN" b="1" dirty="0">
                <a:solidFill>
                  <a:srgbClr val="FF0000"/>
                </a:solidFill>
                <a:latin typeface="+mn-ea"/>
              </a:endParaRPr>
            </a:p>
          </p:txBody>
        </p:sp>
      </p:grpSp>
      <p:sp>
        <p:nvSpPr>
          <p:cNvPr id="19" name="文本框 18"/>
          <p:cNvSpPr txBox="1"/>
          <p:nvPr/>
        </p:nvSpPr>
        <p:spPr>
          <a:xfrm>
            <a:off x="3715327" y="4498313"/>
            <a:ext cx="792205" cy="461665"/>
          </a:xfrm>
          <a:prstGeom prst="rect">
            <a:avLst/>
          </a:prstGeom>
          <a:noFill/>
        </p:spPr>
        <p:txBody>
          <a:bodyPr wrap="none" rtlCol="0">
            <a:spAutoFit/>
          </a:bodyPr>
          <a:lstStyle/>
          <a:p>
            <a:r>
              <a:rPr lang="en-US" altLang="zh-CN" dirty="0" smtClean="0"/>
              <a:t>m=6</a:t>
            </a:r>
            <a:endParaRPr lang="zh-CN" altLang="en-US"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p:nvPr>
            <p:ph type="title"/>
          </p:nvPr>
        </p:nvSpPr>
        <p:spPr>
          <a:xfrm>
            <a:off x="628650" y="197485"/>
            <a:ext cx="7886700" cy="639227"/>
          </a:xfrm>
        </p:spPr>
        <p:txBody>
          <a:bodyPr/>
          <a:lstStyle/>
          <a:p>
            <a:r>
              <a:rPr lang="en-US" altLang="zh-CN" dirty="0" smtClean="0"/>
              <a:t>Case 2b</a:t>
            </a:r>
            <a:endParaRPr lang="zh-CN" altLang="en-US" dirty="0" smtClean="0"/>
          </a:p>
        </p:txBody>
      </p:sp>
      <p:sp>
        <p:nvSpPr>
          <p:cNvPr id="8" name="内容占位符 2"/>
          <p:cNvSpPr txBox="1"/>
          <p:nvPr/>
        </p:nvSpPr>
        <p:spPr bwMode="auto">
          <a:xfrm>
            <a:off x="539552" y="1052736"/>
            <a:ext cx="85074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坏字符在模式串中</a:t>
            </a:r>
            <a:endParaRPr kumimoji="0" lang="en-US" altLang="zh-CN" sz="32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3200" b="0"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rPr>
              <a:t>LEE</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    </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N</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D</a:t>
            </a:r>
            <a:r>
              <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rPr>
              <a:t>LEE</a:t>
            </a:r>
            <a:endPar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NEDL</a:t>
            </a:r>
            <a:r>
              <a:rPr lang="en-US" altLang="zh-CN" kern="0" dirty="0" smtClean="0">
                <a:solidFill>
                  <a:srgbClr val="00B0F0"/>
                </a:solidFill>
                <a:latin typeface="宋体" panose="02010600030101010101" pitchFamily="2" charset="-122"/>
                <a:ea typeface="宋体" panose="02010600030101010101" pitchFamily="2" charset="-122"/>
              </a:rPr>
              <a:t>E</a:t>
            </a:r>
            <a:r>
              <a:rPr kumimoji="0" lang="en-US" altLang="zh-CN" sz="3200" b="0" i="0" u="none" strike="noStrike" kern="0" cap="none" spc="0" normalizeH="0" baseline="0" noProof="0" dirty="0" smtClean="0">
                <a:ln>
                  <a:noFill/>
                </a:ln>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     </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会有倒退</a:t>
            </a:r>
            <a:endPar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N</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DLEE    </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不能预处理</a:t>
            </a:r>
            <a:endPar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圆角矩形 8"/>
          <p:cNvSpPr/>
          <p:nvPr/>
        </p:nvSpPr>
        <p:spPr>
          <a:xfrm>
            <a:off x="2267744" y="2349820"/>
            <a:ext cx="431800"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 name="圆角矩形 9"/>
          <p:cNvSpPr/>
          <p:nvPr/>
        </p:nvSpPr>
        <p:spPr>
          <a:xfrm>
            <a:off x="2958902" y="2376711"/>
            <a:ext cx="288925"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 name="矩形 10"/>
          <p:cNvSpPr/>
          <p:nvPr/>
        </p:nvSpPr>
        <p:spPr>
          <a:xfrm>
            <a:off x="2558852" y="3539679"/>
            <a:ext cx="284956" cy="360363"/>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22" name="表格 21"/>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smtClean="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smtClean="0">
                          <a:solidFill>
                            <a:srgbClr val="002060"/>
                          </a:solidFill>
                          <a:latin typeface="+mn-lt"/>
                          <a:ea typeface="+mn-ea"/>
                          <a:cs typeface="+mn-cs"/>
                        </a:rPr>
                        <a:t>bmBc</a:t>
                      </a:r>
                      <a:endParaRPr lang="zh-CN" altLang="en-US" sz="1800" b="1" kern="1200" dirty="0" smtClean="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23" name="组合 22"/>
          <p:cNvGrpSpPr/>
          <p:nvPr/>
        </p:nvGrpSpPr>
        <p:grpSpPr>
          <a:xfrm>
            <a:off x="1716360" y="4381848"/>
            <a:ext cx="1340363" cy="763222"/>
            <a:chOff x="1547664" y="5715616"/>
            <a:chExt cx="1340363" cy="763222"/>
          </a:xfrm>
        </p:grpSpPr>
        <p:sp>
          <p:nvSpPr>
            <p:cNvPr id="24" name="矩形 23"/>
            <p:cNvSpPr/>
            <p:nvPr/>
          </p:nvSpPr>
          <p:spPr>
            <a:xfrm>
              <a:off x="1547664" y="6017173"/>
              <a:ext cx="1337226" cy="461665"/>
            </a:xfrm>
            <a:prstGeom prst="rect">
              <a:avLst/>
            </a:prstGeom>
          </p:spPr>
          <p:txBody>
            <a:bodyPr wrap="none">
              <a:spAutoFit/>
            </a:bodyPr>
            <a:lstStyle/>
            <a:p>
              <a:pPr>
                <a:defRPr/>
              </a:pPr>
              <a:r>
                <a:rPr lang="en-US" altLang="zh-CN" dirty="0" smtClean="0">
                  <a:latin typeface="+mn-ea"/>
                </a:rPr>
                <a:t>NEDLEE</a:t>
              </a:r>
              <a:endParaRPr lang="en-US" altLang="zh-CN" dirty="0">
                <a:latin typeface="+mn-ea"/>
              </a:endParaRPr>
            </a:p>
          </p:txBody>
        </p:sp>
        <p:sp>
          <p:nvSpPr>
            <p:cNvPr id="25" name="矩形 24"/>
            <p:cNvSpPr/>
            <p:nvPr/>
          </p:nvSpPr>
          <p:spPr>
            <a:xfrm>
              <a:off x="1568435" y="5715616"/>
              <a:ext cx="1319592" cy="461665"/>
            </a:xfrm>
            <a:prstGeom prst="rect">
              <a:avLst/>
            </a:prstGeom>
          </p:spPr>
          <p:txBody>
            <a:bodyPr wrap="none">
              <a:spAutoFit/>
            </a:bodyPr>
            <a:lstStyle/>
            <a:p>
              <a:pPr>
                <a:defRPr/>
              </a:pPr>
              <a:r>
                <a:rPr lang="en-US" altLang="zh-CN" b="1" dirty="0" smtClean="0">
                  <a:solidFill>
                    <a:srgbClr val="FF0000"/>
                  </a:solidFill>
                  <a:latin typeface="+mn-ea"/>
                </a:rPr>
                <a:t>543210</a:t>
              </a:r>
              <a:endParaRPr lang="en-US" altLang="zh-CN" b="1" dirty="0">
                <a:solidFill>
                  <a:srgbClr val="FF0000"/>
                </a:solidFill>
                <a:latin typeface="+mn-ea"/>
              </a:endParaRPr>
            </a:p>
          </p:txBody>
        </p:sp>
      </p:grpSp>
      <p:sp>
        <p:nvSpPr>
          <p:cNvPr id="26" name="文本框 25"/>
          <p:cNvSpPr txBox="1"/>
          <p:nvPr/>
        </p:nvSpPr>
        <p:spPr>
          <a:xfrm>
            <a:off x="3715327" y="4498313"/>
            <a:ext cx="792205" cy="461665"/>
          </a:xfrm>
          <a:prstGeom prst="rect">
            <a:avLst/>
          </a:prstGeom>
          <a:noFill/>
        </p:spPr>
        <p:txBody>
          <a:bodyPr wrap="none" rtlCol="0">
            <a:spAutoFit/>
          </a:bodyPr>
          <a:lstStyle/>
          <a:p>
            <a:r>
              <a:rPr lang="en-US" altLang="zh-CN" dirty="0" smtClean="0"/>
              <a:t>m=6</a:t>
            </a:r>
            <a:endParaRPr lang="zh-CN" altLang="en-U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p:nvPr>
            <p:ph type="title"/>
          </p:nvPr>
        </p:nvSpPr>
        <p:spPr>
          <a:xfrm>
            <a:off x="628650" y="197485"/>
            <a:ext cx="7886700" cy="639227"/>
          </a:xfrm>
        </p:spPr>
        <p:txBody>
          <a:bodyPr/>
          <a:lstStyle/>
          <a:p>
            <a:r>
              <a:rPr lang="en-US" altLang="zh-CN" dirty="0" smtClean="0"/>
              <a:t>Case 2b</a:t>
            </a:r>
            <a:endParaRPr lang="zh-CN" altLang="en-US" dirty="0" smtClean="0"/>
          </a:p>
        </p:txBody>
      </p:sp>
      <p:sp>
        <p:nvSpPr>
          <p:cNvPr id="8" name="内容占位符 2"/>
          <p:cNvSpPr txBox="1"/>
          <p:nvPr/>
        </p:nvSpPr>
        <p:spPr bwMode="auto">
          <a:xfrm>
            <a:off x="539552" y="898919"/>
            <a:ext cx="85074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坏字符在模式串中</a:t>
            </a:r>
            <a:endParaRPr kumimoji="0" lang="en-US" altLang="zh-CN" sz="3200" b="1" i="1"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3200" b="0" i="0" u="none" strike="noStrike" kern="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rPr>
              <a:t>LEE</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    </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N</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D</a:t>
            </a:r>
            <a:r>
              <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rPr>
              <a:t>LEE</a:t>
            </a:r>
            <a:endPar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NEDL</a:t>
            </a:r>
            <a:r>
              <a:rPr lang="en-US" altLang="zh-CN" kern="0" dirty="0" smtClean="0">
                <a:solidFill>
                  <a:srgbClr val="00B0F0"/>
                </a:solidFill>
                <a:latin typeface="宋体" panose="02010600030101010101" pitchFamily="2" charset="-122"/>
                <a:ea typeface="宋体" panose="02010600030101010101" pitchFamily="2" charset="-122"/>
              </a:rPr>
              <a:t>E</a:t>
            </a:r>
            <a:r>
              <a:rPr kumimoji="0" lang="en-US" altLang="zh-CN" sz="3200" b="0" i="0" u="none" strike="noStrike" kern="0" cap="none" spc="0" normalizeH="0" baseline="0" noProof="0" dirty="0" smtClean="0">
                <a:ln>
                  <a:noFill/>
                </a:ln>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     </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会有倒退</a:t>
            </a:r>
            <a:endPar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       N</a:t>
            </a:r>
            <a:r>
              <a:rPr kumimoji="0" lang="en-US" altLang="zh-CN" sz="3200" b="0" i="0" u="none" strike="noStrike" kern="0" cap="none" spc="0" normalizeH="0" baseline="0" noProof="0" dirty="0" smtClean="0">
                <a:ln>
                  <a:noFill/>
                </a:ln>
                <a:solidFill>
                  <a:srgbClr val="00B0F0"/>
                </a:solidFill>
                <a:effectLst/>
                <a:uLnTx/>
                <a:uFillTx/>
                <a:latin typeface="宋体" panose="02010600030101010101" pitchFamily="2" charset="-122"/>
                <a:ea typeface="宋体" panose="02010600030101010101" pitchFamily="2" charset="-122"/>
                <a:cs typeface="+mn-cs"/>
              </a:rPr>
              <a:t>E</a:t>
            </a:r>
            <a:r>
              <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DLEE    </a:t>
            </a:r>
            <a:r>
              <a:rPr kumimoji="0" lang="zh-CN" altLang="en-US"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不能预处理</a:t>
            </a:r>
            <a:r>
              <a:rPr lang="en-US" altLang="zh-CN" kern="0" dirty="0" smtClean="0">
                <a:solidFill>
                  <a:srgbClr val="000000"/>
                </a:solidFill>
                <a:latin typeface="宋体" panose="02010600030101010101" pitchFamily="2" charset="-122"/>
                <a:ea typeface="宋体" panose="02010600030101010101" pitchFamily="2" charset="-122"/>
              </a:rPr>
              <a:t>  </a:t>
            </a:r>
            <a:endParaRPr kumimoji="0" lang="en-US" altLang="zh-CN" sz="3200" b="0"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dirty="0" smtClean="0">
              <a:ln>
                <a:noFill/>
              </a:ln>
              <a:solidFill>
                <a:srgbClr val="00B05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圆角矩形 8"/>
          <p:cNvSpPr/>
          <p:nvPr/>
        </p:nvSpPr>
        <p:spPr>
          <a:xfrm>
            <a:off x="2267744" y="2132856"/>
            <a:ext cx="431800"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 name="圆角矩形 9"/>
          <p:cNvSpPr/>
          <p:nvPr/>
        </p:nvSpPr>
        <p:spPr>
          <a:xfrm>
            <a:off x="2958902" y="2159747"/>
            <a:ext cx="288925"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 name="矩形 10"/>
          <p:cNvSpPr/>
          <p:nvPr/>
        </p:nvSpPr>
        <p:spPr>
          <a:xfrm>
            <a:off x="2558852" y="3322715"/>
            <a:ext cx="284956" cy="360363"/>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22" name="表格 21"/>
          <p:cNvGraphicFramePr>
            <a:graphicFrameLocks noGrp="1"/>
          </p:cNvGraphicFramePr>
          <p:nvPr/>
        </p:nvGraphicFramePr>
        <p:xfrm>
          <a:off x="1860376" y="5478888"/>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smtClean="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smtClean="0">
                          <a:solidFill>
                            <a:srgbClr val="002060"/>
                          </a:solidFill>
                          <a:latin typeface="+mn-lt"/>
                          <a:ea typeface="+mn-ea"/>
                          <a:cs typeface="+mn-cs"/>
                        </a:rPr>
                        <a:t>bmBc</a:t>
                      </a:r>
                      <a:endParaRPr lang="zh-CN" altLang="en-US" sz="1800" b="1" kern="1200" dirty="0" smtClean="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smtClean="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23" name="组合 22"/>
          <p:cNvGrpSpPr/>
          <p:nvPr/>
        </p:nvGrpSpPr>
        <p:grpSpPr>
          <a:xfrm>
            <a:off x="1716360" y="4725144"/>
            <a:ext cx="1340363" cy="763222"/>
            <a:chOff x="1547664" y="5715616"/>
            <a:chExt cx="1340363" cy="763222"/>
          </a:xfrm>
        </p:grpSpPr>
        <p:sp>
          <p:nvSpPr>
            <p:cNvPr id="24" name="矩形 23"/>
            <p:cNvSpPr/>
            <p:nvPr/>
          </p:nvSpPr>
          <p:spPr>
            <a:xfrm>
              <a:off x="1547664" y="6017173"/>
              <a:ext cx="1337226" cy="461665"/>
            </a:xfrm>
            <a:prstGeom prst="rect">
              <a:avLst/>
            </a:prstGeom>
          </p:spPr>
          <p:txBody>
            <a:bodyPr wrap="none">
              <a:spAutoFit/>
            </a:bodyPr>
            <a:lstStyle/>
            <a:p>
              <a:pPr>
                <a:defRPr/>
              </a:pPr>
              <a:r>
                <a:rPr lang="en-US" altLang="zh-CN" dirty="0" smtClean="0">
                  <a:latin typeface="+mn-ea"/>
                </a:rPr>
                <a:t>NEDLEE</a:t>
              </a:r>
              <a:endParaRPr lang="en-US" altLang="zh-CN" dirty="0">
                <a:latin typeface="+mn-ea"/>
              </a:endParaRPr>
            </a:p>
          </p:txBody>
        </p:sp>
        <p:sp>
          <p:nvSpPr>
            <p:cNvPr id="25" name="矩形 24"/>
            <p:cNvSpPr/>
            <p:nvPr/>
          </p:nvSpPr>
          <p:spPr>
            <a:xfrm>
              <a:off x="1568435" y="5715616"/>
              <a:ext cx="1319592" cy="461665"/>
            </a:xfrm>
            <a:prstGeom prst="rect">
              <a:avLst/>
            </a:prstGeom>
          </p:spPr>
          <p:txBody>
            <a:bodyPr wrap="none">
              <a:spAutoFit/>
            </a:bodyPr>
            <a:lstStyle/>
            <a:p>
              <a:pPr>
                <a:defRPr/>
              </a:pPr>
              <a:r>
                <a:rPr lang="en-US" altLang="zh-CN" b="1" dirty="0" smtClean="0">
                  <a:solidFill>
                    <a:srgbClr val="FF0000"/>
                  </a:solidFill>
                  <a:latin typeface="+mn-ea"/>
                </a:rPr>
                <a:t>543210</a:t>
              </a:r>
              <a:endParaRPr lang="en-US" altLang="zh-CN" b="1" dirty="0">
                <a:solidFill>
                  <a:srgbClr val="FF0000"/>
                </a:solidFill>
                <a:latin typeface="+mn-ea"/>
              </a:endParaRPr>
            </a:p>
          </p:txBody>
        </p:sp>
      </p:grpSp>
      <p:sp>
        <p:nvSpPr>
          <p:cNvPr id="26" name="文本框 25"/>
          <p:cNvSpPr txBox="1"/>
          <p:nvPr/>
        </p:nvSpPr>
        <p:spPr>
          <a:xfrm>
            <a:off x="3715327" y="4841609"/>
            <a:ext cx="792205" cy="461665"/>
          </a:xfrm>
          <a:prstGeom prst="rect">
            <a:avLst/>
          </a:prstGeom>
          <a:noFill/>
        </p:spPr>
        <p:txBody>
          <a:bodyPr wrap="none" rtlCol="0">
            <a:spAutoFit/>
          </a:bodyPr>
          <a:lstStyle/>
          <a:p>
            <a:r>
              <a:rPr lang="en-US" altLang="zh-CN" dirty="0" smtClean="0"/>
              <a:t>m=6</a:t>
            </a:r>
            <a:endParaRPr lang="zh-CN" altLang="en-US" dirty="0"/>
          </a:p>
        </p:txBody>
      </p:sp>
      <p:sp>
        <p:nvSpPr>
          <p:cNvPr id="2" name="矩形 1"/>
          <p:cNvSpPr/>
          <p:nvPr/>
        </p:nvSpPr>
        <p:spPr>
          <a:xfrm>
            <a:off x="1043608" y="3903026"/>
            <a:ext cx="7848872" cy="861774"/>
          </a:xfrm>
          <a:prstGeom prst="rect">
            <a:avLst/>
          </a:prstGeom>
        </p:spPr>
        <p:txBody>
          <a:bodyPr wrap="square">
            <a:spAutoFit/>
          </a:bodyPr>
          <a:lstStyle/>
          <a:p>
            <a:pPr>
              <a:defRPr/>
            </a:pPr>
            <a:r>
              <a:rPr lang="en-US" altLang="zh-CN" sz="2000" dirty="0">
                <a:solidFill>
                  <a:srgbClr val="0033CC"/>
                </a:solidFill>
                <a:latin typeface="+mn-ea"/>
              </a:rPr>
              <a:t>Shift = </a:t>
            </a:r>
            <a:r>
              <a:rPr lang="en-US" altLang="zh-CN" sz="2000" dirty="0" err="1">
                <a:solidFill>
                  <a:srgbClr val="0033CC"/>
                </a:solidFill>
                <a:latin typeface="+mn-ea"/>
              </a:rPr>
              <a:t>bmBc</a:t>
            </a:r>
            <a:r>
              <a:rPr lang="en-US" altLang="zh-CN" sz="2000" dirty="0" smtClean="0">
                <a:solidFill>
                  <a:srgbClr val="0033CC"/>
                </a:solidFill>
                <a:latin typeface="+mn-ea"/>
              </a:rPr>
              <a:t>[</a:t>
            </a:r>
            <a:r>
              <a:rPr lang="en-US" altLang="zh-CN" sz="2000" dirty="0" smtClean="0">
                <a:solidFill>
                  <a:srgbClr val="0033CC"/>
                </a:solidFill>
                <a:latin typeface="Times New Roman" panose="02020603050405020304" pitchFamily="18" charset="0"/>
                <a:cs typeface="Times New Roman" panose="02020603050405020304" pitchFamily="18" charset="0"/>
              </a:rPr>
              <a:t>‘E’</a:t>
            </a:r>
            <a:r>
              <a:rPr lang="en-US" altLang="zh-CN" sz="2000" dirty="0" smtClean="0">
                <a:solidFill>
                  <a:srgbClr val="0033CC"/>
                </a:solidFill>
                <a:latin typeface="+mn-ea"/>
              </a:rPr>
              <a:t>]-position</a:t>
            </a:r>
            <a:r>
              <a:rPr lang="en-US" altLang="zh-CN" sz="2000" dirty="0">
                <a:solidFill>
                  <a:srgbClr val="0033CC"/>
                </a:solidFill>
                <a:latin typeface="+mn-ea"/>
              </a:rPr>
              <a:t>(</a:t>
            </a:r>
            <a:r>
              <a:rPr lang="zh-CN" altLang="en-US" sz="2000" dirty="0">
                <a:solidFill>
                  <a:srgbClr val="0033CC"/>
                </a:solidFill>
                <a:latin typeface="+mn-ea"/>
              </a:rPr>
              <a:t>坏</a:t>
            </a:r>
            <a:r>
              <a:rPr lang="en-US" altLang="zh-CN" sz="2000" dirty="0">
                <a:solidFill>
                  <a:srgbClr val="0033CC"/>
                </a:solidFill>
                <a:latin typeface="+mn-ea"/>
              </a:rPr>
              <a:t>)</a:t>
            </a:r>
            <a:endParaRPr lang="en-US" altLang="zh-CN" sz="2000" dirty="0">
              <a:solidFill>
                <a:srgbClr val="0033CC"/>
              </a:solidFill>
              <a:latin typeface="+mn-ea"/>
            </a:endParaRPr>
          </a:p>
          <a:p>
            <a:pPr>
              <a:defRPr/>
            </a:pPr>
            <a:r>
              <a:rPr lang="en-US" altLang="zh-CN" sz="2000" dirty="0">
                <a:solidFill>
                  <a:srgbClr val="0033CC"/>
                </a:solidFill>
                <a:latin typeface="+mn-ea"/>
              </a:rPr>
              <a:t>Shift =    </a:t>
            </a:r>
            <a:r>
              <a:rPr lang="en-US" altLang="zh-CN" sz="2000" dirty="0" smtClean="0">
                <a:solidFill>
                  <a:srgbClr val="0033CC"/>
                </a:solidFill>
                <a:latin typeface="+mn-ea"/>
              </a:rPr>
              <a:t>1          </a:t>
            </a:r>
            <a:r>
              <a:rPr lang="en-US" altLang="zh-CN" sz="2000" dirty="0">
                <a:solidFill>
                  <a:srgbClr val="0033CC"/>
                </a:solidFill>
                <a:latin typeface="+mn-ea"/>
              </a:rPr>
              <a:t>-  </a:t>
            </a:r>
            <a:r>
              <a:rPr lang="en-US" altLang="zh-CN" sz="2000" dirty="0" smtClean="0">
                <a:solidFill>
                  <a:srgbClr val="0033CC"/>
                </a:solidFill>
                <a:latin typeface="+mn-ea"/>
              </a:rPr>
              <a:t>3   = -2   </a:t>
            </a:r>
            <a:r>
              <a:rPr lang="zh-CN" altLang="en-US" sz="2000" dirty="0" smtClean="0">
                <a:solidFill>
                  <a:srgbClr val="0033CC"/>
                </a:solidFill>
                <a:latin typeface="+mn-ea"/>
              </a:rPr>
              <a:t>回退时  令</a:t>
            </a:r>
            <a:r>
              <a:rPr lang="en-US" altLang="zh-CN" sz="2000" dirty="0">
                <a:solidFill>
                  <a:srgbClr val="FF0000"/>
                </a:solidFill>
                <a:latin typeface="+mn-ea"/>
              </a:rPr>
              <a:t>Shift </a:t>
            </a:r>
            <a:r>
              <a:rPr lang="en-US" altLang="zh-CN" sz="2000" dirty="0" smtClean="0">
                <a:solidFill>
                  <a:srgbClr val="FF0000"/>
                </a:solidFill>
                <a:latin typeface="+mn-ea"/>
              </a:rPr>
              <a:t>=1</a:t>
            </a:r>
            <a:endParaRPr lang="en-US" altLang="zh-CN" sz="2000" dirty="0">
              <a:solidFill>
                <a:srgbClr val="FF0000"/>
              </a:solidFill>
              <a:latin typeface="+mn-ea"/>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457200" y="98072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smtClean="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mn-cs"/>
              </a:rPr>
              <a:t>Shift =  bmBc[S[i]]-</a:t>
            </a:r>
            <a:r>
              <a:rPr kumimoji="0" lang="zh-CN" altLang="en-US" sz="3200" b="0" i="0" u="none" strike="noStrike" kern="0" cap="none" spc="0" normalizeH="0" baseline="0" noProof="0" smtClean="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mn-cs"/>
              </a:rPr>
              <a:t>（</a:t>
            </a:r>
            <a:r>
              <a:rPr kumimoji="0" lang="en-US" altLang="zh-CN" sz="3200" b="0" i="0" u="none" strike="noStrike" kern="0" cap="none" spc="0" normalizeH="0" baseline="0" noProof="0" smtClean="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mn-cs"/>
              </a:rPr>
              <a:t>m-1-i</a:t>
            </a:r>
            <a:r>
              <a:rPr kumimoji="0" lang="zh-CN" altLang="en-US" sz="3200" b="0" i="0" u="none" strike="noStrike" kern="0" cap="none" spc="0" normalizeH="0" baseline="0" noProof="0" smtClean="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mn-cs"/>
              </a:rPr>
              <a:t>）</a:t>
            </a:r>
            <a:endParaRPr kumimoji="0" lang="en-US" altLang="zh-CN" sz="3200" b="0" i="0" u="none" strike="noStrike" kern="0" cap="none" spc="0" normalizeH="0" baseline="0" noProof="0" smtClean="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nn-NO" altLang="zh-CN" sz="32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nn-NO" altLang="zh-CN" sz="32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void preBmBc(char *S, int m, int bmBc[]) {    </a:t>
            </a:r>
            <a:endPar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int i;</a:t>
            </a:r>
            <a:endPar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for (i = 0; i &lt; ASIZE; ++i) //ASIZE=256</a:t>
            </a:r>
            <a:r>
              <a:rPr kumimoji="0" lang="zh-CN" altLang="nn-NO"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，表示可能的</a:t>
            </a:r>
            <a:r>
              <a:rPr kumimoji="0"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nn-NO"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ASCII字符数量</a:t>
            </a:r>
            <a:endParaRPr kumimoji="0" lang="zh-CN" altLang="nn-NO"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bmBc[i] = m; </a:t>
            </a:r>
            <a:r>
              <a:rPr kumimoji="0" lang="en-US" altLang="nn-NO"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初始化</a:t>
            </a:r>
            <a:r>
              <a:rPr kumimoji="0" lang="en-US" altLang="nn-NO"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endParaRPr kumimoji="0" lang="en-US" altLang="nn-NO"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for (i = 0; i &lt;m - 1; ++i)              	 	      	         	   bmBc[S[i]] = m - i - 1;</a:t>
            </a:r>
            <a:endPar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493491"/>
            <a:ext cx="6021388"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635375" y="2233266"/>
            <a:ext cx="1008063" cy="360362"/>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7" name="直接箭头连接符 6"/>
          <p:cNvCxnSpPr/>
          <p:nvPr/>
        </p:nvCxnSpPr>
        <p:spPr>
          <a:xfrm>
            <a:off x="4572000" y="2593628"/>
            <a:ext cx="720725" cy="215900"/>
          </a:xfrm>
          <a:prstGeom prst="straightConnector1">
            <a:avLst/>
          </a:prstGeom>
          <a:noFill/>
          <a:ln w="9525" cap="flat" cmpd="sng" algn="ctr">
            <a:solidFill>
              <a:srgbClr val="FF0000"/>
            </a:solidFill>
            <a:prstDash val="solid"/>
            <a:tailEnd type="arrow"/>
          </a:ln>
          <a:effectLst/>
        </p:spPr>
      </p:cxnSp>
      <p:sp>
        <p:nvSpPr>
          <p:cNvPr id="8" name="TextBox 10"/>
          <p:cNvSpPr txBox="1"/>
          <p:nvPr/>
        </p:nvSpPr>
        <p:spPr bwMode="auto">
          <a:xfrm>
            <a:off x="5316538" y="2696816"/>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m-i</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矩形 8"/>
          <p:cNvSpPr/>
          <p:nvPr/>
        </p:nvSpPr>
        <p:spPr>
          <a:xfrm>
            <a:off x="1979613" y="2719041"/>
            <a:ext cx="144462" cy="180975"/>
          </a:xfrm>
          <a:prstGeom prst="rect">
            <a:avLst/>
          </a:prstGeom>
          <a:solidFill>
            <a:srgbClr val="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88" y="2719041"/>
            <a:ext cx="62071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6"/>
          <p:cNvSpPr txBox="1"/>
          <p:nvPr/>
        </p:nvSpPr>
        <p:spPr bwMode="auto">
          <a:xfrm>
            <a:off x="5672138" y="2696816"/>
            <a:ext cx="390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标题 1"/>
          <p:cNvSpPr/>
          <p:nvPr>
            <p:ph type="title"/>
          </p:nvPr>
        </p:nvSpPr>
        <p:spPr>
          <a:xfrm>
            <a:off x="395536" y="276672"/>
            <a:ext cx="7886700" cy="523875"/>
          </a:xfrm>
        </p:spPr>
        <p:txBody>
          <a:bodyPr>
            <a:normAutofit fontScale="90000"/>
          </a:bodyPr>
          <a:lstStyle/>
          <a:p>
            <a:r>
              <a:rPr lang="zh-CN" altLang="en-US" dirty="0" smtClean="0"/>
              <a:t>预处理</a:t>
            </a:r>
            <a:r>
              <a:rPr lang="en-US" altLang="zh-CN" dirty="0" smtClean="0"/>
              <a:t>-</a:t>
            </a:r>
            <a:r>
              <a:rPr lang="zh-CN" altLang="en-US" dirty="0" smtClean="0"/>
              <a:t>坏字符</a:t>
            </a:r>
            <a:endParaRPr lang="zh-CN" altLang="en-US" dirty="0" smtClean="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
        <p:nvSpPr>
          <p:cNvPr id="2" name="矩形 1"/>
          <p:cNvSpPr/>
          <p:nvPr/>
        </p:nvSpPr>
        <p:spPr>
          <a:xfrm>
            <a:off x="359532" y="980728"/>
            <a:ext cx="8424936" cy="1154162"/>
          </a:xfrm>
          <a:prstGeom prst="rect">
            <a:avLst/>
          </a:prstGeom>
        </p:spPr>
        <p:txBody>
          <a:bodyPr wrap="square">
            <a:spAutoFit/>
          </a:bodyPr>
          <a:lstStyle/>
          <a:p>
            <a:pPr marL="285750" indent="-285750">
              <a:spcBef>
                <a:spcPts val="300"/>
              </a:spcBef>
              <a:buFont typeface="Wingdings" panose="05000000000000000000" pitchFamily="2" charset="2"/>
              <a:buChar char="n"/>
            </a:pPr>
            <a:r>
              <a:rPr lang="zh-CN" altLang="en-US" sz="1600" b="1" dirty="0">
                <a:solidFill>
                  <a:schemeClr val="accent1">
                    <a:lumMod val="50000"/>
                  </a:schemeClr>
                </a:solidFill>
              </a:rPr>
              <a:t>具体实现好后缀原则时，也同样设计一张表，表中包含模式串</a:t>
            </a:r>
            <a:r>
              <a:rPr lang="zh-CN" altLang="en-US" sz="1600" b="1" dirty="0">
                <a:solidFill>
                  <a:schemeClr val="accent5">
                    <a:lumMod val="75000"/>
                  </a:schemeClr>
                </a:solidFill>
                <a:highlight>
                  <a:srgbClr val="FFFF00"/>
                </a:highlight>
              </a:rPr>
              <a:t>每一个位置成为失配位置时，模式串向右移动的距离</a:t>
            </a:r>
            <a:r>
              <a:rPr lang="zh-CN" altLang="en-US" sz="1600" b="1" dirty="0">
                <a:solidFill>
                  <a:schemeClr val="accent5">
                    <a:lumMod val="75000"/>
                  </a:schemeClr>
                </a:solidFill>
              </a:rPr>
              <a:t>。</a:t>
            </a:r>
            <a:endParaRPr lang="en-US" altLang="zh-CN" sz="1600" b="1" dirty="0">
              <a:solidFill>
                <a:schemeClr val="accent5">
                  <a:lumMod val="75000"/>
                </a:schemeClr>
              </a:solidFill>
            </a:endParaRPr>
          </a:p>
          <a:p>
            <a:pPr marL="285750" indent="-285750">
              <a:spcBef>
                <a:spcPts val="300"/>
              </a:spcBef>
              <a:buFont typeface="Wingdings" panose="05000000000000000000" pitchFamily="2" charset="2"/>
              <a:buChar char="n"/>
            </a:pPr>
            <a:r>
              <a:rPr lang="zh-CN" altLang="en-US" sz="1600" b="1" dirty="0">
                <a:solidFill>
                  <a:schemeClr val="accent1">
                    <a:lumMod val="50000"/>
                  </a:schemeClr>
                </a:solidFill>
              </a:rPr>
              <a:t>实际算法实现的时候用模式串长度相同的数组来实现，称之为</a:t>
            </a:r>
            <a:r>
              <a:rPr lang="en-US" altLang="zh-CN" sz="1600" b="1" dirty="0" err="1">
                <a:solidFill>
                  <a:srgbClr val="FF0000"/>
                </a:solidFill>
              </a:rPr>
              <a:t>bmGs</a:t>
            </a:r>
            <a:r>
              <a:rPr lang="zh-CN" altLang="en-US" sz="1600" b="1" dirty="0">
                <a:solidFill>
                  <a:schemeClr val="accent1">
                    <a:lumMod val="50000"/>
                  </a:schemeClr>
                </a:solidFill>
              </a:rPr>
              <a:t>数组。</a:t>
            </a:r>
            <a:endParaRPr lang="en-US" altLang="zh-CN" sz="1600" b="1" dirty="0">
              <a:solidFill>
                <a:schemeClr val="accent1">
                  <a:lumMod val="50000"/>
                </a:schemeClr>
              </a:solidFill>
            </a:endParaRPr>
          </a:p>
          <a:p>
            <a:pPr marL="285750" indent="-285750">
              <a:spcBef>
                <a:spcPts val="300"/>
              </a:spcBef>
              <a:buFont typeface="Wingdings" panose="05000000000000000000" pitchFamily="2" charset="2"/>
              <a:buChar char="n"/>
            </a:pPr>
            <a:r>
              <a:rPr lang="en-US" altLang="zh-CN" sz="1600" b="1" dirty="0" err="1">
                <a:solidFill>
                  <a:schemeClr val="accent1">
                    <a:lumMod val="50000"/>
                  </a:schemeClr>
                </a:solidFill>
              </a:rPr>
              <a:t>bmGs</a:t>
            </a:r>
            <a:r>
              <a:rPr lang="zh-CN" altLang="en-US" sz="1600" b="1" dirty="0">
                <a:solidFill>
                  <a:schemeClr val="accent1">
                    <a:lumMod val="50000"/>
                  </a:schemeClr>
                </a:solidFill>
              </a:rPr>
              <a:t>数组元素值可根据好后缀原则的三种情况计算：</a:t>
            </a:r>
            <a:endParaRPr lang="en-US" altLang="zh-CN" sz="1600" b="1" dirty="0">
              <a:solidFill>
                <a:schemeClr val="accent1">
                  <a:lumMod val="50000"/>
                </a:schemeClr>
              </a:solidFill>
            </a:endParaRPr>
          </a:p>
        </p:txBody>
      </p:sp>
      <p:pic>
        <p:nvPicPr>
          <p:cNvPr id="3" name="图片 2"/>
          <p:cNvPicPr>
            <a:picLocks noChangeAspect="1"/>
          </p:cNvPicPr>
          <p:nvPr/>
        </p:nvPicPr>
        <p:blipFill>
          <a:blip r:embed="rId1"/>
          <a:stretch>
            <a:fillRect/>
          </a:stretch>
        </p:blipFill>
        <p:spPr>
          <a:xfrm>
            <a:off x="4368567" y="2391671"/>
            <a:ext cx="4562735" cy="1172370"/>
          </a:xfrm>
          <a:prstGeom prst="rect">
            <a:avLst/>
          </a:prstGeom>
        </p:spPr>
      </p:pic>
      <p:sp>
        <p:nvSpPr>
          <p:cNvPr id="6" name="矩形 5"/>
          <p:cNvSpPr/>
          <p:nvPr/>
        </p:nvSpPr>
        <p:spPr>
          <a:xfrm>
            <a:off x="251520" y="2275248"/>
            <a:ext cx="4262197" cy="3108543"/>
          </a:xfrm>
          <a:prstGeom prst="rect">
            <a:avLst/>
          </a:prstGeom>
          <a:solidFill>
            <a:schemeClr val="accent1">
              <a:lumMod val="20000"/>
              <a:lumOff val="80000"/>
              <a:alpha val="66000"/>
            </a:schemeClr>
          </a:solidFill>
        </p:spPr>
        <p:txBody>
          <a:bodyPr wrap="square">
            <a:spAutoFit/>
          </a:bodyPr>
          <a:lstStyle/>
          <a:p>
            <a:pPr>
              <a:spcBef>
                <a:spcPts val="300"/>
              </a:spcBef>
            </a:pPr>
            <a:r>
              <a:rPr lang="zh-CN" altLang="en-US" sz="1600" b="1" dirty="0">
                <a:solidFill>
                  <a:schemeClr val="accent1">
                    <a:lumMod val="50000"/>
                  </a:schemeClr>
                </a:solidFill>
              </a:rPr>
              <a:t>出现坏字符 </a:t>
            </a:r>
            <a:r>
              <a:rPr lang="en-US" altLang="zh-CN" sz="1600" b="1" dirty="0">
                <a:solidFill>
                  <a:schemeClr val="accent1">
                    <a:lumMod val="50000"/>
                  </a:schemeClr>
                </a:solidFill>
              </a:rPr>
              <a:t>a</a:t>
            </a:r>
            <a:r>
              <a:rPr lang="zh-CN" altLang="en-US" sz="1600" b="1" dirty="0">
                <a:solidFill>
                  <a:schemeClr val="accent1">
                    <a:lumMod val="50000"/>
                  </a:schemeClr>
                </a:solidFill>
              </a:rPr>
              <a:t>，下标是 </a:t>
            </a:r>
            <a:r>
              <a:rPr lang="en-US" altLang="zh-CN" sz="1600" b="1" dirty="0">
                <a:solidFill>
                  <a:schemeClr val="accent1">
                    <a:lumMod val="50000"/>
                  </a:schemeClr>
                </a:solidFill>
              </a:rPr>
              <a:t>j</a:t>
            </a:r>
            <a:r>
              <a:rPr lang="zh-CN" altLang="en-US" sz="1600" b="1" dirty="0">
                <a:solidFill>
                  <a:schemeClr val="accent1">
                    <a:lumMod val="50000"/>
                  </a:schemeClr>
                </a:solidFill>
              </a:rPr>
              <a:t> ，</a:t>
            </a:r>
            <a:r>
              <a:rPr lang="en-US" altLang="zh-CN" sz="1600" b="1" dirty="0">
                <a:solidFill>
                  <a:schemeClr val="accent1">
                    <a:lumMod val="50000"/>
                  </a:schemeClr>
                </a:solidFill>
              </a:rPr>
              <a:t>j</a:t>
            </a:r>
            <a:r>
              <a:rPr lang="zh-CN" altLang="en-US" sz="1600" b="1" dirty="0">
                <a:solidFill>
                  <a:schemeClr val="accent1">
                    <a:lumMod val="50000"/>
                  </a:schemeClr>
                </a:solidFill>
              </a:rPr>
              <a:t>后面的模式字串就是好后缀</a:t>
            </a:r>
            <a:endParaRPr lang="en-US" altLang="zh-CN" sz="1600" b="1" dirty="0">
              <a:solidFill>
                <a:schemeClr val="accent1">
                  <a:lumMod val="50000"/>
                </a:schemeClr>
              </a:solidFill>
            </a:endParaRPr>
          </a:p>
          <a:p>
            <a:pPr marL="285750" indent="-285750">
              <a:spcBef>
                <a:spcPts val="300"/>
              </a:spcBef>
              <a:buFont typeface="Wingdings" panose="05000000000000000000" pitchFamily="2" charset="2"/>
              <a:buChar char="n"/>
            </a:pPr>
            <a:r>
              <a:rPr lang="zh-CN" altLang="en-US" sz="1600" b="1" dirty="0">
                <a:solidFill>
                  <a:srgbClr val="FF0000"/>
                </a:solidFill>
              </a:rPr>
              <a:t>模式串中有子串和好后缀完全匹配：</a:t>
            </a:r>
            <a:endParaRPr lang="en-US" altLang="zh-CN" sz="1600" b="1" dirty="0">
              <a:solidFill>
                <a:srgbClr val="FF0000"/>
              </a:solidFill>
            </a:endParaRPr>
          </a:p>
          <a:p>
            <a:pPr>
              <a:spcBef>
                <a:spcPts val="300"/>
              </a:spcBef>
            </a:pPr>
            <a:r>
              <a:rPr lang="zh-CN" altLang="en-US" sz="1600" b="1" dirty="0">
                <a:solidFill>
                  <a:schemeClr val="accent1">
                    <a:lumMod val="50000"/>
                  </a:schemeClr>
                </a:solidFill>
              </a:rPr>
              <a:t>找到</a:t>
            </a:r>
            <a:r>
              <a:rPr lang="zh-CN" altLang="en-US" sz="1600" b="1" dirty="0">
                <a:solidFill>
                  <a:schemeClr val="accent1">
                    <a:lumMod val="50000"/>
                  </a:schemeClr>
                </a:solidFill>
                <a:highlight>
                  <a:srgbClr val="FFFF00"/>
                </a:highlight>
              </a:rPr>
              <a:t>最靠近</a:t>
            </a:r>
            <a:r>
              <a:rPr lang="zh-CN" altLang="en-US" sz="1600" b="1" dirty="0" smtClean="0">
                <a:solidFill>
                  <a:schemeClr val="accent1">
                    <a:lumMod val="50000"/>
                  </a:schemeClr>
                </a:solidFill>
                <a:highlight>
                  <a:srgbClr val="FFFF00"/>
                </a:highlight>
              </a:rPr>
              <a:t>的子串</a:t>
            </a:r>
            <a:r>
              <a:rPr lang="zh-CN" altLang="en-US" sz="1600" b="1" dirty="0">
                <a:solidFill>
                  <a:schemeClr val="accent1">
                    <a:lumMod val="50000"/>
                  </a:schemeClr>
                </a:solidFill>
                <a:highlight>
                  <a:srgbClr val="FFFF00"/>
                </a:highlight>
              </a:rPr>
              <a:t>最右元素</a:t>
            </a:r>
            <a:r>
              <a:rPr lang="zh-CN" altLang="en-US" sz="1600" b="1" dirty="0">
                <a:solidFill>
                  <a:schemeClr val="accent1">
                    <a:lumMod val="50000"/>
                  </a:schemeClr>
                </a:solidFill>
              </a:rPr>
              <a:t>下标： </a:t>
            </a:r>
            <a:r>
              <a:rPr lang="en-US" altLang="zh-CN" sz="1600" b="1" dirty="0">
                <a:solidFill>
                  <a:schemeClr val="accent1">
                    <a:lumMod val="50000"/>
                  </a:schemeClr>
                </a:solidFill>
              </a:rPr>
              <a:t>i</a:t>
            </a:r>
            <a:endParaRPr lang="en-US" altLang="zh-CN" sz="1600" b="1" dirty="0">
              <a:solidFill>
                <a:schemeClr val="accent1">
                  <a:lumMod val="50000"/>
                </a:schemeClr>
              </a:solidFill>
            </a:endParaRP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[j]=(m-1)-i</a:t>
            </a:r>
            <a:endParaRPr lang="en-US" altLang="zh-CN" sz="1600" b="1" dirty="0">
              <a:solidFill>
                <a:srgbClr val="FF0000"/>
              </a:solidFill>
            </a:endParaRPr>
          </a:p>
          <a:p>
            <a:pPr marL="285750" indent="-285750">
              <a:spcBef>
                <a:spcPts val="300"/>
              </a:spcBef>
              <a:buFont typeface="Wingdings" panose="05000000000000000000" pitchFamily="2" charset="2"/>
              <a:buChar char="n"/>
            </a:pPr>
            <a:r>
              <a:rPr lang="zh-CN" altLang="en-US" sz="1600" b="1" dirty="0">
                <a:solidFill>
                  <a:srgbClr val="FF0000"/>
                </a:solidFill>
              </a:rPr>
              <a:t>模式有前缀和好后缀的后缀匹配：</a:t>
            </a:r>
            <a:endParaRPr lang="en-US" altLang="zh-CN" sz="1600" b="1" dirty="0">
              <a:solidFill>
                <a:srgbClr val="FF0000"/>
              </a:solidFill>
            </a:endParaRPr>
          </a:p>
          <a:p>
            <a:pPr>
              <a:spcBef>
                <a:spcPts val="300"/>
              </a:spcBef>
            </a:pPr>
            <a:r>
              <a:rPr lang="zh-CN" altLang="en-US" sz="1600" b="1" dirty="0">
                <a:solidFill>
                  <a:schemeClr val="accent1">
                    <a:lumMod val="50000"/>
                  </a:schemeClr>
                </a:solidFill>
              </a:rPr>
              <a:t>找到满足条件的最长前缀最右元素下标：</a:t>
            </a:r>
            <a:r>
              <a:rPr lang="en-US" altLang="zh-CN" sz="1600" b="1" dirty="0">
                <a:solidFill>
                  <a:schemeClr val="accent1">
                    <a:lumMod val="50000"/>
                  </a:schemeClr>
                </a:solidFill>
              </a:rPr>
              <a:t>i</a:t>
            </a:r>
            <a:endParaRPr lang="en-US" altLang="zh-CN" sz="1600" b="1" dirty="0">
              <a:solidFill>
                <a:schemeClr val="accent1">
                  <a:lumMod val="50000"/>
                </a:schemeClr>
              </a:solidFill>
            </a:endParaRP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[j]=(m-1)-i</a:t>
            </a:r>
            <a:endParaRPr lang="en-US" altLang="zh-CN" sz="1600" b="1" dirty="0">
              <a:solidFill>
                <a:srgbClr val="FF0000"/>
              </a:solidFill>
            </a:endParaRPr>
          </a:p>
          <a:p>
            <a:pPr marL="285750" indent="-285750">
              <a:spcBef>
                <a:spcPts val="300"/>
              </a:spcBef>
              <a:buFont typeface="Wingdings" panose="05000000000000000000" pitchFamily="2" charset="2"/>
              <a:buChar char="n"/>
            </a:pPr>
            <a:r>
              <a:rPr lang="zh-CN" altLang="en-US" sz="1600" b="1" dirty="0">
                <a:solidFill>
                  <a:srgbClr val="FF0000"/>
                </a:solidFill>
              </a:rPr>
              <a:t>模式中完全不存在满足前两个原则的子串和前缀</a:t>
            </a:r>
            <a:endParaRPr lang="en-US" altLang="zh-CN" sz="1600" b="1" dirty="0">
              <a:solidFill>
                <a:srgbClr val="FF0000"/>
              </a:solidFill>
            </a:endParaRP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a:t>
            </a:r>
            <a:endParaRPr lang="en-US" altLang="zh-CN" sz="1600" b="1" dirty="0">
              <a:solidFill>
                <a:schemeClr val="accent1">
                  <a:lumMod val="50000"/>
                </a:schemeClr>
              </a:solidFill>
            </a:endParaRPr>
          </a:p>
        </p:txBody>
      </p:sp>
      <p:sp>
        <p:nvSpPr>
          <p:cNvPr id="7" name="文本框 6"/>
          <p:cNvSpPr txBox="1"/>
          <p:nvPr/>
        </p:nvSpPr>
        <p:spPr>
          <a:xfrm>
            <a:off x="5521829" y="1928996"/>
            <a:ext cx="2318263" cy="338554"/>
          </a:xfrm>
          <a:prstGeom prst="rect">
            <a:avLst/>
          </a:prstGeom>
          <a:noFill/>
        </p:spPr>
        <p:txBody>
          <a:bodyPr wrap="none" rtlCol="0">
            <a:spAutoFit/>
          </a:bodyPr>
          <a:lstStyle/>
          <a:p>
            <a:r>
              <a:rPr kumimoji="1" lang="zh-CN" altLang="en-US" sz="1600" b="1" dirty="0">
                <a:solidFill>
                  <a:srgbClr val="FF0000"/>
                </a:solidFill>
                <a:highlight>
                  <a:srgbClr val="FFFF00"/>
                </a:highlight>
              </a:rPr>
              <a:t>模式元素下标由</a:t>
            </a:r>
            <a:r>
              <a:rPr kumimoji="1" lang="en-US" altLang="zh-CN" sz="1600" b="1" dirty="0">
                <a:solidFill>
                  <a:srgbClr val="FF0000"/>
                </a:solidFill>
                <a:highlight>
                  <a:srgbClr val="FFFF00"/>
                </a:highlight>
              </a:rPr>
              <a:t>0</a:t>
            </a:r>
            <a:r>
              <a:rPr kumimoji="1" lang="zh-CN" altLang="en-US" sz="1600" b="1" dirty="0">
                <a:solidFill>
                  <a:srgbClr val="FF0000"/>
                </a:solidFill>
                <a:highlight>
                  <a:srgbClr val="FFFF00"/>
                </a:highlight>
              </a:rPr>
              <a:t>到</a:t>
            </a:r>
            <a:r>
              <a:rPr kumimoji="1" lang="en-US" altLang="zh-CN" sz="1600" b="1" dirty="0">
                <a:solidFill>
                  <a:srgbClr val="FF0000"/>
                </a:solidFill>
                <a:highlight>
                  <a:srgbClr val="FFFF00"/>
                </a:highlight>
              </a:rPr>
              <a:t>m-1</a:t>
            </a:r>
            <a:endParaRPr kumimoji="1" lang="zh-CN" altLang="en-US" sz="1600" b="1" dirty="0">
              <a:solidFill>
                <a:srgbClr val="FF0000"/>
              </a:solidFill>
              <a:highlight>
                <a:srgbClr val="FFFF00"/>
              </a:highlight>
            </a:endParaRPr>
          </a:p>
        </p:txBody>
      </p:sp>
      <p:pic>
        <p:nvPicPr>
          <p:cNvPr id="8" name="图片 7"/>
          <p:cNvPicPr>
            <a:picLocks noChangeAspect="1"/>
          </p:cNvPicPr>
          <p:nvPr/>
        </p:nvPicPr>
        <p:blipFill>
          <a:blip r:embed="rId2"/>
          <a:stretch>
            <a:fillRect/>
          </a:stretch>
        </p:blipFill>
        <p:spPr>
          <a:xfrm>
            <a:off x="4427984" y="4523409"/>
            <a:ext cx="4271268" cy="987508"/>
          </a:xfrm>
          <a:prstGeom prst="rect">
            <a:avLst/>
          </a:prstGeom>
        </p:spPr>
      </p:pic>
      <p:pic>
        <p:nvPicPr>
          <p:cNvPr id="9" name="图片 8"/>
          <p:cNvPicPr>
            <a:picLocks noChangeAspect="1"/>
          </p:cNvPicPr>
          <p:nvPr/>
        </p:nvPicPr>
        <p:blipFill>
          <a:blip r:embed="rId3"/>
          <a:stretch>
            <a:fillRect/>
          </a:stretch>
        </p:blipFill>
        <p:spPr>
          <a:xfrm>
            <a:off x="4493660" y="3298342"/>
            <a:ext cx="4457700" cy="1282700"/>
          </a:xfrm>
          <a:prstGeom prst="rect">
            <a:avLst/>
          </a:prstGeom>
        </p:spPr>
      </p:pic>
      <p:sp>
        <p:nvSpPr>
          <p:cNvPr id="12" name="文本框 11"/>
          <p:cNvSpPr txBox="1"/>
          <p:nvPr/>
        </p:nvSpPr>
        <p:spPr>
          <a:xfrm>
            <a:off x="899592" y="5547269"/>
            <a:ext cx="7056784" cy="584775"/>
          </a:xfrm>
          <a:prstGeom prst="rect">
            <a:avLst/>
          </a:prstGeom>
          <a:solidFill>
            <a:srgbClr val="FFFF00"/>
          </a:solidFill>
        </p:spPr>
        <p:txBody>
          <a:bodyPr wrap="square" rtlCol="0">
            <a:spAutoFit/>
          </a:bodyPr>
          <a:lstStyle/>
          <a:p>
            <a:r>
              <a:rPr kumimoji="1" lang="en-US" altLang="zh-CN" sz="1600" b="1" dirty="0" err="1">
                <a:solidFill>
                  <a:srgbClr val="FF0000"/>
                </a:solidFill>
                <a:highlight>
                  <a:srgbClr val="FFFF00"/>
                </a:highlight>
              </a:rPr>
              <a:t>bmGs</a:t>
            </a:r>
            <a:r>
              <a:rPr kumimoji="1" lang="zh-CN" altLang="en-US" sz="1600" b="1" dirty="0">
                <a:solidFill>
                  <a:srgbClr val="FF0000"/>
                </a:solidFill>
                <a:highlight>
                  <a:srgbClr val="FFFF00"/>
                </a:highlight>
              </a:rPr>
              <a:t>数组在找和好后缀相同的子串时，一般还要往左多看一个字符，确保两个子串前一个字符不同，才算找到相同子串</a:t>
            </a:r>
            <a:endParaRPr kumimoji="1" lang="zh-CN" altLang="en-US" sz="1600" b="1" dirty="0">
              <a:solidFill>
                <a:srgbClr val="FF0000"/>
              </a:solidFill>
              <a:highlight>
                <a:srgbClr val="FFFF00"/>
              </a:highligh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BM</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p:nvPr>
            <p:ph idx="1"/>
          </p:nvPr>
        </p:nvSpPr>
        <p:spPr>
          <a:xfrm>
            <a:off x="313690" y="948690"/>
            <a:ext cx="8690610" cy="5407661"/>
          </a:xfrm>
        </p:spPr>
        <p:txBody>
          <a:bodyPr vert="horz" wrap="square" lIns="91440" tIns="45720" rIns="91440" bIns="45720" anchor="t">
            <a:noAutofit/>
          </a:bodyPr>
          <a:lstStyle/>
          <a:p>
            <a:pPr>
              <a:lnSpc>
                <a:spcPct val="130000"/>
              </a:lnSpc>
            </a:pPr>
            <a:r>
              <a:rPr lang="en-US" altLang="zh-CN" sz="2000" b="1" dirty="0"/>
              <a:t>BM</a:t>
            </a:r>
            <a:r>
              <a:rPr lang="zh-CN" altLang="en-US" sz="2000" b="1" dirty="0"/>
              <a:t>算法就是另一种能够</a:t>
            </a:r>
            <a:r>
              <a:rPr lang="zh-CN" altLang="en-US" sz="2000" b="1" dirty="0">
                <a:solidFill>
                  <a:srgbClr val="FF0000"/>
                </a:solidFill>
              </a:rPr>
              <a:t>充分利用模式串的特征</a:t>
            </a:r>
            <a:r>
              <a:rPr lang="zh-CN" altLang="en-US" sz="2000" b="1" dirty="0"/>
              <a:t>，排除尽可能多的无效比较的单模式匹配算法。</a:t>
            </a:r>
            <a:endParaRPr lang="en-US" altLang="zh-CN" sz="2000" b="1" dirty="0"/>
          </a:p>
          <a:p>
            <a:pPr eaLnBrk="1" hangingPunct="1">
              <a:lnSpc>
                <a:spcPct val="130000"/>
              </a:lnSpc>
              <a:buFont typeface="Wingdings" panose="05000000000000000000" pitchFamily="2" charset="2"/>
              <a:buChar char="Ø"/>
            </a:pPr>
            <a:r>
              <a:rPr lang="zh-CN" altLang="en-US" sz="2000" b="1" dirty="0"/>
              <a:t>主要思想：</a:t>
            </a:r>
            <a:r>
              <a:rPr lang="zh-CN" altLang="en-US" sz="1800" b="1" dirty="0">
                <a:solidFill>
                  <a:schemeClr val="accent1">
                    <a:lumMod val="50000"/>
                  </a:schemeClr>
                </a:solidFill>
              </a:rPr>
              <a:t>算法从正文左端开始与模式串对齐并向右扫描，对齐后从</a:t>
            </a:r>
            <a:r>
              <a:rPr lang="zh-CN" altLang="en-US" sz="1800" b="1" dirty="0">
                <a:solidFill>
                  <a:srgbClr val="C00000"/>
                </a:solidFill>
                <a:sym typeface="+mn-ea"/>
              </a:rPr>
              <a:t>模式</a:t>
            </a:r>
            <a:r>
              <a:rPr lang="zh-CN" altLang="en-US" sz="1800" b="1" dirty="0">
                <a:solidFill>
                  <a:srgbClr val="C00000"/>
                </a:solidFill>
              </a:rPr>
              <a:t>最右端开始自右向左</a:t>
            </a:r>
            <a:r>
              <a:rPr lang="zh-CN" altLang="en-US" sz="1800" b="1" dirty="0">
                <a:solidFill>
                  <a:schemeClr val="accent1">
                    <a:lumMod val="50000"/>
                  </a:schemeClr>
                </a:solidFill>
              </a:rPr>
              <a:t>诸字符比较。在不匹配（或完全匹配）时，用两个预先计算的</a:t>
            </a:r>
            <a:r>
              <a:rPr lang="zh-CN" altLang="en-US" sz="1800" b="1" dirty="0" smtClean="0">
                <a:solidFill>
                  <a:schemeClr val="accent1">
                    <a:lumMod val="50000"/>
                  </a:schemeClr>
                </a:solidFill>
              </a:rPr>
              <a:t>函数</a:t>
            </a:r>
            <a:r>
              <a:rPr lang="zh-CN" altLang="en-US" sz="1800" b="1" dirty="0" smtClean="0">
                <a:solidFill>
                  <a:srgbClr val="FF0000"/>
                </a:solidFill>
              </a:rPr>
              <a:t>坏字符</a:t>
            </a:r>
            <a:r>
              <a:rPr lang="en-US" altLang="zh-CN" sz="1800" b="1" dirty="0" smtClean="0">
                <a:solidFill>
                  <a:schemeClr val="accent1">
                    <a:lumMod val="50000"/>
                  </a:schemeClr>
                </a:solidFill>
              </a:rPr>
              <a:t>bad </a:t>
            </a:r>
            <a:r>
              <a:rPr lang="en-US" altLang="zh-CN" sz="1800" b="1" dirty="0">
                <a:solidFill>
                  <a:schemeClr val="accent1">
                    <a:lumMod val="50000"/>
                  </a:schemeClr>
                </a:solidFill>
              </a:rPr>
              <a:t>character</a:t>
            </a:r>
            <a:r>
              <a:rPr lang="zh-CN" altLang="en-US" sz="1800" b="1" dirty="0" smtClean="0">
                <a:solidFill>
                  <a:schemeClr val="accent1">
                    <a:lumMod val="50000"/>
                  </a:schemeClr>
                </a:solidFill>
              </a:rPr>
              <a:t>和</a:t>
            </a:r>
            <a:r>
              <a:rPr lang="zh-CN" altLang="en-US" sz="1800" b="1" dirty="0" smtClean="0">
                <a:solidFill>
                  <a:srgbClr val="FF0000"/>
                </a:solidFill>
              </a:rPr>
              <a:t>好后缀</a:t>
            </a:r>
            <a:r>
              <a:rPr lang="en-US" altLang="zh-CN" sz="1800" b="1" dirty="0" smtClean="0">
                <a:solidFill>
                  <a:schemeClr val="accent1">
                    <a:lumMod val="50000"/>
                  </a:schemeClr>
                </a:solidFill>
              </a:rPr>
              <a:t>good </a:t>
            </a:r>
            <a:r>
              <a:rPr lang="en-US" altLang="zh-CN" sz="1800" b="1" dirty="0">
                <a:solidFill>
                  <a:schemeClr val="accent1">
                    <a:lumMod val="50000"/>
                  </a:schemeClr>
                </a:solidFill>
              </a:rPr>
              <a:t>suffix </a:t>
            </a:r>
            <a:r>
              <a:rPr lang="zh-CN" altLang="en-US" sz="1800" b="1" dirty="0">
                <a:solidFill>
                  <a:schemeClr val="accent1">
                    <a:lumMod val="50000"/>
                  </a:schemeClr>
                </a:solidFill>
              </a:rPr>
              <a:t>来确定模式串移动的距离。</a:t>
            </a: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zh-CN" altLang="en-US" sz="1800" b="1" dirty="0">
              <a:solidFill>
                <a:schemeClr val="accent1">
                  <a:lumMod val="50000"/>
                </a:schemeClr>
              </a:solidFill>
            </a:endParaRPr>
          </a:p>
          <a:p>
            <a:pPr marL="0" lvl="0" indent="0" eaLnBrk="1" hangingPunct="1">
              <a:lnSpc>
                <a:spcPct val="130000"/>
              </a:lnSpc>
              <a:buNone/>
            </a:pPr>
            <a:endParaRPr lang="en-US" altLang="zh-CN" sz="1600" b="1" dirty="0">
              <a:solidFill>
                <a:srgbClr val="FF0000"/>
              </a:solidFill>
              <a:sym typeface="+mn-ea"/>
            </a:endParaRPr>
          </a:p>
          <a:p>
            <a:pPr marL="0" lvl="0" indent="0" eaLnBrk="1" hangingPunct="1">
              <a:lnSpc>
                <a:spcPct val="130000"/>
              </a:lnSpc>
              <a:buNone/>
            </a:pPr>
            <a:r>
              <a:rPr lang="zh-CN" altLang="en-US" sz="1600" b="1" dirty="0">
                <a:solidFill>
                  <a:schemeClr val="accent1">
                    <a:lumMod val="50000"/>
                  </a:schemeClr>
                </a:solidFill>
                <a:sym typeface="+mn-ea"/>
              </a:rPr>
              <a:t>文本串由左向右扫描，进行比较时，从模式串的右端而不是左端开始比较</a:t>
            </a:r>
            <a:endParaRPr lang="zh-CN" altLang="en-US" sz="1600" b="1" dirty="0">
              <a:solidFill>
                <a:schemeClr val="accent1">
                  <a:lumMod val="50000"/>
                </a:schemeClr>
              </a:solidFill>
              <a:sym typeface="+mn-ea"/>
            </a:endParaRPr>
          </a:p>
          <a:p>
            <a:pPr lvl="1" eaLnBrk="1" hangingPunct="1">
              <a:lnSpc>
                <a:spcPct val="130000"/>
              </a:lnSpc>
            </a:pPr>
            <a:r>
              <a:rPr lang="zh-CN" altLang="en-US" sz="1600" b="1" dirty="0">
                <a:sym typeface="+mn-ea"/>
              </a:rPr>
              <a:t>当被比较的字符相等时，正文和模式指针向左移动</a:t>
            </a:r>
            <a:r>
              <a:rPr lang="en-US" altLang="zh-CN" sz="1600" b="1" dirty="0">
                <a:sym typeface="+mn-ea"/>
              </a:rPr>
              <a:t>1</a:t>
            </a:r>
            <a:r>
              <a:rPr lang="zh-CN" altLang="en-US" sz="1600" b="1" dirty="0">
                <a:sym typeface="+mn-ea"/>
              </a:rPr>
              <a:t>位，继续比较对应的字符。</a:t>
            </a:r>
            <a:endParaRPr lang="en-US" altLang="zh-CN" sz="1600" b="1" dirty="0">
              <a:sym typeface="+mn-ea"/>
            </a:endParaRPr>
          </a:p>
          <a:p>
            <a:pPr lvl="1">
              <a:lnSpc>
                <a:spcPct val="130000"/>
              </a:lnSpc>
            </a:pPr>
            <a:r>
              <a:rPr lang="zh-CN" altLang="en-US" sz="1600" b="1" dirty="0">
                <a:sym typeface="+mn-ea"/>
              </a:rPr>
              <a:t>当匹配不成功时，正文指针可直接向右移若干个位置；模式串向右移动，模式指针与正文指针对齐后继续从右向左比较。</a:t>
            </a:r>
            <a:endParaRPr lang="zh-CN" altLang="en-US" sz="1600" b="1" dirty="0">
              <a:sym typeface="+mn-ea"/>
            </a:endParaRPr>
          </a:p>
          <a:p>
            <a:pPr lvl="1" eaLnBrk="1" hangingPunct="1">
              <a:lnSpc>
                <a:spcPct val="130000"/>
              </a:lnSpc>
            </a:pPr>
            <a:endParaRPr lang="zh-CN" altLang="en-US" sz="2000" b="1" dirty="0">
              <a:sym typeface="+mn-ea"/>
            </a:endParaRPr>
          </a:p>
        </p:txBody>
      </p:sp>
      <p:grpSp>
        <p:nvGrpSpPr>
          <p:cNvPr id="5" name="组合 4"/>
          <p:cNvGrpSpPr/>
          <p:nvPr/>
        </p:nvGrpSpPr>
        <p:grpSpPr>
          <a:xfrm>
            <a:off x="2339752" y="3161997"/>
            <a:ext cx="4680520" cy="360040"/>
            <a:chOff x="1979712" y="1988840"/>
            <a:chExt cx="4680520" cy="360040"/>
          </a:xfrm>
        </p:grpSpPr>
        <p:sp>
          <p:nvSpPr>
            <p:cNvPr id="6" name="矩形 5"/>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T</a:t>
              </a:r>
              <a:endParaRPr lang="zh-CN" altLang="en-US" dirty="0">
                <a:solidFill>
                  <a:schemeClr val="accent1">
                    <a:lumMod val="75000"/>
                  </a:schemeClr>
                </a:solidFill>
              </a:endParaRPr>
            </a:p>
          </p:txBody>
        </p:sp>
        <p:sp>
          <p:nvSpPr>
            <p:cNvPr id="7" name="矩形 6"/>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 name="矩形 7"/>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9" name="矩形 8"/>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T</a:t>
              </a:r>
              <a:endParaRPr lang="zh-CN" altLang="en-US" dirty="0">
                <a:solidFill>
                  <a:schemeClr val="accent1">
                    <a:lumMod val="75000"/>
                  </a:schemeClr>
                </a:solidFill>
              </a:endParaRPr>
            </a:p>
          </p:txBody>
        </p:sp>
        <p:sp>
          <p:nvSpPr>
            <p:cNvPr id="10" name="矩形 9"/>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5B9BD5">
                      <a:lumMod val="75000"/>
                    </a:srgbClr>
                  </a:solidFill>
                </a:rPr>
                <a:t>G</a:t>
              </a:r>
              <a:endParaRPr lang="zh-CN" altLang="en-US" dirty="0">
                <a:solidFill>
                  <a:srgbClr val="FF0000"/>
                </a:solidFill>
              </a:endParaRPr>
            </a:p>
          </p:txBody>
        </p:sp>
        <p:sp>
          <p:nvSpPr>
            <p:cNvPr id="11" name="矩形 10"/>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2" name="矩形 11"/>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3" name="矩形 12"/>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5" name="矩形 14"/>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6" name="矩形 15"/>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7" name="矩形 16"/>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8" name="矩形 17"/>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grpSp>
      <p:sp>
        <p:nvSpPr>
          <p:cNvPr id="19" name="文本框 18"/>
          <p:cNvSpPr txBox="1"/>
          <p:nvPr/>
        </p:nvSpPr>
        <p:spPr>
          <a:xfrm>
            <a:off x="990491" y="3105206"/>
            <a:ext cx="1107996" cy="461665"/>
          </a:xfrm>
          <a:prstGeom prst="rect">
            <a:avLst/>
          </a:prstGeom>
          <a:noFill/>
        </p:spPr>
        <p:txBody>
          <a:bodyPr wrap="none" rtlCol="0">
            <a:spAutoFit/>
          </a:bodyPr>
          <a:lstStyle/>
          <a:p>
            <a:r>
              <a:rPr lang="zh-CN" altLang="en-US" dirty="0">
                <a:solidFill>
                  <a:srgbClr val="FF0000"/>
                </a:solidFill>
              </a:rPr>
              <a:t>文本串</a:t>
            </a:r>
            <a:endParaRPr lang="zh-CN" altLang="en-US" dirty="0">
              <a:solidFill>
                <a:srgbClr val="FF0000"/>
              </a:solidFill>
            </a:endParaRPr>
          </a:p>
        </p:txBody>
      </p:sp>
      <p:sp>
        <p:nvSpPr>
          <p:cNvPr id="20" name="文本框 19"/>
          <p:cNvSpPr txBox="1"/>
          <p:nvPr/>
        </p:nvSpPr>
        <p:spPr>
          <a:xfrm>
            <a:off x="990491" y="3638392"/>
            <a:ext cx="1107996" cy="461665"/>
          </a:xfrm>
          <a:prstGeom prst="rect">
            <a:avLst/>
          </a:prstGeom>
          <a:noFill/>
        </p:spPr>
        <p:txBody>
          <a:bodyPr wrap="none" rtlCol="0">
            <a:spAutoFit/>
          </a:bodyPr>
          <a:lstStyle/>
          <a:p>
            <a:r>
              <a:rPr lang="zh-CN" altLang="en-US" dirty="0">
                <a:solidFill>
                  <a:srgbClr val="FF0000"/>
                </a:solidFill>
              </a:rPr>
              <a:t>模式串</a:t>
            </a:r>
            <a:endParaRPr lang="zh-CN" altLang="en-US" dirty="0">
              <a:solidFill>
                <a:srgbClr val="FF0000"/>
              </a:solidFill>
            </a:endParaRPr>
          </a:p>
        </p:txBody>
      </p:sp>
      <p:grpSp>
        <p:nvGrpSpPr>
          <p:cNvPr id="24" name="组合 23"/>
          <p:cNvGrpSpPr/>
          <p:nvPr/>
        </p:nvGrpSpPr>
        <p:grpSpPr>
          <a:xfrm>
            <a:off x="2339752" y="3717032"/>
            <a:ext cx="1800200" cy="360040"/>
            <a:chOff x="1979712" y="2644847"/>
            <a:chExt cx="1800200" cy="360040"/>
          </a:xfrm>
        </p:grpSpPr>
        <p:sp>
          <p:nvSpPr>
            <p:cNvPr id="25" name="矩形 24"/>
            <p:cNvSpPr/>
            <p:nvPr/>
          </p:nvSpPr>
          <p:spPr>
            <a:xfrm>
              <a:off x="197971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26" name="矩形 25"/>
            <p:cNvSpPr/>
            <p:nvPr/>
          </p:nvSpPr>
          <p:spPr>
            <a:xfrm>
              <a:off x="233975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7" name="矩形 26"/>
            <p:cNvSpPr/>
            <p:nvPr/>
          </p:nvSpPr>
          <p:spPr>
            <a:xfrm>
              <a:off x="269979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28" name="矩形 27"/>
            <p:cNvSpPr/>
            <p:nvPr/>
          </p:nvSpPr>
          <p:spPr>
            <a:xfrm>
              <a:off x="305983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9" name="矩形 28"/>
            <p:cNvSpPr/>
            <p:nvPr/>
          </p:nvSpPr>
          <p:spPr>
            <a:xfrm>
              <a:off x="341987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grpSp>
      <p:cxnSp>
        <p:nvCxnSpPr>
          <p:cNvPr id="32" name="直接箭头连接符 31"/>
          <p:cNvCxnSpPr/>
          <p:nvPr/>
        </p:nvCxnSpPr>
        <p:spPr>
          <a:xfrm>
            <a:off x="3923928" y="2924944"/>
            <a:ext cx="0" cy="2370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923928" y="3501008"/>
            <a:ext cx="0" cy="2370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5" name="文本框 90144"/>
          <p:cNvSpPr txBox="1"/>
          <p:nvPr/>
        </p:nvSpPr>
        <p:spPr>
          <a:xfrm>
            <a:off x="2017454" y="4200011"/>
            <a:ext cx="6062878" cy="461665"/>
          </a:xfrm>
          <a:prstGeom prst="rect">
            <a:avLst/>
          </a:prstGeom>
          <a:solidFill>
            <a:schemeClr val="accent4">
              <a:lumMod val="20000"/>
              <a:lumOff val="80000"/>
            </a:schemeClr>
          </a:solidFill>
          <a:ln cmpd="sng">
            <a:solidFill>
              <a:srgbClr val="FF0000"/>
            </a:solidFill>
          </a:ln>
        </p:spPr>
        <p:txBody>
          <a:bodyPr wrap="none" rtlCol="0">
            <a:spAutoFit/>
          </a:bodyPr>
          <a:lstStyle/>
          <a:p>
            <a:r>
              <a:rPr lang="zh-CN" altLang="en-US" b="1" dirty="0">
                <a:solidFill>
                  <a:srgbClr val="FF0000"/>
                </a:solidFill>
              </a:rPr>
              <a:t>如何模式串每次向右移动尽可能大的距离！</a:t>
            </a:r>
            <a:endParaRPr lang="zh-CN" altLang="en-US" b="1" dirty="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69 -0.00139 L -0.04028 -0.00139 " pathEditMode="relative" rAng="0" ptsTypes="AA">
                                      <p:cBhvr>
                                        <p:cTn id="6" dur="2000" fill="hold"/>
                                        <p:tgtEl>
                                          <p:spTgt spid="32"/>
                                        </p:tgtEl>
                                        <p:attrNameLst>
                                          <p:attrName>ppt_x</p:attrName>
                                          <p:attrName>ppt_y</p:attrName>
                                        </p:attrNameLst>
                                      </p:cBhvr>
                                      <p:rCtr x="-2049"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069 -0.00139 L -0.04028 -0.00139 " pathEditMode="relative" rAng="0" ptsTypes="AA">
                                      <p:cBhvr>
                                        <p:cTn id="10" dur="2000" fill="hold"/>
                                        <p:tgtEl>
                                          <p:spTgt spid="51"/>
                                        </p:tgtEl>
                                        <p:attrNameLst>
                                          <p:attrName>ppt_x</p:attrName>
                                          <p:attrName>ppt_y</p:attrName>
                                        </p:attrNameLst>
                                      </p:cBhvr>
                                      <p:rCtr x="-2049"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3854 -0.00139 L 0.15746 -0.0037 " pathEditMode="relative" rAng="0" ptsTypes="AA">
                                      <p:cBhvr>
                                        <p:cTn id="14" dur="2000" fill="hold"/>
                                        <p:tgtEl>
                                          <p:spTgt spid="32"/>
                                        </p:tgtEl>
                                        <p:attrNameLst>
                                          <p:attrName>ppt_x</p:attrName>
                                          <p:attrName>ppt_y</p:attrName>
                                        </p:attrNameLst>
                                      </p:cBhvr>
                                      <p:rCtr x="9792" y="-116"/>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00035 0.00023 L 0.15781 0.00023 " pathEditMode="relative" rAng="0" ptsTypes="AA">
                                      <p:cBhvr>
                                        <p:cTn id="18" dur="2000" fill="hold"/>
                                        <p:tgtEl>
                                          <p:spTgt spid="24"/>
                                        </p:tgtEl>
                                        <p:attrNameLst>
                                          <p:attrName>ppt_x</p:attrName>
                                          <p:attrName>ppt_y</p:attrName>
                                        </p:attrNameLst>
                                      </p:cBhvr>
                                      <p:rCtr x="7865" y="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4028 -0.00139 L 0.15746 -0.00139 " pathEditMode="relative" rAng="0" ptsTypes="AA">
                                      <p:cBhvr>
                                        <p:cTn id="22" dur="2000" fill="hold"/>
                                        <p:tgtEl>
                                          <p:spTgt spid="51"/>
                                        </p:tgtEl>
                                        <p:attrNameLst>
                                          <p:attrName>ppt_x</p:attrName>
                                          <p:attrName>ppt_y</p:attrName>
                                        </p:attrNameLst>
                                      </p:cBhvr>
                                      <p:rCtr x="9878"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8" name="标题 1"/>
          <p:cNvSpPr/>
          <p:nvPr>
            <p:ph type="title"/>
          </p:nvPr>
        </p:nvSpPr>
        <p:spPr/>
        <p:txBody>
          <a:bodyPr/>
          <a:lstStyle/>
          <a:p>
            <a:r>
              <a:rPr lang="zh-CN" altLang="en-US" dirty="0" smtClean="0"/>
              <a:t>好后缀算法</a:t>
            </a:r>
            <a:endParaRPr lang="zh-CN" altLang="en-US" dirty="0" smtClean="0"/>
          </a:p>
        </p:txBody>
      </p:sp>
      <p:sp>
        <p:nvSpPr>
          <p:cNvPr id="3" name="内容占位符 2"/>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smtClean="0">
                <a:solidFill>
                  <a:srgbClr val="000000"/>
                </a:solidFill>
                <a:effectLst>
                  <a:outerShdw blurRad="38100" dist="38100" dir="2700000" algn="tl">
                    <a:srgbClr val="000000">
                      <a:alpha val="43137"/>
                    </a:srgbClr>
                  </a:outerShdw>
                </a:effectLst>
                <a:latin typeface="微软雅黑" panose="020B0503020204020204" pitchFamily="34" charset="-122"/>
              </a:rPr>
              <a:t>当</a:t>
            </a: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好后缀在模式串中重复出现时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S= *</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a:solidFill>
                  <a:srgbClr val="000000"/>
                </a:solidFill>
                <a:latin typeface="宋体" panose="02010600030101010101" pitchFamily="2" charset="-122"/>
                <a:ea typeface="宋体" panose="02010600030101010101" pitchFamily="2" charset="-122"/>
              </a:rPr>
              <a:t>BA</a:t>
            </a:r>
            <a:r>
              <a:rPr lang="en-US" altLang="zh-CN" sz="3200" kern="0" dirty="0">
                <a:solidFill>
                  <a:srgbClr val="00B050"/>
                </a:solidFill>
                <a:latin typeface="宋体" panose="02010600030101010101" pitchFamily="2" charset="-122"/>
                <a:ea typeface="宋体" panose="02010600030101010101" pitchFamily="2" charset="-122"/>
              </a:rPr>
              <a:t>BCDE</a:t>
            </a:r>
            <a:r>
              <a:rPr lang="zh-CN" altLang="en-US" sz="3200" kern="0" dirty="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a:t>
            </a:r>
            <a:r>
              <a:rPr lang="en-US" altLang="zh-CN" sz="3200" kern="0" dirty="0">
                <a:solidFill>
                  <a:srgbClr val="00B0F0"/>
                </a:solidFill>
                <a:latin typeface="宋体" panose="02010600030101010101" pitchFamily="2" charset="-122"/>
                <a:ea typeface="宋体" panose="02010600030101010101" pitchFamily="2" charset="-122"/>
              </a:rPr>
              <a:t>BCDE</a:t>
            </a:r>
            <a:r>
              <a:rPr lang="en-US" altLang="zh-CN" sz="3200" kern="0" dirty="0">
                <a:solidFill>
                  <a:srgbClr val="000000"/>
                </a:solidFill>
                <a:latin typeface="宋体" panose="02010600030101010101" pitchFamily="2" charset="-122"/>
                <a:ea typeface="宋体" panose="02010600030101010101" pitchFamily="2" charset="-122"/>
              </a:rPr>
              <a:t>FG</a:t>
            </a:r>
            <a:r>
              <a:rPr lang="en-US" altLang="zh-CN" sz="3200" kern="0" dirty="0">
                <a:solidFill>
                  <a:srgbClr val="00B050"/>
                </a:solidFill>
                <a:latin typeface="宋体" panose="02010600030101010101" pitchFamily="2" charset="-122"/>
                <a:ea typeface="宋体" panose="02010600030101010101" pitchFamily="2" charset="-122"/>
              </a:rPr>
              <a:t>BCDE</a:t>
            </a:r>
            <a:endParaRPr lang="pt-BR" altLang="zh-CN" sz="3200" kern="0" dirty="0">
              <a:solidFill>
                <a:srgbClr val="00B050"/>
              </a:solidFill>
              <a:latin typeface="宋体" panose="02010600030101010101" pitchFamily="2" charset="-122"/>
              <a:ea typeface="宋体" panose="02010600030101010101" pitchFamily="2" charset="-122"/>
            </a:endParaRPr>
          </a:p>
          <a:p>
            <a:pPr>
              <a:defRPr/>
            </a:pPr>
            <a:endParaRPr lang="zh-CN" altLang="en-US" dirty="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22" name="标题 1"/>
          <p:cNvSpPr/>
          <p:nvPr>
            <p:ph type="title"/>
          </p:nvPr>
        </p:nvSpPr>
        <p:spPr/>
        <p:txBody>
          <a:bodyPr/>
          <a:lstStyle/>
          <a:p>
            <a:r>
              <a:rPr lang="zh-CN" altLang="en-US" smtClean="0"/>
              <a:t>好后缀算法</a:t>
            </a:r>
            <a:endParaRPr lang="zh-CN" altLang="en-US" smtClean="0"/>
          </a:p>
        </p:txBody>
      </p:sp>
      <p:sp>
        <p:nvSpPr>
          <p:cNvPr id="3" name="内容占位符 2"/>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当好后缀在模式串中重复出现时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S= *</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a:solidFill>
                  <a:srgbClr val="000000"/>
                </a:solidFill>
                <a:latin typeface="宋体" panose="02010600030101010101" pitchFamily="2" charset="-122"/>
                <a:ea typeface="宋体" panose="02010600030101010101" pitchFamily="2" charset="-122"/>
              </a:rPr>
              <a:t>BA</a:t>
            </a:r>
            <a:r>
              <a:rPr lang="en-US" altLang="zh-CN" sz="3200" kern="0" dirty="0">
                <a:solidFill>
                  <a:srgbClr val="00B050"/>
                </a:solidFill>
                <a:latin typeface="宋体" panose="02010600030101010101" pitchFamily="2" charset="-122"/>
                <a:ea typeface="宋体" panose="02010600030101010101" pitchFamily="2" charset="-122"/>
              </a:rPr>
              <a:t>BCDE</a:t>
            </a:r>
            <a:r>
              <a:rPr lang="zh-CN" altLang="en-US" sz="3200" kern="0" dirty="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a:t>
            </a:r>
            <a:r>
              <a:rPr lang="en-US" altLang="zh-CN" sz="3200" kern="0" dirty="0">
                <a:solidFill>
                  <a:srgbClr val="00B0F0"/>
                </a:solidFill>
                <a:latin typeface="宋体" panose="02010600030101010101" pitchFamily="2" charset="-122"/>
                <a:ea typeface="宋体" panose="02010600030101010101" pitchFamily="2" charset="-122"/>
              </a:rPr>
              <a:t>BCDE</a:t>
            </a:r>
            <a:r>
              <a:rPr lang="en-US" altLang="zh-CN" sz="3200" kern="0" dirty="0">
                <a:solidFill>
                  <a:srgbClr val="000000"/>
                </a:solidFill>
                <a:latin typeface="宋体" panose="02010600030101010101" pitchFamily="2" charset="-122"/>
                <a:ea typeface="宋体" panose="02010600030101010101" pitchFamily="2" charset="-122"/>
              </a:rPr>
              <a:t>FG</a:t>
            </a:r>
            <a:r>
              <a:rPr lang="en-US" altLang="zh-CN" sz="3200" kern="0" dirty="0">
                <a:solidFill>
                  <a:srgbClr val="00B050"/>
                </a:solidFill>
                <a:latin typeface="宋体" panose="02010600030101010101" pitchFamily="2" charset="-122"/>
                <a:ea typeface="宋体" panose="02010600030101010101" pitchFamily="2" charset="-122"/>
              </a:rPr>
              <a:t>BCDE</a:t>
            </a:r>
            <a:endParaRPr lang="en-US" altLang="zh-CN" sz="3200" kern="0" dirty="0">
              <a:solidFill>
                <a:srgbClr val="00B05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a:t>
            </a:r>
            <a:r>
              <a:rPr lang="en-US" altLang="zh-CN" sz="3200" kern="0" dirty="0">
                <a:solidFill>
                  <a:srgbClr val="00B0F0"/>
                </a:solidFill>
                <a:latin typeface="宋体" panose="02010600030101010101" pitchFamily="2" charset="-122"/>
                <a:ea typeface="宋体" panose="02010600030101010101" pitchFamily="2" charset="-122"/>
              </a:rPr>
              <a:t>BCDE</a:t>
            </a:r>
            <a:r>
              <a:rPr lang="en-US" altLang="zh-CN" sz="3200" kern="0" dirty="0">
                <a:solidFill>
                  <a:srgbClr val="000000"/>
                </a:solidFill>
                <a:latin typeface="宋体" panose="02010600030101010101" pitchFamily="2" charset="-122"/>
                <a:ea typeface="宋体" panose="02010600030101010101" pitchFamily="2" charset="-122"/>
              </a:rPr>
              <a:t>FGBCDE</a:t>
            </a:r>
            <a:endParaRPr lang="en-US" altLang="zh-CN" sz="3200" kern="0" dirty="0">
              <a:solidFill>
                <a:srgbClr val="000000"/>
              </a:solidFill>
              <a:latin typeface="宋体" panose="02010600030101010101" pitchFamily="2" charset="-122"/>
              <a:ea typeface="宋体" panose="02010600030101010101" pitchFamily="2" charset="-122"/>
            </a:endParaRPr>
          </a:p>
          <a:p>
            <a:pPr>
              <a:defRPr/>
            </a:pPr>
            <a:endParaRPr lang="pt-BR" altLang="zh-CN" dirty="0">
              <a:solidFill>
                <a:srgbClr val="00B050"/>
              </a:solidFill>
              <a:latin typeface="+mn-ea"/>
            </a:endParaRPr>
          </a:p>
          <a:p>
            <a:pPr>
              <a:defRPr/>
            </a:pPr>
            <a:endParaRPr lang="zh-CN" altLang="en-US" dirty="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746" name="标题 1"/>
          <p:cNvSpPr/>
          <p:nvPr>
            <p:ph type="title"/>
          </p:nvPr>
        </p:nvSpPr>
        <p:spPr/>
        <p:txBody>
          <a:bodyPr/>
          <a:lstStyle/>
          <a:p>
            <a:r>
              <a:rPr lang="zh-CN" altLang="en-US" smtClean="0"/>
              <a:t>好后缀算法</a:t>
            </a:r>
            <a:endParaRPr lang="zh-CN" altLang="en-US" smtClean="0"/>
          </a:p>
        </p:txBody>
      </p:sp>
      <p:sp>
        <p:nvSpPr>
          <p:cNvPr id="3" name="内容占位符 2"/>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模式串中没有子串匹配好后缀</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S= *</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a:solidFill>
                  <a:srgbClr val="000000"/>
                </a:solidFill>
                <a:latin typeface="宋体" panose="02010600030101010101" pitchFamily="2" charset="-122"/>
                <a:ea typeface="宋体" panose="02010600030101010101" pitchFamily="2" charset="-122"/>
              </a:rPr>
              <a:t>BA</a:t>
            </a:r>
            <a:r>
              <a:rPr lang="en-US" altLang="zh-CN" sz="3200" kern="0" dirty="0">
                <a:solidFill>
                  <a:srgbClr val="00B050"/>
                </a:solidFill>
                <a:latin typeface="宋体" panose="02010600030101010101" pitchFamily="2" charset="-122"/>
                <a:ea typeface="宋体" panose="02010600030101010101" pitchFamily="2" charset="-122"/>
              </a:rPr>
              <a:t>BCDE</a:t>
            </a:r>
            <a:r>
              <a:rPr lang="zh-CN" altLang="en-US" sz="3200" kern="0" dirty="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t>
            </a:r>
            <a:r>
              <a:rPr lang="en-US" altLang="zh-CN" sz="3200" kern="0" dirty="0">
                <a:solidFill>
                  <a:srgbClr val="00B0F0"/>
                </a:solidFill>
                <a:latin typeface="宋体" panose="02010600030101010101" pitchFamily="2" charset="-122"/>
                <a:ea typeface="宋体" panose="02010600030101010101" pitchFamily="2" charset="-122"/>
              </a:rPr>
              <a:t>CDE</a:t>
            </a:r>
            <a:r>
              <a:rPr lang="en-US" altLang="zh-CN" sz="3200" kern="0" dirty="0">
                <a:solidFill>
                  <a:srgbClr val="000000"/>
                </a:solidFill>
                <a:latin typeface="宋体" panose="02010600030101010101" pitchFamily="2" charset="-122"/>
                <a:ea typeface="宋体" panose="02010600030101010101" pitchFamily="2" charset="-122"/>
              </a:rPr>
              <a:t>CDEG</a:t>
            </a:r>
            <a:r>
              <a:rPr lang="en-US" altLang="zh-CN" sz="3200" kern="0" dirty="0">
                <a:solidFill>
                  <a:srgbClr val="00B050"/>
                </a:solidFill>
                <a:latin typeface="宋体" panose="02010600030101010101" pitchFamily="2" charset="-122"/>
                <a:ea typeface="宋体" panose="02010600030101010101" pitchFamily="2" charset="-122"/>
              </a:rPr>
              <a:t>BCDE</a:t>
            </a:r>
            <a:endParaRPr lang="en-US" altLang="zh-CN" sz="3200" kern="0" dirty="0">
              <a:solidFill>
                <a:srgbClr val="00B050"/>
              </a:solidFill>
              <a:latin typeface="宋体" panose="02010600030101010101" pitchFamily="2" charset="-122"/>
              <a:ea typeface="宋体" panose="02010600030101010101" pitchFamily="2" charset="-122"/>
            </a:endParaRPr>
          </a:p>
          <a:p>
            <a:pPr>
              <a:defRPr/>
            </a:pPr>
            <a:endParaRPr lang="pt-BR" altLang="zh-CN" dirty="0">
              <a:solidFill>
                <a:srgbClr val="00B050"/>
              </a:solidFill>
              <a:latin typeface="+mn-ea"/>
            </a:endParaRPr>
          </a:p>
          <a:p>
            <a:pPr>
              <a:defRPr/>
            </a:pPr>
            <a:endParaRPr lang="zh-CN" altLang="en-US" dirty="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770" name="标题 1"/>
          <p:cNvSpPr/>
          <p:nvPr>
            <p:ph type="title"/>
          </p:nvPr>
        </p:nvSpPr>
        <p:spPr/>
        <p:txBody>
          <a:bodyPr/>
          <a:lstStyle/>
          <a:p>
            <a:r>
              <a:rPr lang="zh-CN" altLang="en-US" smtClean="0"/>
              <a:t>好后缀算法</a:t>
            </a:r>
            <a:endParaRPr lang="zh-CN" altLang="en-US" smtClean="0"/>
          </a:p>
        </p:txBody>
      </p:sp>
      <p:sp>
        <p:nvSpPr>
          <p:cNvPr id="3" name="内容占位符 2"/>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模式串中没有子串匹配好后缀</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S= *</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a:solidFill>
                  <a:srgbClr val="000000"/>
                </a:solidFill>
                <a:latin typeface="宋体" panose="02010600030101010101" pitchFamily="2" charset="-122"/>
                <a:ea typeface="宋体" panose="02010600030101010101" pitchFamily="2" charset="-122"/>
              </a:rPr>
              <a:t>BA</a:t>
            </a:r>
            <a:r>
              <a:rPr lang="en-US" altLang="zh-CN" sz="3200" kern="0" dirty="0">
                <a:solidFill>
                  <a:srgbClr val="00B050"/>
                </a:solidFill>
                <a:latin typeface="宋体" panose="02010600030101010101" pitchFamily="2" charset="-122"/>
                <a:ea typeface="宋体" panose="02010600030101010101" pitchFamily="2" charset="-122"/>
              </a:rPr>
              <a:t>BCDE</a:t>
            </a:r>
            <a:r>
              <a:rPr lang="zh-CN" altLang="en-US" sz="3200" kern="0" dirty="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t>
            </a:r>
            <a:r>
              <a:rPr lang="en-US" altLang="zh-CN" sz="3200" kern="0" dirty="0">
                <a:solidFill>
                  <a:srgbClr val="00B0F0"/>
                </a:solidFill>
                <a:latin typeface="宋体" panose="02010600030101010101" pitchFamily="2" charset="-122"/>
                <a:ea typeface="宋体" panose="02010600030101010101" pitchFamily="2" charset="-122"/>
              </a:rPr>
              <a:t>CDE</a:t>
            </a:r>
            <a:r>
              <a:rPr lang="en-US" altLang="zh-CN" sz="3200" kern="0" dirty="0">
                <a:solidFill>
                  <a:srgbClr val="000000"/>
                </a:solidFill>
                <a:latin typeface="宋体" panose="02010600030101010101" pitchFamily="2" charset="-122"/>
                <a:ea typeface="宋体" panose="02010600030101010101" pitchFamily="2" charset="-122"/>
              </a:rPr>
              <a:t>CDEG</a:t>
            </a:r>
            <a:r>
              <a:rPr lang="en-US" altLang="zh-CN" sz="3200" kern="0" dirty="0">
                <a:solidFill>
                  <a:srgbClr val="00B050"/>
                </a:solidFill>
                <a:latin typeface="宋体" panose="02010600030101010101" pitchFamily="2" charset="-122"/>
                <a:ea typeface="宋体" panose="02010600030101010101" pitchFamily="2" charset="-122"/>
              </a:rPr>
              <a:t>BCDE</a:t>
            </a:r>
            <a:endParaRPr lang="en-US" altLang="zh-CN" sz="3200" kern="0" dirty="0">
              <a:solidFill>
                <a:srgbClr val="00B05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t>
            </a:r>
            <a:r>
              <a:rPr lang="en-US" altLang="zh-CN" sz="3200" kern="0" dirty="0">
                <a:solidFill>
                  <a:srgbClr val="00B0F0"/>
                </a:solidFill>
                <a:latin typeface="宋体" panose="02010600030101010101" pitchFamily="2" charset="-122"/>
                <a:ea typeface="宋体" panose="02010600030101010101" pitchFamily="2" charset="-122"/>
              </a:rPr>
              <a:t>CDE</a:t>
            </a:r>
            <a:r>
              <a:rPr lang="en-US" altLang="zh-CN" sz="3200" kern="0" dirty="0">
                <a:solidFill>
                  <a:srgbClr val="000000"/>
                </a:solidFill>
                <a:latin typeface="宋体" panose="02010600030101010101" pitchFamily="2" charset="-122"/>
                <a:ea typeface="宋体" panose="02010600030101010101" pitchFamily="2" charset="-122"/>
              </a:rPr>
              <a:t>CDEGBCDE</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zh-CN" altLang="en-US" sz="3200" kern="0" dirty="0">
                <a:solidFill>
                  <a:srgbClr val="000000"/>
                </a:solidFill>
                <a:latin typeface="宋体" panose="02010600030101010101" pitchFamily="2" charset="-122"/>
                <a:ea typeface="宋体" panose="02010600030101010101" pitchFamily="2" charset="-122"/>
              </a:rPr>
              <a:t>此时需要寻找模式串的一个</a:t>
            </a:r>
            <a:r>
              <a:rPr lang="zh-CN" altLang="en-US" sz="3200" kern="0" dirty="0">
                <a:solidFill>
                  <a:srgbClr val="FF0000"/>
                </a:solidFill>
                <a:latin typeface="宋体" panose="02010600030101010101" pitchFamily="2" charset="-122"/>
                <a:ea typeface="宋体" panose="02010600030101010101" pitchFamily="2" charset="-122"/>
              </a:rPr>
              <a:t>最长前缀</a:t>
            </a:r>
            <a:r>
              <a:rPr lang="en-US" altLang="zh-CN" sz="3200" kern="0" dirty="0">
                <a:solidFill>
                  <a:srgbClr val="FF0000"/>
                </a:solidFill>
                <a:latin typeface="宋体" panose="02010600030101010101" pitchFamily="2" charset="-122"/>
                <a:ea typeface="宋体" panose="02010600030101010101" pitchFamily="2" charset="-122"/>
              </a:rPr>
              <a:t>CDE</a:t>
            </a:r>
            <a:r>
              <a:rPr lang="zh-CN" altLang="en-US" sz="3200" kern="0" dirty="0">
                <a:solidFill>
                  <a:srgbClr val="000000"/>
                </a:solidFill>
                <a:latin typeface="宋体" panose="02010600030101010101" pitchFamily="2" charset="-122"/>
                <a:ea typeface="宋体" panose="02010600030101010101" pitchFamily="2" charset="-122"/>
              </a:rPr>
              <a:t>，并让该前缀等于</a:t>
            </a:r>
            <a:r>
              <a:rPr lang="zh-CN" altLang="en-US" sz="3200" kern="0" dirty="0">
                <a:solidFill>
                  <a:srgbClr val="FF0000"/>
                </a:solidFill>
                <a:latin typeface="宋体" panose="02010600030101010101" pitchFamily="2" charset="-122"/>
                <a:ea typeface="宋体" panose="02010600030101010101" pitchFamily="2" charset="-122"/>
              </a:rPr>
              <a:t>好后缀</a:t>
            </a:r>
            <a:r>
              <a:rPr lang="en-US" altLang="zh-CN" sz="3200" kern="0" dirty="0">
                <a:solidFill>
                  <a:srgbClr val="FF0000"/>
                </a:solidFill>
                <a:latin typeface="宋体" panose="02010600030101010101" pitchFamily="2" charset="-122"/>
                <a:ea typeface="宋体" panose="02010600030101010101" pitchFamily="2" charset="-122"/>
              </a:rPr>
              <a:t>BCDE</a:t>
            </a:r>
            <a:r>
              <a:rPr lang="zh-CN" altLang="en-US" sz="3200" kern="0" dirty="0">
                <a:solidFill>
                  <a:srgbClr val="FF0000"/>
                </a:solidFill>
                <a:latin typeface="宋体" panose="02010600030101010101" pitchFamily="2" charset="-122"/>
                <a:ea typeface="宋体" panose="02010600030101010101" pitchFamily="2" charset="-122"/>
              </a:rPr>
              <a:t>的后缀</a:t>
            </a:r>
            <a:r>
              <a:rPr lang="zh-CN" altLang="en-US" sz="3200" kern="0" dirty="0">
                <a:solidFill>
                  <a:srgbClr val="000000"/>
                </a:solidFill>
                <a:latin typeface="宋体" panose="02010600030101010101" pitchFamily="2" charset="-122"/>
                <a:ea typeface="宋体" panose="02010600030101010101" pitchFamily="2" charset="-122"/>
              </a:rPr>
              <a:t>，寻找到该前缀后，让该前缀和好后缀对齐即可。</a:t>
            </a:r>
            <a:endParaRPr lang="zh-CN" altLang="en-US" sz="3200" kern="0" dirty="0">
              <a:solidFill>
                <a:srgbClr val="000000"/>
              </a:solidFill>
              <a:latin typeface="Arial" panose="020B0604020202020204" pitchFamily="34" charset="0"/>
              <a:ea typeface="宋体" panose="02010600030101010101" pitchFamily="2" charset="-122"/>
            </a:endParaRPr>
          </a:p>
          <a:p>
            <a:pPr>
              <a:defRPr/>
            </a:pPr>
            <a:endParaRPr lang="zh-CN" altLang="en-US" dirty="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794" name="标题 1"/>
          <p:cNvSpPr/>
          <p:nvPr>
            <p:ph type="title"/>
          </p:nvPr>
        </p:nvSpPr>
        <p:spPr/>
        <p:txBody>
          <a:bodyPr/>
          <a:lstStyle/>
          <a:p>
            <a:r>
              <a:rPr lang="zh-CN" altLang="en-US" smtClean="0"/>
              <a:t>好后缀算法</a:t>
            </a:r>
            <a:endParaRPr lang="zh-CN" altLang="en-US" smtClean="0"/>
          </a:p>
        </p:txBody>
      </p:sp>
      <p:sp>
        <p:nvSpPr>
          <p:cNvPr id="3" name="内容占位符 2"/>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模式串中没有子串匹配上好后缀，并且在模式串中找不到最长前缀，让该前缀等于好后缀的后缀时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S= *</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a:solidFill>
                  <a:srgbClr val="000000"/>
                </a:solidFill>
                <a:latin typeface="宋体" panose="02010600030101010101" pitchFamily="2" charset="-122"/>
                <a:ea typeface="宋体" panose="02010600030101010101" pitchFamily="2" charset="-122"/>
              </a:rPr>
              <a:t>BA</a:t>
            </a:r>
            <a:r>
              <a:rPr lang="en-US" altLang="zh-CN" sz="3200" kern="0" dirty="0">
                <a:solidFill>
                  <a:srgbClr val="00B050"/>
                </a:solidFill>
                <a:latin typeface="宋体" panose="02010600030101010101" pitchFamily="2" charset="-122"/>
                <a:ea typeface="宋体" panose="02010600030101010101" pitchFamily="2" charset="-122"/>
              </a:rPr>
              <a:t>BCDE</a:t>
            </a:r>
            <a:r>
              <a:rPr lang="zh-CN" altLang="en-US" sz="3200" kern="0" dirty="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AACDEFG</a:t>
            </a:r>
            <a:r>
              <a:rPr lang="en-US" altLang="zh-CN" sz="3200" kern="0" dirty="0">
                <a:solidFill>
                  <a:srgbClr val="00B050"/>
                </a:solidFill>
                <a:latin typeface="宋体" panose="02010600030101010101" pitchFamily="2" charset="-122"/>
                <a:ea typeface="宋体" panose="02010600030101010101" pitchFamily="2" charset="-122"/>
              </a:rPr>
              <a:t>BCDE</a:t>
            </a:r>
            <a:endParaRPr lang="pt-BR" altLang="zh-CN" sz="3200" kern="0" dirty="0">
              <a:solidFill>
                <a:srgbClr val="00B050"/>
              </a:solidFill>
              <a:latin typeface="宋体" panose="02010600030101010101" pitchFamily="2" charset="-122"/>
              <a:ea typeface="宋体" panose="02010600030101010101" pitchFamily="2" charset="-122"/>
            </a:endParaRPr>
          </a:p>
          <a:p>
            <a:pPr>
              <a:defRPr/>
            </a:pPr>
            <a:endParaRPr lang="zh-CN" altLang="en-US" dirty="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818" name="标题 1"/>
          <p:cNvSpPr/>
          <p:nvPr>
            <p:ph type="title"/>
          </p:nvPr>
        </p:nvSpPr>
        <p:spPr/>
        <p:txBody>
          <a:bodyPr/>
          <a:lstStyle/>
          <a:p>
            <a:r>
              <a:rPr lang="zh-CN" altLang="en-US" smtClean="0"/>
              <a:t>好后缀算法</a:t>
            </a:r>
            <a:endParaRPr lang="zh-CN" altLang="en-US" smtClean="0"/>
          </a:p>
        </p:txBody>
      </p:sp>
      <p:sp>
        <p:nvSpPr>
          <p:cNvPr id="3" name="内容占位符 2"/>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模式串中没有子串匹配上好后缀，并且在模式串中找不到最长前缀，让该前缀等于好后缀的后缀时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S= *</a:t>
            </a:r>
            <a:r>
              <a:rPr lang="zh-CN" altLang="en-US" sz="3200" kern="0" dirty="0">
                <a:solidFill>
                  <a:srgbClr val="000000"/>
                </a:solidFill>
                <a:latin typeface="宋体" panose="02010600030101010101" pitchFamily="2" charset="-122"/>
                <a:ea typeface="宋体" panose="02010600030101010101" pitchFamily="2" charset="-122"/>
              </a:rPr>
              <a:t>******</a:t>
            </a:r>
            <a:r>
              <a:rPr lang="en-US" altLang="zh-CN" sz="3200" kern="0" dirty="0">
                <a:solidFill>
                  <a:srgbClr val="000000"/>
                </a:solidFill>
                <a:latin typeface="宋体" panose="02010600030101010101" pitchFamily="2" charset="-122"/>
                <a:ea typeface="宋体" panose="02010600030101010101" pitchFamily="2" charset="-122"/>
              </a:rPr>
              <a:t>BA</a:t>
            </a:r>
            <a:r>
              <a:rPr lang="en-US" altLang="zh-CN" sz="3200" kern="0" dirty="0">
                <a:solidFill>
                  <a:srgbClr val="00B050"/>
                </a:solidFill>
                <a:latin typeface="宋体" panose="02010600030101010101" pitchFamily="2" charset="-122"/>
                <a:ea typeface="宋体" panose="02010600030101010101" pitchFamily="2" charset="-122"/>
              </a:rPr>
              <a:t>BCDE</a:t>
            </a:r>
            <a:r>
              <a:rPr lang="zh-CN" altLang="en-US" sz="3200" kern="0" dirty="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AACDEFG</a:t>
            </a:r>
            <a:r>
              <a:rPr lang="en-US" altLang="zh-CN" sz="3200" kern="0" dirty="0">
                <a:solidFill>
                  <a:srgbClr val="00B050"/>
                </a:solidFill>
                <a:latin typeface="宋体" panose="02010600030101010101" pitchFamily="2" charset="-122"/>
                <a:ea typeface="宋体" panose="02010600030101010101" pitchFamily="2" charset="-122"/>
              </a:rPr>
              <a:t>BCDE</a:t>
            </a:r>
            <a:endParaRPr lang="en-US" altLang="zh-CN" sz="3200" kern="0" dirty="0">
              <a:solidFill>
                <a:srgbClr val="00B050"/>
              </a:solidFill>
              <a:latin typeface="宋体" panose="02010600030101010101" pitchFamily="2" charset="-122"/>
              <a:ea typeface="宋体" panose="02010600030101010101" pitchFamily="2"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AACDEFGBCDE</a:t>
            </a:r>
            <a:endParaRPr lang="pt-BR" altLang="zh-CN" sz="3200" kern="0" dirty="0">
              <a:solidFill>
                <a:srgbClr val="000000"/>
              </a:solidFill>
              <a:latin typeface="宋体" panose="02010600030101010101" pitchFamily="2" charset="-122"/>
              <a:ea typeface="宋体" panose="02010600030101010101" pitchFamily="2" charset="-122"/>
            </a:endParaRPr>
          </a:p>
          <a:p>
            <a:pPr>
              <a:defRPr/>
            </a:pPr>
            <a:endParaRPr lang="pt-BR" altLang="zh-CN" dirty="0">
              <a:solidFill>
                <a:srgbClr val="00B050"/>
              </a:solidFill>
              <a:latin typeface="+mn-ea"/>
            </a:endParaRPr>
          </a:p>
          <a:p>
            <a:pPr>
              <a:defRPr/>
            </a:pPr>
            <a:endParaRPr lang="zh-CN" altLang="en-US" dirty="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842" name="标题 1"/>
          <p:cNvSpPr/>
          <p:nvPr>
            <p:ph type="title"/>
          </p:nvPr>
        </p:nvSpPr>
        <p:spPr/>
        <p:txBody>
          <a:bodyPr/>
          <a:lstStyle/>
          <a:p>
            <a:r>
              <a:rPr lang="zh-CN" altLang="en-US" smtClean="0"/>
              <a:t>预处理</a:t>
            </a:r>
            <a:r>
              <a:rPr lang="en-US" altLang="zh-CN" smtClean="0"/>
              <a:t>-</a:t>
            </a:r>
            <a:r>
              <a:rPr lang="zh-CN" altLang="en-US" smtClean="0"/>
              <a:t>好后缀</a:t>
            </a:r>
            <a:endParaRPr lang="zh-CN" altLang="en-US" smtClean="0"/>
          </a:p>
        </p:txBody>
      </p:sp>
      <p:sp>
        <p:nvSpPr>
          <p:cNvPr id="35843" name="内容占位符 2"/>
          <p:cNvSpPr/>
          <p:nvPr>
            <p:ph idx="1"/>
          </p:nvPr>
        </p:nvSpPr>
        <p:spPr/>
        <p:txBody>
          <a:bodyPr/>
          <a:lstStyle/>
          <a:p>
            <a:r>
              <a:rPr lang="zh-CN" altLang="en-US" b="1" i="1" dirty="0" smtClean="0"/>
              <a:t>模式串的预处理</a:t>
            </a:r>
            <a:endParaRPr lang="en-US" altLang="zh-CN" b="1" i="1" dirty="0" smtClean="0"/>
          </a:p>
          <a:p>
            <a:r>
              <a:rPr lang="zh-CN" altLang="en-US" dirty="0" smtClean="0"/>
              <a:t>定义一个数组</a:t>
            </a:r>
            <a:r>
              <a:rPr lang="en-US" altLang="zh-CN" dirty="0" smtClean="0"/>
              <a:t>suffix[]</a:t>
            </a:r>
            <a:r>
              <a:rPr lang="zh-CN" altLang="en-US" dirty="0" smtClean="0"/>
              <a:t>，其中</a:t>
            </a:r>
            <a:r>
              <a:rPr lang="en-US" altLang="zh-CN" dirty="0" smtClean="0">
                <a:highlight>
                  <a:srgbClr val="FFFF00"/>
                </a:highlight>
              </a:rPr>
              <a:t>suffix[</a:t>
            </a:r>
            <a:r>
              <a:rPr lang="en-US" altLang="zh-CN" dirty="0" err="1" smtClean="0">
                <a:highlight>
                  <a:srgbClr val="FFFF00"/>
                </a:highlight>
              </a:rPr>
              <a:t>i</a:t>
            </a:r>
            <a:r>
              <a:rPr lang="en-US" altLang="zh-CN" dirty="0" smtClean="0">
                <a:highlight>
                  <a:srgbClr val="FFFF00"/>
                </a:highlight>
              </a:rPr>
              <a:t>] = s </a:t>
            </a:r>
            <a:r>
              <a:rPr lang="zh-CN" altLang="en-US" dirty="0" smtClean="0">
                <a:highlight>
                  <a:srgbClr val="FFFF00"/>
                </a:highlight>
              </a:rPr>
              <a:t>表示以</a:t>
            </a:r>
            <a:r>
              <a:rPr lang="en-US" altLang="zh-CN" dirty="0" err="1" smtClean="0">
                <a:highlight>
                  <a:srgbClr val="FFFF00"/>
                </a:highlight>
              </a:rPr>
              <a:t>i</a:t>
            </a:r>
            <a:r>
              <a:rPr lang="zh-CN" altLang="en-US" dirty="0" smtClean="0">
                <a:highlight>
                  <a:srgbClr val="FFFF00"/>
                </a:highlight>
              </a:rPr>
              <a:t>为边界，与模式串后缀匹配的最大长度</a:t>
            </a:r>
            <a:r>
              <a:rPr lang="zh-CN" altLang="en-US" dirty="0" smtClean="0"/>
              <a:t>，如下图所示</a:t>
            </a:r>
            <a:endParaRPr lang="en-US" altLang="zh-CN" dirty="0" smtClean="0"/>
          </a:p>
          <a:p>
            <a:r>
              <a:rPr lang="zh-CN" altLang="en-US" dirty="0" smtClean="0"/>
              <a:t>用公式可以描述：满足</a:t>
            </a:r>
            <a:r>
              <a:rPr lang="en-US" altLang="zh-CN" dirty="0" smtClean="0"/>
              <a:t>T[</a:t>
            </a:r>
            <a:r>
              <a:rPr lang="en-US" altLang="zh-CN" dirty="0" err="1" smtClean="0"/>
              <a:t>i</a:t>
            </a:r>
            <a:r>
              <a:rPr lang="en-US" altLang="zh-CN" dirty="0" smtClean="0"/>
              <a:t>-s, </a:t>
            </a:r>
            <a:r>
              <a:rPr lang="en-US" altLang="zh-CN" dirty="0" err="1" smtClean="0"/>
              <a:t>i</a:t>
            </a:r>
            <a:r>
              <a:rPr lang="en-US" altLang="zh-CN" dirty="0" smtClean="0"/>
              <a:t>] == T[m-s, m]</a:t>
            </a:r>
            <a:r>
              <a:rPr lang="zh-CN" altLang="en-US" dirty="0" smtClean="0"/>
              <a:t>的最大长度</a:t>
            </a:r>
            <a:r>
              <a:rPr lang="en-US" altLang="zh-CN" dirty="0" smtClean="0"/>
              <a:t>s</a:t>
            </a:r>
            <a:r>
              <a:rPr lang="zh-CN" altLang="en-US" dirty="0" smtClean="0"/>
              <a:t>。</a:t>
            </a:r>
            <a:endParaRPr lang="zh-CN" altLang="en-US" dirty="0" smtClean="0"/>
          </a:p>
        </p:txBody>
      </p:sp>
      <p:pic>
        <p:nvPicPr>
          <p:cNvPr id="3584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3645024"/>
            <a:ext cx="87630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866" name="标题 1"/>
          <p:cNvSpPr/>
          <p:nvPr>
            <p:ph type="title"/>
          </p:nvPr>
        </p:nvSpPr>
        <p:spPr>
          <a:xfrm>
            <a:off x="468313" y="260350"/>
            <a:ext cx="8229600" cy="1143000"/>
          </a:xfrm>
        </p:spPr>
        <p:txBody>
          <a:bodyPr/>
          <a:lstStyle/>
          <a:p>
            <a:r>
              <a:rPr lang="zh-CN" altLang="en-US" smtClean="0"/>
              <a:t>预处理</a:t>
            </a:r>
            <a:r>
              <a:rPr lang="en-US" altLang="zh-CN" smtClean="0"/>
              <a:t>-</a:t>
            </a:r>
            <a:r>
              <a:rPr lang="zh-CN" altLang="en-US" smtClean="0"/>
              <a:t>好后缀</a:t>
            </a:r>
            <a:endParaRPr lang="zh-CN" altLang="en-US" smtClean="0"/>
          </a:p>
        </p:txBody>
      </p:sp>
      <p:sp>
        <p:nvSpPr>
          <p:cNvPr id="36867" name="内容占位符 2"/>
          <p:cNvSpPr/>
          <p:nvPr>
            <p:ph idx="1"/>
          </p:nvPr>
        </p:nvSpPr>
        <p:spPr/>
        <p:txBody>
          <a:bodyPr>
            <a:normAutofit fontScale="92500" lnSpcReduction="10000"/>
          </a:bodyPr>
          <a:lstStyle/>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void suffixes(char *x, int m, int *suff)</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suff[m-1]=m;</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for (i=m-2；i&gt;=0；--i)</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q=i;</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while(q&gt;=0&amp;&amp;x[q]==x[m-1-i+q])</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--q;</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suff[i]=i-q;</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endParaRPr lang="zh-CN" altLang="en-US" sz="2400" dirty="0">
              <a:solidFill>
                <a:prstClr val="black"/>
              </a:solidFill>
              <a:latin typeface="Arial" panose="020B0604020202020204" pitchFamily="34" charset="0"/>
              <a:ea typeface="宋体" panose="02010600030101010101"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endParaRPr lang="zh-CN" altLang="en-US" dirty="0" smtClean="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890" name="标题 1"/>
          <p:cNvSpPr/>
          <p:nvPr>
            <p:ph type="title"/>
          </p:nvPr>
        </p:nvSpPr>
        <p:spPr/>
        <p:txBody>
          <a:bodyPr/>
          <a:lstStyle/>
          <a:p>
            <a:r>
              <a:rPr lang="zh-CN" altLang="en-US" smtClean="0"/>
              <a:t>预处理</a:t>
            </a:r>
            <a:r>
              <a:rPr lang="en-US" altLang="zh-CN" smtClean="0"/>
              <a:t>-</a:t>
            </a:r>
            <a:r>
              <a:rPr lang="zh-CN" altLang="en-US" smtClean="0"/>
              <a:t>好后缀</a:t>
            </a:r>
            <a:endParaRPr lang="zh-CN" altLang="en-US" smtClean="0"/>
          </a:p>
        </p:txBody>
      </p:sp>
      <p:sp>
        <p:nvSpPr>
          <p:cNvPr id="37891" name="内容占位符 2"/>
          <p:cNvSpPr/>
          <p:nvPr>
            <p:ph idx="1"/>
          </p:nvPr>
        </p:nvSpPr>
        <p:spPr>
          <a:xfrm>
            <a:off x="457200" y="1600200"/>
            <a:ext cx="8229600" cy="5141913"/>
          </a:xfrm>
        </p:spPr>
        <p:txBody>
          <a:bodyPr>
            <a:normAutofit lnSpcReduction="10000"/>
          </a:bodyPr>
          <a:lstStyle/>
          <a:p>
            <a:pPr marL="0" indent="0">
              <a:buFontTx/>
              <a:buNone/>
            </a:pPr>
            <a:r>
              <a:rPr lang="en-US" altLang="zh-CN" sz="2000" smtClean="0"/>
              <a:t>void preBmGs(char *x, int m, int bmGs[]) {   	</a:t>
            </a:r>
            <a:endParaRPr lang="en-US" altLang="zh-CN" sz="2000" smtClean="0"/>
          </a:p>
          <a:p>
            <a:pPr marL="0" indent="0">
              <a:buFontTx/>
              <a:buNone/>
            </a:pPr>
            <a:r>
              <a:rPr lang="en-US" altLang="zh-CN" sz="2000" smtClean="0"/>
              <a:t>        int i, j, suff[XSIZE];  </a:t>
            </a:r>
            <a:endParaRPr lang="en-US" altLang="zh-CN" sz="2000" smtClean="0"/>
          </a:p>
          <a:p>
            <a:pPr marL="0" indent="0">
              <a:buFontTx/>
              <a:buNone/>
            </a:pPr>
            <a:r>
              <a:rPr lang="en-US" altLang="zh-CN" sz="2000" smtClean="0"/>
              <a:t>        suffixes(x, m, suff);  //</a:t>
            </a:r>
            <a:r>
              <a:rPr lang="zh-CN" altLang="en-US" sz="2000" smtClean="0"/>
              <a:t>对模式串进行预处理</a:t>
            </a:r>
            <a:endParaRPr lang="en-US" altLang="zh-CN" sz="2000" smtClean="0"/>
          </a:p>
          <a:p>
            <a:pPr marL="0" indent="0">
              <a:buFontTx/>
              <a:buNone/>
            </a:pPr>
            <a:r>
              <a:rPr lang="en-US" altLang="zh-CN" sz="2000" smtClean="0"/>
              <a:t>        for (i = 0; i &lt; m ; ++i)    </a:t>
            </a:r>
            <a:endParaRPr lang="en-US" altLang="zh-CN" sz="2000" smtClean="0"/>
          </a:p>
          <a:p>
            <a:pPr marL="0" indent="0">
              <a:buFontTx/>
              <a:buNone/>
            </a:pPr>
            <a:r>
              <a:rPr lang="en-US" altLang="zh-CN" sz="2000" smtClean="0"/>
              <a:t>             bmGs[i] = m;     // </a:t>
            </a:r>
            <a:r>
              <a:rPr lang="zh-CN" altLang="en-US" sz="2000" smtClean="0"/>
              <a:t>对</a:t>
            </a:r>
            <a:r>
              <a:rPr lang="en-US" altLang="zh-CN" sz="2000" smtClean="0"/>
              <a:t>bmGs</a:t>
            </a:r>
            <a:r>
              <a:rPr lang="zh-CN" altLang="en-US" sz="2000" smtClean="0"/>
              <a:t>数组的初始化</a:t>
            </a:r>
            <a:endParaRPr lang="en-US" altLang="zh-CN" sz="2000" smtClean="0"/>
          </a:p>
          <a:p>
            <a:pPr marL="0" indent="0">
              <a:buFontTx/>
              <a:buNone/>
            </a:pPr>
            <a:r>
              <a:rPr lang="en-US" altLang="zh-CN" sz="2000" smtClean="0"/>
              <a:t>        j = 0;  </a:t>
            </a:r>
            <a:endParaRPr lang="en-US" altLang="zh-CN" sz="2000" smtClean="0"/>
          </a:p>
          <a:p>
            <a:pPr marL="0" indent="0">
              <a:buFontTx/>
              <a:buNone/>
            </a:pPr>
            <a:r>
              <a:rPr lang="en-US" altLang="zh-CN" sz="2000" smtClean="0"/>
              <a:t>        for (i = m - 1; i &gt;= 0; - -i)      </a:t>
            </a:r>
            <a:endParaRPr lang="en-US" altLang="zh-CN" sz="2000" smtClean="0"/>
          </a:p>
          <a:p>
            <a:pPr marL="0" indent="0">
              <a:buFontTx/>
              <a:buNone/>
            </a:pPr>
            <a:r>
              <a:rPr lang="en-US" altLang="zh-CN" sz="2000" smtClean="0"/>
              <a:t>              if (suff[i] == i + 1)      //</a:t>
            </a:r>
            <a:r>
              <a:rPr lang="zh-CN" altLang="en-US" sz="2000" smtClean="0"/>
              <a:t>如果找到一个最大前缀 </a:t>
            </a:r>
            <a:endParaRPr lang="en-US" altLang="zh-CN" sz="2000" smtClean="0"/>
          </a:p>
          <a:p>
            <a:pPr marL="0" indent="0">
              <a:buFontTx/>
              <a:buNone/>
            </a:pPr>
            <a:r>
              <a:rPr lang="en-US" altLang="zh-CN" sz="2000" smtClean="0"/>
              <a:t>                      for (; j &lt; m - 1 - i; ++j)           </a:t>
            </a:r>
            <a:endParaRPr lang="en-US" altLang="zh-CN" sz="2000" smtClean="0"/>
          </a:p>
          <a:p>
            <a:pPr marL="0" indent="0">
              <a:buFontTx/>
              <a:buNone/>
            </a:pPr>
            <a:r>
              <a:rPr lang="en-US" altLang="zh-CN" sz="2000" smtClean="0"/>
              <a:t>                            if (bmGs[j] == m)             </a:t>
            </a:r>
            <a:endParaRPr lang="en-US" altLang="zh-CN" sz="2000" smtClean="0"/>
          </a:p>
          <a:p>
            <a:pPr marL="0" indent="0">
              <a:buFontTx/>
              <a:buNone/>
            </a:pPr>
            <a:r>
              <a:rPr lang="en-US" altLang="zh-CN" sz="2000" smtClean="0"/>
              <a:t>			 bmGs[j] = m - 1 - i; </a:t>
            </a:r>
            <a:endParaRPr lang="en-US" altLang="zh-CN" sz="2000" smtClean="0"/>
          </a:p>
          <a:p>
            <a:pPr marL="0" indent="0">
              <a:buFontTx/>
              <a:buNone/>
            </a:pPr>
            <a:r>
              <a:rPr lang="en-US" altLang="zh-CN" sz="2000" smtClean="0"/>
              <a:t>         for (i = 0; i &lt;= m - 2; ++i)     </a:t>
            </a:r>
            <a:endParaRPr lang="en-US" altLang="zh-CN" sz="2000" smtClean="0"/>
          </a:p>
          <a:p>
            <a:pPr marL="0" indent="0">
              <a:buFontTx/>
              <a:buNone/>
            </a:pPr>
            <a:r>
              <a:rPr lang="en-US" altLang="zh-CN" sz="2000" smtClean="0"/>
              <a:t> 	bmGs[m - 1 - suff[i]] = m - 1 - i;//对于每个前缀匹配长度 suff[i]，					bmGs 中相应位置的值被更新为 m - 1 - i</a:t>
            </a:r>
            <a:endParaRPr lang="en-US" altLang="zh-CN" sz="2000" smtClean="0"/>
          </a:p>
          <a:p>
            <a:pPr marL="0" indent="0">
              <a:buFontTx/>
              <a:buNone/>
            </a:pPr>
            <a:r>
              <a:rPr lang="en-US" altLang="zh-CN" sz="2000" smtClean="0"/>
              <a:t>}</a:t>
            </a:r>
            <a:endParaRPr lang="zh-CN" altLang="en-US" sz="2000" smtClean="0"/>
          </a:p>
        </p:txBody>
      </p:sp>
      <p:sp>
        <p:nvSpPr>
          <p:cNvPr id="4"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p:nvPr>
            <p:ph type="title"/>
          </p:nvPr>
        </p:nvSpPr>
        <p:spPr/>
        <p:txBody>
          <a:bodyPr/>
          <a:lstStyle/>
          <a:p>
            <a:r>
              <a:rPr lang="zh-CN" altLang="en-US" smtClean="0"/>
              <a:t>预处理</a:t>
            </a:r>
            <a:r>
              <a:rPr lang="en-US" altLang="zh-CN" smtClean="0"/>
              <a:t>-</a:t>
            </a:r>
            <a:r>
              <a:rPr lang="zh-CN" altLang="en-US" smtClean="0"/>
              <a:t>好后缀</a:t>
            </a:r>
            <a:endParaRPr lang="zh-CN" altLang="en-US" smtClean="0"/>
          </a:p>
        </p:txBody>
      </p:sp>
      <p:sp>
        <p:nvSpPr>
          <p:cNvPr id="40963" name="内容占位符 2"/>
          <p:cNvSpPr/>
          <p:nvPr>
            <p:ph idx="1"/>
          </p:nvPr>
        </p:nvSpPr>
        <p:spPr>
          <a:xfrm>
            <a:off x="457200" y="1600200"/>
            <a:ext cx="8229600" cy="5141913"/>
          </a:xfrm>
        </p:spPr>
        <p:txBody>
          <a:bodyPr>
            <a:normAutofit lnSpcReduction="10000"/>
          </a:bodyPr>
          <a:lstStyle/>
          <a:p>
            <a:pPr marL="0" indent="0">
              <a:buFontTx/>
              <a:buNone/>
            </a:pPr>
            <a:r>
              <a:rPr lang="en-US" altLang="zh-CN" sz="2000" dirty="0" smtClean="0"/>
              <a:t>void </a:t>
            </a:r>
            <a:r>
              <a:rPr lang="en-US" altLang="zh-CN" sz="2000" dirty="0" err="1" smtClean="0"/>
              <a:t>preBmGs</a:t>
            </a:r>
            <a:r>
              <a:rPr lang="en-US" altLang="zh-CN" sz="2000" dirty="0" smtClean="0"/>
              <a:t>(char *x, </a:t>
            </a:r>
            <a:r>
              <a:rPr lang="en-US" altLang="zh-CN" sz="2000" dirty="0" err="1" smtClean="0"/>
              <a:t>int</a:t>
            </a:r>
            <a:r>
              <a:rPr lang="en-US" altLang="zh-CN" sz="2000" dirty="0" smtClean="0"/>
              <a:t> m, </a:t>
            </a:r>
            <a:r>
              <a:rPr lang="en-US" altLang="zh-CN" sz="2000" dirty="0" err="1" smtClean="0"/>
              <a:t>int</a:t>
            </a:r>
            <a:r>
              <a:rPr lang="en-US" altLang="zh-CN" sz="2000" dirty="0" smtClean="0"/>
              <a:t> </a:t>
            </a:r>
            <a:r>
              <a:rPr lang="en-US" altLang="zh-CN" sz="2000" dirty="0" err="1" smtClean="0"/>
              <a:t>bmGs</a:t>
            </a:r>
            <a:r>
              <a:rPr lang="en-US" altLang="zh-CN" sz="2000" dirty="0" smtClean="0"/>
              <a:t>[]) {   	</a:t>
            </a:r>
            <a:endParaRPr lang="en-US" altLang="zh-CN" sz="2000" dirty="0" smtClean="0"/>
          </a:p>
          <a:p>
            <a:pPr marL="0" indent="0">
              <a:buFontTx/>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j, </a:t>
            </a:r>
            <a:r>
              <a:rPr lang="en-US" altLang="zh-CN" sz="2000" dirty="0" err="1" smtClean="0"/>
              <a:t>suff</a:t>
            </a:r>
            <a:r>
              <a:rPr lang="en-US" altLang="zh-CN" sz="2000" dirty="0" smtClean="0"/>
              <a:t>[XSIZE];  </a:t>
            </a:r>
            <a:endParaRPr lang="en-US" altLang="zh-CN" sz="2000" dirty="0" smtClean="0"/>
          </a:p>
          <a:p>
            <a:pPr marL="0" indent="0">
              <a:buFontTx/>
              <a:buNone/>
            </a:pPr>
            <a:r>
              <a:rPr lang="en-US" altLang="zh-CN" sz="2000" dirty="0" smtClean="0"/>
              <a:t>        suffixes(x, m, </a:t>
            </a:r>
            <a:r>
              <a:rPr lang="en-US" altLang="zh-CN" sz="2000" dirty="0" err="1" smtClean="0"/>
              <a:t>suff</a:t>
            </a:r>
            <a:r>
              <a:rPr lang="en-US" altLang="zh-CN" sz="2000" dirty="0" smtClean="0"/>
              <a:t>);  //</a:t>
            </a:r>
            <a:r>
              <a:rPr lang="zh-CN" altLang="en-US" sz="2000" dirty="0" smtClean="0"/>
              <a:t>对模式串进行预处理</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a:t>
            </a:r>
            <a:r>
              <a:rPr lang="en-US" altLang="zh-CN" sz="2000" dirty="0" err="1" smtClean="0"/>
              <a:t>i</a:t>
            </a:r>
            <a:r>
              <a:rPr lang="en-US" altLang="zh-CN" sz="2000" dirty="0" smtClean="0"/>
              <a:t>] = m;     // </a:t>
            </a:r>
            <a:r>
              <a:rPr lang="zh-CN" altLang="en-US" sz="2000" dirty="0" smtClean="0"/>
              <a:t>对</a:t>
            </a:r>
            <a:r>
              <a:rPr lang="en-US" altLang="zh-CN" sz="2000" dirty="0" err="1" smtClean="0"/>
              <a:t>bmGs</a:t>
            </a:r>
            <a:r>
              <a:rPr lang="zh-CN" altLang="en-US" sz="2000" dirty="0" smtClean="0"/>
              <a:t>数组的初始化</a:t>
            </a:r>
            <a:endParaRPr lang="en-US" altLang="zh-CN" sz="2000" dirty="0" smtClean="0"/>
          </a:p>
          <a:p>
            <a:pPr marL="0" indent="0">
              <a:buFontTx/>
              <a:buNone/>
            </a:pPr>
            <a:r>
              <a:rPr lang="en-US" altLang="zh-CN" sz="2000" dirty="0" smtClean="0"/>
              <a:t>        j = 0;  </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m - 1; </a:t>
            </a:r>
            <a:r>
              <a:rPr lang="en-US" altLang="zh-CN" sz="2000" dirty="0" err="1" smtClean="0"/>
              <a:t>i</a:t>
            </a:r>
            <a:r>
              <a:rPr lang="en-US" altLang="zh-CN" sz="2000" dirty="0" smtClean="0"/>
              <a:t> &gt;= 0;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if (</a:t>
            </a:r>
            <a:r>
              <a:rPr lang="en-US" altLang="zh-CN" sz="2000" dirty="0" err="1" smtClean="0"/>
              <a:t>suff</a:t>
            </a:r>
            <a:r>
              <a:rPr lang="en-US" altLang="zh-CN" sz="2000" dirty="0" smtClean="0"/>
              <a:t>[</a:t>
            </a:r>
            <a:r>
              <a:rPr lang="en-US" altLang="zh-CN" sz="2000" dirty="0" err="1" smtClean="0"/>
              <a:t>i</a:t>
            </a:r>
            <a:r>
              <a:rPr lang="en-US" altLang="zh-CN" sz="2000" dirty="0" smtClean="0"/>
              <a:t>] == </a:t>
            </a:r>
            <a:r>
              <a:rPr lang="en-US" altLang="zh-CN" sz="2000" dirty="0" err="1" smtClean="0"/>
              <a:t>i</a:t>
            </a:r>
            <a:r>
              <a:rPr lang="en-US" altLang="zh-CN" sz="2000" dirty="0" smtClean="0"/>
              <a:t> + 1)      //</a:t>
            </a:r>
            <a:r>
              <a:rPr lang="zh-CN" altLang="en-US" sz="2000" dirty="0" smtClean="0"/>
              <a:t>如果找到一个最大前缀 </a:t>
            </a:r>
            <a:endParaRPr lang="en-US" altLang="zh-CN" sz="2000" dirty="0" smtClean="0"/>
          </a:p>
          <a:p>
            <a:pPr marL="0" indent="0">
              <a:buFontTx/>
              <a:buNone/>
            </a:pPr>
            <a:r>
              <a:rPr lang="en-US" altLang="zh-CN" sz="2000" dirty="0" smtClean="0"/>
              <a:t>                      for (; j &lt; m - 1 - </a:t>
            </a:r>
            <a:r>
              <a:rPr lang="en-US" altLang="zh-CN" sz="2000" dirty="0" err="1" smtClean="0"/>
              <a:t>i</a:t>
            </a:r>
            <a:r>
              <a:rPr lang="en-US" altLang="zh-CN" sz="2000" dirty="0" smtClean="0"/>
              <a:t>; ++j)           </a:t>
            </a:r>
            <a:endParaRPr lang="en-US" altLang="zh-CN" sz="2000" dirty="0" smtClean="0"/>
          </a:p>
          <a:p>
            <a:pPr marL="0" indent="0">
              <a:buFontTx/>
              <a:buNone/>
            </a:pPr>
            <a:r>
              <a:rPr lang="en-US" altLang="zh-CN" sz="2000" dirty="0" smtClean="0"/>
              <a:t>                            if (</a:t>
            </a:r>
            <a:r>
              <a:rPr lang="en-US" altLang="zh-CN" sz="2000" dirty="0" err="1" smtClean="0"/>
              <a:t>bmGs</a:t>
            </a:r>
            <a:r>
              <a:rPr lang="en-US" altLang="zh-CN" sz="2000" dirty="0" smtClean="0"/>
              <a:t>[j] == m)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[j] = m - 1 -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- 2;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[m - 1 - </a:t>
            </a:r>
            <a:r>
              <a:rPr lang="en-US" altLang="zh-CN" sz="2000" dirty="0" err="1" smtClean="0"/>
              <a:t>suff</a:t>
            </a:r>
            <a:r>
              <a:rPr lang="en-US" altLang="zh-CN" sz="2000" dirty="0" smtClean="0"/>
              <a:t>[</a:t>
            </a:r>
            <a:r>
              <a:rPr lang="en-US" altLang="zh-CN" sz="2000" dirty="0" err="1" smtClean="0"/>
              <a:t>i</a:t>
            </a:r>
            <a:r>
              <a:rPr lang="en-US" altLang="zh-CN" sz="2000" dirty="0" smtClean="0"/>
              <a:t>]] = m - 1 - </a:t>
            </a:r>
            <a:r>
              <a:rPr lang="en-US" altLang="zh-CN" sz="2000" dirty="0" err="1" smtClean="0"/>
              <a:t>i</a:t>
            </a:r>
            <a:r>
              <a:rPr lang="en-US" altLang="zh-CN" sz="2000" dirty="0" smtClean="0"/>
              <a:t>;</a:t>
            </a:r>
            <a:endParaRPr lang="en-US" altLang="zh-CN" sz="2000" dirty="0" smtClean="0"/>
          </a:p>
          <a:p>
            <a:pPr marL="0" indent="0">
              <a:buFontTx/>
              <a:buNone/>
            </a:pPr>
            <a:r>
              <a:rPr lang="en-US" altLang="zh-CN" sz="2000" dirty="0" smtClean="0"/>
              <a:t>}</a:t>
            </a:r>
            <a:endParaRPr lang="zh-CN" altLang="en-US" sz="2000" dirty="0" smtClean="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模式串中没有子串匹配上好后缀，但找不到一个最大前缀的情况</a:t>
            </a:r>
            <a:endParaRPr kumimoji="0" lang="zh-CN" altLang="en-US"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rPr>
              <a:t>字符风暴 </a:t>
            </a:r>
            <a:endParaRPr lang="zh-CN" altLang="en-US" b="1" dirty="0"/>
          </a:p>
        </p:txBody>
      </p:sp>
      <p:pic>
        <p:nvPicPr>
          <p:cNvPr id="17" name="图片 16"/>
          <p:cNvPicPr>
            <a:picLocks noChangeAspect="1"/>
          </p:cNvPicPr>
          <p:nvPr/>
        </p:nvPicPr>
        <p:blipFill>
          <a:blip r:embed="rId1"/>
          <a:stretch>
            <a:fillRect/>
          </a:stretch>
        </p:blipFill>
        <p:spPr>
          <a:xfrm>
            <a:off x="564929" y="4110463"/>
            <a:ext cx="7551963" cy="2304256"/>
          </a:xfrm>
          <a:prstGeom prst="rect">
            <a:avLst/>
          </a:prstGeom>
        </p:spPr>
      </p:pic>
      <p:sp>
        <p:nvSpPr>
          <p:cNvPr id="18" name="矩形 17"/>
          <p:cNvSpPr/>
          <p:nvPr/>
        </p:nvSpPr>
        <p:spPr>
          <a:xfrm>
            <a:off x="467544" y="1074067"/>
            <a:ext cx="8208912" cy="2569934"/>
          </a:xfrm>
          <a:prstGeom prst="rect">
            <a:avLst/>
          </a:prstGeom>
        </p:spPr>
        <p:txBody>
          <a:bodyPr wrap="square">
            <a:spAutoFit/>
          </a:bodyPr>
          <a:lstStyle/>
          <a:p>
            <a:pPr marL="285750" indent="-285750">
              <a:buFont typeface="Wingdings" panose="05000000000000000000" pitchFamily="2" charset="2"/>
              <a:buChar char="l"/>
            </a:pPr>
            <a:r>
              <a:rPr lang="zh-CN" altLang="en-US" sz="1400" dirty="0"/>
              <a:t>当文本串与模式串第一次对齐后，我们从右向左，最后一个字符</a:t>
            </a:r>
            <a:r>
              <a:rPr lang="en-US" altLang="zh-CN" sz="1400" dirty="0"/>
              <a:t>c</a:t>
            </a:r>
            <a:r>
              <a:rPr lang="zh-CN" altLang="en-US" sz="1400" dirty="0"/>
              <a:t>与</a:t>
            </a:r>
            <a:r>
              <a:rPr lang="en-US" altLang="zh-CN" sz="1400" dirty="0"/>
              <a:t>text</a:t>
            </a:r>
            <a:r>
              <a:rPr lang="zh-CN" altLang="en-US" sz="1400" dirty="0"/>
              <a:t>中的</a:t>
            </a:r>
            <a:r>
              <a:rPr lang="en-US" altLang="zh-CN" sz="1400" dirty="0"/>
              <a:t>d</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d</a:t>
            </a:r>
            <a:r>
              <a:rPr lang="zh-CN" altLang="en-US" sz="1400" b="1" dirty="0">
                <a:solidFill>
                  <a:srgbClr val="FF0000"/>
                </a:solidFill>
              </a:rPr>
              <a:t>不在</a:t>
            </a:r>
            <a:r>
              <a:rPr lang="en-US" altLang="zh-CN" sz="1400" b="1" dirty="0">
                <a:solidFill>
                  <a:srgbClr val="FF0000"/>
                </a:solidFill>
              </a:rPr>
              <a:t>pattern</a:t>
            </a:r>
            <a:r>
              <a:rPr lang="zh-CN" altLang="en-US" sz="1400" b="1" dirty="0">
                <a:solidFill>
                  <a:srgbClr val="FF0000"/>
                </a:solidFill>
              </a:rPr>
              <a:t>串中</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a:t>
            </a:r>
            <a:r>
              <a:rPr lang="en-US" altLang="zh-CN" sz="1400" dirty="0"/>
              <a:t>pattern</a:t>
            </a:r>
            <a:r>
              <a:rPr lang="zh-CN" altLang="en-US" sz="1400" dirty="0"/>
              <a:t>串右移</a:t>
            </a:r>
            <a:r>
              <a:rPr lang="en-US" altLang="zh-CN" sz="1400" dirty="0"/>
              <a:t>1</a:t>
            </a:r>
            <a:r>
              <a:rPr lang="zh-CN" altLang="en-US" sz="1400" dirty="0"/>
              <a:t>位。（</a:t>
            </a:r>
            <a:r>
              <a:rPr lang="zh-CN" altLang="en-US" sz="1400" dirty="0">
                <a:solidFill>
                  <a:srgbClr val="FF0000"/>
                </a:solidFill>
              </a:rPr>
              <a:t>太保守，进行很多不必要的比较</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a:t>
            </a:r>
            <a:r>
              <a:rPr lang="en-US" altLang="zh-CN" sz="1400" dirty="0"/>
              <a:t>pattern</a:t>
            </a:r>
            <a:r>
              <a:rPr lang="zh-CN" altLang="en-US" sz="1400" dirty="0"/>
              <a:t>串直接右移</a:t>
            </a:r>
            <a:r>
              <a:rPr lang="en-US" altLang="zh-CN" sz="1400" dirty="0"/>
              <a:t>5</a:t>
            </a:r>
            <a:r>
              <a:rPr lang="zh-CN" altLang="en-US" sz="1400" dirty="0"/>
              <a:t>位。（</a:t>
            </a:r>
            <a:r>
              <a:rPr lang="zh-CN" altLang="en-US" sz="1400" dirty="0">
                <a:solidFill>
                  <a:srgbClr val="FF0000"/>
                </a:solidFill>
              </a:rPr>
              <a:t>没有问题，最优方式</a:t>
            </a:r>
            <a:r>
              <a:rPr lang="zh-CN" altLang="en-US" sz="1400" dirty="0"/>
              <a:t>）</a:t>
            </a:r>
            <a:endParaRPr lang="en-US" altLang="zh-CN" sz="1400" dirty="0"/>
          </a:p>
          <a:p>
            <a:pPr marL="285750" indent="-285750">
              <a:buFont typeface="Wingdings" panose="05000000000000000000" pitchFamily="2" charset="2"/>
              <a:buChar char="l"/>
            </a:pPr>
            <a:r>
              <a:rPr lang="zh-CN" altLang="en-US" sz="1400" dirty="0"/>
              <a:t>第二次对齐后，从右向左，最后一个字符</a:t>
            </a:r>
            <a:r>
              <a:rPr lang="en-US" altLang="zh-CN" sz="1400" dirty="0"/>
              <a:t>c</a:t>
            </a:r>
            <a:r>
              <a:rPr lang="zh-CN" altLang="en-US" sz="1400" dirty="0"/>
              <a:t>与</a:t>
            </a:r>
            <a:r>
              <a:rPr lang="en-US" altLang="zh-CN" sz="1400" dirty="0"/>
              <a:t>text</a:t>
            </a:r>
            <a:r>
              <a:rPr lang="zh-CN" altLang="en-US" sz="1400" dirty="0"/>
              <a:t>中的</a:t>
            </a:r>
            <a:r>
              <a:rPr lang="en-US" altLang="zh-CN" sz="1400" dirty="0"/>
              <a:t>b</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c</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：与模式串左侧的</a:t>
            </a:r>
            <a:r>
              <a:rPr lang="en-US" altLang="zh-CN" sz="1400" dirty="0">
                <a:solidFill>
                  <a:schemeClr val="accent1">
                    <a:lumMod val="50000"/>
                  </a:schemeClr>
                </a:solidFill>
              </a:rPr>
              <a:t>b</a:t>
            </a:r>
            <a:r>
              <a:rPr lang="zh-CN" altLang="en-US" sz="1400" dirty="0">
                <a:solidFill>
                  <a:schemeClr val="accent1">
                    <a:lumMod val="50000"/>
                  </a:schemeClr>
                </a:solidFill>
              </a:rPr>
              <a:t>对齐。</a:t>
            </a:r>
            <a:r>
              <a:rPr lang="zh-CN" altLang="en-US" sz="1400" dirty="0"/>
              <a:t>（</a:t>
            </a:r>
            <a:r>
              <a:rPr lang="zh-CN" altLang="en-US" sz="1400" dirty="0">
                <a:solidFill>
                  <a:srgbClr val="FF0000"/>
                </a:solidFill>
              </a:rPr>
              <a:t>太激进，可能漏掉有效的匹配</a:t>
            </a:r>
            <a:r>
              <a:rPr lang="zh-CN" altLang="en-US" sz="1400" dirty="0"/>
              <a:t>）</a:t>
            </a:r>
            <a:endParaRPr lang="en-US" altLang="zh-CN" sz="1400" dirty="0">
              <a:solidFill>
                <a:schemeClr val="accent1">
                  <a:lumMod val="50000"/>
                </a:schemeClr>
              </a:solidFill>
            </a:endParaRPr>
          </a:p>
          <a:p>
            <a:r>
              <a:rPr lang="en-US" altLang="zh-CN" sz="1400" dirty="0">
                <a:solidFill>
                  <a:schemeClr val="accent1">
                    <a:lumMod val="50000"/>
                  </a:schemeClr>
                </a:solidFill>
              </a:rPr>
              <a:t>Choice2</a:t>
            </a:r>
            <a:r>
              <a:rPr lang="zh-CN" altLang="en-US" sz="1400" dirty="0">
                <a:solidFill>
                  <a:schemeClr val="accent1">
                    <a:lumMod val="50000"/>
                  </a:schemeClr>
                </a:solidFill>
              </a:rPr>
              <a:t>：与模式串右侧的</a:t>
            </a:r>
            <a:r>
              <a:rPr lang="en-US" altLang="zh-CN" sz="1400" dirty="0">
                <a:solidFill>
                  <a:schemeClr val="accent1">
                    <a:lumMod val="50000"/>
                  </a:schemeClr>
                </a:solidFill>
              </a:rPr>
              <a:t>b</a:t>
            </a:r>
            <a:r>
              <a:rPr lang="zh-CN" altLang="en-US" sz="1400" dirty="0">
                <a:solidFill>
                  <a:schemeClr val="accent1">
                    <a:lumMod val="50000"/>
                  </a:schemeClr>
                </a:solidFill>
              </a:rPr>
              <a:t>对齐。 </a:t>
            </a:r>
            <a:r>
              <a:rPr lang="zh-CN" altLang="en-US" sz="1400" dirty="0"/>
              <a:t>（</a:t>
            </a:r>
            <a:r>
              <a:rPr lang="zh-CN" altLang="en-US" sz="1400" dirty="0">
                <a:solidFill>
                  <a:srgbClr val="FF0000"/>
                </a:solidFill>
              </a:rPr>
              <a:t>没有问题，最优方式</a:t>
            </a:r>
            <a:r>
              <a:rPr lang="zh-CN" altLang="en-US" sz="1400" dirty="0"/>
              <a:t>）</a:t>
            </a:r>
            <a:endParaRPr lang="en-US" altLang="zh-CN" sz="1400" dirty="0"/>
          </a:p>
        </p:txBody>
      </p:sp>
      <p:sp>
        <p:nvSpPr>
          <p:cNvPr id="19" name="矩形 18"/>
          <p:cNvSpPr/>
          <p:nvPr/>
        </p:nvSpPr>
        <p:spPr>
          <a:xfrm>
            <a:off x="500984" y="1389744"/>
            <a:ext cx="198278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292080" y="2017141"/>
            <a:ext cx="3384376"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将模式串与坏字符右侧第</a:t>
            </a:r>
            <a:r>
              <a:rPr lang="en-US" altLang="zh-CN" sz="1400" b="1" dirty="0">
                <a:solidFill>
                  <a:srgbClr val="FF0000"/>
                </a:solidFill>
                <a:latin typeface="宋体" panose="02010600030101010101" pitchFamily="2" charset="-122"/>
                <a:ea typeface="宋体" panose="02010600030101010101" pitchFamily="2" charset="-122"/>
              </a:rPr>
              <a:t>1</a:t>
            </a:r>
            <a:r>
              <a:rPr lang="zh-CN" altLang="en-US" sz="1400" b="1" dirty="0">
                <a:solidFill>
                  <a:srgbClr val="FF0000"/>
                </a:solidFill>
                <a:latin typeface="宋体" panose="02010600030101010101" pitchFamily="2" charset="-122"/>
                <a:ea typeface="宋体" panose="02010600030101010101" pitchFamily="2" charset="-122"/>
              </a:rPr>
              <a:t>个字符对齐</a:t>
            </a:r>
            <a:endParaRPr lang="zh-CN" altLang="en-US" sz="1400" b="1" dirty="0">
              <a:solidFill>
                <a:srgbClr val="FF0000"/>
              </a:solidFill>
              <a:latin typeface="宋体" panose="02010600030101010101" pitchFamily="2" charset="-122"/>
              <a:ea typeface="宋体" panose="02010600030101010101" pitchFamily="2" charset="-122"/>
            </a:endParaRPr>
          </a:p>
        </p:txBody>
      </p:sp>
      <p:sp>
        <p:nvSpPr>
          <p:cNvPr id="24" name="矩形 23"/>
          <p:cNvSpPr/>
          <p:nvPr/>
        </p:nvSpPr>
        <p:spPr>
          <a:xfrm>
            <a:off x="510904" y="2708920"/>
            <a:ext cx="1838768"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2080" y="3569670"/>
            <a:ext cx="3384376" cy="54079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将模式串最右侧的与坏字符相同的字符与坏字符对齐</a:t>
            </a:r>
            <a:endParaRPr lang="zh-CN" altLang="en-US" sz="1400" b="1" dirty="0">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p:nvPr>
            <p:ph type="title"/>
          </p:nvPr>
        </p:nvSpPr>
        <p:spPr/>
        <p:txBody>
          <a:bodyPr/>
          <a:lstStyle/>
          <a:p>
            <a:r>
              <a:rPr lang="zh-CN" altLang="en-US" smtClean="0"/>
              <a:t>预处理</a:t>
            </a:r>
            <a:r>
              <a:rPr lang="en-US" altLang="zh-CN" smtClean="0"/>
              <a:t>-</a:t>
            </a:r>
            <a:r>
              <a:rPr lang="zh-CN" altLang="en-US" smtClean="0"/>
              <a:t>好后缀</a:t>
            </a:r>
            <a:endParaRPr lang="zh-CN" altLang="en-US" smtClean="0"/>
          </a:p>
        </p:txBody>
      </p:sp>
      <p:sp>
        <p:nvSpPr>
          <p:cNvPr id="40963" name="内容占位符 2"/>
          <p:cNvSpPr/>
          <p:nvPr>
            <p:ph idx="1"/>
          </p:nvPr>
        </p:nvSpPr>
        <p:spPr>
          <a:xfrm>
            <a:off x="457200" y="1600200"/>
            <a:ext cx="8229600" cy="5141913"/>
          </a:xfrm>
        </p:spPr>
        <p:txBody>
          <a:bodyPr>
            <a:normAutofit lnSpcReduction="10000"/>
          </a:bodyPr>
          <a:lstStyle/>
          <a:p>
            <a:pPr marL="0" indent="0">
              <a:buFontTx/>
              <a:buNone/>
            </a:pPr>
            <a:r>
              <a:rPr lang="en-US" altLang="zh-CN" sz="2000" dirty="0" smtClean="0"/>
              <a:t>void </a:t>
            </a:r>
            <a:r>
              <a:rPr lang="en-US" altLang="zh-CN" sz="2000" dirty="0" err="1" smtClean="0"/>
              <a:t>preBmGs</a:t>
            </a:r>
            <a:r>
              <a:rPr lang="en-US" altLang="zh-CN" sz="2000" dirty="0" smtClean="0"/>
              <a:t>(char *x, </a:t>
            </a:r>
            <a:r>
              <a:rPr lang="en-US" altLang="zh-CN" sz="2000" dirty="0" err="1" smtClean="0"/>
              <a:t>int</a:t>
            </a:r>
            <a:r>
              <a:rPr lang="en-US" altLang="zh-CN" sz="2000" dirty="0" smtClean="0"/>
              <a:t> m, </a:t>
            </a:r>
            <a:r>
              <a:rPr lang="en-US" altLang="zh-CN" sz="2000" dirty="0" err="1" smtClean="0"/>
              <a:t>int</a:t>
            </a:r>
            <a:r>
              <a:rPr lang="en-US" altLang="zh-CN" sz="2000" dirty="0" smtClean="0"/>
              <a:t> </a:t>
            </a:r>
            <a:r>
              <a:rPr lang="en-US" altLang="zh-CN" sz="2000" dirty="0" err="1" smtClean="0"/>
              <a:t>bmGs</a:t>
            </a:r>
            <a:r>
              <a:rPr lang="en-US" altLang="zh-CN" sz="2000" dirty="0" smtClean="0"/>
              <a:t>[]) {   	</a:t>
            </a:r>
            <a:endParaRPr lang="en-US" altLang="zh-CN" sz="2000" dirty="0" smtClean="0"/>
          </a:p>
          <a:p>
            <a:pPr marL="0" indent="0">
              <a:buFontTx/>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j, </a:t>
            </a:r>
            <a:r>
              <a:rPr lang="en-US" altLang="zh-CN" sz="2000" dirty="0" err="1" smtClean="0"/>
              <a:t>suff</a:t>
            </a:r>
            <a:r>
              <a:rPr lang="en-US" altLang="zh-CN" sz="2000" dirty="0" smtClean="0"/>
              <a:t>[XSIZE];  </a:t>
            </a:r>
            <a:endParaRPr lang="en-US" altLang="zh-CN" sz="2000" dirty="0" smtClean="0"/>
          </a:p>
          <a:p>
            <a:pPr marL="0" indent="0">
              <a:buFontTx/>
              <a:buNone/>
            </a:pPr>
            <a:r>
              <a:rPr lang="en-US" altLang="zh-CN" sz="2000" dirty="0" smtClean="0"/>
              <a:t>        suffixes(x, m, </a:t>
            </a:r>
            <a:r>
              <a:rPr lang="en-US" altLang="zh-CN" sz="2000" dirty="0" err="1" smtClean="0"/>
              <a:t>suff</a:t>
            </a:r>
            <a:r>
              <a:rPr lang="en-US" altLang="zh-CN" sz="2000" dirty="0" smtClean="0"/>
              <a:t>);  //</a:t>
            </a:r>
            <a:r>
              <a:rPr lang="zh-CN" altLang="en-US" sz="2000" dirty="0" smtClean="0"/>
              <a:t>对模式串进行预处理</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a:t>
            </a:r>
            <a:r>
              <a:rPr lang="en-US" altLang="zh-CN" sz="2000" dirty="0" err="1" smtClean="0"/>
              <a:t>i</a:t>
            </a:r>
            <a:r>
              <a:rPr lang="en-US" altLang="zh-CN" sz="2000" dirty="0" smtClean="0"/>
              <a:t>] = m;     // </a:t>
            </a:r>
            <a:r>
              <a:rPr lang="zh-CN" altLang="en-US" sz="2000" dirty="0" smtClean="0"/>
              <a:t>对</a:t>
            </a:r>
            <a:r>
              <a:rPr lang="en-US" altLang="zh-CN" sz="2000" dirty="0" err="1" smtClean="0"/>
              <a:t>bmGs</a:t>
            </a:r>
            <a:r>
              <a:rPr lang="zh-CN" altLang="en-US" sz="2000" dirty="0" smtClean="0"/>
              <a:t>数组的初始化</a:t>
            </a:r>
            <a:endParaRPr lang="en-US" altLang="zh-CN" sz="2000" dirty="0" smtClean="0"/>
          </a:p>
          <a:p>
            <a:pPr marL="0" indent="0">
              <a:buFontTx/>
              <a:buNone/>
            </a:pPr>
            <a:r>
              <a:rPr lang="en-US" altLang="zh-CN" sz="2000" dirty="0" smtClean="0"/>
              <a:t>        j = 0;  </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m - 1; </a:t>
            </a:r>
            <a:r>
              <a:rPr lang="en-US" altLang="zh-CN" sz="2000" dirty="0" err="1" smtClean="0"/>
              <a:t>i</a:t>
            </a:r>
            <a:r>
              <a:rPr lang="en-US" altLang="zh-CN" sz="2000" dirty="0" smtClean="0"/>
              <a:t> &gt;= 0;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if (</a:t>
            </a:r>
            <a:r>
              <a:rPr lang="en-US" altLang="zh-CN" sz="2000" dirty="0" err="1" smtClean="0"/>
              <a:t>suff</a:t>
            </a:r>
            <a:r>
              <a:rPr lang="en-US" altLang="zh-CN" sz="2000" dirty="0" smtClean="0"/>
              <a:t>[</a:t>
            </a:r>
            <a:r>
              <a:rPr lang="en-US" altLang="zh-CN" sz="2000" dirty="0" err="1" smtClean="0"/>
              <a:t>i</a:t>
            </a:r>
            <a:r>
              <a:rPr lang="en-US" altLang="zh-CN" sz="2000" dirty="0" smtClean="0"/>
              <a:t>] == </a:t>
            </a:r>
            <a:r>
              <a:rPr lang="en-US" altLang="zh-CN" sz="2000" dirty="0" err="1" smtClean="0"/>
              <a:t>i</a:t>
            </a:r>
            <a:r>
              <a:rPr lang="en-US" altLang="zh-CN" sz="2000" dirty="0" smtClean="0"/>
              <a:t> + 1)      //</a:t>
            </a:r>
            <a:r>
              <a:rPr lang="zh-CN" altLang="en-US" sz="2000" dirty="0" smtClean="0"/>
              <a:t>如果找到一个最大前缀 </a:t>
            </a:r>
            <a:endParaRPr lang="en-US" altLang="zh-CN" sz="2000" dirty="0" smtClean="0"/>
          </a:p>
          <a:p>
            <a:pPr marL="0" indent="0">
              <a:buFontTx/>
              <a:buNone/>
            </a:pPr>
            <a:r>
              <a:rPr lang="en-US" altLang="zh-CN" sz="2000" dirty="0" smtClean="0"/>
              <a:t>                      for (; j &lt; m - 1 - </a:t>
            </a:r>
            <a:r>
              <a:rPr lang="en-US" altLang="zh-CN" sz="2000" dirty="0" err="1" smtClean="0"/>
              <a:t>i</a:t>
            </a:r>
            <a:r>
              <a:rPr lang="en-US" altLang="zh-CN" sz="2000" dirty="0" smtClean="0"/>
              <a:t>; ++j)           </a:t>
            </a:r>
            <a:endParaRPr lang="en-US" altLang="zh-CN" sz="2000" dirty="0" smtClean="0"/>
          </a:p>
          <a:p>
            <a:pPr marL="0" indent="0">
              <a:buFontTx/>
              <a:buNone/>
            </a:pPr>
            <a:r>
              <a:rPr lang="en-US" altLang="zh-CN" sz="2000" dirty="0" smtClean="0"/>
              <a:t>                            if (</a:t>
            </a:r>
            <a:r>
              <a:rPr lang="en-US" altLang="zh-CN" sz="2000" dirty="0" err="1" smtClean="0"/>
              <a:t>bmGs</a:t>
            </a:r>
            <a:r>
              <a:rPr lang="en-US" altLang="zh-CN" sz="2000" dirty="0" smtClean="0"/>
              <a:t>[j] == m)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[j] = m - 1 -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- 2;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[m - 1 - </a:t>
            </a:r>
            <a:r>
              <a:rPr lang="en-US" altLang="zh-CN" sz="2000" dirty="0" err="1" smtClean="0"/>
              <a:t>suff</a:t>
            </a:r>
            <a:r>
              <a:rPr lang="en-US" altLang="zh-CN" sz="2000" dirty="0" smtClean="0"/>
              <a:t>[</a:t>
            </a:r>
            <a:r>
              <a:rPr lang="en-US" altLang="zh-CN" sz="2000" dirty="0" err="1" smtClean="0"/>
              <a:t>i</a:t>
            </a:r>
            <a:r>
              <a:rPr lang="en-US" altLang="zh-CN" sz="2000" dirty="0" smtClean="0"/>
              <a:t>]] = m - 1 - </a:t>
            </a:r>
            <a:r>
              <a:rPr lang="en-US" altLang="zh-CN" sz="2000" dirty="0" err="1" smtClean="0"/>
              <a:t>i</a:t>
            </a:r>
            <a:r>
              <a:rPr lang="en-US" altLang="zh-CN" sz="2000" dirty="0" smtClean="0"/>
              <a:t>;</a:t>
            </a:r>
            <a:endParaRPr lang="en-US" altLang="zh-CN" sz="2000" dirty="0" smtClean="0"/>
          </a:p>
          <a:p>
            <a:pPr marL="0" indent="0">
              <a:buFontTx/>
              <a:buNone/>
            </a:pPr>
            <a:r>
              <a:rPr lang="en-US" altLang="zh-CN" sz="2000" dirty="0" smtClean="0"/>
              <a:t>}</a:t>
            </a:r>
            <a:endParaRPr lang="zh-CN" altLang="en-US" sz="2000" dirty="0" smtClean="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模式串中没有子串匹配上好后缀，但找不到一个最大前缀的情况</a:t>
            </a:r>
            <a:endParaRPr kumimoji="0" lang="zh-CN" altLang="en-US"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5" name="圆角矩形 4"/>
          <p:cNvSpPr/>
          <p:nvPr/>
        </p:nvSpPr>
        <p:spPr>
          <a:xfrm>
            <a:off x="5650110" y="3577590"/>
            <a:ext cx="3386386" cy="16557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panose="020B0604020202020204" pitchFamily="34" charset="0"/>
                <a:ea typeface="宋体" panose="02010600030101010101" pitchFamily="2" charset="-122"/>
              </a:rPr>
              <a:t>模式串中没有子串匹配上好后缀，但找得到一个最大前缀的情况</a:t>
            </a:r>
            <a:endParaRPr lang="zh-CN" altLang="en-US" b="1" dirty="0">
              <a:solidFill>
                <a:srgbClr val="FF0000"/>
              </a:solidFill>
              <a:latin typeface="Arial" panose="020B0604020202020204" pitchFamily="34" charset="0"/>
              <a:ea typeface="宋体" panose="02010600030101010101" pitchFamily="2" charset="-122"/>
            </a:endParaRPr>
          </a:p>
        </p:txBody>
      </p:sp>
      <p:sp>
        <p:nvSpPr>
          <p:cNvPr id="7"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2" name="标题 1"/>
          <p:cNvSpPr/>
          <p:nvPr>
            <p:ph type="title"/>
          </p:nvPr>
        </p:nvSpPr>
        <p:spPr/>
        <p:txBody>
          <a:bodyPr/>
          <a:lstStyle/>
          <a:p>
            <a:r>
              <a:rPr lang="zh-CN" altLang="en-US" smtClean="0"/>
              <a:t>预处理</a:t>
            </a:r>
            <a:r>
              <a:rPr lang="en-US" altLang="zh-CN" smtClean="0"/>
              <a:t>-</a:t>
            </a:r>
            <a:r>
              <a:rPr lang="zh-CN" altLang="en-US" smtClean="0"/>
              <a:t>好后缀</a:t>
            </a:r>
            <a:endParaRPr lang="zh-CN" altLang="en-US" smtClean="0"/>
          </a:p>
        </p:txBody>
      </p:sp>
      <p:sp>
        <p:nvSpPr>
          <p:cNvPr id="40963" name="内容占位符 2"/>
          <p:cNvSpPr/>
          <p:nvPr>
            <p:ph idx="1"/>
          </p:nvPr>
        </p:nvSpPr>
        <p:spPr>
          <a:xfrm>
            <a:off x="457200" y="1600200"/>
            <a:ext cx="8229600" cy="5141913"/>
          </a:xfrm>
        </p:spPr>
        <p:txBody>
          <a:bodyPr>
            <a:normAutofit lnSpcReduction="10000"/>
          </a:bodyPr>
          <a:lstStyle/>
          <a:p>
            <a:pPr marL="0" indent="0">
              <a:buFontTx/>
              <a:buNone/>
            </a:pPr>
            <a:r>
              <a:rPr lang="en-US" altLang="zh-CN" sz="2000" dirty="0" smtClean="0"/>
              <a:t>void </a:t>
            </a:r>
            <a:r>
              <a:rPr lang="en-US" altLang="zh-CN" sz="2000" dirty="0" err="1" smtClean="0"/>
              <a:t>preBmGs</a:t>
            </a:r>
            <a:r>
              <a:rPr lang="en-US" altLang="zh-CN" sz="2000" dirty="0" smtClean="0"/>
              <a:t>(char *x, </a:t>
            </a:r>
            <a:r>
              <a:rPr lang="en-US" altLang="zh-CN" sz="2000" dirty="0" err="1" smtClean="0"/>
              <a:t>int</a:t>
            </a:r>
            <a:r>
              <a:rPr lang="en-US" altLang="zh-CN" sz="2000" dirty="0" smtClean="0"/>
              <a:t> m, </a:t>
            </a:r>
            <a:r>
              <a:rPr lang="en-US" altLang="zh-CN" sz="2000" dirty="0" err="1" smtClean="0"/>
              <a:t>int</a:t>
            </a:r>
            <a:r>
              <a:rPr lang="en-US" altLang="zh-CN" sz="2000" dirty="0" smtClean="0"/>
              <a:t> </a:t>
            </a:r>
            <a:r>
              <a:rPr lang="en-US" altLang="zh-CN" sz="2000" dirty="0" err="1" smtClean="0"/>
              <a:t>bmGs</a:t>
            </a:r>
            <a:r>
              <a:rPr lang="en-US" altLang="zh-CN" sz="2000" dirty="0" smtClean="0"/>
              <a:t>[]) {   	</a:t>
            </a:r>
            <a:endParaRPr lang="en-US" altLang="zh-CN" sz="2000" dirty="0" smtClean="0"/>
          </a:p>
          <a:p>
            <a:pPr marL="0" indent="0">
              <a:buFontTx/>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j, </a:t>
            </a:r>
            <a:r>
              <a:rPr lang="en-US" altLang="zh-CN" sz="2000" dirty="0" err="1" smtClean="0"/>
              <a:t>suff</a:t>
            </a:r>
            <a:r>
              <a:rPr lang="en-US" altLang="zh-CN" sz="2000" dirty="0" smtClean="0"/>
              <a:t>[XSIZE];  </a:t>
            </a:r>
            <a:endParaRPr lang="en-US" altLang="zh-CN" sz="2000" dirty="0" smtClean="0"/>
          </a:p>
          <a:p>
            <a:pPr marL="0" indent="0">
              <a:buFontTx/>
              <a:buNone/>
            </a:pPr>
            <a:r>
              <a:rPr lang="en-US" altLang="zh-CN" sz="2000" dirty="0" smtClean="0"/>
              <a:t>        suffixes(x, m, </a:t>
            </a:r>
            <a:r>
              <a:rPr lang="en-US" altLang="zh-CN" sz="2000" dirty="0" err="1" smtClean="0"/>
              <a:t>suff</a:t>
            </a:r>
            <a:r>
              <a:rPr lang="en-US" altLang="zh-CN" sz="2000" dirty="0" smtClean="0"/>
              <a:t>);  //</a:t>
            </a:r>
            <a:r>
              <a:rPr lang="zh-CN" altLang="en-US" sz="2000" dirty="0" smtClean="0"/>
              <a:t>对模式串进行预处理</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a:t>
            </a:r>
            <a:r>
              <a:rPr lang="en-US" altLang="zh-CN" sz="2000" dirty="0" err="1" smtClean="0"/>
              <a:t>i</a:t>
            </a:r>
            <a:r>
              <a:rPr lang="en-US" altLang="zh-CN" sz="2000" dirty="0" smtClean="0"/>
              <a:t>] = m;     // </a:t>
            </a:r>
            <a:r>
              <a:rPr lang="zh-CN" altLang="en-US" sz="2000" dirty="0" smtClean="0"/>
              <a:t>对</a:t>
            </a:r>
            <a:r>
              <a:rPr lang="en-US" altLang="zh-CN" sz="2000" dirty="0" err="1" smtClean="0"/>
              <a:t>bmGs</a:t>
            </a:r>
            <a:r>
              <a:rPr lang="zh-CN" altLang="en-US" sz="2000" dirty="0" smtClean="0"/>
              <a:t>数组的初始化</a:t>
            </a:r>
            <a:endParaRPr lang="en-US" altLang="zh-CN" sz="2000" dirty="0" smtClean="0"/>
          </a:p>
          <a:p>
            <a:pPr marL="0" indent="0">
              <a:buFontTx/>
              <a:buNone/>
            </a:pPr>
            <a:r>
              <a:rPr lang="en-US" altLang="zh-CN" sz="2000" dirty="0" smtClean="0"/>
              <a:t>        j = 0;  </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m - 1; </a:t>
            </a:r>
            <a:r>
              <a:rPr lang="en-US" altLang="zh-CN" sz="2000" dirty="0" err="1" smtClean="0"/>
              <a:t>i</a:t>
            </a:r>
            <a:r>
              <a:rPr lang="en-US" altLang="zh-CN" sz="2000" dirty="0" smtClean="0"/>
              <a:t> &gt;= 0;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if (</a:t>
            </a:r>
            <a:r>
              <a:rPr lang="en-US" altLang="zh-CN" sz="2000" dirty="0" err="1" smtClean="0"/>
              <a:t>suff</a:t>
            </a:r>
            <a:r>
              <a:rPr lang="en-US" altLang="zh-CN" sz="2000" dirty="0" smtClean="0"/>
              <a:t>[</a:t>
            </a:r>
            <a:r>
              <a:rPr lang="en-US" altLang="zh-CN" sz="2000" dirty="0" err="1" smtClean="0"/>
              <a:t>i</a:t>
            </a:r>
            <a:r>
              <a:rPr lang="en-US" altLang="zh-CN" sz="2000" dirty="0" smtClean="0"/>
              <a:t>] == </a:t>
            </a:r>
            <a:r>
              <a:rPr lang="en-US" altLang="zh-CN" sz="2000" dirty="0" err="1" smtClean="0"/>
              <a:t>i</a:t>
            </a:r>
            <a:r>
              <a:rPr lang="en-US" altLang="zh-CN" sz="2000" dirty="0" smtClean="0"/>
              <a:t> + 1)      //</a:t>
            </a:r>
            <a:r>
              <a:rPr lang="zh-CN" altLang="en-US" sz="2000" dirty="0" smtClean="0"/>
              <a:t>如果找到一个最大前缀 </a:t>
            </a:r>
            <a:endParaRPr lang="en-US" altLang="zh-CN" sz="2000" dirty="0" smtClean="0"/>
          </a:p>
          <a:p>
            <a:pPr marL="0" indent="0">
              <a:buFontTx/>
              <a:buNone/>
            </a:pPr>
            <a:r>
              <a:rPr lang="en-US" altLang="zh-CN" sz="2000" dirty="0" smtClean="0"/>
              <a:t>                      for (; j &lt; m - 1 - </a:t>
            </a:r>
            <a:r>
              <a:rPr lang="en-US" altLang="zh-CN" sz="2000" dirty="0" err="1" smtClean="0"/>
              <a:t>i</a:t>
            </a:r>
            <a:r>
              <a:rPr lang="en-US" altLang="zh-CN" sz="2000" dirty="0" smtClean="0"/>
              <a:t>; ++j)           </a:t>
            </a:r>
            <a:endParaRPr lang="en-US" altLang="zh-CN" sz="2000" dirty="0" smtClean="0"/>
          </a:p>
          <a:p>
            <a:pPr marL="0" indent="0">
              <a:buFontTx/>
              <a:buNone/>
            </a:pPr>
            <a:r>
              <a:rPr lang="en-US" altLang="zh-CN" sz="2000" dirty="0" smtClean="0"/>
              <a:t>                            if (</a:t>
            </a:r>
            <a:r>
              <a:rPr lang="en-US" altLang="zh-CN" sz="2000" dirty="0" err="1" smtClean="0"/>
              <a:t>bmGs</a:t>
            </a:r>
            <a:r>
              <a:rPr lang="en-US" altLang="zh-CN" sz="2000" dirty="0" smtClean="0"/>
              <a:t>[j] == m)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[j] = m - 1 -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for (</a:t>
            </a:r>
            <a:r>
              <a:rPr lang="en-US" altLang="zh-CN" sz="2000" dirty="0" err="1" smtClean="0"/>
              <a:t>i</a:t>
            </a:r>
            <a:r>
              <a:rPr lang="en-US" altLang="zh-CN" sz="2000" dirty="0" smtClean="0"/>
              <a:t> = 0; </a:t>
            </a:r>
            <a:r>
              <a:rPr lang="en-US" altLang="zh-CN" sz="2000" dirty="0" err="1" smtClean="0"/>
              <a:t>i</a:t>
            </a:r>
            <a:r>
              <a:rPr lang="en-US" altLang="zh-CN" sz="2000" dirty="0" smtClean="0"/>
              <a:t> &lt;= m - 2; ++</a:t>
            </a:r>
            <a:r>
              <a:rPr lang="en-US" altLang="zh-CN" sz="2000" dirty="0" err="1" smtClean="0"/>
              <a:t>i</a:t>
            </a:r>
            <a:r>
              <a:rPr lang="en-US" altLang="zh-CN" sz="2000" dirty="0" smtClean="0"/>
              <a:t>)     </a:t>
            </a:r>
            <a:endParaRPr lang="en-US" altLang="zh-CN" sz="2000" dirty="0" smtClean="0"/>
          </a:p>
          <a:p>
            <a:pPr marL="0" indent="0">
              <a:buFontTx/>
              <a:buNone/>
            </a:pPr>
            <a:r>
              <a:rPr lang="en-US" altLang="zh-CN" sz="2000" dirty="0" smtClean="0"/>
              <a:t> 	</a:t>
            </a:r>
            <a:r>
              <a:rPr lang="en-US" altLang="zh-CN" sz="2000" dirty="0" err="1" smtClean="0"/>
              <a:t>bmGs</a:t>
            </a:r>
            <a:r>
              <a:rPr lang="en-US" altLang="zh-CN" sz="2000" dirty="0" smtClean="0"/>
              <a:t>[m - 1 - </a:t>
            </a:r>
            <a:r>
              <a:rPr lang="en-US" altLang="zh-CN" sz="2000" dirty="0" err="1" smtClean="0"/>
              <a:t>suff</a:t>
            </a:r>
            <a:r>
              <a:rPr lang="en-US" altLang="zh-CN" sz="2000" dirty="0" smtClean="0"/>
              <a:t>[</a:t>
            </a:r>
            <a:r>
              <a:rPr lang="en-US" altLang="zh-CN" sz="2000" dirty="0" err="1" smtClean="0"/>
              <a:t>i</a:t>
            </a:r>
            <a:r>
              <a:rPr lang="en-US" altLang="zh-CN" sz="2000" dirty="0" smtClean="0"/>
              <a:t>]] = m - 1 - </a:t>
            </a:r>
            <a:r>
              <a:rPr lang="en-US" altLang="zh-CN" sz="2000" dirty="0" err="1" smtClean="0"/>
              <a:t>i</a:t>
            </a:r>
            <a:r>
              <a:rPr lang="en-US" altLang="zh-CN" sz="2000" dirty="0" smtClean="0"/>
              <a:t>;</a:t>
            </a:r>
            <a:endParaRPr lang="en-US" altLang="zh-CN" sz="2000" dirty="0" smtClean="0"/>
          </a:p>
          <a:p>
            <a:pPr marL="0" indent="0">
              <a:buFontTx/>
              <a:buNone/>
            </a:pPr>
            <a:r>
              <a:rPr lang="en-US" altLang="zh-CN" sz="2000" dirty="0" smtClean="0"/>
              <a:t>}</a:t>
            </a:r>
            <a:endParaRPr lang="zh-CN" altLang="en-US" sz="2000" dirty="0" smtClean="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模式串中没有子串匹配上好后缀，但找不到一个最大前缀的情况</a:t>
            </a:r>
            <a:endParaRPr kumimoji="0" lang="zh-CN" altLang="en-US"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5" name="圆角矩形 4"/>
          <p:cNvSpPr/>
          <p:nvPr/>
        </p:nvSpPr>
        <p:spPr>
          <a:xfrm>
            <a:off x="5650110" y="3577590"/>
            <a:ext cx="3386386" cy="16557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panose="020B0604020202020204" pitchFamily="34" charset="0"/>
                <a:ea typeface="宋体" panose="02010600030101010101" pitchFamily="2" charset="-122"/>
              </a:rPr>
              <a:t>模式串中没有子串匹配上好后缀，但找得到一个最大前缀的情况</a:t>
            </a:r>
            <a:endParaRPr lang="zh-CN" altLang="en-US" b="1" dirty="0">
              <a:solidFill>
                <a:srgbClr val="FF0000"/>
              </a:solidFill>
              <a:latin typeface="Arial" panose="020B0604020202020204" pitchFamily="34" charset="0"/>
              <a:ea typeface="宋体" panose="02010600030101010101" pitchFamily="2" charset="-122"/>
            </a:endParaRPr>
          </a:p>
        </p:txBody>
      </p:sp>
      <p:sp>
        <p:nvSpPr>
          <p:cNvPr id="6" name="圆角矩形 5"/>
          <p:cNvSpPr/>
          <p:nvPr/>
        </p:nvSpPr>
        <p:spPr>
          <a:xfrm>
            <a:off x="4644008" y="5310505"/>
            <a:ext cx="4392488" cy="8286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panose="020B0604020202020204" pitchFamily="34" charset="0"/>
                <a:ea typeface="宋体" panose="02010600030101010101" pitchFamily="2" charset="-122"/>
              </a:rPr>
              <a:t>模式串中有子串匹配上好后缀</a:t>
            </a:r>
            <a:endParaRPr lang="zh-CN" altLang="en-US" b="1" dirty="0">
              <a:solidFill>
                <a:srgbClr val="FF0000"/>
              </a:solidFill>
              <a:latin typeface="Arial" panose="020B0604020202020204" pitchFamily="34" charset="0"/>
              <a:ea typeface="宋体" panose="02010600030101010101" pitchFamily="2" charset="-122"/>
            </a:endParaRPr>
          </a:p>
        </p:txBody>
      </p:sp>
      <p:sp>
        <p:nvSpPr>
          <p:cNvPr id="7"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34" name="标题 1"/>
          <p:cNvSpPr/>
          <p:nvPr>
            <p:ph type="title"/>
          </p:nvPr>
        </p:nvSpPr>
        <p:spPr/>
        <p:txBody>
          <a:bodyPr/>
          <a:lstStyle/>
          <a:p>
            <a:r>
              <a:rPr lang="zh-CN" altLang="en-US" smtClean="0"/>
              <a:t>算法主体</a:t>
            </a:r>
            <a:endParaRPr lang="zh-CN" altLang="en-US" smtClean="0"/>
          </a:p>
        </p:txBody>
      </p:sp>
      <p:sp>
        <p:nvSpPr>
          <p:cNvPr id="44035" name="内容占位符 1"/>
          <p:cNvSpPr/>
          <p:nvPr>
            <p:ph idx="1"/>
          </p:nvPr>
        </p:nvSpPr>
        <p:spPr/>
        <p:txBody>
          <a:bodyPr/>
          <a:lstStyle/>
          <a:p>
            <a:pPr marL="0" indent="0">
              <a:buFontTx/>
              <a:buNone/>
            </a:pPr>
            <a:r>
              <a:rPr lang="en-US" altLang="zh-CN" sz="2400" smtClean="0"/>
              <a:t>Int BM_Search(char* S ,char* T)</a:t>
            </a:r>
            <a:endParaRPr lang="en-US" altLang="zh-CN" sz="2400" smtClean="0"/>
          </a:p>
          <a:p>
            <a:pPr marL="0" indent="0">
              <a:buFontTx/>
              <a:buNone/>
            </a:pPr>
            <a:r>
              <a:rPr lang="en-US" altLang="zh-CN" sz="2400" smtClean="0"/>
              <a:t>{</a:t>
            </a:r>
            <a:endParaRPr lang="en-US" altLang="zh-CN" sz="2400" smtClean="0"/>
          </a:p>
          <a:p>
            <a:pPr marL="400050" lvl="1" indent="0">
              <a:buFontTx/>
              <a:buNone/>
            </a:pPr>
            <a:r>
              <a:rPr lang="en-US" altLang="zh-CN" sz="2000" smtClean="0"/>
              <a:t>j = 0</a:t>
            </a:r>
            <a:r>
              <a:rPr lang="zh-CN" altLang="en-US" sz="2000" smtClean="0"/>
              <a:t>；</a:t>
            </a:r>
            <a:endParaRPr lang="en-US" altLang="zh-CN" sz="2000" smtClean="0"/>
          </a:p>
          <a:p>
            <a:pPr marL="400050" lvl="1" indent="0">
              <a:buFontTx/>
              <a:buNone/>
            </a:pPr>
            <a:r>
              <a:rPr lang="en-US" altLang="zh-CN" sz="2000" smtClean="0"/>
              <a:t>while (j &lt;= strlen(S) - strlen(T))</a:t>
            </a:r>
            <a:endParaRPr lang="en-US" altLang="zh-CN" sz="2000" smtClean="0"/>
          </a:p>
          <a:p>
            <a:pPr marL="400050" lvl="1" indent="0">
              <a:buFontTx/>
              <a:buNone/>
            </a:pPr>
            <a:r>
              <a:rPr lang="en-US" altLang="zh-CN" sz="2000" smtClean="0"/>
              <a:t> {  </a:t>
            </a:r>
            <a:endParaRPr lang="en-US" altLang="zh-CN" sz="2000" smtClean="0"/>
          </a:p>
          <a:p>
            <a:pPr marL="400050" lvl="1" indent="0">
              <a:buFontTx/>
              <a:buNone/>
            </a:pPr>
            <a:r>
              <a:rPr lang="en-US" altLang="zh-CN" sz="2000" smtClean="0"/>
              <a:t>  for (i = strlen(T) - 1; i &gt;= 0 &amp;&amp; T[i] ==S[i + j]; - -i)   </a:t>
            </a:r>
            <a:endParaRPr lang="en-US" altLang="zh-CN" sz="2000" smtClean="0"/>
          </a:p>
          <a:p>
            <a:pPr marL="400050" lvl="1" indent="0">
              <a:buFontTx/>
              <a:buNone/>
            </a:pPr>
            <a:r>
              <a:rPr lang="en-US" altLang="zh-CN" sz="2000" smtClean="0"/>
              <a:t>       if (i &lt; 0)     </a:t>
            </a:r>
            <a:endParaRPr lang="en-US" altLang="zh-CN" sz="2000" smtClean="0"/>
          </a:p>
          <a:p>
            <a:pPr marL="400050" lvl="1" indent="0">
              <a:buFontTx/>
              <a:buNone/>
            </a:pPr>
            <a:r>
              <a:rPr lang="en-US" altLang="zh-CN" sz="2000" smtClean="0"/>
              <a:t>             match</a:t>
            </a:r>
            <a:r>
              <a:rPr lang="zh-CN" altLang="en-US" sz="2000" smtClean="0"/>
              <a:t>；</a:t>
            </a:r>
            <a:r>
              <a:rPr lang="en-US" altLang="zh-CN" sz="2000" smtClean="0"/>
              <a:t>//表示整个模式字符串都匹配成功</a:t>
            </a:r>
            <a:endParaRPr lang="en-US" altLang="zh-CN" sz="2000" smtClean="0"/>
          </a:p>
          <a:p>
            <a:pPr marL="400050" lvl="1" indent="0">
              <a:buFontTx/>
              <a:buNone/>
            </a:pPr>
            <a:r>
              <a:rPr lang="zh-CN" altLang="en-US" sz="2000" smtClean="0"/>
              <a:t>       </a:t>
            </a:r>
            <a:r>
              <a:rPr lang="en-US" altLang="zh-CN" sz="2000" smtClean="0"/>
              <a:t>else      </a:t>
            </a:r>
            <a:endParaRPr lang="en-US" altLang="zh-CN" sz="2000" smtClean="0"/>
          </a:p>
          <a:p>
            <a:pPr marL="400050" lvl="1" indent="0">
              <a:buFontTx/>
              <a:buNone/>
            </a:pPr>
            <a:r>
              <a:rPr lang="en-US" altLang="zh-CN" sz="2000" smtClean="0"/>
              <a:t>              j += max(bmGs[i], bmBc[T[i]]-</a:t>
            </a:r>
            <a:r>
              <a:rPr lang="zh-CN" altLang="en-US" sz="2000" smtClean="0"/>
              <a:t>（</a:t>
            </a:r>
            <a:r>
              <a:rPr lang="en-US" altLang="zh-CN" sz="2000" smtClean="0"/>
              <a:t>m-1-i))</a:t>
            </a:r>
            <a:r>
              <a:rPr lang="zh-CN" altLang="en-US" sz="2000" smtClean="0"/>
              <a:t>；</a:t>
            </a:r>
            <a:endParaRPr lang="en-US" altLang="zh-CN" sz="2000" smtClean="0"/>
          </a:p>
          <a:p>
            <a:pPr marL="400050" lvl="1" indent="0">
              <a:buFontTx/>
              <a:buNone/>
            </a:pPr>
            <a:r>
              <a:rPr lang="en-US" altLang="zh-CN" sz="2000" smtClean="0"/>
              <a:t>}</a:t>
            </a:r>
            <a:endParaRPr lang="en-US" altLang="zh-CN" sz="2000" smtClean="0"/>
          </a:p>
          <a:p>
            <a:pPr marL="0" indent="0">
              <a:buFontTx/>
              <a:buNone/>
            </a:pPr>
            <a:r>
              <a:rPr lang="en-US" altLang="zh-CN" sz="2400" smtClean="0"/>
              <a:t>}</a:t>
            </a:r>
            <a:endParaRPr lang="zh-CN" altLang="en-US" sz="2400" smtClean="0"/>
          </a:p>
        </p:txBody>
      </p:sp>
      <p:sp>
        <p:nvSpPr>
          <p:cNvPr id="7" name="矩形 6"/>
          <p:cNvSpPr/>
          <p:nvPr/>
        </p:nvSpPr>
        <p:spPr>
          <a:xfrm>
            <a:off x="4788023" y="2708920"/>
            <a:ext cx="4121641" cy="830997"/>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最好时</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O(</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(S)/</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(T))</a:t>
            </a:r>
            <a:endPar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最坏时</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O(</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(S)*</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rPr>
              <a:t>(T))</a:t>
            </a:r>
            <a:endPar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20204" pitchFamily="34" charset="0"/>
              <a:ea typeface="宋体" panose="02010600030101010101" pitchFamily="2" charset="-122"/>
              <a:cs typeface="+mn-cs"/>
            </a:endParaRPr>
          </a:p>
        </p:txBody>
      </p:sp>
      <p:sp>
        <p:nvSpPr>
          <p:cNvPr id="5" name="Rectangle 2"/>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smtClean="0">
                <a:solidFill>
                  <a:srgbClr val="FF0000"/>
                </a:solidFill>
                <a:effectLst>
                  <a:outerShdw blurRad="38100" dist="38100" dir="2700000">
                    <a:srgbClr val="000000"/>
                  </a:outerShdw>
                </a:effectLst>
                <a:sym typeface="+mn-ea"/>
              </a:rPr>
              <a:t>好后缀</a:t>
            </a:r>
            <a:r>
              <a:rPr lang="en-US" altLang="zh-CN" dirty="0" err="1" smtClean="0">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522" name="Rectangle 122"/>
          <p:cNvSpPr/>
          <p:nvPr>
            <p:ph type="title"/>
          </p:nvPr>
        </p:nvSpPr>
        <p:spPr>
          <a:xfrm>
            <a:off x="628650" y="-8953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endParaRPr lang="zh-CN" altLang="en-US" dirty="0">
              <a:effectLst>
                <a:outerShdw blurRad="38100" dist="38100" dir="2700000">
                  <a:srgbClr val="000000"/>
                </a:outerShdw>
              </a:effectLst>
            </a:endParaRPr>
          </a:p>
        </p:txBody>
      </p:sp>
      <p:graphicFrame>
        <p:nvGraphicFramePr>
          <p:cNvPr id="108548" name="表格 108547"/>
          <p:cNvGraphicFramePr/>
          <p:nvPr>
            <p:custDataLst>
              <p:tags r:id="rId1"/>
            </p:custDataLst>
          </p:nvPr>
        </p:nvGraphicFramePr>
        <p:xfrm>
          <a:off x="2587587" y="2480551"/>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8568" name="Text Box 145"/>
          <p:cNvSpPr txBox="1"/>
          <p:nvPr/>
        </p:nvSpPr>
        <p:spPr>
          <a:xfrm>
            <a:off x="715537" y="2462971"/>
            <a:ext cx="7315200" cy="338554"/>
          </a:xfrm>
          <a:prstGeom prst="rect">
            <a:avLst/>
          </a:prstGeom>
          <a:noFill/>
          <a:ln w="9525">
            <a:noFill/>
          </a:ln>
        </p:spPr>
        <p:txBody>
          <a:bodyPr>
            <a:spAutoFit/>
          </a:bodyPr>
          <a:lstStyle/>
          <a:p>
            <a:pPr>
              <a:lnSpc>
                <a:spcPct val="80000"/>
              </a:lnSpc>
              <a:spcBef>
                <a:spcPct val="20000"/>
              </a:spcBef>
              <a:buClr>
                <a:schemeClr val="hlink"/>
              </a:buClr>
              <a:buFont typeface="Wingdings" panose="05000000000000000000" pitchFamily="2" charset="2"/>
              <a:buNone/>
            </a:pPr>
            <a:r>
              <a:rPr lang="zh-CN" altLang="en-US" sz="2000" b="1" dirty="0">
                <a:solidFill>
                  <a:srgbClr val="FF0000"/>
                </a:solidFill>
                <a:latin typeface="Arial" panose="020B0604020202020204" pitchFamily="34" charset="0"/>
              </a:rPr>
              <a:t>计算</a:t>
            </a:r>
            <a:r>
              <a:rPr lang="en-US" altLang="zh-CN" sz="2000" b="1" dirty="0">
                <a:solidFill>
                  <a:srgbClr val="FF0000"/>
                </a:solidFill>
                <a:latin typeface="Arial" panose="020B0604020202020204" pitchFamily="34" charset="0"/>
                <a:cs typeface="Times New Roman" panose="02020603050405020304" pitchFamily="18" charset="0"/>
              </a:rPr>
              <a:t>bmBc[c]</a:t>
            </a:r>
            <a:endParaRPr lang="en-US" altLang="zh-CN" sz="2000" dirty="0">
              <a:solidFill>
                <a:srgbClr val="FF0000"/>
              </a:solidFill>
              <a:latin typeface="Arial" panose="020B0604020202020204" pitchFamily="34" charset="0"/>
            </a:endParaRPr>
          </a:p>
        </p:txBody>
      </p:sp>
      <p:graphicFrame>
        <p:nvGraphicFramePr>
          <p:cNvPr id="108569" name="表格 108568"/>
          <p:cNvGraphicFramePr/>
          <p:nvPr>
            <p:custDataLst>
              <p:tags r:id="rId2"/>
            </p:custDataLst>
          </p:nvPr>
        </p:nvGraphicFramePr>
        <p:xfrm>
          <a:off x="2587587" y="4190778"/>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8611" name="Text Box 186"/>
          <p:cNvSpPr txBox="1"/>
          <p:nvPr/>
        </p:nvSpPr>
        <p:spPr>
          <a:xfrm>
            <a:off x="717207" y="4464736"/>
            <a:ext cx="7315200" cy="338554"/>
          </a:xfrm>
          <a:prstGeom prst="rect">
            <a:avLst/>
          </a:prstGeom>
          <a:noFill/>
          <a:ln w="9525">
            <a:noFill/>
          </a:ln>
        </p:spPr>
        <p:txBody>
          <a:bodyPr>
            <a:spAutoFit/>
          </a:bodyPr>
          <a:lstStyle/>
          <a:p>
            <a:pPr>
              <a:lnSpc>
                <a:spcPct val="80000"/>
              </a:lnSpc>
              <a:spcBef>
                <a:spcPct val="20000"/>
              </a:spcBef>
              <a:buClr>
                <a:schemeClr val="hlink"/>
              </a:buClr>
              <a:buFont typeface="Wingdings" panose="05000000000000000000" pitchFamily="2" charset="2"/>
              <a:buNone/>
            </a:pPr>
            <a:r>
              <a:rPr lang="zh-CN" altLang="en-US" sz="2000" b="1" dirty="0">
                <a:solidFill>
                  <a:srgbClr val="FF0000"/>
                </a:solidFill>
                <a:latin typeface="Arial" panose="020B0604020202020204" pitchFamily="34" charset="0"/>
              </a:rPr>
              <a:t>计算</a:t>
            </a:r>
            <a:r>
              <a:rPr lang="en-US" altLang="zh-CN" sz="2000" b="1" dirty="0">
                <a:solidFill>
                  <a:srgbClr val="FF0000"/>
                </a:solidFill>
                <a:latin typeface="Arial" panose="020B0604020202020204" pitchFamily="34" charset="0"/>
                <a:cs typeface="Times New Roman" panose="02020603050405020304" pitchFamily="18" charset="0"/>
              </a:rPr>
              <a:t>bmGs[i]</a:t>
            </a:r>
            <a:endParaRPr lang="en-US" altLang="zh-CN" sz="2000" b="1" dirty="0">
              <a:solidFill>
                <a:srgbClr val="FF0000"/>
              </a:solidFill>
              <a:latin typeface="Arial" panose="020B0604020202020204" pitchFamily="34" charset="0"/>
              <a:ea typeface="Times New Roman" panose="02020603050405020304" pitchFamily="18" charset="0"/>
            </a:endParaRPr>
          </a:p>
        </p:txBody>
      </p:sp>
      <p:sp>
        <p:nvSpPr>
          <p:cNvPr id="2" name="文本框 1"/>
          <p:cNvSpPr txBox="1"/>
          <p:nvPr/>
        </p:nvSpPr>
        <p:spPr>
          <a:xfrm>
            <a:off x="710497" y="5490909"/>
            <a:ext cx="7873365" cy="829945"/>
          </a:xfrm>
          <a:prstGeom prst="rect">
            <a:avLst/>
          </a:prstGeom>
          <a:noFill/>
        </p:spPr>
        <p:txBody>
          <a:bodyPr wrap="square" rtlCol="0">
            <a:spAutoFit/>
          </a:bodyPr>
          <a:lstStyle/>
          <a:p>
            <a:r>
              <a:rPr lang="zh-CN" altLang="en-US" sz="1600" b="1" dirty="0">
                <a:solidFill>
                  <a:schemeClr val="accent1">
                    <a:lumMod val="75000"/>
                  </a:schemeClr>
                </a:solidFill>
              </a:rPr>
              <a:t>当前位置匹配不成功，需要向右移动模式串</a:t>
            </a:r>
            <a:r>
              <a:rPr lang="en-US" altLang="zh-CN" sz="1600" b="1" dirty="0">
                <a:solidFill>
                  <a:srgbClr val="FF0000"/>
                </a:solidFill>
              </a:rPr>
              <a:t>shift(</a:t>
            </a:r>
            <a:r>
              <a:rPr lang="en-US" altLang="zh-CN" sz="1600" b="1" dirty="0" err="1">
                <a:solidFill>
                  <a:srgbClr val="FF0000"/>
                </a:solidFill>
              </a:rPr>
              <a:t>Gs</a:t>
            </a:r>
            <a:r>
              <a:rPr lang="en-US" altLang="zh-CN" sz="1600" b="1" dirty="0">
                <a:solidFill>
                  <a:srgbClr val="FF0000"/>
                </a:solidFill>
              </a:rPr>
              <a:t>)=</a:t>
            </a:r>
            <a:r>
              <a:rPr lang="en-US" altLang="zh-CN" sz="1600" b="1" dirty="0" err="1">
                <a:solidFill>
                  <a:srgbClr val="FF0000"/>
                </a:solidFill>
              </a:rPr>
              <a:t>bmGs</a:t>
            </a:r>
            <a:r>
              <a:rPr lang="en-US" altLang="zh-CN" sz="1600" b="1" dirty="0">
                <a:solidFill>
                  <a:srgbClr val="FF0000"/>
                </a:solidFill>
              </a:rPr>
              <a:t>[i]</a:t>
            </a:r>
            <a:r>
              <a:rPr lang="zh-CN" altLang="en-US" sz="1600" b="1" dirty="0">
                <a:solidFill>
                  <a:schemeClr val="accent1">
                    <a:lumMod val="75000"/>
                  </a:schemeClr>
                </a:solidFill>
              </a:rPr>
              <a:t>个字符，</a:t>
            </a:r>
            <a:r>
              <a:rPr lang="en-US" altLang="zh-CN" sz="1600" b="1" dirty="0">
                <a:solidFill>
                  <a:srgbClr val="FF0000"/>
                </a:solidFill>
              </a:rPr>
              <a:t>i</a:t>
            </a:r>
            <a:r>
              <a:rPr lang="zh-CN" altLang="en-US" sz="1600" b="1" dirty="0">
                <a:solidFill>
                  <a:schemeClr val="accent1">
                    <a:lumMod val="75000"/>
                  </a:schemeClr>
                </a:solidFill>
              </a:rPr>
              <a:t>为模式串失配位置</a:t>
            </a:r>
            <a:r>
              <a:rPr lang="en-US" altLang="zh-CN" sz="1600" b="1" dirty="0">
                <a:solidFill>
                  <a:schemeClr val="accent1">
                    <a:lumMod val="75000"/>
                  </a:schemeClr>
                </a:solidFill>
              </a:rPr>
              <a:t>,bmGs[i] 存储的值表示当模式串中的字符 T[i] 不匹配时，应该将模式串移动多远，以对齐好后缀</a:t>
            </a:r>
            <a:endParaRPr lang="en-US" altLang="zh-CN" sz="1600" b="1" dirty="0">
              <a:solidFill>
                <a:schemeClr val="accent1">
                  <a:lumMod val="75000"/>
                </a:schemeClr>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018982"/>
            <a:ext cx="7196434" cy="1020390"/>
          </a:xfrm>
          <a:prstGeom prst="rect">
            <a:avLst/>
          </a:prstGeom>
        </p:spPr>
      </p:pic>
      <p:sp>
        <p:nvSpPr>
          <p:cNvPr id="12" name="文本框 11"/>
          <p:cNvSpPr txBox="1"/>
          <p:nvPr/>
        </p:nvSpPr>
        <p:spPr>
          <a:xfrm>
            <a:off x="653029" y="3464325"/>
            <a:ext cx="7873365" cy="584775"/>
          </a:xfrm>
          <a:prstGeom prst="rect">
            <a:avLst/>
          </a:prstGeom>
          <a:noFill/>
        </p:spPr>
        <p:txBody>
          <a:bodyPr wrap="square" rtlCol="0">
            <a:spAutoFit/>
          </a:bodyPr>
          <a:lstStyle/>
          <a:p>
            <a:r>
              <a:rPr lang="zh-CN" altLang="en-US" sz="1600" b="1" dirty="0">
                <a:solidFill>
                  <a:schemeClr val="accent1">
                    <a:lumMod val="75000"/>
                  </a:schemeClr>
                </a:solidFill>
              </a:rPr>
              <a:t>当前位置匹配不成功，需要向右移动模式串</a:t>
            </a:r>
            <a:r>
              <a:rPr lang="en-US" altLang="zh-CN" sz="1600" b="1" dirty="0">
                <a:solidFill>
                  <a:srgbClr val="FF0000"/>
                </a:solidFill>
              </a:rPr>
              <a:t>shift(</a:t>
            </a:r>
            <a:r>
              <a:rPr lang="en-US" altLang="zh-CN" sz="1600" b="1" dirty="0" err="1">
                <a:solidFill>
                  <a:srgbClr val="FF0000"/>
                </a:solidFill>
              </a:rPr>
              <a:t>Bc</a:t>
            </a:r>
            <a:r>
              <a:rPr lang="en-US" altLang="zh-CN" sz="1600" b="1" dirty="0">
                <a:solidFill>
                  <a:srgbClr val="FF0000"/>
                </a:solidFill>
              </a:rPr>
              <a:t>)=bmBc[c]-d</a:t>
            </a:r>
            <a:r>
              <a:rPr lang="zh-CN" altLang="en-US" sz="1600" b="1" dirty="0">
                <a:solidFill>
                  <a:schemeClr val="accent1">
                    <a:lumMod val="75000"/>
                  </a:schemeClr>
                </a:solidFill>
              </a:rPr>
              <a:t>个字符，</a:t>
            </a:r>
            <a:r>
              <a:rPr lang="en-US" altLang="zh-CN" sz="1600" b="1" dirty="0">
                <a:solidFill>
                  <a:srgbClr val="FF0000"/>
                </a:solidFill>
              </a:rPr>
              <a:t>c</a:t>
            </a:r>
            <a:r>
              <a:rPr lang="zh-CN" altLang="en-US" sz="1600" b="1" dirty="0">
                <a:solidFill>
                  <a:schemeClr val="accent1">
                    <a:lumMod val="75000"/>
                  </a:schemeClr>
                </a:solidFill>
              </a:rPr>
              <a:t>为失配字符，</a:t>
            </a:r>
            <a:r>
              <a:rPr lang="en-US" altLang="zh-CN" sz="1600" b="1" dirty="0">
                <a:solidFill>
                  <a:srgbClr val="FF0000"/>
                </a:solidFill>
              </a:rPr>
              <a:t>d</a:t>
            </a:r>
            <a:r>
              <a:rPr lang="zh-CN" altLang="en-US" sz="1600" b="1" dirty="0">
                <a:solidFill>
                  <a:schemeClr val="accent1">
                    <a:lumMod val="75000"/>
                  </a:schemeClr>
                </a:solidFill>
              </a:rPr>
              <a:t>为模式串对应的失配位置与模式最右端字符的距离，</a:t>
            </a:r>
            <a:endParaRPr lang="zh-CN" altLang="en-US" sz="1600" b="1" dirty="0">
              <a:solidFill>
                <a:schemeClr val="accent1">
                  <a:lumMod val="75000"/>
                </a:schemeClr>
              </a:solidFill>
            </a:endParaRPr>
          </a:p>
        </p:txBody>
      </p:sp>
      <p:sp>
        <p:nvSpPr>
          <p:cNvPr id="5" name="矩形 4"/>
          <p:cNvSpPr/>
          <p:nvPr/>
        </p:nvSpPr>
        <p:spPr>
          <a:xfrm>
            <a:off x="3635896" y="1696713"/>
            <a:ext cx="3744416" cy="278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模式串长度</a:t>
            </a:r>
            <a:r>
              <a:rPr lang="en-US" altLang="zh-CN" sz="1600" b="1" dirty="0">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m=8</a:t>
            </a:r>
            <a:endParaRPr lang="zh-CN" altLang="en-US" sz="1600" b="1" dirty="0">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1"/>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1</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graphicFrame>
        <p:nvGraphicFramePr>
          <p:cNvPr id="110595" name="表格 110594"/>
          <p:cNvGraphicFramePr/>
          <p:nvPr>
            <p:custDataLst>
              <p:tags r:id="rId1"/>
            </p:custDataLst>
          </p:nvPr>
        </p:nvGraphicFramePr>
        <p:xfrm>
          <a:off x="497891" y="1412776"/>
          <a:ext cx="8331200" cy="1371600"/>
        </p:xfrm>
        <a:graphic>
          <a:graphicData uri="http://schemas.openxmlformats.org/drawingml/2006/table">
            <a:tbl>
              <a:tblPr/>
              <a:tblGrid>
                <a:gridCol w="361950"/>
                <a:gridCol w="349250"/>
                <a:gridCol w="336550"/>
                <a:gridCol w="361950"/>
                <a:gridCol w="349250"/>
                <a:gridCol w="361950"/>
                <a:gridCol w="349250"/>
                <a:gridCol w="3619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3" name="文本框 2"/>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[’A’]-0=1</a:t>
            </a:r>
            <a:endParaRPr lang="zh-CN" altLang="en-US" dirty="0"/>
          </a:p>
        </p:txBody>
      </p:sp>
      <p:sp>
        <p:nvSpPr>
          <p:cNvPr id="5" name="文本框 4"/>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[i]=1</a:t>
            </a:r>
            <a:endParaRPr lang="zh-CN" altLang="en-US" dirty="0"/>
          </a:p>
        </p:txBody>
      </p:sp>
      <p:graphicFrame>
        <p:nvGraphicFramePr>
          <p:cNvPr id="6" name="表格 5"/>
          <p:cNvGraphicFramePr/>
          <p:nvPr>
            <p:custDataLst>
              <p:tags r:id="rId2"/>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3"/>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bmGs</a:t>
            </a:r>
            <a:r>
              <a:rPr lang="en-US" altLang="zh-CN" sz="2400" b="1" dirty="0">
                <a:solidFill>
                  <a:srgbClr val="FF0000"/>
                </a:solidFill>
                <a:latin typeface="Arial" panose="020B0604020202020204" pitchFamily="34" charset="0"/>
                <a:cs typeface="Times New Roman" panose="02020603050405020304" pitchFamily="18" charset="0"/>
              </a:rPr>
              <a:t>[i]</a:t>
            </a:r>
            <a:endParaRPr lang="zh-CN" altLang="en-US" dirty="0"/>
          </a:p>
        </p:txBody>
      </p:sp>
      <p:sp>
        <p:nvSpPr>
          <p:cNvPr id="12" name="文本框 11"/>
          <p:cNvSpPr txBox="1"/>
          <p:nvPr/>
        </p:nvSpPr>
        <p:spPr>
          <a:xfrm>
            <a:off x="3533055"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20204" pitchFamily="34" charset="0"/>
                <a:cs typeface="Times New Roman" panose="02020603050405020304" pitchFamily="18" charset="0"/>
              </a:rPr>
              <a:t>1</a:t>
            </a:r>
            <a:r>
              <a:rPr lang="zh-CN" altLang="en-US" sz="2400" b="1" dirty="0">
                <a:solidFill>
                  <a:schemeClr val="accent1">
                    <a:lumMod val="50000"/>
                  </a:schemeClr>
                </a:solidFill>
                <a:latin typeface="Arial" panose="020B0604020202020204" pitchFamily="34" charset="0"/>
                <a:cs typeface="Times New Roman" panose="02020603050405020304" pitchFamily="18" charset="0"/>
              </a:rPr>
              <a:t>次</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pitchFamily="18" charset="0"/>
              </a:rPr>
              <a:t>模式串右移</a:t>
            </a:r>
            <a:r>
              <a:rPr lang="en-US" altLang="zh-CN" sz="2400" b="1" dirty="0">
                <a:solidFill>
                  <a:schemeClr val="accent1">
                    <a:lumMod val="50000"/>
                  </a:schemeClr>
                </a:solidFill>
                <a:highlight>
                  <a:srgbClr val="FFFF00"/>
                </a:highlight>
                <a:latin typeface="Arial" panose="020B0604020202020204" pitchFamily="34" charset="0"/>
                <a:cs typeface="Times New Roman" panose="02020603050405020304" pitchFamily="18" charset="0"/>
              </a:rPr>
              <a:t>1</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97891" y="1408484"/>
          <a:ext cx="8331200" cy="1371600"/>
        </p:xfrm>
        <a:graphic>
          <a:graphicData uri="http://schemas.openxmlformats.org/drawingml/2006/table">
            <a:tbl>
              <a:tblPr/>
              <a:tblGrid>
                <a:gridCol w="361950"/>
                <a:gridCol w="361950"/>
                <a:gridCol w="349250"/>
                <a:gridCol w="336550"/>
                <a:gridCol w="361950"/>
                <a:gridCol w="361950"/>
                <a:gridCol w="361950"/>
                <a:gridCol w="3365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110593" name="灯片编号占位符 1"/>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2</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3" name="文本框 2"/>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[’C’]-2=4</a:t>
            </a:r>
            <a:endParaRPr lang="zh-CN" altLang="en-US" dirty="0"/>
          </a:p>
        </p:txBody>
      </p:sp>
      <p:sp>
        <p:nvSpPr>
          <p:cNvPr id="5" name="文本框 4"/>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[i]=4</a:t>
            </a:r>
            <a:endParaRPr lang="zh-CN" altLang="en-US" dirty="0"/>
          </a:p>
        </p:txBody>
      </p:sp>
      <p:graphicFrame>
        <p:nvGraphicFramePr>
          <p:cNvPr id="6" name="表格 5"/>
          <p:cNvGraphicFramePr/>
          <p:nvPr>
            <p:custDataLst>
              <p:tags r:id="rId1"/>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bmGs</a:t>
            </a:r>
            <a:r>
              <a:rPr lang="en-US" altLang="zh-CN" sz="2400" b="1" dirty="0">
                <a:solidFill>
                  <a:srgbClr val="FF0000"/>
                </a:solidFill>
                <a:latin typeface="Arial" panose="020B0604020202020204" pitchFamily="34" charset="0"/>
                <a:cs typeface="Times New Roman" panose="02020603050405020304" pitchFamily="18" charset="0"/>
              </a:rPr>
              <a:t>[i]</a:t>
            </a:r>
            <a:endParaRPr lang="zh-CN" altLang="en-US" dirty="0"/>
          </a:p>
        </p:txBody>
      </p:sp>
      <p:sp>
        <p:nvSpPr>
          <p:cNvPr id="12" name="文本框 11"/>
          <p:cNvSpPr txBox="1"/>
          <p:nvPr/>
        </p:nvSpPr>
        <p:spPr>
          <a:xfrm>
            <a:off x="3960440"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20204" pitchFamily="34" charset="0"/>
                <a:cs typeface="Times New Roman" panose="02020603050405020304" pitchFamily="18" charset="0"/>
              </a:rPr>
              <a:t>3</a:t>
            </a:r>
            <a:r>
              <a:rPr lang="zh-CN" altLang="en-US" sz="2400" b="1" dirty="0">
                <a:solidFill>
                  <a:schemeClr val="accent1">
                    <a:lumMod val="50000"/>
                  </a:schemeClr>
                </a:solidFill>
                <a:latin typeface="Arial" panose="020B0604020202020204" pitchFamily="34" charset="0"/>
                <a:cs typeface="Times New Roman" panose="02020603050405020304" pitchFamily="18" charset="0"/>
              </a:rPr>
              <a:t>次</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pitchFamily="18" charset="0"/>
              </a:rPr>
              <a:t>模式串右移</a:t>
            </a:r>
            <a:r>
              <a:rPr lang="en-US" altLang="zh-CN" b="1" dirty="0">
                <a:solidFill>
                  <a:schemeClr val="accent1">
                    <a:lumMod val="50000"/>
                  </a:schemeClr>
                </a:solidFill>
                <a:highlight>
                  <a:srgbClr val="FFFF00"/>
                </a:highlight>
                <a:cs typeface="Times New Roman" panose="02020603050405020304" pitchFamily="18" charset="0"/>
              </a:rPr>
              <a:t>4</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497891" y="1400456"/>
          <a:ext cx="8267700" cy="1371600"/>
        </p:xfrm>
        <a:graphic>
          <a:graphicData uri="http://schemas.openxmlformats.org/drawingml/2006/table">
            <a:tbl>
              <a:tblPr/>
              <a:tblGrid>
                <a:gridCol w="361950"/>
                <a:gridCol w="349250"/>
                <a:gridCol w="336550"/>
                <a:gridCol w="323850"/>
                <a:gridCol w="349250"/>
                <a:gridCol w="361950"/>
                <a:gridCol w="349250"/>
                <a:gridCol w="3365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8</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7</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6</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5</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1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gridSpan="1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110593" name="灯片编号占位符 1"/>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3</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5" name="文本框 4"/>
          <p:cNvSpPr txBox="1"/>
          <p:nvPr/>
        </p:nvSpPr>
        <p:spPr>
          <a:xfrm>
            <a:off x="929304" y="3391887"/>
            <a:ext cx="5633863" cy="461665"/>
          </a:xfrm>
          <a:prstGeom prst="rect">
            <a:avLst/>
          </a:prstGeom>
          <a:noFill/>
        </p:spPr>
        <p:txBody>
          <a:bodyPr wrap="square">
            <a:spAutoFit/>
          </a:bodyPr>
          <a:lstStyle/>
          <a:p>
            <a:r>
              <a:rPr lang="zh-CN" altLang="en-US" sz="2400" b="1" dirty="0">
                <a:solidFill>
                  <a:srgbClr val="FF0000"/>
                </a:solidFill>
                <a:highlight>
                  <a:srgbClr val="FFFF00"/>
                </a:highlight>
              </a:rPr>
              <a:t>匹配成功可以按好后缀的方式继续匹配</a:t>
            </a:r>
            <a:endParaRPr lang="zh-CN" altLang="en-US" sz="2400" b="1" dirty="0">
              <a:solidFill>
                <a:srgbClr val="FF0000"/>
              </a:solidFill>
              <a:highlight>
                <a:srgbClr val="FFFF00"/>
              </a:highlight>
            </a:endParaRPr>
          </a:p>
        </p:txBody>
      </p:sp>
      <p:graphicFrame>
        <p:nvGraphicFramePr>
          <p:cNvPr id="6" name="表格 5"/>
          <p:cNvGraphicFramePr/>
          <p:nvPr>
            <p:custDataLst>
              <p:tags r:id="rId2"/>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3"/>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bmGs</a:t>
            </a:r>
            <a:r>
              <a:rPr lang="en-US" altLang="zh-CN" sz="2400" b="1" dirty="0">
                <a:solidFill>
                  <a:srgbClr val="FF0000"/>
                </a:solidFill>
                <a:latin typeface="Arial" panose="020B0604020202020204" pitchFamily="34" charset="0"/>
                <a:cs typeface="Times New Roman" panose="02020603050405020304" pitchFamily="18" charset="0"/>
              </a:rPr>
              <a:t>[i]</a:t>
            </a:r>
            <a:endParaRPr lang="zh-CN" altLang="en-US" dirty="0"/>
          </a:p>
        </p:txBody>
      </p:sp>
      <p:sp>
        <p:nvSpPr>
          <p:cNvPr id="12" name="文本框 11"/>
          <p:cNvSpPr txBox="1"/>
          <p:nvPr/>
        </p:nvSpPr>
        <p:spPr>
          <a:xfrm>
            <a:off x="5292080" y="1855423"/>
            <a:ext cx="2643726"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20204" pitchFamily="34" charset="0"/>
                <a:cs typeface="Times New Roman" panose="02020603050405020304" pitchFamily="18" charset="0"/>
              </a:rPr>
              <a:t>8</a:t>
            </a:r>
            <a:r>
              <a:rPr lang="zh-CN" altLang="en-US" sz="2400" b="1" dirty="0">
                <a:solidFill>
                  <a:schemeClr val="accent1">
                    <a:lumMod val="50000"/>
                  </a:schemeClr>
                </a:solidFill>
                <a:latin typeface="Arial" panose="020B0604020202020204" pitchFamily="34" charset="0"/>
                <a:cs typeface="Times New Roman" panose="02020603050405020304" pitchFamily="18" charset="0"/>
              </a:rPr>
              <a:t>次 成功</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pitchFamily="18" charset="0"/>
              </a:rPr>
              <a:t>模式串右移</a:t>
            </a:r>
            <a:r>
              <a:rPr lang="en-US" altLang="zh-CN" b="1" dirty="0">
                <a:solidFill>
                  <a:schemeClr val="accent1">
                    <a:lumMod val="50000"/>
                  </a:schemeClr>
                </a:solidFill>
                <a:highlight>
                  <a:srgbClr val="FFFF00"/>
                </a:highlight>
                <a:cs typeface="Times New Roman" panose="02020603050405020304" pitchFamily="18" charset="0"/>
              </a:rPr>
              <a:t>7</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114728"/>
          <p:cNvGraphicFramePr/>
          <p:nvPr>
            <p:custDataLst>
              <p:tags r:id="rId1"/>
            </p:custDataLst>
          </p:nvPr>
        </p:nvGraphicFramePr>
        <p:xfrm>
          <a:off x="483153" y="1398847"/>
          <a:ext cx="8308315" cy="1404725"/>
        </p:xfrm>
        <a:graphic>
          <a:graphicData uri="http://schemas.openxmlformats.org/drawingml/2006/table">
            <a:tbl>
              <a:tblPr/>
              <a:tblGrid>
                <a:gridCol w="360739"/>
                <a:gridCol w="347797"/>
                <a:gridCol w="334857"/>
                <a:gridCol w="321914"/>
                <a:gridCol w="347798"/>
                <a:gridCol w="360738"/>
                <a:gridCol w="347798"/>
                <a:gridCol w="334856"/>
                <a:gridCol w="360739"/>
                <a:gridCol w="334856"/>
                <a:gridCol w="360739"/>
                <a:gridCol w="334856"/>
                <a:gridCol w="360739"/>
                <a:gridCol w="347797"/>
                <a:gridCol w="334857"/>
                <a:gridCol w="360738"/>
                <a:gridCol w="334857"/>
                <a:gridCol w="360738"/>
                <a:gridCol w="334857"/>
                <a:gridCol w="360738"/>
                <a:gridCol w="321915"/>
                <a:gridCol w="334856"/>
                <a:gridCol w="347798"/>
                <a:gridCol w="360738"/>
              </a:tblGrid>
              <a:tr h="4903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r>
              <a:tr h="424064">
                <a:tc gridSpan="1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r>
              <a:tr h="424064">
                <a:tc gridSpan="1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r>
            </a:tbl>
          </a:graphicData>
        </a:graphic>
      </p:graphicFrame>
      <p:sp>
        <p:nvSpPr>
          <p:cNvPr id="110593" name="灯片编号占位符 1"/>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4</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3" name="文本框 2"/>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[’C’]-2=4</a:t>
            </a:r>
            <a:endParaRPr lang="zh-CN" altLang="en-US" dirty="0"/>
          </a:p>
        </p:txBody>
      </p:sp>
      <p:sp>
        <p:nvSpPr>
          <p:cNvPr id="5" name="文本框 4"/>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[i]=4</a:t>
            </a:r>
            <a:endParaRPr lang="zh-CN" altLang="en-US" dirty="0"/>
          </a:p>
        </p:txBody>
      </p:sp>
      <p:graphicFrame>
        <p:nvGraphicFramePr>
          <p:cNvPr id="6" name="表格 5"/>
          <p:cNvGraphicFramePr/>
          <p:nvPr>
            <p:custDataLst>
              <p:tags r:id="rId2"/>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3"/>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bmGs</a:t>
            </a:r>
            <a:r>
              <a:rPr lang="en-US" altLang="zh-CN" sz="2400" b="1" dirty="0">
                <a:solidFill>
                  <a:srgbClr val="FF0000"/>
                </a:solidFill>
                <a:latin typeface="Arial" panose="020B0604020202020204" pitchFamily="34" charset="0"/>
                <a:cs typeface="Times New Roman" panose="02020603050405020304" pitchFamily="18" charset="0"/>
              </a:rPr>
              <a:t>[i]</a:t>
            </a:r>
            <a:endParaRPr lang="zh-CN" altLang="en-US" dirty="0"/>
          </a:p>
        </p:txBody>
      </p:sp>
      <p:sp>
        <p:nvSpPr>
          <p:cNvPr id="12" name="文本框 11"/>
          <p:cNvSpPr txBox="1"/>
          <p:nvPr/>
        </p:nvSpPr>
        <p:spPr>
          <a:xfrm>
            <a:off x="3960440"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20204" pitchFamily="34" charset="0"/>
                <a:cs typeface="Times New Roman" panose="02020603050405020304" pitchFamily="18" charset="0"/>
              </a:rPr>
              <a:t>3</a:t>
            </a:r>
            <a:r>
              <a:rPr lang="zh-CN" altLang="en-US" sz="2400" b="1" dirty="0">
                <a:solidFill>
                  <a:schemeClr val="accent1">
                    <a:lumMod val="50000"/>
                  </a:schemeClr>
                </a:solidFill>
                <a:latin typeface="Arial" panose="020B0604020202020204" pitchFamily="34" charset="0"/>
                <a:cs typeface="Times New Roman" panose="02020603050405020304" pitchFamily="18" charset="0"/>
              </a:rPr>
              <a:t>次</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pitchFamily="18" charset="0"/>
              </a:rPr>
              <a:t>模式串右移</a:t>
            </a:r>
            <a:r>
              <a:rPr lang="en-US" altLang="zh-CN" b="1" dirty="0">
                <a:solidFill>
                  <a:schemeClr val="accent1">
                    <a:lumMod val="50000"/>
                  </a:schemeClr>
                </a:solidFill>
                <a:highlight>
                  <a:srgbClr val="FFFF00"/>
                </a:highlight>
                <a:cs typeface="Times New Roman" panose="02020603050405020304" pitchFamily="18" charset="0"/>
              </a:rPr>
              <a:t>4</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71710" y="1388980"/>
          <a:ext cx="8319758" cy="1395396"/>
        </p:xfrm>
        <a:graphic>
          <a:graphicData uri="http://schemas.openxmlformats.org/drawingml/2006/table">
            <a:tbl>
              <a:tblPr/>
              <a:tblGrid>
                <a:gridCol w="361453"/>
                <a:gridCol w="348770"/>
                <a:gridCol w="336088"/>
                <a:gridCol w="323405"/>
                <a:gridCol w="348770"/>
                <a:gridCol w="361453"/>
                <a:gridCol w="348770"/>
                <a:gridCol w="336088"/>
                <a:gridCol w="361453"/>
                <a:gridCol w="336088"/>
                <a:gridCol w="361453"/>
                <a:gridCol w="336088"/>
                <a:gridCol w="361453"/>
                <a:gridCol w="323405"/>
                <a:gridCol w="336088"/>
                <a:gridCol w="323405"/>
                <a:gridCol w="361453"/>
                <a:gridCol w="348770"/>
                <a:gridCol w="336088"/>
                <a:gridCol w="361453"/>
                <a:gridCol w="336088"/>
                <a:gridCol w="361453"/>
                <a:gridCol w="348770"/>
                <a:gridCol w="361453"/>
              </a:tblGrid>
              <a:tr h="46513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r>
              <a:tr h="465132">
                <a:tc gridSpan="2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r>
              <a:tr h="465132">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D3D3D3"/>
                    </a:solidFill>
                  </a:tcPr>
                </a:tc>
              </a:tr>
            </a:tbl>
          </a:graphicData>
        </a:graphic>
      </p:graphicFrame>
      <p:sp>
        <p:nvSpPr>
          <p:cNvPr id="110593" name="灯片编号占位符 1"/>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rPr>
              <a:t>5</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5" name="文本框 4"/>
          <p:cNvSpPr txBox="1"/>
          <p:nvPr/>
        </p:nvSpPr>
        <p:spPr>
          <a:xfrm>
            <a:off x="2091794" y="3197797"/>
            <a:ext cx="5864582" cy="461665"/>
          </a:xfrm>
          <a:prstGeom prst="rect">
            <a:avLst/>
          </a:prstGeom>
          <a:noFill/>
        </p:spPr>
        <p:txBody>
          <a:bodyPr wrap="square">
            <a:spAutoFit/>
          </a:bodyPr>
          <a:lstStyle/>
          <a:p>
            <a:r>
              <a:rPr lang="zh-CN" altLang="en-US" sz="2400" b="1" dirty="0">
                <a:solidFill>
                  <a:srgbClr val="FF0000"/>
                </a:solidFill>
              </a:rPr>
              <a:t>匹配结束   共进行了</a:t>
            </a:r>
            <a:r>
              <a:rPr lang="en-US" altLang="zh-CN" sz="2400" b="1" dirty="0">
                <a:solidFill>
                  <a:srgbClr val="FF0000"/>
                </a:solidFill>
              </a:rPr>
              <a:t>5</a:t>
            </a:r>
            <a:r>
              <a:rPr lang="zh-CN" altLang="en-US" sz="2400" b="1" dirty="0">
                <a:solidFill>
                  <a:srgbClr val="FF0000"/>
                </a:solidFill>
              </a:rPr>
              <a:t>次对齐，</a:t>
            </a:r>
            <a:r>
              <a:rPr lang="en-US" altLang="zh-CN" sz="2400" b="1" dirty="0">
                <a:solidFill>
                  <a:srgbClr val="FF0000"/>
                </a:solidFill>
              </a:rPr>
              <a:t>17</a:t>
            </a:r>
            <a:r>
              <a:rPr lang="zh-CN" altLang="en-US" sz="2400" b="1" dirty="0">
                <a:solidFill>
                  <a:srgbClr val="FF0000"/>
                </a:solidFill>
              </a:rPr>
              <a:t>次比较</a:t>
            </a:r>
            <a:endParaRPr lang="zh-CN" altLang="en-US" dirty="0"/>
          </a:p>
        </p:txBody>
      </p:sp>
      <p:graphicFrame>
        <p:nvGraphicFramePr>
          <p:cNvPr id="6" name="表格 5"/>
          <p:cNvGraphicFramePr/>
          <p:nvPr>
            <p:custDataLst>
              <p:tags r:id="rId1"/>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pitchFamily="18" charset="0"/>
              </a:rPr>
              <a:t>bmGs</a:t>
            </a:r>
            <a:r>
              <a:rPr lang="en-US" altLang="zh-CN" sz="2400" b="1" dirty="0">
                <a:solidFill>
                  <a:srgbClr val="FF0000"/>
                </a:solidFill>
                <a:latin typeface="Arial" panose="020B0604020202020204" pitchFamily="34" charset="0"/>
                <a:cs typeface="Times New Roman" panose="02020603050405020304" pitchFamily="18" charset="0"/>
              </a:rPr>
              <a:t>[i]</a:t>
            </a:r>
            <a:endParaRPr lang="zh-CN" altLang="en-US" dirty="0"/>
          </a:p>
        </p:txBody>
      </p:sp>
      <p:sp>
        <p:nvSpPr>
          <p:cNvPr id="12" name="文本框 11"/>
          <p:cNvSpPr txBox="1"/>
          <p:nvPr/>
        </p:nvSpPr>
        <p:spPr>
          <a:xfrm>
            <a:off x="5580112" y="1826144"/>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20204" pitchFamily="34" charset="0"/>
                <a:cs typeface="Times New Roman" panose="02020603050405020304" pitchFamily="18" charset="0"/>
              </a:rPr>
              <a:t>2</a:t>
            </a:r>
            <a:r>
              <a:rPr lang="zh-CN" altLang="en-US" sz="2400" b="1" dirty="0">
                <a:solidFill>
                  <a:schemeClr val="accent1">
                    <a:lumMod val="50000"/>
                  </a:schemeClr>
                </a:solidFill>
                <a:latin typeface="Arial" panose="020B0604020202020204" pitchFamily="34" charset="0"/>
                <a:cs typeface="Times New Roman" panose="02020603050405020304" pitchFamily="18" charset="0"/>
              </a:rPr>
              <a:t>次</a:t>
            </a:r>
            <a:endParaRPr lang="zh-CN" altLang="en-US" dirty="0">
              <a:solidFill>
                <a:schemeClr val="accent1">
                  <a:lumMod val="50000"/>
                </a:schemeClr>
              </a:solidFill>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编号占位符 2"/>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6739" name="文本框 4"/>
          <p:cNvSpPr txBox="1"/>
          <p:nvPr/>
        </p:nvSpPr>
        <p:spPr>
          <a:xfrm>
            <a:off x="683568" y="332656"/>
            <a:ext cx="3024188" cy="461962"/>
          </a:xfrm>
          <a:prstGeom prst="rect">
            <a:avLst/>
          </a:prstGeom>
          <a:noFill/>
          <a:ln w="9525">
            <a:noFill/>
          </a:ln>
        </p:spPr>
        <p:txBody>
          <a:bodyPr>
            <a:spAutoFit/>
          </a:bodyPr>
          <a:lstStyle/>
          <a:p>
            <a:pPr>
              <a:buClrTx/>
            </a:pPr>
            <a:r>
              <a:rPr lang="zh-CN" altLang="en-US" dirty="0" smtClean="0"/>
              <a:t>作业</a:t>
            </a:r>
            <a:r>
              <a:rPr lang="zh-CN" altLang="en-US" dirty="0" smtClean="0">
                <a:latin typeface="Arial" panose="020B0604020202020204" pitchFamily="34" charset="0"/>
              </a:rPr>
              <a:t>：</a:t>
            </a:r>
            <a:endParaRPr lang="zh-CN" altLang="en-US" dirty="0">
              <a:latin typeface="Arial" panose="020B0604020202020204" pitchFamily="34" charset="0"/>
            </a:endParaRPr>
          </a:p>
        </p:txBody>
      </p:sp>
      <p:sp>
        <p:nvSpPr>
          <p:cNvPr id="3" name="矩形 2"/>
          <p:cNvSpPr/>
          <p:nvPr/>
        </p:nvSpPr>
        <p:spPr>
          <a:xfrm>
            <a:off x="683568" y="1298575"/>
            <a:ext cx="7975798" cy="3736407"/>
          </a:xfrm>
          <a:prstGeom prst="rect">
            <a:avLst/>
          </a:prstGeom>
        </p:spPr>
        <p:txBody>
          <a:bodyPr wrap="square">
            <a:spAutoFit/>
          </a:bodyPr>
          <a:lstStyle/>
          <a:p>
            <a:pPr marL="342900" lvl="0" indent="-342900" eaLnBrk="0" hangingPunct="0">
              <a:spcBef>
                <a:spcPct val="20000"/>
              </a:spcBef>
              <a:buFontTx/>
              <a:buChar char="•"/>
              <a:defRPr/>
            </a:pPr>
            <a:r>
              <a:rPr lang="en-US" altLang="zh-CN" sz="3200" kern="0" dirty="0">
                <a:solidFill>
                  <a:srgbClr val="000000"/>
                </a:solidFill>
                <a:latin typeface="宋体" panose="02010600030101010101" pitchFamily="2" charset="-122"/>
                <a:ea typeface="宋体" panose="02010600030101010101" pitchFamily="2" charset="-122"/>
              </a:rPr>
              <a:t>S= </a:t>
            </a:r>
            <a:r>
              <a:rPr lang="en-US" altLang="zh-CN" sz="3200" kern="0" dirty="0" smtClean="0">
                <a:solidFill>
                  <a:srgbClr val="000000"/>
                </a:solidFill>
                <a:latin typeface="宋体" panose="02010600030101010101" pitchFamily="2" charset="-122"/>
                <a:ea typeface="宋体" panose="02010600030101010101" pitchFamily="2" charset="-122"/>
              </a:rPr>
              <a:t>GCATCGCAGAGAGTATACAGTACG</a:t>
            </a:r>
            <a:r>
              <a:rPr lang="zh-CN" altLang="en-US" sz="3200" kern="0" dirty="0" smtClean="0">
                <a:solidFill>
                  <a:srgbClr val="000000"/>
                </a:solidFill>
                <a:latin typeface="宋体" panose="02010600030101010101" pitchFamily="2" charset="-122"/>
                <a:ea typeface="宋体" panose="02010600030101010101" pitchFamily="2" charset="-122"/>
              </a:rPr>
              <a:t>       </a:t>
            </a:r>
            <a:endParaRPr lang="en-US" altLang="zh-CN" sz="3200" kern="0" dirty="0" smtClean="0">
              <a:solidFill>
                <a:srgbClr val="000000"/>
              </a:solidFill>
              <a:latin typeface="宋体" panose="02010600030101010101" pitchFamily="2" charset="-122"/>
              <a:ea typeface="宋体" panose="02010600030101010101" pitchFamily="2" charset="-122"/>
            </a:endParaRPr>
          </a:p>
          <a:p>
            <a:pPr marL="342900" lvl="0" indent="-342900" eaLnBrk="0" hangingPunct="0">
              <a:spcBef>
                <a:spcPct val="20000"/>
              </a:spcBef>
              <a:buFontTx/>
              <a:buChar char="•"/>
              <a:defRPr/>
            </a:pPr>
            <a:r>
              <a:rPr lang="en-US" altLang="zh-CN" sz="3200" kern="0" dirty="0">
                <a:solidFill>
                  <a:srgbClr val="000000"/>
                </a:solidFill>
                <a:latin typeface="宋体" panose="02010600030101010101" pitchFamily="2" charset="-122"/>
                <a:ea typeface="宋体" panose="02010600030101010101" pitchFamily="2" charset="-122"/>
              </a:rPr>
              <a:t> </a:t>
            </a:r>
            <a:r>
              <a:rPr lang="en-US" altLang="zh-CN" sz="3200" kern="0" dirty="0" smtClean="0">
                <a:solidFill>
                  <a:srgbClr val="000000"/>
                </a:solidFill>
                <a:latin typeface="宋体" panose="02010600030101010101" pitchFamily="2" charset="-122"/>
                <a:ea typeface="宋体" panose="02010600030101010101" pitchFamily="2" charset="-122"/>
              </a:rPr>
              <a:t>  </a:t>
            </a:r>
            <a:r>
              <a:rPr lang="en-US" altLang="zh-CN" sz="3200" kern="0" dirty="0" smtClean="0">
                <a:solidFill>
                  <a:srgbClr val="FF0000"/>
                </a:solidFill>
                <a:latin typeface="宋体" panose="02010600030101010101" pitchFamily="2" charset="-122"/>
                <a:ea typeface="宋体" panose="02010600030101010101" pitchFamily="2" charset="-122"/>
              </a:rPr>
              <a:t>76543210</a:t>
            </a:r>
            <a:r>
              <a:rPr lang="en-US" altLang="zh-CN" sz="3200" kern="0" dirty="0" smtClean="0">
                <a:solidFill>
                  <a:srgbClr val="000000"/>
                </a:solidFill>
                <a:latin typeface="宋体" panose="02010600030101010101" pitchFamily="2" charset="-122"/>
                <a:ea typeface="宋体" panose="02010600030101010101" pitchFamily="2" charset="-122"/>
              </a:rPr>
              <a:t>  </a:t>
            </a:r>
            <a:endParaRPr lang="en-US" altLang="zh-CN" sz="3200" kern="0" dirty="0">
              <a:solidFill>
                <a:srgbClr val="000000"/>
              </a:solidFill>
              <a:latin typeface="宋体" panose="02010600030101010101" pitchFamily="2" charset="-122"/>
              <a:ea typeface="宋体" panose="02010600030101010101" pitchFamily="2" charset="-122"/>
            </a:endParaRPr>
          </a:p>
          <a:p>
            <a:pPr marL="342900" lvl="0" indent="-342900" eaLnBrk="0" hangingPunct="0">
              <a:spcBef>
                <a:spcPct val="20000"/>
              </a:spcBef>
              <a:buFontTx/>
              <a:buChar char="•"/>
              <a:defRPr/>
            </a:pPr>
            <a:r>
              <a:rPr lang="en-US" altLang="zh-CN" sz="3200" kern="0" dirty="0">
                <a:solidFill>
                  <a:srgbClr val="000000"/>
                </a:solidFill>
                <a:latin typeface="宋体" panose="02010600030101010101" pitchFamily="2" charset="-122"/>
                <a:ea typeface="宋体" panose="02010600030101010101" pitchFamily="2" charset="-122"/>
              </a:rPr>
              <a:t>T= </a:t>
            </a:r>
            <a:r>
              <a:rPr lang="en-US" altLang="zh-CN" sz="3200" kern="0" dirty="0" smtClean="0">
                <a:solidFill>
                  <a:srgbClr val="000000"/>
                </a:solidFill>
                <a:latin typeface="宋体" panose="02010600030101010101" pitchFamily="2" charset="-122"/>
                <a:ea typeface="宋体" panose="02010600030101010101" pitchFamily="2" charset="-122"/>
              </a:rPr>
              <a:t>GCAGCGAG</a:t>
            </a:r>
            <a:endParaRPr lang="en-US" altLang="zh-CN" sz="3200" kern="0" dirty="0" smtClean="0">
              <a:solidFill>
                <a:srgbClr val="000000"/>
              </a:solidFill>
              <a:latin typeface="宋体" panose="02010600030101010101" pitchFamily="2" charset="-122"/>
              <a:ea typeface="宋体" panose="02010600030101010101" pitchFamily="2" charset="-122"/>
            </a:endParaRPr>
          </a:p>
          <a:p>
            <a:pPr lvl="0" eaLnBrk="0" hangingPunct="0">
              <a:spcBef>
                <a:spcPct val="20000"/>
              </a:spcBef>
              <a:defRPr/>
            </a:pPr>
            <a:endParaRPr lang="pt-BR" altLang="zh-CN" sz="3200" kern="0" dirty="0">
              <a:solidFill>
                <a:srgbClr val="00B050"/>
              </a:solidFill>
              <a:latin typeface="宋体" panose="02010600030101010101" pitchFamily="2" charset="-122"/>
              <a:ea typeface="宋体" panose="02010600030101010101" pitchFamily="2" charset="-122"/>
            </a:endParaRPr>
          </a:p>
          <a:p>
            <a:pPr eaLnBrk="0" hangingPunct="0">
              <a:spcBef>
                <a:spcPct val="20000"/>
              </a:spcBef>
              <a:defRPr/>
            </a:pPr>
            <a:r>
              <a:rPr lang="zh-CN" altLang="en-US" sz="2800" kern="0" dirty="0">
                <a:latin typeface="宋体" panose="02010600030101010101" pitchFamily="2" charset="-122"/>
                <a:ea typeface="宋体" panose="02010600030101010101" pitchFamily="2" charset="-122"/>
              </a:rPr>
              <a:t>给</a:t>
            </a:r>
            <a:r>
              <a:rPr lang="zh-CN" altLang="en-US" sz="2800" kern="0" dirty="0" smtClean="0">
                <a:latin typeface="宋体" panose="02010600030101010101" pitchFamily="2" charset="-122"/>
                <a:ea typeface="宋体" panose="02010600030101010101" pitchFamily="2" charset="-122"/>
              </a:rPr>
              <a:t>出</a:t>
            </a:r>
            <a:r>
              <a:rPr lang="en-US" altLang="zh-CN" sz="2800" kern="0" dirty="0" smtClean="0">
                <a:latin typeface="宋体" panose="02010600030101010101" pitchFamily="2" charset="-122"/>
                <a:ea typeface="宋体" panose="02010600030101010101" pitchFamily="2" charset="-122"/>
              </a:rPr>
              <a:t>BM</a:t>
            </a:r>
            <a:r>
              <a:rPr lang="zh-CN" altLang="en-US" sz="2800" kern="0" dirty="0" smtClean="0">
                <a:latin typeface="宋体" panose="02010600030101010101" pitchFamily="2" charset="-122"/>
                <a:ea typeface="宋体" panose="02010600030101010101" pitchFamily="2" charset="-122"/>
              </a:rPr>
              <a:t>算法的</a:t>
            </a:r>
            <a:r>
              <a:rPr lang="en-US" altLang="zh-CN" sz="2800" b="1" dirty="0" err="1" smtClean="0">
                <a:solidFill>
                  <a:srgbClr val="FF0000"/>
                </a:solidFill>
                <a:cs typeface="Times New Roman" panose="02020603050405020304" pitchFamily="18" charset="0"/>
              </a:rPr>
              <a:t>bmBc</a:t>
            </a:r>
            <a:r>
              <a:rPr lang="zh-CN" altLang="en-US" sz="2800" kern="0" dirty="0" smtClean="0">
                <a:solidFill>
                  <a:srgbClr val="000000"/>
                </a:solidFill>
                <a:latin typeface="宋体" panose="02010600030101010101" pitchFamily="2" charset="-122"/>
                <a:ea typeface="宋体" panose="02010600030101010101" pitchFamily="2" charset="-122"/>
              </a:rPr>
              <a:t>和</a:t>
            </a:r>
            <a:r>
              <a:rPr lang="en-US" altLang="zh-CN" sz="2800" b="1" dirty="0" err="1">
                <a:solidFill>
                  <a:srgbClr val="FF0000"/>
                </a:solidFill>
                <a:cs typeface="Times New Roman" panose="02020603050405020304" pitchFamily="18" charset="0"/>
              </a:rPr>
              <a:t>bmGs</a:t>
            </a:r>
            <a:r>
              <a:rPr lang="en-US" altLang="zh-CN" sz="2800" b="1" dirty="0">
                <a:solidFill>
                  <a:srgbClr val="FF0000"/>
                </a:solidFill>
                <a:cs typeface="Times New Roman" panose="02020603050405020304" pitchFamily="18" charset="0"/>
              </a:rPr>
              <a:t>[</a:t>
            </a:r>
            <a:r>
              <a:rPr lang="en-US" altLang="zh-CN" sz="2800" b="1" dirty="0" err="1">
                <a:solidFill>
                  <a:srgbClr val="FF0000"/>
                </a:solidFill>
                <a:cs typeface="Times New Roman" panose="02020603050405020304" pitchFamily="18" charset="0"/>
              </a:rPr>
              <a:t>i</a:t>
            </a:r>
            <a:r>
              <a:rPr lang="en-US" altLang="zh-CN" sz="2800" b="1" dirty="0" smtClean="0">
                <a:solidFill>
                  <a:srgbClr val="FF0000"/>
                </a:solidFill>
                <a:cs typeface="Times New Roman" panose="02020603050405020304" pitchFamily="18" charset="0"/>
              </a:rPr>
              <a:t>]</a:t>
            </a:r>
            <a:r>
              <a:rPr lang="zh-CN" altLang="en-US" sz="2800" dirty="0" smtClean="0"/>
              <a:t>数组？对文本串</a:t>
            </a:r>
            <a:r>
              <a:rPr lang="en-US" altLang="zh-CN" sz="2800" dirty="0" smtClean="0"/>
              <a:t>S</a:t>
            </a:r>
            <a:r>
              <a:rPr lang="zh-CN" altLang="en-US" sz="2800" dirty="0" smtClean="0"/>
              <a:t>的</a:t>
            </a:r>
            <a:r>
              <a:rPr lang="en-US" altLang="zh-CN" sz="2800" dirty="0" smtClean="0"/>
              <a:t>BM</a:t>
            </a:r>
            <a:r>
              <a:rPr lang="zh-CN" altLang="en-US" sz="2800" dirty="0" smtClean="0"/>
              <a:t>算法匹配过程进行手动推导，计算对齐次数和字符比较次数？</a:t>
            </a:r>
            <a:endParaRPr lang="zh-CN" altLang="en-US" sz="28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rPr>
              <a:t>字符风暴 </a:t>
            </a:r>
            <a:endParaRPr lang="zh-CN" altLang="en-US" b="1" dirty="0"/>
          </a:p>
        </p:txBody>
      </p:sp>
      <p:sp>
        <p:nvSpPr>
          <p:cNvPr id="6" name="矩形 5"/>
          <p:cNvSpPr/>
          <p:nvPr/>
        </p:nvSpPr>
        <p:spPr>
          <a:xfrm>
            <a:off x="467544" y="1074067"/>
            <a:ext cx="8208912" cy="1277273"/>
          </a:xfrm>
          <a:prstGeom prst="rect">
            <a:avLst/>
          </a:prstGeom>
        </p:spPr>
        <p:txBody>
          <a:bodyPr wrap="square">
            <a:spAutoFit/>
          </a:bodyPr>
          <a:lstStyle/>
          <a:p>
            <a:pPr marL="285750" indent="-285750">
              <a:buFont typeface="Wingdings" panose="05000000000000000000" pitchFamily="2" charset="2"/>
              <a:buChar char="l"/>
            </a:pPr>
            <a:r>
              <a:rPr lang="zh-CN" altLang="en-US" sz="1400" dirty="0"/>
              <a:t>当位置</a:t>
            </a:r>
            <a:r>
              <a:rPr lang="en-US" altLang="zh-CN" sz="1400" dirty="0"/>
              <a:t>3</a:t>
            </a:r>
            <a:r>
              <a:rPr lang="zh-CN" altLang="en-US" sz="1400" dirty="0"/>
              <a:t>处</a:t>
            </a:r>
            <a:r>
              <a:rPr lang="en-US" altLang="zh-CN" sz="1400" dirty="0"/>
              <a:t>pattern</a:t>
            </a:r>
            <a:r>
              <a:rPr lang="zh-CN" altLang="en-US" sz="1400" dirty="0"/>
              <a:t>中的</a:t>
            </a:r>
            <a:r>
              <a:rPr lang="en-US" altLang="zh-CN" sz="1400" dirty="0"/>
              <a:t>a</a:t>
            </a:r>
            <a:r>
              <a:rPr lang="zh-CN" altLang="en-US" sz="1400" dirty="0"/>
              <a:t>与</a:t>
            </a:r>
            <a:r>
              <a:rPr lang="en-US" altLang="zh-CN" sz="1400" dirty="0"/>
              <a:t>text</a:t>
            </a:r>
            <a:r>
              <a:rPr lang="zh-CN" altLang="en-US" sz="1400" dirty="0"/>
              <a:t>中的</a:t>
            </a:r>
            <a:r>
              <a:rPr lang="en-US" altLang="zh-CN" sz="1400" dirty="0"/>
              <a:t>b</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b</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串中，失配位置在最右侧</a:t>
            </a:r>
            <a:r>
              <a:rPr lang="en-US" altLang="zh-CN" sz="1400" b="1" dirty="0">
                <a:solidFill>
                  <a:srgbClr val="FF0000"/>
                </a:solidFill>
              </a:rPr>
              <a:t>b</a:t>
            </a:r>
            <a:r>
              <a:rPr lang="zh-CN" altLang="en-US" sz="1400" b="1" dirty="0">
                <a:solidFill>
                  <a:srgbClr val="FF0000"/>
                </a:solidFill>
              </a:rPr>
              <a:t>的左侧</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a:t>
            </a:r>
            <a:r>
              <a:rPr lang="zh-CN" altLang="en-US" sz="1400" dirty="0"/>
              <a:t>将失配的</a:t>
            </a:r>
            <a:r>
              <a:rPr lang="en-US" altLang="zh-CN" sz="1400" dirty="0"/>
              <a:t>b</a:t>
            </a:r>
            <a:r>
              <a:rPr lang="zh-CN" altLang="en-US" sz="1400" dirty="0"/>
              <a:t>与模式串最右侧的</a:t>
            </a:r>
            <a:r>
              <a:rPr lang="en-US" altLang="zh-CN" sz="1400" dirty="0"/>
              <a:t>b</a:t>
            </a:r>
            <a:r>
              <a:rPr lang="zh-CN" altLang="en-US" sz="1400" dirty="0"/>
              <a:t>对齐。（</a:t>
            </a:r>
            <a:r>
              <a:rPr lang="zh-CN" altLang="en-US" sz="1400" dirty="0">
                <a:solidFill>
                  <a:srgbClr val="FF0000"/>
                </a:solidFill>
              </a:rPr>
              <a:t>不可取，相当于走了回头路</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a:t>
            </a:r>
            <a:r>
              <a:rPr lang="zh-CN" altLang="en-US" sz="1400" dirty="0"/>
              <a:t>最原始方式，将模式串右移一位。（</a:t>
            </a:r>
            <a:r>
              <a:rPr lang="zh-CN" altLang="en-US" sz="1400" dirty="0">
                <a:solidFill>
                  <a:srgbClr val="FF0000"/>
                </a:solidFill>
              </a:rPr>
              <a:t>没有问题，唯一选择</a:t>
            </a:r>
            <a:r>
              <a:rPr lang="zh-CN" altLang="en-US" sz="1400" dirty="0"/>
              <a:t>）</a:t>
            </a:r>
            <a:endParaRPr lang="en-US" altLang="zh-CN" sz="1400" dirty="0"/>
          </a:p>
        </p:txBody>
      </p:sp>
      <p:sp>
        <p:nvSpPr>
          <p:cNvPr id="7" name="矩形 6"/>
          <p:cNvSpPr/>
          <p:nvPr/>
        </p:nvSpPr>
        <p:spPr>
          <a:xfrm>
            <a:off x="500984" y="1389744"/>
            <a:ext cx="4719088"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0007" y="4077072"/>
            <a:ext cx="7380312" cy="1935316"/>
          </a:xfrm>
          <a:prstGeom prst="rect">
            <a:avLst/>
          </a:prstGeom>
        </p:spPr>
      </p:pic>
      <p:sp>
        <p:nvSpPr>
          <p:cNvPr id="9" name="矩形 8"/>
          <p:cNvSpPr/>
          <p:nvPr/>
        </p:nvSpPr>
        <p:spPr>
          <a:xfrm>
            <a:off x="4644008" y="2592202"/>
            <a:ext cx="3384376" cy="54079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对齐过程中避免走回头路，也是影响坏字符原则效率的主要问题</a:t>
            </a:r>
            <a:endParaRPr lang="zh-CN" altLang="en-US" sz="1400" b="1" dirty="0">
              <a:solidFill>
                <a:srgbClr val="FF0000"/>
              </a:solidFill>
              <a:latin typeface="宋体" panose="02010600030101010101" pitchFamily="2" charset="-122"/>
              <a:ea typeface="宋体" panose="02010600030101010101" pitchFamily="2" charset="-122"/>
            </a:endParaRPr>
          </a:p>
        </p:txBody>
      </p:sp>
      <p:sp>
        <p:nvSpPr>
          <p:cNvPr id="10" name="矩形 9"/>
          <p:cNvSpPr/>
          <p:nvPr/>
        </p:nvSpPr>
        <p:spPr>
          <a:xfrm>
            <a:off x="2034047" y="3411244"/>
            <a:ext cx="4272232" cy="400110"/>
          </a:xfrm>
          <a:prstGeom prst="rect">
            <a:avLst/>
          </a:prstGeom>
        </p:spPr>
        <p:txBody>
          <a:bodyPr wrap="square">
            <a:spAutoFit/>
          </a:bodyPr>
          <a:lstStyle/>
          <a:p>
            <a:r>
              <a:rPr lang="zh-CN" altLang="en-US" sz="2000" b="1" dirty="0">
                <a:solidFill>
                  <a:schemeClr val="accent1">
                    <a:lumMod val="75000"/>
                  </a:schemeClr>
                </a:solidFill>
                <a:latin typeface="Arial" panose="020B0604020202020204" pitchFamily="34" charset="0"/>
                <a:ea typeface="宋体" panose="02010600030101010101" pitchFamily="2" charset="-122"/>
              </a:rPr>
              <a:t>获得了坏字符原则的所有规则！</a:t>
            </a:r>
            <a:endParaRPr lang="zh-CN" altLang="en-US" sz="2000" b="1" dirty="0">
              <a:solidFill>
                <a:schemeClr val="accent1">
                  <a:lumMod val="75000"/>
                </a:schemeClr>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2"/>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9810" name="Text Box 7"/>
          <p:cNvSpPr txBox="1"/>
          <p:nvPr/>
        </p:nvSpPr>
        <p:spPr>
          <a:xfrm>
            <a:off x="467043" y="1258888"/>
            <a:ext cx="8137525" cy="3970318"/>
          </a:xfrm>
          <a:prstGeom prst="rect">
            <a:avLst/>
          </a:prstGeom>
          <a:noFill/>
          <a:ln w="9525">
            <a:noFill/>
          </a:ln>
        </p:spPr>
        <p:txBody>
          <a:bodyPr>
            <a:spAutoFit/>
          </a:bodyPr>
          <a:lstStyle/>
          <a:p>
            <a:pPr marL="342900" indent="-342900">
              <a:buClrTx/>
              <a:buFont typeface="Wingdings" panose="05000000000000000000" pitchFamily="2" charset="2"/>
              <a:buChar char="n"/>
            </a:pPr>
            <a:r>
              <a:rPr lang="zh-CN" altLang="en-US" b="1" dirty="0">
                <a:solidFill>
                  <a:schemeClr val="accent1">
                    <a:lumMod val="50000"/>
                  </a:schemeClr>
                </a:solidFill>
              </a:rPr>
              <a:t>在搜索过程中大多数情况下只利用了</a:t>
            </a:r>
            <a:r>
              <a:rPr lang="zh-CN" altLang="en-US" b="1" dirty="0">
                <a:solidFill>
                  <a:srgbClr val="FF0000"/>
                </a:solidFill>
              </a:rPr>
              <a:t>坏字符表</a:t>
            </a:r>
            <a:r>
              <a:rPr lang="zh-CN" altLang="en-US" b="1" dirty="0">
                <a:solidFill>
                  <a:schemeClr val="accent1">
                    <a:lumMod val="50000"/>
                  </a:schemeClr>
                </a:solidFill>
              </a:rPr>
              <a:t>，这个表是</a:t>
            </a:r>
            <a:r>
              <a:rPr lang="en-US" altLang="zh-CN" b="1" dirty="0">
                <a:solidFill>
                  <a:schemeClr val="accent1">
                    <a:lumMod val="50000"/>
                  </a:schemeClr>
                </a:solidFill>
              </a:rPr>
              <a:t>BM</a:t>
            </a:r>
            <a:r>
              <a:rPr lang="zh-CN" altLang="en-US" b="1" dirty="0">
                <a:solidFill>
                  <a:schemeClr val="accent1">
                    <a:lumMod val="50000"/>
                  </a:schemeClr>
                </a:solidFill>
              </a:rPr>
              <a:t>算法的核心，</a:t>
            </a:r>
            <a:r>
              <a:rPr lang="zh-CN" altLang="en-US" b="1" dirty="0">
                <a:solidFill>
                  <a:srgbClr val="FF0000"/>
                </a:solidFill>
              </a:rPr>
              <a:t>坏字符思想</a:t>
            </a:r>
            <a:r>
              <a:rPr lang="zh-CN" altLang="en-US" b="1" dirty="0">
                <a:solidFill>
                  <a:schemeClr val="accent1">
                    <a:lumMod val="50000"/>
                  </a:schemeClr>
                </a:solidFill>
              </a:rPr>
              <a:t>不仅表达简练而且非常实用。因为在实际互联网内容搜索中，</a:t>
            </a:r>
            <a:r>
              <a:rPr lang="zh-CN" altLang="en-US" b="1" dirty="0">
                <a:solidFill>
                  <a:srgbClr val="FF0000"/>
                </a:solidFill>
              </a:rPr>
              <a:t>字符比较失败的概率很大</a:t>
            </a:r>
            <a:r>
              <a:rPr lang="zh-CN" altLang="en-US" b="1" dirty="0">
                <a:solidFill>
                  <a:schemeClr val="accent1">
                    <a:lumMod val="50000"/>
                  </a:schemeClr>
                </a:solidFill>
              </a:rPr>
              <a:t>，所以出现大距离跳跃的几率很大，另外内容安全领域</a:t>
            </a:r>
            <a:r>
              <a:rPr lang="zh-CN" altLang="en-US" b="1" dirty="0">
                <a:solidFill>
                  <a:srgbClr val="FF0000"/>
                </a:solidFill>
              </a:rPr>
              <a:t>模式长度一般较长</a:t>
            </a:r>
            <a:r>
              <a:rPr lang="zh-CN" altLang="en-US" b="1" dirty="0">
                <a:solidFill>
                  <a:schemeClr val="accent1">
                    <a:lumMod val="50000"/>
                  </a:schemeClr>
                </a:solidFill>
              </a:rPr>
              <a:t>，可能</a:t>
            </a:r>
            <a:r>
              <a:rPr lang="zh-CN" altLang="en-US" b="1" dirty="0">
                <a:solidFill>
                  <a:srgbClr val="FF0000"/>
                </a:solidFill>
              </a:rPr>
              <a:t>跳跃的距离也将变长</a:t>
            </a:r>
            <a:r>
              <a:rPr lang="zh-CN" altLang="en-US" b="1" dirty="0">
                <a:solidFill>
                  <a:schemeClr val="accent1">
                    <a:lumMod val="50000"/>
                  </a:schemeClr>
                </a:solidFill>
              </a:rPr>
              <a:t>。因此，</a:t>
            </a:r>
            <a:r>
              <a:rPr lang="en-US" altLang="zh-CN" b="1" dirty="0">
                <a:solidFill>
                  <a:schemeClr val="accent1">
                    <a:lumMod val="50000"/>
                  </a:schemeClr>
                </a:solidFill>
              </a:rPr>
              <a:t>BM</a:t>
            </a:r>
            <a:r>
              <a:rPr lang="zh-CN" altLang="en-US" b="1" dirty="0">
                <a:solidFill>
                  <a:schemeClr val="accent1">
                    <a:lumMod val="50000"/>
                  </a:schemeClr>
                </a:solidFill>
              </a:rPr>
              <a:t>家族算法在实际应用中的速度是很快的。</a:t>
            </a:r>
            <a:endParaRPr lang="zh-CN" altLang="en-US" b="1" dirty="0">
              <a:solidFill>
                <a:schemeClr val="accent1">
                  <a:lumMod val="50000"/>
                </a:schemeClr>
              </a:solidFill>
            </a:endParaRPr>
          </a:p>
          <a:p>
            <a:pPr marL="342900" indent="-342900">
              <a:buClrTx/>
              <a:buFont typeface="Wingdings" panose="05000000000000000000" pitchFamily="2" charset="2"/>
              <a:buChar char="n"/>
            </a:pPr>
            <a:r>
              <a:rPr lang="zh-CN" altLang="en-US" dirty="0">
                <a:solidFill>
                  <a:schemeClr val="accent1">
                    <a:lumMod val="50000"/>
                  </a:schemeClr>
                </a:solidFill>
              </a:rPr>
              <a:t>后来的变种如</a:t>
            </a:r>
            <a:r>
              <a:rPr lang="en-US" altLang="zh-CN" dirty="0" err="1">
                <a:solidFill>
                  <a:schemeClr val="accent1">
                    <a:lumMod val="50000"/>
                  </a:schemeClr>
                </a:solidFill>
              </a:rPr>
              <a:t>Horspool</a:t>
            </a:r>
            <a:r>
              <a:rPr lang="en-US" altLang="zh-CN" dirty="0">
                <a:solidFill>
                  <a:schemeClr val="accent1">
                    <a:lumMod val="50000"/>
                  </a:schemeClr>
                </a:solidFill>
              </a:rPr>
              <a:t>-BM</a:t>
            </a:r>
            <a:r>
              <a:rPr lang="zh-CN" altLang="en-US" dirty="0">
                <a:solidFill>
                  <a:schemeClr val="accent1">
                    <a:lumMod val="50000"/>
                  </a:schemeClr>
                </a:solidFill>
              </a:rPr>
              <a:t>，</a:t>
            </a:r>
            <a:r>
              <a:rPr lang="en-US" altLang="zh-CN" dirty="0">
                <a:solidFill>
                  <a:schemeClr val="accent1">
                    <a:lumMod val="50000"/>
                  </a:schemeClr>
                </a:solidFill>
              </a:rPr>
              <a:t>Tuned-BM</a:t>
            </a:r>
            <a:r>
              <a:rPr lang="zh-CN" altLang="en-US" dirty="0">
                <a:solidFill>
                  <a:schemeClr val="accent1">
                    <a:lumMod val="50000"/>
                  </a:schemeClr>
                </a:solidFill>
              </a:rPr>
              <a:t>，</a:t>
            </a:r>
            <a:r>
              <a:rPr lang="en-US" altLang="zh-CN" dirty="0">
                <a:solidFill>
                  <a:schemeClr val="accent1">
                    <a:lumMod val="50000"/>
                  </a:schemeClr>
                </a:solidFill>
              </a:rPr>
              <a:t>QS</a:t>
            </a:r>
            <a:r>
              <a:rPr lang="zh-CN" altLang="en-US" dirty="0">
                <a:solidFill>
                  <a:schemeClr val="accent1">
                    <a:lumMod val="50000"/>
                  </a:schemeClr>
                </a:solidFill>
              </a:rPr>
              <a:t>等大都只保留了坏字符思想，所作的工作只是简化算法实现和提高跳跃几率，因为在模式匹配中，字符比较是最费时的操作。 </a:t>
            </a:r>
            <a:endParaRPr lang="zh-CN" altLang="en-US" dirty="0">
              <a:solidFill>
                <a:schemeClr val="accent1">
                  <a:lumMod val="50000"/>
                </a:schemeClr>
              </a:solidFill>
            </a:endParaRPr>
          </a:p>
        </p:txBody>
      </p:sp>
      <p:sp>
        <p:nvSpPr>
          <p:cNvPr id="3" name="标题 2"/>
          <p:cNvSpPr/>
          <p:nvPr>
            <p:ph type="title"/>
          </p:nvPr>
        </p:nvSpPr>
        <p:spPr>
          <a:xfrm>
            <a:off x="413385" y="6351"/>
            <a:ext cx="7886700" cy="1325563"/>
          </a:xfrm>
        </p:spPr>
        <p:txBody>
          <a:bodyPr/>
          <a:lstStyle/>
          <a:p>
            <a:r>
              <a:rPr lang="zh-CN" altLang="en-US"/>
              <a:t>小结</a:t>
            </a:r>
            <a:endParaRPr lang="zh-CN" alt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628650" y="188640"/>
            <a:ext cx="7886700" cy="576065"/>
          </a:xfrm>
        </p:spPr>
        <p:txBody>
          <a:bodyPr>
            <a:normAutofit/>
          </a:bodyPr>
          <a:lstStyle/>
          <a:p>
            <a:r>
              <a:rPr lang="en-US" altLang="zh-CN" dirty="0" err="1" smtClean="0"/>
              <a:t>Horspool</a:t>
            </a:r>
            <a:r>
              <a:rPr lang="en-US" altLang="zh-CN" dirty="0" smtClean="0"/>
              <a:t> </a:t>
            </a:r>
            <a:r>
              <a:rPr lang="zh-CN" altLang="en-US" dirty="0" smtClean="0"/>
              <a:t>算法</a:t>
            </a:r>
            <a:endParaRPr lang="zh-CN" altLang="en-US" dirty="0"/>
          </a:p>
        </p:txBody>
      </p:sp>
      <p:sp>
        <p:nvSpPr>
          <p:cNvPr id="26" name="矩形 25"/>
          <p:cNvSpPr/>
          <p:nvPr/>
        </p:nvSpPr>
        <p:spPr>
          <a:xfrm>
            <a:off x="440085" y="1052736"/>
            <a:ext cx="8263830" cy="4708981"/>
          </a:xfrm>
          <a:prstGeom prst="rect">
            <a:avLst/>
          </a:prstGeom>
        </p:spPr>
        <p:txBody>
          <a:bodyPr wrap="square">
            <a:spAutoFit/>
          </a:bodyPr>
          <a:lstStyle/>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字符串匹配算法对</a:t>
            </a:r>
            <a:r>
              <a:rPr lang="en-US" altLang="zh-CN" b="1" dirty="0">
                <a:solidFill>
                  <a:srgbClr val="030301"/>
                </a:solidFill>
              </a:rPr>
              <a:t>Boyer-Moore</a:t>
            </a:r>
            <a:r>
              <a:rPr lang="zh-CN" altLang="en-US" b="1" dirty="0">
                <a:solidFill>
                  <a:srgbClr val="030301"/>
                </a:solidFill>
              </a:rPr>
              <a:t>算法的简化算法。</a:t>
            </a:r>
            <a:endParaRPr lang="en-US" altLang="zh-CN" b="1" dirty="0">
              <a:solidFill>
                <a:srgbClr val="030301"/>
              </a:solidFill>
            </a:endParaRPr>
          </a:p>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算法是一种基于后缀匹配的方法，是一种“跳跃式”匹配算法，具有</a:t>
            </a:r>
            <a:r>
              <a:rPr lang="en-US" altLang="zh-CN" b="1" dirty="0">
                <a:solidFill>
                  <a:srgbClr val="030301"/>
                </a:solidFill>
              </a:rPr>
              <a:t>sub-linear</a:t>
            </a:r>
            <a:r>
              <a:rPr lang="zh-CN" altLang="en-US" b="1" dirty="0">
                <a:solidFill>
                  <a:srgbClr val="030301"/>
                </a:solidFill>
              </a:rPr>
              <a:t>亚线性时间复杂度。</a:t>
            </a:r>
            <a:endParaRPr lang="zh-CN" altLang="en-US" b="1" dirty="0">
              <a:solidFill>
                <a:srgbClr val="030301"/>
              </a:solidFill>
            </a:endParaRPr>
          </a:p>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算法：</a:t>
            </a:r>
            <a:endParaRPr lang="zh-CN" altLang="en-US" b="1" dirty="0">
              <a:solidFill>
                <a:srgbClr val="030301"/>
              </a:solidFill>
            </a:endParaRPr>
          </a:p>
          <a:p>
            <a:r>
              <a:rPr lang="zh-CN" altLang="en-US" b="1" dirty="0">
                <a:solidFill>
                  <a:srgbClr val="030301"/>
                </a:solidFill>
              </a:rPr>
              <a:t>　　对于每个搜索窗口，该算法将窗口内的最后一个字符和模式串中的最后一个字符进行比较。如果相等，则需要进行一个校验过程。该校验过程在搜索窗口中从后向前对文本和模式串进行比较，直到完全相等或者在某个字符处不匹配。无论匹配与否，都将根据字符</a:t>
            </a:r>
            <a:r>
              <a:rPr lang="en-US" altLang="zh-CN" b="1" dirty="0">
                <a:solidFill>
                  <a:srgbClr val="030301"/>
                </a:solidFill>
              </a:rPr>
              <a:t>d</a:t>
            </a:r>
            <a:r>
              <a:rPr lang="zh-CN" altLang="en-US" b="1" dirty="0">
                <a:solidFill>
                  <a:srgbClr val="030301"/>
                </a:solidFill>
              </a:rPr>
              <a:t>在模式串中的下一个出现位置将窗口向右移动</a:t>
            </a:r>
            <a:r>
              <a:rPr lang="zh-CN" altLang="en-US" b="1" dirty="0">
                <a:solidFill>
                  <a:srgbClr val="030301"/>
                </a:solidFill>
              </a:rPr>
              <a:t>。</a:t>
            </a:r>
            <a:r>
              <a:rPr lang="zh-CN" altLang="en-US" b="1" dirty="0">
                <a:solidFill>
                  <a:srgbClr val="FF0000"/>
                </a:solidFill>
              </a:rPr>
              <a:t>（唯一例外是</a:t>
            </a:r>
            <a:r>
              <a:rPr lang="en-US" altLang="zh-CN" b="1" dirty="0">
                <a:solidFill>
                  <a:srgbClr val="FF0000"/>
                </a:solidFill>
              </a:rPr>
              <a:t>d</a:t>
            </a:r>
            <a:r>
              <a:rPr lang="zh-CN" altLang="en-US" b="1" dirty="0">
                <a:solidFill>
                  <a:srgbClr val="FF0000"/>
                </a:solidFill>
              </a:rPr>
              <a:t>是模式串最后一个字符）</a:t>
            </a:r>
            <a:endParaRPr lang="zh-CN" altLang="en-US" b="1" dirty="0">
              <a:solidFill>
                <a:srgbClr val="FF0000"/>
              </a:solidFill>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628650" y="188640"/>
            <a:ext cx="7886700" cy="576065"/>
          </a:xfrm>
        </p:spPr>
        <p:txBody>
          <a:bodyPr>
            <a:normAutofit/>
          </a:bodyPr>
          <a:lstStyle/>
          <a:p>
            <a:r>
              <a:rPr lang="en-US" altLang="zh-CN" dirty="0" err="1" smtClean="0"/>
              <a:t>Horspool</a:t>
            </a:r>
            <a:r>
              <a:rPr lang="en-US" altLang="zh-CN" dirty="0" smtClean="0"/>
              <a:t> </a:t>
            </a:r>
            <a:r>
              <a:rPr lang="zh-CN" altLang="en-US" dirty="0" smtClean="0"/>
              <a:t>算法</a:t>
            </a:r>
            <a:endParaRPr lang="zh-CN" altLang="en-US" dirty="0"/>
          </a:p>
        </p:txBody>
      </p:sp>
      <p:sp>
        <p:nvSpPr>
          <p:cNvPr id="3" name="Rectangle 3"/>
          <p:cNvSpPr txBox="1"/>
          <p:nvPr/>
        </p:nvSpPr>
        <p:spPr bwMode="auto">
          <a:xfrm>
            <a:off x="468313" y="1268413"/>
            <a:ext cx="822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CCCCFF"/>
              </a:buClr>
              <a:buSzTx/>
              <a:buFont typeface="Wingdings" panose="05000000000000000000" pitchFamily="2" charset="2"/>
              <a:buChar char="l"/>
              <a:defRPr/>
            </a:pPr>
            <a:r>
              <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考虑在某些文本中查找模式</a:t>
            </a:r>
            <a:r>
              <a:rPr kumimoji="0" lang="en-US" altLang="zh-CN" sz="2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BARBER</a:t>
            </a:r>
            <a:endParaRPr kumimoji="0" lang="en-US" altLang="zh-CN" sz="2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Text Box 4"/>
          <p:cNvSpPr txBox="1"/>
          <p:nvPr/>
        </p:nvSpPr>
        <p:spPr bwMode="auto">
          <a:xfrm>
            <a:off x="900113" y="1700213"/>
            <a:ext cx="4679950" cy="3968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c ...           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n-1</a:t>
            </a:r>
            <a:endPar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Text Box 5"/>
          <p:cNvSpPr txBox="1"/>
          <p:nvPr/>
        </p:nvSpPr>
        <p:spPr bwMode="auto">
          <a:xfrm>
            <a:off x="1042988" y="2058988"/>
            <a:ext cx="316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BARBER</a:t>
            </a:r>
            <a:endParaRPr kumimoji="0" lang="en-US" altLang="zh-CN" sz="1800" b="0" i="0" u="none" strike="noStrike" kern="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6" name="Group 23"/>
          <p:cNvGrpSpPr/>
          <p:nvPr/>
        </p:nvGrpSpPr>
        <p:grpSpPr bwMode="auto">
          <a:xfrm>
            <a:off x="828675" y="2544763"/>
            <a:ext cx="4679950" cy="917575"/>
            <a:chOff x="522" y="1797"/>
            <a:chExt cx="2948" cy="578"/>
          </a:xfrm>
        </p:grpSpPr>
        <p:sp>
          <p:nvSpPr>
            <p:cNvPr id="7" name="Text Box 7"/>
            <p:cNvSpPr txBox="1"/>
            <p:nvPr/>
          </p:nvSpPr>
          <p:spPr bwMode="auto">
            <a:xfrm>
              <a:off x="522" y="1797"/>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a:t>
              </a:r>
              <a:r>
                <a:rPr kumimoji="0" lang="en-US" altLang="zh-CN" sz="2000" b="0"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n-1</a:t>
              </a:r>
              <a:endPar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Text Box 8"/>
            <p:cNvSpPr txBox="1"/>
            <p:nvPr/>
          </p:nvSpPr>
          <p:spPr bwMode="auto">
            <a:xfrm>
              <a:off x="612" y="202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BARBER</a:t>
              </a:r>
              <a:endParaRPr kumimoji="0" lang="en-US" altLang="zh-CN" sz="1800" b="0" i="0" u="none" strike="noStrike" kern="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Text Box 9"/>
            <p:cNvSpPr txBox="1"/>
            <p:nvPr/>
          </p:nvSpPr>
          <p:spPr bwMode="auto">
            <a:xfrm>
              <a:off x="1217" y="214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dirty="0" smtClean="0">
                  <a:ln>
                    <a:noFill/>
                  </a:ln>
                  <a:solidFill>
                    <a:srgbClr val="9933FF"/>
                  </a:solidFill>
                  <a:effectLst/>
                  <a:uLnTx/>
                  <a:uFillTx/>
                  <a:latin typeface="Arial" panose="020B0604020202020204" pitchFamily="34" charset="0"/>
                  <a:ea typeface="宋体" panose="02010600030101010101" pitchFamily="2" charset="-122"/>
                </a:rPr>
                <a:t>BARBER</a:t>
              </a:r>
              <a:endParaRPr kumimoji="0" lang="en-US" altLang="zh-CN" sz="1800" b="0" i="0" u="none" strike="noStrike" kern="0" cap="none" spc="0" normalizeH="0" baseline="-25000" noProof="0" dirty="0" smtClean="0">
                <a:ln>
                  <a:noFill/>
                </a:ln>
                <a:solidFill>
                  <a:srgbClr val="9933FF"/>
                </a:solidFill>
                <a:effectLst/>
                <a:uLnTx/>
                <a:uFillTx/>
                <a:latin typeface="Arial" panose="020B0604020202020204" pitchFamily="34" charset="0"/>
                <a:ea typeface="宋体" panose="02010600030101010101" pitchFamily="2" charset="-122"/>
              </a:endParaRPr>
            </a:p>
          </p:txBody>
        </p:sp>
      </p:grpSp>
      <p:grpSp>
        <p:nvGrpSpPr>
          <p:cNvPr id="10" name="Group 24"/>
          <p:cNvGrpSpPr/>
          <p:nvPr/>
        </p:nvGrpSpPr>
        <p:grpSpPr bwMode="auto">
          <a:xfrm>
            <a:off x="828675" y="3481388"/>
            <a:ext cx="4679950" cy="935037"/>
            <a:chOff x="522" y="2387"/>
            <a:chExt cx="2948" cy="589"/>
          </a:xfrm>
        </p:grpSpPr>
        <p:sp>
          <p:nvSpPr>
            <p:cNvPr id="11" name="Text Box 10"/>
            <p:cNvSpPr txBox="1"/>
            <p:nvPr/>
          </p:nvSpPr>
          <p:spPr bwMode="auto">
            <a:xfrm>
              <a:off x="522" y="2387"/>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a:t>
              </a:r>
              <a:r>
                <a:rPr kumimoji="0" lang="en-US" altLang="zh-CN" sz="2000" b="0"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B</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n-1</a:t>
              </a:r>
              <a:endPar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11"/>
            <p:cNvSpPr txBox="1"/>
            <p:nvPr/>
          </p:nvSpPr>
          <p:spPr bwMode="auto">
            <a:xfrm>
              <a:off x="612" y="261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BARBER</a:t>
              </a:r>
              <a:endParaRPr kumimoji="0" lang="en-US" altLang="zh-CN" sz="1800" b="0" i="0" u="none" strike="noStrike" kern="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Text Box 12"/>
            <p:cNvSpPr txBox="1"/>
            <p:nvPr/>
          </p:nvSpPr>
          <p:spPr bwMode="auto">
            <a:xfrm>
              <a:off x="808" y="2745"/>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smtClean="0">
                  <a:ln>
                    <a:noFill/>
                  </a:ln>
                  <a:solidFill>
                    <a:srgbClr val="9933FF"/>
                  </a:solidFill>
                  <a:effectLst/>
                  <a:uLnTx/>
                  <a:uFillTx/>
                  <a:latin typeface="Arial" panose="020B0604020202020204" pitchFamily="34" charset="0"/>
                  <a:ea typeface="宋体" panose="02010600030101010101" pitchFamily="2" charset="-122"/>
                </a:rPr>
                <a:t>BARBER</a:t>
              </a:r>
              <a:endParaRPr kumimoji="0" lang="en-US" altLang="zh-CN" sz="1800" b="0" i="0" u="none" strike="noStrike" kern="0" cap="none" spc="0" normalizeH="0" baseline="-25000" noProof="0" smtClean="0">
                <a:ln>
                  <a:noFill/>
                </a:ln>
                <a:solidFill>
                  <a:srgbClr val="9933FF"/>
                </a:solidFill>
                <a:effectLst/>
                <a:uLnTx/>
                <a:uFillTx/>
                <a:latin typeface="Arial" panose="020B0604020202020204" pitchFamily="34" charset="0"/>
                <a:ea typeface="宋体" panose="02010600030101010101" pitchFamily="2" charset="-122"/>
              </a:endParaRPr>
            </a:p>
          </p:txBody>
        </p:sp>
      </p:grpSp>
      <p:grpSp>
        <p:nvGrpSpPr>
          <p:cNvPr id="14" name="Group 25"/>
          <p:cNvGrpSpPr/>
          <p:nvPr/>
        </p:nvGrpSpPr>
        <p:grpSpPr bwMode="auto">
          <a:xfrm>
            <a:off x="804863" y="4424363"/>
            <a:ext cx="4679950" cy="863600"/>
            <a:chOff x="507" y="2981"/>
            <a:chExt cx="2948" cy="544"/>
          </a:xfrm>
        </p:grpSpPr>
        <p:sp>
          <p:nvSpPr>
            <p:cNvPr id="15" name="Text Box 13"/>
            <p:cNvSpPr txBox="1"/>
            <p:nvPr/>
          </p:nvSpPr>
          <p:spPr bwMode="auto">
            <a:xfrm>
              <a:off x="507" y="2981"/>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ME</a:t>
              </a:r>
              <a:r>
                <a:rPr kumimoji="0" lang="en-US" altLang="zh-CN" sz="2000" b="0"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R</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n-1</a:t>
              </a:r>
              <a:endPar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Text Box 14"/>
            <p:cNvSpPr txBox="1"/>
            <p:nvPr/>
          </p:nvSpPr>
          <p:spPr bwMode="auto">
            <a:xfrm>
              <a:off x="597" y="3164"/>
              <a:ext cx="19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LEADER</a:t>
              </a:r>
              <a:endParaRPr kumimoji="0" lang="en-US" altLang="zh-CN" sz="18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Text Box 15"/>
            <p:cNvSpPr txBox="1"/>
            <p:nvPr/>
          </p:nvSpPr>
          <p:spPr bwMode="auto">
            <a:xfrm>
              <a:off x="1202" y="329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dirty="0" smtClean="0">
                  <a:ln>
                    <a:noFill/>
                  </a:ln>
                  <a:solidFill>
                    <a:srgbClr val="9933FF"/>
                  </a:solidFill>
                  <a:effectLst/>
                  <a:uLnTx/>
                  <a:uFillTx/>
                  <a:latin typeface="Arial" panose="020B0604020202020204" pitchFamily="34" charset="0"/>
                  <a:ea typeface="宋体" panose="02010600030101010101" pitchFamily="2" charset="-122"/>
                </a:rPr>
                <a:t>LEADER</a:t>
              </a:r>
              <a:endParaRPr kumimoji="0" lang="en-US" altLang="zh-CN" sz="1800" b="0" i="0" u="none" strike="noStrike" kern="0" cap="none" spc="0" normalizeH="0" baseline="-25000" noProof="0" dirty="0" smtClean="0">
                <a:ln>
                  <a:noFill/>
                </a:ln>
                <a:solidFill>
                  <a:srgbClr val="9933FF"/>
                </a:solidFill>
                <a:effectLst/>
                <a:uLnTx/>
                <a:uFillTx/>
                <a:latin typeface="Arial" panose="020B0604020202020204" pitchFamily="34" charset="0"/>
                <a:ea typeface="宋体" panose="02010600030101010101" pitchFamily="2" charset="-122"/>
              </a:endParaRPr>
            </a:p>
          </p:txBody>
        </p:sp>
      </p:grpSp>
      <p:grpSp>
        <p:nvGrpSpPr>
          <p:cNvPr id="18" name="Group 26"/>
          <p:cNvGrpSpPr/>
          <p:nvPr/>
        </p:nvGrpSpPr>
        <p:grpSpPr bwMode="auto">
          <a:xfrm>
            <a:off x="804863" y="5286375"/>
            <a:ext cx="4679950" cy="906463"/>
            <a:chOff x="507" y="3521"/>
            <a:chExt cx="2948" cy="571"/>
          </a:xfrm>
        </p:grpSpPr>
        <p:sp>
          <p:nvSpPr>
            <p:cNvPr id="19" name="Text Box 16"/>
            <p:cNvSpPr txBox="1"/>
            <p:nvPr/>
          </p:nvSpPr>
          <p:spPr bwMode="auto">
            <a:xfrm>
              <a:off x="507" y="3521"/>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O</a:t>
              </a:r>
              <a:r>
                <a:rPr kumimoji="0" lang="en-US" altLang="zh-CN" sz="2000" b="0"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R</a:t>
              </a:r>
              <a:r>
                <a:rPr kumimoji="0" lang="en-US" altLang="zh-CN" sz="20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rPr>
                <a:t>n-1</a:t>
              </a:r>
              <a:endParaRPr kumimoji="0" lang="en-US" altLang="zh-CN" sz="20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Text Box 17"/>
            <p:cNvSpPr txBox="1"/>
            <p:nvPr/>
          </p:nvSpPr>
          <p:spPr bwMode="auto">
            <a:xfrm>
              <a:off x="582" y="3697"/>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REORDER</a:t>
              </a:r>
              <a:endParaRPr kumimoji="0" lang="en-US" altLang="zh-CN" sz="1800" b="0" i="0" u="none" strike="noStrike" kern="0" cap="none" spc="0" normalizeH="0" baseline="-2500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Text Box 18"/>
            <p:cNvSpPr txBox="1"/>
            <p:nvPr/>
          </p:nvSpPr>
          <p:spPr bwMode="auto">
            <a:xfrm>
              <a:off x="763" y="3859"/>
              <a:ext cx="20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dirty="0" smtClean="0">
                  <a:ln>
                    <a:noFill/>
                  </a:ln>
                  <a:solidFill>
                    <a:srgbClr val="9933FF"/>
                  </a:solidFill>
                  <a:effectLst/>
                  <a:uLnTx/>
                  <a:uFillTx/>
                  <a:latin typeface="Arial" panose="020B0604020202020204" pitchFamily="34" charset="0"/>
                  <a:ea typeface="宋体" panose="02010600030101010101" pitchFamily="2" charset="-122"/>
                </a:rPr>
                <a:t>REORDER</a:t>
              </a:r>
              <a:endParaRPr kumimoji="0" lang="en-US" altLang="zh-CN" sz="1800" b="0" i="0" u="none" strike="noStrike" kern="0" cap="none" spc="0" normalizeH="0" baseline="-25000" noProof="0" dirty="0" smtClean="0">
                <a:ln>
                  <a:noFill/>
                </a:ln>
                <a:solidFill>
                  <a:srgbClr val="9933FF"/>
                </a:solidFill>
                <a:effectLst/>
                <a:uLnTx/>
                <a:uFillTx/>
                <a:latin typeface="Arial" panose="020B0604020202020204" pitchFamily="34" charset="0"/>
                <a:ea typeface="宋体" panose="02010600030101010101" pitchFamily="2" charset="-122"/>
              </a:endParaRPr>
            </a:p>
          </p:txBody>
        </p:sp>
      </p:grpSp>
      <p:sp>
        <p:nvSpPr>
          <p:cNvPr id="22" name="AutoShape 19"/>
          <p:cNvSpPr/>
          <p:nvPr/>
        </p:nvSpPr>
        <p:spPr bwMode="auto">
          <a:xfrm>
            <a:off x="6011863" y="2616200"/>
            <a:ext cx="2663825" cy="433388"/>
          </a:xfrm>
          <a:prstGeom prst="wedgeRoundRectCallout">
            <a:avLst>
              <a:gd name="adj1" fmla="val -70204"/>
              <a:gd name="adj2" fmla="val 2380"/>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移动幅度等于模式长度</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3" name="AutoShape 20"/>
          <p:cNvSpPr/>
          <p:nvPr/>
        </p:nvSpPr>
        <p:spPr bwMode="auto">
          <a:xfrm>
            <a:off x="6011863" y="4489450"/>
            <a:ext cx="2663825" cy="433388"/>
          </a:xfrm>
          <a:prstGeom prst="wedgeRoundRectCallout">
            <a:avLst>
              <a:gd name="adj1" fmla="val -70204"/>
              <a:gd name="adj2" fmla="val 2380"/>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移动幅度等于模式长度</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4" name="AutoShape 21"/>
          <p:cNvSpPr/>
          <p:nvPr/>
        </p:nvSpPr>
        <p:spPr bwMode="auto">
          <a:xfrm>
            <a:off x="5940425" y="3481388"/>
            <a:ext cx="2663825" cy="647700"/>
          </a:xfrm>
          <a:prstGeom prst="wedgeRoundRectCallout">
            <a:avLst>
              <a:gd name="adj1" fmla="val -70204"/>
              <a:gd name="adj2" fmla="val -14949"/>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模式中最右边的字符</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和文本中的</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对齐</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5" name="AutoShape 22"/>
          <p:cNvSpPr/>
          <p:nvPr/>
        </p:nvSpPr>
        <p:spPr bwMode="auto">
          <a:xfrm>
            <a:off x="5940425" y="5281613"/>
            <a:ext cx="2663825" cy="647700"/>
          </a:xfrm>
          <a:prstGeom prst="wedgeRoundRectCallout">
            <a:avLst>
              <a:gd name="adj1" fmla="val -70204"/>
              <a:gd name="adj2" fmla="val -14949"/>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把模式中前</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m-1</a:t>
            </a: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个字符中的</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和文本中的</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对齐</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6021288"/>
            <a:ext cx="6120680" cy="76470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9" name="矩形 8"/>
          <p:cNvSpPr/>
          <p:nvPr/>
        </p:nvSpPr>
        <p:spPr>
          <a:xfrm>
            <a:off x="323528" y="1988840"/>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11" name="矩形 10"/>
          <p:cNvSpPr/>
          <p:nvPr/>
        </p:nvSpPr>
        <p:spPr>
          <a:xfrm>
            <a:off x="323528" y="3501008"/>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12" name="矩形 11"/>
          <p:cNvSpPr/>
          <p:nvPr/>
        </p:nvSpPr>
        <p:spPr>
          <a:xfrm>
            <a:off x="323528" y="4581128"/>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10" name="TextBox 1"/>
          <p:cNvSpPr txBox="1"/>
          <p:nvPr/>
        </p:nvSpPr>
        <p:spPr bwMode="auto">
          <a:xfrm>
            <a:off x="323528" y="1041400"/>
            <a:ext cx="8820472"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smtClean="0">
                <a:ln>
                  <a:noFill/>
                </a:ln>
                <a:solidFill>
                  <a:schemeClr val="accent5">
                    <a:lumMod val="50000"/>
                  </a:schemeClr>
                </a:solidFill>
                <a:effectLst/>
                <a:uLnTx/>
                <a:uFillTx/>
              </a:rPr>
              <a:t>核心思想是：在匹配过程中，模式串并不被要求一定要按从左向右进行比较还是从右向左进行比较，它在发现不匹配时，算法能跳过尽可能多的字符以进行下一步的匹配，从而提高了匹配效率。</a:t>
            </a:r>
            <a:endParaRPr kumimoji="0" lang="en-US" altLang="zh-CN"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匹配串：</a:t>
            </a:r>
            <a:r>
              <a:rPr kumimoji="0" lang="en-US" altLang="zh-CN" b="0" i="0" u="none" strike="noStrike" kern="0" cap="none" spc="0" normalizeH="0" baseline="0" noProof="0" dirty="0" smtClean="0">
                <a:ln>
                  <a:noFill/>
                </a:ln>
                <a:solidFill>
                  <a:prstClr val="black"/>
                </a:solidFill>
                <a:effectLst/>
                <a:uLnTx/>
                <a:uFillTx/>
              </a:rPr>
              <a:t>O U R S T R </a:t>
            </a:r>
            <a:r>
              <a:rPr kumimoji="0" lang="en-US" altLang="zh-CN" b="0" i="0" u="none" strike="noStrike" kern="0" cap="none" spc="0" normalizeH="0" baseline="0" noProof="0" dirty="0" smtClean="0">
                <a:ln>
                  <a:noFill/>
                </a:ln>
                <a:solidFill>
                  <a:srgbClr val="FF0000"/>
                </a:solidFill>
                <a:effectLst/>
                <a:uLnTx/>
                <a:uFillTx/>
              </a:rPr>
              <a:t>O</a:t>
            </a:r>
            <a:r>
              <a:rPr kumimoji="0" lang="en-US" altLang="zh-CN" b="0" i="0" u="none" strike="noStrike" kern="0" cap="none" spc="0" normalizeH="0" baseline="0" noProof="0" dirty="0" smtClean="0">
                <a:ln>
                  <a:noFill/>
                </a:ln>
                <a:solidFill>
                  <a:prstClr val="black"/>
                </a:solidFill>
                <a:effectLst/>
                <a:uLnTx/>
                <a:uFillTx/>
              </a:rPr>
              <a:t> N G X S E A R C H</a:t>
            </a:r>
            <a:endParaRPr kumimoji="0" lang="en-US" altLang="zh-CN"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模式串：</a:t>
            </a:r>
            <a:r>
              <a:rPr kumimoji="0" lang="en-US" altLang="zh-CN" b="0" i="0" u="none" strike="noStrike" kern="0" cap="none" spc="0" normalizeH="0" baseline="0" noProof="0" dirty="0" smtClean="0">
                <a:ln>
                  <a:noFill/>
                </a:ln>
                <a:solidFill>
                  <a:prstClr val="black"/>
                </a:solidFill>
                <a:effectLst/>
                <a:uLnTx/>
                <a:uFillTx/>
              </a:rPr>
              <a:t>S E A R C H</a:t>
            </a:r>
            <a:endParaRPr kumimoji="0" lang="en-US" altLang="zh-CN"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1" i="0" u="none" strike="noStrike" kern="0" cap="none" spc="0" normalizeH="0" baseline="0" noProof="0" dirty="0" smtClean="0">
                <a:ln>
                  <a:noFill/>
                </a:ln>
                <a:solidFill>
                  <a:srgbClr val="C00000"/>
                </a:solidFill>
                <a:effectLst/>
                <a:uLnTx/>
                <a:uFillTx/>
              </a:rPr>
              <a:t>这里我们看到</a:t>
            </a:r>
            <a:r>
              <a:rPr kumimoji="0" lang="en-US" altLang="zh-CN" b="1" i="0" u="none" strike="noStrike" kern="0" cap="none" spc="0" normalizeH="0" baseline="0" noProof="0" dirty="0" smtClean="0">
                <a:ln>
                  <a:noFill/>
                </a:ln>
                <a:solidFill>
                  <a:srgbClr val="C00000"/>
                </a:solidFill>
                <a:effectLst/>
                <a:uLnTx/>
                <a:uFillTx/>
              </a:rPr>
              <a:t>O-S</a:t>
            </a:r>
            <a:r>
              <a:rPr kumimoji="0" lang="zh-CN" altLang="en-US" b="1" i="0" u="none" strike="noStrike" kern="0" cap="none" spc="0" normalizeH="0" baseline="0" noProof="0" dirty="0" smtClean="0">
                <a:ln>
                  <a:noFill/>
                </a:ln>
                <a:solidFill>
                  <a:srgbClr val="C00000"/>
                </a:solidFill>
                <a:effectLst/>
                <a:uLnTx/>
                <a:uFillTx/>
              </a:rPr>
              <a:t>不相同，我们就看匹配串中的</a:t>
            </a:r>
            <a:r>
              <a:rPr kumimoji="0" lang="en-US" altLang="zh-CN" b="1" i="0" u="none" strike="noStrike" kern="0" cap="none" spc="0" normalizeH="0" baseline="0" noProof="0" dirty="0" smtClean="0">
                <a:ln>
                  <a:noFill/>
                </a:ln>
                <a:solidFill>
                  <a:srgbClr val="C00000"/>
                </a:solidFill>
                <a:effectLst/>
                <a:uLnTx/>
                <a:uFillTx/>
              </a:rPr>
              <a:t>O</a:t>
            </a:r>
            <a:r>
              <a:rPr kumimoji="0" lang="zh-CN" altLang="en-US" b="1" i="0" u="none" strike="noStrike" kern="0" cap="none" spc="0" normalizeH="0" baseline="0" noProof="0" dirty="0" smtClean="0">
                <a:ln>
                  <a:noFill/>
                </a:ln>
                <a:solidFill>
                  <a:srgbClr val="C00000"/>
                </a:solidFill>
                <a:effectLst/>
                <a:uLnTx/>
                <a:uFillTx/>
              </a:rPr>
              <a:t>在模式串的位置，没有出现在模式串中。</a:t>
            </a:r>
            <a:endParaRPr kumimoji="0" lang="zh-CN" altLang="en-US" b="1" i="0" u="none" strike="noStrike" kern="0" cap="none" spc="0" normalizeH="0" baseline="0" noProof="0" dirty="0" smtClean="0">
              <a:ln>
                <a:noFill/>
              </a:ln>
              <a:solidFill>
                <a:srgbClr val="C00000"/>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匹配串：</a:t>
            </a:r>
            <a:r>
              <a:rPr kumimoji="0" lang="en-US" altLang="zh-CN" b="0" i="0" u="none" strike="noStrike" kern="0" cap="none" spc="0" normalizeH="0" baseline="0" noProof="0" dirty="0" smtClean="0">
                <a:ln>
                  <a:noFill/>
                </a:ln>
                <a:solidFill>
                  <a:prstClr val="black"/>
                </a:solidFill>
                <a:effectLst/>
                <a:uLnTx/>
                <a:uFillTx/>
              </a:rPr>
              <a:t>O U R S T R O N G X S E A </a:t>
            </a:r>
            <a:r>
              <a:rPr kumimoji="0" lang="en-US" altLang="zh-CN" b="0" i="0" u="none" strike="noStrike" kern="0" cap="none" spc="0" normalizeH="0" baseline="0" noProof="0" dirty="0" smtClean="0">
                <a:ln>
                  <a:noFill/>
                </a:ln>
                <a:solidFill>
                  <a:srgbClr val="FF0000"/>
                </a:solidFill>
                <a:effectLst/>
                <a:uLnTx/>
                <a:uFillTx/>
              </a:rPr>
              <a:t>R</a:t>
            </a:r>
            <a:r>
              <a:rPr kumimoji="0" lang="en-US" altLang="zh-CN" b="0" i="0" u="none" strike="noStrike" kern="0" cap="none" spc="0" normalizeH="0" baseline="0" noProof="0" dirty="0" smtClean="0">
                <a:ln>
                  <a:noFill/>
                </a:ln>
                <a:solidFill>
                  <a:prstClr val="black"/>
                </a:solidFill>
                <a:effectLst/>
                <a:uLnTx/>
                <a:uFillTx/>
              </a:rPr>
              <a:t> C H</a:t>
            </a:r>
            <a:endParaRPr kumimoji="0" lang="en-US" altLang="zh-CN"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模式串： </a:t>
            </a:r>
            <a:r>
              <a:rPr kumimoji="0" lang="en-US" altLang="zh-CN" b="0" i="0" u="none" strike="noStrike" kern="0" cap="none" spc="0" normalizeH="0" baseline="0" noProof="0" dirty="0" smtClean="0">
                <a:ln>
                  <a:noFill/>
                </a:ln>
                <a:solidFill>
                  <a:prstClr val="black"/>
                </a:solidFill>
                <a:effectLst/>
                <a:uLnTx/>
                <a:uFillTx/>
              </a:rPr>
              <a:t>_ _ _ _ _ _ _ _ S E A R C H</a:t>
            </a:r>
            <a:endParaRPr kumimoji="0" lang="en-US" altLang="zh-CN" b="0" i="0" u="none" strike="noStrike" kern="0" cap="none" spc="0" normalizeH="0" baseline="0" noProof="0" dirty="0" smtClean="0">
              <a:ln>
                <a:noFill/>
              </a:ln>
              <a:solidFill>
                <a:prstClr val="black"/>
              </a:solidFill>
              <a:effectLst/>
              <a:uLnTx/>
              <a:uFillTx/>
            </a:endParaRPr>
          </a:p>
          <a:p>
            <a:pPr eaLnBrk="1" fontAlgn="auto" hangingPunct="1">
              <a:spcBef>
                <a:spcPct val="0"/>
              </a:spcBef>
              <a:spcAft>
                <a:spcPts val="0"/>
              </a:spcAft>
            </a:pPr>
            <a:r>
              <a:rPr lang="zh-CN" altLang="en-US" b="1" kern="0" dirty="0">
                <a:solidFill>
                  <a:srgbClr val="C00000"/>
                </a:solidFill>
              </a:rPr>
              <a:t>移动模式串，使模式串的首字符和</a:t>
            </a:r>
            <a:r>
              <a:rPr lang="en-US" altLang="zh-CN" b="1" kern="0" dirty="0">
                <a:solidFill>
                  <a:srgbClr val="C00000"/>
                </a:solidFill>
              </a:rPr>
              <a:t>O</a:t>
            </a:r>
            <a:r>
              <a:rPr lang="zh-CN" altLang="en-US" b="1" kern="0" dirty="0">
                <a:solidFill>
                  <a:srgbClr val="C00000"/>
                </a:solidFill>
              </a:rPr>
              <a:t>的下一个字符对齐。</a:t>
            </a:r>
            <a:endParaRPr lang="zh-CN" altLang="en-US" b="1" kern="0" dirty="0">
              <a:solidFill>
                <a:srgbClr val="C00000"/>
              </a:solidFill>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匹配串：</a:t>
            </a:r>
            <a:r>
              <a:rPr kumimoji="0" lang="en-US" altLang="zh-CN" b="0" i="0" u="none" strike="noStrike" kern="0" cap="none" spc="0" normalizeH="0" baseline="0" noProof="0" dirty="0" smtClean="0">
                <a:ln>
                  <a:noFill/>
                </a:ln>
                <a:solidFill>
                  <a:prstClr val="black"/>
                </a:solidFill>
                <a:effectLst/>
                <a:uLnTx/>
                <a:uFillTx/>
              </a:rPr>
              <a:t>O U R S T R O N G X S E A </a:t>
            </a:r>
            <a:r>
              <a:rPr kumimoji="0" lang="en-US" altLang="zh-CN" b="0" i="0" u="none" strike="noStrike" kern="0" cap="none" spc="0" normalizeH="0" baseline="0" noProof="0" dirty="0" smtClean="0">
                <a:ln>
                  <a:noFill/>
                </a:ln>
                <a:solidFill>
                  <a:srgbClr val="FF0000"/>
                </a:solidFill>
                <a:effectLst/>
                <a:uLnTx/>
                <a:uFillTx/>
              </a:rPr>
              <a:t>R</a:t>
            </a:r>
            <a:r>
              <a:rPr kumimoji="0" lang="en-US" altLang="zh-CN" b="0" i="0" u="none" strike="noStrike" kern="0" cap="none" spc="0" normalizeH="0" baseline="0" noProof="0" dirty="0" smtClean="0">
                <a:ln>
                  <a:noFill/>
                </a:ln>
                <a:solidFill>
                  <a:prstClr val="black"/>
                </a:solidFill>
                <a:effectLst/>
                <a:uLnTx/>
                <a:uFillTx/>
              </a:rPr>
              <a:t> C H</a:t>
            </a:r>
            <a:endParaRPr kumimoji="0" lang="en-US" altLang="zh-CN"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模式串： </a:t>
            </a:r>
            <a:r>
              <a:rPr kumimoji="0" lang="en-US" altLang="zh-CN" b="0" i="0" u="none" strike="noStrike" kern="0" cap="none" spc="0" normalizeH="0" baseline="0" noProof="0" dirty="0" smtClean="0">
                <a:ln>
                  <a:noFill/>
                </a:ln>
                <a:solidFill>
                  <a:prstClr val="black"/>
                </a:solidFill>
                <a:effectLst/>
                <a:uLnTx/>
                <a:uFillTx/>
              </a:rPr>
              <a:t>_ _ _ _ _ _ _ _ S E A R C H</a:t>
            </a:r>
            <a:endParaRPr kumimoji="0" lang="en-US" altLang="zh-CN" b="0" i="0" u="none" strike="noStrike" kern="0" cap="none" spc="0" normalizeH="0" baseline="0" noProof="0" dirty="0" smtClean="0">
              <a:ln>
                <a:noFill/>
              </a:ln>
              <a:solidFill>
                <a:prstClr val="black"/>
              </a:solidFill>
              <a:effectLst/>
              <a:uLnTx/>
              <a:uFillTx/>
            </a:endParaRPr>
          </a:p>
          <a:p>
            <a:pPr marR="0" lvl="0" defTabSz="0" eaLnBrk="1" fontAlgn="auto" hangingPunct="1">
              <a:spcBef>
                <a:spcPct val="0"/>
              </a:spcBef>
              <a:spcAft>
                <a:spcPts val="0"/>
              </a:spcAft>
              <a:buClrTx/>
              <a:buSzTx/>
              <a:defRPr/>
            </a:pPr>
            <a:r>
              <a:rPr lang="zh-CN" altLang="en-US" b="1" kern="0" dirty="0">
                <a:solidFill>
                  <a:srgbClr val="C00000"/>
                </a:solidFill>
              </a:rPr>
              <a:t>继续比较，</a:t>
            </a:r>
            <a:r>
              <a:rPr lang="en-US" altLang="zh-CN" b="1" kern="0" dirty="0">
                <a:solidFill>
                  <a:srgbClr val="C00000"/>
                </a:solidFill>
              </a:rPr>
              <a:t>N-S</a:t>
            </a:r>
            <a:r>
              <a:rPr lang="zh-CN" altLang="en-US" b="1" kern="0" dirty="0">
                <a:solidFill>
                  <a:srgbClr val="C00000"/>
                </a:solidFill>
              </a:rPr>
              <a:t>不相同，字符</a:t>
            </a:r>
            <a:r>
              <a:rPr lang="en-US" altLang="zh-CN" b="1" kern="0" dirty="0">
                <a:solidFill>
                  <a:srgbClr val="C00000"/>
                </a:solidFill>
              </a:rPr>
              <a:t>R</a:t>
            </a:r>
            <a:r>
              <a:rPr lang="zh-CN" altLang="en-US" b="1" kern="0" dirty="0">
                <a:solidFill>
                  <a:srgbClr val="C00000"/>
                </a:solidFill>
              </a:rPr>
              <a:t>出现在模式串，则后移模式串，将把它们对齐</a:t>
            </a:r>
            <a:endParaRPr lang="zh-CN" altLang="en-US" b="1" kern="0" dirty="0">
              <a:solidFill>
                <a:srgbClr val="C00000"/>
              </a:solidFill>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匹配串：</a:t>
            </a:r>
            <a:r>
              <a:rPr kumimoji="0" lang="en-US" altLang="zh-CN" b="0" i="0" u="none" strike="noStrike" kern="0" cap="none" spc="0" normalizeH="0" baseline="0" noProof="0" dirty="0" smtClean="0">
                <a:ln>
                  <a:noFill/>
                </a:ln>
                <a:solidFill>
                  <a:prstClr val="black"/>
                </a:solidFill>
                <a:effectLst/>
                <a:uLnTx/>
                <a:uFillTx/>
              </a:rPr>
              <a:t>O U R S T R O N G X S E A R C H</a:t>
            </a:r>
            <a:endParaRPr kumimoji="0" lang="en-US" altLang="zh-CN"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smtClean="0">
                <a:ln>
                  <a:noFill/>
                </a:ln>
                <a:solidFill>
                  <a:prstClr val="black"/>
                </a:solidFill>
                <a:effectLst/>
                <a:uLnTx/>
                <a:uFillTx/>
              </a:rPr>
              <a:t>模式串：   </a:t>
            </a:r>
            <a:r>
              <a:rPr kumimoji="0" lang="en-US" altLang="zh-CN" b="0" i="0" u="none" strike="noStrike" kern="0" cap="none" spc="0" normalizeH="0" baseline="0" noProof="0" dirty="0" smtClean="0">
                <a:ln>
                  <a:noFill/>
                </a:ln>
                <a:solidFill>
                  <a:prstClr val="black"/>
                </a:solidFill>
                <a:effectLst/>
                <a:uLnTx/>
                <a:uFillTx/>
              </a:rPr>
              <a:t>_ _ _ _ _ _ _ _ _ _ _ S E A R C H</a:t>
            </a:r>
            <a:endParaRPr kumimoji="0" lang="zh-CN" altLang="en-US" b="0" i="0" u="none" strike="noStrike" kern="0" cap="none" spc="0" normalizeH="0" baseline="0" noProof="0" dirty="0" smtClean="0">
              <a:ln>
                <a:noFill/>
              </a:ln>
              <a:solidFill>
                <a:prstClr val="black"/>
              </a:solidFill>
              <a:effectLst/>
              <a:uLnTx/>
              <a:uFillTx/>
            </a:endParaRPr>
          </a:p>
        </p:txBody>
      </p:sp>
      <p:sp>
        <p:nvSpPr>
          <p:cNvPr id="2" name="标题 1"/>
          <p:cNvSpPr/>
          <p:nvPr>
            <p:ph type="title"/>
          </p:nvPr>
        </p:nvSpPr>
        <p:spPr>
          <a:xfrm>
            <a:off x="628650" y="188640"/>
            <a:ext cx="7886700" cy="576065"/>
          </a:xfrm>
        </p:spPr>
        <p:txBody>
          <a:bodyPr>
            <a:normAutofit/>
          </a:bodyPr>
          <a:lstStyle/>
          <a:p>
            <a:r>
              <a:rPr lang="en-US" altLang="zh-CN" dirty="0" smtClean="0"/>
              <a:t>Sunday </a:t>
            </a:r>
            <a:r>
              <a:rPr lang="zh-CN" altLang="en-US" dirty="0" smtClean="0"/>
              <a:t>算法</a:t>
            </a:r>
            <a:endParaRPr lang="zh-CN" alt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2"/>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34504" name="Rectangle 8"/>
          <p:cNvSpPr/>
          <p:nvPr/>
        </p:nvSpPr>
        <p:spPr bwMode="auto">
          <a:xfrm>
            <a:off x="971550" y="262890"/>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单模式匹配算法比较</a:t>
            </a:r>
            <a:endParaRPr lang="zh-CN" altLang="en-US" sz="3200" b="1" dirty="0">
              <a:effectLst>
                <a:outerShdw blurRad="38100" dist="38100" dir="2700000">
                  <a:srgbClr val="000000"/>
                </a:outerShdw>
              </a:effectLst>
              <a:latin typeface="Arial" panose="020B0604020202020204" pitchFamily="34" charset="0"/>
            </a:endParaRPr>
          </a:p>
        </p:txBody>
      </p:sp>
      <p:sp>
        <p:nvSpPr>
          <p:cNvPr id="122883" name="Text Box 9"/>
          <p:cNvSpPr txBox="1"/>
          <p:nvPr/>
        </p:nvSpPr>
        <p:spPr>
          <a:xfrm>
            <a:off x="539750" y="1026795"/>
            <a:ext cx="8064500" cy="5016758"/>
          </a:xfrm>
          <a:prstGeom prst="rect">
            <a:avLst/>
          </a:prstGeom>
          <a:noFill/>
          <a:ln w="9525">
            <a:noFill/>
          </a:ln>
        </p:spPr>
        <p:txBody>
          <a:bodyPr>
            <a:spAutoFit/>
          </a:bodyPr>
          <a:lstStyle/>
          <a:p>
            <a:pPr marL="0" lvl="2">
              <a:lnSpc>
                <a:spcPct val="150000"/>
              </a:lnSpc>
              <a:spcBef>
                <a:spcPct val="0"/>
              </a:spcBef>
              <a:buClrTx/>
            </a:pPr>
            <a:r>
              <a:rPr lang="zh-CN" altLang="en-US" sz="2000" b="1" dirty="0">
                <a:solidFill>
                  <a:srgbClr val="030301"/>
                </a:solidFill>
              </a:rPr>
              <a:t>基本输入及要求：</a:t>
            </a:r>
            <a:endParaRPr lang="zh-CN" altLang="en-US" sz="2000" b="1" dirty="0">
              <a:solidFill>
                <a:srgbClr val="030301"/>
              </a:solidFill>
            </a:endParaRPr>
          </a:p>
          <a:p>
            <a:pPr marL="0" lvl="2">
              <a:lnSpc>
                <a:spcPct val="150000"/>
              </a:lnSpc>
              <a:spcBef>
                <a:spcPct val="0"/>
              </a:spcBef>
            </a:pPr>
            <a:r>
              <a:rPr lang="zh-CN" altLang="en-US" sz="2000" b="1" dirty="0">
                <a:solidFill>
                  <a:srgbClr val="C00000"/>
                </a:solidFill>
              </a:rPr>
              <a:t>测试文本：</a:t>
            </a:r>
            <a:r>
              <a:rPr lang="zh-CN" altLang="en-US" sz="2000" b="1" dirty="0">
                <a:solidFill>
                  <a:srgbClr val="002060"/>
                </a:solidFill>
              </a:rPr>
              <a:t>纯英文自然语言文本</a:t>
            </a:r>
            <a:endParaRPr lang="zh-CN" altLang="en-US" sz="2000" b="1" dirty="0">
              <a:solidFill>
                <a:srgbClr val="002060"/>
              </a:solidFill>
            </a:endParaRPr>
          </a:p>
          <a:p>
            <a:pPr>
              <a:lnSpc>
                <a:spcPct val="150000"/>
              </a:lnSpc>
              <a:spcBef>
                <a:spcPct val="0"/>
              </a:spcBef>
              <a:buClrTx/>
            </a:pPr>
            <a:r>
              <a:rPr lang="zh-CN" altLang="en-US" sz="2000" b="1" dirty="0" smtClean="0">
                <a:solidFill>
                  <a:srgbClr val="C00000"/>
                </a:solidFill>
              </a:rPr>
              <a:t>模式</a:t>
            </a:r>
            <a:r>
              <a:rPr lang="zh-CN" altLang="en-US" sz="2000" b="1" dirty="0">
                <a:solidFill>
                  <a:srgbClr val="C00000"/>
                </a:solidFill>
              </a:rPr>
              <a:t>长度：</a:t>
            </a:r>
            <a:r>
              <a:rPr lang="zh-CN" altLang="en-US" sz="2000" b="1" dirty="0">
                <a:solidFill>
                  <a:srgbClr val="002060"/>
                </a:solidFill>
              </a:rPr>
              <a:t>为</a:t>
            </a:r>
            <a:r>
              <a:rPr lang="en-US" altLang="zh-CN" sz="2000" b="1" dirty="0">
                <a:solidFill>
                  <a:srgbClr val="002060"/>
                </a:solidFill>
              </a:rPr>
              <a:t>8 10 15 20 25 </a:t>
            </a:r>
            <a:r>
              <a:rPr lang="zh-CN" altLang="en-US" sz="2000" b="1" dirty="0">
                <a:solidFill>
                  <a:srgbClr val="002060"/>
                </a:solidFill>
              </a:rPr>
              <a:t>的英文字符串</a:t>
            </a:r>
            <a:endParaRPr lang="zh-CN" altLang="en-US" sz="2000" b="1" dirty="0">
              <a:solidFill>
                <a:srgbClr val="002060"/>
              </a:solidFill>
            </a:endParaRPr>
          </a:p>
          <a:p>
            <a:pPr>
              <a:lnSpc>
                <a:spcPct val="150000"/>
              </a:lnSpc>
              <a:spcBef>
                <a:spcPct val="0"/>
              </a:spcBef>
              <a:buClrTx/>
            </a:pPr>
            <a:r>
              <a:rPr lang="zh-CN" altLang="en-US" sz="2000" b="1" dirty="0" smtClean="0">
                <a:solidFill>
                  <a:srgbClr val="C00000"/>
                </a:solidFill>
              </a:rPr>
              <a:t>匹配</a:t>
            </a:r>
            <a:r>
              <a:rPr lang="zh-CN" altLang="en-US" sz="2000" b="1" dirty="0">
                <a:solidFill>
                  <a:srgbClr val="C00000"/>
                </a:solidFill>
              </a:rPr>
              <a:t>结果：</a:t>
            </a:r>
            <a:r>
              <a:rPr lang="zh-CN" altLang="en-US" sz="2000" b="1" dirty="0">
                <a:solidFill>
                  <a:srgbClr val="030301"/>
                </a:solidFill>
              </a:rPr>
              <a:t>匹配出整个文本出现关键字的所有位置</a:t>
            </a:r>
            <a:endParaRPr lang="zh-CN" altLang="en-US" sz="2000" b="1" dirty="0">
              <a:solidFill>
                <a:srgbClr val="030301"/>
              </a:solidFill>
            </a:endParaRPr>
          </a:p>
          <a:p>
            <a:pPr>
              <a:lnSpc>
                <a:spcPct val="150000"/>
              </a:lnSpc>
              <a:spcBef>
                <a:spcPct val="0"/>
              </a:spcBef>
              <a:buClrTx/>
            </a:pPr>
            <a:r>
              <a:rPr lang="zh-CN" altLang="en-US" sz="2000" b="1" dirty="0">
                <a:solidFill>
                  <a:srgbClr val="030301"/>
                </a:solidFill>
              </a:rPr>
              <a:t>          文本和模式的字符集是</a:t>
            </a:r>
            <a:r>
              <a:rPr lang="en-US" altLang="zh-CN" sz="2000" b="1" dirty="0">
                <a:solidFill>
                  <a:srgbClr val="030301"/>
                </a:solidFill>
              </a:rPr>
              <a:t>ASCII</a:t>
            </a:r>
            <a:r>
              <a:rPr lang="zh-CN" altLang="en-US" sz="2000" b="1" dirty="0">
                <a:solidFill>
                  <a:srgbClr val="030301"/>
                </a:solidFill>
              </a:rPr>
              <a:t>字符集，是固定的有限字符集，其大小为</a:t>
            </a:r>
            <a:r>
              <a:rPr lang="en-US" altLang="zh-CN" sz="2000" b="1" dirty="0">
                <a:solidFill>
                  <a:srgbClr val="030301"/>
                </a:solidFill>
              </a:rPr>
              <a:t>256</a:t>
            </a:r>
            <a:r>
              <a:rPr lang="zh-CN" altLang="en-US" sz="2000" b="1" dirty="0">
                <a:solidFill>
                  <a:srgbClr val="030301"/>
                </a:solidFill>
              </a:rPr>
              <a:t>。</a:t>
            </a:r>
            <a:endParaRPr lang="zh-CN" altLang="en-US" sz="2000" b="1" dirty="0">
              <a:solidFill>
                <a:srgbClr val="030301"/>
              </a:solidFill>
            </a:endParaRPr>
          </a:p>
          <a:p>
            <a:pPr marL="0" lvl="2">
              <a:lnSpc>
                <a:spcPct val="150000"/>
              </a:lnSpc>
              <a:spcBef>
                <a:spcPct val="0"/>
              </a:spcBef>
            </a:pPr>
            <a:r>
              <a:rPr lang="zh-CN" altLang="en-US" sz="2000" b="1" dirty="0" smtClean="0">
                <a:solidFill>
                  <a:srgbClr val="C00000"/>
                </a:solidFill>
              </a:rPr>
              <a:t>测试结果：</a:t>
            </a:r>
            <a:endParaRPr lang="zh-CN" altLang="en-US" sz="2000" b="1" dirty="0" smtClean="0">
              <a:solidFill>
                <a:srgbClr val="C00000"/>
              </a:solidFill>
            </a:endParaRPr>
          </a:p>
          <a:p>
            <a:pPr>
              <a:lnSpc>
                <a:spcPct val="150000"/>
              </a:lnSpc>
              <a:spcBef>
                <a:spcPct val="0"/>
              </a:spcBef>
              <a:buClrTx/>
            </a:pPr>
            <a:r>
              <a:rPr lang="zh-CN" altLang="en-US" sz="2000" b="1" dirty="0" smtClean="0">
                <a:solidFill>
                  <a:srgbClr val="030301"/>
                </a:solidFill>
              </a:rPr>
              <a:t>          总共对</a:t>
            </a:r>
            <a:r>
              <a:rPr lang="en-US" altLang="zh-CN" sz="2000" b="1" dirty="0" smtClean="0">
                <a:solidFill>
                  <a:srgbClr val="030301"/>
                </a:solidFill>
              </a:rPr>
              <a:t>27</a:t>
            </a:r>
            <a:r>
              <a:rPr lang="zh-CN" altLang="en-US" sz="2000" b="1" dirty="0" smtClean="0">
                <a:solidFill>
                  <a:srgbClr val="030301"/>
                </a:solidFill>
              </a:rPr>
              <a:t>种算法实现了运行时间的比较测试。测试之前重新启动系统，然后在每个算法的实现函数调用之前和调用之后分别记录时间，计算出执行时间。如下表所示：</a:t>
            </a:r>
            <a:endParaRPr lang="zh-CN" altLang="en-US" sz="2000" b="1" dirty="0" smtClean="0">
              <a:solidFill>
                <a:srgbClr val="030301"/>
              </a:solidFill>
            </a:endParaRPr>
          </a:p>
          <a:p>
            <a:pPr marL="342900" indent="-342900">
              <a:spcBef>
                <a:spcPct val="0"/>
              </a:spcBef>
              <a:buClrTx/>
            </a:pPr>
            <a:endParaRPr lang="zh-CN" altLang="en-US" sz="2000" b="1" dirty="0">
              <a:solidFill>
                <a:srgbClr val="030301"/>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灯片编号占位符 2"/>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graphicFrame>
        <p:nvGraphicFramePr>
          <p:cNvPr id="131074" name="内容占位符 131073"/>
          <p:cNvGraphicFramePr>
            <a:graphicFrameLocks noGrp="1"/>
          </p:cNvGraphicFramePr>
          <p:nvPr>
            <p:ph idx="4294967295"/>
            <p:custDataLst>
              <p:tags r:id="rId1"/>
            </p:custDataLst>
          </p:nvPr>
        </p:nvGraphicFramePr>
        <p:xfrm>
          <a:off x="215265" y="1484630"/>
          <a:ext cx="8713788" cy="4359275"/>
        </p:xfrm>
        <a:graphic>
          <a:graphicData uri="http://schemas.openxmlformats.org/drawingml/2006/table">
            <a:tbl>
              <a:tblPr/>
              <a:tblGrid>
                <a:gridCol w="1223963"/>
                <a:gridCol w="936625"/>
                <a:gridCol w="936625"/>
                <a:gridCol w="935037"/>
                <a:gridCol w="936625"/>
                <a:gridCol w="936625"/>
                <a:gridCol w="935038"/>
                <a:gridCol w="936625"/>
                <a:gridCol w="936625"/>
              </a:tblGrid>
              <a:tr h="8445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zh-CN" altLang="en-US" sz="1600" b="1" dirty="0">
                          <a:solidFill>
                            <a:srgbClr val="000000"/>
                          </a:solidFill>
                          <a:latin typeface="Times New Roman" panose="02020603050405020304" pitchFamily="18" charset="0"/>
                          <a:cs typeface="Times New Roman" panose="02020603050405020304" pitchFamily="18" charset="0"/>
                        </a:rPr>
                        <a:t>算法</a:t>
                      </a:r>
                      <a:endParaRPr lang="zh-CN" altLang="en-US"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8</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14</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30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r>
              <a:tr h="579438">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ALPHASKIP </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226.283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104.65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73.796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63.656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49.758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38.669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033.228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29.896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116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AUT</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423.019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422.809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422.711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422.588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422.705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422.982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422.827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422.975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AXAMAC</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116.550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116.882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118.435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116.750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118.299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117.158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116.983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118.187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11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FF0000"/>
                          </a:solidFill>
                          <a:latin typeface="Times New Roman" panose="02020603050405020304" pitchFamily="18" charset="0"/>
                          <a:cs typeface="Times New Roman" panose="02020603050405020304" pitchFamily="18" charset="0"/>
                        </a:rPr>
                        <a:t>BF</a:t>
                      </a:r>
                      <a:endParaRPr lang="en-US" altLang="zh-CN" sz="1600" b="1" dirty="0">
                        <a:solidFill>
                          <a:srgbClr val="FF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273.983</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273.102</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273.200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274.202</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273.181</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273.456</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272.587</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272.770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FF0000"/>
                          </a:solidFill>
                          <a:latin typeface="Times New Roman" panose="02020603050405020304" pitchFamily="18" charset="0"/>
                          <a:cs typeface="Times New Roman" panose="02020603050405020304" pitchFamily="18" charset="0"/>
                        </a:rPr>
                        <a:t>BM</a:t>
                      </a:r>
                      <a:endParaRPr lang="en-US" altLang="zh-CN" sz="1600" b="1" dirty="0">
                        <a:solidFill>
                          <a:srgbClr val="FF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73.926</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39.503</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29.681</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25.470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22.635</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19.654</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15.838</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14.550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730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BNDM</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86.150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47.136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35.195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30.448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27.304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BOM</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137.673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93.003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77.303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65.550.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61.772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56.625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45.106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43.715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116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BR</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101.119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65.117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50.729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44.430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36.367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29.735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26.871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24.070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r>
            </a:tbl>
          </a:graphicData>
        </a:graphic>
      </p:graphicFrame>
      <p:sp>
        <p:nvSpPr>
          <p:cNvPr id="131176" name="Text Box 3347"/>
          <p:cNvSpPr txBox="1"/>
          <p:nvPr/>
        </p:nvSpPr>
        <p:spPr>
          <a:xfrm>
            <a:off x="900113" y="955675"/>
            <a:ext cx="7200900" cy="457200"/>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自然语言文本的匹配效率比较     时间：</a:t>
            </a:r>
            <a:r>
              <a:rPr lang="en-US" altLang="zh-CN" b="1" dirty="0">
                <a:solidFill>
                  <a:srgbClr val="030301"/>
                </a:solidFill>
                <a:latin typeface="Arial" panose="020B0604020202020204" pitchFamily="34" charset="0"/>
              </a:rPr>
              <a:t>ms</a:t>
            </a:r>
            <a:r>
              <a:rPr lang="en-US" altLang="zh-CN" sz="1800" dirty="0">
                <a:latin typeface="Arial" panose="020B0604020202020204" pitchFamily="34" charset="0"/>
              </a:rPr>
              <a:t> </a:t>
            </a:r>
            <a:endParaRPr lang="en-US" altLang="zh-CN" sz="1800" dirty="0">
              <a:latin typeface="Arial" panose="020B0604020202020204" pitchFamily="34" charset="0"/>
            </a:endParaRPr>
          </a:p>
        </p:txBody>
      </p:sp>
      <p:sp>
        <p:nvSpPr>
          <p:cNvPr id="2" name="文本框 1"/>
          <p:cNvSpPr txBox="1"/>
          <p:nvPr/>
        </p:nvSpPr>
        <p:spPr>
          <a:xfrm>
            <a:off x="284480" y="6002655"/>
            <a:ext cx="7095490" cy="398780"/>
          </a:xfrm>
          <a:prstGeom prst="rect">
            <a:avLst/>
          </a:prstGeom>
          <a:noFill/>
        </p:spPr>
        <p:txBody>
          <a:bodyPr wrap="square" rtlCol="0">
            <a:spAutoFit/>
          </a:bodyPr>
          <a:lstStyle/>
          <a:p>
            <a:r>
              <a:rPr lang="en-US" altLang="zh-CN" sz="2000" b="1">
                <a:solidFill>
                  <a:srgbClr val="C00000"/>
                </a:solidFill>
              </a:rPr>
              <a:t>BM</a:t>
            </a:r>
            <a:r>
              <a:rPr lang="zh-CN" altLang="en-US" sz="2000" b="1">
                <a:solidFill>
                  <a:srgbClr val="C00000"/>
                </a:solidFill>
              </a:rPr>
              <a:t>算法受模式长度影响较大，模式越长耗时短。</a:t>
            </a:r>
            <a:r>
              <a:rPr lang="en-US" altLang="zh-CN" sz="2000" b="1">
                <a:solidFill>
                  <a:srgbClr val="C00000"/>
                </a:solidFill>
              </a:rPr>
              <a:t>WHY</a:t>
            </a:r>
            <a:r>
              <a:rPr lang="zh-CN" altLang="en-US" sz="2000" b="1">
                <a:solidFill>
                  <a:srgbClr val="C00000"/>
                </a:solidFill>
              </a:rPr>
              <a:t>？</a:t>
            </a:r>
            <a:endParaRPr lang="zh-CN" altLang="en-US" sz="2000" b="1">
              <a:solidFill>
                <a:srgbClr val="C00000"/>
              </a:solidFill>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灯片编号占位符 2"/>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graphicFrame>
        <p:nvGraphicFramePr>
          <p:cNvPr id="133122" name="内容占位符 133121"/>
          <p:cNvGraphicFramePr>
            <a:graphicFrameLocks noGrp="1"/>
          </p:cNvGraphicFramePr>
          <p:nvPr>
            <p:ph idx="4294967295"/>
            <p:custDataLst>
              <p:tags r:id="rId1"/>
            </p:custDataLst>
          </p:nvPr>
        </p:nvGraphicFramePr>
        <p:xfrm>
          <a:off x="286385" y="943610"/>
          <a:ext cx="8714105" cy="5581321"/>
        </p:xfrm>
        <a:graphic>
          <a:graphicData uri="http://schemas.openxmlformats.org/drawingml/2006/table">
            <a:tbl>
              <a:tblPr/>
              <a:tblGrid>
                <a:gridCol w="1008380"/>
                <a:gridCol w="1016000"/>
                <a:gridCol w="938212"/>
                <a:gridCol w="939800"/>
                <a:gridCol w="939800"/>
                <a:gridCol w="941388"/>
                <a:gridCol w="938212"/>
                <a:gridCol w="939800"/>
                <a:gridCol w="1052513"/>
              </a:tblGrid>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zh-CN" altLang="en-US" sz="1600" b="1" dirty="0">
                          <a:solidFill>
                            <a:srgbClr val="030301"/>
                          </a:solidFill>
                          <a:latin typeface="Times New Roman" panose="02020603050405020304" pitchFamily="18" charset="0"/>
                          <a:cs typeface="Times New Roman" panose="02020603050405020304" pitchFamily="18" charset="0"/>
                        </a:rPr>
                        <a:t>算法</a:t>
                      </a:r>
                      <a:endParaRPr lang="zh-CN" altLang="en-US"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2</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5</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8</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10</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14</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20</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25</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30</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9438">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COLLUSSI</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150.046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148.943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149.269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148.983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149.148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148.990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148.902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149.042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9437">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GG 	</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169.753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166.835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166.643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166.932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166.618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166.702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166.743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166.312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GS</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322.259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315.102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317.835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325.746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317.900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319.373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314.767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312.019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78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HORSPOOL </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62.550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36.394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28.217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24.359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21.734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18.359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15.458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13.969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FF0000"/>
                          </a:solidFill>
                          <a:latin typeface="Times New Roman" panose="02020603050405020304" pitchFamily="18" charset="0"/>
                          <a:cs typeface="Times New Roman" panose="02020603050405020304" pitchFamily="18" charset="0"/>
                        </a:rPr>
                        <a:t>KMP</a:t>
                      </a:r>
                      <a:endParaRPr lang="en-US" altLang="zh-CN" sz="1600" b="1" dirty="0">
                        <a:solidFill>
                          <a:srgbClr val="FF0000"/>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99.446</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92.725</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93.348</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101.714</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92.229</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94.614</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88.621</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pitchFamily="18" charset="0"/>
                        </a:rPr>
                        <a:t>89.035</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KR</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82.998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78.789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78.067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78.174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78.178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78.634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78.203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78.459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57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MP</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99.398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93.161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95.378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103.385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92.502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95.739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90.307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89.487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MS</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i="1" u="sng" dirty="0">
                          <a:solidFill>
                            <a:srgbClr val="030301"/>
                          </a:solidFill>
                          <a:latin typeface="宋体" panose="02010600030101010101" pitchFamily="2" charset="-122"/>
                          <a:cs typeface="Times New Roman" panose="02020603050405020304" pitchFamily="18" charset="0"/>
                        </a:rPr>
                        <a:t>53.058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36.796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30.232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25.596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21.820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18.939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15.758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14.990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NSN</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61.852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70.485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73.836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70.473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73.561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70.744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70.569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73.937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OM</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65.974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43.971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35.313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30.156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26.831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23.198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19.312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17.680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QS</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121.173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71.723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54.255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46.789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40.104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36.163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27.848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26.431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RAITA</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62.670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33.753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25.588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22.521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20.240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18.162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14.823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pitchFamily="18" charset="0"/>
                        </a:rPr>
                        <a:t>14.018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286385" y="294640"/>
            <a:ext cx="7095490" cy="398780"/>
          </a:xfrm>
          <a:prstGeom prst="rect">
            <a:avLst/>
          </a:prstGeom>
          <a:noFill/>
        </p:spPr>
        <p:txBody>
          <a:bodyPr wrap="square" rtlCol="0">
            <a:spAutoFit/>
          </a:bodyPr>
          <a:lstStyle/>
          <a:p>
            <a:r>
              <a:rPr lang="en-US" altLang="zh-CN" sz="2000" b="1">
                <a:solidFill>
                  <a:srgbClr val="C00000"/>
                </a:solidFill>
              </a:rPr>
              <a:t>KMP</a:t>
            </a:r>
            <a:r>
              <a:rPr lang="zh-CN" altLang="en-US" sz="2000" b="1">
                <a:solidFill>
                  <a:srgbClr val="C00000"/>
                </a:solidFill>
              </a:rPr>
              <a:t>算法受模式长度影响较大，模式越长耗时短。</a:t>
            </a:r>
            <a:r>
              <a:rPr lang="en-US" altLang="zh-CN" sz="2000" b="1">
                <a:solidFill>
                  <a:srgbClr val="C00000"/>
                </a:solidFill>
              </a:rPr>
              <a:t>WHY</a:t>
            </a:r>
            <a:r>
              <a:rPr lang="zh-CN" altLang="en-US" sz="2000" b="1">
                <a:solidFill>
                  <a:srgbClr val="C00000"/>
                </a:solidFill>
              </a:rPr>
              <a:t>？</a:t>
            </a:r>
            <a:endParaRPr lang="zh-CN" altLang="en-US" sz="2000" b="1">
              <a:solidFill>
                <a:srgbClr val="C00000"/>
              </a:solidFill>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灯片编号占位符 2"/>
          <p:cNvSpPr txBox="1"/>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graphicFrame>
        <p:nvGraphicFramePr>
          <p:cNvPr id="135170" name="内容占位符 135169"/>
          <p:cNvGraphicFramePr>
            <a:graphicFrameLocks noGrp="1"/>
          </p:cNvGraphicFramePr>
          <p:nvPr>
            <p:ph idx="4294967295"/>
            <p:custDataLst>
              <p:tags r:id="rId1"/>
            </p:custDataLst>
          </p:nvPr>
        </p:nvGraphicFramePr>
        <p:xfrm>
          <a:off x="215265" y="980440"/>
          <a:ext cx="8642350" cy="4864100"/>
        </p:xfrm>
        <a:graphic>
          <a:graphicData uri="http://schemas.openxmlformats.org/drawingml/2006/table">
            <a:tbl>
              <a:tblPr/>
              <a:tblGrid>
                <a:gridCol w="1008380"/>
                <a:gridCol w="998220"/>
                <a:gridCol w="931863"/>
                <a:gridCol w="933450"/>
                <a:gridCol w="930275"/>
                <a:gridCol w="931862"/>
                <a:gridCol w="931863"/>
                <a:gridCol w="931862"/>
                <a:gridCol w="1044575"/>
              </a:tblGrid>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zh-CN" altLang="en-US" sz="1600" b="1" dirty="0">
                          <a:solidFill>
                            <a:srgbClr val="000000"/>
                          </a:solidFill>
                          <a:latin typeface="Times New Roman" panose="02020603050405020304" pitchFamily="18" charset="0"/>
                          <a:cs typeface="Times New Roman" panose="02020603050405020304" pitchFamily="18" charset="0"/>
                        </a:rPr>
                        <a:t>算法</a:t>
                      </a:r>
                      <a:endParaRPr lang="zh-CN" altLang="en-US"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8</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14</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30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RF</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245.975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126.985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90.690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76.119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66.719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63.364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43.223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49.672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SMITH</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120.833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68.594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49.822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42.967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36.654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31.848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25.384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24.072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SMOA</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136.282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110.151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111.327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131.793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111.751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118.240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101.353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102.873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SO</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63.947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63.429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63.363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63.358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63.291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63.426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63.558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63.595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413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TBM 	</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121.825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61.218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43.530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36.191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32.363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27.618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20.945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19.492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9437">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58.687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pitchFamily="18" charset="0"/>
                        </a:rPr>
                        <a:t>35.410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pitchFamily="18" charset="0"/>
                        </a:rPr>
                        <a:t>28.183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pitchFamily="18" charset="0"/>
                        </a:rPr>
                        <a:t>22.776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pitchFamily="18" charset="0"/>
                        </a:rPr>
                        <a:t>20.169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pitchFamily="18" charset="0"/>
                        </a:rPr>
                        <a:t>16.649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pitchFamily="18" charset="0"/>
                        </a:rPr>
                        <a:t>15.131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pitchFamily="18" charset="0"/>
                        </a:rPr>
                        <a:t>13.352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TW</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93.615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87.524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91.625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89.609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91.831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91.945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90.208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pitchFamily="18" charset="0"/>
                        </a:rPr>
                        <a:t>90.096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r>
              <a:tr h="7429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zh-CN" altLang="en-US" sz="1600" b="1" dirty="0">
                          <a:solidFill>
                            <a:srgbClr val="000000"/>
                          </a:solidFill>
                          <a:latin typeface="Times New Roman" panose="02020603050405020304" pitchFamily="18" charset="0"/>
                          <a:cs typeface="Times New Roman" panose="02020603050405020304" pitchFamily="18" charset="0"/>
                        </a:rPr>
                        <a:t>最快的算法</a:t>
                      </a:r>
                      <a:endParaRPr lang="zh-CN" altLang="en-US"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MS</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p:nvPr>
            <p:ph idx="1"/>
          </p:nvPr>
        </p:nvSpPr>
        <p:spPr>
          <a:xfrm>
            <a:off x="628650" y="1082040"/>
            <a:ext cx="7886700" cy="5095240"/>
          </a:xfrm>
        </p:spPr>
        <p:txBody>
          <a:bodyPr vert="horz" wrap="square" lIns="91440" tIns="45720" rIns="91440" bIns="45720" anchor="t">
            <a:normAutofit fontScale="97500"/>
          </a:bodyPr>
          <a:lstStyle/>
          <a:p>
            <a:pPr>
              <a:lnSpc>
                <a:spcPct val="150000"/>
              </a:lnSpc>
            </a:pPr>
            <a:r>
              <a:rPr lang="zh-CN" altLang="en-US" sz="2400" dirty="0"/>
              <a:t>小结</a:t>
            </a:r>
            <a:endParaRPr lang="zh-CN" altLang="en-US" sz="2400" dirty="0"/>
          </a:p>
          <a:p>
            <a:pPr lvl="1">
              <a:lnSpc>
                <a:spcPct val="150000"/>
              </a:lnSpc>
            </a:pPr>
            <a:r>
              <a:rPr lang="en-US" altLang="zh-CN" sz="2400" dirty="0"/>
              <a:t>KMP</a:t>
            </a:r>
            <a:r>
              <a:rPr lang="zh-CN" altLang="en-US" sz="2400" dirty="0"/>
              <a:t>和</a:t>
            </a:r>
            <a:r>
              <a:rPr lang="en-US" altLang="zh-CN" sz="2400" dirty="0"/>
              <a:t>BM</a:t>
            </a:r>
            <a:r>
              <a:rPr lang="zh-CN" altLang="en-US" sz="2400" dirty="0"/>
              <a:t>的优点</a:t>
            </a:r>
            <a:r>
              <a:rPr lang="en-US" altLang="zh-CN" sz="2400" dirty="0"/>
              <a:t>:  </a:t>
            </a:r>
            <a:r>
              <a:rPr lang="zh-CN" altLang="en-US" sz="2400" dirty="0"/>
              <a:t>对正文扫描一遍，不回朔。且每一次比较后，有明确的信息记录下一次比较的位置。</a:t>
            </a:r>
            <a:endParaRPr lang="zh-CN" altLang="en-US" sz="2400" dirty="0"/>
          </a:p>
          <a:p>
            <a:pPr lvl="1" algn="l">
              <a:lnSpc>
                <a:spcPct val="150000"/>
              </a:lnSpc>
              <a:buClrTx/>
              <a:buSzTx/>
            </a:pPr>
            <a:r>
              <a:rPr lang="zh-CN" altLang="en-US" sz="2400" dirty="0">
                <a:sym typeface="+mn-ea"/>
              </a:rPr>
              <a:t>BF算法时间复杂度为O(n*m)</a:t>
            </a:r>
            <a:endParaRPr lang="zh-CN" altLang="en-US" sz="2400" dirty="0">
              <a:sym typeface="+mn-ea"/>
            </a:endParaRPr>
          </a:p>
          <a:p>
            <a:pPr lvl="1" algn="l">
              <a:lnSpc>
                <a:spcPct val="150000"/>
              </a:lnSpc>
              <a:buClrTx/>
              <a:buSzTx/>
            </a:pPr>
            <a:r>
              <a:rPr lang="zh-CN" altLang="en-US" sz="2400" dirty="0" smtClean="0">
                <a:sym typeface="+mn-ea"/>
              </a:rPr>
              <a:t>KMP算法</a:t>
            </a:r>
            <a:r>
              <a:rPr lang="zh-CN" altLang="en-US" sz="2400" dirty="0">
                <a:sym typeface="+mn-ea"/>
              </a:rPr>
              <a:t>时间复杂度为O(n</a:t>
            </a:r>
            <a:r>
              <a:rPr lang="en-US" altLang="zh-CN" sz="2400" dirty="0">
                <a:sym typeface="+mn-ea"/>
              </a:rPr>
              <a:t>+m</a:t>
            </a:r>
            <a:r>
              <a:rPr lang="zh-CN" altLang="en-US" sz="2400" dirty="0" smtClean="0">
                <a:sym typeface="+mn-ea"/>
              </a:rPr>
              <a:t>) </a:t>
            </a:r>
            <a:endParaRPr lang="zh-CN" altLang="en-US" sz="2400" dirty="0">
              <a:sym typeface="+mn-ea"/>
            </a:endParaRPr>
          </a:p>
          <a:p>
            <a:pPr lvl="1" algn="l">
              <a:lnSpc>
                <a:spcPct val="150000"/>
              </a:lnSpc>
              <a:buClrTx/>
              <a:buSzTx/>
            </a:pPr>
            <a:r>
              <a:rPr lang="zh-CN" altLang="en-US" sz="2400" smtClean="0">
                <a:sym typeface="+mn-ea"/>
              </a:rPr>
              <a:t>BM算法属于亚线性算法，匹配</a:t>
            </a:r>
            <a:r>
              <a:rPr lang="zh-CN" altLang="en-US" sz="2400" dirty="0" smtClean="0">
                <a:sym typeface="+mn-ea"/>
              </a:rPr>
              <a:t>时最好情况下时间复杂度为O(n</a:t>
            </a:r>
            <a:r>
              <a:rPr lang="en-US" altLang="zh-CN" sz="2400" dirty="0" smtClean="0">
                <a:sym typeface="+mn-ea"/>
              </a:rPr>
              <a:t>/</a:t>
            </a:r>
            <a:r>
              <a:rPr lang="zh-CN" altLang="en-US" sz="2400" dirty="0" smtClean="0">
                <a:sym typeface="+mn-ea"/>
              </a:rPr>
              <a:t>m)，但预处理时间复杂度较长。</a:t>
            </a:r>
            <a:endParaRPr lang="zh-CN" altLang="en-US" sz="2400" dirty="0" smtClean="0"/>
          </a:p>
          <a:p>
            <a:pPr>
              <a:lnSpc>
                <a:spcPct val="150000"/>
              </a:lnSpc>
              <a:buNone/>
            </a:pPr>
            <a:endParaRPr lang="zh-CN" altLang="en-US" sz="2400"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lstStyle/>
          <a:p>
            <a:endParaRPr lang="zh-CN" altLang="en-US"/>
          </a:p>
        </p:txBody>
      </p:sp>
      <p:sp>
        <p:nvSpPr>
          <p:cNvPr id="3" name="内容占位符 2"/>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endParaRPr lang="en-US" altLang="zh-CN" sz="40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226768"/>
            <a:ext cx="2520280"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rPr>
              <a:t>坏字符原则</a:t>
            </a:r>
            <a:endPar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endParaRPr>
          </a:p>
        </p:txBody>
      </p:sp>
      <p:sp>
        <p:nvSpPr>
          <p:cNvPr id="6" name="矩形 5"/>
          <p:cNvSpPr/>
          <p:nvPr/>
        </p:nvSpPr>
        <p:spPr>
          <a:xfrm>
            <a:off x="370678" y="2996952"/>
            <a:ext cx="8402644" cy="2862322"/>
          </a:xfrm>
          <a:prstGeom prst="rect">
            <a:avLst/>
          </a:prstGeom>
        </p:spPr>
        <p:txBody>
          <a:bodyPr wrap="square">
            <a:spAutoFit/>
          </a:bodyPr>
          <a:lstStyle/>
          <a:p>
            <a:pPr marL="342900" indent="-342900">
              <a:buFont typeface="Wingdings" panose="05000000000000000000" pitchFamily="2" charset="2"/>
              <a:buChar char="n"/>
            </a:pPr>
            <a:r>
              <a:rPr lang="zh-CN" altLang="en-US" sz="2000" dirty="0">
                <a:solidFill>
                  <a:schemeClr val="accent1">
                    <a:lumMod val="50000"/>
                  </a:schemeClr>
                </a:solidFill>
              </a:rPr>
              <a:t>坏字符原则</a:t>
            </a:r>
            <a:r>
              <a:rPr lang="en-US" altLang="zh-CN" sz="2000" dirty="0">
                <a:solidFill>
                  <a:schemeClr val="accent1">
                    <a:lumMod val="50000"/>
                  </a:schemeClr>
                </a:solidFill>
              </a:rPr>
              <a:t>1</a:t>
            </a:r>
            <a:r>
              <a:rPr lang="zh-CN" altLang="en-US" sz="2000" dirty="0">
                <a:solidFill>
                  <a:schemeClr val="accent1">
                    <a:lumMod val="50000"/>
                  </a:schemeClr>
                </a:solidFill>
              </a:rPr>
              <a:t>：模式串中不存在对应的坏字符：</a:t>
            </a:r>
            <a:r>
              <a:rPr lang="zh-CN" altLang="en-US" sz="2000" dirty="0">
                <a:solidFill>
                  <a:srgbClr val="FF0000"/>
                </a:solidFill>
              </a:rPr>
              <a:t>直接右移模式串到坏字符右侧</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342900" indent="-342900">
              <a:buFont typeface="Wingdings" panose="05000000000000000000" pitchFamily="2" charset="2"/>
              <a:buChar char="n"/>
            </a:pPr>
            <a:r>
              <a:rPr lang="zh-CN" altLang="en-US" sz="2000" dirty="0">
                <a:solidFill>
                  <a:schemeClr val="accent1">
                    <a:lumMod val="50000"/>
                  </a:schemeClr>
                </a:solidFill>
              </a:rPr>
              <a:t>坏字符原则</a:t>
            </a:r>
            <a:r>
              <a:rPr lang="en-US" altLang="zh-CN" sz="2000" dirty="0">
                <a:solidFill>
                  <a:schemeClr val="accent1">
                    <a:lumMod val="50000"/>
                  </a:schemeClr>
                </a:solidFill>
              </a:rPr>
              <a:t>2</a:t>
            </a:r>
            <a:r>
              <a:rPr lang="zh-CN" altLang="en-US" sz="2000" dirty="0">
                <a:solidFill>
                  <a:schemeClr val="accent1">
                    <a:lumMod val="50000"/>
                  </a:schemeClr>
                </a:solidFill>
              </a:rPr>
              <a:t>：模式串中有</a:t>
            </a:r>
            <a:r>
              <a:rPr lang="zh-CN" altLang="en-US" sz="2000" dirty="0">
                <a:solidFill>
                  <a:schemeClr val="accent1">
                    <a:lumMod val="50000"/>
                  </a:schemeClr>
                </a:solidFill>
                <a:highlight>
                  <a:srgbClr val="FFFF00"/>
                </a:highlight>
              </a:rPr>
              <a:t>对应的坏字符</a:t>
            </a:r>
            <a:r>
              <a:rPr lang="zh-CN" altLang="en-US" sz="2000" dirty="0">
                <a:solidFill>
                  <a:schemeClr val="accent1">
                    <a:lumMod val="50000"/>
                  </a:schemeClr>
                </a:solidFill>
              </a:rPr>
              <a:t>，</a:t>
            </a:r>
            <a:r>
              <a:rPr lang="zh-CN" altLang="en-US" sz="2000" dirty="0">
                <a:solidFill>
                  <a:srgbClr val="FF0000"/>
                </a:solidFill>
              </a:rPr>
              <a:t>找到</a:t>
            </a:r>
            <a:r>
              <a:rPr lang="zh-CN" altLang="en-US" sz="2000" dirty="0">
                <a:solidFill>
                  <a:srgbClr val="FF0000"/>
                </a:solidFill>
                <a:highlight>
                  <a:srgbClr val="FFFF00"/>
                </a:highlight>
              </a:rPr>
              <a:t>最右</a:t>
            </a:r>
            <a:r>
              <a:rPr lang="zh-CN" altLang="en-US" sz="2000" dirty="0">
                <a:solidFill>
                  <a:srgbClr val="FF0000"/>
                </a:solidFill>
              </a:rPr>
              <a:t>的对应字符</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800100" lvl="1" indent="-342900">
              <a:buFont typeface="Wingdings" panose="05000000000000000000" pitchFamily="2" charset="2"/>
              <a:buChar char="p"/>
            </a:pPr>
            <a:r>
              <a:rPr lang="zh-CN" altLang="en-US" sz="2000" dirty="0">
                <a:solidFill>
                  <a:schemeClr val="accent1">
                    <a:lumMod val="50000"/>
                  </a:schemeClr>
                </a:solidFill>
              </a:rPr>
              <a:t>原则</a:t>
            </a:r>
            <a:r>
              <a:rPr lang="en-US" altLang="zh-CN" sz="2000" dirty="0">
                <a:solidFill>
                  <a:schemeClr val="accent1">
                    <a:lumMod val="50000"/>
                  </a:schemeClr>
                </a:solidFill>
              </a:rPr>
              <a:t>2a</a:t>
            </a:r>
            <a:r>
              <a:rPr lang="zh-CN" altLang="en-US" sz="2000" dirty="0">
                <a:solidFill>
                  <a:schemeClr val="accent1">
                    <a:lumMod val="50000"/>
                  </a:schemeClr>
                </a:solidFill>
              </a:rPr>
              <a:t>：失配位置在该字符</a:t>
            </a:r>
            <a:r>
              <a:rPr lang="zh-CN" altLang="en-US" sz="2000" dirty="0">
                <a:solidFill>
                  <a:schemeClr val="accent1">
                    <a:lumMod val="50000"/>
                  </a:schemeClr>
                </a:solidFill>
                <a:highlight>
                  <a:srgbClr val="FFFF00"/>
                </a:highlight>
              </a:rPr>
              <a:t>右侧</a:t>
            </a:r>
            <a:r>
              <a:rPr lang="zh-CN" altLang="en-US" sz="2000" dirty="0">
                <a:solidFill>
                  <a:schemeClr val="accent1">
                    <a:lumMod val="50000"/>
                  </a:schemeClr>
                </a:solidFill>
              </a:rPr>
              <a:t>时：让模式串右移，使得</a:t>
            </a:r>
            <a:r>
              <a:rPr lang="zh-CN" altLang="en-US" sz="2000" dirty="0">
                <a:solidFill>
                  <a:srgbClr val="FF0000"/>
                </a:solidFill>
              </a:rPr>
              <a:t>最右的对应字符与坏字符相对</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800100" lvl="1" indent="-342900">
              <a:buFont typeface="Wingdings" panose="05000000000000000000" pitchFamily="2" charset="2"/>
              <a:buChar char="p"/>
            </a:pPr>
            <a:r>
              <a:rPr lang="zh-CN" altLang="en-US" sz="2000" dirty="0">
                <a:solidFill>
                  <a:schemeClr val="accent1">
                    <a:lumMod val="50000"/>
                  </a:schemeClr>
                </a:solidFill>
              </a:rPr>
              <a:t>原则</a:t>
            </a:r>
            <a:r>
              <a:rPr lang="en-US" altLang="zh-CN" sz="2000" dirty="0">
                <a:solidFill>
                  <a:schemeClr val="accent1">
                    <a:lumMod val="50000"/>
                  </a:schemeClr>
                </a:solidFill>
              </a:rPr>
              <a:t>2b</a:t>
            </a:r>
            <a:r>
              <a:rPr lang="zh-CN" altLang="en-US" sz="2000" dirty="0">
                <a:solidFill>
                  <a:schemeClr val="accent1">
                    <a:lumMod val="50000"/>
                  </a:schemeClr>
                </a:solidFill>
              </a:rPr>
              <a:t>：失配位置在该字符</a:t>
            </a:r>
            <a:r>
              <a:rPr lang="zh-CN" altLang="en-US" sz="2000" dirty="0">
                <a:solidFill>
                  <a:schemeClr val="accent1">
                    <a:lumMod val="50000"/>
                  </a:schemeClr>
                </a:solidFill>
                <a:highlight>
                  <a:srgbClr val="FFFF00"/>
                </a:highlight>
              </a:rPr>
              <a:t>左侧</a:t>
            </a:r>
            <a:r>
              <a:rPr lang="zh-CN" altLang="en-US" sz="2000" dirty="0">
                <a:solidFill>
                  <a:schemeClr val="accent1">
                    <a:lumMod val="50000"/>
                  </a:schemeClr>
                </a:solidFill>
              </a:rPr>
              <a:t>时：</a:t>
            </a:r>
            <a:r>
              <a:rPr lang="zh-CN" altLang="en-US" sz="2000" dirty="0">
                <a:solidFill>
                  <a:srgbClr val="FF0000"/>
                </a:solidFill>
              </a:rPr>
              <a:t>模式串右移</a:t>
            </a:r>
            <a:r>
              <a:rPr lang="en-US" altLang="zh-CN" sz="2000" dirty="0">
                <a:solidFill>
                  <a:srgbClr val="FF0000"/>
                </a:solidFill>
              </a:rPr>
              <a:t>1</a:t>
            </a:r>
            <a:r>
              <a:rPr lang="zh-CN" altLang="en-US" sz="2000" dirty="0">
                <a:solidFill>
                  <a:srgbClr val="FF0000"/>
                </a:solidFill>
              </a:rPr>
              <a:t>步</a:t>
            </a:r>
            <a:r>
              <a:rPr lang="zh-CN" altLang="en-US" sz="2000" dirty="0">
                <a:solidFill>
                  <a:schemeClr val="accent1">
                    <a:lumMod val="50000"/>
                  </a:schemeClr>
                </a:solidFill>
              </a:rPr>
              <a:t>。</a:t>
            </a:r>
            <a:endParaRPr lang="en-US" altLang="zh-CN" sz="2000" dirty="0">
              <a:solidFill>
                <a:schemeClr val="accent1">
                  <a:lumMod val="50000"/>
                </a:schemeClr>
              </a:solidFill>
            </a:endParaRPr>
          </a:p>
          <a:p>
            <a:pPr lvl="1"/>
            <a:r>
              <a:rPr lang="zh-CN" altLang="en-US" sz="2000" dirty="0">
                <a:solidFill>
                  <a:schemeClr val="accent1">
                    <a:lumMod val="50000"/>
                  </a:schemeClr>
                </a:solidFill>
              </a:rPr>
              <a:t>（移动过程中，模式串不能相对于文本串走回头路</a:t>
            </a:r>
            <a:r>
              <a:rPr lang="en-US" altLang="zh-CN" sz="2000" dirty="0">
                <a:solidFill>
                  <a:schemeClr val="accent1">
                    <a:lumMod val="50000"/>
                  </a:schemeClr>
                </a:solidFill>
              </a:rPr>
              <a:t>)</a:t>
            </a:r>
            <a:endParaRPr lang="zh-CN" altLang="en-US" sz="2000" dirty="0">
              <a:solidFill>
                <a:schemeClr val="accent1">
                  <a:lumMod val="50000"/>
                </a:schemeClr>
              </a:solidFill>
            </a:endParaRPr>
          </a:p>
        </p:txBody>
      </p:sp>
      <p:grpSp>
        <p:nvGrpSpPr>
          <p:cNvPr id="8" name="组合 7"/>
          <p:cNvGrpSpPr/>
          <p:nvPr/>
        </p:nvGrpSpPr>
        <p:grpSpPr>
          <a:xfrm>
            <a:off x="1691680" y="1431090"/>
            <a:ext cx="4680520" cy="360040"/>
            <a:chOff x="1979712" y="1988840"/>
            <a:chExt cx="4680520" cy="360040"/>
          </a:xfrm>
        </p:grpSpPr>
        <p:sp>
          <p:nvSpPr>
            <p:cNvPr id="11" name="矩形 1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2" name="矩形 11"/>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3" name="矩形 12"/>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4" name="矩形 13"/>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5" name="矩形 14"/>
            <p:cNvSpPr/>
            <p:nvPr/>
          </p:nvSpPr>
          <p:spPr>
            <a:xfrm>
              <a:off x="3419872" y="1988840"/>
              <a:ext cx="360040"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16" name="矩形 15"/>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7" name="矩形 16"/>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8" name="矩形 17"/>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9" name="矩形 18"/>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0" name="矩形 19"/>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1" name="矩形 20"/>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2" name="矩形 21"/>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3" name="矩形 22"/>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25" name="组合 24"/>
          <p:cNvGrpSpPr/>
          <p:nvPr/>
        </p:nvGrpSpPr>
        <p:grpSpPr>
          <a:xfrm>
            <a:off x="2411760" y="1916832"/>
            <a:ext cx="1800200" cy="360040"/>
            <a:chOff x="1979712" y="2644847"/>
            <a:chExt cx="1800200" cy="360040"/>
          </a:xfrm>
        </p:grpSpPr>
        <p:sp>
          <p:nvSpPr>
            <p:cNvPr id="27" name="矩形 26"/>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8" name="矩形 27"/>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9" name="矩形 28"/>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1" name="矩形 30"/>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
        <p:nvSpPr>
          <p:cNvPr id="3" name="矩形 2"/>
          <p:cNvSpPr/>
          <p:nvPr/>
        </p:nvSpPr>
        <p:spPr>
          <a:xfrm>
            <a:off x="3087255" y="1394462"/>
            <a:ext cx="454340" cy="4857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637831" y="941906"/>
            <a:ext cx="1624891" cy="400110"/>
          </a:xfrm>
          <a:prstGeom prst="rect">
            <a:avLst/>
          </a:prstGeom>
          <a:noFill/>
        </p:spPr>
        <p:txBody>
          <a:bodyPr wrap="square" rtlCol="0">
            <a:spAutoFit/>
          </a:bodyPr>
          <a:lstStyle/>
          <a:p>
            <a:r>
              <a:rPr lang="zh-CN" altLang="en-US" sz="2000" b="1" dirty="0">
                <a:solidFill>
                  <a:srgbClr val="FF0000"/>
                </a:solidFill>
              </a:rPr>
              <a:t>坏字符</a:t>
            </a:r>
            <a:endParaRPr lang="zh-CN" altLang="en-US" sz="2000" b="1" dirty="0">
              <a:solidFill>
                <a:srgbClr val="FF0000"/>
              </a:solidFill>
            </a:endParaRPr>
          </a:p>
        </p:txBody>
      </p:sp>
      <p:cxnSp>
        <p:nvCxnSpPr>
          <p:cNvPr id="33" name="直接箭头连接符 32"/>
          <p:cNvCxnSpPr>
            <a:stCxn id="3" idx="0"/>
          </p:cNvCxnSpPr>
          <p:nvPr/>
        </p:nvCxnSpPr>
        <p:spPr>
          <a:xfrm flipV="1">
            <a:off x="3314425" y="1157779"/>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923604"/>
          </a:xfrm>
          <a:prstGeom prst="rect">
            <a:avLst/>
          </a:prstGeom>
        </p:spPr>
        <p:txBody>
          <a:bodyPr wrap="square">
            <a:spAutoFit/>
          </a:bodyPr>
          <a:lstStyle/>
          <a:p>
            <a:pPr marL="285750" indent="-285750">
              <a:buFont typeface="Wingdings" panose="05000000000000000000" pitchFamily="2" charset="2"/>
              <a:buChar char="l"/>
            </a:pPr>
            <a:r>
              <a:rPr lang="zh-CN" altLang="en-US" sz="1400" dirty="0"/>
              <a:t>文本串第一次比较遇到坏字符，根据坏字符规则，右移</a:t>
            </a:r>
            <a:r>
              <a:rPr lang="en-US" altLang="zh-CN" sz="1400" dirty="0"/>
              <a:t>4</a:t>
            </a:r>
            <a:r>
              <a:rPr lang="zh-CN" altLang="en-US" sz="1400" dirty="0"/>
              <a:t>位</a:t>
            </a:r>
            <a:endParaRPr lang="en-US" altLang="zh-CN" sz="1400" dirty="0"/>
          </a:p>
          <a:p>
            <a:r>
              <a:rPr lang="zh-CN" altLang="en-US" sz="1400" b="1" dirty="0">
                <a:solidFill>
                  <a:srgbClr val="FF0000"/>
                </a:solidFill>
              </a:rPr>
              <a:t>位置</a:t>
            </a:r>
            <a:r>
              <a:rPr lang="en-US" altLang="zh-CN" sz="1400" b="1" dirty="0">
                <a:solidFill>
                  <a:srgbClr val="FF0000"/>
                </a:solidFill>
              </a:rPr>
              <a:t>7</a:t>
            </a:r>
            <a:r>
              <a:rPr lang="zh-CN" altLang="en-US" sz="1400" b="1" dirty="0">
                <a:solidFill>
                  <a:srgbClr val="FF0000"/>
                </a:solidFill>
              </a:rPr>
              <a:t>处字符</a:t>
            </a:r>
            <a:r>
              <a:rPr lang="en-US" altLang="zh-CN" sz="1400" b="1" dirty="0">
                <a:solidFill>
                  <a:srgbClr val="FF0000"/>
                </a:solidFill>
              </a:rPr>
              <a:t>a</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串中，失配的位置在最右侧</a:t>
            </a:r>
            <a:r>
              <a:rPr lang="en-US" altLang="zh-CN" sz="1400" b="1" dirty="0">
                <a:solidFill>
                  <a:srgbClr val="FF0000"/>
                </a:solidFill>
              </a:rPr>
              <a:t>a</a:t>
            </a:r>
            <a:r>
              <a:rPr lang="zh-CN" altLang="en-US" sz="1400" b="1" dirty="0">
                <a:solidFill>
                  <a:srgbClr val="FF0000"/>
                </a:solidFill>
              </a:rPr>
              <a:t>的左侧</a:t>
            </a:r>
            <a:endParaRPr lang="en-US" altLang="zh-CN" sz="1400" b="1" dirty="0">
              <a:solidFill>
                <a:srgbClr val="FF0000"/>
              </a:solidFill>
            </a:endParaRPr>
          </a:p>
          <a:p>
            <a:r>
              <a:rPr lang="zh-CN" altLang="en-US" sz="1400" b="1" dirty="0">
                <a:solidFill>
                  <a:srgbClr val="FF0000"/>
                </a:solidFill>
              </a:rPr>
              <a:t>已经</a:t>
            </a:r>
            <a:r>
              <a:rPr lang="zh-CN" altLang="en-US" sz="1400" b="1" dirty="0">
                <a:solidFill>
                  <a:srgbClr val="0070C0"/>
                </a:solidFill>
                <a:highlight>
                  <a:srgbClr val="FFFF00"/>
                </a:highlight>
              </a:rPr>
              <a:t>匹配成功</a:t>
            </a:r>
            <a:r>
              <a:rPr lang="zh-CN" altLang="en-US" sz="1400" b="1" dirty="0">
                <a:solidFill>
                  <a:srgbClr val="FF0000"/>
                </a:solidFill>
              </a:rPr>
              <a:t>的</a:t>
            </a:r>
            <a:r>
              <a:rPr lang="zh-CN" altLang="en-US" sz="1400" b="1" dirty="0">
                <a:solidFill>
                  <a:srgbClr val="0070C0"/>
                </a:solidFill>
                <a:highlight>
                  <a:srgbClr val="FFFF00"/>
                </a:highlight>
              </a:rPr>
              <a:t>后缀</a:t>
            </a:r>
            <a:r>
              <a:rPr lang="en-US" altLang="zh-CN" sz="1400" b="1" dirty="0">
                <a:solidFill>
                  <a:srgbClr val="0070C0"/>
                </a:solidFill>
                <a:highlight>
                  <a:srgbClr val="FFFF00"/>
                </a:highlight>
              </a:rPr>
              <a:t>ab</a:t>
            </a:r>
            <a:r>
              <a:rPr lang="zh-CN" altLang="en-US" sz="1400" b="1" dirty="0">
                <a:solidFill>
                  <a:srgbClr val="FF0000"/>
                </a:solidFill>
              </a:rPr>
              <a:t>，在模式串中找不到相同的子串</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。（保守的只移动</a:t>
            </a:r>
            <a:r>
              <a:rPr lang="en-US" altLang="zh-CN" sz="1400" dirty="0"/>
              <a:t>1</a:t>
            </a:r>
            <a:r>
              <a:rPr lang="zh-CN" altLang="en-US" sz="1400" dirty="0"/>
              <a:t>位）</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：可以</a:t>
            </a:r>
            <a:r>
              <a:rPr lang="zh-CN" altLang="en-US" sz="1400" dirty="0">
                <a:solidFill>
                  <a:schemeClr val="accent1">
                    <a:lumMod val="50000"/>
                  </a:schemeClr>
                </a:solidFill>
                <a:highlight>
                  <a:srgbClr val="FFFF00"/>
                </a:highlight>
              </a:rPr>
              <a:t>利用已经匹配上的后缀带来的额外信息</a:t>
            </a:r>
            <a:r>
              <a:rPr lang="zh-CN" altLang="en-US" sz="1400" dirty="0">
                <a:solidFill>
                  <a:schemeClr val="accent1">
                    <a:lumMod val="50000"/>
                  </a:schemeClr>
                </a:solidFill>
              </a:rPr>
              <a:t>，直接右移</a:t>
            </a:r>
            <a:r>
              <a:rPr lang="en-US" altLang="zh-CN" sz="1400" dirty="0">
                <a:solidFill>
                  <a:schemeClr val="accent1">
                    <a:lumMod val="50000"/>
                  </a:schemeClr>
                </a:solidFill>
              </a:rPr>
              <a:t>6</a:t>
            </a:r>
            <a:r>
              <a:rPr lang="zh-CN" altLang="en-US" sz="1400" dirty="0">
                <a:solidFill>
                  <a:schemeClr val="accent1">
                    <a:lumMod val="50000"/>
                  </a:schemeClr>
                </a:solidFill>
              </a:rPr>
              <a:t>位。（</a:t>
            </a:r>
            <a:r>
              <a:rPr lang="zh-CN" altLang="en-US" sz="1400" dirty="0">
                <a:solidFill>
                  <a:srgbClr val="FF0000"/>
                </a:solidFill>
              </a:rPr>
              <a:t>更好的跳过</a:t>
            </a:r>
            <a:r>
              <a:rPr lang="zh-CN" altLang="en-US" sz="1400" dirty="0">
                <a:solidFill>
                  <a:schemeClr val="accent1">
                    <a:lumMod val="50000"/>
                  </a:schemeClr>
                </a:solidFill>
              </a:rPr>
              <a:t>）</a:t>
            </a:r>
            <a:endParaRPr lang="en-US" altLang="zh-CN" sz="1400" dirty="0"/>
          </a:p>
          <a:p>
            <a:endParaRPr lang="en-US" altLang="zh-CN" sz="1400" dirty="0"/>
          </a:p>
        </p:txBody>
      </p:sp>
      <p:sp>
        <p:nvSpPr>
          <p:cNvPr id="6" name="矩形 5"/>
          <p:cNvSpPr/>
          <p:nvPr/>
        </p:nvSpPr>
        <p:spPr>
          <a:xfrm>
            <a:off x="467544" y="1412776"/>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3375" y="3536002"/>
            <a:ext cx="8423920" cy="2037413"/>
          </a:xfrm>
          <a:prstGeom prst="rect">
            <a:avLst/>
          </a:prstGeom>
        </p:spPr>
      </p:pic>
      <p:sp>
        <p:nvSpPr>
          <p:cNvPr id="7" name="矩形 6"/>
          <p:cNvSpPr/>
          <p:nvPr/>
        </p:nvSpPr>
        <p:spPr>
          <a:xfrm>
            <a:off x="4531110" y="2925523"/>
            <a:ext cx="2057114" cy="359461"/>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右移整个模式串</a:t>
            </a:r>
            <a:endParaRPr lang="zh-CN" altLang="en-US" sz="1400" b="1" dirty="0">
              <a:solidFill>
                <a:srgbClr val="FF0000"/>
              </a:solidFill>
              <a:latin typeface="宋体" panose="02010600030101010101" pitchFamily="2" charset="-122"/>
              <a:ea typeface="宋体" panose="02010600030101010101" pitchFamily="2" charset="-122"/>
            </a:endParaRPr>
          </a:p>
        </p:txBody>
      </p:sp>
      <p:sp>
        <p:nvSpPr>
          <p:cNvPr id="8" name="矩形 7"/>
          <p:cNvSpPr/>
          <p:nvPr/>
        </p:nvSpPr>
        <p:spPr>
          <a:xfrm>
            <a:off x="467544" y="1730646"/>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600438"/>
          </a:xfrm>
          <a:prstGeom prst="rect">
            <a:avLst/>
          </a:prstGeom>
        </p:spPr>
        <p:txBody>
          <a:bodyPr wrap="square">
            <a:spAutoFit/>
          </a:bodyPr>
          <a:lstStyle/>
          <a:p>
            <a:pPr marL="285750" indent="-285750">
              <a:buFont typeface="Wingdings" panose="05000000000000000000" pitchFamily="2" charset="2"/>
              <a:buChar char="l"/>
            </a:pPr>
            <a:r>
              <a:rPr lang="zh-CN" altLang="en-US" sz="1400" dirty="0"/>
              <a:t>文本串第一次比较遇到坏字符，根据坏字符规则，右移</a:t>
            </a:r>
            <a:r>
              <a:rPr lang="en-US" altLang="zh-CN" sz="1400" dirty="0"/>
              <a:t>4</a:t>
            </a:r>
            <a:r>
              <a:rPr lang="zh-CN" altLang="en-US" sz="1400" dirty="0"/>
              <a:t>位</a:t>
            </a:r>
            <a:endParaRPr lang="en-US" altLang="zh-CN" sz="1400" dirty="0"/>
          </a:p>
          <a:p>
            <a:r>
              <a:rPr lang="zh-CN" altLang="en-US" sz="1400" b="1" dirty="0">
                <a:solidFill>
                  <a:srgbClr val="FF0000"/>
                </a:solidFill>
              </a:rPr>
              <a:t>位置</a:t>
            </a:r>
            <a:r>
              <a:rPr lang="en-US" altLang="zh-CN" sz="1400" b="1" dirty="0">
                <a:solidFill>
                  <a:srgbClr val="FF0000"/>
                </a:solidFill>
              </a:rPr>
              <a:t>7</a:t>
            </a:r>
            <a:r>
              <a:rPr lang="zh-CN" altLang="en-US" sz="1400" b="1" dirty="0">
                <a:solidFill>
                  <a:srgbClr val="FF0000"/>
                </a:solidFill>
              </a:rPr>
              <a:t>处字符</a:t>
            </a:r>
            <a:r>
              <a:rPr lang="en-US" altLang="zh-CN" sz="1400" b="1" dirty="0">
                <a:solidFill>
                  <a:srgbClr val="FF0000"/>
                </a:solidFill>
              </a:rPr>
              <a:t>a</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串中，失配的位置在最右侧</a:t>
            </a:r>
            <a:r>
              <a:rPr lang="en-US" altLang="zh-CN" sz="1400" b="1" dirty="0">
                <a:solidFill>
                  <a:srgbClr val="FF0000"/>
                </a:solidFill>
              </a:rPr>
              <a:t>a</a:t>
            </a:r>
            <a:r>
              <a:rPr lang="zh-CN" altLang="en-US" sz="1400" b="1" dirty="0">
                <a:solidFill>
                  <a:srgbClr val="FF0000"/>
                </a:solidFill>
              </a:rPr>
              <a:t>的左侧</a:t>
            </a:r>
            <a:endParaRPr lang="en-US" altLang="zh-CN" sz="1400" b="1" dirty="0">
              <a:solidFill>
                <a:srgbClr val="FF0000"/>
              </a:solidFill>
            </a:endParaRPr>
          </a:p>
          <a:p>
            <a:r>
              <a:rPr lang="zh-CN" altLang="en-US" sz="1400" b="1" dirty="0">
                <a:solidFill>
                  <a:srgbClr val="FF0000"/>
                </a:solidFill>
              </a:rPr>
              <a:t>已经匹配成功的后缀</a:t>
            </a:r>
            <a:r>
              <a:rPr lang="en-US" altLang="zh-CN" sz="1400" b="1" dirty="0">
                <a:solidFill>
                  <a:srgbClr val="FF0000"/>
                </a:solidFill>
              </a:rPr>
              <a:t>ab</a:t>
            </a:r>
            <a:r>
              <a:rPr lang="zh-CN" altLang="en-US" sz="1400" b="1" dirty="0">
                <a:solidFill>
                  <a:srgbClr val="FF0000"/>
                </a:solidFill>
              </a:rPr>
              <a:t>，在模式串中还能找到相同的子串</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。（保守的只移动</a:t>
            </a:r>
            <a:r>
              <a:rPr lang="en-US" altLang="zh-CN" sz="1400" dirty="0"/>
              <a:t>1</a:t>
            </a:r>
            <a:r>
              <a:rPr lang="zh-CN" altLang="en-US" sz="1400" dirty="0"/>
              <a:t>位）</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：可以利用已经匹配上的后缀带来的额外信息，直接右移</a:t>
            </a:r>
            <a:r>
              <a:rPr lang="en-US" altLang="zh-CN" sz="1400" dirty="0">
                <a:solidFill>
                  <a:schemeClr val="accent1">
                    <a:lumMod val="50000"/>
                  </a:schemeClr>
                </a:solidFill>
              </a:rPr>
              <a:t>2</a:t>
            </a:r>
            <a:r>
              <a:rPr lang="zh-CN" altLang="en-US" sz="1400" dirty="0">
                <a:solidFill>
                  <a:schemeClr val="accent1">
                    <a:lumMod val="50000"/>
                  </a:schemeClr>
                </a:solidFill>
              </a:rPr>
              <a:t>位。（</a:t>
            </a:r>
            <a:r>
              <a:rPr lang="zh-CN" altLang="en-US" sz="1400" dirty="0">
                <a:solidFill>
                  <a:srgbClr val="FF0000"/>
                </a:solidFill>
              </a:rPr>
              <a:t>更好的跳过</a:t>
            </a:r>
            <a:r>
              <a:rPr lang="zh-CN" altLang="en-US" sz="1400" dirty="0">
                <a:solidFill>
                  <a:schemeClr val="accent1">
                    <a:lumMod val="50000"/>
                  </a:schemeClr>
                </a:solidFill>
              </a:rPr>
              <a:t>）</a:t>
            </a:r>
            <a:endParaRPr lang="en-US" altLang="zh-CN" sz="1400" dirty="0"/>
          </a:p>
        </p:txBody>
      </p:sp>
      <p:sp>
        <p:nvSpPr>
          <p:cNvPr id="6" name="矩形 5"/>
          <p:cNvSpPr/>
          <p:nvPr/>
        </p:nvSpPr>
        <p:spPr>
          <a:xfrm>
            <a:off x="467544" y="1412776"/>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31110" y="2925523"/>
            <a:ext cx="313723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将最靠右的那个与好后缀相同的子串移动到好后缀的位置继续进行匹配</a:t>
            </a:r>
            <a:endParaRPr lang="zh-CN" altLang="en-US" sz="1400" b="1" dirty="0">
              <a:solidFill>
                <a:srgbClr val="FF0000"/>
              </a:solidFill>
              <a:latin typeface="宋体" panose="02010600030101010101" pitchFamily="2" charset="-122"/>
              <a:ea typeface="宋体" panose="02010600030101010101" pitchFamily="2" charset="-122"/>
            </a:endParaRPr>
          </a:p>
        </p:txBody>
      </p:sp>
      <p:sp>
        <p:nvSpPr>
          <p:cNvPr id="8" name="矩形 7"/>
          <p:cNvSpPr/>
          <p:nvPr/>
        </p:nvSpPr>
        <p:spPr>
          <a:xfrm>
            <a:off x="467544" y="1732371"/>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3717032"/>
            <a:ext cx="7317682" cy="1911278"/>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923604"/>
          </a:xfrm>
          <a:prstGeom prst="rect">
            <a:avLst/>
          </a:prstGeom>
        </p:spPr>
        <p:txBody>
          <a:bodyPr wrap="square">
            <a:spAutoFit/>
          </a:bodyPr>
          <a:lstStyle/>
          <a:p>
            <a:r>
              <a:rPr lang="en-US" altLang="zh-CN" sz="1400" dirty="0"/>
              <a:t>1</a:t>
            </a:r>
            <a:r>
              <a:rPr lang="zh-CN" altLang="en-US" sz="1400" dirty="0"/>
              <a:t>）当</a:t>
            </a:r>
            <a:r>
              <a:rPr lang="en-US" altLang="zh-CN" sz="1400" dirty="0" err="1"/>
              <a:t>cbab</a:t>
            </a:r>
            <a:r>
              <a:rPr lang="zh-CN" altLang="en-US" sz="1400" dirty="0"/>
              <a:t>这个后缀已经成功匹配，发现坏字符</a:t>
            </a:r>
            <a:endParaRPr lang="en-US" altLang="zh-CN" sz="1400" dirty="0"/>
          </a:p>
          <a:p>
            <a:r>
              <a:rPr lang="en-US" altLang="zh-CN" sz="1400" b="1" dirty="0">
                <a:solidFill>
                  <a:srgbClr val="FF0000"/>
                </a:solidFill>
              </a:rPr>
              <a:t>pattern</a:t>
            </a:r>
            <a:r>
              <a:rPr lang="zh-CN" altLang="en-US" sz="1400" b="1" dirty="0">
                <a:solidFill>
                  <a:srgbClr val="FF0000"/>
                </a:solidFill>
              </a:rPr>
              <a:t>里没有面也没发现与成功匹配后缀相同的子串</a:t>
            </a:r>
            <a:endParaRPr lang="en-US" altLang="zh-CN" sz="1400" b="1" dirty="0">
              <a:solidFill>
                <a:srgbClr val="FF0000"/>
              </a:solidFill>
            </a:endParaRPr>
          </a:p>
          <a:p>
            <a:r>
              <a:rPr lang="en-US" altLang="zh-CN" sz="1400" b="1" dirty="0">
                <a:solidFill>
                  <a:srgbClr val="FF0000"/>
                </a:solidFill>
              </a:rPr>
              <a:t>pattern</a:t>
            </a:r>
            <a:r>
              <a:rPr lang="zh-CN" altLang="en-US" sz="1400" b="1" dirty="0">
                <a:solidFill>
                  <a:srgbClr val="FF0000"/>
                </a:solidFill>
              </a:rPr>
              <a:t>的某个前缀和这个后缀的某个后缀相同</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a:t>
            </a:r>
            <a:r>
              <a:rPr lang="zh-CN" altLang="en-US" sz="1400" dirty="0">
                <a:solidFill>
                  <a:srgbClr val="FF0000"/>
                </a:solidFill>
              </a:rPr>
              <a:t>保守的只移动</a:t>
            </a:r>
            <a:r>
              <a:rPr lang="en-US" altLang="zh-CN" sz="1400" dirty="0">
                <a:solidFill>
                  <a:srgbClr val="FF0000"/>
                </a:solidFill>
              </a:rPr>
              <a:t>1</a:t>
            </a:r>
            <a:r>
              <a:rPr lang="zh-CN" altLang="en-US" sz="1400" dirty="0">
                <a:solidFill>
                  <a:srgbClr val="FF0000"/>
                </a:solidFill>
              </a:rPr>
              <a:t>位</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：利用刚刚的后缀原则右移整个模式串，直接右移</a:t>
            </a:r>
            <a:r>
              <a:rPr lang="en-US" altLang="zh-CN" sz="1400" dirty="0">
                <a:solidFill>
                  <a:schemeClr val="accent1">
                    <a:lumMod val="50000"/>
                  </a:schemeClr>
                </a:solidFill>
              </a:rPr>
              <a:t>6</a:t>
            </a:r>
            <a:r>
              <a:rPr lang="zh-CN" altLang="en-US" sz="1400" dirty="0">
                <a:solidFill>
                  <a:schemeClr val="accent1">
                    <a:lumMod val="50000"/>
                  </a:schemeClr>
                </a:solidFill>
              </a:rPr>
              <a:t>位。（</a:t>
            </a:r>
            <a:r>
              <a:rPr lang="zh-CN" altLang="en-US" sz="1400" dirty="0">
                <a:solidFill>
                  <a:srgbClr val="FF0000"/>
                </a:solidFill>
              </a:rPr>
              <a:t>漏掉了有效匹配</a:t>
            </a:r>
            <a:r>
              <a:rPr lang="zh-CN" altLang="en-US" sz="1400" dirty="0">
                <a:solidFill>
                  <a:schemeClr val="accent1">
                    <a:lumMod val="50000"/>
                  </a:schemeClr>
                </a:solidFill>
              </a:rPr>
              <a:t>）</a:t>
            </a:r>
            <a:endParaRPr lang="en-US" altLang="zh-CN" sz="1400" dirty="0"/>
          </a:p>
          <a:p>
            <a:r>
              <a:rPr lang="en-US" altLang="zh-CN" sz="1400" dirty="0">
                <a:solidFill>
                  <a:schemeClr val="accent1">
                    <a:lumMod val="50000"/>
                  </a:schemeClr>
                </a:solidFill>
              </a:rPr>
              <a:t>Choice3</a:t>
            </a:r>
            <a:r>
              <a:rPr lang="zh-CN" altLang="en-US" sz="1400" dirty="0">
                <a:solidFill>
                  <a:schemeClr val="accent1">
                    <a:lumMod val="50000"/>
                  </a:schemeClr>
                </a:solidFill>
              </a:rPr>
              <a:t>：将模式中</a:t>
            </a:r>
            <a:r>
              <a:rPr lang="zh-CN" altLang="en-US" sz="1400" dirty="0">
                <a:solidFill>
                  <a:schemeClr val="accent1">
                    <a:lumMod val="50000"/>
                  </a:schemeClr>
                </a:solidFill>
                <a:highlight>
                  <a:srgbClr val="FFFF00"/>
                </a:highlight>
              </a:rPr>
              <a:t>与后缀的后缀相同的前缀与对应后缀</a:t>
            </a:r>
            <a:r>
              <a:rPr lang="zh-CN" altLang="en-US" sz="1400" dirty="0">
                <a:solidFill>
                  <a:schemeClr val="accent1">
                    <a:lumMod val="50000"/>
                  </a:schemeClr>
                </a:solidFill>
              </a:rPr>
              <a:t>对齐。（</a:t>
            </a:r>
            <a:r>
              <a:rPr lang="zh-CN" altLang="en-US" sz="1400" dirty="0">
                <a:solidFill>
                  <a:srgbClr val="FF0000"/>
                </a:solidFill>
              </a:rPr>
              <a:t>有效的跳过</a:t>
            </a:r>
            <a:r>
              <a:rPr lang="zh-CN" altLang="en-US" sz="1400" dirty="0">
                <a:solidFill>
                  <a:schemeClr val="accent1">
                    <a:lumMod val="50000"/>
                  </a:schemeClr>
                </a:solidFill>
              </a:rPr>
              <a:t>）</a:t>
            </a:r>
            <a:endParaRPr lang="zh-CN" altLang="en-US" sz="1400" dirty="0"/>
          </a:p>
        </p:txBody>
      </p:sp>
      <p:sp>
        <p:nvSpPr>
          <p:cNvPr id="6" name="矩形 5"/>
          <p:cNvSpPr/>
          <p:nvPr/>
        </p:nvSpPr>
        <p:spPr>
          <a:xfrm>
            <a:off x="539552" y="1424671"/>
            <a:ext cx="417646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8658" y="1755531"/>
            <a:ext cx="3725310"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607" y="3621300"/>
            <a:ext cx="8080786" cy="2304256"/>
          </a:xfrm>
          <a:prstGeom prst="rect">
            <a:avLst/>
          </a:prstGeom>
        </p:spPr>
      </p:pic>
      <p:sp>
        <p:nvSpPr>
          <p:cNvPr id="9" name="矩形 8"/>
          <p:cNvSpPr/>
          <p:nvPr/>
        </p:nvSpPr>
        <p:spPr>
          <a:xfrm>
            <a:off x="4572000" y="3048035"/>
            <a:ext cx="313723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将与好后缀的后缀相同的模式前缀移动到后缀的对应位置继续进行匹配</a:t>
            </a:r>
            <a:endParaRPr lang="zh-CN" altLang="en-US" sz="1400" b="1" dirty="0">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226768"/>
            <a:ext cx="2520280"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rPr>
              <a:t>好后缀原则</a:t>
            </a:r>
            <a:endParaRPr lang="zh-CN" altLang="en-US" sz="3300" dirty="0">
              <a:solidFill>
                <a:prstClr val="black"/>
              </a:solidFill>
              <a:effectLst>
                <a:outerShdw blurRad="38100" dist="38100" dir="2700000">
                  <a:srgbClr val="000000"/>
                </a:outerShdw>
              </a:effectLst>
              <a:latin typeface="Franklin Gothic Medium" panose="020B0603020102020204"/>
              <a:ea typeface="微软雅黑" panose="020B0503020204020204" pitchFamily="34" charset="-122"/>
              <a:cs typeface="+mj-cs"/>
            </a:endParaRPr>
          </a:p>
        </p:txBody>
      </p:sp>
      <p:sp>
        <p:nvSpPr>
          <p:cNvPr id="6" name="矩形 5"/>
          <p:cNvSpPr/>
          <p:nvPr/>
        </p:nvSpPr>
        <p:spPr>
          <a:xfrm>
            <a:off x="345820" y="2636912"/>
            <a:ext cx="8208912" cy="3416320"/>
          </a:xfrm>
          <a:prstGeom prst="rect">
            <a:avLst/>
          </a:prstGeom>
        </p:spPr>
        <p:txBody>
          <a:bodyPr wrap="square">
            <a:spAutoFit/>
          </a:bodyPr>
          <a:lstStyle/>
          <a:p>
            <a:pPr marL="342900" indent="-342900">
              <a:buFont typeface="Wingdings" panose="05000000000000000000" pitchFamily="2" charset="2"/>
              <a:buChar char="n"/>
            </a:pPr>
            <a:r>
              <a:rPr lang="zh-CN" altLang="en-US" dirty="0">
                <a:solidFill>
                  <a:schemeClr val="accent1">
                    <a:lumMod val="50000"/>
                  </a:schemeClr>
                </a:solidFill>
              </a:rPr>
              <a:t>好前缀原则</a:t>
            </a:r>
            <a:r>
              <a:rPr lang="en-US" altLang="zh-CN" dirty="0">
                <a:solidFill>
                  <a:schemeClr val="accent1">
                    <a:lumMod val="50000"/>
                  </a:schemeClr>
                </a:solidFill>
              </a:rPr>
              <a:t>1</a:t>
            </a:r>
            <a:r>
              <a:rPr lang="zh-CN" altLang="en-US" dirty="0">
                <a:solidFill>
                  <a:schemeClr val="accent1">
                    <a:lumMod val="50000"/>
                  </a:schemeClr>
                </a:solidFill>
              </a:rPr>
              <a:t>：模式串中有子串和好后缀完全匹配，则将</a:t>
            </a:r>
            <a:r>
              <a:rPr lang="zh-CN" altLang="en-US" dirty="0">
                <a:solidFill>
                  <a:srgbClr val="FF0000"/>
                </a:solidFill>
              </a:rPr>
              <a:t>最靠右的那个子串移动到好后缀的位置</a:t>
            </a:r>
            <a:r>
              <a:rPr lang="zh-CN" altLang="en-US" dirty="0">
                <a:solidFill>
                  <a:schemeClr val="accent1">
                    <a:lumMod val="50000"/>
                  </a:schemeClr>
                </a:solidFill>
              </a:rPr>
              <a:t>继续进行匹配。</a:t>
            </a:r>
            <a:endParaRPr lang="en-US" altLang="zh-CN" dirty="0">
              <a:solidFill>
                <a:schemeClr val="accent1">
                  <a:lumMod val="50000"/>
                </a:schemeClr>
              </a:solidFill>
            </a:endParaRPr>
          </a:p>
          <a:p>
            <a:pPr marL="342900" indent="-342900">
              <a:buFont typeface="Wingdings" panose="05000000000000000000" pitchFamily="2" charset="2"/>
              <a:buChar char="n"/>
            </a:pPr>
            <a:r>
              <a:rPr lang="zh-CN" altLang="en-US" dirty="0">
                <a:solidFill>
                  <a:schemeClr val="accent1">
                    <a:lumMod val="50000"/>
                  </a:schemeClr>
                </a:solidFill>
              </a:rPr>
              <a:t>好前缀原则</a:t>
            </a:r>
            <a:r>
              <a:rPr lang="en-US" altLang="zh-CN" dirty="0">
                <a:solidFill>
                  <a:schemeClr val="accent1">
                    <a:lumMod val="50000"/>
                  </a:schemeClr>
                </a:solidFill>
              </a:rPr>
              <a:t>2</a:t>
            </a:r>
            <a:r>
              <a:rPr lang="zh-CN" altLang="en-US" dirty="0">
                <a:solidFill>
                  <a:schemeClr val="accent1">
                    <a:lumMod val="50000"/>
                  </a:schemeClr>
                </a:solidFill>
              </a:rPr>
              <a:t>：如果不存在和好后缀完全匹配的子串，但在好后缀中存在某个最长后缀</a:t>
            </a:r>
            <a:r>
              <a:rPr lang="en-US" altLang="zh-CN" dirty="0">
                <a:solidFill>
                  <a:schemeClr val="accent1">
                    <a:lumMod val="50000"/>
                  </a:schemeClr>
                </a:solidFill>
              </a:rPr>
              <a:t>,</a:t>
            </a:r>
            <a:r>
              <a:rPr lang="zh-CN" altLang="en-US" dirty="0">
                <a:solidFill>
                  <a:schemeClr val="accent1">
                    <a:lumMod val="50000"/>
                  </a:schemeClr>
                </a:solidFill>
              </a:rPr>
              <a:t>使得模式的某个前缀与这个后缀匹配，将这个</a:t>
            </a:r>
            <a:r>
              <a:rPr lang="zh-CN" altLang="en-US" dirty="0">
                <a:solidFill>
                  <a:srgbClr val="FF0000"/>
                </a:solidFill>
              </a:rPr>
              <a:t>最长后缀与前缀对齐</a:t>
            </a:r>
            <a:r>
              <a:rPr lang="zh-CN" altLang="en-US" dirty="0">
                <a:solidFill>
                  <a:schemeClr val="accent1">
                    <a:lumMod val="50000"/>
                  </a:schemeClr>
                </a:solidFill>
              </a:rPr>
              <a:t>。（和</a:t>
            </a:r>
            <a:r>
              <a:rPr lang="en-US" altLang="zh-CN" dirty="0">
                <a:solidFill>
                  <a:schemeClr val="accent1">
                    <a:lumMod val="50000"/>
                  </a:schemeClr>
                </a:solidFill>
              </a:rPr>
              <a:t>KMP</a:t>
            </a:r>
            <a:r>
              <a:rPr lang="zh-CN" altLang="en-US" dirty="0">
                <a:solidFill>
                  <a:schemeClr val="accent1">
                    <a:lumMod val="50000"/>
                  </a:schemeClr>
                </a:solidFill>
              </a:rPr>
              <a:t>算法类似）</a:t>
            </a:r>
            <a:endParaRPr lang="en-US" altLang="zh-CN" dirty="0">
              <a:solidFill>
                <a:schemeClr val="accent1">
                  <a:lumMod val="50000"/>
                </a:schemeClr>
              </a:solidFill>
            </a:endParaRPr>
          </a:p>
          <a:p>
            <a:pPr marL="342900" indent="-342900">
              <a:buFont typeface="Wingdings" panose="05000000000000000000" pitchFamily="2" charset="2"/>
              <a:buChar char="n"/>
            </a:pPr>
            <a:r>
              <a:rPr lang="zh-CN" altLang="en-US" dirty="0">
                <a:solidFill>
                  <a:schemeClr val="accent1">
                    <a:lumMod val="50000"/>
                  </a:schemeClr>
                </a:solidFill>
              </a:rPr>
              <a:t>好前缀原则</a:t>
            </a:r>
            <a:r>
              <a:rPr lang="en-US" altLang="zh-CN" dirty="0">
                <a:solidFill>
                  <a:schemeClr val="accent1">
                    <a:lumMod val="50000"/>
                  </a:schemeClr>
                </a:solidFill>
              </a:rPr>
              <a:t>3</a:t>
            </a:r>
            <a:r>
              <a:rPr lang="zh-CN" altLang="en-US" dirty="0">
                <a:solidFill>
                  <a:schemeClr val="accent1">
                    <a:lumMod val="50000"/>
                  </a:schemeClr>
                </a:solidFill>
              </a:rPr>
              <a:t>：如果完全不存在和好后缀满足上述</a:t>
            </a:r>
            <a:r>
              <a:rPr lang="en-US" altLang="zh-CN" dirty="0">
                <a:solidFill>
                  <a:schemeClr val="accent1">
                    <a:lumMod val="50000"/>
                  </a:schemeClr>
                </a:solidFill>
              </a:rPr>
              <a:t>2</a:t>
            </a:r>
            <a:r>
              <a:rPr lang="zh-CN" altLang="en-US" dirty="0">
                <a:solidFill>
                  <a:schemeClr val="accent1">
                    <a:lumMod val="50000"/>
                  </a:schemeClr>
                </a:solidFill>
              </a:rPr>
              <a:t>个原则的子串，则</a:t>
            </a:r>
            <a:r>
              <a:rPr lang="zh-CN" altLang="en-US" dirty="0">
                <a:solidFill>
                  <a:srgbClr val="FF0000"/>
                </a:solidFill>
              </a:rPr>
              <a:t>右移整个模式串</a:t>
            </a:r>
            <a:r>
              <a:rPr lang="zh-CN" altLang="en-US" dirty="0">
                <a:solidFill>
                  <a:schemeClr val="accent1">
                    <a:lumMod val="50000"/>
                  </a:schemeClr>
                </a:solidFill>
              </a:rPr>
              <a:t>。</a:t>
            </a:r>
            <a:endParaRPr lang="zh-CN" altLang="en-US" dirty="0">
              <a:solidFill>
                <a:schemeClr val="accent1">
                  <a:lumMod val="50000"/>
                </a:schemeClr>
              </a:solidFill>
            </a:endParaRPr>
          </a:p>
        </p:txBody>
      </p:sp>
      <p:grpSp>
        <p:nvGrpSpPr>
          <p:cNvPr id="8" name="组合 7"/>
          <p:cNvGrpSpPr/>
          <p:nvPr/>
        </p:nvGrpSpPr>
        <p:grpSpPr>
          <a:xfrm>
            <a:off x="1691680" y="1431090"/>
            <a:ext cx="4680520" cy="360040"/>
            <a:chOff x="1979712" y="1988840"/>
            <a:chExt cx="4680520" cy="360040"/>
          </a:xfrm>
        </p:grpSpPr>
        <p:sp>
          <p:nvSpPr>
            <p:cNvPr id="11" name="矩形 1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2" name="矩形 11"/>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3" name="矩形 12"/>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4" name="矩形 13"/>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5" name="矩形 14"/>
            <p:cNvSpPr/>
            <p:nvPr/>
          </p:nvSpPr>
          <p:spPr>
            <a:xfrm>
              <a:off x="3419872" y="1988840"/>
              <a:ext cx="360040"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16" name="矩形 15"/>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7" name="矩形 16"/>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8" name="矩形 17"/>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9" name="矩形 18"/>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0" name="矩形 19"/>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1" name="矩形 20"/>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2" name="矩形 21"/>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3" name="矩形 22"/>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25" name="组合 24"/>
          <p:cNvGrpSpPr/>
          <p:nvPr/>
        </p:nvGrpSpPr>
        <p:grpSpPr>
          <a:xfrm>
            <a:off x="2411760" y="1916832"/>
            <a:ext cx="1800200" cy="360040"/>
            <a:chOff x="1979712" y="2644847"/>
            <a:chExt cx="1800200" cy="360040"/>
          </a:xfrm>
        </p:grpSpPr>
        <p:sp>
          <p:nvSpPr>
            <p:cNvPr id="27" name="矩形 26"/>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8" name="矩形 27"/>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9" name="矩形 28"/>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1" name="矩形 30"/>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
        <p:nvSpPr>
          <p:cNvPr id="3" name="矩形 2"/>
          <p:cNvSpPr/>
          <p:nvPr/>
        </p:nvSpPr>
        <p:spPr>
          <a:xfrm>
            <a:off x="3419872" y="1394462"/>
            <a:ext cx="864095" cy="4857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17753" y="952044"/>
            <a:ext cx="1624891" cy="400110"/>
          </a:xfrm>
          <a:prstGeom prst="rect">
            <a:avLst/>
          </a:prstGeom>
          <a:noFill/>
        </p:spPr>
        <p:txBody>
          <a:bodyPr wrap="square" rtlCol="0">
            <a:spAutoFit/>
          </a:bodyPr>
          <a:lstStyle/>
          <a:p>
            <a:r>
              <a:rPr lang="zh-CN" altLang="en-US" sz="2000" b="1" dirty="0">
                <a:solidFill>
                  <a:srgbClr val="FF0000"/>
                </a:solidFill>
              </a:rPr>
              <a:t>好后缀</a:t>
            </a:r>
            <a:endParaRPr lang="zh-CN" altLang="en-US" sz="2000" b="1" dirty="0">
              <a:solidFill>
                <a:srgbClr val="FF0000"/>
              </a:solidFill>
            </a:endParaRPr>
          </a:p>
        </p:txBody>
      </p:sp>
      <p:cxnSp>
        <p:nvCxnSpPr>
          <p:cNvPr id="33" name="直接箭头连接符 32"/>
          <p:cNvCxnSpPr/>
          <p:nvPr/>
        </p:nvCxnSpPr>
        <p:spPr>
          <a:xfrm flipV="1">
            <a:off x="3851919" y="1136625"/>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752020" y="1899431"/>
            <a:ext cx="363640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当匹配不是在对齐后第一次匹配就失败的情况下，一定同时存在坏字符和好后缀</a:t>
            </a:r>
            <a:endParaRPr lang="zh-CN" altLang="en-US" sz="1400" b="1" dirty="0">
              <a:solidFill>
                <a:srgbClr val="FF0000"/>
              </a:solidFill>
              <a:latin typeface="宋体" panose="02010600030101010101" pitchFamily="2" charset="-122"/>
              <a:ea typeface="宋体" panose="02010600030101010101" pitchFamily="2" charset="-122"/>
            </a:endParaRPr>
          </a:p>
        </p:txBody>
      </p:sp>
      <p:sp>
        <p:nvSpPr>
          <p:cNvPr id="34" name="文本框 33"/>
          <p:cNvSpPr txBox="1"/>
          <p:nvPr/>
        </p:nvSpPr>
        <p:spPr>
          <a:xfrm>
            <a:off x="1975001" y="955326"/>
            <a:ext cx="1624891" cy="400110"/>
          </a:xfrm>
          <a:prstGeom prst="rect">
            <a:avLst/>
          </a:prstGeom>
          <a:noFill/>
        </p:spPr>
        <p:txBody>
          <a:bodyPr wrap="square" rtlCol="0">
            <a:spAutoFit/>
          </a:bodyPr>
          <a:lstStyle/>
          <a:p>
            <a:r>
              <a:rPr lang="zh-CN" altLang="en-US" sz="2000" b="1" dirty="0">
                <a:solidFill>
                  <a:srgbClr val="FF0000"/>
                </a:solidFill>
              </a:rPr>
              <a:t>坏字符</a:t>
            </a:r>
            <a:endParaRPr lang="zh-CN" altLang="en-US" sz="2000" b="1" dirty="0">
              <a:solidFill>
                <a:srgbClr val="FF0000"/>
              </a:solidFill>
            </a:endParaRPr>
          </a:p>
        </p:txBody>
      </p:sp>
      <p:cxnSp>
        <p:nvCxnSpPr>
          <p:cNvPr id="35" name="直接箭头连接符 34"/>
          <p:cNvCxnSpPr/>
          <p:nvPr/>
        </p:nvCxnSpPr>
        <p:spPr>
          <a:xfrm flipH="1" flipV="1">
            <a:off x="2880163" y="1168184"/>
            <a:ext cx="467702" cy="235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TABLE_BEAUTIFY" val="smartTable{58977d4c-8558-4a5c-90c9-cdf5fcd06d41}"/>
  <p:tag name="TABLE_ENDDRAG_ORIGIN_RECT" val="636*72"/>
  <p:tag name="TABLE_ENDDRAG_RECT" val="41*223*636*72"/>
</p:tagLst>
</file>

<file path=ppt/tags/tag10.xml><?xml version="1.0" encoding="utf-8"?>
<p:tagLst xmlns:p="http://schemas.openxmlformats.org/presentationml/2006/main">
  <p:tag name="KSO_WM_UNIT_TABLE_BEAUTIFY" val="smartTable{ed2a6aff-9897-45f2-b413-df6dc35a8d83}"/>
</p:tagLst>
</file>

<file path=ppt/tags/tag11.xml><?xml version="1.0" encoding="utf-8"?>
<p:tagLst xmlns:p="http://schemas.openxmlformats.org/presentationml/2006/main">
  <p:tag name="KSO_WM_UNIT_TABLE_BEAUTIFY" val="smartTable{57af0046-4faf-4548-8828-000b6af9136a}"/>
</p:tagLst>
</file>

<file path=ppt/tags/tag12.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13.xml><?xml version="1.0" encoding="utf-8"?>
<p:tagLst xmlns:p="http://schemas.openxmlformats.org/presentationml/2006/main">
  <p:tag name="KSO_WM_UNIT_TABLE_BEAUTIFY" val="smartTable{ed2a6aff-9897-45f2-b413-df6dc35a8d83}"/>
</p:tagLst>
</file>

<file path=ppt/tags/tag14.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15.xml><?xml version="1.0" encoding="utf-8"?>
<p:tagLst xmlns:p="http://schemas.openxmlformats.org/presentationml/2006/main">
  <p:tag name="KSO_WM_UNIT_TABLE_BEAUTIFY" val="smartTable{ed2a6aff-9897-45f2-b413-df6dc35a8d83}"/>
</p:tagLst>
</file>

<file path=ppt/tags/tag16.xml><?xml version="1.0" encoding="utf-8"?>
<p:tagLst xmlns:p="http://schemas.openxmlformats.org/presentationml/2006/main">
  <p:tag name="KSO_WM_UNIT_TABLE_BEAUTIFY" val="smartTable{d7bb4db0-1b89-4ff5-bf50-e179140f42e0}"/>
</p:tagLst>
</file>

<file path=ppt/tags/tag17.xml><?xml version="1.0" encoding="utf-8"?>
<p:tagLst xmlns:p="http://schemas.openxmlformats.org/presentationml/2006/main">
  <p:tag name="KSO_WM_UNIT_TABLE_BEAUTIFY" val="smartTable{41a2ad17-742e-4d8d-a95d-eecaa73108f5}"/>
</p:tagLst>
</file>

<file path=ppt/tags/tag18.xml><?xml version="1.0" encoding="utf-8"?>
<p:tagLst xmlns:p="http://schemas.openxmlformats.org/presentationml/2006/main">
  <p:tag name="KSO_WM_UNIT_TABLE_BEAUTIFY" val="smartTable{dce08a76-be44-490a-a2aa-0f1b89fbccb2}"/>
</p:tagLst>
</file>

<file path=ppt/tags/tag19.xml><?xml version="1.0" encoding="utf-8"?>
<p:tagLst xmlns:p="http://schemas.openxmlformats.org/presentationml/2006/main">
  <p:tag name="commondata" val="eyJoZGlkIjoiOTljM2M0YzM2YTY0NTJmOGVkMTY0ZTBkZGUwYTYwMWMifQ=="/>
</p:tagLst>
</file>

<file path=ppt/tags/tag2.xml><?xml version="1.0" encoding="utf-8"?>
<p:tagLst xmlns:p="http://schemas.openxmlformats.org/presentationml/2006/main">
  <p:tag name="KSO_WM_UNIT_TABLE_BEAUTIFY" val="smartTable{ed2a6aff-9897-45f2-b413-df6dc35a8d83}"/>
</p:tagLst>
</file>

<file path=ppt/tags/tag3.xml><?xml version="1.0" encoding="utf-8"?>
<p:tagLst xmlns:p="http://schemas.openxmlformats.org/presentationml/2006/main">
  <p:tag name="KSO_WM_UNIT_TABLE_BEAUTIFY" val="smartTable{8febf655-3e3f-4fc0-b757-15f188bd44ee}"/>
</p:tagLst>
</file>

<file path=ppt/tags/tag4.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5.xml><?xml version="1.0" encoding="utf-8"?>
<p:tagLst xmlns:p="http://schemas.openxmlformats.org/presentationml/2006/main">
  <p:tag name="KSO_WM_UNIT_TABLE_BEAUTIFY" val="smartTable{ed2a6aff-9897-45f2-b413-df6dc35a8d83}"/>
</p:tagLst>
</file>

<file path=ppt/tags/tag6.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7.xml><?xml version="1.0" encoding="utf-8"?>
<p:tagLst xmlns:p="http://schemas.openxmlformats.org/presentationml/2006/main">
  <p:tag name="KSO_WM_UNIT_TABLE_BEAUTIFY" val="smartTable{ed2a6aff-9897-45f2-b413-df6dc35a8d83}"/>
</p:tagLst>
</file>

<file path=ppt/tags/tag8.xml><?xml version="1.0" encoding="utf-8"?>
<p:tagLst xmlns:p="http://schemas.openxmlformats.org/presentationml/2006/main">
  <p:tag name="KSO_WM_UNIT_TABLE_BEAUTIFY" val="smartTable{2f4ee3aa-3377-4da6-911a-54f2602b65b3}"/>
</p:tagLst>
</file>

<file path=ppt/tags/tag9.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12540</Words>
  <Application>WPS 演示</Application>
  <PresentationFormat>全屏显示(4:3)</PresentationFormat>
  <Paragraphs>2573</Paragraphs>
  <Slides>49</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Arial</vt:lpstr>
      <vt:lpstr>宋体</vt:lpstr>
      <vt:lpstr>Wingdings</vt:lpstr>
      <vt:lpstr>华文楷体</vt:lpstr>
      <vt:lpstr>Arial Unicode MS</vt:lpstr>
      <vt:lpstr>隶书</vt:lpstr>
      <vt:lpstr>Franklin Gothic Medium</vt:lpstr>
      <vt:lpstr>微软雅黑</vt:lpstr>
      <vt:lpstr>Arial Unicode MS</vt:lpstr>
      <vt:lpstr>Times New Roman</vt:lpstr>
      <vt:lpstr>Calibri</vt:lpstr>
      <vt:lpstr>Franklin Gothic Medium</vt:lpstr>
      <vt:lpstr>1_Office 主题</vt:lpstr>
      <vt:lpstr>PowerPoint 演示文稿</vt:lpstr>
      <vt:lpstr>BM算法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BM算法 </vt:lpstr>
      <vt:lpstr>坏字符 bmBc数组 </vt:lpstr>
      <vt:lpstr>坏字符 bmBc数组 </vt:lpstr>
      <vt:lpstr>举例 Case 1</vt:lpstr>
      <vt:lpstr>Case 2a</vt:lpstr>
      <vt:lpstr>Case 2b</vt:lpstr>
      <vt:lpstr>Case 2b</vt:lpstr>
      <vt:lpstr>Case 2b</vt:lpstr>
      <vt:lpstr>预处理-坏字符</vt:lpstr>
      <vt:lpstr>PowerPoint 演示文稿</vt:lpstr>
      <vt:lpstr>好后缀算法</vt:lpstr>
      <vt:lpstr>好后缀算法</vt:lpstr>
      <vt:lpstr>好后缀算法</vt:lpstr>
      <vt:lpstr>好后缀算法</vt:lpstr>
      <vt:lpstr>好后缀算法</vt:lpstr>
      <vt:lpstr>好后缀算法</vt:lpstr>
      <vt:lpstr>预处理-好后缀</vt:lpstr>
      <vt:lpstr>预处理-好后缀</vt:lpstr>
      <vt:lpstr>预处理-好后缀</vt:lpstr>
      <vt:lpstr>预处理-好后缀</vt:lpstr>
      <vt:lpstr>预处理-好后缀</vt:lpstr>
      <vt:lpstr>预处理-好后缀</vt:lpstr>
      <vt:lpstr>算法主体</vt:lpstr>
      <vt:lpstr>举例：</vt:lpstr>
      <vt:lpstr>PowerPoint 演示文稿</vt:lpstr>
      <vt:lpstr>PowerPoint 演示文稿</vt:lpstr>
      <vt:lpstr>PowerPoint 演示文稿</vt:lpstr>
      <vt:lpstr>PowerPoint 演示文稿</vt:lpstr>
      <vt:lpstr>PowerPoint 演示文稿</vt:lpstr>
      <vt:lpstr>PowerPoint 演示文稿</vt:lpstr>
      <vt:lpstr>小结</vt:lpstr>
      <vt:lpstr>Horspool 算法</vt:lpstr>
      <vt:lpstr>Horspool 算法</vt:lpstr>
      <vt:lpstr>Sunday 算法</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Aurora</cp:lastModifiedBy>
  <cp:revision>380</cp:revision>
  <dcterms:created xsi:type="dcterms:W3CDTF">1900-01-01T00:00:00Z</dcterms:created>
  <dcterms:modified xsi:type="dcterms:W3CDTF">2023-10-20T03:27:00Z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6B4C86AF93D34828B70BAED0604BF6C7_13</vt:lpwstr>
  </property>
</Properties>
</file>