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5"/>
  </p:handoutMasterIdLst>
  <p:sldIdLst>
    <p:sldId id="259" r:id="rId3"/>
    <p:sldId id="1316" r:id="rId5"/>
    <p:sldId id="1359" r:id="rId6"/>
    <p:sldId id="1317" r:id="rId7"/>
    <p:sldId id="1382" r:id="rId8"/>
    <p:sldId id="1383" r:id="rId9"/>
    <p:sldId id="1384" r:id="rId10"/>
    <p:sldId id="1368" r:id="rId11"/>
    <p:sldId id="1369" r:id="rId12"/>
    <p:sldId id="1318" r:id="rId13"/>
    <p:sldId id="1319" r:id="rId14"/>
    <p:sldId id="1320" r:id="rId15"/>
    <p:sldId id="1321" r:id="rId16"/>
    <p:sldId id="1322" r:id="rId17"/>
    <p:sldId id="1323" r:id="rId18"/>
    <p:sldId id="1324" r:id="rId19"/>
    <p:sldId id="1325" r:id="rId20"/>
    <p:sldId id="1326" r:id="rId21"/>
    <p:sldId id="1327" r:id="rId22"/>
    <p:sldId id="1328" r:id="rId23"/>
    <p:sldId id="1329" r:id="rId24"/>
    <p:sldId id="1330" r:id="rId25"/>
    <p:sldId id="1331" r:id="rId26"/>
    <p:sldId id="1332" r:id="rId27"/>
    <p:sldId id="1333" r:id="rId28"/>
    <p:sldId id="1334" r:id="rId29"/>
    <p:sldId id="1335" r:id="rId30"/>
    <p:sldId id="1336" r:id="rId31"/>
    <p:sldId id="1337" r:id="rId32"/>
    <p:sldId id="1338" r:id="rId33"/>
    <p:sldId id="1339" r:id="rId34"/>
    <p:sldId id="1340" r:id="rId35"/>
    <p:sldId id="1341" r:id="rId36"/>
    <p:sldId id="1342" r:id="rId37"/>
    <p:sldId id="1343" r:id="rId38"/>
    <p:sldId id="1344" r:id="rId39"/>
    <p:sldId id="1345" r:id="rId40"/>
    <p:sldId id="1346" r:id="rId41"/>
    <p:sldId id="1347" r:id="rId42"/>
    <p:sldId id="1348" r:id="rId43"/>
    <p:sldId id="1349" r:id="rId44"/>
    <p:sldId id="1350" r:id="rId45"/>
    <p:sldId id="1351" r:id="rId46"/>
    <p:sldId id="1352" r:id="rId47"/>
    <p:sldId id="1353" r:id="rId48"/>
    <p:sldId id="1354" r:id="rId49"/>
    <p:sldId id="1355" r:id="rId50"/>
    <p:sldId id="1356" r:id="rId51"/>
    <p:sldId id="1357" r:id="rId52"/>
    <p:sldId id="1358" r:id="rId53"/>
    <p:sldId id="1315" r:id="rId54"/>
  </p:sldIdLst>
  <p:sldSz cx="9144000" cy="6858000" type="screen4x3"/>
  <p:notesSz cx="6858000" cy="9144000"/>
  <p:custDataLst>
    <p:tags r:id="rId59"/>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00"/>
    <a:srgbClr val="000000"/>
    <a:srgbClr val="FFFFFF"/>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9" autoAdjust="0"/>
    <p:restoredTop sz="85027" autoAdjust="0"/>
  </p:normalViewPr>
  <p:slideViewPr>
    <p:cSldViewPr showGuides="1">
      <p:cViewPr varScale="1">
        <p:scale>
          <a:sx n="136" d="100"/>
          <a:sy n="136" d="100"/>
        </p:scale>
        <p:origin x="2392" y="200"/>
      </p:cViewPr>
      <p:guideLst>
        <p:guide orient="horz" pos="2041"/>
        <p:guide pos="2885"/>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59313" y="2420938"/>
            <a:ext cx="4038600" cy="1616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59313" y="4189413"/>
            <a:ext cx="4038600" cy="1616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2420938"/>
            <a:ext cx="8229600" cy="3384550"/>
          </a:xfrm>
        </p:spPr>
        <p:txBody>
          <a:bodyPr/>
          <a:lstStyle/>
          <a:p>
            <a:pPr lvl="0"/>
            <a:endParaRPr lang="zh-CN" altLang="en-US" noProof="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3" Type="http://schemas.openxmlformats.org/officeDocument/2006/relationships/theme" Target="../theme/theme1.xml"/><Relationship Id="rId52" Type="http://schemas.openxmlformats.org/officeDocument/2006/relationships/image" Target="../media/image1.png"/><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2"/>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endPar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endParaRP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endPar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endParaRP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endParaRPr lang="zh-CN" altLang="en-US" b="1" dirty="0"/>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3.3 – </a:t>
            </a:r>
            <a:r>
              <a:rPr lang="zh-CN" altLang="en-US" sz="2800" b="1" noProof="0" dirty="0">
                <a:effectLst>
                  <a:outerShdw blurRad="38100" dist="38100" dir="2700000" algn="tl">
                    <a:srgbClr val="FFFFFF"/>
                  </a:outerShdw>
                </a:effectLst>
                <a:latin typeface="+mn-ea"/>
                <a:ea typeface="+mn-ea"/>
              </a:rPr>
              <a:t>多模式</a:t>
            </a:r>
            <a:r>
              <a:rPr lang="en-US" altLang="zh-CN" sz="2800" b="1" noProof="0" dirty="0">
                <a:effectLst>
                  <a:outerShdw blurRad="38100" dist="38100" dir="2700000" algn="tl">
                    <a:srgbClr val="FFFFFF"/>
                  </a:outerShdw>
                </a:effectLst>
                <a:latin typeface="+mn-ea"/>
                <a:ea typeface="+mn-ea"/>
              </a:rPr>
              <a:t>-AC</a:t>
            </a:r>
            <a:r>
              <a:rPr lang="zh-CN" altLang="en-US" sz="2800" b="1" noProof="0" dirty="0">
                <a:effectLst>
                  <a:outerShdw blurRad="38100" dist="38100" dir="2700000" algn="tl">
                    <a:srgbClr val="FFFFFF"/>
                  </a:outerShdw>
                </a:effectLst>
                <a:latin typeface="+mn-ea"/>
                <a:ea typeface="+mn-ea"/>
              </a:rPr>
              <a:t>算法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2"/>
          <p:cNvSpPr txBox="1">
            <a:spLocks noChangeArrowheads="1"/>
          </p:cNvSpPr>
          <p:nvPr/>
        </p:nvSpPr>
        <p:spPr bwMode="auto">
          <a:xfrm>
            <a:off x="323850" y="836613"/>
            <a:ext cx="7993063" cy="457200"/>
          </a:xfrm>
          <a:prstGeom prst="rect">
            <a:avLst/>
          </a:prstGeom>
          <a:noFill/>
          <a:ln w="9525">
            <a:noFill/>
            <a:miter lim="800000"/>
          </a:ln>
        </p:spPr>
        <p:txBody>
          <a:bodyPr>
            <a:spAutoFit/>
          </a:bodyPr>
          <a:lstStyle/>
          <a:p>
            <a:pPr>
              <a:spcBef>
                <a:spcPct val="50000"/>
              </a:spcBef>
            </a:pPr>
            <a:r>
              <a:rPr lang="zh-CN" altLang="en-US" sz="2400" dirty="0">
                <a:solidFill>
                  <a:srgbClr val="000000"/>
                </a:solidFill>
                <a:latin typeface="Arial" panose="020B0604020202020204" pitchFamily="34" charset="0"/>
                <a:ea typeface="宋体" panose="02010600030101010101" pitchFamily="2" charset="-122"/>
              </a:rPr>
              <a:t>对应模式集</a:t>
            </a:r>
            <a:r>
              <a:rPr lang="en-US" altLang="zh-CN" sz="2400" dirty="0">
                <a:solidFill>
                  <a:srgbClr val="000000"/>
                </a:solidFill>
                <a:latin typeface="Arial" panose="020B0604020202020204" pitchFamily="34" charset="0"/>
                <a:ea typeface="宋体" panose="02010600030101010101" pitchFamily="2" charset="-122"/>
              </a:rPr>
              <a:t>{</a:t>
            </a:r>
            <a:r>
              <a:rPr lang="en-US" altLang="zh-CN" sz="2400" i="1" dirty="0">
                <a:solidFill>
                  <a:srgbClr val="000000"/>
                </a:solidFill>
                <a:latin typeface="Arial" panose="020B0604020202020204" pitchFamily="34" charset="0"/>
                <a:ea typeface="宋体" panose="02010600030101010101" pitchFamily="2" charset="-122"/>
              </a:rPr>
              <a:t>he, she, his, hers</a:t>
            </a:r>
            <a:r>
              <a:rPr lang="en-US" altLang="zh-CN" sz="2400" dirty="0">
                <a:solidFill>
                  <a:srgbClr val="000000"/>
                </a:solidFill>
                <a:latin typeface="Arial" panose="020B0604020202020204" pitchFamily="34" charset="0"/>
                <a:ea typeface="宋体" panose="02010600030101010101" pitchFamily="2" charset="-122"/>
              </a:rPr>
              <a:t>}</a:t>
            </a:r>
            <a:r>
              <a:rPr lang="zh-CN" altLang="en-US" sz="2400" dirty="0">
                <a:solidFill>
                  <a:srgbClr val="000000"/>
                </a:solidFill>
                <a:latin typeface="Arial" panose="020B0604020202020204" pitchFamily="34" charset="0"/>
                <a:ea typeface="宋体" panose="02010600030101010101" pitchFamily="2" charset="-122"/>
              </a:rPr>
              <a:t>的树型有限自动机</a:t>
            </a:r>
            <a:endParaRPr lang="zh-CN" altLang="en-US" sz="2400" dirty="0">
              <a:solidFill>
                <a:srgbClr val="000000"/>
              </a:solidFill>
              <a:latin typeface="Arial" panose="020B0604020202020204" pitchFamily="34" charset="0"/>
              <a:ea typeface="宋体" panose="02010600030101010101" pitchFamily="2" charset="-122"/>
            </a:endParaRPr>
          </a:p>
        </p:txBody>
      </p:sp>
      <p:pic>
        <p:nvPicPr>
          <p:cNvPr id="110594" name="Picture 3"/>
          <p:cNvPicPr>
            <a:picLocks noChangeAspect="1" noChangeArrowheads="1"/>
          </p:cNvPicPr>
          <p:nvPr/>
        </p:nvPicPr>
        <p:blipFill>
          <a:blip r:embed="rId1"/>
          <a:srcRect/>
          <a:stretch>
            <a:fillRect/>
          </a:stretch>
        </p:blipFill>
        <p:spPr bwMode="auto">
          <a:xfrm>
            <a:off x="2411760" y="1755443"/>
            <a:ext cx="4321175" cy="1728788"/>
          </a:xfrm>
          <a:prstGeom prst="rect">
            <a:avLst/>
          </a:prstGeom>
          <a:noFill/>
          <a:ln w="9525">
            <a:noFill/>
            <a:miter lim="800000"/>
            <a:headEnd/>
            <a:tailEnd/>
          </a:ln>
        </p:spPr>
      </p:pic>
      <p:sp>
        <p:nvSpPr>
          <p:cNvPr id="110595" name="Text Box 4"/>
          <p:cNvSpPr txBox="1">
            <a:spLocks noChangeArrowheads="1"/>
          </p:cNvSpPr>
          <p:nvPr/>
        </p:nvSpPr>
        <p:spPr bwMode="auto">
          <a:xfrm>
            <a:off x="646906" y="2156942"/>
            <a:ext cx="2519362" cy="366713"/>
          </a:xfrm>
          <a:prstGeom prst="rect">
            <a:avLst/>
          </a:prstGeom>
          <a:noFill/>
          <a:ln w="9525">
            <a:noFill/>
            <a:miter lim="800000"/>
          </a:ln>
        </p:spPr>
        <p:txBody>
          <a:bodyPr>
            <a:spAutoFit/>
          </a:bodyPr>
          <a:lstStyle/>
          <a:p>
            <a:pPr>
              <a:spcBef>
                <a:spcPct val="50000"/>
              </a:spcBef>
            </a:pPr>
            <a:r>
              <a:rPr lang="zh-CN" altLang="en-US" sz="1800" b="1" dirty="0">
                <a:solidFill>
                  <a:srgbClr val="C00000"/>
                </a:solidFill>
                <a:latin typeface="Arial" panose="020B0604020202020204" pitchFamily="34" charset="0"/>
                <a:ea typeface="宋体" panose="02010600030101010101" pitchFamily="2" charset="-122"/>
              </a:rPr>
              <a:t>转向函数</a:t>
            </a:r>
            <a:r>
              <a:rPr lang="en-US" altLang="zh-CN" sz="1800" b="1" dirty="0">
                <a:solidFill>
                  <a:srgbClr val="C00000"/>
                </a:solidFill>
                <a:latin typeface="Arial" panose="020B0604020202020204" pitchFamily="34" charset="0"/>
                <a:ea typeface="宋体" panose="02010600030101010101" pitchFamily="2" charset="-122"/>
              </a:rPr>
              <a:t>g</a:t>
            </a:r>
            <a:endParaRPr lang="en-US" altLang="zh-CN" sz="1800" b="1" dirty="0">
              <a:solidFill>
                <a:srgbClr val="C00000"/>
              </a:solidFill>
              <a:latin typeface="Arial" panose="020B0604020202020204" pitchFamily="34" charset="0"/>
              <a:ea typeface="宋体" panose="02010600030101010101" pitchFamily="2" charset="-122"/>
            </a:endParaRPr>
          </a:p>
        </p:txBody>
      </p:sp>
      <p:sp>
        <p:nvSpPr>
          <p:cNvPr id="110597" name="Text Box 6"/>
          <p:cNvSpPr txBox="1">
            <a:spLocks noChangeArrowheads="1"/>
          </p:cNvSpPr>
          <p:nvPr/>
        </p:nvSpPr>
        <p:spPr bwMode="auto">
          <a:xfrm>
            <a:off x="646906" y="3961120"/>
            <a:ext cx="2376487" cy="366713"/>
          </a:xfrm>
          <a:prstGeom prst="rect">
            <a:avLst/>
          </a:prstGeom>
          <a:noFill/>
          <a:ln w="9525">
            <a:noFill/>
            <a:miter lim="800000"/>
          </a:ln>
        </p:spPr>
        <p:txBody>
          <a:bodyPr>
            <a:spAutoFit/>
          </a:bodyPr>
          <a:lstStyle/>
          <a:p>
            <a:r>
              <a:rPr lang="zh-CN" altLang="en-US" sz="1800" b="1" dirty="0">
                <a:solidFill>
                  <a:srgbClr val="C00000"/>
                </a:solidFill>
                <a:latin typeface="Arial" panose="020B0604020202020204" pitchFamily="34" charset="0"/>
                <a:ea typeface="宋体" panose="02010600030101010101" pitchFamily="2" charset="-122"/>
              </a:rPr>
              <a:t>失效函数</a:t>
            </a:r>
            <a:r>
              <a:rPr lang="en-US" altLang="zh-CN" sz="1800" b="1" dirty="0">
                <a:solidFill>
                  <a:srgbClr val="C00000"/>
                </a:solidFill>
                <a:latin typeface="Arial" panose="020B0604020202020204" pitchFamily="34" charset="0"/>
                <a:ea typeface="宋体" panose="02010600030101010101" pitchFamily="2" charset="-122"/>
              </a:rPr>
              <a:t>f </a:t>
            </a:r>
            <a:endParaRPr lang="en-US" altLang="zh-CN" sz="1800" b="1" dirty="0">
              <a:solidFill>
                <a:srgbClr val="C00000"/>
              </a:solidFill>
              <a:latin typeface="Arial" panose="020B0604020202020204" pitchFamily="34" charset="0"/>
              <a:ea typeface="宋体" panose="02010600030101010101" pitchFamily="2" charset="-122"/>
            </a:endParaRPr>
          </a:p>
        </p:txBody>
      </p:sp>
      <p:sp>
        <p:nvSpPr>
          <p:cNvPr id="110599" name="Text Box 8"/>
          <p:cNvSpPr txBox="1">
            <a:spLocks noChangeArrowheads="1"/>
          </p:cNvSpPr>
          <p:nvPr/>
        </p:nvSpPr>
        <p:spPr bwMode="auto">
          <a:xfrm>
            <a:off x="646906" y="5417992"/>
            <a:ext cx="2736850" cy="366713"/>
          </a:xfrm>
          <a:prstGeom prst="rect">
            <a:avLst/>
          </a:prstGeom>
          <a:noFill/>
          <a:ln w="9525">
            <a:noFill/>
            <a:miter lim="800000"/>
          </a:ln>
        </p:spPr>
        <p:txBody>
          <a:bodyPr>
            <a:spAutoFit/>
          </a:bodyPr>
          <a:lstStyle/>
          <a:p>
            <a:pPr>
              <a:spcBef>
                <a:spcPct val="50000"/>
              </a:spcBef>
            </a:pPr>
            <a:r>
              <a:rPr lang="zh-CN" altLang="en-US" sz="1800" b="1" dirty="0">
                <a:solidFill>
                  <a:srgbClr val="C00000"/>
                </a:solidFill>
                <a:latin typeface="Arial" panose="020B0604020202020204" pitchFamily="34" charset="0"/>
                <a:ea typeface="宋体" panose="02010600030101010101" pitchFamily="2" charset="-122"/>
              </a:rPr>
              <a:t>输出函数</a:t>
            </a:r>
            <a:r>
              <a:rPr lang="en-US" altLang="zh-CN" sz="1800" b="1" i="1" dirty="0">
                <a:solidFill>
                  <a:srgbClr val="C00000"/>
                </a:solidFill>
                <a:latin typeface="Arial" panose="020B0604020202020204" pitchFamily="34" charset="0"/>
                <a:ea typeface="宋体" panose="02010600030101010101" pitchFamily="2" charset="-122"/>
              </a:rPr>
              <a:t>output  </a:t>
            </a:r>
            <a:endParaRPr lang="en-US" altLang="zh-CN" sz="1800" b="1" i="1" dirty="0">
              <a:solidFill>
                <a:srgbClr val="C00000"/>
              </a:solidFill>
              <a:latin typeface="Arial" panose="020B0604020202020204" pitchFamily="34" charset="0"/>
              <a:ea typeface="宋体" panose="02010600030101010101" pitchFamily="2" charset="-122"/>
            </a:endParaRPr>
          </a:p>
        </p:txBody>
      </p:sp>
      <p:sp>
        <p:nvSpPr>
          <p:cNvPr id="9" name="Text Box 2"/>
          <p:cNvSpPr txBox="1">
            <a:spLocks noChangeArrowheads="1"/>
          </p:cNvSpPr>
          <p:nvPr/>
        </p:nvSpPr>
        <p:spPr bwMode="auto">
          <a:xfrm>
            <a:off x="341989" y="260351"/>
            <a:ext cx="7993063" cy="457200"/>
          </a:xfrm>
          <a:prstGeom prst="rect">
            <a:avLst/>
          </a:prstGeom>
          <a:noFill/>
          <a:ln w="9525">
            <a:noFill/>
            <a:miter lim="800000"/>
          </a:ln>
        </p:spPr>
        <p:txBody>
          <a:bodyPr>
            <a:spAutoFit/>
          </a:bodyPr>
          <a:lstStyle/>
          <a:p>
            <a:pPr>
              <a:spcBef>
                <a:spcPct val="50000"/>
              </a:spcBef>
            </a:pPr>
            <a:r>
              <a:rPr lang="zh-CN" altLang="en-US" sz="2400" dirty="0">
                <a:solidFill>
                  <a:srgbClr val="000000"/>
                </a:solidFill>
                <a:latin typeface="Arial" panose="020B0604020202020204" pitchFamily="34" charset="0"/>
                <a:ea typeface="宋体" panose="02010600030101010101" pitchFamily="2" charset="-122"/>
              </a:rPr>
              <a:t>例：</a:t>
            </a:r>
            <a:endParaRPr lang="zh-CN" altLang="en-US" sz="2400" dirty="0">
              <a:solidFill>
                <a:srgbClr val="000000"/>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2643809" y="4763148"/>
          <a:ext cx="2592288" cy="1676400"/>
        </p:xfrm>
        <a:graphic>
          <a:graphicData uri="http://schemas.openxmlformats.org/drawingml/2006/table">
            <a:tbl>
              <a:tblPr firstRow="1" bandRow="1">
                <a:tableStyleId>{5940675A-B579-460E-94D1-54222C63F5DA}</a:tableStyleId>
              </a:tblPr>
              <a:tblGrid>
                <a:gridCol w="644445"/>
                <a:gridCol w="1947843"/>
              </a:tblGrid>
              <a:tr h="249605">
                <a:tc>
                  <a:txBody>
                    <a:bodyPr/>
                    <a:lstStyle/>
                    <a:p>
                      <a:pPr algn="ctr"/>
                      <a:r>
                        <a:rPr lang="en-US" altLang="zh-CN" sz="1600" b="1" dirty="0" err="1"/>
                        <a:t>i</a:t>
                      </a:r>
                      <a:endParaRPr lang="zh-CN" altLang="en-US" sz="1600" b="1" dirty="0"/>
                    </a:p>
                  </a:txBody>
                  <a:tcPr/>
                </a:tc>
                <a:tc>
                  <a:txBody>
                    <a:bodyPr/>
                    <a:lstStyle/>
                    <a:p>
                      <a:pPr algn="ctr"/>
                      <a:r>
                        <a:rPr lang="en-US" altLang="zh-CN" sz="1600" b="1" dirty="0"/>
                        <a:t>output(</a:t>
                      </a:r>
                      <a:r>
                        <a:rPr lang="en-US" altLang="zh-CN" sz="1600" b="1" dirty="0" err="1"/>
                        <a:t>i</a:t>
                      </a:r>
                      <a:r>
                        <a:rPr lang="en-US" altLang="zh-CN" sz="1600" b="1" dirty="0"/>
                        <a:t>)</a:t>
                      </a:r>
                      <a:endParaRPr lang="zh-CN" altLang="en-US" sz="1600" b="1" dirty="0"/>
                    </a:p>
                  </a:txBody>
                  <a:tcPr/>
                </a:tc>
              </a:tr>
              <a:tr h="239856">
                <a:tc>
                  <a:txBody>
                    <a:bodyPr/>
                    <a:lstStyle/>
                    <a:p>
                      <a:pPr algn="ctr"/>
                      <a:r>
                        <a:rPr lang="en-US" altLang="zh-CN" sz="1600" b="1" dirty="0"/>
                        <a:t>2</a:t>
                      </a:r>
                      <a:endParaRPr lang="zh-CN" altLang="en-US" sz="1600" b="1" dirty="0"/>
                    </a:p>
                  </a:txBody>
                  <a:tcPr/>
                </a:tc>
                <a:tc>
                  <a:txBody>
                    <a:bodyPr/>
                    <a:lstStyle/>
                    <a:p>
                      <a:pPr algn="ctr"/>
                      <a:r>
                        <a:rPr lang="en-US" altLang="zh-CN" sz="1600" b="1" dirty="0"/>
                        <a:t>{he}</a:t>
                      </a:r>
                      <a:endParaRPr lang="zh-CN" altLang="en-US" sz="1600" b="1" dirty="0"/>
                    </a:p>
                  </a:txBody>
                  <a:tcPr/>
                </a:tc>
              </a:tr>
              <a:tr h="239856">
                <a:tc>
                  <a:txBody>
                    <a:bodyPr/>
                    <a:lstStyle/>
                    <a:p>
                      <a:pPr algn="ctr"/>
                      <a:r>
                        <a:rPr lang="en-US" altLang="zh-CN" sz="1600" b="1" dirty="0"/>
                        <a:t>5</a:t>
                      </a:r>
                      <a:endParaRPr lang="zh-CN" altLang="en-US" sz="1600" b="1" dirty="0"/>
                    </a:p>
                  </a:txBody>
                  <a:tcPr/>
                </a:tc>
                <a:tc>
                  <a:txBody>
                    <a:bodyPr/>
                    <a:lstStyle/>
                    <a:p>
                      <a:pPr algn="ctr"/>
                      <a:r>
                        <a:rPr lang="en-US" altLang="zh-CN" sz="1600" b="1" dirty="0"/>
                        <a:t>{</a:t>
                      </a:r>
                      <a:r>
                        <a:rPr lang="en-US" altLang="zh-CN" sz="1600" b="1" dirty="0" err="1"/>
                        <a:t>she,he</a:t>
                      </a:r>
                      <a:r>
                        <a:rPr lang="en-US" altLang="zh-CN" sz="1600" b="1" dirty="0"/>
                        <a:t>}</a:t>
                      </a:r>
                      <a:endParaRPr lang="zh-CN" altLang="en-US" sz="1600" b="1" dirty="0"/>
                    </a:p>
                  </a:txBody>
                  <a:tcPr/>
                </a:tc>
              </a:tr>
              <a:tr h="315168">
                <a:tc>
                  <a:txBody>
                    <a:bodyPr/>
                    <a:lstStyle/>
                    <a:p>
                      <a:pPr algn="ctr"/>
                      <a:r>
                        <a:rPr lang="en-US" altLang="zh-CN" sz="1600" b="1" dirty="0"/>
                        <a:t>7</a:t>
                      </a:r>
                      <a:endParaRPr lang="zh-CN" altLang="en-US" sz="1600" b="1" dirty="0"/>
                    </a:p>
                  </a:txBody>
                  <a:tcPr/>
                </a:tc>
                <a:tc>
                  <a:txBody>
                    <a:bodyPr/>
                    <a:lstStyle/>
                    <a:p>
                      <a:pPr algn="ctr"/>
                      <a:r>
                        <a:rPr lang="en-US" altLang="zh-CN" sz="1600" b="1" dirty="0"/>
                        <a:t>{his}</a:t>
                      </a:r>
                      <a:endParaRPr lang="zh-CN" altLang="en-US" sz="1600" b="1" dirty="0"/>
                    </a:p>
                  </a:txBody>
                  <a:tcPr/>
                </a:tc>
              </a:tr>
              <a:tr h="239856">
                <a:tc>
                  <a:txBody>
                    <a:bodyPr/>
                    <a:lstStyle/>
                    <a:p>
                      <a:pPr algn="ctr"/>
                      <a:r>
                        <a:rPr lang="en-US" altLang="zh-CN" sz="1600" b="1" dirty="0"/>
                        <a:t>9</a:t>
                      </a:r>
                      <a:endParaRPr lang="zh-CN" altLang="en-US" sz="1600" b="1" dirty="0"/>
                    </a:p>
                  </a:txBody>
                  <a:tcPr/>
                </a:tc>
                <a:tc>
                  <a:txBody>
                    <a:bodyPr/>
                    <a:lstStyle/>
                    <a:p>
                      <a:pPr algn="ctr"/>
                      <a:r>
                        <a:rPr lang="en-US" altLang="zh-CN" sz="1600" b="1" dirty="0"/>
                        <a:t>{hers}</a:t>
                      </a:r>
                      <a:endParaRPr lang="zh-CN" altLang="en-US" sz="1600" b="1" dirty="0"/>
                    </a:p>
                  </a:txBody>
                  <a:tcPr/>
                </a:tc>
              </a:tr>
            </a:tbl>
          </a:graphicData>
        </a:graphic>
      </p:graphicFrame>
      <p:graphicFrame>
        <p:nvGraphicFramePr>
          <p:cNvPr id="3" name="表格 2"/>
          <p:cNvGraphicFramePr>
            <a:graphicFrameLocks noGrp="1"/>
          </p:cNvGraphicFramePr>
          <p:nvPr/>
        </p:nvGraphicFramePr>
        <p:xfrm>
          <a:off x="2647607" y="3753499"/>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z="1600" b="1" dirty="0" err="1"/>
                        <a:t>i</a:t>
                      </a:r>
                      <a:endParaRPr lang="zh-CN" altLang="en-US" sz="1600" b="1" dirty="0"/>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5</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6</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7</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8</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9</a:t>
                      </a:r>
                      <a:endParaRPr lang="zh-CN" altLang="en-US" sz="1600" b="1" kern="1200" dirty="0">
                        <a:solidFill>
                          <a:schemeClr val="tx1"/>
                        </a:solidFill>
                        <a:latin typeface="+mn-lt"/>
                        <a:ea typeface="+mn-ea"/>
                        <a:cs typeface="+mn-cs"/>
                      </a:endParaRPr>
                    </a:p>
                  </a:txBody>
                  <a:tcPr/>
                </a:tc>
              </a:tr>
              <a:tr h="370840">
                <a:tc>
                  <a:txBody>
                    <a:bodyPr/>
                    <a:lstStyle/>
                    <a:p>
                      <a:pPr marL="0" algn="ctr" defTabSz="685800" rtl="0" eaLnBrk="1" latinLnBrk="0" hangingPunct="1"/>
                      <a:r>
                        <a:rPr lang="en-US" altLang="zh-CN" sz="1600" b="1" kern="1200" dirty="0">
                          <a:solidFill>
                            <a:schemeClr val="tx1"/>
                          </a:solidFill>
                          <a:latin typeface="+mn-lt"/>
                          <a:ea typeface="+mn-ea"/>
                          <a:cs typeface="+mn-cs"/>
                        </a:rPr>
                        <a:t>f(</a:t>
                      </a:r>
                      <a:r>
                        <a:rPr lang="en-US" altLang="zh-CN" sz="1600" b="1" kern="1200" dirty="0" err="1">
                          <a:solidFill>
                            <a:schemeClr val="tx1"/>
                          </a:solidFill>
                          <a:latin typeface="+mn-lt"/>
                          <a:ea typeface="+mn-ea"/>
                          <a:cs typeface="+mn-cs"/>
                        </a:rPr>
                        <a:t>i</a:t>
                      </a:r>
                      <a:r>
                        <a:rPr lang="en-US" altLang="zh-CN" sz="1600" b="1" kern="1200" dirty="0">
                          <a:solidFill>
                            <a:schemeClr val="tx1"/>
                          </a:solidFill>
                          <a:latin typeface="+mn-lt"/>
                          <a:ea typeface="+mn-ea"/>
                          <a:cs typeface="+mn-cs"/>
                        </a:rPr>
                        <a:t>)</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23528" y="1052736"/>
            <a:ext cx="8229600" cy="3384550"/>
          </a:xfrm>
        </p:spPr>
        <p:txBody>
          <a:bodyPr>
            <a:noAutofit/>
          </a:bodyPr>
          <a:lstStyle/>
          <a:p>
            <a:pPr eaLnBrk="1" hangingPunct="1">
              <a:lnSpc>
                <a:spcPct val="90000"/>
              </a:lnSpc>
            </a:pPr>
            <a:r>
              <a:rPr lang="en-US" altLang="zh-CN" sz="2800" dirty="0"/>
              <a:t>AC</a:t>
            </a:r>
            <a:r>
              <a:rPr lang="zh-CN" altLang="en-US" sz="2800" dirty="0"/>
              <a:t>算法的基本思想是这样的：</a:t>
            </a:r>
            <a:endParaRPr lang="zh-CN" altLang="en-US" sz="2800" dirty="0"/>
          </a:p>
          <a:p>
            <a:pPr lvl="1" algn="just" eaLnBrk="1" hangingPunct="1">
              <a:lnSpc>
                <a:spcPct val="90000"/>
              </a:lnSpc>
            </a:pPr>
            <a:r>
              <a:rPr lang="zh-CN" altLang="en-US" sz="2800" dirty="0"/>
              <a:t>在预处理阶段，</a:t>
            </a:r>
            <a:r>
              <a:rPr lang="en-US" altLang="zh-CN" sz="2800" dirty="0"/>
              <a:t>AC</a:t>
            </a:r>
            <a:r>
              <a:rPr lang="zh-CN" altLang="en-US" sz="2800" dirty="0"/>
              <a:t>自动机算法建立了三个函数，</a:t>
            </a:r>
            <a:r>
              <a:rPr lang="zh-CN" altLang="en-US" sz="2800" dirty="0">
                <a:highlight>
                  <a:srgbClr val="FFFF00"/>
                </a:highlight>
              </a:rPr>
              <a:t>转向函数</a:t>
            </a:r>
            <a:r>
              <a:rPr lang="en-US" altLang="zh-CN" sz="2800" i="1" dirty="0" err="1">
                <a:highlight>
                  <a:srgbClr val="FFFF00"/>
                </a:highlight>
              </a:rPr>
              <a:t>goto</a:t>
            </a:r>
            <a:r>
              <a:rPr lang="zh-CN" altLang="en-US" sz="2800" dirty="0">
                <a:highlight>
                  <a:srgbClr val="FFFF00"/>
                </a:highlight>
              </a:rPr>
              <a:t>，失效函数</a:t>
            </a:r>
            <a:r>
              <a:rPr lang="en-US" altLang="zh-CN" sz="2800" i="1" dirty="0">
                <a:highlight>
                  <a:srgbClr val="FFFF00"/>
                </a:highlight>
              </a:rPr>
              <a:t>failure</a:t>
            </a:r>
            <a:r>
              <a:rPr lang="zh-CN" altLang="en-US" sz="2800" dirty="0">
                <a:highlight>
                  <a:srgbClr val="FFFF00"/>
                </a:highlight>
              </a:rPr>
              <a:t>和输出函数</a:t>
            </a:r>
            <a:r>
              <a:rPr lang="en-US" altLang="zh-CN" sz="2800" i="1" dirty="0">
                <a:highlight>
                  <a:srgbClr val="FFFF00"/>
                </a:highlight>
              </a:rPr>
              <a:t>output</a:t>
            </a:r>
            <a:r>
              <a:rPr lang="zh-CN" altLang="en-US" sz="2800" dirty="0"/>
              <a:t>，由此构造了一个树型有限自动机。</a:t>
            </a:r>
            <a:endParaRPr lang="zh-CN" altLang="en-US" sz="2800" dirty="0"/>
          </a:p>
          <a:p>
            <a:pPr lvl="1" algn="just" eaLnBrk="1" hangingPunct="1">
              <a:lnSpc>
                <a:spcPct val="90000"/>
              </a:lnSpc>
            </a:pPr>
            <a:r>
              <a:rPr lang="zh-CN" altLang="en-US" sz="2800" dirty="0"/>
              <a:t>在搜索查找阶段，则通过这三个函数的交叉使用扫描文本，定位出关键字在文本中的所有出现位置。</a:t>
            </a:r>
            <a:endParaRPr lang="zh-CN" altLang="en-US" sz="2800" dirty="0"/>
          </a:p>
          <a:p>
            <a:pPr eaLnBrk="1" hangingPunct="1">
              <a:lnSpc>
                <a:spcPct val="110000"/>
              </a:lnSpc>
            </a:pPr>
            <a:r>
              <a:rPr lang="zh-CN" altLang="en-US" sz="2800" dirty="0"/>
              <a:t>此算法有两个特点，一个是</a:t>
            </a:r>
            <a:r>
              <a:rPr lang="zh-CN" altLang="en-US" sz="2800" dirty="0">
                <a:highlight>
                  <a:srgbClr val="FFFF00"/>
                </a:highlight>
              </a:rPr>
              <a:t>扫描文本时完全不需要回溯</a:t>
            </a:r>
            <a:r>
              <a:rPr lang="zh-CN" altLang="en-US" sz="2800" dirty="0"/>
              <a:t>，另一个是</a:t>
            </a:r>
            <a:r>
              <a:rPr lang="zh-CN" altLang="en-US" sz="2800" dirty="0">
                <a:highlight>
                  <a:srgbClr val="FFFF00"/>
                </a:highlight>
              </a:rPr>
              <a:t>时间复杂度为</a:t>
            </a:r>
            <a:r>
              <a:rPr lang="en-US" altLang="zh-CN" sz="2800" i="1" dirty="0">
                <a:highlight>
                  <a:srgbClr val="FFFF00"/>
                </a:highlight>
              </a:rPr>
              <a:t>O</a:t>
            </a:r>
            <a:r>
              <a:rPr lang="en-US" altLang="zh-CN" sz="2800" dirty="0">
                <a:highlight>
                  <a:srgbClr val="FFFF00"/>
                </a:highlight>
              </a:rPr>
              <a:t>(</a:t>
            </a:r>
            <a:r>
              <a:rPr lang="en-US" altLang="zh-CN" sz="2800" i="1" dirty="0">
                <a:highlight>
                  <a:srgbClr val="FFFF00"/>
                </a:highlight>
              </a:rPr>
              <a:t>n</a:t>
            </a:r>
            <a:r>
              <a:rPr lang="en-US" altLang="zh-CN" sz="2800" dirty="0">
                <a:highlight>
                  <a:srgbClr val="FFFF00"/>
                </a:highlight>
              </a:rPr>
              <a:t>)</a:t>
            </a:r>
            <a:r>
              <a:rPr lang="zh-CN" altLang="en-US" sz="2800" dirty="0">
                <a:highlight>
                  <a:srgbClr val="FFFF00"/>
                </a:highlight>
              </a:rPr>
              <a:t>，时间复杂度与关键字的数目和长度无关</a:t>
            </a:r>
            <a:r>
              <a:rPr lang="zh-CN" altLang="en-US" sz="2800" dirty="0"/>
              <a:t>。</a:t>
            </a:r>
            <a:endParaRPr lang="zh-CN" altLang="en-US" sz="28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2"/>
          <p:cNvSpPr txBox="1">
            <a:spLocks noChangeArrowheads="1"/>
          </p:cNvSpPr>
          <p:nvPr/>
        </p:nvSpPr>
        <p:spPr bwMode="auto">
          <a:xfrm>
            <a:off x="395288" y="836613"/>
            <a:ext cx="8497887" cy="5078313"/>
          </a:xfrm>
          <a:prstGeom prst="rect">
            <a:avLst/>
          </a:prstGeom>
          <a:noFill/>
          <a:ln w="9525">
            <a:noFill/>
            <a:miter lim="800000"/>
          </a:ln>
        </p:spPr>
        <p:txBody>
          <a:bodyPr>
            <a:spAutoFit/>
          </a:bodyPr>
          <a:lstStyle/>
          <a:p>
            <a:pPr>
              <a:spcBef>
                <a:spcPct val="50000"/>
              </a:spcBef>
            </a:pPr>
            <a:r>
              <a:rPr lang="zh-CN" altLang="en-US" sz="2400" b="0" dirty="0">
                <a:solidFill>
                  <a:srgbClr val="000000"/>
                </a:solidFill>
                <a:latin typeface="楷体_GB2312" pitchFamily="49" charset="-122"/>
              </a:rPr>
              <a:t>整个构建包含两个部分</a:t>
            </a:r>
            <a:r>
              <a:rPr lang="en-US" altLang="zh-CN"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en-US" altLang="zh-CN" dirty="0">
                <a:solidFill>
                  <a:srgbClr val="000000"/>
                </a:solidFill>
                <a:latin typeface="楷体_GB2312" pitchFamily="49" charset="-122"/>
              </a:rPr>
              <a:t>1:</a:t>
            </a:r>
            <a:r>
              <a:rPr lang="zh-CN" altLang="en-US" sz="2400" b="1" dirty="0">
                <a:solidFill>
                  <a:srgbClr val="C00000"/>
                </a:solidFill>
                <a:latin typeface="楷体_GB2312" pitchFamily="49" charset="-122"/>
              </a:rPr>
              <a:t>确定状态和转向函数</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en-US" altLang="zh-CN" dirty="0">
                <a:solidFill>
                  <a:srgbClr val="000000"/>
                </a:solidFill>
                <a:latin typeface="楷体_GB2312" pitchFamily="49" charset="-122"/>
              </a:rPr>
              <a:t>2:</a:t>
            </a:r>
            <a:r>
              <a:rPr lang="zh-CN" altLang="en-US" sz="2400" b="1" dirty="0">
                <a:solidFill>
                  <a:srgbClr val="C00000"/>
                </a:solidFill>
                <a:latin typeface="楷体_GB2312" pitchFamily="49" charset="-122"/>
              </a:rPr>
              <a:t>计算失效函数</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zh-CN" altLang="en-US" sz="2400" b="0" dirty="0">
                <a:solidFill>
                  <a:srgbClr val="C00000"/>
                </a:solidFill>
                <a:latin typeface="楷体_GB2312" pitchFamily="49" charset="-122"/>
              </a:rPr>
              <a:t>输出函数</a:t>
            </a:r>
            <a:r>
              <a:rPr lang="zh-CN" altLang="en-US" sz="2400" b="0" dirty="0">
                <a:solidFill>
                  <a:srgbClr val="000000"/>
                </a:solidFill>
                <a:latin typeface="楷体_GB2312" pitchFamily="49" charset="-122"/>
              </a:rPr>
              <a:t>的计算则是穿插在第一部分和第二部分中完成。</a:t>
            </a:r>
            <a:endParaRPr lang="zh-CN" altLang="en-US" sz="2400" b="0" dirty="0">
              <a:solidFill>
                <a:srgbClr val="000000"/>
              </a:solidFill>
              <a:latin typeface="楷体_GB2312" pitchFamily="49" charset="-122"/>
            </a:endParaRPr>
          </a:p>
          <a:p>
            <a:r>
              <a:rPr lang="zh-CN" altLang="en-US" sz="2400" b="0" dirty="0">
                <a:solidFill>
                  <a:srgbClr val="0070C0"/>
                </a:solidFill>
                <a:highlight>
                  <a:srgbClr val="FFFF00"/>
                </a:highlight>
                <a:latin typeface="楷体_GB2312" pitchFamily="49" charset="-122"/>
              </a:rPr>
              <a:t>构建转向函数</a:t>
            </a:r>
            <a:r>
              <a:rPr lang="en-US" altLang="zh-CN" sz="2400" b="0" dirty="0">
                <a:solidFill>
                  <a:srgbClr val="0070C0"/>
                </a:solidFill>
                <a:highlight>
                  <a:srgbClr val="FFFF00"/>
                </a:highlight>
                <a:latin typeface="楷体_GB2312" pitchFamily="49" charset="-122"/>
              </a:rPr>
              <a:t>:</a:t>
            </a:r>
            <a:r>
              <a:rPr lang="en-US" altLang="zh-CN" sz="2400" b="0" dirty="0">
                <a:solidFill>
                  <a:srgbClr val="0070C0"/>
                </a:solidFill>
                <a:latin typeface="楷体_GB2312" pitchFamily="49" charset="-122"/>
              </a:rPr>
              <a:t> </a:t>
            </a:r>
            <a:r>
              <a:rPr lang="zh-CN" altLang="en-US" sz="2400" b="0" dirty="0">
                <a:solidFill>
                  <a:srgbClr val="0070C0"/>
                </a:solidFill>
                <a:latin typeface="楷体_GB2312" pitchFamily="49" charset="-122"/>
              </a:rPr>
              <a:t>需要建立一个状态转移图。</a:t>
            </a:r>
            <a:endParaRPr lang="en-US" altLang="zh-CN" sz="2400" b="0" dirty="0">
              <a:solidFill>
                <a:srgbClr val="0070C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开始，这个图只包含一个</a:t>
            </a:r>
            <a:r>
              <a:rPr lang="zh-CN" altLang="en-US" dirty="0">
                <a:solidFill>
                  <a:srgbClr val="000000"/>
                </a:solidFill>
                <a:latin typeface="楷体_GB2312" pitchFamily="49" charset="-122"/>
              </a:rPr>
              <a:t>节点，</a:t>
            </a:r>
            <a:r>
              <a:rPr lang="zh-CN" altLang="en-US" sz="2400" b="0" dirty="0">
                <a:solidFill>
                  <a:srgbClr val="000000"/>
                </a:solidFill>
                <a:latin typeface="楷体_GB2312" pitchFamily="49" charset="-122"/>
              </a:rPr>
              <a:t>代表初始状态</a:t>
            </a:r>
            <a:r>
              <a:rPr lang="en-US" altLang="zh-CN" sz="2400" b="0" i="1" dirty="0">
                <a:solidFill>
                  <a:srgbClr val="000000"/>
                </a:solidFill>
                <a:latin typeface="楷体_GB2312" pitchFamily="49" charset="-122"/>
              </a:rPr>
              <a:t>0</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然后，通过添加一条从起始状态出发的路径的方式，依次向图中输入每个关键字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。新的顶点和边被加入到图表中，以致于产生了一条能拼写出关键字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的路径。</a:t>
            </a:r>
            <a:endParaRPr lang="en-US" altLang="zh-CN" sz="2400" b="0" dirty="0">
              <a:solidFill>
                <a:srgbClr val="00000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会被添加到这条路径的终止状态的输出函数中。</a:t>
            </a:r>
            <a:endParaRPr lang="zh-CN" altLang="en-US" sz="2400" b="0" dirty="0">
              <a:solidFill>
                <a:srgbClr val="000000"/>
              </a:solidFill>
              <a:latin typeface="楷体_GB2312" pitchFamily="49" charset="-122"/>
            </a:endParaRPr>
          </a:p>
        </p:txBody>
      </p:sp>
      <p:sp>
        <p:nvSpPr>
          <p:cNvPr id="2" name="矩形 1"/>
          <p:cNvSpPr/>
          <p:nvPr/>
        </p:nvSpPr>
        <p:spPr>
          <a:xfrm>
            <a:off x="308379" y="260648"/>
            <a:ext cx="4339650" cy="461665"/>
          </a:xfrm>
          <a:prstGeom prst="rect">
            <a:avLst/>
          </a:prstGeom>
        </p:spPr>
        <p:txBody>
          <a:bodyPr wrap="none">
            <a:spAutoFit/>
          </a:bodyPr>
          <a:lstStyle/>
          <a:p>
            <a:r>
              <a:rPr lang="zh-CN" altLang="en-US" b="1" dirty="0">
                <a:solidFill>
                  <a:srgbClr val="C00000"/>
                </a:solidFill>
                <a:highlight>
                  <a:srgbClr val="FFFF00"/>
                </a:highlight>
                <a:latin typeface="楷体_GB2312" pitchFamily="49" charset="-122"/>
              </a:rPr>
              <a:t>转向，失效和输出函数的构建</a:t>
            </a:r>
            <a:r>
              <a:rPr lang="zh-CN" altLang="en-US" b="1" dirty="0">
                <a:solidFill>
                  <a:srgbClr val="C00000"/>
                </a:solidFill>
                <a:latin typeface="楷体_GB2312" pitchFamily="49" charset="-122"/>
              </a:rPr>
              <a:t> </a:t>
            </a:r>
            <a:endParaRPr lang="zh-CN" altLang="en-US" b="1" dirty="0">
              <a:solidFill>
                <a:srgbClr val="C00000"/>
              </a:solidFill>
              <a:latin typeface="楷体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395288" y="836613"/>
            <a:ext cx="8208962" cy="1004887"/>
          </a:xfrm>
          <a:prstGeom prst="rect">
            <a:avLst/>
          </a:prstGeom>
          <a:noFill/>
          <a:ln w="9525">
            <a:noFill/>
            <a:miter lim="800000"/>
          </a:ln>
        </p:spPr>
        <p:txBody>
          <a:bodyPr>
            <a:spAutoFit/>
          </a:bodyPr>
          <a:lstStyle/>
          <a:p>
            <a:pPr>
              <a:spcBef>
                <a:spcPct val="50000"/>
              </a:spcBef>
            </a:pPr>
            <a:r>
              <a:rPr lang="zh-CN" altLang="en-US" sz="2400" b="0">
                <a:solidFill>
                  <a:srgbClr val="000000"/>
                </a:solidFill>
              </a:rPr>
              <a:t>例如</a:t>
            </a:r>
            <a:r>
              <a:rPr lang="en-US" altLang="zh-CN" sz="2400" b="0">
                <a:solidFill>
                  <a:srgbClr val="000000"/>
                </a:solidFill>
              </a:rPr>
              <a:t>: </a:t>
            </a:r>
            <a:r>
              <a:rPr lang="zh-CN" altLang="en-US" sz="2400" b="0">
                <a:solidFill>
                  <a:srgbClr val="000000"/>
                </a:solidFill>
              </a:rPr>
              <a:t>对关键字集</a:t>
            </a:r>
            <a:r>
              <a:rPr lang="en-US" altLang="zh-CN" sz="2400" b="0">
                <a:solidFill>
                  <a:srgbClr val="000000"/>
                </a:solidFill>
              </a:rPr>
              <a:t>{</a:t>
            </a:r>
            <a:r>
              <a:rPr lang="en-US" altLang="zh-CN" sz="2400" b="0" i="1">
                <a:solidFill>
                  <a:srgbClr val="000000"/>
                </a:solidFill>
              </a:rPr>
              <a:t>he, she, his, hers</a:t>
            </a:r>
            <a:r>
              <a:rPr lang="en-US" altLang="zh-CN" sz="2400" b="0">
                <a:solidFill>
                  <a:srgbClr val="000000"/>
                </a:solidFill>
              </a:rPr>
              <a:t>}</a:t>
            </a:r>
            <a:r>
              <a:rPr lang="zh-CN" altLang="en-US" sz="2400" b="0">
                <a:solidFill>
                  <a:srgbClr val="000000"/>
                </a:solidFill>
              </a:rPr>
              <a:t>建立转向函数。</a:t>
            </a:r>
            <a:endParaRPr lang="zh-CN" altLang="en-US" sz="2400" b="0">
              <a:solidFill>
                <a:srgbClr val="000000"/>
              </a:solidFill>
            </a:endParaRPr>
          </a:p>
          <a:p>
            <a:pPr>
              <a:spcBef>
                <a:spcPct val="50000"/>
              </a:spcBef>
              <a:buFont typeface="Wingdings" panose="05000000000000000000"/>
              <a:buChar char="Ø"/>
            </a:pPr>
            <a:r>
              <a:rPr lang="zh-CN" altLang="en-US" sz="2400" b="0">
                <a:solidFill>
                  <a:srgbClr val="000000"/>
                </a:solidFill>
              </a:rPr>
              <a:t> 向图表中添加第一个关键字，得到：</a:t>
            </a:r>
            <a:endParaRPr lang="zh-CN" altLang="en-US" sz="2400" b="0">
              <a:solidFill>
                <a:srgbClr val="000000"/>
              </a:solidFill>
            </a:endParaRPr>
          </a:p>
        </p:txBody>
      </p:sp>
      <p:pic>
        <p:nvPicPr>
          <p:cNvPr id="113666" name="Picture 3"/>
          <p:cNvPicPr>
            <a:picLocks noChangeAspect="1" noChangeArrowheads="1"/>
          </p:cNvPicPr>
          <p:nvPr/>
        </p:nvPicPr>
        <p:blipFill>
          <a:blip r:embed="rId1"/>
          <a:srcRect/>
          <a:stretch>
            <a:fillRect/>
          </a:stretch>
        </p:blipFill>
        <p:spPr bwMode="auto">
          <a:xfrm>
            <a:off x="2339975" y="1844675"/>
            <a:ext cx="3959225" cy="792163"/>
          </a:xfrm>
          <a:prstGeom prst="rect">
            <a:avLst/>
          </a:prstGeom>
          <a:noFill/>
          <a:ln w="9525">
            <a:noFill/>
            <a:miter lim="800000"/>
            <a:headEnd/>
            <a:tailEnd/>
          </a:ln>
        </p:spPr>
      </p:pic>
      <p:sp>
        <p:nvSpPr>
          <p:cNvPr id="113667" name="Text Box 4"/>
          <p:cNvSpPr txBox="1">
            <a:spLocks noChangeArrowheads="1"/>
          </p:cNvSpPr>
          <p:nvPr/>
        </p:nvSpPr>
        <p:spPr bwMode="auto">
          <a:xfrm>
            <a:off x="468313" y="2779713"/>
            <a:ext cx="8064500" cy="1370012"/>
          </a:xfrm>
          <a:prstGeom prst="rect">
            <a:avLst/>
          </a:prstGeom>
          <a:noFill/>
          <a:ln w="9525">
            <a:noFill/>
            <a:miter lim="800000"/>
          </a:ln>
        </p:spPr>
        <p:txBody>
          <a:bodyPr>
            <a:spAutoFit/>
          </a:bodyPr>
          <a:lstStyle/>
          <a:p>
            <a:pPr>
              <a:spcBef>
                <a:spcPct val="50000"/>
              </a:spcBef>
            </a:pPr>
            <a:r>
              <a:rPr lang="zh-CN" altLang="en-US" sz="2400" b="0">
                <a:solidFill>
                  <a:srgbClr val="000000"/>
                </a:solidFill>
              </a:rPr>
              <a:t> 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2</a:t>
            </a:r>
            <a:r>
              <a:rPr lang="zh-CN" altLang="en-US" sz="2400" b="0">
                <a:solidFill>
                  <a:srgbClr val="000000"/>
                </a:solidFill>
              </a:rPr>
              <a:t>的路径拼写出了关键字“</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a:t>
            </a:r>
            <a:r>
              <a:rPr lang="zh-CN" altLang="en-US" sz="2400" b="0">
                <a:solidFill>
                  <a:srgbClr val="000000"/>
                </a:solidFill>
                <a:highlight>
                  <a:srgbClr val="FFFF00"/>
                </a:highlight>
              </a:rPr>
              <a:t>我们把输出“</a:t>
            </a:r>
            <a:r>
              <a:rPr lang="en-US" altLang="zh-CN" sz="2400" b="0" i="1">
                <a:solidFill>
                  <a:srgbClr val="000000"/>
                </a:solidFill>
                <a:highlight>
                  <a:srgbClr val="FFFF00"/>
                </a:highlight>
              </a:rPr>
              <a:t>he</a:t>
            </a:r>
            <a:r>
              <a:rPr lang="en-US" altLang="zh-CN" sz="2400" b="0">
                <a:solidFill>
                  <a:srgbClr val="000000"/>
                </a:solidFill>
                <a:highlight>
                  <a:srgbClr val="FFFF00"/>
                </a:highlight>
              </a:rPr>
              <a:t>”</a:t>
            </a:r>
            <a:r>
              <a:rPr lang="zh-CN" altLang="en-US" sz="2400" b="0">
                <a:solidFill>
                  <a:srgbClr val="000000"/>
                </a:solidFill>
                <a:highlight>
                  <a:srgbClr val="FFFF00"/>
                </a:highlight>
              </a:rPr>
              <a:t>和状态</a:t>
            </a:r>
            <a:r>
              <a:rPr lang="en-US" altLang="zh-CN" sz="2400" b="0">
                <a:solidFill>
                  <a:srgbClr val="000000"/>
                </a:solidFill>
                <a:highlight>
                  <a:srgbClr val="FFFF00"/>
                </a:highlight>
              </a:rPr>
              <a:t>2</a:t>
            </a:r>
            <a:r>
              <a:rPr lang="zh-CN" altLang="en-US" sz="2400" b="0">
                <a:solidFill>
                  <a:srgbClr val="000000"/>
                </a:solidFill>
                <a:highlight>
                  <a:srgbClr val="FFFF00"/>
                </a:highlight>
              </a:rPr>
              <a:t>相关联</a:t>
            </a:r>
            <a:r>
              <a:rPr lang="zh-CN" altLang="en-US" sz="2400" b="0">
                <a:solidFill>
                  <a:srgbClr val="000000"/>
                </a:solidFill>
              </a:rPr>
              <a:t>。</a:t>
            </a:r>
            <a:endParaRPr lang="zh-CN" altLang="en-US" sz="2400" b="0">
              <a:solidFill>
                <a:srgbClr val="000000"/>
              </a:solidFill>
            </a:endParaRPr>
          </a:p>
          <a:p>
            <a:pPr>
              <a:spcBef>
                <a:spcPct val="50000"/>
              </a:spcBef>
              <a:buFont typeface="Wingdings" panose="05000000000000000000"/>
              <a:buChar char="Ø"/>
            </a:pPr>
            <a:r>
              <a:rPr lang="zh-CN" altLang="en-US" sz="2400" b="0">
                <a:solidFill>
                  <a:srgbClr val="000000"/>
                </a:solidFill>
              </a:rPr>
              <a:t> 添加第二个关键字“</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，得到：</a:t>
            </a:r>
            <a:endParaRPr lang="zh-CN" altLang="en-US" sz="2400" b="0">
              <a:solidFill>
                <a:srgbClr val="000000"/>
              </a:solidFill>
            </a:endParaRPr>
          </a:p>
        </p:txBody>
      </p:sp>
      <p:pic>
        <p:nvPicPr>
          <p:cNvPr id="113668" name="Picture 5"/>
          <p:cNvPicPr>
            <a:picLocks noChangeAspect="1" noChangeArrowheads="1"/>
          </p:cNvPicPr>
          <p:nvPr/>
        </p:nvPicPr>
        <p:blipFill>
          <a:blip r:embed="rId2"/>
          <a:srcRect/>
          <a:stretch>
            <a:fillRect/>
          </a:stretch>
        </p:blipFill>
        <p:spPr bwMode="auto">
          <a:xfrm>
            <a:off x="2268538" y="4149725"/>
            <a:ext cx="3959225" cy="1706563"/>
          </a:xfrm>
          <a:prstGeom prst="rect">
            <a:avLst/>
          </a:prstGeom>
          <a:noFill/>
          <a:ln w="9525">
            <a:noFill/>
            <a:miter lim="800000"/>
            <a:headEnd/>
            <a:tailEnd/>
          </a:ln>
        </p:spPr>
      </p:pic>
      <p:sp>
        <p:nvSpPr>
          <p:cNvPr id="113669" name="Text Box 6"/>
          <p:cNvSpPr txBox="1">
            <a:spLocks noChangeArrowheads="1"/>
          </p:cNvSpPr>
          <p:nvPr/>
        </p:nvSpPr>
        <p:spPr bwMode="auto">
          <a:xfrm>
            <a:off x="755650" y="6092825"/>
            <a:ext cx="4392613" cy="457200"/>
          </a:xfrm>
          <a:prstGeom prst="rect">
            <a:avLst/>
          </a:prstGeom>
          <a:noFill/>
          <a:ln w="9525">
            <a:noFill/>
            <a:miter lim="800000"/>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和状态</a:t>
            </a:r>
            <a:r>
              <a:rPr lang="en-US" altLang="zh-CN" sz="2400" b="0" i="1">
                <a:solidFill>
                  <a:srgbClr val="000000"/>
                </a:solidFill>
              </a:rPr>
              <a:t>5</a:t>
            </a:r>
            <a:r>
              <a:rPr lang="zh-CN" altLang="en-US" sz="2400" b="0">
                <a:solidFill>
                  <a:srgbClr val="000000"/>
                </a:solidFill>
              </a:rPr>
              <a:t>相关联。</a:t>
            </a:r>
            <a:endParaRPr lang="zh-CN" altLang="en-US" sz="2400" b="0">
              <a:solidFill>
                <a:srgbClr val="000000"/>
              </a:solidFill>
            </a:endParaRPr>
          </a:p>
        </p:txBody>
      </p:sp>
      <p:graphicFrame>
        <p:nvGraphicFramePr>
          <p:cNvPr id="7" name="表格 6"/>
          <p:cNvGraphicFramePr>
            <a:graphicFrameLocks noGrp="1"/>
          </p:cNvGraphicFramePr>
          <p:nvPr/>
        </p:nvGraphicFramePr>
        <p:xfrm>
          <a:off x="6254081" y="3468638"/>
          <a:ext cx="2592288" cy="1534368"/>
        </p:xfrm>
        <a:graphic>
          <a:graphicData uri="http://schemas.openxmlformats.org/drawingml/2006/table">
            <a:tbl>
              <a:tblPr firstRow="1" bandRow="1">
                <a:tableStyleId>{5940675A-B579-460E-94D1-54222C63F5DA}</a:tableStyleId>
              </a:tblPr>
              <a:tblGrid>
                <a:gridCol w="644445"/>
                <a:gridCol w="1947843"/>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tr>
              <a:tr h="315168">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tr>
            </a:tbl>
          </a:graphicData>
        </a:graphic>
      </p:graphicFrame>
      <p:graphicFrame>
        <p:nvGraphicFramePr>
          <p:cNvPr id="8" name="表格 7"/>
          <p:cNvGraphicFramePr>
            <a:graphicFrameLocks noGrp="1"/>
          </p:cNvGraphicFramePr>
          <p:nvPr/>
        </p:nvGraphicFramePr>
        <p:xfrm>
          <a:off x="6271066" y="1268760"/>
          <a:ext cx="2592288" cy="1534368"/>
        </p:xfrm>
        <a:graphic>
          <a:graphicData uri="http://schemas.openxmlformats.org/drawingml/2006/table">
            <a:tbl>
              <a:tblPr firstRow="1" bandRow="1">
                <a:tableStyleId>{5940675A-B579-460E-94D1-54222C63F5DA}</a:tableStyleId>
              </a:tblPr>
              <a:tblGrid>
                <a:gridCol w="644445"/>
                <a:gridCol w="1947843"/>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tr>
              <a:tr h="315168">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a:spLocks noChangeArrowheads="1"/>
          </p:cNvSpPr>
          <p:nvPr/>
        </p:nvSpPr>
        <p:spPr bwMode="auto">
          <a:xfrm>
            <a:off x="395288" y="1017588"/>
            <a:ext cx="8353425" cy="1187450"/>
          </a:xfrm>
          <a:prstGeom prst="rect">
            <a:avLst/>
          </a:prstGeom>
          <a:noFill/>
          <a:ln w="9525">
            <a:noFill/>
            <a:miter lim="800000"/>
          </a:ln>
        </p:spPr>
        <p:txBody>
          <a:bodyPr>
            <a:spAutoFit/>
          </a:bodyPr>
          <a:lstStyle/>
          <a:p>
            <a:pPr>
              <a:spcBef>
                <a:spcPct val="50000"/>
              </a:spcBef>
              <a:buFont typeface="Wingdings" panose="05000000000000000000"/>
              <a:buChar char="Ø"/>
            </a:pPr>
            <a:r>
              <a:rPr lang="zh-CN" altLang="en-US" sz="2400" b="0">
                <a:solidFill>
                  <a:srgbClr val="000000"/>
                </a:solidFill>
              </a:rPr>
              <a:t> 增加第三个关键字“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，我们得到了下面这个图。注意到当我们增加关键字“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时，</a:t>
            </a:r>
            <a:r>
              <a:rPr lang="zh-CN" altLang="en-US" sz="2400" b="0">
                <a:solidFill>
                  <a:srgbClr val="000000"/>
                </a:solidFill>
                <a:highlight>
                  <a:srgbClr val="FFFF00"/>
                </a:highlight>
              </a:rPr>
              <a:t>已经存在一条从状态</a:t>
            </a:r>
            <a:r>
              <a:rPr lang="en-US" altLang="zh-CN" sz="2400" b="0">
                <a:solidFill>
                  <a:srgbClr val="000000"/>
                </a:solidFill>
                <a:highlight>
                  <a:srgbClr val="FFFF00"/>
                </a:highlight>
              </a:rPr>
              <a:t>0</a:t>
            </a:r>
            <a:r>
              <a:rPr lang="zh-CN" altLang="en-US" sz="2400" b="0">
                <a:solidFill>
                  <a:srgbClr val="000000"/>
                </a:solidFill>
                <a:highlight>
                  <a:srgbClr val="FFFF00"/>
                </a:highlight>
              </a:rPr>
              <a:t>到状态</a:t>
            </a:r>
            <a:r>
              <a:rPr lang="en-US" altLang="zh-CN" sz="2400" b="0">
                <a:solidFill>
                  <a:srgbClr val="000000"/>
                </a:solidFill>
                <a:highlight>
                  <a:srgbClr val="FFFF00"/>
                </a:highlight>
              </a:rPr>
              <a:t>1</a:t>
            </a:r>
            <a:r>
              <a:rPr lang="zh-CN" altLang="en-US" sz="2400" b="0">
                <a:solidFill>
                  <a:srgbClr val="000000"/>
                </a:solidFill>
                <a:highlight>
                  <a:srgbClr val="FFFF00"/>
                </a:highlight>
              </a:rPr>
              <a:t>标记着</a:t>
            </a:r>
            <a:r>
              <a:rPr lang="en-US" altLang="zh-CN" sz="2400" b="0" i="1">
                <a:solidFill>
                  <a:srgbClr val="000000"/>
                </a:solidFill>
                <a:highlight>
                  <a:srgbClr val="FFFF00"/>
                </a:highlight>
              </a:rPr>
              <a:t>h</a:t>
            </a:r>
            <a:r>
              <a:rPr lang="zh-CN" altLang="en-US" sz="2400" b="0">
                <a:solidFill>
                  <a:srgbClr val="000000"/>
                </a:solidFill>
                <a:highlight>
                  <a:srgbClr val="FFFF00"/>
                </a:highlight>
              </a:rPr>
              <a:t>的边了，所以我们不必另外添加一条同样的边</a:t>
            </a:r>
            <a:r>
              <a:rPr lang="zh-CN" altLang="en-US" sz="2400" b="0">
                <a:solidFill>
                  <a:srgbClr val="000000"/>
                </a:solidFill>
              </a:rPr>
              <a:t>。</a:t>
            </a:r>
            <a:endParaRPr lang="zh-CN" altLang="en-US" sz="1800" b="0"/>
          </a:p>
        </p:txBody>
      </p:sp>
      <p:pic>
        <p:nvPicPr>
          <p:cNvPr id="114690" name="Picture 3"/>
          <p:cNvPicPr>
            <a:picLocks noChangeAspect="1" noChangeArrowheads="1"/>
          </p:cNvPicPr>
          <p:nvPr/>
        </p:nvPicPr>
        <p:blipFill>
          <a:blip r:embed="rId1"/>
          <a:srcRect/>
          <a:stretch>
            <a:fillRect/>
          </a:stretch>
        </p:blipFill>
        <p:spPr bwMode="auto">
          <a:xfrm>
            <a:off x="755576" y="2599678"/>
            <a:ext cx="4104109" cy="2111534"/>
          </a:xfrm>
          <a:prstGeom prst="rect">
            <a:avLst/>
          </a:prstGeom>
          <a:noFill/>
          <a:ln w="9525">
            <a:noFill/>
            <a:miter lim="800000"/>
            <a:headEnd/>
            <a:tailEnd/>
          </a:ln>
        </p:spPr>
      </p:pic>
      <p:sp>
        <p:nvSpPr>
          <p:cNvPr id="114691" name="Text Box 4"/>
          <p:cNvSpPr txBox="1">
            <a:spLocks noChangeArrowheads="1"/>
          </p:cNvSpPr>
          <p:nvPr/>
        </p:nvSpPr>
        <p:spPr bwMode="auto">
          <a:xfrm>
            <a:off x="539750" y="5157788"/>
            <a:ext cx="7345363" cy="869950"/>
          </a:xfrm>
          <a:prstGeom prst="rect">
            <a:avLst/>
          </a:prstGeom>
          <a:noFill/>
          <a:ln w="9525">
            <a:noFill/>
            <a:miter lim="800000"/>
          </a:ln>
        </p:spPr>
        <p:txBody>
          <a:bodyPr>
            <a:spAutoFit/>
          </a:bodyPr>
          <a:lstStyle/>
          <a:p>
            <a:pPr>
              <a:spcBef>
                <a:spcPct val="50000"/>
              </a:spcBef>
              <a:buFont typeface="Wingdings" panose="05000000000000000000"/>
              <a:buNone/>
            </a:pPr>
            <a:r>
              <a:rPr lang="zh-CN" altLang="en-US" sz="2400" b="0">
                <a:solidFill>
                  <a:srgbClr val="000000"/>
                </a:solidFill>
              </a:rPr>
              <a:t>输出“</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是和状态</a:t>
            </a:r>
            <a:r>
              <a:rPr lang="en-US" altLang="zh-CN" sz="2400" b="0">
                <a:solidFill>
                  <a:srgbClr val="000000"/>
                </a:solidFill>
              </a:rPr>
              <a:t>7</a:t>
            </a:r>
            <a:r>
              <a:rPr lang="zh-CN" altLang="en-US" sz="2400" b="0">
                <a:solidFill>
                  <a:srgbClr val="000000"/>
                </a:solidFill>
              </a:rPr>
              <a:t>相关联的</a:t>
            </a:r>
            <a:endParaRPr lang="zh-CN" altLang="en-US" sz="1800" b="0"/>
          </a:p>
          <a:p>
            <a:pPr>
              <a:spcBef>
                <a:spcPct val="50000"/>
              </a:spcBef>
            </a:pPr>
            <a:endParaRPr lang="zh-CN" altLang="en-US" sz="1800" b="0"/>
          </a:p>
        </p:txBody>
      </p:sp>
      <p:graphicFrame>
        <p:nvGraphicFramePr>
          <p:cNvPr id="5" name="表格 4"/>
          <p:cNvGraphicFramePr>
            <a:graphicFrameLocks noGrp="1"/>
          </p:cNvGraphicFramePr>
          <p:nvPr/>
        </p:nvGraphicFramePr>
        <p:xfrm>
          <a:off x="5868144" y="3036228"/>
          <a:ext cx="2592288" cy="1564848"/>
        </p:xfrm>
        <a:graphic>
          <a:graphicData uri="http://schemas.openxmlformats.org/drawingml/2006/table">
            <a:tbl>
              <a:tblPr firstRow="1" bandRow="1">
                <a:tableStyleId>{5940675A-B579-460E-94D1-54222C63F5DA}</a:tableStyleId>
              </a:tblPr>
              <a:tblGrid>
                <a:gridCol w="644445"/>
                <a:gridCol w="1947843"/>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tr>
              <a:tr h="315168">
                <a:tc>
                  <a:txBody>
                    <a:bodyPr/>
                    <a:lstStyle/>
                    <a:p>
                      <a:pPr algn="ctr"/>
                      <a:r>
                        <a:rPr lang="en-US" altLang="zh-CN" sz="1400" b="1" dirty="0">
                          <a:solidFill>
                            <a:srgbClr val="0070C0"/>
                          </a:solidFill>
                        </a:rPr>
                        <a:t>7</a:t>
                      </a:r>
                      <a:endParaRPr lang="zh-CN" altLang="en-US" sz="1400" b="1" dirty="0">
                        <a:solidFill>
                          <a:srgbClr val="0070C0"/>
                        </a:solidFill>
                      </a:endParaRPr>
                    </a:p>
                  </a:txBody>
                  <a:tcPr/>
                </a:tc>
                <a:tc>
                  <a:txBody>
                    <a:bodyPr/>
                    <a:lstStyle/>
                    <a:p>
                      <a:pPr algn="ctr"/>
                      <a:r>
                        <a:rPr lang="en-US" altLang="zh-CN" sz="1400" b="1" dirty="0">
                          <a:solidFill>
                            <a:srgbClr val="0070C0"/>
                          </a:solidFill>
                        </a:rPr>
                        <a:t>{his}</a:t>
                      </a:r>
                      <a:endParaRPr lang="zh-CN" altLang="en-US" sz="1400" b="1" dirty="0">
                        <a:solidFill>
                          <a:srgbClr val="0070C0"/>
                        </a:solidFill>
                      </a:endParaRPr>
                    </a:p>
                  </a:txBody>
                  <a:tcPr/>
                </a:tc>
              </a:tr>
              <a:tr h="239856">
                <a:tc>
                  <a:txBody>
                    <a:bodyPr/>
                    <a:lstStyle/>
                    <a:p>
                      <a:pPr algn="ctr"/>
                      <a:endParaRPr lang="zh-CN" altLang="en-US" sz="1600" b="1" dirty="0"/>
                    </a:p>
                  </a:txBody>
                  <a:tcPr/>
                </a:tc>
                <a:tc>
                  <a:txBody>
                    <a:bodyPr/>
                    <a:lstStyle/>
                    <a:p>
                      <a:pPr algn="ctr"/>
                      <a:endParaRPr lang="zh-CN" altLang="en-US" sz="1600" b="1" dirty="0"/>
                    </a:p>
                  </a:txBody>
                  <a:tcPr/>
                </a:tc>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2"/>
          <p:cNvSpPr txBox="1">
            <a:spLocks noChangeArrowheads="1"/>
          </p:cNvSpPr>
          <p:nvPr/>
        </p:nvSpPr>
        <p:spPr bwMode="auto">
          <a:xfrm>
            <a:off x="395288" y="981075"/>
            <a:ext cx="6408737" cy="457200"/>
          </a:xfrm>
          <a:prstGeom prst="rect">
            <a:avLst/>
          </a:prstGeom>
          <a:noFill/>
          <a:ln w="9525">
            <a:noFill/>
            <a:miter lim="800000"/>
          </a:ln>
        </p:spPr>
        <p:txBody>
          <a:bodyPr>
            <a:spAutoFit/>
          </a:bodyPr>
          <a:lstStyle/>
          <a:p>
            <a:pPr>
              <a:spcBef>
                <a:spcPct val="50000"/>
              </a:spcBef>
              <a:buFont typeface="Wingdings" panose="05000000000000000000"/>
              <a:buChar char="Ø"/>
            </a:pPr>
            <a:r>
              <a:rPr lang="zh-CN" altLang="en-US" sz="2400" b="0">
                <a:solidFill>
                  <a:srgbClr val="000000"/>
                </a:solidFill>
              </a:rPr>
              <a:t> 添加第四个关键字“</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，可以得到：</a:t>
            </a:r>
            <a:endParaRPr lang="zh-CN" altLang="en-US" sz="2400" b="0">
              <a:solidFill>
                <a:srgbClr val="000000"/>
              </a:solidFill>
            </a:endParaRPr>
          </a:p>
        </p:txBody>
      </p:sp>
      <p:pic>
        <p:nvPicPr>
          <p:cNvPr id="115714" name="Picture 3"/>
          <p:cNvPicPr>
            <a:picLocks noChangeAspect="1" noChangeArrowheads="1"/>
          </p:cNvPicPr>
          <p:nvPr/>
        </p:nvPicPr>
        <p:blipFill>
          <a:blip r:embed="rId1"/>
          <a:srcRect/>
          <a:stretch>
            <a:fillRect/>
          </a:stretch>
        </p:blipFill>
        <p:spPr bwMode="auto">
          <a:xfrm>
            <a:off x="630527" y="1916832"/>
            <a:ext cx="3887713" cy="2020676"/>
          </a:xfrm>
          <a:prstGeom prst="rect">
            <a:avLst/>
          </a:prstGeom>
          <a:noFill/>
          <a:ln w="9525">
            <a:noFill/>
            <a:miter lim="800000"/>
            <a:headEnd/>
            <a:tailEnd/>
          </a:ln>
        </p:spPr>
      </p:pic>
      <p:sp>
        <p:nvSpPr>
          <p:cNvPr id="115715" name="Text Box 4"/>
          <p:cNvSpPr txBox="1">
            <a:spLocks noChangeArrowheads="1"/>
          </p:cNvSpPr>
          <p:nvPr/>
        </p:nvSpPr>
        <p:spPr bwMode="auto">
          <a:xfrm>
            <a:off x="611188" y="4618038"/>
            <a:ext cx="7777162" cy="1370012"/>
          </a:xfrm>
          <a:prstGeom prst="rect">
            <a:avLst/>
          </a:prstGeom>
          <a:noFill/>
          <a:ln w="9525">
            <a:noFill/>
            <a:miter lim="800000"/>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9</a:t>
            </a:r>
            <a:r>
              <a:rPr lang="zh-CN" altLang="en-US" sz="2400" b="0">
                <a:solidFill>
                  <a:srgbClr val="000000"/>
                </a:solidFill>
              </a:rPr>
              <a:t>相关联。</a:t>
            </a:r>
            <a:endParaRPr lang="zh-CN" altLang="en-US" sz="2400" b="0">
              <a:solidFill>
                <a:srgbClr val="000000"/>
              </a:solidFill>
            </a:endParaRPr>
          </a:p>
          <a:p>
            <a:pPr>
              <a:spcBef>
                <a:spcPct val="50000"/>
              </a:spcBef>
            </a:pPr>
            <a:r>
              <a:rPr lang="zh-CN" altLang="en-US" sz="2400" b="0">
                <a:solidFill>
                  <a:srgbClr val="000000"/>
                </a:solidFill>
              </a:rPr>
              <a:t>在这里，我们能够使用已有的两条边：一条是从状态</a:t>
            </a:r>
            <a:r>
              <a:rPr lang="en-US" altLang="zh-CN" sz="2400" b="0">
                <a:solidFill>
                  <a:srgbClr val="000000"/>
                </a:solidFill>
              </a:rPr>
              <a:t>0</a:t>
            </a:r>
            <a:r>
              <a:rPr lang="zh-CN" altLang="en-US" sz="2400" b="0">
                <a:solidFill>
                  <a:srgbClr val="000000"/>
                </a:solidFill>
              </a:rPr>
              <a:t>到</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的边；一条是从状态</a:t>
            </a:r>
            <a:r>
              <a:rPr lang="en-US" altLang="zh-CN" sz="2400" b="0">
                <a:solidFill>
                  <a:srgbClr val="000000"/>
                </a:solidFill>
              </a:rPr>
              <a:t>1</a:t>
            </a:r>
            <a:r>
              <a:rPr lang="zh-CN" altLang="en-US" sz="2400" b="0">
                <a:solidFill>
                  <a:srgbClr val="000000"/>
                </a:solidFill>
              </a:rPr>
              <a:t>到</a:t>
            </a:r>
            <a:r>
              <a:rPr lang="en-US" altLang="zh-CN" sz="2400" b="0">
                <a:solidFill>
                  <a:srgbClr val="000000"/>
                </a:solidFill>
              </a:rPr>
              <a:t>2</a:t>
            </a:r>
            <a:r>
              <a:rPr lang="zh-CN" altLang="en-US" sz="2400" b="0">
                <a:solidFill>
                  <a:srgbClr val="000000"/>
                </a:solidFill>
              </a:rPr>
              <a:t>标记着</a:t>
            </a:r>
            <a:r>
              <a:rPr lang="en-US" altLang="zh-CN" sz="2400" b="0" i="1">
                <a:solidFill>
                  <a:srgbClr val="000000"/>
                </a:solidFill>
              </a:rPr>
              <a:t>e</a:t>
            </a:r>
            <a:r>
              <a:rPr lang="zh-CN" altLang="en-US" sz="2400" b="0">
                <a:solidFill>
                  <a:srgbClr val="000000"/>
                </a:solidFill>
              </a:rPr>
              <a:t>的边。</a:t>
            </a:r>
            <a:r>
              <a:rPr lang="zh-CN" altLang="en-US" sz="1800" b="0"/>
              <a:t> </a:t>
            </a:r>
            <a:endParaRPr lang="zh-CN" altLang="en-US" sz="1800" b="0"/>
          </a:p>
        </p:txBody>
      </p:sp>
      <p:graphicFrame>
        <p:nvGraphicFramePr>
          <p:cNvPr id="5" name="表格 4"/>
          <p:cNvGraphicFramePr>
            <a:graphicFrameLocks noGrp="1"/>
          </p:cNvGraphicFramePr>
          <p:nvPr/>
        </p:nvGraphicFramePr>
        <p:xfrm>
          <a:off x="5580112" y="2372660"/>
          <a:ext cx="2592288" cy="1534368"/>
        </p:xfrm>
        <a:graphic>
          <a:graphicData uri="http://schemas.openxmlformats.org/drawingml/2006/table">
            <a:tbl>
              <a:tblPr firstRow="1" bandRow="1">
                <a:tableStyleId>{5940675A-B579-460E-94D1-54222C63F5DA}</a:tableStyleId>
              </a:tblPr>
              <a:tblGrid>
                <a:gridCol w="644445"/>
                <a:gridCol w="1947843"/>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tr>
              <a:tr h="315168">
                <a:tc>
                  <a:txBody>
                    <a:bodyPr/>
                    <a:lstStyle/>
                    <a:p>
                      <a:pPr algn="ctr"/>
                      <a:r>
                        <a:rPr lang="en-US" altLang="zh-CN" sz="1400" b="1" dirty="0">
                          <a:solidFill>
                            <a:srgbClr val="0070C0"/>
                          </a:solidFill>
                        </a:rPr>
                        <a:t>7</a:t>
                      </a:r>
                      <a:endParaRPr lang="zh-CN" altLang="en-US" sz="1400" b="1" dirty="0">
                        <a:solidFill>
                          <a:srgbClr val="0070C0"/>
                        </a:solidFill>
                      </a:endParaRPr>
                    </a:p>
                  </a:txBody>
                  <a:tcPr/>
                </a:tc>
                <a:tc>
                  <a:txBody>
                    <a:bodyPr/>
                    <a:lstStyle/>
                    <a:p>
                      <a:pPr algn="ctr"/>
                      <a:r>
                        <a:rPr lang="en-US" altLang="zh-CN" sz="1400" b="1" dirty="0">
                          <a:solidFill>
                            <a:srgbClr val="0070C0"/>
                          </a:solidFill>
                        </a:rPr>
                        <a:t>{his}</a:t>
                      </a:r>
                      <a:endParaRPr lang="zh-CN" altLang="en-US" sz="1400" b="1" dirty="0">
                        <a:solidFill>
                          <a:srgbClr val="0070C0"/>
                        </a:solidFill>
                      </a:endParaRPr>
                    </a:p>
                  </a:txBody>
                  <a:tcPr/>
                </a:tc>
              </a:tr>
              <a:tr h="239856">
                <a:tc>
                  <a:txBody>
                    <a:bodyPr/>
                    <a:lstStyle/>
                    <a:p>
                      <a:pPr marL="0" algn="ctr" defTabSz="685800" rtl="0" eaLnBrk="1" latinLnBrk="0" hangingPunct="1"/>
                      <a:r>
                        <a:rPr lang="en-US" altLang="zh-CN" sz="1400" b="1" kern="1200" dirty="0">
                          <a:solidFill>
                            <a:srgbClr val="0070C0"/>
                          </a:solidFill>
                          <a:latin typeface="+mn-lt"/>
                          <a:ea typeface="+mn-ea"/>
                          <a:cs typeface="+mn-cs"/>
                        </a:rPr>
                        <a:t>9</a:t>
                      </a:r>
                      <a:endParaRPr lang="zh-CN" altLang="en-US" sz="1400" b="1" kern="1200" dirty="0">
                        <a:solidFill>
                          <a:srgbClr val="0070C0"/>
                        </a:solidFill>
                        <a:latin typeface="+mn-lt"/>
                        <a:ea typeface="+mn-ea"/>
                        <a:cs typeface="+mn-cs"/>
                      </a:endParaRPr>
                    </a:p>
                  </a:txBody>
                  <a:tcPr/>
                </a:tc>
                <a:tc>
                  <a:txBody>
                    <a:bodyPr/>
                    <a:lstStyle/>
                    <a:p>
                      <a:pPr marL="0" algn="ctr" defTabSz="685800" rtl="0" eaLnBrk="1" latinLnBrk="0" hangingPunct="1"/>
                      <a:r>
                        <a:rPr lang="en-US" altLang="zh-CN" sz="1400" b="1" kern="1200" dirty="0">
                          <a:solidFill>
                            <a:srgbClr val="0070C0"/>
                          </a:solidFill>
                          <a:latin typeface="+mn-lt"/>
                          <a:ea typeface="+mn-ea"/>
                          <a:cs typeface="+mn-cs"/>
                        </a:rPr>
                        <a:t>{hers}</a:t>
                      </a:r>
                      <a:endParaRPr lang="zh-CN" altLang="en-US" sz="1400" b="1" kern="1200" dirty="0">
                        <a:solidFill>
                          <a:srgbClr val="0070C0"/>
                        </a:solidFill>
                        <a:latin typeface="+mn-lt"/>
                        <a:ea typeface="+mn-ea"/>
                        <a:cs typeface="+mn-cs"/>
                      </a:endParaRPr>
                    </a:p>
                  </a:txBody>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2"/>
          <p:cNvSpPr txBox="1">
            <a:spLocks noChangeArrowheads="1"/>
          </p:cNvSpPr>
          <p:nvPr/>
        </p:nvSpPr>
        <p:spPr bwMode="auto">
          <a:xfrm>
            <a:off x="611188" y="908050"/>
            <a:ext cx="7848600" cy="1552575"/>
          </a:xfrm>
          <a:prstGeom prst="rect">
            <a:avLst/>
          </a:prstGeom>
          <a:noFill/>
          <a:ln w="9525">
            <a:noFill/>
            <a:miter lim="800000"/>
          </a:ln>
        </p:spPr>
        <p:txBody>
          <a:bodyPr>
            <a:spAutoFit/>
          </a:bodyPr>
          <a:lstStyle/>
          <a:p>
            <a:pPr>
              <a:spcBef>
                <a:spcPct val="50000"/>
              </a:spcBef>
            </a:pPr>
            <a:r>
              <a:rPr lang="zh-CN" altLang="en-US" sz="1800" b="0"/>
              <a:t>          </a:t>
            </a:r>
            <a:r>
              <a:rPr lang="zh-CN" altLang="en-US" sz="2400" b="0">
                <a:solidFill>
                  <a:srgbClr val="000000"/>
                </a:solidFill>
              </a:rPr>
              <a:t>这样，图已经成为一棵带根的树。为了完成转向函数的构建，我们</a:t>
            </a:r>
            <a:r>
              <a:rPr lang="zh-CN" altLang="en-US" sz="2400" b="0">
                <a:solidFill>
                  <a:srgbClr val="000000"/>
                </a:solidFill>
                <a:highlight>
                  <a:srgbClr val="FFFF00"/>
                </a:highlight>
              </a:rPr>
              <a:t>对除了</a:t>
            </a:r>
            <a:r>
              <a:rPr lang="en-US" altLang="zh-CN" sz="2400" b="0">
                <a:solidFill>
                  <a:srgbClr val="000000"/>
                </a:solidFill>
                <a:highlight>
                  <a:srgbClr val="FFFF00"/>
                </a:highlight>
              </a:rPr>
              <a:t>h</a:t>
            </a:r>
            <a:r>
              <a:rPr lang="zh-CN" altLang="en-US" sz="2400" b="0">
                <a:solidFill>
                  <a:srgbClr val="000000"/>
                </a:solidFill>
                <a:highlight>
                  <a:srgbClr val="FFFF00"/>
                </a:highlight>
              </a:rPr>
              <a:t>和</a:t>
            </a:r>
            <a:r>
              <a:rPr lang="en-US" altLang="zh-CN" sz="2400" b="0">
                <a:solidFill>
                  <a:srgbClr val="000000"/>
                </a:solidFill>
                <a:highlight>
                  <a:srgbClr val="FFFF00"/>
                </a:highlight>
              </a:rPr>
              <a:t>s</a:t>
            </a:r>
            <a:r>
              <a:rPr lang="zh-CN" altLang="en-US" sz="2400" b="0">
                <a:solidFill>
                  <a:srgbClr val="000000"/>
                </a:solidFill>
                <a:highlight>
                  <a:srgbClr val="FFFF00"/>
                </a:highlight>
              </a:rPr>
              <a:t>外的其他每个字符，都增加一个从状态</a:t>
            </a:r>
            <a:r>
              <a:rPr lang="en-US" altLang="zh-CN" sz="2400" b="0">
                <a:solidFill>
                  <a:srgbClr val="000000"/>
                </a:solidFill>
                <a:highlight>
                  <a:srgbClr val="FFFF00"/>
                </a:highlight>
              </a:rPr>
              <a:t>0</a:t>
            </a:r>
            <a:r>
              <a:rPr lang="zh-CN" altLang="en-US" sz="2400" b="0">
                <a:solidFill>
                  <a:srgbClr val="000000"/>
                </a:solidFill>
                <a:highlight>
                  <a:srgbClr val="FFFF00"/>
                </a:highlight>
              </a:rPr>
              <a:t>到状态</a:t>
            </a:r>
            <a:r>
              <a:rPr lang="en-US" altLang="zh-CN" sz="2400" b="0">
                <a:solidFill>
                  <a:srgbClr val="000000"/>
                </a:solidFill>
                <a:highlight>
                  <a:srgbClr val="FFFF00"/>
                </a:highlight>
              </a:rPr>
              <a:t>0</a:t>
            </a:r>
            <a:r>
              <a:rPr lang="zh-CN" altLang="en-US" sz="2400" b="0">
                <a:solidFill>
                  <a:srgbClr val="000000"/>
                </a:solidFill>
                <a:highlight>
                  <a:srgbClr val="FFFF00"/>
                </a:highlight>
              </a:rPr>
              <a:t>的循环</a:t>
            </a:r>
            <a:r>
              <a:rPr lang="zh-CN" altLang="en-US" sz="2400" b="0">
                <a:solidFill>
                  <a:srgbClr val="000000"/>
                </a:solidFill>
              </a:rPr>
              <a:t>。这样，我们得到了如图</a:t>
            </a:r>
            <a:r>
              <a:rPr lang="en-US" altLang="zh-CN" sz="2400" b="0">
                <a:solidFill>
                  <a:srgbClr val="000000"/>
                </a:solidFill>
              </a:rPr>
              <a:t>1 a) </a:t>
            </a:r>
            <a:r>
              <a:rPr lang="zh-CN" altLang="en-US" sz="2400" b="0">
                <a:solidFill>
                  <a:srgbClr val="000000"/>
                </a:solidFill>
              </a:rPr>
              <a:t>所示的状态转移图，</a:t>
            </a:r>
            <a:r>
              <a:rPr lang="zh-CN" altLang="en-US" sz="2400" b="0">
                <a:solidFill>
                  <a:srgbClr val="000000"/>
                </a:solidFill>
                <a:highlight>
                  <a:srgbClr val="FFFF00"/>
                </a:highlight>
              </a:rPr>
              <a:t>这个图就代表转向函数</a:t>
            </a:r>
            <a:r>
              <a:rPr lang="zh-CN" altLang="en-US" sz="2400" b="0">
                <a:solidFill>
                  <a:srgbClr val="000000"/>
                </a:solidFill>
              </a:rPr>
              <a:t>。</a:t>
            </a:r>
            <a:endParaRPr lang="zh-CN" altLang="en-US" sz="2400" b="0">
              <a:solidFill>
                <a:srgbClr val="000000"/>
              </a:solidFill>
            </a:endParaRPr>
          </a:p>
        </p:txBody>
      </p:sp>
      <p:pic>
        <p:nvPicPr>
          <p:cNvPr id="116738" name="Picture 3"/>
          <p:cNvPicPr>
            <a:picLocks noChangeAspect="1" noChangeArrowheads="1"/>
          </p:cNvPicPr>
          <p:nvPr/>
        </p:nvPicPr>
        <p:blipFill>
          <a:blip r:embed="rId1"/>
          <a:srcRect/>
          <a:stretch>
            <a:fillRect/>
          </a:stretch>
        </p:blipFill>
        <p:spPr bwMode="auto">
          <a:xfrm>
            <a:off x="1547813" y="2708275"/>
            <a:ext cx="5545137" cy="2808288"/>
          </a:xfrm>
          <a:prstGeom prst="rect">
            <a:avLst/>
          </a:prstGeom>
          <a:noFill/>
          <a:ln w="9525">
            <a:noFill/>
            <a:miter lim="800000"/>
            <a:headEnd/>
            <a:tailEnd/>
          </a:ln>
        </p:spPr>
      </p:pic>
      <p:sp>
        <p:nvSpPr>
          <p:cNvPr id="116739" name="Text Box 4"/>
          <p:cNvSpPr txBox="1">
            <a:spLocks noChangeArrowheads="1"/>
          </p:cNvSpPr>
          <p:nvPr/>
        </p:nvSpPr>
        <p:spPr bwMode="auto">
          <a:xfrm>
            <a:off x="3890963" y="5875338"/>
            <a:ext cx="825500" cy="396875"/>
          </a:xfrm>
          <a:prstGeom prst="rect">
            <a:avLst/>
          </a:prstGeom>
          <a:noFill/>
          <a:ln w="9525">
            <a:noFill/>
            <a:miter lim="800000"/>
          </a:ln>
        </p:spPr>
        <p:txBody>
          <a:bodyPr wrap="none">
            <a:spAutoFit/>
          </a:bodyPr>
          <a:lstStyle/>
          <a:p>
            <a:pPr eaLnBrk="0" hangingPunct="0"/>
            <a:r>
              <a:rPr lang="zh-CN" altLang="en-US" sz="2000" b="0">
                <a:solidFill>
                  <a:srgbClr val="000000"/>
                </a:solidFill>
              </a:rPr>
              <a:t>图</a:t>
            </a:r>
            <a:r>
              <a:rPr lang="en-US" altLang="zh-CN" sz="2000" b="0">
                <a:solidFill>
                  <a:srgbClr val="000000"/>
                </a:solidFill>
              </a:rPr>
              <a:t>1 a)</a:t>
            </a:r>
            <a:endParaRPr lang="zh-CN" altLang="en-US" sz="2000" b="0">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59632" y="332656"/>
            <a:ext cx="6624638" cy="6199187"/>
            <a:chOff x="1187450" y="620713"/>
            <a:chExt cx="6624638" cy="6199187"/>
          </a:xfrm>
        </p:grpSpPr>
        <p:sp>
          <p:nvSpPr>
            <p:cNvPr id="6" name="Rectangle 2"/>
            <p:cNvSpPr>
              <a:spLocks noChangeArrowheads="1"/>
            </p:cNvSpPr>
            <p:nvPr/>
          </p:nvSpPr>
          <p:spPr bwMode="auto">
            <a:xfrm>
              <a:off x="1187450" y="620713"/>
              <a:ext cx="6624638" cy="5832475"/>
            </a:xfrm>
            <a:prstGeom prst="rect">
              <a:avLst/>
            </a:prstGeom>
            <a:solidFill>
              <a:srgbClr val="FFFFFF"/>
            </a:solidFill>
            <a:ln w="9525">
              <a:solidFill>
                <a:srgbClr val="000000"/>
              </a:solidFill>
              <a:miter lim="800000"/>
            </a:ln>
          </p:spPr>
          <p:txBody>
            <a:bodyPr/>
            <a:lstStyle/>
            <a:p>
              <a:pPr>
                <a:spcBef>
                  <a:spcPct val="0"/>
                </a:spcBef>
              </a:pPr>
              <a:r>
                <a:rPr lang="zh-CN" altLang="en-US" sz="1800" b="1" dirty="0">
                  <a:solidFill>
                    <a:srgbClr val="000000"/>
                  </a:solidFill>
                  <a:latin typeface="宋体" panose="02010600030101010101" pitchFamily="2" charset="-122"/>
                  <a:ea typeface="宋体" panose="02010600030101010101" pitchFamily="2" charset="-122"/>
                </a:rPr>
                <a:t>算法</a:t>
              </a:r>
              <a:r>
                <a:rPr lang="en-US" altLang="zh-CN" sz="1800" b="1" dirty="0">
                  <a:solidFill>
                    <a:srgbClr val="000000"/>
                  </a:solidFill>
                  <a:latin typeface="宋体" panose="02010600030101010101" pitchFamily="2" charset="-122"/>
                  <a:ea typeface="宋体" panose="02010600030101010101" pitchFamily="2" charset="-122"/>
                </a:rPr>
                <a:t>1</a:t>
              </a:r>
              <a:r>
                <a:rPr lang="zh-CN" altLang="en-US" sz="1800" dirty="0">
                  <a:solidFill>
                    <a:srgbClr val="000000"/>
                  </a:solidFill>
                  <a:latin typeface="宋体" panose="02010600030101010101" pitchFamily="2" charset="-122"/>
                  <a:ea typeface="宋体" panose="02010600030101010101" pitchFamily="2" charset="-122"/>
                </a:rPr>
                <a:t>：</a:t>
              </a:r>
              <a:r>
                <a:rPr lang="zh-CN" altLang="en-US" sz="1800" dirty="0">
                  <a:solidFill>
                    <a:srgbClr val="000000"/>
                  </a:solidFill>
                  <a:latin typeface="楷体_GB2312" pitchFamily="49" charset="-122"/>
                  <a:ea typeface="楷体_GB2312" pitchFamily="49" charset="-122"/>
                </a:rPr>
                <a:t>建立转向函数</a:t>
              </a:r>
              <a:r>
                <a:rPr lang="en-US" altLang="zh-CN" sz="1800" i="1" dirty="0">
                  <a:solidFill>
                    <a:srgbClr val="000000"/>
                  </a:solidFill>
                  <a:latin typeface="宋体" panose="02010600030101010101" pitchFamily="2" charset="-122"/>
                  <a:ea typeface="宋体" panose="02010600030101010101" pitchFamily="2" charset="-122"/>
                </a:rPr>
                <a:t>g</a:t>
              </a:r>
              <a:r>
                <a:rPr lang="zh-CN" altLang="en-US" sz="1800" dirty="0">
                  <a:solidFill>
                    <a:srgbClr val="000000"/>
                  </a:solidFill>
                  <a:latin typeface="宋体" panose="02010600030101010101" pitchFamily="2" charset="-122"/>
                  <a:ea typeface="宋体" panose="02010600030101010101" pitchFamily="2" charset="-122"/>
                </a:rPr>
                <a:t>。</a:t>
              </a:r>
              <a:endParaRPr lang="zh-CN" altLang="en-US" sz="1800" dirty="0">
                <a:solidFill>
                  <a:srgbClr val="000000"/>
                </a:solidFill>
                <a:latin typeface="宋体" panose="02010600030101010101" pitchFamily="2" charset="-122"/>
                <a:ea typeface="宋体" panose="02010600030101010101" pitchFamily="2" charset="-122"/>
              </a:endParaRPr>
            </a:p>
            <a:p>
              <a:pPr>
                <a:spcBef>
                  <a:spcPct val="0"/>
                </a:spcBef>
              </a:pPr>
              <a:r>
                <a:rPr lang="zh-CN" altLang="en-US" sz="1800" b="1" dirty="0">
                  <a:solidFill>
                    <a:srgbClr val="000000"/>
                  </a:solidFill>
                  <a:latin typeface="宋体" panose="02010600030101010101" pitchFamily="2" charset="-122"/>
                  <a:ea typeface="宋体" panose="02010600030101010101" pitchFamily="2" charset="-122"/>
                </a:rPr>
                <a:t>输入</a:t>
              </a:r>
              <a:r>
                <a:rPr lang="zh-CN" altLang="en-US" sz="1800" dirty="0">
                  <a:solidFill>
                    <a:srgbClr val="000000"/>
                  </a:solidFill>
                  <a:latin typeface="宋体" panose="02010600030101010101" pitchFamily="2" charset="-122"/>
                  <a:ea typeface="宋体" panose="02010600030101010101" pitchFamily="2" charset="-122"/>
                </a:rPr>
                <a:t>：</a:t>
              </a:r>
              <a:r>
                <a:rPr lang="zh-CN" altLang="en-US" sz="1800" dirty="0">
                  <a:solidFill>
                    <a:srgbClr val="000000"/>
                  </a:solidFill>
                  <a:latin typeface="楷体_GB2312" pitchFamily="49" charset="-122"/>
                  <a:ea typeface="楷体_GB2312" pitchFamily="49" charset="-122"/>
                </a:rPr>
                <a:t>关键字集</a:t>
              </a:r>
              <a:r>
                <a:rPr lang="en-US" altLang="zh-CN" sz="1800" i="1" dirty="0">
                  <a:solidFill>
                    <a:srgbClr val="000000"/>
                  </a:solidFill>
                  <a:latin typeface="Times New Roman" panose="02020603050405020304"/>
                  <a:ea typeface="宋体" panose="02010600030101010101" pitchFamily="2" charset="-122"/>
                </a:rPr>
                <a:t>y</a:t>
              </a:r>
              <a:r>
                <a:rPr lang="en-US" altLang="zh-CN" sz="1800" dirty="0">
                  <a:solidFill>
                    <a:srgbClr val="000000"/>
                  </a:solidFill>
                  <a:latin typeface="Times New Roman" panose="02020603050405020304"/>
                  <a:ea typeface="宋体" panose="02010600030101010101" pitchFamily="2" charset="-122"/>
                </a:rPr>
                <a:t>={</a:t>
              </a:r>
              <a:r>
                <a:rPr lang="en-US" altLang="zh-CN" sz="1800" i="1" dirty="0">
                  <a:solidFill>
                    <a:srgbClr val="000000"/>
                  </a:solidFill>
                  <a:latin typeface="Times New Roman" panose="02020603050405020304"/>
                  <a:ea typeface="宋体" panose="02010600030101010101" pitchFamily="2" charset="-122"/>
                </a:rPr>
                <a:t>y</a:t>
              </a:r>
              <a:r>
                <a:rPr lang="en-US" altLang="zh-CN" sz="1800" i="1" baseline="-25000" dirty="0">
                  <a:solidFill>
                    <a:srgbClr val="000000"/>
                  </a:solidFill>
                  <a:latin typeface="Times New Roman" panose="02020603050405020304"/>
                  <a:ea typeface="宋体" panose="02010600030101010101" pitchFamily="2" charset="-122"/>
                </a:rPr>
                <a:t>1</a:t>
              </a:r>
              <a:r>
                <a:rPr lang="en-US" altLang="zh-CN" sz="1800" i="1" dirty="0">
                  <a:solidFill>
                    <a:srgbClr val="000000"/>
                  </a:solidFill>
                  <a:latin typeface="Times New Roman" panose="02020603050405020304"/>
                  <a:ea typeface="宋体" panose="02010600030101010101" pitchFamily="2" charset="-122"/>
                </a:rPr>
                <a:t>, y</a:t>
              </a:r>
              <a:r>
                <a:rPr lang="en-US" altLang="zh-CN" sz="1800" i="1" baseline="-25000" dirty="0">
                  <a:solidFill>
                    <a:srgbClr val="000000"/>
                  </a:solidFill>
                  <a:latin typeface="Times New Roman" panose="02020603050405020304"/>
                  <a:ea typeface="宋体" panose="02010600030101010101" pitchFamily="2" charset="-122"/>
                </a:rPr>
                <a:t>2</a:t>
              </a:r>
              <a:r>
                <a:rPr lang="en-US" altLang="zh-CN" sz="1800" i="1" dirty="0">
                  <a:solidFill>
                    <a:srgbClr val="000000"/>
                  </a:solidFill>
                  <a:latin typeface="Times New Roman" panose="02020603050405020304"/>
                  <a:ea typeface="宋体" panose="02010600030101010101" pitchFamily="2" charset="-122"/>
                </a:rPr>
                <a:t>, y</a:t>
              </a:r>
              <a:r>
                <a:rPr lang="en-US" altLang="zh-CN" sz="1800" i="1" baseline="-25000" dirty="0">
                  <a:solidFill>
                    <a:srgbClr val="000000"/>
                  </a:solidFill>
                  <a:latin typeface="Times New Roman" panose="02020603050405020304"/>
                  <a:ea typeface="宋体" panose="02010600030101010101" pitchFamily="2" charset="-122"/>
                </a:rPr>
                <a:t>3</a:t>
              </a:r>
              <a:r>
                <a:rPr lang="en-US" altLang="zh-CN" sz="1800" i="1" dirty="0">
                  <a:solidFill>
                    <a:srgbClr val="000000"/>
                  </a:solidFill>
                  <a:latin typeface="Times New Roman" panose="02020603050405020304"/>
                  <a:ea typeface="宋体" panose="02010600030101010101" pitchFamily="2" charset="-122"/>
                </a:rPr>
                <a:t>,…, </a:t>
              </a:r>
              <a:r>
                <a:rPr lang="en-US" altLang="zh-CN" sz="1800" i="1" dirty="0" err="1">
                  <a:solidFill>
                    <a:srgbClr val="000000"/>
                  </a:solidFill>
                  <a:latin typeface="Times New Roman" panose="02020603050405020304"/>
                  <a:ea typeface="宋体" panose="02010600030101010101" pitchFamily="2" charset="-122"/>
                </a:rPr>
                <a:t>y</a:t>
              </a:r>
              <a:r>
                <a:rPr lang="en-US" altLang="zh-CN" sz="1800" i="1" baseline="-25000" dirty="0" err="1">
                  <a:solidFill>
                    <a:srgbClr val="000000"/>
                  </a:solidFill>
                  <a:latin typeface="Times New Roman" panose="02020603050405020304"/>
                  <a:ea typeface="宋体" panose="02010600030101010101" pitchFamily="2" charset="-122"/>
                </a:rPr>
                <a:t>i</a:t>
              </a:r>
              <a:r>
                <a:rPr lang="en-US" altLang="zh-CN" sz="1800" dirty="0">
                  <a:solidFill>
                    <a:srgbClr val="000000"/>
                  </a:solidFill>
                  <a:latin typeface="Times New Roman" panose="02020603050405020304"/>
                  <a:ea typeface="宋体" panose="02010600030101010101" pitchFamily="2" charset="-122"/>
                </a:rPr>
                <a:t>}</a:t>
              </a:r>
              <a:r>
                <a:rPr lang="zh-CN" altLang="en-US" sz="1800" dirty="0">
                  <a:solidFill>
                    <a:srgbClr val="000000"/>
                  </a:solidFill>
                  <a:latin typeface="宋体" panose="02010600030101010101" pitchFamily="2" charset="-122"/>
                  <a:ea typeface="宋体" panose="02010600030101010101" pitchFamily="2" charset="-122"/>
                </a:rPr>
                <a:t>。</a:t>
              </a:r>
              <a:endParaRPr lang="zh-CN" altLang="en-US" sz="1800" dirty="0">
                <a:solidFill>
                  <a:srgbClr val="000000"/>
                </a:solidFill>
                <a:latin typeface="宋体" panose="02010600030101010101" pitchFamily="2" charset="-122"/>
                <a:ea typeface="宋体" panose="02010600030101010101" pitchFamily="2" charset="-122"/>
              </a:endParaRPr>
            </a:p>
            <a:p>
              <a:pPr>
                <a:spcBef>
                  <a:spcPct val="0"/>
                </a:spcBef>
              </a:pPr>
              <a:r>
                <a:rPr lang="zh-CN" altLang="en-US" sz="1800" b="1" dirty="0">
                  <a:solidFill>
                    <a:srgbClr val="000000"/>
                  </a:solidFill>
                  <a:latin typeface="宋体" panose="02010600030101010101" pitchFamily="2" charset="-122"/>
                  <a:ea typeface="宋体" panose="02010600030101010101" pitchFamily="2" charset="-122"/>
                </a:rPr>
                <a:t>输出</a:t>
              </a:r>
              <a:r>
                <a:rPr lang="zh-CN" altLang="en-US" sz="1800" dirty="0">
                  <a:solidFill>
                    <a:srgbClr val="000000"/>
                  </a:solidFill>
                  <a:latin typeface="宋体" panose="02010600030101010101" pitchFamily="2" charset="-122"/>
                  <a:ea typeface="宋体" panose="02010600030101010101" pitchFamily="2" charset="-122"/>
                </a:rPr>
                <a:t>：</a:t>
              </a:r>
              <a:r>
                <a:rPr lang="zh-CN" altLang="en-US" sz="1800" dirty="0">
                  <a:solidFill>
                    <a:srgbClr val="000000"/>
                  </a:solidFill>
                  <a:highlight>
                    <a:srgbClr val="FFFF00"/>
                  </a:highlight>
                  <a:latin typeface="楷体_GB2312" pitchFamily="49" charset="-122"/>
                  <a:ea typeface="楷体_GB2312" pitchFamily="49" charset="-122"/>
                </a:rPr>
                <a:t>转向函数</a:t>
              </a:r>
              <a:r>
                <a:rPr lang="en-US" altLang="zh-CN" sz="1800" i="1" dirty="0">
                  <a:solidFill>
                    <a:srgbClr val="000000"/>
                  </a:solidFill>
                  <a:highlight>
                    <a:srgbClr val="FFFF00"/>
                  </a:highlight>
                  <a:latin typeface="Times New Roman" panose="02020603050405020304"/>
                  <a:ea typeface="楷体_GB2312" pitchFamily="49" charset="-122"/>
                </a:rPr>
                <a:t>g</a:t>
              </a:r>
              <a:r>
                <a:rPr lang="zh-CN" altLang="en-US" sz="1800" dirty="0">
                  <a:solidFill>
                    <a:srgbClr val="000000"/>
                  </a:solidFill>
                  <a:highlight>
                    <a:srgbClr val="FFFF00"/>
                  </a:highlight>
                  <a:latin typeface="楷体_GB2312" pitchFamily="49" charset="-122"/>
                  <a:ea typeface="楷体_GB2312" pitchFamily="49" charset="-122"/>
                </a:rPr>
                <a:t>和部分的</a:t>
              </a:r>
              <a:r>
                <a:rPr lang="en-US" altLang="zh-CN" sz="1800" i="1" dirty="0">
                  <a:solidFill>
                    <a:srgbClr val="000000"/>
                  </a:solidFill>
                  <a:highlight>
                    <a:srgbClr val="FFFF00"/>
                  </a:highlight>
                  <a:latin typeface="Times New Roman" panose="02020603050405020304"/>
                  <a:ea typeface="楷体_GB2312" pitchFamily="49" charset="-122"/>
                </a:rPr>
                <a:t>output</a:t>
              </a:r>
              <a:r>
                <a:rPr lang="zh-CN" altLang="en-US" sz="1800" dirty="0">
                  <a:solidFill>
                    <a:srgbClr val="000000"/>
                  </a:solidFill>
                  <a:highlight>
                    <a:srgbClr val="FFFF00"/>
                  </a:highlight>
                  <a:latin typeface="楷体_GB2312" pitchFamily="49" charset="-122"/>
                  <a:ea typeface="楷体_GB2312" pitchFamily="49" charset="-122"/>
                </a:rPr>
                <a:t>函数</a:t>
              </a:r>
              <a:r>
                <a:rPr lang="zh-CN" altLang="en-US" sz="1800" dirty="0">
                  <a:solidFill>
                    <a:srgbClr val="000000"/>
                  </a:solidFill>
                  <a:highlight>
                    <a:srgbClr val="FFFF00"/>
                  </a:highlight>
                  <a:latin typeface="宋体" panose="02010600030101010101" pitchFamily="2" charset="-122"/>
                  <a:ea typeface="宋体" panose="02010600030101010101" pitchFamily="2" charset="-122"/>
                </a:rPr>
                <a:t>。</a:t>
              </a:r>
              <a:endParaRPr lang="zh-CN" altLang="en-US" sz="1800" dirty="0">
                <a:solidFill>
                  <a:srgbClr val="000000"/>
                </a:solidFill>
                <a:highlight>
                  <a:srgbClr val="FFFF00"/>
                </a:highlight>
                <a:latin typeface="宋体" panose="02010600030101010101" pitchFamily="2" charset="-122"/>
                <a:ea typeface="宋体" panose="02010600030101010101" pitchFamily="2" charset="-122"/>
              </a:endParaRPr>
            </a:p>
            <a:p>
              <a:pPr>
                <a:spcBef>
                  <a:spcPct val="0"/>
                </a:spcBef>
              </a:pPr>
              <a:r>
                <a:rPr lang="zh-CN" altLang="en-US" sz="1800" b="1" dirty="0">
                  <a:solidFill>
                    <a:srgbClr val="000000"/>
                  </a:solidFill>
                  <a:latin typeface="宋体" panose="02010600030101010101" pitchFamily="2" charset="-122"/>
                  <a:ea typeface="宋体" panose="02010600030101010101" pitchFamily="2" charset="-122"/>
                </a:rPr>
                <a:t>方法</a:t>
              </a:r>
              <a:r>
                <a:rPr lang="en-US" altLang="zh-CN" sz="1800" b="1" dirty="0">
                  <a:solidFill>
                    <a:srgbClr val="000000"/>
                  </a:solidFill>
                  <a:latin typeface="宋体" panose="02010600030101010101" pitchFamily="2" charset="-122"/>
                  <a:ea typeface="宋体" panose="02010600030101010101" pitchFamily="2" charset="-122"/>
                </a:rPr>
                <a:t>:</a:t>
              </a:r>
              <a:endParaRPr lang="en-US" altLang="zh-CN" sz="1800" b="1" dirty="0">
                <a:solidFill>
                  <a:srgbClr val="000000"/>
                </a:solidFill>
                <a:latin typeface="宋体" panose="02010600030101010101" pitchFamily="2" charset="-122"/>
                <a:ea typeface="宋体" panose="02010600030101010101" pitchFamily="2" charset="-122"/>
              </a:endParaRPr>
            </a:p>
            <a:p>
              <a:pPr>
                <a:spcBef>
                  <a:spcPct val="0"/>
                </a:spcBef>
              </a:pPr>
              <a:r>
                <a:rPr lang="en-US" altLang="zh-CN" sz="1000" dirty="0">
                  <a:solidFill>
                    <a:srgbClr val="000000"/>
                  </a:solidFill>
                  <a:latin typeface="Times New Roman" panose="02020603050405020304"/>
                  <a:ea typeface="宋体" panose="02010600030101010101" pitchFamily="2" charset="-122"/>
                </a:rPr>
                <a:t>     </a:t>
              </a:r>
              <a:endParaRPr lang="en-US" altLang="zh-CN" sz="1000" dirty="0">
                <a:solidFill>
                  <a:srgbClr val="000000"/>
                </a:solidFill>
                <a:latin typeface="Times New Roman" panose="02020603050405020304"/>
                <a:ea typeface="宋体" panose="02010600030101010101" pitchFamily="2" charset="-122"/>
              </a:endParaRPr>
            </a:p>
            <a:p>
              <a:pPr>
                <a:spcBef>
                  <a:spcPct val="0"/>
                </a:spcBef>
              </a:pPr>
              <a:endParaRPr lang="zh-CN" altLang="en-US" sz="1800" dirty="0">
                <a:solidFill>
                  <a:srgbClr val="000000"/>
                </a:solidFill>
                <a:latin typeface="Arial" panose="020B0604020202020204" pitchFamily="34" charset="0"/>
                <a:ea typeface="宋体" panose="02010600030101010101" pitchFamily="2" charset="-122"/>
              </a:endParaRPr>
            </a:p>
          </p:txBody>
        </p:sp>
        <p:pic>
          <p:nvPicPr>
            <p:cNvPr id="7" name="Picture 3"/>
            <p:cNvPicPr>
              <a:picLocks noChangeAspect="1" noChangeArrowheads="1"/>
            </p:cNvPicPr>
            <p:nvPr/>
          </p:nvPicPr>
          <p:blipFill>
            <a:blip r:embed="rId1"/>
            <a:srcRect/>
            <a:stretch>
              <a:fillRect/>
            </a:stretch>
          </p:blipFill>
          <p:spPr bwMode="auto">
            <a:xfrm>
              <a:off x="2124075" y="1484313"/>
              <a:ext cx="5111750" cy="4824412"/>
            </a:xfrm>
            <a:prstGeom prst="rect">
              <a:avLst/>
            </a:prstGeom>
            <a:noFill/>
            <a:ln w="9525">
              <a:noFill/>
              <a:miter lim="800000"/>
              <a:headEnd/>
              <a:tailEnd/>
            </a:ln>
          </p:spPr>
        </p:pic>
        <p:sp>
          <p:nvSpPr>
            <p:cNvPr id="8" name="Text Box 4"/>
            <p:cNvSpPr txBox="1">
              <a:spLocks noChangeArrowheads="1"/>
            </p:cNvSpPr>
            <p:nvPr/>
          </p:nvSpPr>
          <p:spPr bwMode="auto">
            <a:xfrm>
              <a:off x="2268538" y="6453188"/>
              <a:ext cx="4248150" cy="366712"/>
            </a:xfrm>
            <a:prstGeom prst="rect">
              <a:avLst/>
            </a:prstGeom>
            <a:noFill/>
            <a:ln w="9525">
              <a:noFill/>
              <a:miter lim="800000"/>
            </a:ln>
          </p:spPr>
          <p:txBody>
            <a:bodyPr>
              <a:spAutoFit/>
            </a:bodyPr>
            <a:lstStyle/>
            <a:p>
              <a:r>
                <a:rPr lang="zh-CN" altLang="en-US" sz="1800">
                  <a:solidFill>
                    <a:srgbClr val="000000"/>
                  </a:solidFill>
                  <a:latin typeface="Arial" panose="020B0604020202020204" pitchFamily="34" charset="0"/>
                  <a:ea typeface="宋体" panose="02010600030101010101" pitchFamily="2" charset="-122"/>
                </a:rPr>
                <a:t>图</a:t>
              </a:r>
              <a:r>
                <a:rPr lang="en-US" altLang="zh-CN" sz="1800">
                  <a:solidFill>
                    <a:srgbClr val="000000"/>
                  </a:solidFill>
                  <a:latin typeface="Arial" panose="020B0604020202020204" pitchFamily="34" charset="0"/>
                  <a:ea typeface="宋体" panose="02010600030101010101" pitchFamily="2" charset="-122"/>
                </a:rPr>
                <a:t>2  </a:t>
              </a:r>
              <a:r>
                <a:rPr lang="zh-CN" altLang="en-US" sz="1800">
                  <a:solidFill>
                    <a:srgbClr val="000000"/>
                  </a:solidFill>
                  <a:latin typeface="Arial" panose="020B0604020202020204" pitchFamily="34" charset="0"/>
                  <a:ea typeface="宋体" panose="02010600030101010101" pitchFamily="2" charset="-122"/>
                </a:rPr>
                <a:t>建立转向函数</a:t>
              </a:r>
              <a:r>
                <a:rPr lang="en-US" altLang="zh-CN" sz="1800" i="1">
                  <a:solidFill>
                    <a:srgbClr val="000000"/>
                  </a:solidFill>
                  <a:latin typeface="Arial" panose="020B0604020202020204" pitchFamily="34" charset="0"/>
                  <a:ea typeface="宋体" panose="02010600030101010101" pitchFamily="2" charset="-122"/>
                </a:rPr>
                <a:t>g</a:t>
              </a:r>
              <a:r>
                <a:rPr lang="zh-CN" altLang="en-US" sz="1800">
                  <a:solidFill>
                    <a:srgbClr val="000000"/>
                  </a:solidFill>
                  <a:latin typeface="Arial" panose="020B0604020202020204" pitchFamily="34" charset="0"/>
                  <a:ea typeface="宋体" panose="02010600030101010101" pitchFamily="2" charset="-122"/>
                </a:rPr>
                <a:t>的伪代码</a:t>
              </a:r>
              <a:endParaRPr lang="zh-CN" altLang="en-US" sz="1800">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2"/>
          <p:cNvSpPr txBox="1">
            <a:spLocks noChangeArrowheads="1"/>
          </p:cNvSpPr>
          <p:nvPr/>
        </p:nvSpPr>
        <p:spPr bwMode="auto">
          <a:xfrm>
            <a:off x="431800" y="836712"/>
            <a:ext cx="8064500" cy="1646605"/>
          </a:xfrm>
          <a:prstGeom prst="rect">
            <a:avLst/>
          </a:prstGeom>
          <a:noFill/>
          <a:ln w="9525">
            <a:noFill/>
            <a:miter lim="800000"/>
          </a:ln>
        </p:spPr>
        <p:txBody>
          <a:bodyPr>
            <a:spAutoFit/>
          </a:bodyPr>
          <a:lstStyle/>
          <a:p>
            <a:pPr>
              <a:spcBef>
                <a:spcPts val="600"/>
              </a:spcBef>
            </a:pPr>
            <a:r>
              <a:rPr lang="zh-CN" altLang="en-US" sz="2400" b="0" dirty="0">
                <a:solidFill>
                  <a:srgbClr val="000000"/>
                </a:solidFill>
              </a:rPr>
              <a:t>    </a:t>
            </a:r>
            <a:r>
              <a:rPr lang="zh-CN" altLang="en-US" sz="2400" b="1" dirty="0">
                <a:solidFill>
                  <a:srgbClr val="C00000"/>
                </a:solidFill>
                <a:highlight>
                  <a:srgbClr val="FFFF00"/>
                </a:highlight>
              </a:rPr>
              <a:t>失效函数是根据转向函数建立的</a:t>
            </a:r>
            <a:r>
              <a:rPr lang="zh-CN" altLang="en-US" sz="2400" b="1" dirty="0">
                <a:solidFill>
                  <a:srgbClr val="C00000"/>
                </a:solidFill>
              </a:rPr>
              <a:t>。首先，我们</a:t>
            </a:r>
            <a:r>
              <a:rPr lang="zh-CN" altLang="en-US" sz="2400" b="1" dirty="0">
                <a:solidFill>
                  <a:srgbClr val="C00000"/>
                </a:solidFill>
                <a:highlight>
                  <a:srgbClr val="FFFF00"/>
                </a:highlight>
              </a:rPr>
              <a:t>定义状态转移图中状态</a:t>
            </a:r>
            <a:r>
              <a:rPr lang="en-US" altLang="zh-CN" sz="2400" b="1" dirty="0">
                <a:solidFill>
                  <a:srgbClr val="C00000"/>
                </a:solidFill>
                <a:highlight>
                  <a:srgbClr val="FFFF00"/>
                </a:highlight>
              </a:rPr>
              <a:t>s</a:t>
            </a:r>
            <a:r>
              <a:rPr lang="zh-CN" altLang="en-US" sz="2400" b="1" dirty="0">
                <a:solidFill>
                  <a:srgbClr val="C00000"/>
                </a:solidFill>
                <a:highlight>
                  <a:srgbClr val="FFFF00"/>
                </a:highlight>
              </a:rPr>
              <a:t>的深度为从状态</a:t>
            </a:r>
            <a:r>
              <a:rPr lang="en-US" altLang="zh-CN" sz="2400" b="1" dirty="0">
                <a:solidFill>
                  <a:srgbClr val="C00000"/>
                </a:solidFill>
                <a:highlight>
                  <a:srgbClr val="FFFF00"/>
                </a:highlight>
              </a:rPr>
              <a:t>0</a:t>
            </a:r>
            <a:r>
              <a:rPr lang="zh-CN" altLang="en-US" sz="2400" b="1" dirty="0">
                <a:solidFill>
                  <a:srgbClr val="C00000"/>
                </a:solidFill>
                <a:highlight>
                  <a:srgbClr val="FFFF00"/>
                </a:highlight>
              </a:rPr>
              <a:t>到状态</a:t>
            </a:r>
            <a:r>
              <a:rPr lang="en-US" altLang="zh-CN" sz="2400" b="1" dirty="0">
                <a:solidFill>
                  <a:srgbClr val="C00000"/>
                </a:solidFill>
                <a:highlight>
                  <a:srgbClr val="FFFF00"/>
                </a:highlight>
              </a:rPr>
              <a:t>s</a:t>
            </a:r>
            <a:r>
              <a:rPr lang="zh-CN" altLang="en-US" sz="2400" b="1" dirty="0">
                <a:solidFill>
                  <a:srgbClr val="C00000"/>
                </a:solidFill>
                <a:highlight>
                  <a:srgbClr val="FFFF00"/>
                </a:highlight>
              </a:rPr>
              <a:t>的最短路径</a:t>
            </a:r>
            <a:r>
              <a:rPr lang="zh-CN" altLang="en-US" sz="2400" b="1" dirty="0">
                <a:solidFill>
                  <a:srgbClr val="C00000"/>
                </a:solidFill>
              </a:rPr>
              <a:t>。</a:t>
            </a:r>
            <a:endParaRPr lang="zh-CN" altLang="en-US" sz="2400" b="1" dirty="0">
              <a:solidFill>
                <a:srgbClr val="C00000"/>
              </a:solidFill>
            </a:endParaRPr>
          </a:p>
          <a:p>
            <a:pPr>
              <a:spcBef>
                <a:spcPts val="600"/>
              </a:spcBef>
            </a:pPr>
            <a:r>
              <a:rPr lang="zh-CN" altLang="en-US" sz="2400" b="0" dirty="0">
                <a:solidFill>
                  <a:srgbClr val="000000"/>
                </a:solidFill>
              </a:rPr>
              <a:t>例：如图</a:t>
            </a:r>
            <a:r>
              <a:rPr lang="en-US" altLang="zh-CN" sz="2400" b="0" dirty="0">
                <a:solidFill>
                  <a:srgbClr val="000000"/>
                </a:solidFill>
              </a:rPr>
              <a:t>1 a)</a:t>
            </a:r>
            <a:r>
              <a:rPr lang="zh-CN" altLang="en-US" sz="2400" b="0" dirty="0">
                <a:solidFill>
                  <a:srgbClr val="000000"/>
                </a:solidFill>
              </a:rPr>
              <a:t>起始状态的深度是</a:t>
            </a:r>
            <a:r>
              <a:rPr lang="en-US" altLang="zh-CN" sz="2400" b="0" dirty="0">
                <a:solidFill>
                  <a:srgbClr val="000000"/>
                </a:solidFill>
              </a:rPr>
              <a:t>0</a:t>
            </a:r>
            <a:r>
              <a:rPr lang="zh-CN" altLang="en-US" sz="2400" b="0" dirty="0">
                <a:solidFill>
                  <a:srgbClr val="000000"/>
                </a:solidFill>
              </a:rPr>
              <a:t>，状态</a:t>
            </a:r>
            <a:r>
              <a:rPr lang="en-US" altLang="zh-CN" sz="2400" b="0" dirty="0">
                <a:solidFill>
                  <a:srgbClr val="000000"/>
                </a:solidFill>
              </a:rPr>
              <a:t>1</a:t>
            </a:r>
            <a:r>
              <a:rPr lang="zh-CN" altLang="en-US" sz="2400" b="0" dirty="0">
                <a:solidFill>
                  <a:srgbClr val="000000"/>
                </a:solidFill>
              </a:rPr>
              <a:t>和</a:t>
            </a:r>
            <a:r>
              <a:rPr lang="en-US" altLang="zh-CN" sz="2400" b="0" dirty="0">
                <a:solidFill>
                  <a:srgbClr val="000000"/>
                </a:solidFill>
              </a:rPr>
              <a:t>3</a:t>
            </a:r>
            <a:r>
              <a:rPr lang="zh-CN" altLang="en-US" sz="2400" b="0" dirty="0">
                <a:solidFill>
                  <a:srgbClr val="000000"/>
                </a:solidFill>
              </a:rPr>
              <a:t>的深度是</a:t>
            </a:r>
            <a:r>
              <a:rPr lang="en-US" altLang="zh-CN" sz="2400" b="0" dirty="0">
                <a:solidFill>
                  <a:srgbClr val="000000"/>
                </a:solidFill>
              </a:rPr>
              <a:t>1</a:t>
            </a:r>
            <a:r>
              <a:rPr lang="zh-CN" altLang="en-US" sz="2400" b="0" dirty="0">
                <a:solidFill>
                  <a:srgbClr val="000000"/>
                </a:solidFill>
              </a:rPr>
              <a:t>，状态</a:t>
            </a:r>
            <a:r>
              <a:rPr lang="en-US" altLang="zh-CN" sz="2400" b="0" dirty="0">
                <a:solidFill>
                  <a:srgbClr val="000000"/>
                </a:solidFill>
              </a:rPr>
              <a:t>2</a:t>
            </a:r>
            <a:r>
              <a:rPr lang="zh-CN" altLang="en-US" sz="2400" b="0" dirty="0">
                <a:solidFill>
                  <a:srgbClr val="000000"/>
                </a:solidFill>
              </a:rPr>
              <a:t>，</a:t>
            </a:r>
            <a:r>
              <a:rPr lang="en-US" altLang="zh-CN" sz="2400" b="0" dirty="0">
                <a:solidFill>
                  <a:srgbClr val="000000"/>
                </a:solidFill>
              </a:rPr>
              <a:t>4</a:t>
            </a:r>
            <a:r>
              <a:rPr lang="zh-CN" altLang="en-US" sz="2400" b="0" dirty="0">
                <a:solidFill>
                  <a:srgbClr val="000000"/>
                </a:solidFill>
              </a:rPr>
              <a:t>，和</a:t>
            </a:r>
            <a:r>
              <a:rPr lang="en-US" altLang="zh-CN" sz="2400" b="0" dirty="0">
                <a:solidFill>
                  <a:srgbClr val="000000"/>
                </a:solidFill>
              </a:rPr>
              <a:t>6</a:t>
            </a:r>
            <a:r>
              <a:rPr lang="zh-CN" altLang="en-US" sz="2400" b="0" dirty="0">
                <a:solidFill>
                  <a:srgbClr val="000000"/>
                </a:solidFill>
              </a:rPr>
              <a:t>的深度是</a:t>
            </a:r>
            <a:r>
              <a:rPr lang="en-US" altLang="zh-CN" sz="2400" b="0" dirty="0">
                <a:solidFill>
                  <a:srgbClr val="000000"/>
                </a:solidFill>
              </a:rPr>
              <a:t>2</a:t>
            </a:r>
            <a:r>
              <a:rPr lang="zh-CN" altLang="en-US" sz="2400" b="0" dirty="0">
                <a:solidFill>
                  <a:srgbClr val="000000"/>
                </a:solidFill>
              </a:rPr>
              <a:t>，等等。 </a:t>
            </a:r>
            <a:endParaRPr lang="zh-CN" altLang="en-US" sz="1800" b="0" dirty="0"/>
          </a:p>
        </p:txBody>
      </p:sp>
      <p:pic>
        <p:nvPicPr>
          <p:cNvPr id="118786" name="Picture 3"/>
          <p:cNvPicPr>
            <a:picLocks noChangeAspect="1" noChangeArrowheads="1"/>
          </p:cNvPicPr>
          <p:nvPr/>
        </p:nvPicPr>
        <p:blipFill>
          <a:blip r:embed="rId1"/>
          <a:srcRect/>
          <a:stretch>
            <a:fillRect/>
          </a:stretch>
        </p:blipFill>
        <p:spPr bwMode="auto">
          <a:xfrm>
            <a:off x="1835696" y="2531386"/>
            <a:ext cx="5041801" cy="2553377"/>
          </a:xfrm>
          <a:prstGeom prst="rect">
            <a:avLst/>
          </a:prstGeom>
          <a:noFill/>
          <a:ln w="9525">
            <a:noFill/>
            <a:miter lim="800000"/>
            <a:headEnd/>
            <a:tailEnd/>
          </a:ln>
        </p:spPr>
      </p:pic>
      <p:sp>
        <p:nvSpPr>
          <p:cNvPr id="118787" name="Text Box 4"/>
          <p:cNvSpPr txBox="1">
            <a:spLocks noChangeArrowheads="1"/>
          </p:cNvSpPr>
          <p:nvPr/>
        </p:nvSpPr>
        <p:spPr bwMode="auto">
          <a:xfrm>
            <a:off x="611188" y="5084763"/>
            <a:ext cx="7705725" cy="1552575"/>
          </a:xfrm>
          <a:prstGeom prst="rect">
            <a:avLst/>
          </a:prstGeom>
          <a:noFill/>
          <a:ln w="9525">
            <a:noFill/>
            <a:miter lim="800000"/>
          </a:ln>
        </p:spPr>
        <p:txBody>
          <a:bodyPr>
            <a:spAutoFit/>
          </a:bodyPr>
          <a:lstStyle/>
          <a:p>
            <a:pPr algn="ctr">
              <a:spcBef>
                <a:spcPct val="50000"/>
              </a:spcBef>
            </a:pPr>
            <a:r>
              <a:rPr lang="zh-CN" altLang="en-US" sz="2400" b="0">
                <a:solidFill>
                  <a:srgbClr val="000000"/>
                </a:solidFill>
              </a:rPr>
              <a:t>   图</a:t>
            </a:r>
            <a:r>
              <a:rPr lang="en-US" altLang="zh-CN" sz="2400" b="0">
                <a:solidFill>
                  <a:srgbClr val="000000"/>
                </a:solidFill>
              </a:rPr>
              <a:t>1 a)</a:t>
            </a:r>
            <a:endParaRPr lang="en-US" altLang="zh-CN" sz="2400" b="0">
              <a:solidFill>
                <a:srgbClr val="000000"/>
              </a:solidFill>
            </a:endParaRPr>
          </a:p>
          <a:p>
            <a:pPr>
              <a:spcBef>
                <a:spcPct val="50000"/>
              </a:spcBef>
            </a:pPr>
            <a:r>
              <a:rPr lang="en-US" altLang="zh-CN" sz="2400" b="0">
                <a:solidFill>
                  <a:srgbClr val="000000"/>
                </a:solidFill>
              </a:rPr>
              <a:t>d(0) = 0;        d(1) =</a:t>
            </a:r>
            <a:r>
              <a:rPr lang="en-US" altLang="zh-CN" sz="1800" b="0"/>
              <a:t> </a:t>
            </a:r>
            <a:r>
              <a:rPr lang="en-US" altLang="zh-CN" sz="2400" b="0">
                <a:solidFill>
                  <a:srgbClr val="000000"/>
                </a:solidFill>
              </a:rPr>
              <a:t>d(3) = 1;      d(2) = d(6) = d(4) = 2</a:t>
            </a:r>
            <a:endParaRPr lang="en-US" altLang="zh-CN" sz="2400" b="0">
              <a:solidFill>
                <a:srgbClr val="000000"/>
              </a:solidFill>
            </a:endParaRPr>
          </a:p>
          <a:p>
            <a:pPr>
              <a:spcBef>
                <a:spcPct val="50000"/>
              </a:spcBef>
            </a:pPr>
            <a:r>
              <a:rPr lang="en-US" altLang="zh-CN" sz="2400" b="0">
                <a:solidFill>
                  <a:srgbClr val="000000"/>
                </a:solidFill>
              </a:rPr>
              <a:t>              d(8) = d(7) = d(5) = 3;      d(9) = 4</a:t>
            </a:r>
            <a:endParaRPr lang="en-US" altLang="zh-CN" sz="2400" b="0">
              <a:solidFill>
                <a:srgbClr val="00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2"/>
          <p:cNvSpPr txBox="1">
            <a:spLocks noChangeArrowheads="1"/>
          </p:cNvSpPr>
          <p:nvPr/>
        </p:nvSpPr>
        <p:spPr bwMode="auto">
          <a:xfrm>
            <a:off x="323850" y="938213"/>
            <a:ext cx="8351838" cy="3925887"/>
          </a:xfrm>
          <a:prstGeom prst="rect">
            <a:avLst/>
          </a:prstGeom>
          <a:noFill/>
          <a:ln w="9525">
            <a:noFill/>
            <a:miter lim="800000"/>
          </a:ln>
        </p:spPr>
        <p:txBody>
          <a:bodyPr>
            <a:spAutoFit/>
          </a:bodyPr>
          <a:lstStyle/>
          <a:p>
            <a:pPr>
              <a:buFont typeface="Wingdings" panose="05000000000000000000"/>
              <a:buChar char="Ø"/>
            </a:pPr>
            <a:r>
              <a:rPr lang="zh-CN" altLang="en-US" sz="2400" b="0" dirty="0">
                <a:solidFill>
                  <a:srgbClr val="000000"/>
                </a:solidFill>
                <a:latin typeface="楷体_GB2312" pitchFamily="49" charset="-122"/>
              </a:rPr>
              <a:t> 计算思路：</a:t>
            </a:r>
            <a:r>
              <a:rPr lang="zh-CN" altLang="en-US" sz="2400" b="0" dirty="0">
                <a:solidFill>
                  <a:srgbClr val="000000"/>
                </a:solidFill>
                <a:highlight>
                  <a:srgbClr val="FFFF00"/>
                </a:highlight>
                <a:latin typeface="楷体_GB2312" pitchFamily="49" charset="-122"/>
              </a:rPr>
              <a:t>先计算所有深度是</a:t>
            </a:r>
            <a:r>
              <a:rPr lang="en-US" altLang="zh-CN" sz="2400" b="0" dirty="0">
                <a:solidFill>
                  <a:srgbClr val="000000"/>
                </a:solidFill>
                <a:highlight>
                  <a:srgbClr val="FFFF00"/>
                </a:highlight>
                <a:latin typeface="楷体_GB2312" pitchFamily="49" charset="-122"/>
              </a:rPr>
              <a:t>1</a:t>
            </a:r>
            <a:r>
              <a:rPr lang="zh-CN" altLang="en-US" sz="2400" b="0" dirty="0">
                <a:solidFill>
                  <a:srgbClr val="000000"/>
                </a:solidFill>
                <a:highlight>
                  <a:srgbClr val="FFFF00"/>
                </a:highlight>
                <a:latin typeface="楷体_GB2312" pitchFamily="49" charset="-122"/>
              </a:rPr>
              <a:t>的状态的失效函数值，然后计算所有深度为</a:t>
            </a:r>
            <a:r>
              <a:rPr lang="en-US" altLang="zh-CN" sz="2400" b="0" dirty="0">
                <a:solidFill>
                  <a:srgbClr val="000000"/>
                </a:solidFill>
                <a:highlight>
                  <a:srgbClr val="FFFF00"/>
                </a:highlight>
                <a:latin typeface="楷体_GB2312" pitchFamily="49" charset="-122"/>
              </a:rPr>
              <a:t>2</a:t>
            </a:r>
            <a:r>
              <a:rPr lang="zh-CN" altLang="en-US" sz="2400" b="0" dirty="0">
                <a:solidFill>
                  <a:srgbClr val="000000"/>
                </a:solidFill>
                <a:highlight>
                  <a:srgbClr val="FFFF00"/>
                </a:highlight>
                <a:latin typeface="楷体_GB2312" pitchFamily="49" charset="-122"/>
              </a:rPr>
              <a:t>的状态</a:t>
            </a:r>
            <a:r>
              <a:rPr lang="zh-CN" altLang="en-US" sz="2400" b="0" dirty="0">
                <a:solidFill>
                  <a:srgbClr val="000000"/>
                </a:solidFill>
                <a:latin typeface="楷体_GB2312" pitchFamily="49" charset="-122"/>
              </a:rPr>
              <a:t>，以此类推，直到所有状态（除了状态</a:t>
            </a:r>
            <a:r>
              <a:rPr lang="en-US" altLang="zh-CN" sz="2400" b="0" dirty="0">
                <a:solidFill>
                  <a:srgbClr val="000000"/>
                </a:solidFill>
                <a:latin typeface="楷体_GB2312" pitchFamily="49" charset="-122"/>
              </a:rPr>
              <a:t>0</a:t>
            </a:r>
            <a:r>
              <a:rPr lang="zh-CN" altLang="en-US" sz="2400" b="0" dirty="0">
                <a:solidFill>
                  <a:srgbClr val="000000"/>
                </a:solidFill>
                <a:latin typeface="楷体_GB2312" pitchFamily="49" charset="-122"/>
              </a:rPr>
              <a:t>，因为它的深度没有定义）的失效函数值都被计算出。</a:t>
            </a:r>
            <a:endParaRPr lang="zh-CN" altLang="en-US" sz="2400" b="0" dirty="0">
              <a:solidFill>
                <a:srgbClr val="000000"/>
              </a:solidFill>
              <a:latin typeface="楷体_GB2312" pitchFamily="49" charset="-122"/>
            </a:endParaRPr>
          </a:p>
          <a:p>
            <a:pPr>
              <a:buFont typeface="Wingdings" panose="05000000000000000000"/>
              <a:buChar char="Ø"/>
            </a:pPr>
            <a:r>
              <a:rPr lang="zh-CN" altLang="en-US" sz="2400" b="0" dirty="0">
                <a:solidFill>
                  <a:srgbClr val="000000"/>
                </a:solidFill>
                <a:latin typeface="楷体_GB2312" pitchFamily="49" charset="-122"/>
              </a:rPr>
              <a:t> 计算方法：用于计算某个状态失效函数值的算法在概念上是非常简单的。首先，</a:t>
            </a:r>
            <a:r>
              <a:rPr lang="zh-CN" altLang="en-US" sz="2400" b="0" dirty="0">
                <a:solidFill>
                  <a:srgbClr val="000000"/>
                </a:solidFill>
                <a:highlight>
                  <a:srgbClr val="FFFF00"/>
                </a:highlight>
                <a:latin typeface="楷体_GB2312" pitchFamily="49" charset="-122"/>
              </a:rPr>
              <a:t>令所有深度为</a:t>
            </a:r>
            <a:r>
              <a:rPr lang="en-US" altLang="zh-CN" sz="2400" b="0" dirty="0">
                <a:solidFill>
                  <a:srgbClr val="000000"/>
                </a:solidFill>
                <a:highlight>
                  <a:srgbClr val="FFFF00"/>
                </a:highlight>
                <a:latin typeface="楷体_GB2312" pitchFamily="49" charset="-122"/>
              </a:rPr>
              <a:t>1</a:t>
            </a:r>
            <a:r>
              <a:rPr lang="zh-CN" altLang="en-US" sz="2400" b="0" dirty="0">
                <a:solidFill>
                  <a:srgbClr val="000000"/>
                </a:solidFill>
                <a:highlight>
                  <a:srgbClr val="FFFF00"/>
                </a:highlight>
                <a:latin typeface="楷体_GB2312" pitchFamily="49" charset="-122"/>
              </a:rPr>
              <a:t>的状态</a:t>
            </a:r>
            <a:r>
              <a:rPr lang="en-US" altLang="zh-CN" sz="2400" b="0" dirty="0">
                <a:solidFill>
                  <a:srgbClr val="000000"/>
                </a:solidFill>
                <a:highlight>
                  <a:srgbClr val="FFFF00"/>
                </a:highlight>
                <a:latin typeface="楷体_GB2312" pitchFamily="49" charset="-122"/>
              </a:rPr>
              <a:t>s</a:t>
            </a:r>
            <a:r>
              <a:rPr lang="zh-CN" altLang="en-US" sz="2400" b="0" dirty="0">
                <a:solidFill>
                  <a:srgbClr val="000000"/>
                </a:solidFill>
                <a:highlight>
                  <a:srgbClr val="FFFF00"/>
                </a:highlight>
                <a:latin typeface="楷体_GB2312" pitchFamily="49" charset="-122"/>
              </a:rPr>
              <a:t>的函数值为</a:t>
            </a:r>
            <a:r>
              <a:rPr lang="en-US" altLang="zh-CN" sz="2400" b="0" dirty="0">
                <a:solidFill>
                  <a:srgbClr val="000000"/>
                </a:solidFill>
                <a:highlight>
                  <a:srgbClr val="FFFF00"/>
                </a:highlight>
                <a:latin typeface="楷体_GB2312" pitchFamily="49" charset="-122"/>
              </a:rPr>
              <a:t>f(s) = 0</a:t>
            </a:r>
            <a:r>
              <a:rPr lang="zh-CN" altLang="en-US" sz="2400" b="0" dirty="0">
                <a:solidFill>
                  <a:srgbClr val="000000"/>
                </a:solidFill>
                <a:latin typeface="楷体_GB2312" pitchFamily="49" charset="-122"/>
              </a:rPr>
              <a:t>。假设所有深度小于</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a:t>
            </a:r>
            <a:r>
              <a:rPr lang="en-US" altLang="zh-CN" sz="2400" b="0" dirty="0">
                <a:solidFill>
                  <a:srgbClr val="000000"/>
                </a:solidFill>
                <a:latin typeface="楷体_GB2312" pitchFamily="49" charset="-122"/>
              </a:rPr>
              <a:t>f</a:t>
            </a:r>
            <a:r>
              <a:rPr lang="zh-CN" altLang="en-US" sz="2400" b="0" dirty="0">
                <a:solidFill>
                  <a:srgbClr val="000000"/>
                </a:solidFill>
                <a:latin typeface="楷体_GB2312" pitchFamily="49" charset="-122"/>
              </a:rPr>
              <a:t>值都已经被算出了，那么</a:t>
            </a:r>
            <a:r>
              <a:rPr lang="zh-CN" altLang="en-US" sz="2400" b="0" dirty="0">
                <a:solidFill>
                  <a:srgbClr val="000000"/>
                </a:solidFill>
                <a:highlight>
                  <a:srgbClr val="FFFF00"/>
                </a:highlight>
                <a:latin typeface="楷体_GB2312" pitchFamily="49" charset="-122"/>
              </a:rPr>
              <a:t>深度为</a:t>
            </a:r>
            <a:r>
              <a:rPr lang="en-US" altLang="zh-CN" sz="2400" b="0" dirty="0">
                <a:solidFill>
                  <a:srgbClr val="000000"/>
                </a:solidFill>
                <a:highlight>
                  <a:srgbClr val="FFFF00"/>
                </a:highlight>
                <a:latin typeface="楷体_GB2312" pitchFamily="49" charset="-122"/>
              </a:rPr>
              <a:t>d</a:t>
            </a:r>
            <a:r>
              <a:rPr lang="zh-CN" altLang="en-US" sz="2400" b="0" dirty="0">
                <a:solidFill>
                  <a:srgbClr val="000000"/>
                </a:solidFill>
                <a:highlight>
                  <a:srgbClr val="FFFF00"/>
                </a:highlight>
                <a:latin typeface="楷体_GB2312" pitchFamily="49" charset="-122"/>
              </a:rPr>
              <a:t>的状态的失效函数值将根据深度小于</a:t>
            </a:r>
            <a:r>
              <a:rPr lang="en-US" altLang="zh-CN" sz="2400" b="0" dirty="0">
                <a:solidFill>
                  <a:srgbClr val="000000"/>
                </a:solidFill>
                <a:highlight>
                  <a:srgbClr val="FFFF00"/>
                </a:highlight>
                <a:latin typeface="楷体_GB2312" pitchFamily="49" charset="-122"/>
              </a:rPr>
              <a:t>d</a:t>
            </a:r>
            <a:r>
              <a:rPr lang="zh-CN" altLang="en-US" sz="2400" b="0" dirty="0">
                <a:solidFill>
                  <a:srgbClr val="000000"/>
                </a:solidFill>
                <a:highlight>
                  <a:srgbClr val="FFFF00"/>
                </a:highlight>
                <a:latin typeface="楷体_GB2312" pitchFamily="49" charset="-122"/>
              </a:rPr>
              <a:t>的状态的失效函数值来计算</a:t>
            </a:r>
            <a:r>
              <a:rPr lang="zh-CN" altLang="en-US" sz="2400" b="0" dirty="0">
                <a:solidFill>
                  <a:srgbClr val="000000"/>
                </a:solidFill>
                <a:latin typeface="楷体_GB2312" pitchFamily="49" charset="-122"/>
              </a:rPr>
              <a:t>。 </a:t>
            </a:r>
            <a:endParaRPr lang="zh-CN" altLang="en-US" sz="2400" b="0" dirty="0">
              <a:solidFill>
                <a:srgbClr val="000000"/>
              </a:solidFill>
              <a:latin typeface="楷体_GB2312" pitchFamily="49" charset="-122"/>
            </a:endParaRPr>
          </a:p>
          <a:p>
            <a:pPr>
              <a:spcBef>
                <a:spcPct val="50000"/>
              </a:spcBef>
            </a:pPr>
            <a:endParaRPr lang="zh-CN" altLang="en-US" sz="2400" b="0" dirty="0">
              <a:solidFill>
                <a:srgbClr val="000000"/>
              </a:solidFill>
              <a:latin typeface="楷体_GB2312" pitchFamily="49" charset="-122"/>
            </a:endParaRPr>
          </a:p>
        </p:txBody>
      </p:sp>
      <p:sp>
        <p:nvSpPr>
          <p:cNvPr id="119810" name="Text Box 3"/>
          <p:cNvSpPr txBox="1">
            <a:spLocks noChangeArrowheads="1"/>
          </p:cNvSpPr>
          <p:nvPr/>
        </p:nvSpPr>
        <p:spPr bwMode="auto">
          <a:xfrm>
            <a:off x="289820" y="4365104"/>
            <a:ext cx="8496300" cy="1631216"/>
          </a:xfrm>
          <a:prstGeom prst="rect">
            <a:avLst/>
          </a:prstGeom>
          <a:noFill/>
          <a:ln w="9525">
            <a:noFill/>
            <a:miter lim="800000"/>
          </a:ln>
        </p:spPr>
        <p:txBody>
          <a:bodyPr>
            <a:spAutoFit/>
          </a:bodyPr>
          <a:lstStyle/>
          <a:p>
            <a:pPr marL="342900" indent="-342900"/>
            <a:r>
              <a:rPr lang="zh-CN" altLang="en-US" sz="2000" b="0" dirty="0">
                <a:solidFill>
                  <a:srgbClr val="000000"/>
                </a:solidFill>
              </a:rPr>
              <a:t>    </a:t>
            </a:r>
            <a:r>
              <a:rPr lang="zh-CN" altLang="en-US" sz="2000" b="1" dirty="0">
                <a:solidFill>
                  <a:srgbClr val="C00000"/>
                </a:solidFill>
              </a:rPr>
              <a:t>为了计算深度为</a:t>
            </a:r>
            <a:r>
              <a:rPr lang="en-US" altLang="zh-CN" sz="2000" b="1" dirty="0">
                <a:solidFill>
                  <a:srgbClr val="C00000"/>
                </a:solidFill>
              </a:rPr>
              <a:t>d</a:t>
            </a:r>
            <a:r>
              <a:rPr lang="zh-CN" altLang="en-US" sz="2000" b="1" dirty="0">
                <a:solidFill>
                  <a:srgbClr val="C00000"/>
                </a:solidFill>
              </a:rPr>
              <a:t>的</a:t>
            </a:r>
            <a:r>
              <a:rPr lang="en-US" altLang="zh-CN" sz="2000" b="1" dirty="0">
                <a:solidFill>
                  <a:srgbClr val="C00000"/>
                </a:solidFill>
              </a:rPr>
              <a:t>s</a:t>
            </a:r>
            <a:r>
              <a:rPr lang="zh-CN" altLang="en-US" sz="2000" b="1" dirty="0">
                <a:solidFill>
                  <a:srgbClr val="C00000"/>
                </a:solidFill>
              </a:rPr>
              <a:t>状态的失效函数值，我们考虑深度为</a:t>
            </a:r>
            <a:r>
              <a:rPr lang="en-US" altLang="zh-CN" sz="2000" b="1" dirty="0">
                <a:solidFill>
                  <a:srgbClr val="C00000"/>
                </a:solidFill>
              </a:rPr>
              <a:t>d-1</a:t>
            </a:r>
            <a:r>
              <a:rPr lang="zh-CN" altLang="en-US" sz="2000" b="1" dirty="0">
                <a:solidFill>
                  <a:srgbClr val="C00000"/>
                </a:solidFill>
              </a:rPr>
              <a:t>的状态</a:t>
            </a:r>
            <a:r>
              <a:rPr lang="en-US" altLang="zh-CN" sz="2000" b="1" dirty="0">
                <a:solidFill>
                  <a:srgbClr val="C00000"/>
                </a:solidFill>
              </a:rPr>
              <a:t>r</a:t>
            </a:r>
            <a:r>
              <a:rPr lang="zh-CN" altLang="en-US" sz="2000" b="1" dirty="0">
                <a:solidFill>
                  <a:srgbClr val="C00000"/>
                </a:solidFill>
              </a:rPr>
              <a:t>，存在某个输入</a:t>
            </a:r>
            <a:r>
              <a:rPr lang="en-US" altLang="zh-CN" sz="2000" b="1" dirty="0">
                <a:solidFill>
                  <a:srgbClr val="C00000"/>
                </a:solidFill>
              </a:rPr>
              <a:t>a</a:t>
            </a:r>
            <a:r>
              <a:rPr lang="zh-CN" altLang="en-US" sz="2000" b="1" dirty="0">
                <a:solidFill>
                  <a:srgbClr val="C00000"/>
                </a:solidFill>
              </a:rPr>
              <a:t>，使得</a:t>
            </a:r>
            <a:r>
              <a:rPr lang="en-US" altLang="zh-CN" sz="2000" b="1" dirty="0">
                <a:solidFill>
                  <a:srgbClr val="C00000"/>
                </a:solidFill>
              </a:rPr>
              <a:t>g(r, a) = s</a:t>
            </a:r>
            <a:r>
              <a:rPr lang="zh-CN" altLang="en-US" sz="2000" b="1" dirty="0">
                <a:solidFill>
                  <a:srgbClr val="C00000"/>
                </a:solidFill>
              </a:rPr>
              <a:t>。执行以下步骤：</a:t>
            </a:r>
            <a:endParaRPr lang="zh-CN" altLang="en-US" sz="2000" b="1" dirty="0">
              <a:solidFill>
                <a:srgbClr val="C00000"/>
              </a:solidFill>
            </a:endParaRPr>
          </a:p>
          <a:p>
            <a:pPr marL="342900" indent="-342900">
              <a:buFont typeface="Wingdings" panose="05000000000000000000"/>
              <a:buChar char="Ø"/>
            </a:pPr>
            <a:r>
              <a:rPr lang="en-US" altLang="zh-CN" sz="2000" b="1" dirty="0">
                <a:solidFill>
                  <a:srgbClr val="C00000"/>
                </a:solidFill>
              </a:rPr>
              <a:t>Step1</a:t>
            </a:r>
            <a:r>
              <a:rPr lang="zh-CN" altLang="en-US" sz="2000" b="1" dirty="0">
                <a:solidFill>
                  <a:srgbClr val="C00000"/>
                </a:solidFill>
              </a:rPr>
              <a:t>：</a:t>
            </a:r>
            <a:r>
              <a:rPr lang="en-US" altLang="zh-CN" sz="2000" b="1" dirty="0">
                <a:solidFill>
                  <a:srgbClr val="C00000"/>
                </a:solidFill>
              </a:rPr>
              <a:t>state = f(r)</a:t>
            </a:r>
            <a:r>
              <a:rPr lang="zh-CN" altLang="en-US" sz="2000" b="1" dirty="0">
                <a:solidFill>
                  <a:srgbClr val="C00000"/>
                </a:solidFill>
              </a:rPr>
              <a:t>。</a:t>
            </a:r>
            <a:endParaRPr lang="zh-CN" altLang="en-US" sz="2000" b="1" dirty="0">
              <a:solidFill>
                <a:srgbClr val="C00000"/>
              </a:solidFill>
            </a:endParaRPr>
          </a:p>
          <a:p>
            <a:pPr marL="342900" indent="-342900">
              <a:buFont typeface="Wingdings" panose="05000000000000000000"/>
              <a:buChar char="Ø"/>
            </a:pPr>
            <a:r>
              <a:rPr lang="en-US" altLang="zh-CN" sz="2000" b="1" dirty="0">
                <a:solidFill>
                  <a:srgbClr val="C00000"/>
                </a:solidFill>
              </a:rPr>
              <a:t>Step2</a:t>
            </a:r>
            <a:r>
              <a:rPr lang="zh-CN" altLang="en-US" sz="2000" b="1" dirty="0">
                <a:solidFill>
                  <a:srgbClr val="C00000"/>
                </a:solidFill>
              </a:rPr>
              <a:t>：记</a:t>
            </a:r>
            <a:r>
              <a:rPr lang="en-US" altLang="zh-CN" sz="2000" b="1" dirty="0">
                <a:solidFill>
                  <a:srgbClr val="C00000"/>
                </a:solidFill>
              </a:rPr>
              <a:t>f(s) = g(state, a)</a:t>
            </a:r>
            <a:endParaRPr lang="en-US" altLang="zh-CN" sz="2000" b="1" dirty="0">
              <a:solidFill>
                <a:srgbClr val="C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323528" y="23711"/>
            <a:ext cx="8229600" cy="711200"/>
          </a:xfrm>
        </p:spPr>
        <p:txBody>
          <a:bodyPr/>
          <a:lstStyle/>
          <a:p>
            <a:pPr eaLnBrk="1" hangingPunct="1"/>
            <a:r>
              <a:rPr lang="zh-CN" altLang="en-US" dirty="0"/>
              <a:t>多模式匹配算法</a:t>
            </a:r>
            <a:endParaRPr lang="zh-CN" altLang="en-US" dirty="0"/>
          </a:p>
        </p:txBody>
      </p:sp>
      <p:sp>
        <p:nvSpPr>
          <p:cNvPr id="108546" name="Rectangle 3"/>
          <p:cNvSpPr>
            <a:spLocks noGrp="1" noChangeArrowheads="1"/>
          </p:cNvSpPr>
          <p:nvPr>
            <p:ph type="body" idx="1"/>
          </p:nvPr>
        </p:nvSpPr>
        <p:spPr>
          <a:xfrm>
            <a:off x="417269" y="1196752"/>
            <a:ext cx="8137525" cy="4752975"/>
          </a:xfrm>
        </p:spPr>
        <p:txBody>
          <a:bodyPr>
            <a:normAutofit fontScale="85000" lnSpcReduction="20000"/>
          </a:bodyPr>
          <a:lstStyle/>
          <a:p>
            <a:pPr eaLnBrk="1" hangingPunct="1">
              <a:lnSpc>
                <a:spcPct val="110000"/>
              </a:lnSpc>
            </a:pPr>
            <a:r>
              <a:rPr lang="zh-CN" altLang="en-US" sz="2800" dirty="0"/>
              <a:t>多模式匹配问题在生物计算、信息检索及信号处理领域有着非常广泛的应用。</a:t>
            </a:r>
            <a:endParaRPr lang="zh-CN" altLang="en-US" sz="2800" dirty="0"/>
          </a:p>
          <a:p>
            <a:pPr eaLnBrk="1" hangingPunct="1">
              <a:lnSpc>
                <a:spcPct val="110000"/>
              </a:lnSpc>
            </a:pPr>
            <a:r>
              <a:rPr lang="zh-CN" altLang="en-US" sz="2800" dirty="0"/>
              <a:t>最早也是最著名的以线性时间复杂度解决这个问题的算法是</a:t>
            </a:r>
            <a:r>
              <a:rPr lang="en-US" altLang="zh-CN" sz="2800" dirty="0"/>
              <a:t>1975</a:t>
            </a:r>
            <a:r>
              <a:rPr lang="zh-CN" altLang="en-US" sz="2800" dirty="0"/>
              <a:t>年</a:t>
            </a:r>
            <a:r>
              <a:rPr lang="en-US" altLang="zh-CN" sz="2800" dirty="0" err="1"/>
              <a:t>Aho-Corasick</a:t>
            </a:r>
            <a:r>
              <a:rPr lang="zh-CN" altLang="en-US" sz="2800" dirty="0"/>
              <a:t>提出的</a:t>
            </a:r>
            <a:r>
              <a:rPr lang="en-US" altLang="zh-CN" sz="2800" dirty="0"/>
              <a:t>AC75</a:t>
            </a:r>
            <a:r>
              <a:rPr lang="zh-CN" altLang="en-US" sz="2800" dirty="0"/>
              <a:t>；</a:t>
            </a:r>
            <a:endParaRPr lang="zh-CN" altLang="en-US" sz="2800" dirty="0"/>
          </a:p>
          <a:p>
            <a:pPr eaLnBrk="1" hangingPunct="1">
              <a:lnSpc>
                <a:spcPct val="110000"/>
              </a:lnSpc>
            </a:pPr>
            <a:r>
              <a:rPr lang="zh-CN" altLang="en-US" sz="2800" dirty="0"/>
              <a:t>对于单模式还有非常好高效的算法</a:t>
            </a:r>
            <a:r>
              <a:rPr lang="en-US" altLang="zh-CN" sz="2800" dirty="0"/>
              <a:t>BM77,</a:t>
            </a:r>
            <a:r>
              <a:rPr lang="zh-CN" altLang="en-US" sz="2800" dirty="0"/>
              <a:t>由</a:t>
            </a:r>
            <a:r>
              <a:rPr lang="en-US" altLang="zh-CN" sz="2800" dirty="0"/>
              <a:t>BM</a:t>
            </a:r>
            <a:r>
              <a:rPr lang="zh-CN" altLang="en-US" sz="2800" dirty="0"/>
              <a:t>中的跳跃思想衍生出了许多变种，应用于单模式和多模式匹配中。</a:t>
            </a:r>
            <a:endParaRPr lang="zh-CN" altLang="en-US" sz="2800" dirty="0"/>
          </a:p>
          <a:p>
            <a:pPr eaLnBrk="1" hangingPunct="1">
              <a:lnSpc>
                <a:spcPct val="110000"/>
              </a:lnSpc>
            </a:pPr>
            <a:r>
              <a:rPr lang="en-US" altLang="zh-CN" sz="2800" dirty="0" err="1"/>
              <a:t>Commentz</a:t>
            </a:r>
            <a:r>
              <a:rPr lang="en-US" altLang="zh-CN" sz="2800" dirty="0"/>
              <a:t>-Walter</a:t>
            </a:r>
            <a:r>
              <a:rPr lang="zh-CN" altLang="en-US" sz="2800" dirty="0"/>
              <a:t>就是在结合</a:t>
            </a:r>
            <a:r>
              <a:rPr lang="en-US" altLang="zh-CN" sz="2800" dirty="0"/>
              <a:t>AC</a:t>
            </a:r>
            <a:r>
              <a:rPr lang="zh-CN" altLang="en-US" sz="2800" dirty="0"/>
              <a:t>和</a:t>
            </a:r>
            <a:r>
              <a:rPr lang="en-US" altLang="zh-CN" sz="2800" dirty="0"/>
              <a:t>BM</a:t>
            </a:r>
            <a:r>
              <a:rPr lang="zh-CN" altLang="en-US" sz="2800" dirty="0"/>
              <a:t>的思想产生的一种多模式匹配算法，</a:t>
            </a:r>
            <a:endParaRPr lang="zh-CN" altLang="en-US" sz="2800" dirty="0"/>
          </a:p>
          <a:p>
            <a:pPr eaLnBrk="1" hangingPunct="1">
              <a:lnSpc>
                <a:spcPct val="110000"/>
              </a:lnSpc>
            </a:pPr>
            <a:r>
              <a:rPr lang="zh-CN" altLang="en-US" sz="2800" dirty="0"/>
              <a:t>另外，</a:t>
            </a:r>
            <a:r>
              <a:rPr lang="en-US" altLang="zh-CN" sz="2800" dirty="0"/>
              <a:t>1992</a:t>
            </a:r>
            <a:r>
              <a:rPr lang="zh-CN" altLang="en-US" sz="2800" dirty="0"/>
              <a:t>年</a:t>
            </a:r>
            <a:r>
              <a:rPr lang="en-US" altLang="zh-CN" sz="2800" dirty="0" err="1"/>
              <a:t>Wu.Sum</a:t>
            </a:r>
            <a:r>
              <a:rPr lang="zh-CN" altLang="en-US" sz="2800" dirty="0"/>
              <a:t>和</a:t>
            </a:r>
            <a:r>
              <a:rPr lang="en-US" altLang="zh-CN" sz="2800" dirty="0" err="1"/>
              <a:t>Udi.manber</a:t>
            </a:r>
            <a:r>
              <a:rPr lang="zh-CN" altLang="en-US" sz="2800" dirty="0"/>
              <a:t>提出的</a:t>
            </a:r>
            <a:r>
              <a:rPr lang="en-US" altLang="zh-CN" sz="2800" dirty="0" err="1"/>
              <a:t>agrep</a:t>
            </a:r>
            <a:r>
              <a:rPr lang="zh-CN" altLang="en-US" sz="2800" dirty="0"/>
              <a:t>是最好的多模算法之一。</a:t>
            </a:r>
            <a:endParaRPr lang="zh-CN" altLang="en-US" sz="2800" dirty="0"/>
          </a:p>
          <a:p>
            <a:pPr eaLnBrk="1" hangingPunct="1">
              <a:lnSpc>
                <a:spcPct val="110000"/>
              </a:lnSpc>
            </a:pPr>
            <a:r>
              <a:rPr lang="zh-CN" altLang="en-US" sz="2800" dirty="0"/>
              <a:t>近年来，由于</a:t>
            </a:r>
            <a:r>
              <a:rPr lang="zh-CN" altLang="en-US" sz="2800" dirty="0"/>
              <a:t>后缀树（</a:t>
            </a:r>
            <a:r>
              <a:rPr lang="en-US" altLang="zh-CN" sz="2800" dirty="0"/>
              <a:t>suffix tree</a:t>
            </a:r>
            <a:r>
              <a:rPr lang="zh-CN" altLang="en-US" sz="2800" dirty="0"/>
              <a:t>）和后缀自动机</a:t>
            </a:r>
            <a:r>
              <a:rPr lang="en-US" altLang="zh-CN" sz="2800" dirty="0"/>
              <a:t>(suffix </a:t>
            </a:r>
            <a:r>
              <a:rPr lang="en-US" altLang="zh-CN" sz="2800" dirty="0" err="1"/>
              <a:t>auromaton</a:t>
            </a:r>
            <a:r>
              <a:rPr lang="en-US" altLang="zh-CN" sz="2800" dirty="0"/>
              <a:t>)</a:t>
            </a:r>
            <a:r>
              <a:rPr lang="zh-CN" altLang="en-US" sz="2800" dirty="0"/>
              <a:t>的引入，又出现了</a:t>
            </a:r>
            <a:r>
              <a:rPr lang="en-US" altLang="zh-CN" sz="2800" dirty="0"/>
              <a:t>DAWG</a:t>
            </a:r>
            <a:r>
              <a:rPr lang="zh-CN" altLang="en-US" sz="2800" dirty="0"/>
              <a:t>－</a:t>
            </a:r>
            <a:r>
              <a:rPr lang="en-US" altLang="zh-CN" sz="2800" dirty="0"/>
              <a:t>MATCH</a:t>
            </a:r>
            <a:r>
              <a:rPr lang="zh-CN" altLang="en-US" sz="2800" dirty="0"/>
              <a:t>和</a:t>
            </a:r>
            <a:r>
              <a:rPr lang="en-US" altLang="zh-CN" sz="2800" dirty="0" err="1"/>
              <a:t>MultiBDM</a:t>
            </a:r>
            <a:r>
              <a:rPr lang="zh-CN" altLang="en-US" sz="2800" dirty="0"/>
              <a:t>。</a:t>
            </a:r>
            <a:endParaRPr lang="zh-CN"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altLang="zh-CN" dirty="0"/>
              <a:t>{</a:t>
            </a:r>
            <a:r>
              <a:rPr lang="en-US" altLang="zh-CN" dirty="0" err="1"/>
              <a:t>hers,his,she</a:t>
            </a:r>
            <a:r>
              <a:rPr lang="en-US" altLang="zh-CN" dirty="0"/>
              <a:t>}</a:t>
            </a:r>
            <a:endParaRPr lang="zh-CN" altLang="en-US" dirty="0"/>
          </a:p>
        </p:txBody>
      </p:sp>
      <p:sp>
        <p:nvSpPr>
          <p:cNvPr id="12083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endParaRPr kumimoji="1" lang="en-US" altLang="zh-CN" sz="2800">
              <a:solidFill>
                <a:srgbClr val="272777"/>
              </a:solidFill>
            </a:endParaRPr>
          </a:p>
        </p:txBody>
      </p:sp>
      <p:sp>
        <p:nvSpPr>
          <p:cNvPr id="12083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endParaRPr kumimoji="1" lang="en-US" altLang="zh-CN" sz="2800">
              <a:solidFill>
                <a:srgbClr val="272777"/>
              </a:solidFill>
            </a:endParaRPr>
          </a:p>
        </p:txBody>
      </p:sp>
      <p:sp>
        <p:nvSpPr>
          <p:cNvPr id="12083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endParaRPr kumimoji="1" lang="en-US" altLang="zh-CN" sz="2800">
              <a:solidFill>
                <a:srgbClr val="272777"/>
              </a:solidFill>
            </a:endParaRPr>
          </a:p>
        </p:txBody>
      </p:sp>
      <p:sp>
        <p:nvSpPr>
          <p:cNvPr id="12083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endParaRPr kumimoji="1" lang="en-US" altLang="zh-CN" sz="2800">
              <a:solidFill>
                <a:srgbClr val="272777"/>
              </a:solidFill>
            </a:endParaRPr>
          </a:p>
        </p:txBody>
      </p:sp>
      <p:sp>
        <p:nvSpPr>
          <p:cNvPr id="12083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endParaRPr kumimoji="1" lang="en-US" altLang="zh-CN" sz="2800">
              <a:solidFill>
                <a:srgbClr val="272777"/>
              </a:solidFill>
            </a:endParaRPr>
          </a:p>
        </p:txBody>
      </p:sp>
      <p:sp>
        <p:nvSpPr>
          <p:cNvPr id="12083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endParaRPr kumimoji="1" lang="en-US" altLang="zh-CN" sz="2800">
              <a:solidFill>
                <a:srgbClr val="272777"/>
              </a:solidFill>
            </a:endParaRPr>
          </a:p>
        </p:txBody>
      </p:sp>
      <p:sp>
        <p:nvSpPr>
          <p:cNvPr id="12084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endParaRPr kumimoji="1" lang="en-US" altLang="zh-CN" sz="2800">
              <a:solidFill>
                <a:srgbClr val="272777"/>
              </a:solidFill>
            </a:endParaRPr>
          </a:p>
        </p:txBody>
      </p:sp>
      <p:sp>
        <p:nvSpPr>
          <p:cNvPr id="12084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endParaRPr kumimoji="1" lang="en-US" altLang="zh-CN" sz="2800">
              <a:solidFill>
                <a:srgbClr val="272777"/>
              </a:solidFill>
            </a:endParaRPr>
          </a:p>
        </p:txBody>
      </p:sp>
      <p:sp>
        <p:nvSpPr>
          <p:cNvPr id="12084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endParaRPr kumimoji="1" lang="en-US" altLang="zh-CN" sz="2800">
              <a:solidFill>
                <a:srgbClr val="272777"/>
              </a:solidFill>
            </a:endParaRPr>
          </a:p>
        </p:txBody>
      </p:sp>
      <p:sp>
        <p:nvSpPr>
          <p:cNvPr id="12084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endParaRPr kumimoji="1" lang="en-US" altLang="zh-CN" sz="2800">
              <a:solidFill>
                <a:srgbClr val="272777"/>
              </a:solidFill>
            </a:endParaRPr>
          </a:p>
        </p:txBody>
      </p:sp>
      <p:cxnSp>
        <p:nvCxnSpPr>
          <p:cNvPr id="120844" name="AutoShape 13"/>
          <p:cNvCxnSpPr>
            <a:cxnSpLocks noChangeShapeType="1"/>
            <a:stCxn id="120834" idx="4"/>
            <a:endCxn id="120841" idx="2"/>
          </p:cNvCxnSpPr>
          <p:nvPr/>
        </p:nvCxnSpPr>
        <p:spPr bwMode="auto">
          <a:xfrm rot="16200000" flipH="1">
            <a:off x="1691482" y="3320256"/>
            <a:ext cx="2197100" cy="1547813"/>
          </a:xfrm>
          <a:prstGeom prst="bentConnector2">
            <a:avLst/>
          </a:prstGeom>
          <a:noFill/>
          <a:ln w="9525">
            <a:solidFill>
              <a:schemeClr val="tx1"/>
            </a:solidFill>
            <a:miter lim="800000"/>
            <a:tailEnd type="triangle" w="med" len="med"/>
          </a:ln>
        </p:spPr>
      </p:cxnSp>
      <p:sp>
        <p:nvSpPr>
          <p:cNvPr id="120845" name="Line 14"/>
          <p:cNvSpPr>
            <a:spLocks noChangeShapeType="1"/>
          </p:cNvSpPr>
          <p:nvPr/>
        </p:nvSpPr>
        <p:spPr bwMode="auto">
          <a:xfrm>
            <a:off x="2339975" y="2636838"/>
            <a:ext cx="1079500" cy="0"/>
          </a:xfrm>
          <a:prstGeom prst="line">
            <a:avLst/>
          </a:prstGeom>
          <a:noFill/>
          <a:ln w="9525">
            <a:solidFill>
              <a:schemeClr val="tx1"/>
            </a:solidFill>
            <a:round/>
            <a:tailEnd type="triangle" w="med" len="med"/>
          </a:ln>
        </p:spPr>
        <p:txBody>
          <a:bodyPr/>
          <a:lstStyle/>
          <a:p>
            <a:endParaRPr lang="zh-CN" altLang="en-US"/>
          </a:p>
        </p:txBody>
      </p:sp>
      <p:sp>
        <p:nvSpPr>
          <p:cNvPr id="120846" name="Line 15"/>
          <p:cNvSpPr>
            <a:spLocks noChangeShapeType="1"/>
          </p:cNvSpPr>
          <p:nvPr/>
        </p:nvSpPr>
        <p:spPr bwMode="auto">
          <a:xfrm>
            <a:off x="4067175" y="2636838"/>
            <a:ext cx="720725" cy="0"/>
          </a:xfrm>
          <a:prstGeom prst="line">
            <a:avLst/>
          </a:prstGeom>
          <a:noFill/>
          <a:ln w="9525">
            <a:solidFill>
              <a:schemeClr val="tx1"/>
            </a:solidFill>
            <a:round/>
            <a:tailEnd type="triangle" w="med" len="med"/>
          </a:ln>
        </p:spPr>
        <p:txBody>
          <a:bodyPr/>
          <a:lstStyle/>
          <a:p>
            <a:endParaRPr lang="zh-CN" altLang="en-US"/>
          </a:p>
        </p:txBody>
      </p:sp>
      <p:sp>
        <p:nvSpPr>
          <p:cNvPr id="120847" name="Line 16"/>
          <p:cNvSpPr>
            <a:spLocks noChangeShapeType="1"/>
          </p:cNvSpPr>
          <p:nvPr/>
        </p:nvSpPr>
        <p:spPr bwMode="auto">
          <a:xfrm>
            <a:off x="5435600" y="2636838"/>
            <a:ext cx="576263" cy="0"/>
          </a:xfrm>
          <a:prstGeom prst="line">
            <a:avLst/>
          </a:prstGeom>
          <a:noFill/>
          <a:ln w="9525">
            <a:solidFill>
              <a:schemeClr val="tx1"/>
            </a:solidFill>
            <a:round/>
            <a:tailEnd type="triangle" w="med" len="med"/>
          </a:ln>
        </p:spPr>
        <p:txBody>
          <a:bodyPr/>
          <a:lstStyle/>
          <a:p>
            <a:endParaRPr lang="zh-CN" altLang="en-US"/>
          </a:p>
        </p:txBody>
      </p:sp>
      <p:sp>
        <p:nvSpPr>
          <p:cNvPr id="120848" name="Line 17"/>
          <p:cNvSpPr>
            <a:spLocks noChangeShapeType="1"/>
          </p:cNvSpPr>
          <p:nvPr/>
        </p:nvSpPr>
        <p:spPr bwMode="auto">
          <a:xfrm>
            <a:off x="6659563" y="2636838"/>
            <a:ext cx="576262" cy="0"/>
          </a:xfrm>
          <a:prstGeom prst="line">
            <a:avLst/>
          </a:prstGeom>
          <a:noFill/>
          <a:ln w="9525">
            <a:solidFill>
              <a:schemeClr val="tx1"/>
            </a:solidFill>
            <a:round/>
            <a:tailEnd type="triangle" w="med" len="med"/>
          </a:ln>
        </p:spPr>
        <p:txBody>
          <a:bodyPr/>
          <a:lstStyle/>
          <a:p>
            <a:endParaRPr lang="zh-CN" altLang="en-US"/>
          </a:p>
        </p:txBody>
      </p:sp>
      <p:cxnSp>
        <p:nvCxnSpPr>
          <p:cNvPr id="120849" name="AutoShape 18"/>
          <p:cNvCxnSpPr>
            <a:cxnSpLocks noChangeShapeType="1"/>
            <a:stCxn id="120835" idx="4"/>
            <a:endCxn id="120839" idx="2"/>
          </p:cNvCxnSpPr>
          <p:nvPr/>
        </p:nvCxnSpPr>
        <p:spPr bwMode="auto">
          <a:xfrm rot="16200000" flipH="1">
            <a:off x="3707606" y="3031332"/>
            <a:ext cx="1044575" cy="973138"/>
          </a:xfrm>
          <a:prstGeom prst="bentConnector2">
            <a:avLst/>
          </a:prstGeom>
          <a:noFill/>
          <a:ln w="9525">
            <a:solidFill>
              <a:schemeClr val="tx1"/>
            </a:solidFill>
            <a:miter lim="800000"/>
            <a:tailEnd type="triangle" w="med" len="med"/>
          </a:ln>
        </p:spPr>
      </p:cxnSp>
      <p:sp>
        <p:nvSpPr>
          <p:cNvPr id="120850" name="Line 19"/>
          <p:cNvSpPr>
            <a:spLocks noChangeShapeType="1"/>
          </p:cNvSpPr>
          <p:nvPr/>
        </p:nvSpPr>
        <p:spPr bwMode="auto">
          <a:xfrm>
            <a:off x="4211638" y="5156200"/>
            <a:ext cx="576262" cy="0"/>
          </a:xfrm>
          <a:prstGeom prst="line">
            <a:avLst/>
          </a:prstGeom>
          <a:noFill/>
          <a:ln w="9525">
            <a:solidFill>
              <a:schemeClr val="tx1"/>
            </a:solidFill>
            <a:round/>
            <a:tailEnd type="triangle" w="med" len="med"/>
          </a:ln>
        </p:spPr>
        <p:txBody>
          <a:bodyPr/>
          <a:lstStyle/>
          <a:p>
            <a:endParaRPr lang="zh-CN" altLang="en-US"/>
          </a:p>
        </p:txBody>
      </p:sp>
      <p:sp>
        <p:nvSpPr>
          <p:cNvPr id="120851" name="Line 20"/>
          <p:cNvSpPr>
            <a:spLocks noChangeShapeType="1"/>
          </p:cNvSpPr>
          <p:nvPr/>
        </p:nvSpPr>
        <p:spPr bwMode="auto">
          <a:xfrm>
            <a:off x="5435600" y="5156200"/>
            <a:ext cx="576263" cy="0"/>
          </a:xfrm>
          <a:prstGeom prst="line">
            <a:avLst/>
          </a:prstGeom>
          <a:noFill/>
          <a:ln w="9525">
            <a:solidFill>
              <a:schemeClr val="tx1"/>
            </a:solidFill>
            <a:round/>
            <a:tailEnd type="triangle" w="med" len="med"/>
          </a:ln>
        </p:spPr>
        <p:txBody>
          <a:bodyPr/>
          <a:lstStyle/>
          <a:p>
            <a:endParaRPr lang="zh-CN" altLang="en-US"/>
          </a:p>
        </p:txBody>
      </p:sp>
      <p:sp>
        <p:nvSpPr>
          <p:cNvPr id="120852" name="Line 21"/>
          <p:cNvSpPr>
            <a:spLocks noChangeShapeType="1"/>
          </p:cNvSpPr>
          <p:nvPr/>
        </p:nvSpPr>
        <p:spPr bwMode="auto">
          <a:xfrm>
            <a:off x="5364163" y="4003675"/>
            <a:ext cx="647700" cy="0"/>
          </a:xfrm>
          <a:prstGeom prst="line">
            <a:avLst/>
          </a:prstGeom>
          <a:noFill/>
          <a:ln w="9525">
            <a:solidFill>
              <a:schemeClr val="tx1"/>
            </a:solidFill>
            <a:round/>
            <a:tailEnd type="triangle" w="med" len="med"/>
          </a:ln>
        </p:spPr>
        <p:txBody>
          <a:bodyPr/>
          <a:lstStyle/>
          <a:p>
            <a:endParaRPr lang="zh-CN" altLang="en-US"/>
          </a:p>
        </p:txBody>
      </p:sp>
      <p:cxnSp>
        <p:nvCxnSpPr>
          <p:cNvPr id="120853" name="AutoShape 22"/>
          <p:cNvCxnSpPr>
            <a:cxnSpLocks noChangeShapeType="1"/>
            <a:stCxn id="120834" idx="0"/>
            <a:endCxn id="12083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tailEnd type="triangle" w="med" len="med"/>
          </a:ln>
        </p:spPr>
      </p:cxnSp>
      <p:sp>
        <p:nvSpPr>
          <p:cNvPr id="120854" name="Text Box 23"/>
          <p:cNvSpPr txBox="1">
            <a:spLocks noChangeArrowheads="1"/>
          </p:cNvSpPr>
          <p:nvPr/>
        </p:nvSpPr>
        <p:spPr bwMode="auto">
          <a:xfrm>
            <a:off x="1114425" y="2060575"/>
            <a:ext cx="1296988" cy="396875"/>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000">
                <a:solidFill>
                  <a:srgbClr val="272777"/>
                </a:solidFill>
              </a:rPr>
              <a:t>¬{h,s}</a:t>
            </a:r>
            <a:endParaRPr kumimoji="1" lang="en-US" altLang="zh-CN" sz="2000">
              <a:solidFill>
                <a:srgbClr val="272777"/>
              </a:solidFill>
            </a:endParaRPr>
          </a:p>
        </p:txBody>
      </p:sp>
      <p:sp>
        <p:nvSpPr>
          <p:cNvPr id="120855" name="Text Box 24"/>
          <p:cNvSpPr txBox="1">
            <a:spLocks noChangeArrowheads="1"/>
          </p:cNvSpPr>
          <p:nvPr/>
        </p:nvSpPr>
        <p:spPr bwMode="auto">
          <a:xfrm>
            <a:off x="2555875" y="2203450"/>
            <a:ext cx="576263" cy="396875"/>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20856" name="Text Box 25"/>
          <p:cNvSpPr txBox="1">
            <a:spLocks noChangeArrowheads="1"/>
          </p:cNvSpPr>
          <p:nvPr/>
        </p:nvSpPr>
        <p:spPr bwMode="auto">
          <a:xfrm>
            <a:off x="2555875" y="2060575"/>
            <a:ext cx="360363" cy="519113"/>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endParaRPr kumimoji="1" lang="en-US" altLang="zh-CN" sz="2800">
              <a:solidFill>
                <a:srgbClr val="272777"/>
              </a:solidFill>
            </a:endParaRPr>
          </a:p>
        </p:txBody>
      </p:sp>
      <p:sp>
        <p:nvSpPr>
          <p:cNvPr id="120857" name="Text Box 26"/>
          <p:cNvSpPr txBox="1">
            <a:spLocks noChangeArrowheads="1"/>
          </p:cNvSpPr>
          <p:nvPr/>
        </p:nvSpPr>
        <p:spPr bwMode="auto">
          <a:xfrm>
            <a:off x="4140200" y="2132013"/>
            <a:ext cx="360363"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endParaRPr kumimoji="1" lang="en-US" altLang="zh-CN" sz="2800">
              <a:solidFill>
                <a:srgbClr val="272777"/>
              </a:solidFill>
            </a:endParaRPr>
          </a:p>
        </p:txBody>
      </p:sp>
      <p:sp>
        <p:nvSpPr>
          <p:cNvPr id="120858" name="Text Box 27"/>
          <p:cNvSpPr txBox="1">
            <a:spLocks noChangeArrowheads="1"/>
          </p:cNvSpPr>
          <p:nvPr/>
        </p:nvSpPr>
        <p:spPr bwMode="auto">
          <a:xfrm>
            <a:off x="5364163" y="2132013"/>
            <a:ext cx="360362"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endParaRPr kumimoji="1" lang="en-US" altLang="zh-CN" sz="2800">
              <a:solidFill>
                <a:srgbClr val="272777"/>
              </a:solidFill>
            </a:endParaRPr>
          </a:p>
        </p:txBody>
      </p:sp>
      <p:sp>
        <p:nvSpPr>
          <p:cNvPr id="120859" name="Text Box 28"/>
          <p:cNvSpPr txBox="1">
            <a:spLocks noChangeArrowheads="1"/>
          </p:cNvSpPr>
          <p:nvPr/>
        </p:nvSpPr>
        <p:spPr bwMode="auto">
          <a:xfrm>
            <a:off x="6732588" y="2203450"/>
            <a:ext cx="360362" cy="519113"/>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endParaRPr kumimoji="1" lang="en-US" altLang="zh-CN" sz="2800">
              <a:solidFill>
                <a:srgbClr val="272777"/>
              </a:solidFill>
            </a:endParaRPr>
          </a:p>
        </p:txBody>
      </p:sp>
      <p:sp>
        <p:nvSpPr>
          <p:cNvPr id="120860" name="Text Box 29"/>
          <p:cNvSpPr txBox="1">
            <a:spLocks noChangeArrowheads="1"/>
          </p:cNvSpPr>
          <p:nvPr/>
        </p:nvSpPr>
        <p:spPr bwMode="auto">
          <a:xfrm>
            <a:off x="4067175" y="3484563"/>
            <a:ext cx="360363"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endParaRPr kumimoji="1" lang="en-US" altLang="zh-CN" sz="2800">
              <a:solidFill>
                <a:srgbClr val="272777"/>
              </a:solidFill>
            </a:endParaRPr>
          </a:p>
        </p:txBody>
      </p:sp>
      <p:sp>
        <p:nvSpPr>
          <p:cNvPr id="120861" name="Text Box 30"/>
          <p:cNvSpPr txBox="1">
            <a:spLocks noChangeArrowheads="1"/>
          </p:cNvSpPr>
          <p:nvPr/>
        </p:nvSpPr>
        <p:spPr bwMode="auto">
          <a:xfrm>
            <a:off x="5364163" y="3484563"/>
            <a:ext cx="360362"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endParaRPr kumimoji="1" lang="en-US" altLang="zh-CN" sz="2800">
              <a:solidFill>
                <a:srgbClr val="272777"/>
              </a:solidFill>
            </a:endParaRPr>
          </a:p>
        </p:txBody>
      </p:sp>
      <p:sp>
        <p:nvSpPr>
          <p:cNvPr id="120862" name="Text Box 31"/>
          <p:cNvSpPr txBox="1">
            <a:spLocks noChangeArrowheads="1"/>
          </p:cNvSpPr>
          <p:nvPr/>
        </p:nvSpPr>
        <p:spPr bwMode="auto">
          <a:xfrm>
            <a:off x="2700338" y="4637088"/>
            <a:ext cx="360362"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endParaRPr kumimoji="1" lang="en-US" altLang="zh-CN" sz="2800">
              <a:solidFill>
                <a:srgbClr val="272777"/>
              </a:solidFill>
            </a:endParaRPr>
          </a:p>
        </p:txBody>
      </p:sp>
      <p:sp>
        <p:nvSpPr>
          <p:cNvPr id="120863" name="Text Box 32"/>
          <p:cNvSpPr txBox="1">
            <a:spLocks noChangeArrowheads="1"/>
          </p:cNvSpPr>
          <p:nvPr/>
        </p:nvSpPr>
        <p:spPr bwMode="auto">
          <a:xfrm>
            <a:off x="4211638" y="4637088"/>
            <a:ext cx="360362"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endParaRPr kumimoji="1" lang="en-US" altLang="zh-CN" sz="2800">
              <a:solidFill>
                <a:srgbClr val="272777"/>
              </a:solidFill>
            </a:endParaRPr>
          </a:p>
        </p:txBody>
      </p:sp>
      <p:sp>
        <p:nvSpPr>
          <p:cNvPr id="120864" name="Text Box 33"/>
          <p:cNvSpPr txBox="1">
            <a:spLocks noChangeArrowheads="1"/>
          </p:cNvSpPr>
          <p:nvPr/>
        </p:nvSpPr>
        <p:spPr bwMode="auto">
          <a:xfrm>
            <a:off x="5508625" y="4637088"/>
            <a:ext cx="360363" cy="51911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endParaRPr kumimoji="1" lang="en-US" altLang="zh-CN" sz="2800">
              <a:solidFill>
                <a:srgbClr val="272777"/>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468313" y="908050"/>
            <a:ext cx="8229600" cy="711200"/>
          </a:xfrm>
        </p:spPr>
        <p:txBody>
          <a:bodyPr/>
          <a:lstStyle/>
          <a:p>
            <a:pPr eaLnBrk="1" hangingPunct="1"/>
            <a:r>
              <a:rPr lang="zh-CN" altLang="en-US"/>
              <a:t>失效函数</a:t>
            </a:r>
            <a:endParaRPr lang="zh-CN" altLang="en-US"/>
          </a:p>
        </p:txBody>
      </p:sp>
      <p:sp>
        <p:nvSpPr>
          <p:cNvPr id="1282051" name="Rectangle 3"/>
          <p:cNvSpPr>
            <a:spLocks noGrp="1" noChangeArrowheads="1"/>
          </p:cNvSpPr>
          <p:nvPr>
            <p:ph type="body" idx="1"/>
          </p:nvPr>
        </p:nvSpPr>
        <p:spPr>
          <a:xfrm>
            <a:off x="755650" y="1628775"/>
            <a:ext cx="7772400" cy="4968875"/>
          </a:xfrm>
        </p:spPr>
        <p:txBody>
          <a:bodyPr/>
          <a:lstStyle/>
          <a:p>
            <a:pPr eaLnBrk="1" hangingPunct="1">
              <a:lnSpc>
                <a:spcPct val="90000"/>
              </a:lnSpc>
            </a:pPr>
            <a:r>
              <a:rPr lang="en-US" altLang="zh-CN" sz="2800"/>
              <a:t>g(r,a)=r’</a:t>
            </a:r>
            <a:endParaRPr lang="en-US" altLang="zh-CN" sz="2800"/>
          </a:p>
          <a:p>
            <a:pPr eaLnBrk="1" hangingPunct="1">
              <a:lnSpc>
                <a:spcPct val="90000"/>
              </a:lnSpc>
            </a:pPr>
            <a:r>
              <a:rPr lang="en-US" altLang="zh-CN" sz="2800"/>
              <a:t>state=f(r)</a:t>
            </a:r>
            <a:endParaRPr lang="en-US" altLang="zh-CN" sz="2800"/>
          </a:p>
          <a:p>
            <a:pPr eaLnBrk="1" hangingPunct="1">
              <a:lnSpc>
                <a:spcPct val="90000"/>
              </a:lnSpc>
            </a:pPr>
            <a:r>
              <a:rPr lang="en-US" altLang="zh-CN" sz="2800"/>
              <a:t>f(r’)=g(state,a)</a:t>
            </a:r>
            <a:endParaRPr lang="en-US" altLang="zh-CN" sz="2800"/>
          </a:p>
          <a:p>
            <a:pPr eaLnBrk="1" hangingPunct="1">
              <a:lnSpc>
                <a:spcPct val="90000"/>
              </a:lnSpc>
            </a:pPr>
            <a:r>
              <a:rPr lang="en-US" altLang="zh-CN" sz="2800"/>
              <a:t>d=1 </a:t>
            </a:r>
            <a:endParaRPr lang="en-US" altLang="zh-CN" sz="2800"/>
          </a:p>
          <a:p>
            <a:pPr eaLnBrk="1" hangingPunct="1">
              <a:lnSpc>
                <a:spcPct val="90000"/>
              </a:lnSpc>
            </a:pPr>
            <a:r>
              <a:rPr lang="en-US" altLang="zh-CN" sz="2800">
                <a:hlinkClick r:id="rId1" action="ppaction://hlinksldjump"/>
              </a:rPr>
              <a:t>1</a:t>
            </a:r>
            <a:r>
              <a:rPr lang="en-US" altLang="zh-CN" sz="2800"/>
              <a:t>,</a:t>
            </a:r>
            <a:r>
              <a:rPr lang="en-US" altLang="zh-CN" sz="2800">
                <a:hlinkClick r:id="rId1" action="ppaction://hlinksldjump"/>
              </a:rPr>
              <a:t>3</a:t>
            </a:r>
            <a:endParaRPr lang="en-US" altLang="zh-CN" sz="2800"/>
          </a:p>
          <a:p>
            <a:pPr eaLnBrk="1" hangingPunct="1">
              <a:lnSpc>
                <a:spcPct val="90000"/>
              </a:lnSpc>
            </a:pPr>
            <a:r>
              <a:rPr lang="en-US" altLang="zh-CN" sz="2800"/>
              <a:t>f(1)=0,f(3)=0</a:t>
            </a:r>
            <a:endParaRPr lang="en-US" altLang="zh-CN" sz="2800"/>
          </a:p>
          <a:p>
            <a:pPr eaLnBrk="1" hangingPunct="1">
              <a:lnSpc>
                <a:spcPct val="90000"/>
              </a:lnSpc>
            </a:pPr>
            <a:r>
              <a:rPr lang="en-US" altLang="zh-CN" sz="2800"/>
              <a:t>d=2</a:t>
            </a:r>
            <a:endParaRPr lang="en-US" altLang="zh-CN" sz="2800"/>
          </a:p>
          <a:p>
            <a:pPr eaLnBrk="1" hangingPunct="1">
              <a:lnSpc>
                <a:spcPct val="90000"/>
              </a:lnSpc>
            </a:pPr>
            <a:r>
              <a:rPr lang="en-US" altLang="zh-CN" sz="2800">
                <a:hlinkClick r:id="rId1" action="ppaction://hlinksldjump"/>
              </a:rPr>
              <a:t>2</a:t>
            </a:r>
            <a:r>
              <a:rPr lang="en-US" altLang="zh-CN" sz="2800"/>
              <a:t>=g(1,e),state=f(1)=0,  f(2)=g(state,e)=0</a:t>
            </a:r>
            <a:endParaRPr lang="en-US" altLang="zh-CN" sz="2800"/>
          </a:p>
          <a:p>
            <a:pPr eaLnBrk="1" hangingPunct="1">
              <a:lnSpc>
                <a:spcPct val="90000"/>
              </a:lnSpc>
            </a:pPr>
            <a:r>
              <a:rPr lang="en-US" altLang="zh-CN" sz="2800">
                <a:hlinkClick r:id="rId1" action="ppaction://hlinksldjump"/>
              </a:rPr>
              <a:t>6</a:t>
            </a:r>
            <a:r>
              <a:rPr lang="en-US" altLang="zh-CN" sz="2800"/>
              <a:t>=g(1,i),state=f(1)=0,  f(6)=g(state,i)=0</a:t>
            </a:r>
            <a:endParaRPr lang="en-US" altLang="zh-CN" sz="2800"/>
          </a:p>
          <a:p>
            <a:pPr eaLnBrk="1" hangingPunct="1">
              <a:lnSpc>
                <a:spcPct val="90000"/>
              </a:lnSpc>
            </a:pPr>
            <a:r>
              <a:rPr lang="en-US" altLang="zh-CN" sz="2800">
                <a:hlinkClick r:id="rId1" action="ppaction://hlinksldjump"/>
              </a:rPr>
              <a:t>4</a:t>
            </a:r>
            <a:r>
              <a:rPr lang="en-US" altLang="zh-CN" sz="2800"/>
              <a:t>=g(3,h),state=f(3)=0, f(4)=g(state,h)=g(0,h)=1</a:t>
            </a:r>
            <a:endParaRPr lang="en-US" altLang="zh-CN" sz="2800"/>
          </a:p>
          <a:p>
            <a:pPr eaLnBrk="1" hangingPunct="1">
              <a:lnSpc>
                <a:spcPct val="90000"/>
              </a:lnSpc>
            </a:pPr>
            <a:endParaRPr lang="zh-CN" altLang="en-US" sz="2800"/>
          </a:p>
        </p:txBody>
      </p:sp>
      <p:grpSp>
        <p:nvGrpSpPr>
          <p:cNvPr id="121859" name="组合 1"/>
          <p:cNvGrpSpPr/>
          <p:nvPr/>
        </p:nvGrpSpPr>
        <p:grpSpPr bwMode="auto">
          <a:xfrm>
            <a:off x="3462553" y="1468151"/>
            <a:ext cx="5357597" cy="2465674"/>
            <a:chOff x="791071" y="1933270"/>
            <a:chExt cx="7092454" cy="3583293"/>
          </a:xfrm>
        </p:grpSpPr>
        <p:sp>
          <p:nvSpPr>
            <p:cNvPr id="121860"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endParaRPr kumimoji="1" lang="en-US" altLang="zh-CN">
                <a:solidFill>
                  <a:srgbClr val="272777"/>
                </a:solidFill>
              </a:endParaRPr>
            </a:p>
          </p:txBody>
        </p:sp>
        <p:sp>
          <p:nvSpPr>
            <p:cNvPr id="121861"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endParaRPr kumimoji="1" lang="en-US" altLang="zh-CN">
                <a:solidFill>
                  <a:srgbClr val="272777"/>
                </a:solidFill>
              </a:endParaRPr>
            </a:p>
          </p:txBody>
        </p:sp>
        <p:sp>
          <p:nvSpPr>
            <p:cNvPr id="121862"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endParaRPr kumimoji="1" lang="en-US" altLang="zh-CN">
                <a:solidFill>
                  <a:srgbClr val="272777"/>
                </a:solidFill>
              </a:endParaRPr>
            </a:p>
          </p:txBody>
        </p:sp>
        <p:sp>
          <p:nvSpPr>
            <p:cNvPr id="121863"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endParaRPr kumimoji="1" lang="en-US" altLang="zh-CN">
                <a:solidFill>
                  <a:srgbClr val="272777"/>
                </a:solidFill>
              </a:endParaRPr>
            </a:p>
          </p:txBody>
        </p:sp>
        <p:sp>
          <p:nvSpPr>
            <p:cNvPr id="121864"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endParaRPr kumimoji="1" lang="en-US" altLang="zh-CN">
                <a:solidFill>
                  <a:srgbClr val="272777"/>
                </a:solidFill>
              </a:endParaRPr>
            </a:p>
          </p:txBody>
        </p:sp>
        <p:sp>
          <p:nvSpPr>
            <p:cNvPr id="121865"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endParaRPr kumimoji="1" lang="en-US" altLang="zh-CN">
                <a:solidFill>
                  <a:srgbClr val="272777"/>
                </a:solidFill>
              </a:endParaRPr>
            </a:p>
          </p:txBody>
        </p:sp>
        <p:sp>
          <p:nvSpPr>
            <p:cNvPr id="121866"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endParaRPr kumimoji="1" lang="en-US" altLang="zh-CN">
                <a:solidFill>
                  <a:srgbClr val="272777"/>
                </a:solidFill>
              </a:endParaRPr>
            </a:p>
          </p:txBody>
        </p:sp>
        <p:sp>
          <p:nvSpPr>
            <p:cNvPr id="121867"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endParaRPr kumimoji="1" lang="en-US" altLang="zh-CN">
                <a:solidFill>
                  <a:srgbClr val="272777"/>
                </a:solidFill>
              </a:endParaRPr>
            </a:p>
          </p:txBody>
        </p:sp>
        <p:sp>
          <p:nvSpPr>
            <p:cNvPr id="121868"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endParaRPr kumimoji="1" lang="en-US" altLang="zh-CN">
                <a:solidFill>
                  <a:srgbClr val="272777"/>
                </a:solidFill>
              </a:endParaRPr>
            </a:p>
          </p:txBody>
        </p:sp>
        <p:sp>
          <p:nvSpPr>
            <p:cNvPr id="121869"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endParaRPr kumimoji="1" lang="en-US" altLang="zh-CN">
                <a:solidFill>
                  <a:srgbClr val="272777"/>
                </a:solidFill>
              </a:endParaRPr>
            </a:p>
          </p:txBody>
        </p:sp>
        <p:cxnSp>
          <p:nvCxnSpPr>
            <p:cNvPr id="121870" name="AutoShape 13"/>
            <p:cNvCxnSpPr>
              <a:cxnSpLocks noChangeShapeType="1"/>
              <a:stCxn id="121860" idx="4"/>
              <a:endCxn id="121867" idx="2"/>
            </p:cNvCxnSpPr>
            <p:nvPr/>
          </p:nvCxnSpPr>
          <p:spPr bwMode="auto">
            <a:xfrm rot="16200000" flipH="1">
              <a:off x="1691482" y="3320256"/>
              <a:ext cx="2197100" cy="1547813"/>
            </a:xfrm>
            <a:prstGeom prst="bentConnector2">
              <a:avLst/>
            </a:prstGeom>
            <a:noFill/>
            <a:ln w="9525">
              <a:solidFill>
                <a:schemeClr val="tx1"/>
              </a:solidFill>
              <a:miter lim="800000"/>
              <a:tailEnd type="triangle" w="med" len="med"/>
            </a:ln>
          </p:spPr>
        </p:cxnSp>
        <p:sp>
          <p:nvSpPr>
            <p:cNvPr id="121871" name="Line 14"/>
            <p:cNvSpPr>
              <a:spLocks noChangeShapeType="1"/>
            </p:cNvSpPr>
            <p:nvPr/>
          </p:nvSpPr>
          <p:spPr bwMode="auto">
            <a:xfrm>
              <a:off x="2339975" y="2636838"/>
              <a:ext cx="1079500" cy="0"/>
            </a:xfrm>
            <a:prstGeom prst="line">
              <a:avLst/>
            </a:prstGeom>
            <a:noFill/>
            <a:ln w="9525">
              <a:solidFill>
                <a:schemeClr val="tx1"/>
              </a:solidFill>
              <a:round/>
              <a:tailEnd type="triangle" w="med" len="med"/>
            </a:ln>
          </p:spPr>
          <p:txBody>
            <a:bodyPr/>
            <a:lstStyle/>
            <a:p>
              <a:endParaRPr lang="zh-CN" altLang="en-US"/>
            </a:p>
          </p:txBody>
        </p:sp>
        <p:sp>
          <p:nvSpPr>
            <p:cNvPr id="121872" name="Line 15"/>
            <p:cNvSpPr>
              <a:spLocks noChangeShapeType="1"/>
            </p:cNvSpPr>
            <p:nvPr/>
          </p:nvSpPr>
          <p:spPr bwMode="auto">
            <a:xfrm>
              <a:off x="4067175" y="2636838"/>
              <a:ext cx="720725" cy="0"/>
            </a:xfrm>
            <a:prstGeom prst="line">
              <a:avLst/>
            </a:prstGeom>
            <a:noFill/>
            <a:ln w="9525">
              <a:solidFill>
                <a:schemeClr val="tx1"/>
              </a:solidFill>
              <a:round/>
              <a:tailEnd type="triangle" w="med" len="med"/>
            </a:ln>
          </p:spPr>
          <p:txBody>
            <a:bodyPr/>
            <a:lstStyle/>
            <a:p>
              <a:endParaRPr lang="zh-CN" altLang="en-US"/>
            </a:p>
          </p:txBody>
        </p:sp>
        <p:sp>
          <p:nvSpPr>
            <p:cNvPr id="121873" name="Line 16"/>
            <p:cNvSpPr>
              <a:spLocks noChangeShapeType="1"/>
            </p:cNvSpPr>
            <p:nvPr/>
          </p:nvSpPr>
          <p:spPr bwMode="auto">
            <a:xfrm>
              <a:off x="5435600" y="2636838"/>
              <a:ext cx="576263" cy="0"/>
            </a:xfrm>
            <a:prstGeom prst="line">
              <a:avLst/>
            </a:prstGeom>
            <a:noFill/>
            <a:ln w="9525">
              <a:solidFill>
                <a:schemeClr val="tx1"/>
              </a:solidFill>
              <a:round/>
              <a:tailEnd type="triangle" w="med" len="med"/>
            </a:ln>
          </p:spPr>
          <p:txBody>
            <a:bodyPr/>
            <a:lstStyle/>
            <a:p>
              <a:endParaRPr lang="zh-CN" altLang="en-US"/>
            </a:p>
          </p:txBody>
        </p:sp>
        <p:sp>
          <p:nvSpPr>
            <p:cNvPr id="121874" name="Line 17"/>
            <p:cNvSpPr>
              <a:spLocks noChangeShapeType="1"/>
            </p:cNvSpPr>
            <p:nvPr/>
          </p:nvSpPr>
          <p:spPr bwMode="auto">
            <a:xfrm>
              <a:off x="6659563" y="2636838"/>
              <a:ext cx="576262" cy="0"/>
            </a:xfrm>
            <a:prstGeom prst="line">
              <a:avLst/>
            </a:prstGeom>
            <a:noFill/>
            <a:ln w="9525">
              <a:solidFill>
                <a:schemeClr val="tx1"/>
              </a:solidFill>
              <a:round/>
              <a:tailEnd type="triangle" w="med" len="med"/>
            </a:ln>
          </p:spPr>
          <p:txBody>
            <a:bodyPr/>
            <a:lstStyle/>
            <a:p>
              <a:endParaRPr lang="zh-CN" altLang="en-US"/>
            </a:p>
          </p:txBody>
        </p:sp>
        <p:cxnSp>
          <p:nvCxnSpPr>
            <p:cNvPr id="121875" name="AutoShape 18"/>
            <p:cNvCxnSpPr>
              <a:cxnSpLocks noChangeShapeType="1"/>
              <a:stCxn id="121861" idx="4"/>
              <a:endCxn id="121865" idx="2"/>
            </p:cNvCxnSpPr>
            <p:nvPr/>
          </p:nvCxnSpPr>
          <p:spPr bwMode="auto">
            <a:xfrm rot="16200000" flipH="1">
              <a:off x="3707606" y="3031332"/>
              <a:ext cx="1044575" cy="973138"/>
            </a:xfrm>
            <a:prstGeom prst="bentConnector2">
              <a:avLst/>
            </a:prstGeom>
            <a:noFill/>
            <a:ln w="9525">
              <a:solidFill>
                <a:schemeClr val="tx1"/>
              </a:solidFill>
              <a:miter lim="800000"/>
              <a:tailEnd type="triangle" w="med" len="med"/>
            </a:ln>
          </p:spPr>
        </p:cxnSp>
        <p:sp>
          <p:nvSpPr>
            <p:cNvPr id="121876" name="Line 19"/>
            <p:cNvSpPr>
              <a:spLocks noChangeShapeType="1"/>
            </p:cNvSpPr>
            <p:nvPr/>
          </p:nvSpPr>
          <p:spPr bwMode="auto">
            <a:xfrm>
              <a:off x="4211638" y="5156200"/>
              <a:ext cx="576262" cy="0"/>
            </a:xfrm>
            <a:prstGeom prst="line">
              <a:avLst/>
            </a:prstGeom>
            <a:noFill/>
            <a:ln w="9525">
              <a:solidFill>
                <a:schemeClr val="tx1"/>
              </a:solidFill>
              <a:round/>
              <a:tailEnd type="triangle" w="med" len="med"/>
            </a:ln>
          </p:spPr>
          <p:txBody>
            <a:bodyPr/>
            <a:lstStyle/>
            <a:p>
              <a:endParaRPr lang="zh-CN" altLang="en-US"/>
            </a:p>
          </p:txBody>
        </p:sp>
        <p:sp>
          <p:nvSpPr>
            <p:cNvPr id="121877" name="Line 20"/>
            <p:cNvSpPr>
              <a:spLocks noChangeShapeType="1"/>
            </p:cNvSpPr>
            <p:nvPr/>
          </p:nvSpPr>
          <p:spPr bwMode="auto">
            <a:xfrm>
              <a:off x="5435600" y="5156200"/>
              <a:ext cx="576263" cy="0"/>
            </a:xfrm>
            <a:prstGeom prst="line">
              <a:avLst/>
            </a:prstGeom>
            <a:noFill/>
            <a:ln w="9525">
              <a:solidFill>
                <a:schemeClr val="tx1"/>
              </a:solidFill>
              <a:round/>
              <a:tailEnd type="triangle" w="med" len="med"/>
            </a:ln>
          </p:spPr>
          <p:txBody>
            <a:bodyPr/>
            <a:lstStyle/>
            <a:p>
              <a:endParaRPr lang="zh-CN" altLang="en-US"/>
            </a:p>
          </p:txBody>
        </p:sp>
        <p:sp>
          <p:nvSpPr>
            <p:cNvPr id="121878" name="Line 21"/>
            <p:cNvSpPr>
              <a:spLocks noChangeShapeType="1"/>
            </p:cNvSpPr>
            <p:nvPr/>
          </p:nvSpPr>
          <p:spPr bwMode="auto">
            <a:xfrm>
              <a:off x="5364163" y="4003675"/>
              <a:ext cx="647700" cy="0"/>
            </a:xfrm>
            <a:prstGeom prst="line">
              <a:avLst/>
            </a:prstGeom>
            <a:noFill/>
            <a:ln w="9525">
              <a:solidFill>
                <a:schemeClr val="tx1"/>
              </a:solidFill>
              <a:round/>
              <a:tailEnd type="triangle" w="med" len="med"/>
            </a:ln>
          </p:spPr>
          <p:txBody>
            <a:bodyPr/>
            <a:lstStyle/>
            <a:p>
              <a:endParaRPr lang="zh-CN" altLang="en-US"/>
            </a:p>
          </p:txBody>
        </p:sp>
        <p:cxnSp>
          <p:nvCxnSpPr>
            <p:cNvPr id="121879" name="AutoShape 22"/>
            <p:cNvCxnSpPr>
              <a:cxnSpLocks noChangeShapeType="1"/>
              <a:stCxn id="121860" idx="0"/>
              <a:endCxn id="121860"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tailEnd type="triangle" w="med" len="med"/>
            </a:ln>
          </p:spPr>
        </p:cxnSp>
        <p:sp>
          <p:nvSpPr>
            <p:cNvPr id="121880" name="Text Box 23"/>
            <p:cNvSpPr txBox="1">
              <a:spLocks noChangeArrowheads="1"/>
            </p:cNvSpPr>
            <p:nvPr/>
          </p:nvSpPr>
          <p:spPr bwMode="auto">
            <a:xfrm>
              <a:off x="791071" y="1933270"/>
              <a:ext cx="1296988"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dirty="0">
                  <a:solidFill>
                    <a:srgbClr val="272777"/>
                  </a:solidFill>
                </a:rPr>
                <a:t>¬{</a:t>
              </a:r>
              <a:r>
                <a:rPr kumimoji="1" lang="en-US" altLang="zh-CN" dirty="0" err="1">
                  <a:solidFill>
                    <a:srgbClr val="272777"/>
                  </a:solidFill>
                </a:rPr>
                <a:t>h,s</a:t>
              </a:r>
              <a:r>
                <a:rPr kumimoji="1" lang="en-US" altLang="zh-CN" dirty="0">
                  <a:solidFill>
                    <a:srgbClr val="272777"/>
                  </a:solidFill>
                </a:rPr>
                <a:t>}</a:t>
              </a:r>
              <a:endParaRPr kumimoji="1" lang="en-US" altLang="zh-CN" dirty="0">
                <a:solidFill>
                  <a:srgbClr val="272777"/>
                </a:solidFill>
              </a:endParaRPr>
            </a:p>
          </p:txBody>
        </p:sp>
        <p:sp>
          <p:nvSpPr>
            <p:cNvPr id="121881" name="Text Box 24"/>
            <p:cNvSpPr txBox="1">
              <a:spLocks noChangeArrowheads="1"/>
            </p:cNvSpPr>
            <p:nvPr/>
          </p:nvSpPr>
          <p:spPr bwMode="auto">
            <a:xfrm>
              <a:off x="2555874" y="2203450"/>
              <a:ext cx="5762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1882" name="Text Box 25"/>
            <p:cNvSpPr txBox="1">
              <a:spLocks noChangeArrowheads="1"/>
            </p:cNvSpPr>
            <p:nvPr/>
          </p:nvSpPr>
          <p:spPr bwMode="auto">
            <a:xfrm>
              <a:off x="2555874" y="2060575"/>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endParaRPr kumimoji="1" lang="en-US" altLang="zh-CN">
                <a:solidFill>
                  <a:srgbClr val="272777"/>
                </a:solidFill>
              </a:endParaRPr>
            </a:p>
          </p:txBody>
        </p:sp>
        <p:sp>
          <p:nvSpPr>
            <p:cNvPr id="121883" name="Text Box 26"/>
            <p:cNvSpPr txBox="1">
              <a:spLocks noChangeArrowheads="1"/>
            </p:cNvSpPr>
            <p:nvPr/>
          </p:nvSpPr>
          <p:spPr bwMode="auto">
            <a:xfrm>
              <a:off x="4140200" y="2132013"/>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endParaRPr kumimoji="1" lang="en-US" altLang="zh-CN">
                <a:solidFill>
                  <a:srgbClr val="272777"/>
                </a:solidFill>
              </a:endParaRPr>
            </a:p>
          </p:txBody>
        </p:sp>
        <p:sp>
          <p:nvSpPr>
            <p:cNvPr id="121884" name="Text Box 27"/>
            <p:cNvSpPr txBox="1">
              <a:spLocks noChangeArrowheads="1"/>
            </p:cNvSpPr>
            <p:nvPr/>
          </p:nvSpPr>
          <p:spPr bwMode="auto">
            <a:xfrm>
              <a:off x="5364163" y="2132013"/>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endParaRPr kumimoji="1" lang="en-US" altLang="zh-CN">
                <a:solidFill>
                  <a:srgbClr val="272777"/>
                </a:solidFill>
              </a:endParaRPr>
            </a:p>
          </p:txBody>
        </p:sp>
        <p:sp>
          <p:nvSpPr>
            <p:cNvPr id="121885" name="Text Box 28"/>
            <p:cNvSpPr txBox="1">
              <a:spLocks noChangeArrowheads="1"/>
            </p:cNvSpPr>
            <p:nvPr/>
          </p:nvSpPr>
          <p:spPr bwMode="auto">
            <a:xfrm>
              <a:off x="6732587" y="2203450"/>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endParaRPr kumimoji="1" lang="en-US" altLang="zh-CN">
                <a:solidFill>
                  <a:srgbClr val="272777"/>
                </a:solidFill>
              </a:endParaRPr>
            </a:p>
          </p:txBody>
        </p:sp>
        <p:sp>
          <p:nvSpPr>
            <p:cNvPr id="121886" name="Text Box 29"/>
            <p:cNvSpPr txBox="1">
              <a:spLocks noChangeArrowheads="1"/>
            </p:cNvSpPr>
            <p:nvPr/>
          </p:nvSpPr>
          <p:spPr bwMode="auto">
            <a:xfrm>
              <a:off x="4067174" y="3484562"/>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endParaRPr kumimoji="1" lang="en-US" altLang="zh-CN">
                <a:solidFill>
                  <a:srgbClr val="272777"/>
                </a:solidFill>
              </a:endParaRPr>
            </a:p>
          </p:txBody>
        </p:sp>
        <p:sp>
          <p:nvSpPr>
            <p:cNvPr id="121887" name="Text Box 30"/>
            <p:cNvSpPr txBox="1">
              <a:spLocks noChangeArrowheads="1"/>
            </p:cNvSpPr>
            <p:nvPr/>
          </p:nvSpPr>
          <p:spPr bwMode="auto">
            <a:xfrm>
              <a:off x="5364163" y="3484562"/>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endParaRPr kumimoji="1" lang="en-US" altLang="zh-CN">
                <a:solidFill>
                  <a:srgbClr val="272777"/>
                </a:solidFill>
              </a:endParaRPr>
            </a:p>
          </p:txBody>
        </p:sp>
        <p:sp>
          <p:nvSpPr>
            <p:cNvPr id="121888" name="Text Box 31"/>
            <p:cNvSpPr txBox="1">
              <a:spLocks noChangeArrowheads="1"/>
            </p:cNvSpPr>
            <p:nvPr/>
          </p:nvSpPr>
          <p:spPr bwMode="auto">
            <a:xfrm>
              <a:off x="2700338" y="4637088"/>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endParaRPr kumimoji="1" lang="en-US" altLang="zh-CN">
                <a:solidFill>
                  <a:srgbClr val="272777"/>
                </a:solidFill>
              </a:endParaRPr>
            </a:p>
          </p:txBody>
        </p:sp>
        <p:sp>
          <p:nvSpPr>
            <p:cNvPr id="121889" name="Text Box 32"/>
            <p:cNvSpPr txBox="1">
              <a:spLocks noChangeArrowheads="1"/>
            </p:cNvSpPr>
            <p:nvPr/>
          </p:nvSpPr>
          <p:spPr bwMode="auto">
            <a:xfrm>
              <a:off x="4211638" y="4637088"/>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endParaRPr kumimoji="1" lang="en-US" altLang="zh-CN">
                <a:solidFill>
                  <a:srgbClr val="272777"/>
                </a:solidFill>
              </a:endParaRPr>
            </a:p>
          </p:txBody>
        </p:sp>
        <p:sp>
          <p:nvSpPr>
            <p:cNvPr id="121890" name="Text Box 33"/>
            <p:cNvSpPr txBox="1">
              <a:spLocks noChangeArrowheads="1"/>
            </p:cNvSpPr>
            <p:nvPr/>
          </p:nvSpPr>
          <p:spPr bwMode="auto">
            <a:xfrm>
              <a:off x="5508625" y="4637088"/>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endParaRPr kumimoji="1" lang="en-US" altLang="zh-CN">
                <a:solidFill>
                  <a:srgbClr val="272777"/>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blinds(horizontal)">
                                      <p:cBhvr>
                                        <p:cTn id="7" dur="500"/>
                                        <p:tgtEl>
                                          <p:spTgt spid="12820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2051">
                                            <p:txEl>
                                              <p:pRg st="4" end="4"/>
                                            </p:txEl>
                                          </p:spTgt>
                                        </p:tgtEl>
                                        <p:attrNameLst>
                                          <p:attrName>style.visibility</p:attrName>
                                        </p:attrNameLst>
                                      </p:cBhvr>
                                      <p:to>
                                        <p:strVal val="visible"/>
                                      </p:to>
                                    </p:set>
                                    <p:animEffect transition="in" filter="blinds(horizontal)">
                                      <p:cBhvr>
                                        <p:cTn id="12" dur="500"/>
                                        <p:tgtEl>
                                          <p:spTgt spid="12820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2051">
                                            <p:txEl>
                                              <p:pRg st="5" end="5"/>
                                            </p:txEl>
                                          </p:spTgt>
                                        </p:tgtEl>
                                        <p:attrNameLst>
                                          <p:attrName>style.visibility</p:attrName>
                                        </p:attrNameLst>
                                      </p:cBhvr>
                                      <p:to>
                                        <p:strVal val="visible"/>
                                      </p:to>
                                    </p:set>
                                    <p:animEffect transition="in" filter="blinds(horizontal)">
                                      <p:cBhvr>
                                        <p:cTn id="17" dur="500"/>
                                        <p:tgtEl>
                                          <p:spTgt spid="12820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82051">
                                            <p:txEl>
                                              <p:pRg st="6" end="6"/>
                                            </p:txEl>
                                          </p:spTgt>
                                        </p:tgtEl>
                                        <p:attrNameLst>
                                          <p:attrName>style.visibility</p:attrName>
                                        </p:attrNameLst>
                                      </p:cBhvr>
                                      <p:to>
                                        <p:strVal val="visible"/>
                                      </p:to>
                                    </p:set>
                                    <p:animEffect transition="in" filter="blinds(horizontal)">
                                      <p:cBhvr>
                                        <p:cTn id="22" dur="500"/>
                                        <p:tgtEl>
                                          <p:spTgt spid="12820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82051">
                                            <p:txEl>
                                              <p:pRg st="7" end="7"/>
                                            </p:txEl>
                                          </p:spTgt>
                                        </p:tgtEl>
                                        <p:attrNameLst>
                                          <p:attrName>style.visibility</p:attrName>
                                        </p:attrNameLst>
                                      </p:cBhvr>
                                      <p:to>
                                        <p:strVal val="visible"/>
                                      </p:to>
                                    </p:set>
                                    <p:animEffect transition="in" filter="blinds(horizontal)">
                                      <p:cBhvr>
                                        <p:cTn id="27" dur="500"/>
                                        <p:tgtEl>
                                          <p:spTgt spid="128205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82051">
                                            <p:txEl>
                                              <p:pRg st="8" end="8"/>
                                            </p:txEl>
                                          </p:spTgt>
                                        </p:tgtEl>
                                        <p:attrNameLst>
                                          <p:attrName>style.visibility</p:attrName>
                                        </p:attrNameLst>
                                      </p:cBhvr>
                                      <p:to>
                                        <p:strVal val="visible"/>
                                      </p:to>
                                    </p:set>
                                    <p:animEffect transition="in" filter="blinds(horizontal)">
                                      <p:cBhvr>
                                        <p:cTn id="32" dur="500"/>
                                        <p:tgtEl>
                                          <p:spTgt spid="128205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82051">
                                            <p:txEl>
                                              <p:pRg st="9" end="9"/>
                                            </p:txEl>
                                          </p:spTgt>
                                        </p:tgtEl>
                                        <p:attrNameLst>
                                          <p:attrName>style.visibility</p:attrName>
                                        </p:attrNameLst>
                                      </p:cBhvr>
                                      <p:to>
                                        <p:strVal val="visible"/>
                                      </p:to>
                                    </p:set>
                                    <p:animEffect transition="in" filter="blinds(horizontal)">
                                      <p:cBhvr>
                                        <p:cTn id="37" dur="500"/>
                                        <p:tgtEl>
                                          <p:spTgt spid="1282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539750" y="836613"/>
            <a:ext cx="8229600" cy="711200"/>
          </a:xfrm>
        </p:spPr>
        <p:txBody>
          <a:bodyPr/>
          <a:lstStyle/>
          <a:p>
            <a:pPr eaLnBrk="1" hangingPunct="1"/>
            <a:r>
              <a:rPr lang="zh-CN" altLang="en-US"/>
              <a:t>失效函数</a:t>
            </a:r>
            <a:endParaRPr lang="zh-CN" altLang="en-US"/>
          </a:p>
        </p:txBody>
      </p:sp>
      <p:sp>
        <p:nvSpPr>
          <p:cNvPr id="1283075" name="Rectangle 3"/>
          <p:cNvSpPr>
            <a:spLocks noGrp="1" noChangeArrowheads="1"/>
          </p:cNvSpPr>
          <p:nvPr>
            <p:ph type="body" idx="1"/>
          </p:nvPr>
        </p:nvSpPr>
        <p:spPr>
          <a:xfrm>
            <a:off x="827088" y="1557338"/>
            <a:ext cx="7772400" cy="4891087"/>
          </a:xfrm>
        </p:spPr>
        <p:txBody>
          <a:bodyPr>
            <a:normAutofit lnSpcReduction="10000"/>
          </a:bodyPr>
          <a:lstStyle/>
          <a:p>
            <a:pPr eaLnBrk="1" hangingPunct="1">
              <a:lnSpc>
                <a:spcPct val="80000"/>
              </a:lnSpc>
            </a:pPr>
            <a:r>
              <a:rPr lang="en-US" altLang="zh-CN" sz="2800"/>
              <a:t>g(r,a)=r’</a:t>
            </a:r>
            <a:endParaRPr lang="en-US" altLang="zh-CN" sz="2800"/>
          </a:p>
          <a:p>
            <a:pPr eaLnBrk="1" hangingPunct="1">
              <a:lnSpc>
                <a:spcPct val="80000"/>
              </a:lnSpc>
            </a:pPr>
            <a:r>
              <a:rPr lang="en-US" altLang="zh-CN" sz="2800"/>
              <a:t>state=f(r) </a:t>
            </a:r>
            <a:endParaRPr lang="en-US" altLang="zh-CN" sz="2800"/>
          </a:p>
          <a:p>
            <a:pPr eaLnBrk="1" hangingPunct="1">
              <a:lnSpc>
                <a:spcPct val="80000"/>
              </a:lnSpc>
            </a:pPr>
            <a:r>
              <a:rPr lang="en-US" altLang="zh-CN" sz="2800"/>
              <a:t>f(r’)=g(state,a)</a:t>
            </a:r>
            <a:endParaRPr lang="en-US" altLang="zh-CN" sz="2800"/>
          </a:p>
          <a:p>
            <a:pPr eaLnBrk="1" hangingPunct="1">
              <a:lnSpc>
                <a:spcPct val="80000"/>
              </a:lnSpc>
            </a:pPr>
            <a:r>
              <a:rPr lang="en-US" altLang="zh-CN" sz="2800"/>
              <a:t>if g(state,a)=fails state=f(r)</a:t>
            </a:r>
            <a:endParaRPr lang="en-US" altLang="zh-CN" sz="2800"/>
          </a:p>
          <a:p>
            <a:pPr eaLnBrk="1" hangingPunct="1"/>
            <a:r>
              <a:rPr lang="en-US" altLang="zh-CN" sz="2800"/>
              <a:t>f(6)=0   f(2)=0  f(4)=1</a:t>
            </a:r>
            <a:endParaRPr lang="en-US" altLang="zh-CN" sz="2800"/>
          </a:p>
          <a:p>
            <a:pPr eaLnBrk="1" hangingPunct="1"/>
            <a:r>
              <a:rPr lang="en-US" altLang="zh-CN" sz="2800"/>
              <a:t>d=3</a:t>
            </a:r>
            <a:endParaRPr lang="en-US" altLang="zh-CN" sz="2800"/>
          </a:p>
          <a:p>
            <a:pPr eaLnBrk="1" hangingPunct="1"/>
            <a:r>
              <a:rPr lang="en-US" altLang="zh-CN" sz="2800">
                <a:hlinkClick r:id="rId1" action="ppaction://hlinksldjump"/>
              </a:rPr>
              <a:t>8</a:t>
            </a:r>
            <a:r>
              <a:rPr lang="en-US" altLang="zh-CN" sz="2800"/>
              <a:t>=g(2,r) state=f(2)=0, f(8)=g(state,r)=0</a:t>
            </a:r>
            <a:endParaRPr lang="en-US" altLang="zh-CN" sz="2800"/>
          </a:p>
          <a:p>
            <a:pPr eaLnBrk="1" hangingPunct="1"/>
            <a:r>
              <a:rPr lang="en-US" altLang="zh-CN" sz="2800">
                <a:hlinkClick r:id="rId1" action="ppaction://hlinksldjump"/>
              </a:rPr>
              <a:t>7</a:t>
            </a:r>
            <a:r>
              <a:rPr lang="en-US" altLang="zh-CN" sz="2800"/>
              <a:t>=g(6,s) state=f(6)=0,f(7)=g(state,s)=g(0,s)=3</a:t>
            </a:r>
            <a:endParaRPr lang="en-US" altLang="zh-CN" sz="2800"/>
          </a:p>
          <a:p>
            <a:pPr eaLnBrk="1" hangingPunct="1"/>
            <a:r>
              <a:rPr lang="en-US" altLang="zh-CN" sz="2800">
                <a:hlinkClick r:id="rId1" action="ppaction://hlinksldjump"/>
              </a:rPr>
              <a:t>5</a:t>
            </a:r>
            <a:r>
              <a:rPr lang="en-US" altLang="zh-CN" sz="2800"/>
              <a:t>=g(4,e) state=f(4)=1,f(5)=g(1,e)=2</a:t>
            </a:r>
            <a:endParaRPr lang="en-US" altLang="zh-CN" sz="2800"/>
          </a:p>
          <a:p>
            <a:pPr eaLnBrk="1" hangingPunct="1"/>
            <a:r>
              <a:rPr lang="en-US" altLang="zh-CN" sz="2800"/>
              <a:t>d=4</a:t>
            </a:r>
            <a:endParaRPr lang="en-US" altLang="zh-CN" sz="2800"/>
          </a:p>
          <a:p>
            <a:pPr eaLnBrk="1" hangingPunct="1"/>
            <a:r>
              <a:rPr lang="en-US" altLang="zh-CN" sz="2800">
                <a:hlinkClick r:id="rId1" action="ppaction://hlinksldjump"/>
              </a:rPr>
              <a:t>9</a:t>
            </a:r>
            <a:r>
              <a:rPr lang="en-US" altLang="zh-CN" sz="2800"/>
              <a:t>=g(8,s) state=f(8)=0,f(9)=g(0,s)=3</a:t>
            </a:r>
            <a:endParaRPr lang="en-US" altLang="zh-CN" sz="2800"/>
          </a:p>
          <a:p>
            <a:pPr eaLnBrk="1" hangingPunct="1">
              <a:lnSpc>
                <a:spcPct val="80000"/>
              </a:lnSpc>
            </a:pPr>
            <a:endParaRPr lang="zh-CN" altLang="en-US" sz="2800"/>
          </a:p>
        </p:txBody>
      </p:sp>
      <p:grpSp>
        <p:nvGrpSpPr>
          <p:cNvPr id="122883" name="组合 3"/>
          <p:cNvGrpSpPr/>
          <p:nvPr/>
        </p:nvGrpSpPr>
        <p:grpSpPr bwMode="auto">
          <a:xfrm>
            <a:off x="3793429" y="1221155"/>
            <a:ext cx="5315646" cy="2568208"/>
            <a:chOff x="846606" y="1781768"/>
            <a:chExt cx="7036919" cy="3734795"/>
          </a:xfrm>
        </p:grpSpPr>
        <p:sp>
          <p:nvSpPr>
            <p:cNvPr id="12288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endParaRPr kumimoji="1" lang="en-US" altLang="zh-CN">
                <a:solidFill>
                  <a:srgbClr val="272777"/>
                </a:solidFill>
              </a:endParaRPr>
            </a:p>
          </p:txBody>
        </p:sp>
        <p:sp>
          <p:nvSpPr>
            <p:cNvPr id="12288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endParaRPr kumimoji="1" lang="en-US" altLang="zh-CN">
                <a:solidFill>
                  <a:srgbClr val="272777"/>
                </a:solidFill>
              </a:endParaRPr>
            </a:p>
          </p:txBody>
        </p:sp>
        <p:sp>
          <p:nvSpPr>
            <p:cNvPr id="12288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endParaRPr kumimoji="1" lang="en-US" altLang="zh-CN">
                <a:solidFill>
                  <a:srgbClr val="272777"/>
                </a:solidFill>
              </a:endParaRPr>
            </a:p>
          </p:txBody>
        </p:sp>
        <p:sp>
          <p:nvSpPr>
            <p:cNvPr id="12288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endParaRPr kumimoji="1" lang="en-US" altLang="zh-CN">
                <a:solidFill>
                  <a:srgbClr val="272777"/>
                </a:solidFill>
              </a:endParaRPr>
            </a:p>
          </p:txBody>
        </p:sp>
        <p:sp>
          <p:nvSpPr>
            <p:cNvPr id="12288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endParaRPr kumimoji="1" lang="en-US" altLang="zh-CN">
                <a:solidFill>
                  <a:srgbClr val="272777"/>
                </a:solidFill>
              </a:endParaRPr>
            </a:p>
          </p:txBody>
        </p:sp>
        <p:sp>
          <p:nvSpPr>
            <p:cNvPr id="12288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endParaRPr kumimoji="1" lang="en-US" altLang="zh-CN">
                <a:solidFill>
                  <a:srgbClr val="272777"/>
                </a:solidFill>
              </a:endParaRPr>
            </a:p>
          </p:txBody>
        </p:sp>
        <p:sp>
          <p:nvSpPr>
            <p:cNvPr id="12289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endParaRPr kumimoji="1" lang="en-US" altLang="zh-CN">
                <a:solidFill>
                  <a:srgbClr val="272777"/>
                </a:solidFill>
              </a:endParaRPr>
            </a:p>
          </p:txBody>
        </p:sp>
        <p:sp>
          <p:nvSpPr>
            <p:cNvPr id="12289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endParaRPr kumimoji="1" lang="en-US" altLang="zh-CN">
                <a:solidFill>
                  <a:srgbClr val="272777"/>
                </a:solidFill>
              </a:endParaRPr>
            </a:p>
          </p:txBody>
        </p:sp>
        <p:sp>
          <p:nvSpPr>
            <p:cNvPr id="12289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endParaRPr kumimoji="1" lang="en-US" altLang="zh-CN">
                <a:solidFill>
                  <a:srgbClr val="272777"/>
                </a:solidFill>
              </a:endParaRPr>
            </a:p>
          </p:txBody>
        </p:sp>
        <p:sp>
          <p:nvSpPr>
            <p:cNvPr id="12289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endParaRPr kumimoji="1" lang="en-US" altLang="zh-CN">
                <a:solidFill>
                  <a:srgbClr val="272777"/>
                </a:solidFill>
              </a:endParaRPr>
            </a:p>
          </p:txBody>
        </p:sp>
        <p:cxnSp>
          <p:nvCxnSpPr>
            <p:cNvPr id="122894" name="AutoShape 13"/>
            <p:cNvCxnSpPr>
              <a:cxnSpLocks noChangeShapeType="1"/>
              <a:stCxn id="122884" idx="4"/>
              <a:endCxn id="122891" idx="2"/>
            </p:cNvCxnSpPr>
            <p:nvPr/>
          </p:nvCxnSpPr>
          <p:spPr bwMode="auto">
            <a:xfrm rot="16200000" flipH="1">
              <a:off x="1691482" y="3320256"/>
              <a:ext cx="2197100" cy="1547813"/>
            </a:xfrm>
            <a:prstGeom prst="bentConnector2">
              <a:avLst/>
            </a:prstGeom>
            <a:noFill/>
            <a:ln w="9525">
              <a:solidFill>
                <a:schemeClr val="tx1"/>
              </a:solidFill>
              <a:miter lim="800000"/>
              <a:tailEnd type="triangle" w="med" len="med"/>
            </a:ln>
          </p:spPr>
        </p:cxnSp>
        <p:sp>
          <p:nvSpPr>
            <p:cNvPr id="122895" name="Line 14"/>
            <p:cNvSpPr>
              <a:spLocks noChangeShapeType="1"/>
            </p:cNvSpPr>
            <p:nvPr/>
          </p:nvSpPr>
          <p:spPr bwMode="auto">
            <a:xfrm>
              <a:off x="2339975" y="2636838"/>
              <a:ext cx="1079500" cy="0"/>
            </a:xfrm>
            <a:prstGeom prst="line">
              <a:avLst/>
            </a:prstGeom>
            <a:noFill/>
            <a:ln w="9525">
              <a:solidFill>
                <a:schemeClr val="tx1"/>
              </a:solidFill>
              <a:round/>
              <a:tailEnd type="triangle" w="med" len="med"/>
            </a:ln>
          </p:spPr>
          <p:txBody>
            <a:bodyPr/>
            <a:lstStyle/>
            <a:p>
              <a:endParaRPr lang="zh-CN" altLang="en-US"/>
            </a:p>
          </p:txBody>
        </p:sp>
        <p:sp>
          <p:nvSpPr>
            <p:cNvPr id="122896" name="Line 15"/>
            <p:cNvSpPr>
              <a:spLocks noChangeShapeType="1"/>
            </p:cNvSpPr>
            <p:nvPr/>
          </p:nvSpPr>
          <p:spPr bwMode="auto">
            <a:xfrm>
              <a:off x="4067175" y="2636838"/>
              <a:ext cx="720725" cy="0"/>
            </a:xfrm>
            <a:prstGeom prst="line">
              <a:avLst/>
            </a:prstGeom>
            <a:noFill/>
            <a:ln w="9525">
              <a:solidFill>
                <a:schemeClr val="tx1"/>
              </a:solidFill>
              <a:round/>
              <a:tailEnd type="triangle" w="med" len="med"/>
            </a:ln>
          </p:spPr>
          <p:txBody>
            <a:bodyPr/>
            <a:lstStyle/>
            <a:p>
              <a:endParaRPr lang="zh-CN" altLang="en-US"/>
            </a:p>
          </p:txBody>
        </p:sp>
        <p:sp>
          <p:nvSpPr>
            <p:cNvPr id="122897" name="Line 16"/>
            <p:cNvSpPr>
              <a:spLocks noChangeShapeType="1"/>
            </p:cNvSpPr>
            <p:nvPr/>
          </p:nvSpPr>
          <p:spPr bwMode="auto">
            <a:xfrm>
              <a:off x="5435600" y="2636838"/>
              <a:ext cx="576263" cy="0"/>
            </a:xfrm>
            <a:prstGeom prst="line">
              <a:avLst/>
            </a:prstGeom>
            <a:noFill/>
            <a:ln w="9525">
              <a:solidFill>
                <a:schemeClr val="tx1"/>
              </a:solidFill>
              <a:round/>
              <a:tailEnd type="triangle" w="med" len="med"/>
            </a:ln>
          </p:spPr>
          <p:txBody>
            <a:bodyPr/>
            <a:lstStyle/>
            <a:p>
              <a:endParaRPr lang="zh-CN" altLang="en-US"/>
            </a:p>
          </p:txBody>
        </p:sp>
        <p:sp>
          <p:nvSpPr>
            <p:cNvPr id="122898" name="Line 17"/>
            <p:cNvSpPr>
              <a:spLocks noChangeShapeType="1"/>
            </p:cNvSpPr>
            <p:nvPr/>
          </p:nvSpPr>
          <p:spPr bwMode="auto">
            <a:xfrm>
              <a:off x="6659563" y="2636838"/>
              <a:ext cx="576262" cy="0"/>
            </a:xfrm>
            <a:prstGeom prst="line">
              <a:avLst/>
            </a:prstGeom>
            <a:noFill/>
            <a:ln w="9525">
              <a:solidFill>
                <a:schemeClr val="tx1"/>
              </a:solidFill>
              <a:round/>
              <a:tailEnd type="triangle" w="med" len="med"/>
            </a:ln>
          </p:spPr>
          <p:txBody>
            <a:bodyPr/>
            <a:lstStyle/>
            <a:p>
              <a:endParaRPr lang="zh-CN" altLang="en-US"/>
            </a:p>
          </p:txBody>
        </p:sp>
        <p:cxnSp>
          <p:nvCxnSpPr>
            <p:cNvPr id="122899" name="AutoShape 18"/>
            <p:cNvCxnSpPr>
              <a:cxnSpLocks noChangeShapeType="1"/>
              <a:stCxn id="122885" idx="4"/>
              <a:endCxn id="122889" idx="2"/>
            </p:cNvCxnSpPr>
            <p:nvPr/>
          </p:nvCxnSpPr>
          <p:spPr bwMode="auto">
            <a:xfrm rot="16200000" flipH="1">
              <a:off x="3707606" y="3031332"/>
              <a:ext cx="1044575" cy="973138"/>
            </a:xfrm>
            <a:prstGeom prst="bentConnector2">
              <a:avLst/>
            </a:prstGeom>
            <a:noFill/>
            <a:ln w="9525">
              <a:solidFill>
                <a:schemeClr val="tx1"/>
              </a:solidFill>
              <a:miter lim="800000"/>
              <a:tailEnd type="triangle" w="med" len="med"/>
            </a:ln>
          </p:spPr>
        </p:cxnSp>
        <p:sp>
          <p:nvSpPr>
            <p:cNvPr id="122900" name="Line 19"/>
            <p:cNvSpPr>
              <a:spLocks noChangeShapeType="1"/>
            </p:cNvSpPr>
            <p:nvPr/>
          </p:nvSpPr>
          <p:spPr bwMode="auto">
            <a:xfrm>
              <a:off x="4211638" y="5156200"/>
              <a:ext cx="576262" cy="0"/>
            </a:xfrm>
            <a:prstGeom prst="line">
              <a:avLst/>
            </a:prstGeom>
            <a:noFill/>
            <a:ln w="9525">
              <a:solidFill>
                <a:schemeClr val="tx1"/>
              </a:solidFill>
              <a:round/>
              <a:tailEnd type="triangle" w="med" len="med"/>
            </a:ln>
          </p:spPr>
          <p:txBody>
            <a:bodyPr/>
            <a:lstStyle/>
            <a:p>
              <a:endParaRPr lang="zh-CN" altLang="en-US"/>
            </a:p>
          </p:txBody>
        </p:sp>
        <p:sp>
          <p:nvSpPr>
            <p:cNvPr id="122901" name="Line 20"/>
            <p:cNvSpPr>
              <a:spLocks noChangeShapeType="1"/>
            </p:cNvSpPr>
            <p:nvPr/>
          </p:nvSpPr>
          <p:spPr bwMode="auto">
            <a:xfrm>
              <a:off x="5435600" y="5156200"/>
              <a:ext cx="576263" cy="0"/>
            </a:xfrm>
            <a:prstGeom prst="line">
              <a:avLst/>
            </a:prstGeom>
            <a:noFill/>
            <a:ln w="9525">
              <a:solidFill>
                <a:schemeClr val="tx1"/>
              </a:solidFill>
              <a:round/>
              <a:tailEnd type="triangle" w="med" len="med"/>
            </a:ln>
          </p:spPr>
          <p:txBody>
            <a:bodyPr/>
            <a:lstStyle/>
            <a:p>
              <a:endParaRPr lang="zh-CN" altLang="en-US"/>
            </a:p>
          </p:txBody>
        </p:sp>
        <p:sp>
          <p:nvSpPr>
            <p:cNvPr id="122902" name="Line 21"/>
            <p:cNvSpPr>
              <a:spLocks noChangeShapeType="1"/>
            </p:cNvSpPr>
            <p:nvPr/>
          </p:nvSpPr>
          <p:spPr bwMode="auto">
            <a:xfrm>
              <a:off x="5364163" y="4003675"/>
              <a:ext cx="647700" cy="0"/>
            </a:xfrm>
            <a:prstGeom prst="line">
              <a:avLst/>
            </a:prstGeom>
            <a:noFill/>
            <a:ln w="9525">
              <a:solidFill>
                <a:schemeClr val="tx1"/>
              </a:solidFill>
              <a:round/>
              <a:tailEnd type="triangle" w="med" len="med"/>
            </a:ln>
          </p:spPr>
          <p:txBody>
            <a:bodyPr/>
            <a:lstStyle/>
            <a:p>
              <a:endParaRPr lang="zh-CN" altLang="en-US"/>
            </a:p>
          </p:txBody>
        </p:sp>
        <p:cxnSp>
          <p:nvCxnSpPr>
            <p:cNvPr id="122903" name="AutoShape 22"/>
            <p:cNvCxnSpPr>
              <a:cxnSpLocks noChangeShapeType="1"/>
              <a:stCxn id="122884" idx="0"/>
              <a:endCxn id="12288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tailEnd type="triangle" w="med" len="med"/>
            </a:ln>
          </p:spPr>
        </p:cxnSp>
        <p:sp>
          <p:nvSpPr>
            <p:cNvPr id="122904" name="Text Box 23"/>
            <p:cNvSpPr txBox="1">
              <a:spLocks noChangeArrowheads="1"/>
            </p:cNvSpPr>
            <p:nvPr/>
          </p:nvSpPr>
          <p:spPr bwMode="auto">
            <a:xfrm>
              <a:off x="846606" y="1781768"/>
              <a:ext cx="1296988"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dirty="0">
                  <a:solidFill>
                    <a:srgbClr val="272777"/>
                  </a:solidFill>
                </a:rPr>
                <a:t>¬{</a:t>
              </a:r>
              <a:r>
                <a:rPr kumimoji="1" lang="en-US" altLang="zh-CN" dirty="0" err="1">
                  <a:solidFill>
                    <a:srgbClr val="272777"/>
                  </a:solidFill>
                </a:rPr>
                <a:t>h,s</a:t>
              </a:r>
              <a:r>
                <a:rPr kumimoji="1" lang="en-US" altLang="zh-CN" dirty="0">
                  <a:solidFill>
                    <a:srgbClr val="272777"/>
                  </a:solidFill>
                </a:rPr>
                <a:t>}</a:t>
              </a:r>
              <a:endParaRPr kumimoji="1" lang="en-US" altLang="zh-CN" dirty="0">
                <a:solidFill>
                  <a:srgbClr val="272777"/>
                </a:solidFill>
              </a:endParaRPr>
            </a:p>
          </p:txBody>
        </p:sp>
        <p:sp>
          <p:nvSpPr>
            <p:cNvPr id="122905" name="Text Box 24"/>
            <p:cNvSpPr txBox="1">
              <a:spLocks noChangeArrowheads="1"/>
            </p:cNvSpPr>
            <p:nvPr/>
          </p:nvSpPr>
          <p:spPr bwMode="auto">
            <a:xfrm>
              <a:off x="2555874" y="2203450"/>
              <a:ext cx="5762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2906" name="Text Box 25"/>
            <p:cNvSpPr txBox="1">
              <a:spLocks noChangeArrowheads="1"/>
            </p:cNvSpPr>
            <p:nvPr/>
          </p:nvSpPr>
          <p:spPr bwMode="auto">
            <a:xfrm>
              <a:off x="2555874" y="2060575"/>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endParaRPr kumimoji="1" lang="en-US" altLang="zh-CN">
                <a:solidFill>
                  <a:srgbClr val="272777"/>
                </a:solidFill>
              </a:endParaRPr>
            </a:p>
          </p:txBody>
        </p:sp>
        <p:sp>
          <p:nvSpPr>
            <p:cNvPr id="122907" name="Text Box 26"/>
            <p:cNvSpPr txBox="1">
              <a:spLocks noChangeArrowheads="1"/>
            </p:cNvSpPr>
            <p:nvPr/>
          </p:nvSpPr>
          <p:spPr bwMode="auto">
            <a:xfrm>
              <a:off x="4140200" y="2132013"/>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endParaRPr kumimoji="1" lang="en-US" altLang="zh-CN">
                <a:solidFill>
                  <a:srgbClr val="272777"/>
                </a:solidFill>
              </a:endParaRPr>
            </a:p>
          </p:txBody>
        </p:sp>
        <p:sp>
          <p:nvSpPr>
            <p:cNvPr id="122908" name="Text Box 27"/>
            <p:cNvSpPr txBox="1">
              <a:spLocks noChangeArrowheads="1"/>
            </p:cNvSpPr>
            <p:nvPr/>
          </p:nvSpPr>
          <p:spPr bwMode="auto">
            <a:xfrm>
              <a:off x="5364163" y="2132013"/>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endParaRPr kumimoji="1" lang="en-US" altLang="zh-CN">
                <a:solidFill>
                  <a:srgbClr val="272777"/>
                </a:solidFill>
              </a:endParaRPr>
            </a:p>
          </p:txBody>
        </p:sp>
        <p:sp>
          <p:nvSpPr>
            <p:cNvPr id="122909" name="Text Box 28"/>
            <p:cNvSpPr txBox="1">
              <a:spLocks noChangeArrowheads="1"/>
            </p:cNvSpPr>
            <p:nvPr/>
          </p:nvSpPr>
          <p:spPr bwMode="auto">
            <a:xfrm>
              <a:off x="6732587" y="2203450"/>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endParaRPr kumimoji="1" lang="en-US" altLang="zh-CN">
                <a:solidFill>
                  <a:srgbClr val="272777"/>
                </a:solidFill>
              </a:endParaRPr>
            </a:p>
          </p:txBody>
        </p:sp>
        <p:sp>
          <p:nvSpPr>
            <p:cNvPr id="122910" name="Text Box 29"/>
            <p:cNvSpPr txBox="1">
              <a:spLocks noChangeArrowheads="1"/>
            </p:cNvSpPr>
            <p:nvPr/>
          </p:nvSpPr>
          <p:spPr bwMode="auto">
            <a:xfrm>
              <a:off x="4067174" y="3484562"/>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endParaRPr kumimoji="1" lang="en-US" altLang="zh-CN">
                <a:solidFill>
                  <a:srgbClr val="272777"/>
                </a:solidFill>
              </a:endParaRPr>
            </a:p>
          </p:txBody>
        </p:sp>
        <p:sp>
          <p:nvSpPr>
            <p:cNvPr id="122911" name="Text Box 30"/>
            <p:cNvSpPr txBox="1">
              <a:spLocks noChangeArrowheads="1"/>
            </p:cNvSpPr>
            <p:nvPr/>
          </p:nvSpPr>
          <p:spPr bwMode="auto">
            <a:xfrm>
              <a:off x="5364163" y="3484562"/>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endParaRPr kumimoji="1" lang="en-US" altLang="zh-CN">
                <a:solidFill>
                  <a:srgbClr val="272777"/>
                </a:solidFill>
              </a:endParaRPr>
            </a:p>
          </p:txBody>
        </p:sp>
        <p:sp>
          <p:nvSpPr>
            <p:cNvPr id="122912" name="Text Box 31"/>
            <p:cNvSpPr txBox="1">
              <a:spLocks noChangeArrowheads="1"/>
            </p:cNvSpPr>
            <p:nvPr/>
          </p:nvSpPr>
          <p:spPr bwMode="auto">
            <a:xfrm>
              <a:off x="2700338" y="4637088"/>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endParaRPr kumimoji="1" lang="en-US" altLang="zh-CN">
                <a:solidFill>
                  <a:srgbClr val="272777"/>
                </a:solidFill>
              </a:endParaRPr>
            </a:p>
          </p:txBody>
        </p:sp>
        <p:sp>
          <p:nvSpPr>
            <p:cNvPr id="122913" name="Text Box 32"/>
            <p:cNvSpPr txBox="1">
              <a:spLocks noChangeArrowheads="1"/>
            </p:cNvSpPr>
            <p:nvPr/>
          </p:nvSpPr>
          <p:spPr bwMode="auto">
            <a:xfrm>
              <a:off x="4211638" y="4637088"/>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endParaRPr kumimoji="1" lang="en-US" altLang="zh-CN">
                <a:solidFill>
                  <a:srgbClr val="272777"/>
                </a:solidFill>
              </a:endParaRPr>
            </a:p>
          </p:txBody>
        </p:sp>
        <p:sp>
          <p:nvSpPr>
            <p:cNvPr id="122914" name="Text Box 33"/>
            <p:cNvSpPr txBox="1">
              <a:spLocks noChangeArrowheads="1"/>
            </p:cNvSpPr>
            <p:nvPr/>
          </p:nvSpPr>
          <p:spPr bwMode="auto">
            <a:xfrm>
              <a:off x="5508625" y="4637088"/>
              <a:ext cx="360362" cy="492329"/>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endParaRPr kumimoji="1" lang="en-US" altLang="zh-CN">
                <a:solidFill>
                  <a:srgbClr val="272777"/>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3075">
                                            <p:txEl>
                                              <p:pRg st="5" end="5"/>
                                            </p:txEl>
                                          </p:spTgt>
                                        </p:tgtEl>
                                        <p:attrNameLst>
                                          <p:attrName>style.visibility</p:attrName>
                                        </p:attrNameLst>
                                      </p:cBhvr>
                                      <p:to>
                                        <p:strVal val="visible"/>
                                      </p:to>
                                    </p:set>
                                    <p:animEffect transition="in" filter="blinds(horizontal)">
                                      <p:cBhvr>
                                        <p:cTn id="7" dur="500"/>
                                        <p:tgtEl>
                                          <p:spTgt spid="12830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3075">
                                            <p:txEl>
                                              <p:pRg st="6" end="6"/>
                                            </p:txEl>
                                          </p:spTgt>
                                        </p:tgtEl>
                                        <p:attrNameLst>
                                          <p:attrName>style.visibility</p:attrName>
                                        </p:attrNameLst>
                                      </p:cBhvr>
                                      <p:to>
                                        <p:strVal val="visible"/>
                                      </p:to>
                                    </p:set>
                                    <p:animEffect transition="in" filter="blinds(horizontal)">
                                      <p:cBhvr>
                                        <p:cTn id="12" dur="500"/>
                                        <p:tgtEl>
                                          <p:spTgt spid="128307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3075">
                                            <p:txEl>
                                              <p:pRg st="7" end="7"/>
                                            </p:txEl>
                                          </p:spTgt>
                                        </p:tgtEl>
                                        <p:attrNameLst>
                                          <p:attrName>style.visibility</p:attrName>
                                        </p:attrNameLst>
                                      </p:cBhvr>
                                      <p:to>
                                        <p:strVal val="visible"/>
                                      </p:to>
                                    </p:set>
                                    <p:animEffect transition="in" filter="blinds(horizontal)">
                                      <p:cBhvr>
                                        <p:cTn id="17" dur="500"/>
                                        <p:tgtEl>
                                          <p:spTgt spid="128307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83075">
                                            <p:txEl>
                                              <p:pRg st="8" end="8"/>
                                            </p:txEl>
                                          </p:spTgt>
                                        </p:tgtEl>
                                        <p:attrNameLst>
                                          <p:attrName>style.visibility</p:attrName>
                                        </p:attrNameLst>
                                      </p:cBhvr>
                                      <p:to>
                                        <p:strVal val="visible"/>
                                      </p:to>
                                    </p:set>
                                    <p:animEffect transition="in" filter="blinds(horizontal)">
                                      <p:cBhvr>
                                        <p:cTn id="22" dur="500"/>
                                        <p:tgtEl>
                                          <p:spTgt spid="128307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83075">
                                            <p:txEl>
                                              <p:pRg st="9" end="9"/>
                                            </p:txEl>
                                          </p:spTgt>
                                        </p:tgtEl>
                                        <p:attrNameLst>
                                          <p:attrName>style.visibility</p:attrName>
                                        </p:attrNameLst>
                                      </p:cBhvr>
                                      <p:to>
                                        <p:strVal val="visible"/>
                                      </p:to>
                                    </p:set>
                                    <p:animEffect transition="in" filter="blinds(horizontal)">
                                      <p:cBhvr>
                                        <p:cTn id="27" dur="500"/>
                                        <p:tgtEl>
                                          <p:spTgt spid="128307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83075">
                                            <p:txEl>
                                              <p:pRg st="10" end="10"/>
                                            </p:txEl>
                                          </p:spTgt>
                                        </p:tgtEl>
                                        <p:attrNameLst>
                                          <p:attrName>style.visibility</p:attrName>
                                        </p:attrNameLst>
                                      </p:cBhvr>
                                      <p:to>
                                        <p:strVal val="visible"/>
                                      </p:to>
                                    </p:set>
                                    <p:animEffect transition="in" filter="blinds(horizontal)">
                                      <p:cBhvr>
                                        <p:cTn id="32" dur="500"/>
                                        <p:tgtEl>
                                          <p:spTgt spid="1283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zh-CN" altLang="en-US">
                <a:highlight>
                  <a:srgbClr val="FFFF00"/>
                </a:highlight>
              </a:rPr>
              <a:t>输出函数</a:t>
            </a:r>
            <a:endParaRPr lang="zh-CN" altLang="en-US">
              <a:highlight>
                <a:srgbClr val="FFFF00"/>
              </a:highlight>
            </a:endParaRPr>
          </a:p>
        </p:txBody>
      </p:sp>
      <p:sp>
        <p:nvSpPr>
          <p:cNvPr id="1284099" name="Rectangle 3"/>
          <p:cNvSpPr>
            <a:spLocks noGrp="1" noChangeArrowheads="1"/>
          </p:cNvSpPr>
          <p:nvPr>
            <p:ph type="body" idx="1"/>
          </p:nvPr>
        </p:nvSpPr>
        <p:spPr/>
        <p:txBody>
          <a:bodyPr/>
          <a:lstStyle/>
          <a:p>
            <a:pPr eaLnBrk="1" hangingPunct="1"/>
            <a:r>
              <a:rPr lang="zh-CN" altLang="en-US"/>
              <a:t>在计算失效函数的过程中，也更新了输出函数。</a:t>
            </a:r>
            <a:r>
              <a:rPr lang="zh-CN" altLang="en-US">
                <a:highlight>
                  <a:srgbClr val="FFFF00"/>
                </a:highlight>
              </a:rPr>
              <a:t>当求出</a:t>
            </a:r>
            <a:r>
              <a:rPr lang="en-US" altLang="zh-CN" i="1">
                <a:highlight>
                  <a:srgbClr val="FFFF00"/>
                </a:highlight>
              </a:rPr>
              <a:t>f</a:t>
            </a:r>
            <a:r>
              <a:rPr lang="en-US" altLang="zh-CN">
                <a:highlight>
                  <a:srgbClr val="FFFF00"/>
                </a:highlight>
              </a:rPr>
              <a:t>(s) = </a:t>
            </a:r>
            <a:r>
              <a:rPr lang="en-US" altLang="zh-CN" i="1">
                <a:highlight>
                  <a:srgbClr val="FFFF00"/>
                </a:highlight>
              </a:rPr>
              <a:t>s</a:t>
            </a:r>
            <a:r>
              <a:rPr lang="en-US" altLang="zh-CN">
                <a:highlight>
                  <a:srgbClr val="FFFF00"/>
                </a:highlight>
              </a:rPr>
              <a:t>’</a:t>
            </a:r>
            <a:r>
              <a:rPr lang="zh-CN" altLang="en-US">
                <a:highlight>
                  <a:srgbClr val="FFFF00"/>
                </a:highlight>
              </a:rPr>
              <a:t>时，我们把状态</a:t>
            </a:r>
            <a:r>
              <a:rPr lang="en-US" altLang="zh-CN" i="1">
                <a:highlight>
                  <a:srgbClr val="FFFF00"/>
                </a:highlight>
              </a:rPr>
              <a:t>s</a:t>
            </a:r>
            <a:r>
              <a:rPr lang="zh-CN" altLang="en-US">
                <a:highlight>
                  <a:srgbClr val="FFFF00"/>
                </a:highlight>
              </a:rPr>
              <a:t>的输出和状态</a:t>
            </a:r>
            <a:r>
              <a:rPr lang="en-US" altLang="zh-CN" i="1">
                <a:highlight>
                  <a:srgbClr val="FFFF00"/>
                </a:highlight>
              </a:rPr>
              <a:t>s</a:t>
            </a:r>
            <a:r>
              <a:rPr lang="en-US" altLang="zh-CN">
                <a:highlight>
                  <a:srgbClr val="FFFF00"/>
                </a:highlight>
              </a:rPr>
              <a:t>’</a:t>
            </a:r>
            <a:r>
              <a:rPr lang="zh-CN" altLang="en-US">
                <a:highlight>
                  <a:srgbClr val="FFFF00"/>
                </a:highlight>
              </a:rPr>
              <a:t>的输出合并到一起</a:t>
            </a:r>
            <a:r>
              <a:rPr lang="zh-CN" altLang="en-US"/>
              <a:t>。</a:t>
            </a:r>
            <a:endParaRPr lang="zh-CN" altLang="en-US"/>
          </a:p>
          <a:p>
            <a:pPr eaLnBrk="1" hangingPunct="1"/>
            <a:r>
              <a:rPr lang="zh-CN" altLang="en-US"/>
              <a:t>对于上面的例子，</a:t>
            </a:r>
            <a:r>
              <a:rPr lang="en-US" altLang="zh-CN" i="1"/>
              <a:t>f</a:t>
            </a:r>
            <a:r>
              <a:rPr lang="en-US" altLang="zh-CN"/>
              <a:t>(5) = 2</a:t>
            </a:r>
            <a:r>
              <a:rPr lang="zh-CN" altLang="en-US"/>
              <a:t>。这时，把状态</a:t>
            </a:r>
            <a:r>
              <a:rPr lang="en-US" altLang="zh-CN"/>
              <a:t>2</a:t>
            </a:r>
            <a:r>
              <a:rPr lang="zh-CN" altLang="en-US"/>
              <a:t>的输出集，也就是</a:t>
            </a:r>
            <a:r>
              <a:rPr lang="en-US" altLang="zh-CN"/>
              <a:t>{</a:t>
            </a:r>
            <a:r>
              <a:rPr lang="en-US" altLang="zh-CN" i="1"/>
              <a:t>he</a:t>
            </a:r>
            <a:r>
              <a:rPr lang="en-US" altLang="zh-CN"/>
              <a:t>}</a:t>
            </a:r>
            <a:r>
              <a:rPr lang="zh-CN" altLang="en-US"/>
              <a:t>，增加到状态</a:t>
            </a:r>
            <a:r>
              <a:rPr lang="en-US" altLang="zh-CN"/>
              <a:t>5</a:t>
            </a:r>
            <a:r>
              <a:rPr lang="zh-CN" altLang="en-US"/>
              <a:t>的输出集中，这样就得到了</a:t>
            </a:r>
            <a:r>
              <a:rPr lang="en-US" altLang="zh-CN"/>
              <a:t>5</a:t>
            </a:r>
            <a:r>
              <a:rPr lang="zh-CN" altLang="en-US"/>
              <a:t>的新的输出集合</a:t>
            </a:r>
            <a:r>
              <a:rPr lang="en-US" altLang="zh-CN"/>
              <a:t>{</a:t>
            </a:r>
            <a:r>
              <a:rPr lang="en-US" altLang="zh-CN" i="1"/>
              <a:t>he</a:t>
            </a:r>
            <a:r>
              <a:rPr lang="en-US" altLang="zh-CN"/>
              <a:t>, </a:t>
            </a:r>
            <a:r>
              <a:rPr lang="en-US" altLang="zh-CN" i="1"/>
              <a:t>she</a:t>
            </a:r>
            <a:r>
              <a:rPr lang="en-US" altLang="zh-CN"/>
              <a:t>}</a:t>
            </a:r>
            <a:r>
              <a:rPr lang="zh-CN" altLang="en-US"/>
              <a:t>。</a:t>
            </a:r>
            <a:endParaRPr lang="zh-CN" altLang="en-US"/>
          </a:p>
        </p:txBody>
      </p:sp>
      <p:graphicFrame>
        <p:nvGraphicFramePr>
          <p:cNvPr id="4" name="表格 3"/>
          <p:cNvGraphicFramePr>
            <a:graphicFrameLocks noGrp="1"/>
          </p:cNvGraphicFramePr>
          <p:nvPr/>
        </p:nvGraphicFramePr>
        <p:xfrm>
          <a:off x="3419872" y="3645024"/>
          <a:ext cx="2592288" cy="1676400"/>
        </p:xfrm>
        <a:graphic>
          <a:graphicData uri="http://schemas.openxmlformats.org/drawingml/2006/table">
            <a:tbl>
              <a:tblPr firstRow="1" bandRow="1">
                <a:tableStyleId>{5940675A-B579-460E-94D1-54222C63F5DA}</a:tableStyleId>
              </a:tblPr>
              <a:tblGrid>
                <a:gridCol w="644445"/>
                <a:gridCol w="1947843"/>
              </a:tblGrid>
              <a:tr h="249605">
                <a:tc>
                  <a:txBody>
                    <a:bodyPr/>
                    <a:lstStyle/>
                    <a:p>
                      <a:pPr algn="ctr"/>
                      <a:r>
                        <a:rPr lang="en-US" altLang="zh-CN" sz="1600" b="1" dirty="0" err="1"/>
                        <a:t>i</a:t>
                      </a:r>
                      <a:endParaRPr lang="zh-CN" altLang="en-US" sz="1600" b="1" dirty="0"/>
                    </a:p>
                  </a:txBody>
                  <a:tcPr/>
                </a:tc>
                <a:tc>
                  <a:txBody>
                    <a:bodyPr/>
                    <a:lstStyle/>
                    <a:p>
                      <a:pPr algn="ctr"/>
                      <a:r>
                        <a:rPr lang="en-US" altLang="zh-CN" sz="1600" b="1" dirty="0"/>
                        <a:t>output(</a:t>
                      </a:r>
                      <a:r>
                        <a:rPr lang="en-US" altLang="zh-CN" sz="1600" b="1" dirty="0" err="1"/>
                        <a:t>i</a:t>
                      </a:r>
                      <a:r>
                        <a:rPr lang="en-US" altLang="zh-CN" sz="1600" b="1" dirty="0"/>
                        <a:t>)</a:t>
                      </a:r>
                      <a:endParaRPr lang="zh-CN" altLang="en-US" sz="1600" b="1" dirty="0"/>
                    </a:p>
                  </a:txBody>
                  <a:tcPr/>
                </a:tc>
              </a:tr>
              <a:tr h="239856">
                <a:tc>
                  <a:txBody>
                    <a:bodyPr/>
                    <a:lstStyle/>
                    <a:p>
                      <a:pPr algn="ctr"/>
                      <a:r>
                        <a:rPr lang="en-US" altLang="zh-CN" sz="1600" b="1" dirty="0"/>
                        <a:t>2</a:t>
                      </a:r>
                      <a:endParaRPr lang="zh-CN" altLang="en-US" sz="1600" b="1" dirty="0"/>
                    </a:p>
                  </a:txBody>
                  <a:tcPr/>
                </a:tc>
                <a:tc>
                  <a:txBody>
                    <a:bodyPr/>
                    <a:lstStyle/>
                    <a:p>
                      <a:pPr algn="ctr"/>
                      <a:r>
                        <a:rPr lang="en-US" altLang="zh-CN" sz="1600" b="1" dirty="0"/>
                        <a:t>{he}</a:t>
                      </a:r>
                      <a:endParaRPr lang="zh-CN" altLang="en-US" sz="1600" b="1" dirty="0"/>
                    </a:p>
                  </a:txBody>
                  <a:tcPr/>
                </a:tc>
              </a:tr>
              <a:tr h="239856">
                <a:tc>
                  <a:txBody>
                    <a:bodyPr/>
                    <a:lstStyle/>
                    <a:p>
                      <a:pPr algn="ctr"/>
                      <a:r>
                        <a:rPr lang="en-US" altLang="zh-CN" sz="1600" b="1" dirty="0"/>
                        <a:t>5</a:t>
                      </a:r>
                      <a:endParaRPr lang="zh-CN" altLang="en-US" sz="1600" b="1" dirty="0"/>
                    </a:p>
                  </a:txBody>
                  <a:tcPr/>
                </a:tc>
                <a:tc>
                  <a:txBody>
                    <a:bodyPr/>
                    <a:lstStyle/>
                    <a:p>
                      <a:pPr algn="ctr"/>
                      <a:r>
                        <a:rPr lang="en-US" altLang="zh-CN" sz="1600" b="1" dirty="0"/>
                        <a:t>{</a:t>
                      </a:r>
                      <a:r>
                        <a:rPr lang="en-US" altLang="zh-CN" sz="1600" b="1" dirty="0" err="1"/>
                        <a:t>she,he</a:t>
                      </a:r>
                      <a:r>
                        <a:rPr lang="en-US" altLang="zh-CN" sz="1600" b="1" dirty="0"/>
                        <a:t>}</a:t>
                      </a:r>
                      <a:endParaRPr lang="zh-CN" altLang="en-US" sz="1600" b="1" dirty="0"/>
                    </a:p>
                  </a:txBody>
                  <a:tcPr/>
                </a:tc>
              </a:tr>
              <a:tr h="315168">
                <a:tc>
                  <a:txBody>
                    <a:bodyPr/>
                    <a:lstStyle/>
                    <a:p>
                      <a:pPr algn="ctr"/>
                      <a:r>
                        <a:rPr lang="en-US" altLang="zh-CN" sz="1600" b="1" dirty="0"/>
                        <a:t>7</a:t>
                      </a:r>
                      <a:endParaRPr lang="zh-CN" altLang="en-US" sz="1600" b="1" dirty="0"/>
                    </a:p>
                  </a:txBody>
                  <a:tcPr/>
                </a:tc>
                <a:tc>
                  <a:txBody>
                    <a:bodyPr/>
                    <a:lstStyle/>
                    <a:p>
                      <a:pPr algn="ctr"/>
                      <a:r>
                        <a:rPr lang="en-US" altLang="zh-CN" sz="1600" b="1" dirty="0"/>
                        <a:t>{his}</a:t>
                      </a:r>
                      <a:endParaRPr lang="zh-CN" altLang="en-US" sz="1600" b="1" dirty="0"/>
                    </a:p>
                  </a:txBody>
                  <a:tcPr/>
                </a:tc>
              </a:tr>
              <a:tr h="239856">
                <a:tc>
                  <a:txBody>
                    <a:bodyPr/>
                    <a:lstStyle/>
                    <a:p>
                      <a:pPr algn="ctr"/>
                      <a:r>
                        <a:rPr lang="en-US" altLang="zh-CN" sz="1600" b="1" dirty="0"/>
                        <a:t>9</a:t>
                      </a:r>
                      <a:endParaRPr lang="zh-CN" altLang="en-US" sz="1600" b="1" dirty="0"/>
                    </a:p>
                  </a:txBody>
                  <a:tcPr/>
                </a:tc>
                <a:tc>
                  <a:txBody>
                    <a:bodyPr/>
                    <a:lstStyle/>
                    <a:p>
                      <a:pPr algn="ctr"/>
                      <a:r>
                        <a:rPr lang="en-US" altLang="zh-CN" sz="1600" b="1" dirty="0"/>
                        <a:t>{hers}</a:t>
                      </a:r>
                      <a:endParaRPr lang="zh-CN" altLang="en-US" sz="1600" b="1" dirty="0"/>
                    </a:p>
                  </a:txBody>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4099">
                                            <p:txEl>
                                              <p:pRg st="0" end="0"/>
                                            </p:txEl>
                                          </p:spTgt>
                                        </p:tgtEl>
                                        <p:attrNameLst>
                                          <p:attrName>style.visibility</p:attrName>
                                        </p:attrNameLst>
                                      </p:cBhvr>
                                      <p:to>
                                        <p:strVal val="visible"/>
                                      </p:to>
                                    </p:set>
                                    <p:animEffect transition="in" filter="blinds(horizontal)">
                                      <p:cBhvr>
                                        <p:cTn id="7" dur="500"/>
                                        <p:tgtEl>
                                          <p:spTgt spid="128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4099">
                                            <p:txEl>
                                              <p:pRg st="1" end="1"/>
                                            </p:txEl>
                                          </p:spTgt>
                                        </p:tgtEl>
                                        <p:attrNameLst>
                                          <p:attrName>style.visibility</p:attrName>
                                        </p:attrNameLst>
                                      </p:cBhvr>
                                      <p:to>
                                        <p:strVal val="visible"/>
                                      </p:to>
                                    </p:set>
                                    <p:animEffect transition="in" filter="blinds(horizontal)">
                                      <p:cBhvr>
                                        <p:cTn id="12" dur="500"/>
                                        <p:tgtEl>
                                          <p:spTgt spid="128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15616" y="404664"/>
            <a:ext cx="6624638" cy="6192838"/>
            <a:chOff x="1187450" y="692150"/>
            <a:chExt cx="6624638" cy="6192838"/>
          </a:xfrm>
        </p:grpSpPr>
        <p:sp>
          <p:nvSpPr>
            <p:cNvPr id="6" name="Rectangle 2"/>
            <p:cNvSpPr>
              <a:spLocks noChangeArrowheads="1"/>
            </p:cNvSpPr>
            <p:nvPr/>
          </p:nvSpPr>
          <p:spPr bwMode="auto">
            <a:xfrm>
              <a:off x="1187450" y="692150"/>
              <a:ext cx="6624638" cy="5832475"/>
            </a:xfrm>
            <a:prstGeom prst="rect">
              <a:avLst/>
            </a:prstGeom>
            <a:solidFill>
              <a:srgbClr val="FFFFFF"/>
            </a:solidFill>
            <a:ln w="9525">
              <a:solidFill>
                <a:srgbClr val="000000"/>
              </a:solidFill>
              <a:miter lim="800000"/>
            </a:ln>
          </p:spPr>
          <p:txBody>
            <a:bodyPr/>
            <a:lstStyle/>
            <a:p>
              <a:pPr>
                <a:spcBef>
                  <a:spcPct val="0"/>
                </a:spcBef>
              </a:pPr>
              <a:r>
                <a:rPr lang="zh-CN" altLang="en-US" sz="1800" b="1" dirty="0">
                  <a:solidFill>
                    <a:srgbClr val="000000"/>
                  </a:solidFill>
                  <a:latin typeface="宋体" panose="02010600030101010101" pitchFamily="2" charset="-122"/>
                  <a:ea typeface="宋体" panose="02010600030101010101" pitchFamily="2" charset="-122"/>
                </a:rPr>
                <a:t>算法</a:t>
              </a:r>
              <a:r>
                <a:rPr lang="en-US" altLang="zh-CN" sz="1800" b="1" dirty="0">
                  <a:solidFill>
                    <a:srgbClr val="000000"/>
                  </a:solidFill>
                  <a:latin typeface="宋体" panose="02010600030101010101" pitchFamily="2" charset="-122"/>
                  <a:ea typeface="宋体" panose="02010600030101010101" pitchFamily="2" charset="-122"/>
                </a:rPr>
                <a:t>2</a:t>
              </a:r>
              <a:r>
                <a:rPr lang="zh-CN" altLang="en-US" sz="1800" dirty="0">
                  <a:solidFill>
                    <a:srgbClr val="000000"/>
                  </a:solidFill>
                  <a:latin typeface="宋体" panose="02010600030101010101" pitchFamily="2" charset="-122"/>
                  <a:ea typeface="宋体" panose="02010600030101010101" pitchFamily="2" charset="-122"/>
                </a:rPr>
                <a:t>：</a:t>
              </a:r>
              <a:r>
                <a:rPr lang="zh-CN" altLang="en-US" sz="1800" dirty="0">
                  <a:solidFill>
                    <a:srgbClr val="000000"/>
                  </a:solidFill>
                  <a:latin typeface="楷体_GB2312" pitchFamily="49" charset="-122"/>
                  <a:ea typeface="楷体_GB2312" pitchFamily="49" charset="-122"/>
                </a:rPr>
                <a:t>建立</a:t>
              </a:r>
              <a:r>
                <a:rPr lang="zh-CN" altLang="en-US" sz="1800" dirty="0">
                  <a:solidFill>
                    <a:srgbClr val="000000"/>
                  </a:solidFill>
                  <a:latin typeface="Times New Roman" panose="02020603050405020304"/>
                  <a:ea typeface="楷体_GB2312" pitchFamily="49" charset="-122"/>
                </a:rPr>
                <a:t>失效函数</a:t>
              </a:r>
              <a:r>
                <a:rPr lang="en-US" altLang="zh-CN" sz="1800" i="1" dirty="0">
                  <a:solidFill>
                    <a:srgbClr val="000000"/>
                  </a:solidFill>
                  <a:latin typeface="Times New Roman" panose="02020603050405020304"/>
                  <a:ea typeface="宋体" panose="02010600030101010101" pitchFamily="2" charset="-122"/>
                </a:rPr>
                <a:t>f</a:t>
              </a:r>
              <a:r>
                <a:rPr lang="zh-CN" altLang="en-US" sz="1800" dirty="0">
                  <a:solidFill>
                    <a:srgbClr val="000000"/>
                  </a:solidFill>
                  <a:latin typeface="宋体" panose="02010600030101010101" pitchFamily="2" charset="-122"/>
                  <a:ea typeface="宋体" panose="02010600030101010101" pitchFamily="2" charset="-122"/>
                </a:rPr>
                <a:t>。</a:t>
              </a:r>
              <a:endParaRPr lang="zh-CN" altLang="en-US" sz="1800" dirty="0">
                <a:solidFill>
                  <a:srgbClr val="000000"/>
                </a:solidFill>
                <a:latin typeface="宋体" panose="02010600030101010101" pitchFamily="2" charset="-122"/>
                <a:ea typeface="宋体" panose="02010600030101010101" pitchFamily="2" charset="-122"/>
              </a:endParaRPr>
            </a:p>
            <a:p>
              <a:pPr>
                <a:spcBef>
                  <a:spcPct val="0"/>
                </a:spcBef>
              </a:pPr>
              <a:r>
                <a:rPr lang="zh-CN" altLang="en-US" sz="1800" b="1" dirty="0">
                  <a:solidFill>
                    <a:srgbClr val="000000"/>
                  </a:solidFill>
                  <a:latin typeface="宋体" panose="02010600030101010101" pitchFamily="2" charset="-122"/>
                  <a:ea typeface="宋体" panose="02010600030101010101" pitchFamily="2" charset="-122"/>
                </a:rPr>
                <a:t>输入</a:t>
              </a:r>
              <a:r>
                <a:rPr lang="zh-CN" altLang="en-US" sz="1800" dirty="0">
                  <a:solidFill>
                    <a:srgbClr val="000000"/>
                  </a:solidFill>
                  <a:latin typeface="宋体" panose="02010600030101010101" pitchFamily="2" charset="-122"/>
                  <a:ea typeface="宋体" panose="02010600030101010101" pitchFamily="2" charset="-122"/>
                </a:rPr>
                <a:t>：</a:t>
              </a:r>
              <a:r>
                <a:rPr lang="zh-CN" altLang="en-US" sz="1800" dirty="0">
                  <a:solidFill>
                    <a:srgbClr val="000000"/>
                  </a:solidFill>
                  <a:latin typeface="楷体_GB2312" pitchFamily="49" charset="-122"/>
                  <a:ea typeface="楷体_GB2312" pitchFamily="49" charset="-122"/>
                </a:rPr>
                <a:t>转向函数</a:t>
              </a:r>
              <a:r>
                <a:rPr lang="en-US" altLang="zh-CN" sz="1800" i="1" dirty="0">
                  <a:solidFill>
                    <a:srgbClr val="000000"/>
                  </a:solidFill>
                  <a:latin typeface="Times New Roman" panose="02020603050405020304"/>
                  <a:ea typeface="楷体_GB2312" pitchFamily="49" charset="-122"/>
                </a:rPr>
                <a:t>g</a:t>
              </a:r>
              <a:r>
                <a:rPr lang="zh-CN" altLang="en-US" sz="1800" dirty="0">
                  <a:solidFill>
                    <a:srgbClr val="000000"/>
                  </a:solidFill>
                  <a:latin typeface="楷体_GB2312" pitchFamily="49" charset="-122"/>
                  <a:ea typeface="楷体_GB2312" pitchFamily="49" charset="-122"/>
                </a:rPr>
                <a:t>和部分的输出函数</a:t>
              </a:r>
              <a:r>
                <a:rPr lang="en-US" altLang="zh-CN" sz="1800" i="1" dirty="0">
                  <a:solidFill>
                    <a:srgbClr val="000000"/>
                  </a:solidFill>
                  <a:latin typeface="Times New Roman" panose="02020603050405020304"/>
                  <a:ea typeface="楷体_GB2312" pitchFamily="49" charset="-122"/>
                </a:rPr>
                <a:t>output</a:t>
              </a:r>
              <a:r>
                <a:rPr lang="zh-CN" altLang="en-US" sz="1800" dirty="0">
                  <a:solidFill>
                    <a:srgbClr val="000000"/>
                  </a:solidFill>
                  <a:latin typeface="宋体" panose="02010600030101010101" pitchFamily="2" charset="-122"/>
                  <a:ea typeface="宋体" panose="02010600030101010101" pitchFamily="2" charset="-122"/>
                </a:rPr>
                <a:t>。</a:t>
              </a:r>
              <a:endParaRPr lang="zh-CN" altLang="en-US" sz="1800" dirty="0">
                <a:solidFill>
                  <a:srgbClr val="000000"/>
                </a:solidFill>
                <a:latin typeface="宋体" panose="02010600030101010101" pitchFamily="2" charset="-122"/>
                <a:ea typeface="宋体" panose="02010600030101010101" pitchFamily="2" charset="-122"/>
              </a:endParaRPr>
            </a:p>
            <a:p>
              <a:pPr algn="just">
                <a:spcBef>
                  <a:spcPct val="0"/>
                </a:spcBef>
              </a:pPr>
              <a:r>
                <a:rPr lang="zh-CN" altLang="en-US" sz="1800" b="1" dirty="0">
                  <a:solidFill>
                    <a:srgbClr val="000000"/>
                  </a:solidFill>
                  <a:latin typeface="宋体" panose="02010600030101010101" pitchFamily="2" charset="-122"/>
                  <a:ea typeface="宋体" panose="02010600030101010101" pitchFamily="2" charset="-122"/>
                </a:rPr>
                <a:t>输出</a:t>
              </a:r>
              <a:r>
                <a:rPr lang="zh-CN" altLang="en-US" sz="1800" dirty="0">
                  <a:solidFill>
                    <a:srgbClr val="000000"/>
                  </a:solidFill>
                  <a:latin typeface="宋体" panose="02010600030101010101" pitchFamily="2" charset="-122"/>
                  <a:ea typeface="宋体" panose="02010600030101010101" pitchFamily="2" charset="-122"/>
                </a:rPr>
                <a:t>：</a:t>
              </a:r>
              <a:r>
                <a:rPr lang="zh-CN" altLang="en-US" sz="1800" dirty="0">
                  <a:solidFill>
                    <a:srgbClr val="000000"/>
                  </a:solidFill>
                  <a:latin typeface="Times New Roman" panose="02020603050405020304"/>
                  <a:ea typeface="楷体_GB2312" pitchFamily="49" charset="-122"/>
                </a:rPr>
                <a:t>失效函数</a:t>
              </a:r>
              <a:r>
                <a:rPr lang="en-US" altLang="zh-CN" sz="1800" i="1" dirty="0">
                  <a:solidFill>
                    <a:srgbClr val="000000"/>
                  </a:solidFill>
                  <a:latin typeface="Times New Roman" panose="02020603050405020304"/>
                  <a:ea typeface="宋体" panose="02010600030101010101" pitchFamily="2" charset="-122"/>
                </a:rPr>
                <a:t>f</a:t>
              </a:r>
              <a:r>
                <a:rPr lang="zh-CN" altLang="en-US" sz="1800" dirty="0">
                  <a:solidFill>
                    <a:srgbClr val="000000"/>
                  </a:solidFill>
                  <a:latin typeface="Times New Roman" panose="02020603050405020304"/>
                  <a:ea typeface="楷体_GB2312" pitchFamily="49" charset="-122"/>
                </a:rPr>
                <a:t>和完整</a:t>
              </a:r>
              <a:r>
                <a:rPr lang="zh-CN" altLang="en-US" sz="1800" dirty="0">
                  <a:solidFill>
                    <a:srgbClr val="000000"/>
                  </a:solidFill>
                  <a:latin typeface="Times New Roman" panose="02020603050405020304"/>
                  <a:ea typeface="宋体" panose="02010600030101010101" pitchFamily="2" charset="-122"/>
                </a:rPr>
                <a:t>的</a:t>
              </a:r>
              <a:r>
                <a:rPr lang="zh-CN" altLang="en-US" sz="1800" dirty="0">
                  <a:solidFill>
                    <a:srgbClr val="000000"/>
                  </a:solidFill>
                  <a:latin typeface="楷体_GB2312" pitchFamily="49" charset="-122"/>
                  <a:ea typeface="楷体_GB2312" pitchFamily="49" charset="-122"/>
                </a:rPr>
                <a:t>输出函数</a:t>
              </a:r>
              <a:r>
                <a:rPr lang="en-US" altLang="zh-CN" sz="1800" i="1" dirty="0">
                  <a:solidFill>
                    <a:srgbClr val="000000"/>
                  </a:solidFill>
                  <a:latin typeface="Times New Roman" panose="02020603050405020304"/>
                  <a:ea typeface="楷体_GB2312" pitchFamily="49" charset="-122"/>
                </a:rPr>
                <a:t>output</a:t>
              </a:r>
              <a:r>
                <a:rPr lang="zh-CN" altLang="en-US" sz="1800" dirty="0">
                  <a:solidFill>
                    <a:srgbClr val="000000"/>
                  </a:solidFill>
                  <a:latin typeface="宋体" panose="02010600030101010101" pitchFamily="2" charset="-122"/>
                  <a:ea typeface="宋体" panose="02010600030101010101" pitchFamily="2" charset="-122"/>
                </a:rPr>
                <a:t>。</a:t>
              </a:r>
              <a:endParaRPr lang="zh-CN" altLang="en-US" sz="1800" dirty="0">
                <a:solidFill>
                  <a:srgbClr val="000000"/>
                </a:solidFill>
                <a:latin typeface="宋体" panose="02010600030101010101" pitchFamily="2" charset="-122"/>
                <a:ea typeface="宋体" panose="02010600030101010101" pitchFamily="2" charset="-122"/>
              </a:endParaRPr>
            </a:p>
            <a:p>
              <a:pPr>
                <a:spcBef>
                  <a:spcPct val="0"/>
                </a:spcBef>
              </a:pPr>
              <a:r>
                <a:rPr lang="zh-CN" altLang="en-US" sz="1800" b="1" dirty="0">
                  <a:solidFill>
                    <a:srgbClr val="000000"/>
                  </a:solidFill>
                  <a:latin typeface="Arial" panose="020B0604020202020204" pitchFamily="34" charset="0"/>
                  <a:ea typeface="宋体" panose="02010600030101010101" pitchFamily="2" charset="-122"/>
                </a:rPr>
                <a:t>方法</a:t>
              </a:r>
              <a:r>
                <a:rPr lang="en-US" altLang="zh-CN" sz="1800" b="1" dirty="0">
                  <a:solidFill>
                    <a:srgbClr val="000000"/>
                  </a:solidFill>
                  <a:latin typeface="Arial" panose="020B0604020202020204" pitchFamily="34" charset="0"/>
                  <a:ea typeface="宋体" panose="02010600030101010101" pitchFamily="2" charset="-122"/>
                </a:rPr>
                <a:t>:</a:t>
              </a:r>
              <a:endParaRPr lang="en-US" altLang="zh-CN" sz="1800" b="1" dirty="0">
                <a:solidFill>
                  <a:srgbClr val="000000"/>
                </a:solidFill>
                <a:latin typeface="Arial" panose="020B0604020202020204" pitchFamily="34" charset="0"/>
                <a:ea typeface="宋体" panose="02010600030101010101" pitchFamily="2" charset="-122"/>
              </a:endParaRPr>
            </a:p>
            <a:p>
              <a:pPr>
                <a:spcBef>
                  <a:spcPct val="0"/>
                </a:spcBef>
              </a:pPr>
              <a:endParaRPr lang="zh-CN" altLang="en-US" sz="1800" dirty="0">
                <a:solidFill>
                  <a:srgbClr val="000000"/>
                </a:solidFill>
                <a:latin typeface="Arial" panose="020B0604020202020204" pitchFamily="34" charset="0"/>
                <a:ea typeface="宋体" panose="02010600030101010101" pitchFamily="2" charset="-122"/>
              </a:endParaRPr>
            </a:p>
          </p:txBody>
        </p:sp>
        <p:pic>
          <p:nvPicPr>
            <p:cNvPr id="7" name="Picture 3"/>
            <p:cNvPicPr>
              <a:picLocks noChangeAspect="1" noChangeArrowheads="1"/>
            </p:cNvPicPr>
            <p:nvPr/>
          </p:nvPicPr>
          <p:blipFill>
            <a:blip r:embed="rId1"/>
            <a:srcRect/>
            <a:stretch>
              <a:fillRect/>
            </a:stretch>
          </p:blipFill>
          <p:spPr bwMode="auto">
            <a:xfrm>
              <a:off x="1979613" y="1557338"/>
              <a:ext cx="4321175" cy="4895850"/>
            </a:xfrm>
            <a:prstGeom prst="rect">
              <a:avLst/>
            </a:prstGeom>
            <a:noFill/>
            <a:ln w="9525">
              <a:noFill/>
              <a:miter lim="800000"/>
              <a:headEnd/>
              <a:tailEnd/>
            </a:ln>
          </p:spPr>
        </p:pic>
        <p:sp>
          <p:nvSpPr>
            <p:cNvPr id="8" name="Text Box 4"/>
            <p:cNvSpPr txBox="1">
              <a:spLocks noChangeArrowheads="1"/>
            </p:cNvSpPr>
            <p:nvPr/>
          </p:nvSpPr>
          <p:spPr bwMode="auto">
            <a:xfrm>
              <a:off x="2484438" y="6518275"/>
              <a:ext cx="5113337" cy="366713"/>
            </a:xfrm>
            <a:prstGeom prst="rect">
              <a:avLst/>
            </a:prstGeom>
            <a:noFill/>
            <a:ln w="9525">
              <a:noFill/>
              <a:miter lim="800000"/>
            </a:ln>
          </p:spPr>
          <p:txBody>
            <a:bodyPr>
              <a:spAutoFit/>
            </a:bodyPr>
            <a:lstStyle/>
            <a:p>
              <a:r>
                <a:rPr lang="zh-CN" altLang="en-US" sz="1800">
                  <a:solidFill>
                    <a:srgbClr val="000000"/>
                  </a:solidFill>
                  <a:latin typeface="Arial" panose="020B0604020202020204" pitchFamily="34" charset="0"/>
                  <a:ea typeface="宋体" panose="02010600030101010101" pitchFamily="2" charset="-122"/>
                </a:rPr>
                <a:t>图</a:t>
              </a:r>
              <a:r>
                <a:rPr lang="en-US" altLang="zh-CN" sz="1800">
                  <a:solidFill>
                    <a:srgbClr val="000000"/>
                  </a:solidFill>
                  <a:latin typeface="Arial" panose="020B0604020202020204" pitchFamily="34" charset="0"/>
                  <a:ea typeface="宋体" panose="02010600030101010101" pitchFamily="2" charset="-122"/>
                </a:rPr>
                <a:t>3  </a:t>
              </a:r>
              <a:r>
                <a:rPr lang="zh-CN" altLang="en-US" sz="1800">
                  <a:solidFill>
                    <a:srgbClr val="000000"/>
                  </a:solidFill>
                  <a:latin typeface="Arial" panose="020B0604020202020204" pitchFamily="34" charset="0"/>
                  <a:ea typeface="宋体" panose="02010600030101010101" pitchFamily="2" charset="-122"/>
                </a:rPr>
                <a:t>建立失效函数</a:t>
              </a:r>
              <a:r>
                <a:rPr lang="en-US" altLang="zh-CN" sz="1800" i="1">
                  <a:solidFill>
                    <a:srgbClr val="000000"/>
                  </a:solidFill>
                  <a:latin typeface="Arial" panose="020B0604020202020204" pitchFamily="34" charset="0"/>
                  <a:ea typeface="宋体" panose="02010600030101010101" pitchFamily="2" charset="-122"/>
                </a:rPr>
                <a:t>f</a:t>
              </a:r>
              <a:r>
                <a:rPr lang="zh-CN" altLang="en-US" sz="1800">
                  <a:solidFill>
                    <a:srgbClr val="000000"/>
                  </a:solidFill>
                  <a:latin typeface="Arial" panose="020B0604020202020204" pitchFamily="34" charset="0"/>
                  <a:ea typeface="宋体" panose="02010600030101010101" pitchFamily="2" charset="-122"/>
                </a:rPr>
                <a:t>的伪代码</a:t>
              </a:r>
              <a:endParaRPr lang="zh-CN" altLang="en-US" sz="1800">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2"/>
          <p:cNvSpPr txBox="1">
            <a:spLocks noChangeArrowheads="1"/>
          </p:cNvSpPr>
          <p:nvPr/>
        </p:nvSpPr>
        <p:spPr bwMode="auto">
          <a:xfrm>
            <a:off x="323850" y="836613"/>
            <a:ext cx="8496300" cy="3933384"/>
          </a:xfrm>
          <a:prstGeom prst="rect">
            <a:avLst/>
          </a:prstGeom>
          <a:noFill/>
          <a:ln w="9525">
            <a:noFill/>
            <a:miter lim="800000"/>
          </a:ln>
        </p:spPr>
        <p:txBody>
          <a:bodyPr>
            <a:spAutoFit/>
          </a:bodyPr>
          <a:lstStyle/>
          <a:p>
            <a:pPr marL="342900" indent="-342900">
              <a:spcBef>
                <a:spcPct val="20000"/>
              </a:spcBef>
              <a:buFont typeface="Wingdings" panose="05000000000000000000" pitchFamily="2" charset="2"/>
              <a:buChar char="Ø"/>
            </a:pPr>
            <a:r>
              <a:rPr lang="zh-CN" altLang="en-US" sz="2400" b="0" dirty="0">
                <a:solidFill>
                  <a:srgbClr val="000000"/>
                </a:solidFill>
              </a:rPr>
              <a:t>图</a:t>
            </a:r>
            <a:r>
              <a:rPr lang="en-US" altLang="zh-CN" sz="2400" b="0" dirty="0">
                <a:solidFill>
                  <a:srgbClr val="000000"/>
                </a:solidFill>
              </a:rPr>
              <a:t>1</a:t>
            </a:r>
            <a:r>
              <a:rPr lang="zh-CN" altLang="en-US" sz="2400" b="0" dirty="0">
                <a:solidFill>
                  <a:srgbClr val="000000"/>
                </a:solidFill>
              </a:rPr>
              <a:t>中树型自动机的状态有</a:t>
            </a:r>
            <a:r>
              <a:rPr lang="en-US" altLang="zh-CN" sz="2400" b="0" dirty="0">
                <a:solidFill>
                  <a:srgbClr val="000000"/>
                </a:solidFill>
              </a:rPr>
              <a:t>0, 1, …, 9</a:t>
            </a:r>
            <a:r>
              <a:rPr lang="zh-CN" altLang="en-US" sz="2400" b="0" dirty="0">
                <a:solidFill>
                  <a:srgbClr val="000000"/>
                </a:solidFill>
              </a:rPr>
              <a:t>。某个状态（通常是</a:t>
            </a:r>
            <a:r>
              <a:rPr lang="en-US" altLang="zh-CN" sz="2400" b="0" dirty="0">
                <a:solidFill>
                  <a:srgbClr val="000000"/>
                </a:solidFill>
              </a:rPr>
              <a:t>0</a:t>
            </a:r>
            <a:r>
              <a:rPr lang="zh-CN" altLang="en-US" sz="2400" b="0" dirty="0">
                <a:solidFill>
                  <a:srgbClr val="000000"/>
                </a:solidFill>
              </a:rPr>
              <a:t>状态）被指定为起始状态。</a:t>
            </a:r>
            <a:endParaRPr lang="zh-CN" altLang="en-US" sz="2400" b="0" dirty="0">
              <a:solidFill>
                <a:srgbClr val="000000"/>
              </a:solidFill>
            </a:endParaRPr>
          </a:p>
          <a:p>
            <a:pPr marL="342900" indent="-342900">
              <a:spcBef>
                <a:spcPct val="20000"/>
              </a:spcBef>
              <a:buFont typeface="Wingdings" panose="05000000000000000000" pitchFamily="2" charset="2"/>
              <a:buChar char="Ø"/>
            </a:pPr>
            <a:r>
              <a:rPr lang="zh-CN" altLang="en-US" sz="2400" b="0" dirty="0">
                <a:solidFill>
                  <a:srgbClr val="000000"/>
                </a:solidFill>
                <a:highlight>
                  <a:srgbClr val="FFFF00"/>
                </a:highlight>
              </a:rPr>
              <a:t>转向函数把一个由状态和输入字符组成的二元组映射成另一个状态或者一条失败消息</a:t>
            </a:r>
            <a:r>
              <a:rPr lang="zh-CN" altLang="en-US" sz="2400" b="0" dirty="0">
                <a:solidFill>
                  <a:srgbClr val="000000"/>
                </a:solidFill>
              </a:rPr>
              <a:t>。</a:t>
            </a:r>
            <a:endParaRPr lang="zh-CN" altLang="en-US" sz="2400" b="0" dirty="0">
              <a:solidFill>
                <a:srgbClr val="000000"/>
              </a:solidFill>
            </a:endParaRPr>
          </a:p>
          <a:p>
            <a:pPr marL="342900" indent="-342900">
              <a:spcBef>
                <a:spcPct val="20000"/>
              </a:spcBef>
              <a:buFont typeface="Wingdings" panose="05000000000000000000" pitchFamily="2" charset="2"/>
              <a:buChar char="Ø"/>
            </a:pPr>
            <a:r>
              <a:rPr lang="zh-CN" altLang="en-US" sz="2400" b="0" dirty="0">
                <a:solidFill>
                  <a:srgbClr val="000000"/>
                </a:solidFill>
              </a:rPr>
              <a:t>图</a:t>
            </a:r>
            <a:r>
              <a:rPr lang="en-US" altLang="zh-CN" sz="2400" b="0" dirty="0">
                <a:solidFill>
                  <a:srgbClr val="000000"/>
                </a:solidFill>
              </a:rPr>
              <a:t>1 a) </a:t>
            </a:r>
            <a:r>
              <a:rPr lang="zh-CN" altLang="en-US" sz="2400" b="0" dirty="0">
                <a:solidFill>
                  <a:srgbClr val="000000"/>
                </a:solidFill>
              </a:rPr>
              <a:t>的状态图代表转向函数</a:t>
            </a:r>
            <a:r>
              <a:rPr lang="en-US" altLang="zh-CN" sz="2400" b="0" dirty="0">
                <a:solidFill>
                  <a:srgbClr val="000000"/>
                </a:solidFill>
              </a:rPr>
              <a:t>g</a:t>
            </a:r>
            <a:r>
              <a:rPr lang="zh-CN" altLang="en-US" sz="2400" b="0" dirty="0">
                <a:solidFill>
                  <a:srgbClr val="000000"/>
                </a:solidFill>
              </a:rPr>
              <a:t>。比如</a:t>
            </a:r>
            <a:r>
              <a:rPr lang="en-US" altLang="zh-CN" sz="2400" b="0" dirty="0">
                <a:solidFill>
                  <a:srgbClr val="000000"/>
                </a:solidFill>
              </a:rPr>
              <a:t>,</a:t>
            </a:r>
            <a:r>
              <a:rPr lang="zh-CN" altLang="en-US" sz="2400" b="0" dirty="0">
                <a:solidFill>
                  <a:srgbClr val="000000"/>
                </a:solidFill>
              </a:rPr>
              <a:t>从</a:t>
            </a:r>
            <a:r>
              <a:rPr lang="en-US" altLang="zh-CN" sz="2400" b="0" dirty="0">
                <a:solidFill>
                  <a:srgbClr val="000000"/>
                </a:solidFill>
              </a:rPr>
              <a:t>0</a:t>
            </a:r>
            <a:r>
              <a:rPr lang="zh-CN" altLang="en-US" sz="2400" b="0" dirty="0">
                <a:solidFill>
                  <a:srgbClr val="000000"/>
                </a:solidFill>
              </a:rPr>
              <a:t>到</a:t>
            </a:r>
            <a:r>
              <a:rPr lang="en-US" altLang="zh-CN" sz="2400" b="0" dirty="0">
                <a:solidFill>
                  <a:srgbClr val="000000"/>
                </a:solidFill>
              </a:rPr>
              <a:t>1</a:t>
            </a:r>
            <a:r>
              <a:rPr lang="zh-CN" altLang="en-US" sz="2400" b="0" dirty="0">
                <a:solidFill>
                  <a:srgbClr val="000000"/>
                </a:solidFill>
              </a:rPr>
              <a:t>标记着</a:t>
            </a:r>
            <a:r>
              <a:rPr lang="en-US" altLang="zh-CN" sz="2400" b="0" dirty="0">
                <a:solidFill>
                  <a:srgbClr val="000000"/>
                </a:solidFill>
              </a:rPr>
              <a:t>h </a:t>
            </a:r>
            <a:r>
              <a:rPr lang="zh-CN" altLang="en-US" sz="2400" b="0" dirty="0">
                <a:solidFill>
                  <a:srgbClr val="000000"/>
                </a:solidFill>
              </a:rPr>
              <a:t>的边表示</a:t>
            </a:r>
            <a:r>
              <a:rPr lang="en-US" altLang="zh-CN" sz="2400" b="0" dirty="0">
                <a:solidFill>
                  <a:srgbClr val="000000"/>
                </a:solidFill>
              </a:rPr>
              <a:t>g(0, h) = 1</a:t>
            </a:r>
            <a:r>
              <a:rPr lang="zh-CN" altLang="en-US" sz="2400" b="0" dirty="0">
                <a:solidFill>
                  <a:srgbClr val="000000"/>
                </a:solidFill>
              </a:rPr>
              <a:t>，如果缺省箭头则表示失败。可见，对除</a:t>
            </a:r>
            <a:r>
              <a:rPr lang="en-US" altLang="zh-CN" sz="2400" b="0" dirty="0">
                <a:solidFill>
                  <a:srgbClr val="000000"/>
                </a:solidFill>
              </a:rPr>
              <a:t>e</a:t>
            </a:r>
            <a:r>
              <a:rPr lang="zh-CN" altLang="en-US" sz="2400" b="0" dirty="0">
                <a:solidFill>
                  <a:srgbClr val="000000"/>
                </a:solidFill>
              </a:rPr>
              <a:t>和</a:t>
            </a:r>
            <a:r>
              <a:rPr lang="en-US" altLang="zh-CN" sz="2400" b="0" dirty="0" err="1">
                <a:solidFill>
                  <a:srgbClr val="000000"/>
                </a:solidFill>
              </a:rPr>
              <a:t>i</a:t>
            </a:r>
            <a:r>
              <a:rPr lang="zh-CN" altLang="en-US" sz="2400" b="0" dirty="0">
                <a:solidFill>
                  <a:srgbClr val="000000"/>
                </a:solidFill>
              </a:rPr>
              <a:t>之外的其他输入字符，都有</a:t>
            </a:r>
            <a:r>
              <a:rPr lang="en-US" altLang="zh-CN" sz="2400" b="0" dirty="0">
                <a:solidFill>
                  <a:srgbClr val="000000"/>
                </a:solidFill>
                <a:highlight>
                  <a:srgbClr val="FFFF00"/>
                </a:highlight>
              </a:rPr>
              <a:t>g(1, h) = fail</a:t>
            </a:r>
            <a:r>
              <a:rPr lang="zh-CN" altLang="en-US" sz="2400" b="0" dirty="0">
                <a:solidFill>
                  <a:srgbClr val="000000"/>
                </a:solidFill>
              </a:rPr>
              <a:t>。所有的树型有限自动机都有一个共同的特点，即对任何输入字符</a:t>
            </a:r>
            <a:r>
              <a:rPr lang="en-US" altLang="zh-CN" sz="2400" b="0" dirty="0">
                <a:solidFill>
                  <a:srgbClr val="000000"/>
                </a:solidFill>
              </a:rPr>
              <a:t>a, </a:t>
            </a:r>
            <a:r>
              <a:rPr lang="zh-CN" altLang="en-US" sz="2400" b="0" dirty="0">
                <a:solidFill>
                  <a:srgbClr val="000000"/>
                </a:solidFill>
              </a:rPr>
              <a:t>都有</a:t>
            </a:r>
            <a:r>
              <a:rPr lang="en-US" altLang="zh-CN" sz="2400" b="0" dirty="0">
                <a:solidFill>
                  <a:srgbClr val="000000"/>
                </a:solidFill>
                <a:highlight>
                  <a:srgbClr val="FFFF00"/>
                </a:highlight>
              </a:rPr>
              <a:t>g(0, a) != fail</a:t>
            </a:r>
            <a:r>
              <a:rPr lang="zh-CN" altLang="en-US" sz="2400" b="0" dirty="0">
                <a:solidFill>
                  <a:srgbClr val="000000"/>
                </a:solidFill>
              </a:rPr>
              <a:t>。我们将看到，转向函数在</a:t>
            </a:r>
            <a:r>
              <a:rPr lang="en-US" altLang="zh-CN" sz="2400" b="0" dirty="0">
                <a:solidFill>
                  <a:srgbClr val="000000"/>
                </a:solidFill>
              </a:rPr>
              <a:t>0</a:t>
            </a:r>
            <a:r>
              <a:rPr lang="zh-CN" altLang="en-US" sz="2400" b="0" dirty="0">
                <a:solidFill>
                  <a:srgbClr val="000000"/>
                </a:solidFill>
              </a:rPr>
              <a:t>状态上的这种性质确保每个输入字符都可以在状态机的一个操作循环内被处理。    </a:t>
            </a:r>
            <a:endParaRPr lang="zh-CN" altLang="en-US" sz="2400" b="0" dirty="0">
              <a:solidFill>
                <a:srgbClr val="000000"/>
              </a:solidFill>
            </a:endParaRPr>
          </a:p>
        </p:txBody>
      </p:sp>
      <p:sp>
        <p:nvSpPr>
          <p:cNvPr id="3" name="矩形 2"/>
          <p:cNvSpPr/>
          <p:nvPr/>
        </p:nvSpPr>
        <p:spPr>
          <a:xfrm>
            <a:off x="323850" y="332656"/>
            <a:ext cx="2424062" cy="461665"/>
          </a:xfrm>
          <a:prstGeom prst="rect">
            <a:avLst/>
          </a:prstGeom>
        </p:spPr>
        <p:txBody>
          <a:bodyPr wrap="none">
            <a:spAutoFit/>
          </a:bodyPr>
          <a:lstStyle/>
          <a:p>
            <a:pPr>
              <a:spcBef>
                <a:spcPct val="20000"/>
              </a:spcBef>
            </a:pPr>
            <a:r>
              <a:rPr lang="zh-CN" altLang="en-US" b="1" dirty="0">
                <a:solidFill>
                  <a:srgbClr val="C00000"/>
                </a:solidFill>
                <a:highlight>
                  <a:srgbClr val="FFFF00"/>
                </a:highlight>
              </a:rPr>
              <a:t>转向函数的构建</a:t>
            </a:r>
            <a:r>
              <a:rPr lang="zh-CN" altLang="en-US" b="1" dirty="0">
                <a:solidFill>
                  <a:srgbClr val="C00000"/>
                </a:solidFill>
              </a:rPr>
              <a:t> </a:t>
            </a:r>
            <a:endParaRPr lang="zh-CN" altLang="en-US" b="1" dirty="0">
              <a:solidFill>
                <a:srgbClr val="C00000"/>
              </a:solidFill>
            </a:endParaRPr>
          </a:p>
        </p:txBody>
      </p:sp>
      <p:pic>
        <p:nvPicPr>
          <p:cNvPr id="5" name="Picture 3"/>
          <p:cNvPicPr>
            <a:picLocks noChangeAspect="1" noChangeArrowheads="1"/>
          </p:cNvPicPr>
          <p:nvPr/>
        </p:nvPicPr>
        <p:blipFill>
          <a:blip r:embed="rId1"/>
          <a:srcRect/>
          <a:stretch>
            <a:fillRect/>
          </a:stretch>
        </p:blipFill>
        <p:spPr bwMode="auto">
          <a:xfrm>
            <a:off x="2483768" y="4769997"/>
            <a:ext cx="4321175" cy="1728788"/>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a:spLocks noChangeArrowheads="1"/>
          </p:cNvSpPr>
          <p:nvPr/>
        </p:nvSpPr>
        <p:spPr bwMode="auto">
          <a:xfrm>
            <a:off x="252412" y="873125"/>
            <a:ext cx="8424863" cy="1187450"/>
          </a:xfrm>
          <a:prstGeom prst="rect">
            <a:avLst/>
          </a:prstGeom>
          <a:noFill/>
          <a:ln w="9525">
            <a:noFill/>
            <a:miter lim="800000"/>
          </a:ln>
        </p:spPr>
        <p:txBody>
          <a:bodyPr>
            <a:spAutoFit/>
          </a:bodyPr>
          <a:lstStyle/>
          <a:p>
            <a:r>
              <a:rPr lang="zh-CN" altLang="en-US" sz="2400" b="0" dirty="0">
                <a:solidFill>
                  <a:srgbClr val="000000"/>
                </a:solidFill>
              </a:rPr>
              <a:t>举个例子，记树型有限自动机为状态机</a:t>
            </a:r>
            <a:r>
              <a:rPr lang="en-US" altLang="zh-CN" sz="2400" b="0" i="1" dirty="0">
                <a:solidFill>
                  <a:srgbClr val="000000"/>
                </a:solidFill>
              </a:rPr>
              <a:t>M</a:t>
            </a:r>
            <a:r>
              <a:rPr lang="zh-CN" altLang="en-US" sz="2400" b="0" dirty="0">
                <a:solidFill>
                  <a:srgbClr val="000000"/>
                </a:solidFill>
              </a:rPr>
              <a:t>。状态机</a:t>
            </a:r>
            <a:r>
              <a:rPr lang="en-US" altLang="zh-CN" sz="2400" b="0" i="1" dirty="0">
                <a:solidFill>
                  <a:srgbClr val="000000"/>
                </a:solidFill>
              </a:rPr>
              <a:t>M</a:t>
            </a:r>
            <a:r>
              <a:rPr lang="zh-CN" altLang="en-US" sz="2400" b="0" dirty="0">
                <a:solidFill>
                  <a:srgbClr val="000000"/>
                </a:solidFill>
              </a:rPr>
              <a:t>利用图</a:t>
            </a:r>
            <a:r>
              <a:rPr lang="en-US" altLang="zh-CN" sz="2400" b="0" dirty="0">
                <a:solidFill>
                  <a:srgbClr val="000000"/>
                </a:solidFill>
              </a:rPr>
              <a:t>1</a:t>
            </a:r>
            <a:r>
              <a:rPr lang="zh-CN" altLang="en-US" sz="2400" b="0" dirty="0">
                <a:solidFill>
                  <a:srgbClr val="000000"/>
                </a:solidFill>
              </a:rPr>
              <a:t>的函数去处理输入文本“</a:t>
            </a:r>
            <a:r>
              <a:rPr lang="en-US" altLang="zh-CN" sz="2400" b="0" i="1" dirty="0">
                <a:solidFill>
                  <a:srgbClr val="000000"/>
                </a:solidFill>
              </a:rPr>
              <a:t>ushers</a:t>
            </a:r>
            <a:r>
              <a:rPr lang="en-US" altLang="zh-CN" sz="2400" b="0" dirty="0">
                <a:solidFill>
                  <a:srgbClr val="000000"/>
                </a:solidFill>
              </a:rPr>
              <a:t>”</a:t>
            </a:r>
            <a:r>
              <a:rPr lang="zh-CN" altLang="en-US" sz="2400" b="0" dirty="0">
                <a:solidFill>
                  <a:srgbClr val="000000"/>
                </a:solidFill>
              </a:rPr>
              <a:t>，图</a:t>
            </a:r>
            <a:r>
              <a:rPr lang="en-US" altLang="zh-CN" sz="2400" b="0" dirty="0">
                <a:solidFill>
                  <a:srgbClr val="000000"/>
                </a:solidFill>
              </a:rPr>
              <a:t>4</a:t>
            </a:r>
            <a:r>
              <a:rPr lang="zh-CN" altLang="en-US" sz="2400" b="0" dirty="0">
                <a:solidFill>
                  <a:srgbClr val="000000"/>
                </a:solidFill>
              </a:rPr>
              <a:t>显示了</a:t>
            </a:r>
            <a:r>
              <a:rPr lang="en-US" altLang="zh-CN" sz="2400" b="0" i="1" dirty="0">
                <a:solidFill>
                  <a:srgbClr val="000000"/>
                </a:solidFill>
              </a:rPr>
              <a:t>M</a:t>
            </a:r>
            <a:r>
              <a:rPr lang="zh-CN" altLang="en-US" sz="2400" b="0" dirty="0">
                <a:solidFill>
                  <a:srgbClr val="000000"/>
                </a:solidFill>
              </a:rPr>
              <a:t>在处理文本串时产生的状态转移情况。</a:t>
            </a:r>
            <a:endParaRPr lang="zh-CN" altLang="en-US" sz="1800" b="0" dirty="0"/>
          </a:p>
        </p:txBody>
      </p:sp>
      <p:sp>
        <p:nvSpPr>
          <p:cNvPr id="126978" name="Text Box 3"/>
          <p:cNvSpPr txBox="1">
            <a:spLocks noChangeArrowheads="1"/>
          </p:cNvSpPr>
          <p:nvPr/>
        </p:nvSpPr>
        <p:spPr bwMode="auto">
          <a:xfrm>
            <a:off x="395288" y="3644900"/>
            <a:ext cx="8424862" cy="3013075"/>
          </a:xfrm>
          <a:prstGeom prst="rect">
            <a:avLst/>
          </a:prstGeom>
          <a:noFill/>
          <a:ln w="9525">
            <a:noFill/>
            <a:miter lim="800000"/>
          </a:ln>
        </p:spPr>
        <p:txBody>
          <a:bodyPr>
            <a:spAutoFit/>
          </a:bodyPr>
          <a:lstStyle/>
          <a:p>
            <a:r>
              <a:rPr lang="zh-CN" altLang="en-US" sz="2400" b="0" dirty="0">
                <a:solidFill>
                  <a:srgbClr val="000000"/>
                </a:solidFill>
              </a:rPr>
              <a:t>考虑</a:t>
            </a:r>
            <a:r>
              <a:rPr lang="en-US" altLang="zh-CN" sz="2400" b="0" dirty="0">
                <a:solidFill>
                  <a:srgbClr val="000000"/>
                </a:solidFill>
              </a:rPr>
              <a:t>M</a:t>
            </a:r>
            <a:r>
              <a:rPr lang="zh-CN" altLang="en-US" sz="2400" b="0" dirty="0">
                <a:solidFill>
                  <a:srgbClr val="000000"/>
                </a:solidFill>
              </a:rPr>
              <a:t>在状态</a:t>
            </a:r>
            <a:r>
              <a:rPr lang="en-US" altLang="zh-CN" sz="2400" b="0" dirty="0">
                <a:solidFill>
                  <a:srgbClr val="000000"/>
                </a:solidFill>
              </a:rPr>
              <a:t>4</a:t>
            </a:r>
            <a:r>
              <a:rPr lang="zh-CN" altLang="en-US" sz="2400" b="0" dirty="0">
                <a:solidFill>
                  <a:srgbClr val="000000"/>
                </a:solidFill>
              </a:rPr>
              <a:t>，且当前输入字符为</a:t>
            </a:r>
            <a:r>
              <a:rPr lang="en-US" altLang="zh-CN" sz="2400" b="0" dirty="0">
                <a:solidFill>
                  <a:srgbClr val="000000"/>
                </a:solidFill>
              </a:rPr>
              <a:t>e</a:t>
            </a:r>
            <a:r>
              <a:rPr lang="zh-CN" altLang="en-US" sz="2400" b="0" dirty="0">
                <a:solidFill>
                  <a:srgbClr val="000000"/>
                </a:solidFill>
              </a:rPr>
              <a:t>时的操作循环。由于</a:t>
            </a:r>
            <a:r>
              <a:rPr lang="en-US" altLang="zh-CN" sz="2400" b="0" dirty="0">
                <a:solidFill>
                  <a:srgbClr val="000000"/>
                </a:solidFill>
              </a:rPr>
              <a:t>g(4, e) = 5</a:t>
            </a:r>
            <a:r>
              <a:rPr lang="zh-CN" altLang="en-US" sz="2400" b="0" dirty="0">
                <a:solidFill>
                  <a:srgbClr val="000000"/>
                </a:solidFill>
              </a:rPr>
              <a:t>，状态机进入状态</a:t>
            </a:r>
            <a:r>
              <a:rPr lang="en-US" altLang="zh-CN" sz="2400" b="0" dirty="0">
                <a:solidFill>
                  <a:srgbClr val="000000"/>
                </a:solidFill>
              </a:rPr>
              <a:t>5</a:t>
            </a:r>
            <a:r>
              <a:rPr lang="zh-CN" altLang="en-US" sz="2400" b="0" dirty="0">
                <a:solidFill>
                  <a:srgbClr val="000000"/>
                </a:solidFill>
              </a:rPr>
              <a:t>，文本指针将前进到下一个输入字符，并且</a:t>
            </a:r>
            <a:r>
              <a:rPr lang="zh-CN" altLang="en-US" sz="2400" b="0" dirty="0">
                <a:solidFill>
                  <a:srgbClr val="000000"/>
                </a:solidFill>
                <a:highlight>
                  <a:srgbClr val="FFFF00"/>
                </a:highlight>
              </a:rPr>
              <a:t>输出</a:t>
            </a:r>
            <a:r>
              <a:rPr lang="en-US" altLang="zh-CN" sz="2400" b="0" dirty="0">
                <a:solidFill>
                  <a:srgbClr val="000000"/>
                </a:solidFill>
                <a:highlight>
                  <a:srgbClr val="FFFF00"/>
                </a:highlight>
              </a:rPr>
              <a:t>output(5)</a:t>
            </a:r>
            <a:r>
              <a:rPr lang="zh-CN" altLang="en-US" sz="2400" b="0" dirty="0">
                <a:solidFill>
                  <a:srgbClr val="000000"/>
                </a:solidFill>
                <a:highlight>
                  <a:srgbClr val="FFFF00"/>
                </a:highlight>
              </a:rPr>
              <a:t>。这个输出表明状态机已经发现输入文本的第四个位置是“</a:t>
            </a:r>
            <a:r>
              <a:rPr lang="en-US" altLang="zh-CN" sz="2400" b="0" dirty="0">
                <a:solidFill>
                  <a:srgbClr val="000000"/>
                </a:solidFill>
                <a:highlight>
                  <a:srgbClr val="FFFF00"/>
                </a:highlight>
              </a:rPr>
              <a:t>she”</a:t>
            </a:r>
            <a:r>
              <a:rPr lang="zh-CN" altLang="en-US" sz="2400" b="0" dirty="0">
                <a:solidFill>
                  <a:srgbClr val="000000"/>
                </a:solidFill>
                <a:highlight>
                  <a:srgbClr val="FFFF00"/>
                </a:highlight>
              </a:rPr>
              <a:t>和“</a:t>
            </a:r>
            <a:r>
              <a:rPr lang="en-US" altLang="zh-CN" sz="2400" b="0" dirty="0">
                <a:solidFill>
                  <a:srgbClr val="000000"/>
                </a:solidFill>
                <a:highlight>
                  <a:srgbClr val="FFFF00"/>
                </a:highlight>
              </a:rPr>
              <a:t>he”</a:t>
            </a:r>
            <a:r>
              <a:rPr lang="zh-CN" altLang="en-US" sz="2400" b="0" dirty="0">
                <a:solidFill>
                  <a:srgbClr val="000000"/>
                </a:solidFill>
                <a:highlight>
                  <a:srgbClr val="FFFF00"/>
                </a:highlight>
              </a:rPr>
              <a:t>出现的结束位置</a:t>
            </a:r>
            <a:r>
              <a:rPr lang="zh-CN" altLang="en-US" sz="2400" b="0" dirty="0">
                <a:solidFill>
                  <a:srgbClr val="000000"/>
                </a:solidFill>
              </a:rPr>
              <a:t>。在状态</a:t>
            </a:r>
            <a:r>
              <a:rPr lang="en-US" altLang="zh-CN" sz="2400" b="0" dirty="0">
                <a:solidFill>
                  <a:srgbClr val="000000"/>
                </a:solidFill>
              </a:rPr>
              <a:t>5</a:t>
            </a:r>
            <a:r>
              <a:rPr lang="zh-CN" altLang="en-US" sz="2400" b="0" dirty="0">
                <a:solidFill>
                  <a:srgbClr val="000000"/>
                </a:solidFill>
              </a:rPr>
              <a:t>上输入字符</a:t>
            </a:r>
            <a:r>
              <a:rPr lang="en-US" altLang="zh-CN" sz="2400" b="0" dirty="0">
                <a:solidFill>
                  <a:srgbClr val="000000"/>
                </a:solidFill>
              </a:rPr>
              <a:t>r</a:t>
            </a:r>
            <a:r>
              <a:rPr lang="zh-CN" altLang="en-US" sz="2400" b="0" dirty="0">
                <a:solidFill>
                  <a:srgbClr val="000000"/>
                </a:solidFill>
              </a:rPr>
              <a:t>，状态机</a:t>
            </a:r>
            <a:r>
              <a:rPr lang="en-US" altLang="zh-CN" sz="2400" b="0" dirty="0">
                <a:solidFill>
                  <a:srgbClr val="000000"/>
                </a:solidFill>
              </a:rPr>
              <a:t>M</a:t>
            </a:r>
            <a:r>
              <a:rPr lang="zh-CN" altLang="en-US" sz="2400" b="0" dirty="0">
                <a:solidFill>
                  <a:srgbClr val="000000"/>
                </a:solidFill>
              </a:rPr>
              <a:t>在此次操作循环中将产生两次状态转移。由于</a:t>
            </a:r>
            <a:r>
              <a:rPr lang="en-US" altLang="zh-CN" sz="2400" b="0" dirty="0">
                <a:solidFill>
                  <a:srgbClr val="000000"/>
                </a:solidFill>
                <a:highlight>
                  <a:srgbClr val="FFFF00"/>
                </a:highlight>
              </a:rPr>
              <a:t>g(5, r) = fail</a:t>
            </a:r>
            <a:r>
              <a:rPr lang="zh-CN" altLang="en-US" sz="2400" b="0" dirty="0">
                <a:solidFill>
                  <a:srgbClr val="000000"/>
                </a:solidFill>
                <a:highlight>
                  <a:srgbClr val="FFFF00"/>
                </a:highlight>
              </a:rPr>
              <a:t>，</a:t>
            </a:r>
            <a:r>
              <a:rPr lang="en-US" altLang="zh-CN" sz="2400" b="0" dirty="0">
                <a:solidFill>
                  <a:srgbClr val="000000"/>
                </a:solidFill>
                <a:highlight>
                  <a:srgbClr val="FFFF00"/>
                </a:highlight>
              </a:rPr>
              <a:t>M</a:t>
            </a:r>
            <a:r>
              <a:rPr lang="zh-CN" altLang="en-US" sz="2400" b="0" dirty="0">
                <a:solidFill>
                  <a:srgbClr val="000000"/>
                </a:solidFill>
                <a:highlight>
                  <a:srgbClr val="FFFF00"/>
                </a:highlight>
              </a:rPr>
              <a:t>进入状态</a:t>
            </a:r>
            <a:r>
              <a:rPr lang="en-US" altLang="zh-CN" sz="2400" b="0" dirty="0">
                <a:solidFill>
                  <a:srgbClr val="000000"/>
                </a:solidFill>
                <a:highlight>
                  <a:srgbClr val="FFFF00"/>
                </a:highlight>
              </a:rPr>
              <a:t>2 = f(5)</a:t>
            </a:r>
            <a:r>
              <a:rPr lang="zh-CN" altLang="en-US" sz="2400" b="0" dirty="0">
                <a:solidFill>
                  <a:srgbClr val="000000"/>
                </a:solidFill>
                <a:highlight>
                  <a:srgbClr val="FFFF00"/>
                </a:highlight>
              </a:rPr>
              <a:t>。然后因为</a:t>
            </a:r>
            <a:r>
              <a:rPr lang="en-US" altLang="zh-CN" sz="2400" b="0" dirty="0">
                <a:solidFill>
                  <a:srgbClr val="000000"/>
                </a:solidFill>
                <a:highlight>
                  <a:srgbClr val="FFFF00"/>
                </a:highlight>
              </a:rPr>
              <a:t>g(2, r) = 8</a:t>
            </a:r>
            <a:r>
              <a:rPr lang="zh-CN" altLang="en-US" sz="2400" b="0" dirty="0">
                <a:solidFill>
                  <a:srgbClr val="000000"/>
                </a:solidFill>
                <a:highlight>
                  <a:srgbClr val="FFFF00"/>
                </a:highlight>
              </a:rPr>
              <a:t>，</a:t>
            </a:r>
            <a:r>
              <a:rPr lang="en-US" altLang="zh-CN" sz="2400" b="0" dirty="0">
                <a:solidFill>
                  <a:srgbClr val="000000"/>
                </a:solidFill>
                <a:highlight>
                  <a:srgbClr val="FFFF00"/>
                </a:highlight>
              </a:rPr>
              <a:t>M</a:t>
            </a:r>
            <a:r>
              <a:rPr lang="zh-CN" altLang="en-US" sz="2400" b="0" dirty="0">
                <a:solidFill>
                  <a:srgbClr val="000000"/>
                </a:solidFill>
                <a:highlight>
                  <a:srgbClr val="FFFF00"/>
                </a:highlight>
              </a:rPr>
              <a:t>进入状态</a:t>
            </a:r>
            <a:r>
              <a:rPr lang="en-US" altLang="zh-CN" sz="2400" b="0" dirty="0">
                <a:solidFill>
                  <a:srgbClr val="000000"/>
                </a:solidFill>
                <a:highlight>
                  <a:srgbClr val="FFFF00"/>
                </a:highlight>
              </a:rPr>
              <a:t>8</a:t>
            </a:r>
            <a:r>
              <a:rPr lang="zh-CN" altLang="en-US" sz="2400" b="0" dirty="0">
                <a:solidFill>
                  <a:srgbClr val="000000"/>
                </a:solidFill>
              </a:rPr>
              <a:t>，同时前进到下一个输入字符。在这次操作循环中没有输出产生。</a:t>
            </a:r>
            <a:endParaRPr lang="zh-CN" altLang="en-US" sz="2400" b="0" dirty="0">
              <a:solidFill>
                <a:srgbClr val="000000"/>
              </a:solidFill>
            </a:endParaRPr>
          </a:p>
        </p:txBody>
      </p:sp>
      <p:pic>
        <p:nvPicPr>
          <p:cNvPr id="126979" name="Picture 4"/>
          <p:cNvPicPr>
            <a:picLocks noChangeAspect="1" noChangeArrowheads="1"/>
          </p:cNvPicPr>
          <p:nvPr/>
        </p:nvPicPr>
        <p:blipFill>
          <a:blip r:embed="rId1"/>
          <a:srcRect/>
          <a:stretch>
            <a:fillRect/>
          </a:stretch>
        </p:blipFill>
        <p:spPr bwMode="auto">
          <a:xfrm>
            <a:off x="2051720" y="2097087"/>
            <a:ext cx="4679950" cy="1008063"/>
          </a:xfrm>
          <a:prstGeom prst="rect">
            <a:avLst/>
          </a:prstGeom>
          <a:noFill/>
          <a:ln w="9525">
            <a:noFill/>
            <a:miter lim="800000"/>
            <a:headEnd/>
            <a:tailEnd/>
          </a:ln>
        </p:spPr>
      </p:pic>
      <p:sp>
        <p:nvSpPr>
          <p:cNvPr id="126980" name="Text Box 5"/>
          <p:cNvSpPr txBox="1">
            <a:spLocks noChangeArrowheads="1"/>
          </p:cNvSpPr>
          <p:nvPr/>
        </p:nvSpPr>
        <p:spPr bwMode="auto">
          <a:xfrm>
            <a:off x="2413000" y="3206750"/>
            <a:ext cx="4103688" cy="366713"/>
          </a:xfrm>
          <a:prstGeom prst="rect">
            <a:avLst/>
          </a:prstGeom>
          <a:noFill/>
          <a:ln w="9525">
            <a:noFill/>
            <a:miter lim="800000"/>
          </a:ln>
        </p:spPr>
        <p:txBody>
          <a:bodyPr>
            <a:spAutoFit/>
          </a:bodyPr>
          <a:lstStyle/>
          <a:p>
            <a:pPr>
              <a:spcBef>
                <a:spcPct val="50000"/>
              </a:spcBef>
            </a:pPr>
            <a:r>
              <a:rPr lang="zh-CN" altLang="en-US" sz="1800" b="0">
                <a:solidFill>
                  <a:srgbClr val="000000"/>
                </a:solidFill>
                <a:latin typeface="Arial" panose="020B0604020202020204" pitchFamily="34" charset="0"/>
                <a:ea typeface="宋体" panose="02010600030101010101" pitchFamily="2" charset="-122"/>
              </a:rPr>
              <a:t>图</a:t>
            </a:r>
            <a:r>
              <a:rPr lang="en-US" altLang="zh-CN" sz="1800" b="0">
                <a:solidFill>
                  <a:srgbClr val="000000"/>
                </a:solidFill>
                <a:latin typeface="Arial" panose="020B0604020202020204" pitchFamily="34" charset="0"/>
                <a:ea typeface="宋体" panose="02010600030101010101" pitchFamily="2" charset="-122"/>
              </a:rPr>
              <a:t>4 </a:t>
            </a:r>
            <a:r>
              <a:rPr lang="zh-CN" altLang="en-US" sz="1800" b="0">
                <a:solidFill>
                  <a:srgbClr val="000000"/>
                </a:solidFill>
                <a:latin typeface="Arial" panose="020B0604020202020204" pitchFamily="34" charset="0"/>
                <a:ea typeface="宋体" panose="02010600030101010101" pitchFamily="2" charset="-122"/>
              </a:rPr>
              <a:t>扫描“</a:t>
            </a:r>
            <a:r>
              <a:rPr lang="en-US" altLang="zh-CN" sz="1800" b="0" i="1">
                <a:solidFill>
                  <a:srgbClr val="000000"/>
                </a:solidFill>
                <a:latin typeface="Arial" panose="020B0604020202020204" pitchFamily="34" charset="0"/>
                <a:ea typeface="宋体" panose="02010600030101010101" pitchFamily="2" charset="-122"/>
              </a:rPr>
              <a:t>ushers</a:t>
            </a:r>
            <a:r>
              <a:rPr lang="en-US" altLang="zh-CN" sz="1800" b="0">
                <a:solidFill>
                  <a:srgbClr val="000000"/>
                </a:solidFill>
                <a:latin typeface="Arial" panose="020B0604020202020204" pitchFamily="34" charset="0"/>
                <a:ea typeface="宋体" panose="02010600030101010101" pitchFamily="2" charset="-122"/>
              </a:rPr>
              <a:t>”</a:t>
            </a:r>
            <a:r>
              <a:rPr lang="zh-CN" altLang="en-US" sz="1800" b="0">
                <a:solidFill>
                  <a:srgbClr val="000000"/>
                </a:solidFill>
                <a:latin typeface="Arial" panose="020B0604020202020204" pitchFamily="34" charset="0"/>
                <a:ea typeface="宋体" panose="02010600030101010101" pitchFamily="2" charset="-122"/>
              </a:rPr>
              <a:t>时的状态转换序列</a:t>
            </a:r>
            <a:r>
              <a:rPr lang="zh-CN" altLang="en-US" sz="1800" b="0">
                <a:latin typeface="Arial" panose="020B0604020202020204" pitchFamily="34" charset="0"/>
                <a:ea typeface="宋体" panose="02010600030101010101" pitchFamily="2" charset="-122"/>
              </a:rPr>
              <a:t> </a:t>
            </a:r>
            <a:endParaRPr lang="zh-CN" altLang="en-US" sz="1800" b="0">
              <a:latin typeface="Arial" panose="020B0604020202020204" pitchFamily="34" charset="0"/>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Box 2"/>
          <p:cNvSpPr txBox="1">
            <a:spLocks noChangeArrowheads="1"/>
          </p:cNvSpPr>
          <p:nvPr/>
        </p:nvSpPr>
        <p:spPr bwMode="auto">
          <a:xfrm>
            <a:off x="395288" y="1196975"/>
            <a:ext cx="8137525" cy="3785652"/>
          </a:xfrm>
          <a:prstGeom prst="rect">
            <a:avLst/>
          </a:prstGeom>
          <a:noFill/>
          <a:ln w="9525">
            <a:noFill/>
            <a:miter lim="800000"/>
          </a:ln>
        </p:spPr>
        <p:txBody>
          <a:bodyPr>
            <a:spAutoFit/>
          </a:bodyPr>
          <a:lstStyle/>
          <a:p>
            <a:pPr indent="-342900"/>
            <a:r>
              <a:rPr lang="zh-CN" altLang="en-US" sz="2400" b="0" dirty="0">
                <a:solidFill>
                  <a:srgbClr val="002060"/>
                </a:solidFill>
              </a:rPr>
              <a:t>记</a:t>
            </a:r>
            <a:r>
              <a:rPr lang="en-US" altLang="zh-CN" sz="2400" b="0" dirty="0">
                <a:solidFill>
                  <a:srgbClr val="002060"/>
                </a:solidFill>
              </a:rPr>
              <a:t>s</a:t>
            </a:r>
            <a:r>
              <a:rPr lang="zh-CN" altLang="en-US" sz="2400" b="0" dirty="0">
                <a:solidFill>
                  <a:srgbClr val="002060"/>
                </a:solidFill>
              </a:rPr>
              <a:t>为状态机的当前状态，</a:t>
            </a:r>
            <a:r>
              <a:rPr lang="en-US" altLang="zh-CN" sz="2400" b="0" dirty="0">
                <a:solidFill>
                  <a:srgbClr val="002060"/>
                </a:solidFill>
              </a:rPr>
              <a:t>a</a:t>
            </a:r>
            <a:r>
              <a:rPr lang="zh-CN" altLang="en-US" sz="2400" b="0" dirty="0">
                <a:solidFill>
                  <a:srgbClr val="002060"/>
                </a:solidFill>
              </a:rPr>
              <a:t>为输入文本</a:t>
            </a:r>
            <a:r>
              <a:rPr lang="en-US" altLang="zh-CN" sz="2400" b="0" dirty="0">
                <a:solidFill>
                  <a:srgbClr val="002060"/>
                </a:solidFill>
              </a:rPr>
              <a:t>y</a:t>
            </a:r>
            <a:r>
              <a:rPr lang="zh-CN" altLang="en-US" sz="2400" b="0" dirty="0">
                <a:solidFill>
                  <a:srgbClr val="002060"/>
                </a:solidFill>
              </a:rPr>
              <a:t>的当前输入字符。树型有限自动机的一次操作循环可以定义如下： </a:t>
            </a:r>
            <a:endParaRPr lang="zh-CN" altLang="en-US" sz="2400" b="0" dirty="0">
              <a:solidFill>
                <a:srgbClr val="002060"/>
              </a:solidFill>
            </a:endParaRPr>
          </a:p>
          <a:p>
            <a:pPr marL="342900" indent="-342900">
              <a:buFontTx/>
              <a:buAutoNum type="arabicPeriod"/>
            </a:pPr>
            <a:r>
              <a:rPr lang="zh-CN" altLang="en-US" sz="2400" b="0" dirty="0">
                <a:solidFill>
                  <a:srgbClr val="000000"/>
                </a:solidFill>
              </a:rPr>
              <a:t> 如果</a:t>
            </a:r>
            <a:r>
              <a:rPr lang="en-US" altLang="zh-CN" sz="2400" b="1" dirty="0">
                <a:solidFill>
                  <a:srgbClr val="C00000"/>
                </a:solidFill>
              </a:rPr>
              <a:t>g(s, a) = s</a:t>
            </a:r>
            <a:r>
              <a:rPr lang="zh-CN" altLang="en-US" sz="2400" b="0" dirty="0">
                <a:solidFill>
                  <a:srgbClr val="000000"/>
                </a:solidFill>
              </a:rPr>
              <a:t>，那么树型有限自动机将做一个转向动作。自动机进入状态</a:t>
            </a:r>
            <a:r>
              <a:rPr lang="en-US" altLang="zh-CN" sz="2400" b="0" dirty="0">
                <a:solidFill>
                  <a:srgbClr val="000000"/>
                </a:solidFill>
              </a:rPr>
              <a:t>s</a:t>
            </a:r>
            <a:r>
              <a:rPr lang="zh-CN" altLang="en-US" sz="2400" b="0" dirty="0">
                <a:solidFill>
                  <a:srgbClr val="000000"/>
                </a:solidFill>
              </a:rPr>
              <a:t>，而且</a:t>
            </a:r>
            <a:r>
              <a:rPr lang="en-US" altLang="zh-CN" sz="2400" b="0" dirty="0">
                <a:solidFill>
                  <a:srgbClr val="000000"/>
                </a:solidFill>
              </a:rPr>
              <a:t>y</a:t>
            </a:r>
            <a:r>
              <a:rPr lang="zh-CN" altLang="en-US" sz="2400" b="0" dirty="0">
                <a:solidFill>
                  <a:srgbClr val="000000"/>
                </a:solidFill>
              </a:rPr>
              <a:t>的下一个字符变成当前的输入字符。另外，</a:t>
            </a:r>
            <a:r>
              <a:rPr lang="zh-CN" altLang="en-US" sz="2400" b="0" dirty="0">
                <a:solidFill>
                  <a:srgbClr val="000000"/>
                </a:solidFill>
                <a:highlight>
                  <a:srgbClr val="FFFF00"/>
                </a:highlight>
              </a:rPr>
              <a:t>如果</a:t>
            </a:r>
            <a:r>
              <a:rPr lang="en-US" altLang="zh-CN" sz="2400" b="0" dirty="0">
                <a:solidFill>
                  <a:srgbClr val="000000"/>
                </a:solidFill>
                <a:highlight>
                  <a:srgbClr val="FFFF00"/>
                </a:highlight>
              </a:rPr>
              <a:t>output(s)</a:t>
            </a:r>
            <a:r>
              <a:rPr lang="zh-CN" altLang="en-US" sz="2400" b="0" dirty="0">
                <a:solidFill>
                  <a:srgbClr val="000000"/>
                </a:solidFill>
                <a:highlight>
                  <a:srgbClr val="FFFF00"/>
                </a:highlight>
              </a:rPr>
              <a:t>不为空，那么状态机将输出与当前输入字符位置相对应的一组关键字</a:t>
            </a:r>
            <a:r>
              <a:rPr lang="zh-CN" altLang="en-US" sz="2400" b="0" dirty="0">
                <a:solidFill>
                  <a:srgbClr val="000000"/>
                </a:solidFill>
              </a:rPr>
              <a:t>。</a:t>
            </a:r>
            <a:endParaRPr lang="zh-CN" altLang="en-US" sz="2400" b="0" dirty="0">
              <a:solidFill>
                <a:srgbClr val="000000"/>
              </a:solidFill>
            </a:endParaRPr>
          </a:p>
          <a:p>
            <a:pPr marL="342900" indent="-342900">
              <a:buFontTx/>
              <a:buAutoNum type="arabicPeriod"/>
            </a:pPr>
            <a:r>
              <a:rPr lang="zh-CN" altLang="en-US" sz="2400" b="0" dirty="0">
                <a:solidFill>
                  <a:srgbClr val="000000"/>
                </a:solidFill>
              </a:rPr>
              <a:t>如果</a:t>
            </a:r>
            <a:r>
              <a:rPr lang="en-US" altLang="zh-CN" sz="2400" b="1" dirty="0">
                <a:solidFill>
                  <a:srgbClr val="C00000"/>
                </a:solidFill>
              </a:rPr>
              <a:t>g(s, a) = fail</a:t>
            </a:r>
            <a:r>
              <a:rPr lang="zh-CN" altLang="en-US" sz="2400" b="0" dirty="0">
                <a:solidFill>
                  <a:srgbClr val="000000"/>
                </a:solidFill>
              </a:rPr>
              <a:t>，状态机将询问失效函数</a:t>
            </a:r>
            <a:r>
              <a:rPr lang="en-US" altLang="zh-CN" sz="2400" b="0" dirty="0">
                <a:solidFill>
                  <a:srgbClr val="000000"/>
                </a:solidFill>
              </a:rPr>
              <a:t>f</a:t>
            </a:r>
            <a:r>
              <a:rPr lang="zh-CN" altLang="en-US" sz="2400" b="0" dirty="0">
                <a:solidFill>
                  <a:srgbClr val="000000"/>
                </a:solidFill>
              </a:rPr>
              <a:t>并且进行失效转移。</a:t>
            </a:r>
            <a:r>
              <a:rPr lang="zh-CN" altLang="en-US" sz="2400" b="0" dirty="0">
                <a:solidFill>
                  <a:srgbClr val="000000"/>
                </a:solidFill>
                <a:highlight>
                  <a:srgbClr val="FFFF00"/>
                </a:highlight>
              </a:rPr>
              <a:t>如果 </a:t>
            </a:r>
            <a:r>
              <a:rPr lang="en-US" altLang="zh-CN" sz="2400" b="0" dirty="0">
                <a:solidFill>
                  <a:srgbClr val="000000"/>
                </a:solidFill>
                <a:highlight>
                  <a:srgbClr val="FFFF00"/>
                </a:highlight>
              </a:rPr>
              <a:t>f(s) = s’</a:t>
            </a:r>
            <a:r>
              <a:rPr lang="zh-CN" altLang="en-US" sz="2400" b="0" dirty="0">
                <a:solidFill>
                  <a:srgbClr val="000000"/>
                </a:solidFill>
                <a:highlight>
                  <a:srgbClr val="FFFF00"/>
                </a:highlight>
              </a:rPr>
              <a:t>，那么状态机将以</a:t>
            </a:r>
            <a:r>
              <a:rPr lang="en-US" altLang="zh-CN" sz="2400" b="0" dirty="0">
                <a:solidFill>
                  <a:srgbClr val="000000"/>
                </a:solidFill>
                <a:highlight>
                  <a:srgbClr val="FFFF00"/>
                </a:highlight>
              </a:rPr>
              <a:t>s’</a:t>
            </a:r>
            <a:r>
              <a:rPr lang="zh-CN" altLang="en-US" sz="2400" b="0" dirty="0">
                <a:solidFill>
                  <a:srgbClr val="000000"/>
                </a:solidFill>
                <a:highlight>
                  <a:srgbClr val="FFFF00"/>
                </a:highlight>
              </a:rPr>
              <a:t>，作为当前状态</a:t>
            </a:r>
            <a:r>
              <a:rPr lang="zh-CN" altLang="en-US" sz="2400" b="0" dirty="0">
                <a:solidFill>
                  <a:srgbClr val="000000"/>
                </a:solidFill>
              </a:rPr>
              <a:t>，</a:t>
            </a:r>
            <a:r>
              <a:rPr lang="en-US" altLang="zh-CN" sz="2400" b="0" dirty="0">
                <a:solidFill>
                  <a:srgbClr val="000000"/>
                </a:solidFill>
              </a:rPr>
              <a:t>a</a:t>
            </a:r>
            <a:r>
              <a:rPr lang="zh-CN" altLang="en-US" sz="2400" b="0" dirty="0">
                <a:solidFill>
                  <a:srgbClr val="000000"/>
                </a:solidFill>
              </a:rPr>
              <a:t>为当前输入字符重复这个操作循环。</a:t>
            </a:r>
            <a:r>
              <a:rPr lang="zh-CN" altLang="en-US" sz="1800" b="0" dirty="0"/>
              <a:t> </a:t>
            </a:r>
            <a:endParaRPr lang="zh-CN" altLang="en-US" sz="1800" b="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640" y="548680"/>
            <a:ext cx="6480175" cy="5551487"/>
            <a:chOff x="1331913" y="836613"/>
            <a:chExt cx="6480175" cy="5551487"/>
          </a:xfrm>
        </p:grpSpPr>
        <p:sp>
          <p:nvSpPr>
            <p:cNvPr id="6" name="Rectangle 2"/>
            <p:cNvSpPr>
              <a:spLocks noChangeArrowheads="1"/>
            </p:cNvSpPr>
            <p:nvPr/>
          </p:nvSpPr>
          <p:spPr bwMode="auto">
            <a:xfrm>
              <a:off x="1331913" y="836613"/>
              <a:ext cx="6408737" cy="5113337"/>
            </a:xfrm>
            <a:prstGeom prst="rect">
              <a:avLst/>
            </a:prstGeom>
            <a:solidFill>
              <a:srgbClr val="FFFFFF"/>
            </a:solidFill>
            <a:ln w="9525">
              <a:solidFill>
                <a:srgbClr val="000000"/>
              </a:solidFill>
              <a:miter lim="800000"/>
            </a:ln>
          </p:spPr>
          <p:txBody>
            <a:bodyPr/>
            <a:lstStyle/>
            <a:p>
              <a:pPr>
                <a:spcBef>
                  <a:spcPct val="0"/>
                </a:spcBef>
              </a:pPr>
              <a:r>
                <a:rPr lang="zh-CN" altLang="en-US" sz="1800" b="1">
                  <a:solidFill>
                    <a:srgbClr val="000000"/>
                  </a:solidFill>
                  <a:latin typeface="宋体" panose="02010600030101010101" pitchFamily="2" charset="-122"/>
                  <a:ea typeface="宋体" panose="02010600030101010101" pitchFamily="2" charset="-122"/>
                </a:rPr>
                <a:t>算法</a:t>
              </a:r>
              <a:r>
                <a:rPr lang="en-US" altLang="zh-CN" sz="1800" b="1">
                  <a:solidFill>
                    <a:srgbClr val="000000"/>
                  </a:solidFill>
                  <a:latin typeface="宋体" panose="02010600030101010101" pitchFamily="2" charset="-122"/>
                  <a:ea typeface="宋体" panose="02010600030101010101" pitchFamily="2" charset="-122"/>
                </a:rPr>
                <a:t>3</a:t>
              </a:r>
              <a:r>
                <a:rPr lang="zh-CN" altLang="en-US" sz="1800">
                  <a:solidFill>
                    <a:srgbClr val="000000"/>
                  </a:solidFill>
                  <a:latin typeface="宋体" panose="02010600030101010101" pitchFamily="2" charset="-122"/>
                  <a:ea typeface="宋体" panose="02010600030101010101" pitchFamily="2" charset="-122"/>
                </a:rPr>
                <a:t>：</a:t>
              </a:r>
              <a:r>
                <a:rPr lang="zh-CN" altLang="en-US" sz="1800">
                  <a:solidFill>
                    <a:srgbClr val="000000"/>
                  </a:solidFill>
                  <a:latin typeface="楷体_GB2312" pitchFamily="49" charset="-122"/>
                  <a:ea typeface="楷体_GB2312" pitchFamily="49" charset="-122"/>
                </a:rPr>
                <a:t>树型有限状态机</a:t>
              </a:r>
              <a:r>
                <a:rPr lang="zh-CN" altLang="en-US" sz="1800">
                  <a:solidFill>
                    <a:srgbClr val="000000"/>
                  </a:solidFill>
                  <a:latin typeface="宋体" panose="02010600030101010101" pitchFamily="2" charset="-122"/>
                  <a:ea typeface="宋体" panose="02010600030101010101" pitchFamily="2" charset="-122"/>
                </a:rPr>
                <a:t>。</a:t>
              </a:r>
              <a:endParaRPr lang="zh-CN" altLang="en-US" sz="1800">
                <a:solidFill>
                  <a:srgbClr val="000000"/>
                </a:solidFill>
                <a:latin typeface="宋体" panose="02010600030101010101" pitchFamily="2" charset="-122"/>
                <a:ea typeface="宋体" panose="02010600030101010101" pitchFamily="2" charset="-122"/>
              </a:endParaRPr>
            </a:p>
            <a:p>
              <a:pPr>
                <a:spcBef>
                  <a:spcPct val="0"/>
                </a:spcBef>
              </a:pPr>
              <a:r>
                <a:rPr lang="zh-CN" altLang="en-US" sz="1800" b="1">
                  <a:solidFill>
                    <a:srgbClr val="000000"/>
                  </a:solidFill>
                  <a:latin typeface="宋体" panose="02010600030101010101" pitchFamily="2" charset="-122"/>
                  <a:ea typeface="宋体" panose="02010600030101010101" pitchFamily="2" charset="-122"/>
                </a:rPr>
                <a:t>输入</a:t>
              </a:r>
              <a:r>
                <a:rPr lang="zh-CN" altLang="en-US" sz="1800">
                  <a:solidFill>
                    <a:srgbClr val="000000"/>
                  </a:solidFill>
                  <a:latin typeface="宋体" panose="02010600030101010101" pitchFamily="2" charset="-122"/>
                  <a:ea typeface="宋体" panose="02010600030101010101" pitchFamily="2" charset="-122"/>
                </a:rPr>
                <a:t>：</a:t>
              </a:r>
              <a:r>
                <a:rPr lang="zh-CN" altLang="en-US" sz="1800">
                  <a:solidFill>
                    <a:srgbClr val="000000"/>
                  </a:solidFill>
                  <a:latin typeface="楷体_GB2312" pitchFamily="49" charset="-122"/>
                  <a:ea typeface="楷体_GB2312" pitchFamily="49" charset="-122"/>
                </a:rPr>
                <a:t>一个字符串</a:t>
              </a:r>
              <a:r>
                <a:rPr lang="en-US" altLang="zh-CN" sz="1800" i="1">
                  <a:solidFill>
                    <a:srgbClr val="000000"/>
                  </a:solidFill>
                  <a:latin typeface="Times New Roman" panose="02020603050405020304"/>
                  <a:ea typeface="楷体_GB2312" pitchFamily="49" charset="-122"/>
                </a:rPr>
                <a:t>y</a:t>
              </a:r>
              <a:r>
                <a:rPr lang="en-US" altLang="zh-CN" sz="1800">
                  <a:solidFill>
                    <a:srgbClr val="000000"/>
                  </a:solidFill>
                  <a:latin typeface="Times New Roman" panose="02020603050405020304"/>
                  <a:ea typeface="楷体_GB2312" pitchFamily="49" charset="-122"/>
                </a:rPr>
                <a:t>={</a:t>
              </a:r>
              <a:r>
                <a:rPr lang="en-US" altLang="zh-CN" sz="1800" i="1">
                  <a:solidFill>
                    <a:srgbClr val="000000"/>
                  </a:solidFill>
                  <a:latin typeface="Times New Roman" panose="02020603050405020304"/>
                  <a:ea typeface="楷体_GB2312" pitchFamily="49" charset="-122"/>
                </a:rPr>
                <a:t>y</a:t>
              </a:r>
              <a:r>
                <a:rPr lang="en-US" altLang="zh-CN" sz="1800" i="1" baseline="-25000">
                  <a:solidFill>
                    <a:srgbClr val="000000"/>
                  </a:solidFill>
                  <a:latin typeface="Times New Roman" panose="02020603050405020304"/>
                  <a:ea typeface="楷体_GB2312" pitchFamily="49" charset="-122"/>
                </a:rPr>
                <a:t>1</a:t>
              </a:r>
              <a:r>
                <a:rPr lang="en-US" altLang="zh-CN" sz="1800" i="1">
                  <a:solidFill>
                    <a:srgbClr val="000000"/>
                  </a:solidFill>
                  <a:latin typeface="Times New Roman" panose="02020603050405020304"/>
                  <a:ea typeface="楷体_GB2312" pitchFamily="49" charset="-122"/>
                </a:rPr>
                <a:t>y</a:t>
              </a:r>
              <a:r>
                <a:rPr lang="en-US" altLang="zh-CN" sz="1800" i="1" baseline="-25000">
                  <a:solidFill>
                    <a:srgbClr val="000000"/>
                  </a:solidFill>
                  <a:latin typeface="Times New Roman" panose="02020603050405020304"/>
                  <a:ea typeface="楷体_GB2312" pitchFamily="49" charset="-122"/>
                </a:rPr>
                <a:t>2</a:t>
              </a:r>
              <a:r>
                <a:rPr lang="en-US" altLang="zh-CN" sz="1800" i="1">
                  <a:solidFill>
                    <a:srgbClr val="000000"/>
                  </a:solidFill>
                  <a:latin typeface="Times New Roman" panose="02020603050405020304"/>
                  <a:ea typeface="楷体_GB2312" pitchFamily="49" charset="-122"/>
                </a:rPr>
                <a:t>y</a:t>
              </a:r>
              <a:r>
                <a:rPr lang="en-US" altLang="zh-CN" sz="1800" i="1" baseline="-25000">
                  <a:solidFill>
                    <a:srgbClr val="000000"/>
                  </a:solidFill>
                  <a:latin typeface="Times New Roman" panose="02020603050405020304"/>
                  <a:ea typeface="楷体_GB2312" pitchFamily="49" charset="-122"/>
                </a:rPr>
                <a:t>3</a:t>
              </a:r>
              <a:r>
                <a:rPr lang="en-US" altLang="zh-CN" sz="1800" i="1">
                  <a:solidFill>
                    <a:srgbClr val="000000"/>
                  </a:solidFill>
                  <a:latin typeface="Times New Roman" panose="02020603050405020304"/>
                  <a:ea typeface="楷体_GB2312" pitchFamily="49" charset="-122"/>
                </a:rPr>
                <a:t>…y</a:t>
              </a:r>
              <a:r>
                <a:rPr lang="en-US" altLang="zh-CN" sz="1800" i="1" baseline="-25000">
                  <a:solidFill>
                    <a:srgbClr val="000000"/>
                  </a:solidFill>
                  <a:latin typeface="Times New Roman" panose="02020603050405020304"/>
                  <a:ea typeface="楷体_GB2312" pitchFamily="49" charset="-122"/>
                </a:rPr>
                <a:t>n</a:t>
              </a:r>
              <a:r>
                <a:rPr lang="en-US" altLang="zh-CN" sz="1800">
                  <a:solidFill>
                    <a:srgbClr val="000000"/>
                  </a:solidFill>
                  <a:latin typeface="Times New Roman" panose="02020603050405020304"/>
                  <a:ea typeface="楷体_GB2312" pitchFamily="49" charset="-122"/>
                </a:rPr>
                <a:t>}</a:t>
              </a:r>
              <a:r>
                <a:rPr lang="zh-CN" altLang="en-US" sz="1800">
                  <a:solidFill>
                    <a:srgbClr val="000000"/>
                  </a:solidFill>
                  <a:latin typeface="楷体_GB2312" pitchFamily="49" charset="-122"/>
                  <a:ea typeface="楷体_GB2312" pitchFamily="49" charset="-122"/>
                </a:rPr>
                <a:t>（其中</a:t>
              </a:r>
              <a:r>
                <a:rPr lang="en-US" altLang="zh-CN" sz="1800" i="1">
                  <a:solidFill>
                    <a:srgbClr val="000000"/>
                  </a:solidFill>
                  <a:latin typeface="Times New Roman" panose="02020603050405020304"/>
                  <a:ea typeface="楷体_GB2312" pitchFamily="49" charset="-122"/>
                </a:rPr>
                <a:t>y</a:t>
              </a:r>
              <a:r>
                <a:rPr lang="en-US" altLang="zh-CN" sz="1800" i="1" baseline="-25000">
                  <a:solidFill>
                    <a:srgbClr val="000000"/>
                  </a:solidFill>
                  <a:latin typeface="楷体_GB2312" pitchFamily="49" charset="-122"/>
                  <a:ea typeface="楷体_GB2312" pitchFamily="49" charset="-122"/>
                </a:rPr>
                <a:t>i</a:t>
              </a:r>
              <a:r>
                <a:rPr lang="zh-CN" altLang="en-US" sz="1800">
                  <a:solidFill>
                    <a:srgbClr val="000000"/>
                  </a:solidFill>
                  <a:latin typeface="楷体_GB2312" pitchFamily="49" charset="-122"/>
                  <a:ea typeface="楷体_GB2312" pitchFamily="49" charset="-122"/>
                </a:rPr>
                <a:t>是一个输入字符）；一台 包含上述转向函数</a:t>
              </a:r>
              <a:r>
                <a:rPr lang="en-US" altLang="zh-CN" sz="1800" i="1">
                  <a:solidFill>
                    <a:srgbClr val="000000"/>
                  </a:solidFill>
                  <a:latin typeface="Times New Roman" panose="02020603050405020304"/>
                  <a:ea typeface="楷体_GB2312" pitchFamily="49" charset="-122"/>
                </a:rPr>
                <a:t>g</a:t>
              </a:r>
              <a:r>
                <a:rPr lang="zh-CN" altLang="en-US" sz="1800">
                  <a:solidFill>
                    <a:srgbClr val="000000"/>
                  </a:solidFill>
                  <a:latin typeface="楷体_GB2312" pitchFamily="49" charset="-122"/>
                  <a:ea typeface="楷体_GB2312" pitchFamily="49" charset="-122"/>
                </a:rPr>
                <a:t>，失效函数</a:t>
              </a:r>
              <a:r>
                <a:rPr lang="en-US" altLang="zh-CN" sz="1800" i="1">
                  <a:solidFill>
                    <a:srgbClr val="000000"/>
                  </a:solidFill>
                  <a:latin typeface="楷体_GB2312" pitchFamily="49" charset="-122"/>
                  <a:ea typeface="楷体_GB2312" pitchFamily="49" charset="-122"/>
                </a:rPr>
                <a:t>f</a:t>
              </a:r>
              <a:r>
                <a:rPr lang="zh-CN" altLang="en-US" sz="1800">
                  <a:solidFill>
                    <a:srgbClr val="000000"/>
                  </a:solidFill>
                  <a:latin typeface="楷体_GB2312" pitchFamily="49" charset="-122"/>
                  <a:ea typeface="楷体_GB2312" pitchFamily="49" charset="-122"/>
                </a:rPr>
                <a:t>和输出函数</a:t>
              </a:r>
              <a:r>
                <a:rPr lang="en-US" altLang="zh-CN" sz="1800" i="1">
                  <a:solidFill>
                    <a:srgbClr val="000000"/>
                  </a:solidFill>
                  <a:latin typeface="Times New Roman" panose="02020603050405020304"/>
                  <a:ea typeface="楷体_GB2312" pitchFamily="49" charset="-122"/>
                </a:rPr>
                <a:t>output</a:t>
              </a:r>
              <a:r>
                <a:rPr lang="zh-CN" altLang="en-US" sz="1800">
                  <a:solidFill>
                    <a:srgbClr val="000000"/>
                  </a:solidFill>
                  <a:latin typeface="楷体_GB2312" pitchFamily="49" charset="-122"/>
                  <a:ea typeface="楷体_GB2312" pitchFamily="49" charset="-122"/>
                </a:rPr>
                <a:t>的树型有限自动机。</a:t>
              </a:r>
              <a:endParaRPr lang="zh-CN" altLang="en-US" sz="1800">
                <a:solidFill>
                  <a:srgbClr val="000000"/>
                </a:solidFill>
                <a:latin typeface="宋体" panose="02010600030101010101" pitchFamily="2" charset="-122"/>
                <a:ea typeface="宋体" panose="02010600030101010101" pitchFamily="2" charset="-122"/>
              </a:endParaRPr>
            </a:p>
            <a:p>
              <a:pPr>
                <a:spcBef>
                  <a:spcPct val="0"/>
                </a:spcBef>
              </a:pPr>
              <a:r>
                <a:rPr lang="zh-CN" altLang="en-US" sz="1800" b="1">
                  <a:solidFill>
                    <a:srgbClr val="000000"/>
                  </a:solidFill>
                  <a:latin typeface="宋体" panose="02010600030101010101" pitchFamily="2" charset="-122"/>
                  <a:ea typeface="宋体" panose="02010600030101010101" pitchFamily="2" charset="-122"/>
                </a:rPr>
                <a:t>输出</a:t>
              </a:r>
              <a:r>
                <a:rPr lang="zh-CN" altLang="en-US" sz="1800">
                  <a:solidFill>
                    <a:srgbClr val="000000"/>
                  </a:solidFill>
                  <a:latin typeface="宋体" panose="02010600030101010101" pitchFamily="2" charset="-122"/>
                  <a:ea typeface="宋体" panose="02010600030101010101" pitchFamily="2" charset="-122"/>
                </a:rPr>
                <a:t>：</a:t>
              </a:r>
              <a:r>
                <a:rPr lang="zh-CN" altLang="en-US" sz="1800">
                  <a:solidFill>
                    <a:srgbClr val="000000"/>
                  </a:solidFill>
                  <a:latin typeface="楷体_GB2312" pitchFamily="49" charset="-122"/>
                  <a:ea typeface="楷体_GB2312" pitchFamily="49" charset="-122"/>
                </a:rPr>
                <a:t>关键字在</a:t>
              </a:r>
              <a:r>
                <a:rPr lang="en-US" altLang="zh-CN" sz="1800" i="1">
                  <a:solidFill>
                    <a:srgbClr val="000000"/>
                  </a:solidFill>
                  <a:latin typeface="Times New Roman" panose="02020603050405020304"/>
                  <a:ea typeface="楷体_GB2312" pitchFamily="49" charset="-122"/>
                </a:rPr>
                <a:t>y</a:t>
              </a:r>
              <a:r>
                <a:rPr lang="zh-CN" altLang="en-US" sz="1800">
                  <a:solidFill>
                    <a:srgbClr val="000000"/>
                  </a:solidFill>
                  <a:latin typeface="楷体_GB2312" pitchFamily="49" charset="-122"/>
                  <a:ea typeface="楷体_GB2312" pitchFamily="49" charset="-122"/>
                </a:rPr>
                <a:t>中出现的位置</a:t>
              </a:r>
              <a:r>
                <a:rPr lang="zh-CN" altLang="en-US" sz="1800">
                  <a:solidFill>
                    <a:srgbClr val="000000"/>
                  </a:solidFill>
                  <a:latin typeface="宋体" panose="02010600030101010101" pitchFamily="2" charset="-122"/>
                  <a:ea typeface="宋体" panose="02010600030101010101" pitchFamily="2" charset="-122"/>
                </a:rPr>
                <a:t>。</a:t>
              </a:r>
              <a:endParaRPr lang="zh-CN" altLang="en-US" sz="1800">
                <a:solidFill>
                  <a:srgbClr val="000000"/>
                </a:solidFill>
                <a:latin typeface="宋体" panose="02010600030101010101" pitchFamily="2" charset="-122"/>
                <a:ea typeface="宋体" panose="02010600030101010101" pitchFamily="2" charset="-122"/>
              </a:endParaRPr>
            </a:p>
            <a:p>
              <a:pPr>
                <a:spcBef>
                  <a:spcPct val="0"/>
                </a:spcBef>
              </a:pPr>
              <a:r>
                <a:rPr lang="zh-CN" altLang="en-US" sz="1000">
                  <a:solidFill>
                    <a:srgbClr val="000000"/>
                  </a:solidFill>
                  <a:latin typeface="Times New Roman" panose="02020603050405020304"/>
                  <a:ea typeface="宋体" panose="02010600030101010101" pitchFamily="2" charset="-122"/>
                </a:rPr>
                <a:t>     </a:t>
              </a:r>
              <a:endParaRPr lang="zh-CN" altLang="en-US" sz="1000">
                <a:solidFill>
                  <a:srgbClr val="000000"/>
                </a:solidFill>
                <a:latin typeface="Times New Roman" panose="02020603050405020304"/>
                <a:ea typeface="宋体" panose="02010600030101010101" pitchFamily="2" charset="-122"/>
              </a:endParaRPr>
            </a:p>
            <a:p>
              <a:pPr>
                <a:spcBef>
                  <a:spcPct val="0"/>
                </a:spcBef>
              </a:pPr>
              <a:endParaRPr lang="zh-CN" altLang="en-US" sz="1800">
                <a:solidFill>
                  <a:srgbClr val="000000"/>
                </a:solidFill>
                <a:latin typeface="Arial" panose="020B0604020202020204" pitchFamily="34" charset="0"/>
                <a:ea typeface="宋体" panose="02010600030101010101" pitchFamily="2" charset="-122"/>
              </a:endParaRPr>
            </a:p>
          </p:txBody>
        </p:sp>
        <p:pic>
          <p:nvPicPr>
            <p:cNvPr id="7" name="Picture 3"/>
            <p:cNvPicPr>
              <a:picLocks noChangeAspect="1" noChangeArrowheads="1"/>
            </p:cNvPicPr>
            <p:nvPr/>
          </p:nvPicPr>
          <p:blipFill>
            <a:blip r:embed="rId1"/>
            <a:srcRect/>
            <a:stretch>
              <a:fillRect/>
            </a:stretch>
          </p:blipFill>
          <p:spPr bwMode="auto">
            <a:xfrm>
              <a:off x="2411413" y="2349500"/>
              <a:ext cx="4608512" cy="3455988"/>
            </a:xfrm>
            <a:prstGeom prst="rect">
              <a:avLst/>
            </a:prstGeom>
            <a:noFill/>
            <a:ln w="9525">
              <a:noFill/>
              <a:miter lim="800000"/>
              <a:headEnd/>
              <a:tailEnd/>
            </a:ln>
          </p:spPr>
        </p:pic>
        <p:sp>
          <p:nvSpPr>
            <p:cNvPr id="8" name="Text Box 4"/>
            <p:cNvSpPr txBox="1">
              <a:spLocks noChangeArrowheads="1"/>
            </p:cNvSpPr>
            <p:nvPr/>
          </p:nvSpPr>
          <p:spPr bwMode="auto">
            <a:xfrm>
              <a:off x="1979613" y="6021388"/>
              <a:ext cx="5832475" cy="366712"/>
            </a:xfrm>
            <a:prstGeom prst="rect">
              <a:avLst/>
            </a:prstGeom>
            <a:noFill/>
            <a:ln w="9525">
              <a:noFill/>
              <a:miter lim="800000"/>
            </a:ln>
          </p:spPr>
          <p:txBody>
            <a:bodyPr>
              <a:spAutoFit/>
            </a:bodyPr>
            <a:lstStyle/>
            <a:p>
              <a:r>
                <a:rPr lang="zh-CN" altLang="en-US" sz="1800">
                  <a:solidFill>
                    <a:srgbClr val="000000"/>
                  </a:solidFill>
                  <a:latin typeface="Arial" panose="020B0604020202020204" pitchFamily="34" charset="0"/>
                  <a:ea typeface="宋体" panose="02010600030101010101" pitchFamily="2" charset="-122"/>
                </a:rPr>
                <a:t>图</a:t>
              </a:r>
              <a:r>
                <a:rPr lang="en-US" altLang="zh-CN" sz="1800">
                  <a:solidFill>
                    <a:srgbClr val="000000"/>
                  </a:solidFill>
                  <a:latin typeface="Arial" panose="020B0604020202020204" pitchFamily="34" charset="0"/>
                  <a:ea typeface="宋体" panose="02010600030101010101" pitchFamily="2" charset="-122"/>
                </a:rPr>
                <a:t>5  </a:t>
              </a:r>
              <a:r>
                <a:rPr lang="zh-CN" altLang="en-US" sz="1800">
                  <a:solidFill>
                    <a:srgbClr val="000000"/>
                  </a:solidFill>
                  <a:latin typeface="Arial" panose="020B0604020202020204" pitchFamily="34" charset="0"/>
                  <a:ea typeface="宋体" panose="02010600030101010101" pitchFamily="2" charset="-122"/>
                </a:rPr>
                <a:t>建立树型有限自动机的算法伪代码</a:t>
              </a:r>
              <a:endParaRPr lang="zh-CN" altLang="en-US" sz="1800">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2"/>
          <p:cNvSpPr txBox="1">
            <a:spLocks noChangeArrowheads="1"/>
          </p:cNvSpPr>
          <p:nvPr/>
        </p:nvSpPr>
        <p:spPr bwMode="auto">
          <a:xfrm>
            <a:off x="468313" y="850900"/>
            <a:ext cx="8207375" cy="5632311"/>
          </a:xfrm>
          <a:prstGeom prst="rect">
            <a:avLst/>
          </a:prstGeom>
          <a:noFill/>
          <a:ln w="9525">
            <a:noFill/>
            <a:miter lim="800000"/>
          </a:ln>
        </p:spPr>
        <p:txBody>
          <a:bodyPr>
            <a:spAutoFit/>
          </a:bodyPr>
          <a:lstStyle/>
          <a:p>
            <a:pPr>
              <a:spcBef>
                <a:spcPct val="20000"/>
              </a:spcBef>
              <a:buFont typeface="Wingdings" panose="05000000000000000000"/>
              <a:buChar char="Ø"/>
            </a:pPr>
            <a:r>
              <a:rPr lang="zh-CN" altLang="en-US" sz="2400" b="0" dirty="0">
                <a:solidFill>
                  <a:srgbClr val="000000"/>
                </a:solidFill>
              </a:rPr>
              <a:t> </a:t>
            </a:r>
            <a:r>
              <a:rPr lang="zh-CN" altLang="en-US" sz="2400" b="0" dirty="0">
                <a:solidFill>
                  <a:srgbClr val="000000"/>
                </a:solidFill>
                <a:highlight>
                  <a:srgbClr val="FFFF00"/>
                </a:highlight>
              </a:rPr>
              <a:t>预处理阶段</a:t>
            </a:r>
            <a:r>
              <a:rPr lang="zh-CN" altLang="en-US" sz="2400" b="0" dirty="0">
                <a:solidFill>
                  <a:srgbClr val="000000"/>
                </a:solidFill>
              </a:rPr>
              <a:t>：</a:t>
            </a:r>
            <a:endParaRPr lang="zh-CN" altLang="en-US" sz="2400" b="0" dirty="0">
              <a:solidFill>
                <a:srgbClr val="000000"/>
              </a:solidFill>
            </a:endParaRPr>
          </a:p>
          <a:p>
            <a:pPr>
              <a:spcBef>
                <a:spcPct val="20000"/>
              </a:spcBef>
            </a:pPr>
            <a:r>
              <a:rPr lang="zh-CN" altLang="en-US" sz="2400" b="0" dirty="0">
                <a:solidFill>
                  <a:schemeClr val="accent1">
                    <a:lumMod val="50000"/>
                  </a:schemeClr>
                </a:solidFill>
              </a:rPr>
              <a:t>        </a:t>
            </a:r>
            <a:r>
              <a:rPr lang="zh-CN" altLang="en-US" sz="2400" b="0" dirty="0">
                <a:solidFill>
                  <a:srgbClr val="FF0000"/>
                </a:solidFill>
              </a:rPr>
              <a:t>转向函数</a:t>
            </a:r>
            <a:r>
              <a:rPr lang="zh-CN" altLang="en-US" sz="2400" b="0" dirty="0">
                <a:solidFill>
                  <a:schemeClr val="accent1">
                    <a:lumMod val="50000"/>
                  </a:schemeClr>
                </a:solidFill>
              </a:rPr>
              <a:t>把一个由状态和输入字符组成的二元组映射成另一个状态或者一条失败消息。</a:t>
            </a:r>
            <a:endParaRPr lang="zh-CN" altLang="en-US" sz="2400" b="0" dirty="0">
              <a:solidFill>
                <a:schemeClr val="accent1">
                  <a:lumMod val="50000"/>
                </a:schemeClr>
              </a:solidFill>
            </a:endParaRPr>
          </a:p>
          <a:p>
            <a:pPr>
              <a:spcBef>
                <a:spcPct val="20000"/>
              </a:spcBef>
            </a:pPr>
            <a:r>
              <a:rPr lang="zh-CN" altLang="en-US" sz="2400" b="0" dirty="0">
                <a:solidFill>
                  <a:schemeClr val="accent1">
                    <a:lumMod val="50000"/>
                  </a:schemeClr>
                </a:solidFill>
              </a:rPr>
              <a:t>        </a:t>
            </a:r>
            <a:r>
              <a:rPr lang="zh-CN" altLang="en-US" sz="2400" b="0" dirty="0">
                <a:solidFill>
                  <a:srgbClr val="FF0000"/>
                </a:solidFill>
              </a:rPr>
              <a:t>失效函数</a:t>
            </a:r>
            <a:r>
              <a:rPr lang="zh-CN" altLang="en-US" sz="2400" b="0" dirty="0">
                <a:solidFill>
                  <a:schemeClr val="accent1">
                    <a:lumMod val="50000"/>
                  </a:schemeClr>
                </a:solidFill>
              </a:rPr>
              <a:t>把一个状态映射成另一个状态。</a:t>
            </a:r>
            <a:r>
              <a:rPr lang="zh-CN" altLang="en-US" sz="2400" b="0" dirty="0">
                <a:solidFill>
                  <a:schemeClr val="accent1">
                    <a:lumMod val="50000"/>
                  </a:schemeClr>
                </a:solidFill>
                <a:highlight>
                  <a:srgbClr val="FFFF00"/>
                </a:highlight>
              </a:rPr>
              <a:t>当转向函数报告失效时，失效函数就会被询问</a:t>
            </a:r>
            <a:r>
              <a:rPr lang="zh-CN" altLang="en-US" sz="2400" b="0" dirty="0">
                <a:solidFill>
                  <a:schemeClr val="accent1">
                    <a:lumMod val="50000"/>
                  </a:schemeClr>
                </a:solidFill>
              </a:rPr>
              <a:t>。</a:t>
            </a:r>
            <a:endParaRPr lang="zh-CN" altLang="en-US" sz="2400" b="0" dirty="0">
              <a:solidFill>
                <a:schemeClr val="accent1">
                  <a:lumMod val="50000"/>
                </a:schemeClr>
              </a:solidFill>
            </a:endParaRPr>
          </a:p>
          <a:p>
            <a:pPr>
              <a:spcBef>
                <a:spcPct val="20000"/>
              </a:spcBef>
            </a:pPr>
            <a:r>
              <a:rPr lang="zh-CN" altLang="en-US" sz="2400" b="0" dirty="0">
                <a:solidFill>
                  <a:schemeClr val="accent1">
                    <a:lumMod val="50000"/>
                  </a:schemeClr>
                </a:solidFill>
              </a:rPr>
              <a:t>        </a:t>
            </a:r>
            <a:r>
              <a:rPr lang="zh-CN" altLang="en-US" sz="2400" b="0" dirty="0">
                <a:solidFill>
                  <a:srgbClr val="FF0000"/>
                </a:solidFill>
              </a:rPr>
              <a:t>输出状态</a:t>
            </a:r>
            <a:r>
              <a:rPr lang="zh-CN" altLang="en-US" sz="2400" b="0" dirty="0">
                <a:solidFill>
                  <a:schemeClr val="accent1">
                    <a:lumMod val="50000"/>
                  </a:schemeClr>
                </a:solidFill>
              </a:rPr>
              <a:t>，它们</a:t>
            </a:r>
            <a:r>
              <a:rPr lang="zh-CN" altLang="en-US" sz="2400" b="0" dirty="0">
                <a:solidFill>
                  <a:schemeClr val="accent1">
                    <a:lumMod val="50000"/>
                  </a:schemeClr>
                </a:solidFill>
                <a:highlight>
                  <a:srgbClr val="FFFF00"/>
                </a:highlight>
              </a:rPr>
              <a:t>表示已经有一组关键字被发现</a:t>
            </a:r>
            <a:r>
              <a:rPr lang="zh-CN" altLang="en-US" sz="2400" b="0" dirty="0">
                <a:solidFill>
                  <a:schemeClr val="accent1">
                    <a:lumMod val="50000"/>
                  </a:schemeClr>
                </a:solidFill>
              </a:rPr>
              <a:t>。输出函数通过</a:t>
            </a:r>
            <a:r>
              <a:rPr lang="zh-CN" altLang="en-US" sz="2400" b="0" dirty="0">
                <a:solidFill>
                  <a:schemeClr val="accent1">
                    <a:lumMod val="50000"/>
                  </a:schemeClr>
                </a:solidFill>
                <a:highlight>
                  <a:srgbClr val="FFFF00"/>
                </a:highlight>
              </a:rPr>
              <a:t>把一组关键字集（可能是空集）和每个状态相联系的方法</a:t>
            </a:r>
            <a:r>
              <a:rPr lang="zh-CN" altLang="en-US" sz="2400" b="0" dirty="0">
                <a:solidFill>
                  <a:schemeClr val="accent1">
                    <a:lumMod val="50000"/>
                  </a:schemeClr>
                </a:solidFill>
              </a:rPr>
              <a:t>，使得这种输出状态的概念形式化。</a:t>
            </a:r>
            <a:endParaRPr lang="zh-CN" altLang="en-US" sz="2400" b="0" dirty="0">
              <a:solidFill>
                <a:schemeClr val="accent1">
                  <a:lumMod val="50000"/>
                </a:schemeClr>
              </a:solidFill>
            </a:endParaRPr>
          </a:p>
          <a:p>
            <a:pPr>
              <a:spcBef>
                <a:spcPct val="20000"/>
              </a:spcBef>
              <a:buFont typeface="Wingdings" panose="05000000000000000000"/>
              <a:buChar char="Ø"/>
            </a:pPr>
            <a:r>
              <a:rPr lang="zh-CN" altLang="en-US" sz="2400" b="0" dirty="0">
                <a:solidFill>
                  <a:srgbClr val="000000"/>
                </a:solidFill>
              </a:rPr>
              <a:t> </a:t>
            </a:r>
            <a:r>
              <a:rPr lang="zh-CN" altLang="en-US" sz="2400" b="0" dirty="0">
                <a:solidFill>
                  <a:srgbClr val="000000"/>
                </a:solidFill>
                <a:highlight>
                  <a:srgbClr val="FFFF00"/>
                </a:highlight>
              </a:rPr>
              <a:t>搜索查找阶段</a:t>
            </a:r>
            <a:r>
              <a:rPr lang="zh-CN" altLang="en-US" sz="2400" b="0" dirty="0">
                <a:solidFill>
                  <a:srgbClr val="000000"/>
                </a:solidFill>
              </a:rPr>
              <a:t>：</a:t>
            </a:r>
            <a:endParaRPr lang="zh-CN" altLang="en-US" sz="2400" b="0" dirty="0">
              <a:solidFill>
                <a:srgbClr val="000000"/>
              </a:solidFill>
            </a:endParaRPr>
          </a:p>
          <a:p>
            <a:pPr>
              <a:spcBef>
                <a:spcPct val="20000"/>
              </a:spcBef>
            </a:pPr>
            <a:r>
              <a:rPr lang="zh-CN" altLang="en-US" sz="2400" b="0" dirty="0">
                <a:solidFill>
                  <a:srgbClr val="000000"/>
                </a:solidFill>
              </a:rPr>
              <a:t>       </a:t>
            </a:r>
            <a:r>
              <a:rPr lang="zh-CN" altLang="en-US" sz="2400" b="0" dirty="0">
                <a:solidFill>
                  <a:srgbClr val="002060"/>
                </a:solidFill>
              </a:rPr>
              <a:t>文本扫描开始时，初始状态置为状态机的</a:t>
            </a:r>
            <a:r>
              <a:rPr lang="en-US" altLang="zh-CN" sz="2400" b="0" dirty="0">
                <a:solidFill>
                  <a:srgbClr val="002060"/>
                </a:solidFill>
              </a:rPr>
              <a:t>0</a:t>
            </a:r>
            <a:r>
              <a:rPr lang="zh-CN" altLang="en-US" sz="2400" b="0" dirty="0">
                <a:solidFill>
                  <a:srgbClr val="002060"/>
                </a:solidFill>
              </a:rPr>
              <a:t>状态，而输入文本</a:t>
            </a:r>
            <a:r>
              <a:rPr lang="en-US" altLang="zh-CN" sz="2400" b="0" i="1" dirty="0">
                <a:solidFill>
                  <a:srgbClr val="002060"/>
                </a:solidFill>
              </a:rPr>
              <a:t>y</a:t>
            </a:r>
            <a:r>
              <a:rPr lang="zh-CN" altLang="en-US" sz="2400" b="0" dirty="0">
                <a:solidFill>
                  <a:srgbClr val="002060"/>
                </a:solidFill>
              </a:rPr>
              <a:t>的首字符作为当前输入字符。然后，开始按照转向函数进行状态转移。</a:t>
            </a:r>
            <a:r>
              <a:rPr lang="zh-CN" altLang="en-US" sz="2400" b="0" dirty="0">
                <a:solidFill>
                  <a:srgbClr val="002060"/>
                </a:solidFill>
                <a:highlight>
                  <a:srgbClr val="FFFF00"/>
                </a:highlight>
              </a:rPr>
              <a:t>如果转移失败则询问失效函数，自动机状态转为失效函数定义的状态</a:t>
            </a:r>
            <a:r>
              <a:rPr lang="zh-CN" altLang="en-US" sz="2400" b="0" dirty="0">
                <a:solidFill>
                  <a:srgbClr val="002060"/>
                </a:solidFill>
              </a:rPr>
              <a:t>。</a:t>
            </a:r>
            <a:r>
              <a:rPr lang="zh-CN" altLang="en-US" sz="2400" b="0" dirty="0">
                <a:solidFill>
                  <a:srgbClr val="002060"/>
                </a:solidFill>
                <a:highlight>
                  <a:srgbClr val="FFFF00"/>
                </a:highlight>
              </a:rPr>
              <a:t>每次的状态转移都要检查输出函数</a:t>
            </a:r>
            <a:r>
              <a:rPr lang="zh-CN" altLang="en-US" sz="2400" b="0" dirty="0">
                <a:solidFill>
                  <a:srgbClr val="002060"/>
                </a:solidFill>
              </a:rPr>
              <a:t>。</a:t>
            </a:r>
            <a:endParaRPr lang="zh-CN" altLang="en-US" sz="1800" b="0" dirty="0">
              <a:solidFill>
                <a:srgbClr val="002060"/>
              </a:solidFill>
            </a:endParaRPr>
          </a:p>
        </p:txBody>
      </p:sp>
      <p:sp>
        <p:nvSpPr>
          <p:cNvPr id="2" name="矩形 1"/>
          <p:cNvSpPr/>
          <p:nvPr/>
        </p:nvSpPr>
        <p:spPr>
          <a:xfrm>
            <a:off x="395536" y="332656"/>
            <a:ext cx="3672800" cy="461665"/>
          </a:xfrm>
          <a:prstGeom prst="rect">
            <a:avLst/>
          </a:prstGeom>
        </p:spPr>
        <p:txBody>
          <a:bodyPr wrap="none">
            <a:spAutoFit/>
          </a:bodyPr>
          <a:lstStyle/>
          <a:p>
            <a:r>
              <a:rPr lang="en-US" altLang="zh-CN" b="1" dirty="0">
                <a:solidFill>
                  <a:srgbClr val="C00000"/>
                </a:solidFill>
              </a:rPr>
              <a:t>AC</a:t>
            </a:r>
            <a:r>
              <a:rPr lang="zh-CN" altLang="en-US" b="1" dirty="0">
                <a:solidFill>
                  <a:srgbClr val="C00000"/>
                </a:solidFill>
              </a:rPr>
              <a:t>自动机 </a:t>
            </a:r>
            <a:r>
              <a:rPr lang="en-US" altLang="zh-CN" b="1" dirty="0">
                <a:solidFill>
                  <a:srgbClr val="C00000"/>
                </a:solidFill>
              </a:rPr>
              <a:t>(</a:t>
            </a:r>
            <a:r>
              <a:rPr lang="zh-CN" altLang="en-US" b="1" dirty="0">
                <a:solidFill>
                  <a:srgbClr val="C00000"/>
                </a:solidFill>
              </a:rPr>
              <a:t>匹配过程总结</a:t>
            </a:r>
            <a:r>
              <a:rPr lang="en-US" altLang="zh-CN" b="1" dirty="0">
                <a:solidFill>
                  <a:srgbClr val="C00000"/>
                </a:solidFill>
              </a:rPr>
              <a:t>)</a:t>
            </a:r>
            <a:endParaRPr lang="zh-CN" altLang="en-US" b="1" dirty="0">
              <a:solidFill>
                <a:srgbClr val="C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1600200"/>
            <a:ext cx="8229600" cy="4525963"/>
          </a:xfrm>
        </p:spPr>
        <p:txBody>
          <a:bodyPr/>
          <a:lstStyle/>
          <a:p>
            <a:r>
              <a:rPr lang="zh-CN" altLang="en-US" dirty="0"/>
              <a:t>字符串的匹配问题</a:t>
            </a:r>
            <a:endParaRPr lang="en-US" altLang="zh-CN" dirty="0"/>
          </a:p>
          <a:p>
            <a:r>
              <a:rPr lang="zh-CN" altLang="en-US" dirty="0">
                <a:highlight>
                  <a:srgbClr val="FFFF00"/>
                </a:highlight>
              </a:rPr>
              <a:t>多串的匹配问题</a:t>
            </a:r>
            <a:endParaRPr lang="en-US" altLang="zh-CN" dirty="0"/>
          </a:p>
          <a:p>
            <a:endParaRPr lang="en-US" altLang="zh-CN" dirty="0"/>
          </a:p>
          <a:p>
            <a:r>
              <a:rPr lang="zh-CN" altLang="en-US" dirty="0"/>
              <a:t>例如给几个单词 </a:t>
            </a:r>
            <a:r>
              <a:rPr lang="en-US" altLang="zh-CN" dirty="0" err="1"/>
              <a:t>acbs</a:t>
            </a:r>
            <a:r>
              <a:rPr lang="zh-CN" altLang="en-US" dirty="0"/>
              <a:t>，</a:t>
            </a:r>
            <a:r>
              <a:rPr lang="en-US" altLang="zh-CN" dirty="0" err="1"/>
              <a:t>asf</a:t>
            </a:r>
            <a:r>
              <a:rPr lang="en-US" altLang="zh-CN" dirty="0"/>
              <a:t>,  </a:t>
            </a:r>
            <a:r>
              <a:rPr lang="en-US" altLang="zh-CN" dirty="0" err="1"/>
              <a:t>dsef</a:t>
            </a:r>
            <a:r>
              <a:rPr lang="en-US" altLang="zh-CN" dirty="0"/>
              <a:t>,</a:t>
            </a:r>
            <a:endParaRPr lang="en-US" altLang="zh-CN" dirty="0"/>
          </a:p>
          <a:p>
            <a:r>
              <a:rPr lang="zh-CN" altLang="en-US" dirty="0"/>
              <a:t>再给出一个 很长的文章，</a:t>
            </a:r>
            <a:r>
              <a:rPr lang="en-US" altLang="zh-CN" dirty="0" err="1"/>
              <a:t>acbsdfgeasf</a:t>
            </a:r>
            <a:endParaRPr lang="en-US" altLang="zh-CN" dirty="0"/>
          </a:p>
          <a:p>
            <a:r>
              <a:rPr lang="zh-CN" altLang="en-US" dirty="0"/>
              <a:t>问在这个文章中，总共出现了多少个单词，或者是单词出现的总次数。</a:t>
            </a:r>
            <a:endParaRPr lang="en-US" altLang="zh-CN" dirty="0"/>
          </a:p>
          <a:p>
            <a:endParaRPr lang="en-US" altLang="zh-CN" dirty="0"/>
          </a:p>
          <a:p>
            <a:r>
              <a:rPr lang="zh-CN" altLang="en-US" dirty="0"/>
              <a:t>在网络内容防火器中，对流经的</a:t>
            </a:r>
            <a:r>
              <a:rPr lang="en-US" altLang="zh-CN" dirty="0"/>
              <a:t>http</a:t>
            </a:r>
            <a:r>
              <a:rPr lang="zh-CN" altLang="en-US" dirty="0"/>
              <a:t>访问流量进行一组目的网站的访问阻断管控，需要对每个要访问的网页</a:t>
            </a:r>
            <a:r>
              <a:rPr lang="en-US" altLang="zh-CN" dirty="0" err="1"/>
              <a:t>url</a:t>
            </a:r>
            <a:r>
              <a:rPr lang="zh-CN" altLang="en-US" dirty="0"/>
              <a:t>，和一组配置的域名进行匹配，匹配上任何一个都是命中的。</a:t>
            </a:r>
            <a:endParaRPr lang="zh-CN" altLang="en-US" dirty="0"/>
          </a:p>
        </p:txBody>
      </p:sp>
      <p:sp>
        <p:nvSpPr>
          <p:cNvPr id="4" name="Rectangle 2"/>
          <p:cNvSpPr txBox="1">
            <a:spLocks noChangeArrowheads="1"/>
          </p:cNvSpPr>
          <p:nvPr/>
        </p:nvSpPr>
        <p:spPr>
          <a:xfrm>
            <a:off x="323528" y="188640"/>
            <a:ext cx="8229600" cy="711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zh-CN" altLang="en-US"/>
              <a:t>多模式匹配算法</a:t>
            </a:r>
            <a:endParaRPr lang="zh-CN"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15988" y="1773238"/>
            <a:ext cx="7777162" cy="31130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算法的特点</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自动机的构建是建立在</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深度优先</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的基础上</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算法构建</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不受模式集内容变化的影响</a:t>
            </a:r>
            <a:endPar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模式集内容可动态变化</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扫描（检测）的时间复杂度</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与待测文本长度有关</a:t>
            </a:r>
            <a:endPar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扫描的效率与模式的长度（扫描深度）有关</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算法构建与扫描时</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存在内存浪费</a:t>
            </a:r>
            <a:endParaRPr kumimoji="0" lang="zh-CN" altLang="en-US" sz="2800" b="0" i="0" u="none" strike="noStrike" kern="0" cap="none" spc="0" normalizeH="0" baseline="0" noProof="0" dirty="0">
              <a:ln>
                <a:noFill/>
              </a:ln>
              <a:solidFill>
                <a:srgbClr val="000000"/>
              </a:solidFill>
              <a:effectLst/>
              <a:highlight>
                <a:srgbClr val="FFFF00"/>
              </a:highlight>
              <a:uLnTx/>
              <a:uFillTx/>
              <a:latin typeface="Arial" panose="020B0604020202020204"/>
              <a:ea typeface="楷体_GB231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sz="half" idx="1"/>
          </p:nvPr>
        </p:nvSpPr>
        <p:spPr>
          <a:xfrm>
            <a:off x="395536" y="1023938"/>
            <a:ext cx="7926387" cy="1819275"/>
          </a:xfrm>
        </p:spPr>
        <p:txBody>
          <a:bodyPr/>
          <a:lstStyle/>
          <a:p>
            <a:pPr eaLnBrk="1" hangingPunct="1"/>
            <a:r>
              <a:rPr lang="en-US" altLang="zh-CN" sz="2800" dirty="0"/>
              <a:t>AC</a:t>
            </a:r>
            <a:r>
              <a:rPr lang="zh-CN" altLang="en-US" sz="2800" dirty="0"/>
              <a:t>算法的</a:t>
            </a:r>
            <a:r>
              <a:rPr lang="zh-CN" altLang="en-US" sz="2800" dirty="0">
                <a:highlight>
                  <a:srgbClr val="FFFF00"/>
                </a:highlight>
              </a:rPr>
              <a:t>内存占用</a:t>
            </a:r>
            <a:r>
              <a:rPr lang="zh-CN" altLang="en-US" sz="2800" dirty="0"/>
              <a:t>问题：</a:t>
            </a:r>
            <a:endParaRPr lang="en-US" altLang="zh-CN" sz="2800" dirty="0"/>
          </a:p>
          <a:p>
            <a:pPr lvl="1" eaLnBrk="1" hangingPunct="1"/>
            <a:r>
              <a:rPr lang="zh-CN" altLang="en-US" sz="2400" dirty="0"/>
              <a:t>转向函数</a:t>
            </a:r>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p:txBody>
      </p:sp>
      <p:pic>
        <p:nvPicPr>
          <p:cNvPr id="132099" name="Picture 4"/>
          <p:cNvPicPr>
            <a:picLocks noChangeAspect="1" noChangeArrowheads="1"/>
          </p:cNvPicPr>
          <p:nvPr/>
        </p:nvPicPr>
        <p:blipFill>
          <a:blip r:embed="rId1"/>
          <a:srcRect/>
          <a:stretch>
            <a:fillRect/>
          </a:stretch>
        </p:blipFill>
        <p:spPr bwMode="auto">
          <a:xfrm>
            <a:off x="1907704" y="2005806"/>
            <a:ext cx="4321175" cy="1728788"/>
          </a:xfrm>
          <a:prstGeom prst="rect">
            <a:avLst/>
          </a:prstGeom>
          <a:noFill/>
          <a:ln w="9525">
            <a:noFill/>
            <a:miter lim="800000"/>
            <a:headEnd/>
            <a:tailEnd/>
          </a:ln>
        </p:spPr>
      </p:pic>
      <p:graphicFrame>
        <p:nvGraphicFramePr>
          <p:cNvPr id="1347589" name="Group 5"/>
          <p:cNvGraphicFramePr>
            <a:graphicFrameLocks noGrp="1"/>
          </p:cNvGraphicFramePr>
          <p:nvPr>
            <p:ph sz="half" idx="2"/>
          </p:nvPr>
        </p:nvGraphicFramePr>
        <p:xfrm>
          <a:off x="1619672" y="4189294"/>
          <a:ext cx="7027862" cy="503238"/>
        </p:xfrm>
        <a:graphic>
          <a:graphicData uri="http://schemas.openxmlformats.org/drawingml/2006/table">
            <a:tbl>
              <a:tblPr/>
              <a:tblGrid>
                <a:gridCol w="304800"/>
                <a:gridCol w="306387"/>
                <a:gridCol w="304800"/>
                <a:gridCol w="306388"/>
                <a:gridCol w="306387"/>
                <a:gridCol w="304800"/>
                <a:gridCol w="304800"/>
                <a:gridCol w="306388"/>
                <a:gridCol w="304800"/>
                <a:gridCol w="304800"/>
                <a:gridCol w="306387"/>
                <a:gridCol w="306388"/>
                <a:gridCol w="306387"/>
                <a:gridCol w="304800"/>
                <a:gridCol w="304800"/>
                <a:gridCol w="306388"/>
                <a:gridCol w="304800"/>
                <a:gridCol w="304800"/>
                <a:gridCol w="306387"/>
                <a:gridCol w="306388"/>
                <a:gridCol w="304800"/>
                <a:gridCol w="306387"/>
                <a:gridCol w="304800"/>
              </a:tblGrid>
              <a:tr h="5032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B</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C</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D</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E</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楷体_GB2312" pitchFamily="49" charset="-122"/>
                        </a:rPr>
                        <a:t>F</a:t>
                      </a:r>
                      <a:endParaRPr kumimoji="0" lang="en-US" altLang="zh-CN" sz="2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G</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H</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I</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J</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K</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L</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M</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N</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O</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P</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Q</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R</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T</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U</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V</a:t>
                      </a:r>
                      <a:endPar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楷体_GB2312" pitchFamily="49" charset="-122"/>
                        </a:rPr>
                        <a:t>W</a:t>
                      </a:r>
                      <a:endParaRPr kumimoji="0" lang="en-US" altLang="zh-CN" sz="2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horzOverflow="overflow">
                    <a:lnL>
                      <a:noFill/>
                    </a:lnL>
                    <a:lnR>
                      <a:noFill/>
                    </a:lnR>
                    <a:lnT>
                      <a:noFill/>
                    </a:lnT>
                    <a:lnB>
                      <a:noFill/>
                    </a:lnB>
                    <a:lnTlToBr>
                      <a:noFill/>
                    </a:lnTlToBr>
                    <a:lnBlToTr>
                      <a:noFill/>
                    </a:lnBlToTr>
                    <a:solidFill>
                      <a:srgbClr val="FAEBD7"/>
                    </a:solidFill>
                  </a:tcPr>
                </a:tc>
              </a:tr>
            </a:tbl>
          </a:graphicData>
        </a:graphic>
      </p:graphicFrame>
      <p:sp>
        <p:nvSpPr>
          <p:cNvPr id="132124" name="Rectangle 33"/>
          <p:cNvSpPr>
            <a:spLocks noChangeArrowheads="1"/>
          </p:cNvSpPr>
          <p:nvPr/>
        </p:nvSpPr>
        <p:spPr bwMode="auto">
          <a:xfrm>
            <a:off x="900113" y="4797425"/>
            <a:ext cx="7632700" cy="1800225"/>
          </a:xfrm>
          <a:prstGeom prst="rect">
            <a:avLst/>
          </a:prstGeom>
          <a:noFill/>
          <a:ln w="9525">
            <a:noFill/>
            <a:miter lim="800000"/>
          </a:ln>
        </p:spPr>
        <p:txBody>
          <a:bodyPr/>
          <a:lstStyle/>
          <a:p>
            <a:pPr marL="342900" indent="-342900">
              <a:spcBef>
                <a:spcPct val="20000"/>
              </a:spcBef>
              <a:buFontTx/>
              <a:buChar char="•"/>
            </a:pPr>
            <a:r>
              <a:rPr lang="en-US" altLang="zh-CN" sz="2800" b="0" dirty="0">
                <a:latin typeface="Arial" panose="020B0604020202020204" pitchFamily="34" charset="0"/>
              </a:rPr>
              <a:t>0  </a:t>
            </a:r>
            <a:r>
              <a:rPr lang="en-US" altLang="zh-CN" sz="1400" b="0" dirty="0">
                <a:latin typeface="Arial" panose="020B0604020202020204" pitchFamily="34" charset="0"/>
              </a:rPr>
              <a:t>NULL </a:t>
            </a:r>
            <a:r>
              <a:rPr lang="en-US" altLang="zh-CN" sz="1400" b="0" dirty="0" err="1">
                <a:latin typeface="Arial" panose="020B0604020202020204" pitchFamily="34" charset="0"/>
              </a:rPr>
              <a:t>NULL</a:t>
            </a:r>
            <a:r>
              <a:rPr lang="en-US" altLang="zh-CN" sz="1400" b="0" dirty="0">
                <a:latin typeface="Arial" panose="020B0604020202020204" pitchFamily="34" charset="0"/>
              </a:rPr>
              <a:t>                        1                                                                   3</a:t>
            </a:r>
            <a:endParaRPr lang="en-US" altLang="zh-CN" sz="1400" b="0" dirty="0">
              <a:latin typeface="Arial" panose="020B0604020202020204" pitchFamily="34" charset="0"/>
            </a:endParaRPr>
          </a:p>
          <a:p>
            <a:pPr marL="342900" indent="-342900">
              <a:spcBef>
                <a:spcPct val="20000"/>
              </a:spcBef>
              <a:buFontTx/>
              <a:buChar char="•"/>
            </a:pPr>
            <a:r>
              <a:rPr lang="en-US" altLang="zh-CN" sz="2800" b="0" dirty="0">
                <a:latin typeface="Arial" panose="020B0604020202020204" pitchFamily="34" charset="0"/>
              </a:rPr>
              <a:t>1  </a:t>
            </a:r>
            <a:r>
              <a:rPr lang="en-US" altLang="zh-CN" sz="1400" b="0" dirty="0">
                <a:latin typeface="Arial" panose="020B0604020202020204" pitchFamily="34" charset="0"/>
              </a:rPr>
              <a:t>NULL </a:t>
            </a:r>
            <a:r>
              <a:rPr lang="en-US" altLang="zh-CN" sz="1400" b="0" dirty="0" err="1">
                <a:latin typeface="Arial" panose="020B0604020202020204" pitchFamily="34" charset="0"/>
              </a:rPr>
              <a:t>NULL</a:t>
            </a:r>
            <a:r>
              <a:rPr lang="en-US" altLang="zh-CN" sz="1400" b="0" dirty="0">
                <a:latin typeface="Arial" panose="020B0604020202020204" pitchFamily="34" charset="0"/>
              </a:rPr>
              <a:t>      2                     6</a:t>
            </a:r>
            <a:endParaRPr lang="en-US" altLang="zh-CN" sz="2800" b="0" dirty="0">
              <a:latin typeface="Arial" panose="020B0604020202020204" pitchFamily="34" charset="0"/>
            </a:endParaRPr>
          </a:p>
          <a:p>
            <a:pPr marL="342900" indent="-342900">
              <a:spcBef>
                <a:spcPct val="20000"/>
              </a:spcBef>
              <a:buFontTx/>
              <a:buChar char="•"/>
            </a:pPr>
            <a:r>
              <a:rPr lang="en-US" altLang="zh-CN" sz="2800" b="0" dirty="0">
                <a:latin typeface="Arial" panose="020B0604020202020204" pitchFamily="34" charset="0"/>
              </a:rPr>
              <a:t>2  </a:t>
            </a:r>
            <a:r>
              <a:rPr lang="en-US" altLang="zh-CN" sz="1400" b="0" dirty="0">
                <a:latin typeface="Arial" panose="020B0604020202020204" pitchFamily="34" charset="0"/>
              </a:rPr>
              <a:t>NULL </a:t>
            </a:r>
            <a:r>
              <a:rPr lang="en-US" altLang="zh-CN" sz="1400" b="0" dirty="0" err="1">
                <a:latin typeface="Arial" panose="020B0604020202020204" pitchFamily="34" charset="0"/>
              </a:rPr>
              <a:t>NULL</a:t>
            </a:r>
            <a:r>
              <a:rPr lang="en-US" altLang="zh-CN" sz="1400" b="0" dirty="0">
                <a:latin typeface="Arial" panose="020B0604020202020204" pitchFamily="34" charset="0"/>
              </a:rPr>
              <a:t>                                                                                       8</a:t>
            </a:r>
            <a:endParaRPr lang="zh-CN" altLang="en-US" sz="1400" b="0" dirty="0">
              <a:latin typeface="Arial" panose="020B0604020202020204" pitchFamily="34"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1773238"/>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内存的占用</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ASCII</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码集合作为待检测文本的输入与模式集呢？</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每个状态的转向函数至少</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256×4</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字节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=1K</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不包括</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failure</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output</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实际上，大量的转向是指向</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Null</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的</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怎么减少无用转向的内存占用呢？</a:t>
            </a: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楷体_GB231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2420938"/>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rPr>
              <a:t>基于</a:t>
            </a:r>
            <a:r>
              <a:rPr kumimoji="0" lang="en-US" altLang="zh-CN" sz="32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rPr>
              <a:t>AC</a:t>
            </a:r>
            <a:r>
              <a:rPr kumimoji="0" lang="zh-CN" altLang="en-US" sz="32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rPr>
              <a:t>算法的优化方法</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行压缩方法</a:t>
            </a:r>
            <a:endPar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位图方法</a:t>
            </a:r>
            <a:endParaRPr kumimoji="0" lang="zh-CN" altLang="en-US" sz="2800" b="0" i="0" u="none" strike="noStrike" kern="0" cap="none" spc="0" normalizeH="0" baseline="0" noProof="0" dirty="0">
              <a:ln>
                <a:noFill/>
              </a:ln>
              <a:solidFill>
                <a:srgbClr val="000000"/>
              </a:solidFill>
              <a:effectLst/>
              <a:highlight>
                <a:srgbClr val="FFFF00"/>
              </a:highlight>
              <a:uLnTx/>
              <a:uFillTx/>
              <a:latin typeface="Arial" panose="020B0604020202020204"/>
              <a:ea typeface="楷体_GB231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1" name="Group 35"/>
          <p:cNvGrpSpPr/>
          <p:nvPr/>
        </p:nvGrpSpPr>
        <p:grpSpPr bwMode="auto">
          <a:xfrm>
            <a:off x="3707904" y="3840893"/>
            <a:ext cx="4526165" cy="2036379"/>
            <a:chOff x="347" y="1222"/>
            <a:chExt cx="4619" cy="2280"/>
          </a:xfrm>
        </p:grpSpPr>
        <p:sp>
          <p:nvSpPr>
            <p:cNvPr id="135172" name="Oval 4"/>
            <p:cNvSpPr>
              <a:spLocks noChangeArrowheads="1"/>
            </p:cNvSpPr>
            <p:nvPr/>
          </p:nvSpPr>
          <p:spPr bwMode="auto">
            <a:xfrm>
              <a:off x="1066" y="1479"/>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endParaRPr kumimoji="1" lang="en-US" altLang="zh-CN" sz="2800">
                <a:solidFill>
                  <a:srgbClr val="272777"/>
                </a:solidFill>
              </a:endParaRPr>
            </a:p>
          </p:txBody>
        </p:sp>
        <p:sp>
          <p:nvSpPr>
            <p:cNvPr id="135173" name="Oval 5"/>
            <p:cNvSpPr>
              <a:spLocks noChangeArrowheads="1"/>
            </p:cNvSpPr>
            <p:nvPr/>
          </p:nvSpPr>
          <p:spPr bwMode="auto">
            <a:xfrm>
              <a:off x="2154" y="1479"/>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endParaRPr kumimoji="1" lang="en-US" altLang="zh-CN" sz="2800">
                <a:solidFill>
                  <a:srgbClr val="272777"/>
                </a:solidFill>
              </a:endParaRPr>
            </a:p>
          </p:txBody>
        </p:sp>
        <p:sp>
          <p:nvSpPr>
            <p:cNvPr id="135174" name="Oval 6"/>
            <p:cNvSpPr>
              <a:spLocks noChangeArrowheads="1"/>
            </p:cNvSpPr>
            <p:nvPr/>
          </p:nvSpPr>
          <p:spPr bwMode="auto">
            <a:xfrm>
              <a:off x="3016" y="1479"/>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endParaRPr kumimoji="1" lang="en-US" altLang="zh-CN" sz="2800">
                <a:solidFill>
                  <a:srgbClr val="272777"/>
                </a:solidFill>
              </a:endParaRPr>
            </a:p>
          </p:txBody>
        </p:sp>
        <p:sp>
          <p:nvSpPr>
            <p:cNvPr id="135175" name="Oval 7"/>
            <p:cNvSpPr>
              <a:spLocks noChangeArrowheads="1"/>
            </p:cNvSpPr>
            <p:nvPr/>
          </p:nvSpPr>
          <p:spPr bwMode="auto">
            <a:xfrm>
              <a:off x="3787" y="1479"/>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endParaRPr kumimoji="1" lang="en-US" altLang="zh-CN" sz="2800">
                <a:solidFill>
                  <a:srgbClr val="272777"/>
                </a:solidFill>
              </a:endParaRPr>
            </a:p>
          </p:txBody>
        </p:sp>
        <p:sp>
          <p:nvSpPr>
            <p:cNvPr id="135176" name="Oval 8"/>
            <p:cNvSpPr>
              <a:spLocks noChangeArrowheads="1"/>
            </p:cNvSpPr>
            <p:nvPr/>
          </p:nvSpPr>
          <p:spPr bwMode="auto">
            <a:xfrm>
              <a:off x="4558" y="1479"/>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endParaRPr kumimoji="1" lang="en-US" altLang="zh-CN" sz="2800">
                <a:solidFill>
                  <a:srgbClr val="272777"/>
                </a:solidFill>
              </a:endParaRPr>
            </a:p>
          </p:txBody>
        </p:sp>
        <p:sp>
          <p:nvSpPr>
            <p:cNvPr id="135177" name="Oval 9"/>
            <p:cNvSpPr>
              <a:spLocks noChangeArrowheads="1"/>
            </p:cNvSpPr>
            <p:nvPr/>
          </p:nvSpPr>
          <p:spPr bwMode="auto">
            <a:xfrm>
              <a:off x="2971" y="2341"/>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endParaRPr kumimoji="1" lang="en-US" altLang="zh-CN" sz="2800">
                <a:solidFill>
                  <a:srgbClr val="272777"/>
                </a:solidFill>
              </a:endParaRPr>
            </a:p>
          </p:txBody>
        </p:sp>
        <p:sp>
          <p:nvSpPr>
            <p:cNvPr id="135178" name="Oval 10"/>
            <p:cNvSpPr>
              <a:spLocks noChangeArrowheads="1"/>
            </p:cNvSpPr>
            <p:nvPr/>
          </p:nvSpPr>
          <p:spPr bwMode="auto">
            <a:xfrm>
              <a:off x="3787" y="2341"/>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endParaRPr kumimoji="1" lang="en-US" altLang="zh-CN" sz="2800">
                <a:solidFill>
                  <a:srgbClr val="272777"/>
                </a:solidFill>
              </a:endParaRPr>
            </a:p>
          </p:txBody>
        </p:sp>
        <p:sp>
          <p:nvSpPr>
            <p:cNvPr id="135179" name="Oval 11"/>
            <p:cNvSpPr>
              <a:spLocks noChangeArrowheads="1"/>
            </p:cNvSpPr>
            <p:nvPr/>
          </p:nvSpPr>
          <p:spPr bwMode="auto">
            <a:xfrm>
              <a:off x="2245" y="3067"/>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endParaRPr kumimoji="1" lang="en-US" altLang="zh-CN" sz="2800">
                <a:solidFill>
                  <a:srgbClr val="272777"/>
                </a:solidFill>
              </a:endParaRPr>
            </a:p>
          </p:txBody>
        </p:sp>
        <p:sp>
          <p:nvSpPr>
            <p:cNvPr id="135180" name="Oval 12"/>
            <p:cNvSpPr>
              <a:spLocks noChangeArrowheads="1"/>
            </p:cNvSpPr>
            <p:nvPr/>
          </p:nvSpPr>
          <p:spPr bwMode="auto">
            <a:xfrm>
              <a:off x="3016" y="3021"/>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endParaRPr kumimoji="1" lang="en-US" altLang="zh-CN" sz="2800">
                <a:solidFill>
                  <a:srgbClr val="272777"/>
                </a:solidFill>
              </a:endParaRPr>
            </a:p>
          </p:txBody>
        </p:sp>
        <p:sp>
          <p:nvSpPr>
            <p:cNvPr id="135181" name="Oval 13"/>
            <p:cNvSpPr>
              <a:spLocks noChangeArrowheads="1"/>
            </p:cNvSpPr>
            <p:nvPr/>
          </p:nvSpPr>
          <p:spPr bwMode="auto">
            <a:xfrm>
              <a:off x="3787" y="3021"/>
              <a:ext cx="408" cy="408"/>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endParaRPr kumimoji="1" lang="en-US" altLang="zh-CN" sz="2800">
                <a:solidFill>
                  <a:srgbClr val="272777"/>
                </a:solidFill>
              </a:endParaRPr>
            </a:p>
          </p:txBody>
        </p:sp>
        <p:cxnSp>
          <p:nvCxnSpPr>
            <p:cNvPr id="135182" name="AutoShape 14"/>
            <p:cNvCxnSpPr>
              <a:cxnSpLocks noChangeShapeType="1"/>
              <a:stCxn id="135172" idx="4"/>
              <a:endCxn id="135179" idx="2"/>
            </p:cNvCxnSpPr>
            <p:nvPr/>
          </p:nvCxnSpPr>
          <p:spPr bwMode="auto">
            <a:xfrm rot="16200000" flipH="1">
              <a:off x="1066" y="2091"/>
              <a:ext cx="1384" cy="975"/>
            </a:xfrm>
            <a:prstGeom prst="bentConnector2">
              <a:avLst/>
            </a:prstGeom>
            <a:noFill/>
            <a:ln w="9525">
              <a:solidFill>
                <a:schemeClr val="tx1"/>
              </a:solidFill>
              <a:miter lim="800000"/>
              <a:tailEnd type="triangle" w="med" len="med"/>
            </a:ln>
          </p:spPr>
        </p:cxnSp>
        <p:sp>
          <p:nvSpPr>
            <p:cNvPr id="135183" name="Line 15"/>
            <p:cNvSpPr>
              <a:spLocks noChangeShapeType="1"/>
            </p:cNvSpPr>
            <p:nvPr/>
          </p:nvSpPr>
          <p:spPr bwMode="auto">
            <a:xfrm>
              <a:off x="1474" y="1661"/>
              <a:ext cx="680" cy="0"/>
            </a:xfrm>
            <a:prstGeom prst="line">
              <a:avLst/>
            </a:prstGeom>
            <a:noFill/>
            <a:ln w="9525">
              <a:solidFill>
                <a:schemeClr val="tx1"/>
              </a:solidFill>
              <a:round/>
              <a:tailEnd type="triangle" w="med" len="med"/>
            </a:ln>
          </p:spPr>
          <p:txBody>
            <a:bodyPr/>
            <a:lstStyle/>
            <a:p>
              <a:endParaRPr lang="zh-CN" altLang="en-US"/>
            </a:p>
          </p:txBody>
        </p:sp>
        <p:sp>
          <p:nvSpPr>
            <p:cNvPr id="135184" name="Line 16"/>
            <p:cNvSpPr>
              <a:spLocks noChangeShapeType="1"/>
            </p:cNvSpPr>
            <p:nvPr/>
          </p:nvSpPr>
          <p:spPr bwMode="auto">
            <a:xfrm>
              <a:off x="2562" y="1661"/>
              <a:ext cx="454" cy="0"/>
            </a:xfrm>
            <a:prstGeom prst="line">
              <a:avLst/>
            </a:prstGeom>
            <a:noFill/>
            <a:ln w="9525">
              <a:solidFill>
                <a:schemeClr val="tx1"/>
              </a:solidFill>
              <a:round/>
              <a:tailEnd type="triangle" w="med" len="med"/>
            </a:ln>
          </p:spPr>
          <p:txBody>
            <a:bodyPr/>
            <a:lstStyle/>
            <a:p>
              <a:endParaRPr lang="zh-CN" altLang="en-US"/>
            </a:p>
          </p:txBody>
        </p:sp>
        <p:sp>
          <p:nvSpPr>
            <p:cNvPr id="135185" name="Line 17"/>
            <p:cNvSpPr>
              <a:spLocks noChangeShapeType="1"/>
            </p:cNvSpPr>
            <p:nvPr/>
          </p:nvSpPr>
          <p:spPr bwMode="auto">
            <a:xfrm>
              <a:off x="3424" y="1661"/>
              <a:ext cx="363" cy="0"/>
            </a:xfrm>
            <a:prstGeom prst="line">
              <a:avLst/>
            </a:prstGeom>
            <a:noFill/>
            <a:ln w="9525">
              <a:solidFill>
                <a:schemeClr val="tx1"/>
              </a:solidFill>
              <a:round/>
              <a:tailEnd type="triangle" w="med" len="med"/>
            </a:ln>
          </p:spPr>
          <p:txBody>
            <a:bodyPr/>
            <a:lstStyle/>
            <a:p>
              <a:endParaRPr lang="zh-CN" altLang="en-US"/>
            </a:p>
          </p:txBody>
        </p:sp>
        <p:sp>
          <p:nvSpPr>
            <p:cNvPr id="135186" name="Line 18"/>
            <p:cNvSpPr>
              <a:spLocks noChangeShapeType="1"/>
            </p:cNvSpPr>
            <p:nvPr/>
          </p:nvSpPr>
          <p:spPr bwMode="auto">
            <a:xfrm>
              <a:off x="4195" y="1661"/>
              <a:ext cx="363" cy="0"/>
            </a:xfrm>
            <a:prstGeom prst="line">
              <a:avLst/>
            </a:prstGeom>
            <a:noFill/>
            <a:ln w="9525">
              <a:solidFill>
                <a:schemeClr val="tx1"/>
              </a:solidFill>
              <a:round/>
              <a:tailEnd type="triangle" w="med" len="med"/>
            </a:ln>
          </p:spPr>
          <p:txBody>
            <a:bodyPr/>
            <a:lstStyle/>
            <a:p>
              <a:endParaRPr lang="zh-CN" altLang="en-US"/>
            </a:p>
          </p:txBody>
        </p:sp>
        <p:cxnSp>
          <p:nvCxnSpPr>
            <p:cNvPr id="135187" name="AutoShape 19"/>
            <p:cNvCxnSpPr>
              <a:cxnSpLocks noChangeShapeType="1"/>
              <a:stCxn id="135173" idx="4"/>
              <a:endCxn id="135177" idx="2"/>
            </p:cNvCxnSpPr>
            <p:nvPr/>
          </p:nvCxnSpPr>
          <p:spPr bwMode="auto">
            <a:xfrm rot="16200000" flipH="1">
              <a:off x="2336" y="1909"/>
              <a:ext cx="658" cy="613"/>
            </a:xfrm>
            <a:prstGeom prst="bentConnector2">
              <a:avLst/>
            </a:prstGeom>
            <a:noFill/>
            <a:ln w="9525">
              <a:solidFill>
                <a:schemeClr val="tx1"/>
              </a:solidFill>
              <a:miter lim="800000"/>
              <a:tailEnd type="triangle" w="med" len="med"/>
            </a:ln>
          </p:spPr>
        </p:cxnSp>
        <p:sp>
          <p:nvSpPr>
            <p:cNvPr id="135188" name="Line 20"/>
            <p:cNvSpPr>
              <a:spLocks noChangeShapeType="1"/>
            </p:cNvSpPr>
            <p:nvPr/>
          </p:nvSpPr>
          <p:spPr bwMode="auto">
            <a:xfrm>
              <a:off x="2653" y="3248"/>
              <a:ext cx="363" cy="0"/>
            </a:xfrm>
            <a:prstGeom prst="line">
              <a:avLst/>
            </a:prstGeom>
            <a:noFill/>
            <a:ln w="9525">
              <a:solidFill>
                <a:schemeClr val="tx1"/>
              </a:solidFill>
              <a:round/>
              <a:tailEnd type="triangle" w="med" len="med"/>
            </a:ln>
          </p:spPr>
          <p:txBody>
            <a:bodyPr/>
            <a:lstStyle/>
            <a:p>
              <a:endParaRPr lang="zh-CN" altLang="en-US"/>
            </a:p>
          </p:txBody>
        </p:sp>
        <p:sp>
          <p:nvSpPr>
            <p:cNvPr id="135189" name="Line 21"/>
            <p:cNvSpPr>
              <a:spLocks noChangeShapeType="1"/>
            </p:cNvSpPr>
            <p:nvPr/>
          </p:nvSpPr>
          <p:spPr bwMode="auto">
            <a:xfrm>
              <a:off x="3424" y="3248"/>
              <a:ext cx="363" cy="0"/>
            </a:xfrm>
            <a:prstGeom prst="line">
              <a:avLst/>
            </a:prstGeom>
            <a:noFill/>
            <a:ln w="9525">
              <a:solidFill>
                <a:schemeClr val="tx1"/>
              </a:solidFill>
              <a:round/>
              <a:tailEnd type="triangle" w="med" len="med"/>
            </a:ln>
          </p:spPr>
          <p:txBody>
            <a:bodyPr/>
            <a:lstStyle/>
            <a:p>
              <a:endParaRPr lang="zh-CN" altLang="en-US"/>
            </a:p>
          </p:txBody>
        </p:sp>
        <p:sp>
          <p:nvSpPr>
            <p:cNvPr id="135190" name="Line 22"/>
            <p:cNvSpPr>
              <a:spLocks noChangeShapeType="1"/>
            </p:cNvSpPr>
            <p:nvPr/>
          </p:nvSpPr>
          <p:spPr bwMode="auto">
            <a:xfrm>
              <a:off x="3379" y="2522"/>
              <a:ext cx="408" cy="0"/>
            </a:xfrm>
            <a:prstGeom prst="line">
              <a:avLst/>
            </a:prstGeom>
            <a:noFill/>
            <a:ln w="9525">
              <a:solidFill>
                <a:schemeClr val="tx1"/>
              </a:solidFill>
              <a:round/>
              <a:tailEnd type="triangle" w="med" len="med"/>
            </a:ln>
          </p:spPr>
          <p:txBody>
            <a:bodyPr/>
            <a:lstStyle/>
            <a:p>
              <a:endParaRPr lang="zh-CN" altLang="en-US"/>
            </a:p>
          </p:txBody>
        </p:sp>
        <p:cxnSp>
          <p:nvCxnSpPr>
            <p:cNvPr id="135191" name="AutoShape 23"/>
            <p:cNvCxnSpPr>
              <a:cxnSpLocks noChangeShapeType="1"/>
              <a:stCxn id="135172" idx="0"/>
              <a:endCxn id="1351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chemeClr val="tx1"/>
              </a:solidFill>
              <a:round/>
              <a:tailEnd type="triangle" w="med" len="med"/>
            </a:ln>
          </p:spPr>
        </p:cxnSp>
        <p:sp>
          <p:nvSpPr>
            <p:cNvPr id="135192" name="Text Box 24"/>
            <p:cNvSpPr txBox="1">
              <a:spLocks noChangeArrowheads="1"/>
            </p:cNvSpPr>
            <p:nvPr/>
          </p:nvSpPr>
          <p:spPr bwMode="auto">
            <a:xfrm>
              <a:off x="347" y="1222"/>
              <a:ext cx="817" cy="444"/>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000" dirty="0">
                  <a:solidFill>
                    <a:srgbClr val="272777"/>
                  </a:solidFill>
                </a:rPr>
                <a:t>¬{</a:t>
              </a:r>
              <a:r>
                <a:rPr kumimoji="1" lang="en-US" altLang="zh-CN" sz="2000" dirty="0" err="1">
                  <a:solidFill>
                    <a:srgbClr val="272777"/>
                  </a:solidFill>
                </a:rPr>
                <a:t>h,s</a:t>
              </a:r>
              <a:r>
                <a:rPr kumimoji="1" lang="en-US" altLang="zh-CN" sz="2000" dirty="0">
                  <a:solidFill>
                    <a:srgbClr val="272777"/>
                  </a:solidFill>
                </a:rPr>
                <a:t>}</a:t>
              </a:r>
              <a:endParaRPr kumimoji="1" lang="en-US" altLang="zh-CN" sz="2000" dirty="0">
                <a:solidFill>
                  <a:srgbClr val="272777"/>
                </a:solidFill>
              </a:endParaRPr>
            </a:p>
          </p:txBody>
        </p:sp>
        <p:sp>
          <p:nvSpPr>
            <p:cNvPr id="135193" name="Text Box 25"/>
            <p:cNvSpPr txBox="1">
              <a:spLocks noChangeArrowheads="1"/>
            </p:cNvSpPr>
            <p:nvPr/>
          </p:nvSpPr>
          <p:spPr bwMode="auto">
            <a:xfrm>
              <a:off x="1609" y="1389"/>
              <a:ext cx="365" cy="444"/>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35194" name="Text Box 26"/>
            <p:cNvSpPr txBox="1">
              <a:spLocks noChangeArrowheads="1"/>
            </p:cNvSpPr>
            <p:nvPr/>
          </p:nvSpPr>
          <p:spPr bwMode="auto">
            <a:xfrm>
              <a:off x="1609" y="1298"/>
              <a:ext cx="229"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endParaRPr kumimoji="1" lang="en-US" altLang="zh-CN" sz="2800">
                <a:solidFill>
                  <a:srgbClr val="272777"/>
                </a:solidFill>
              </a:endParaRPr>
            </a:p>
          </p:txBody>
        </p:sp>
        <p:sp>
          <p:nvSpPr>
            <p:cNvPr id="135195" name="Text Box 27"/>
            <p:cNvSpPr txBox="1">
              <a:spLocks noChangeArrowheads="1"/>
            </p:cNvSpPr>
            <p:nvPr/>
          </p:nvSpPr>
          <p:spPr bwMode="auto">
            <a:xfrm>
              <a:off x="2607" y="1342"/>
              <a:ext cx="229" cy="58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dirty="0">
                  <a:solidFill>
                    <a:srgbClr val="272777"/>
                  </a:solidFill>
                </a:rPr>
                <a:t>e</a:t>
              </a:r>
              <a:endParaRPr kumimoji="1" lang="en-US" altLang="zh-CN" sz="2800" dirty="0">
                <a:solidFill>
                  <a:srgbClr val="272777"/>
                </a:solidFill>
              </a:endParaRPr>
            </a:p>
          </p:txBody>
        </p:sp>
        <p:sp>
          <p:nvSpPr>
            <p:cNvPr id="135196" name="Text Box 28"/>
            <p:cNvSpPr txBox="1">
              <a:spLocks noChangeArrowheads="1"/>
            </p:cNvSpPr>
            <p:nvPr/>
          </p:nvSpPr>
          <p:spPr bwMode="auto">
            <a:xfrm>
              <a:off x="3378" y="1342"/>
              <a:ext cx="229" cy="582"/>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endParaRPr kumimoji="1" lang="en-US" altLang="zh-CN" sz="2800">
                <a:solidFill>
                  <a:srgbClr val="272777"/>
                </a:solidFill>
              </a:endParaRPr>
            </a:p>
          </p:txBody>
        </p:sp>
        <p:sp>
          <p:nvSpPr>
            <p:cNvPr id="135197" name="Text Box 29"/>
            <p:cNvSpPr txBox="1">
              <a:spLocks noChangeArrowheads="1"/>
            </p:cNvSpPr>
            <p:nvPr/>
          </p:nvSpPr>
          <p:spPr bwMode="auto">
            <a:xfrm>
              <a:off x="4240" y="1389"/>
              <a:ext cx="229"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endParaRPr kumimoji="1" lang="en-US" altLang="zh-CN" sz="2800">
                <a:solidFill>
                  <a:srgbClr val="272777"/>
                </a:solidFill>
              </a:endParaRPr>
            </a:p>
          </p:txBody>
        </p:sp>
        <p:sp>
          <p:nvSpPr>
            <p:cNvPr id="135198" name="Text Box 30"/>
            <p:cNvSpPr txBox="1">
              <a:spLocks noChangeArrowheads="1"/>
            </p:cNvSpPr>
            <p:nvPr/>
          </p:nvSpPr>
          <p:spPr bwMode="auto">
            <a:xfrm>
              <a:off x="2562" y="2196"/>
              <a:ext cx="227"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endParaRPr kumimoji="1" lang="en-US" altLang="zh-CN" sz="2800">
                <a:solidFill>
                  <a:srgbClr val="272777"/>
                </a:solidFill>
              </a:endParaRPr>
            </a:p>
          </p:txBody>
        </p:sp>
        <p:sp>
          <p:nvSpPr>
            <p:cNvPr id="135199" name="Text Box 31"/>
            <p:cNvSpPr txBox="1">
              <a:spLocks noChangeArrowheads="1"/>
            </p:cNvSpPr>
            <p:nvPr/>
          </p:nvSpPr>
          <p:spPr bwMode="auto">
            <a:xfrm>
              <a:off x="3378" y="2196"/>
              <a:ext cx="229"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endParaRPr kumimoji="1" lang="en-US" altLang="zh-CN" sz="2800">
                <a:solidFill>
                  <a:srgbClr val="272777"/>
                </a:solidFill>
              </a:endParaRPr>
            </a:p>
          </p:txBody>
        </p:sp>
        <p:sp>
          <p:nvSpPr>
            <p:cNvPr id="135200" name="Text Box 32"/>
            <p:cNvSpPr txBox="1">
              <a:spLocks noChangeArrowheads="1"/>
            </p:cNvSpPr>
            <p:nvPr/>
          </p:nvSpPr>
          <p:spPr bwMode="auto">
            <a:xfrm>
              <a:off x="1702" y="2921"/>
              <a:ext cx="226"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endParaRPr kumimoji="1" lang="en-US" altLang="zh-CN" sz="2800">
                <a:solidFill>
                  <a:srgbClr val="272777"/>
                </a:solidFill>
              </a:endParaRPr>
            </a:p>
          </p:txBody>
        </p:sp>
        <p:sp>
          <p:nvSpPr>
            <p:cNvPr id="135201" name="Text Box 33"/>
            <p:cNvSpPr txBox="1">
              <a:spLocks noChangeArrowheads="1"/>
            </p:cNvSpPr>
            <p:nvPr/>
          </p:nvSpPr>
          <p:spPr bwMode="auto">
            <a:xfrm>
              <a:off x="2653" y="2921"/>
              <a:ext cx="226"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endParaRPr kumimoji="1" lang="en-US" altLang="zh-CN" sz="2800">
                <a:solidFill>
                  <a:srgbClr val="272777"/>
                </a:solidFill>
              </a:endParaRPr>
            </a:p>
          </p:txBody>
        </p:sp>
        <p:sp>
          <p:nvSpPr>
            <p:cNvPr id="135202" name="Text Box 34"/>
            <p:cNvSpPr txBox="1">
              <a:spLocks noChangeArrowheads="1"/>
            </p:cNvSpPr>
            <p:nvPr/>
          </p:nvSpPr>
          <p:spPr bwMode="auto">
            <a:xfrm>
              <a:off x="3471" y="2921"/>
              <a:ext cx="226" cy="581"/>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endParaRPr kumimoji="1" lang="en-US" altLang="zh-CN" sz="2800">
                <a:solidFill>
                  <a:srgbClr val="272777"/>
                </a:solidFill>
              </a:endParaRPr>
            </a:p>
          </p:txBody>
        </p:sp>
      </p:grpSp>
      <p:sp>
        <p:nvSpPr>
          <p:cNvPr id="37" name="Rectangle 3"/>
          <p:cNvSpPr txBox="1">
            <a:spLocks noChangeArrowheads="1"/>
          </p:cNvSpPr>
          <p:nvPr/>
        </p:nvSpPr>
        <p:spPr bwMode="auto">
          <a:xfrm>
            <a:off x="297653" y="935070"/>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rPr>
              <a:t>行压缩方法</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每个状态的</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goto</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函数</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只保存能发生转移的可能</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例如：状态</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0</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时，只有输入</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h</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或</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s</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时才有转向，那么，</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goto</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函数只保存</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h</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s</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和</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1</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3</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即：</a:t>
            </a: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goto</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函数是一个数组、队列或链表，保存</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   </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2</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h</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s</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1</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3</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楷体_GB231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39552" y="1700808"/>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行压缩方法的特点</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状态少于字符集的一半时，能</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减少内存占用</a:t>
            </a:r>
            <a:endPar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缺点：扫描时，会</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发生无用的状态查找</a:t>
            </a:r>
            <a:endPar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若</a:t>
            </a:r>
            <a:r>
              <a:rPr kumimoji="0" lang="en-US" altLang="zh-CN"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goto</a:t>
            </a: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函数转向为</a:t>
            </a:r>
            <a:r>
              <a:rPr kumimoji="0" lang="en-US" altLang="zh-CN"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Null</a:t>
            </a: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时，其实查找了该状态的整个队列</a:t>
            </a:r>
            <a:endParaRPr kumimoji="0" lang="zh-CN" altLang="en-US" sz="2400" b="0" i="0" u="none" strike="noStrike" kern="0" cap="none" spc="0" normalizeH="0" baseline="0" noProof="0" dirty="0">
              <a:ln>
                <a:noFill/>
              </a:ln>
              <a:solidFill>
                <a:srgbClr val="000000"/>
              </a:solidFill>
              <a:effectLst/>
              <a:highlight>
                <a:srgbClr val="FFFF00"/>
              </a:highlight>
              <a:uLnTx/>
              <a:uFillTx/>
              <a:latin typeface="Arial" panose="020B0604020202020204"/>
              <a:ea typeface="楷体_GB231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323850" y="908720"/>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rPr>
              <a:t>位图方法</a:t>
            </a:r>
            <a:endParaRPr kumimoji="0" lang="zh-CN" altLang="en-US" sz="32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每个状态的</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goto</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函数，</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首先利用位图表明哪个输入会有转向，然后指明转向的状态</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如果输入字符集为</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0-255</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，即单个字符</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9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则为每个状态建立一个</a:t>
            </a:r>
            <a:r>
              <a:rPr kumimoji="0" lang="en-US" altLang="zh-CN"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256</a:t>
            </a: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位的位图，如某位为</a:t>
            </a:r>
            <a:r>
              <a:rPr kumimoji="0" lang="en-US" altLang="zh-CN"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1</a:t>
            </a: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，则表明当前状态输入该位对应的字符时有转向。</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9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如</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0</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状态，其</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goto</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函数为：位图中第</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104</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位，第</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115</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位为</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1</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，其他位为</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0</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；然后</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h</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1</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s</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3</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楷体_GB2312"/>
            </a:endParaRPr>
          </a:p>
        </p:txBody>
      </p:sp>
      <p:grpSp>
        <p:nvGrpSpPr>
          <p:cNvPr id="71" name="Group 4"/>
          <p:cNvGrpSpPr/>
          <p:nvPr/>
        </p:nvGrpSpPr>
        <p:grpSpPr bwMode="auto">
          <a:xfrm>
            <a:off x="4670750" y="4226364"/>
            <a:ext cx="4473250" cy="2127480"/>
            <a:chOff x="401" y="1120"/>
            <a:chExt cx="4565" cy="2382"/>
          </a:xfrm>
        </p:grpSpPr>
        <p:sp>
          <p:nvSpPr>
            <p:cNvPr id="72" name="Oval 5"/>
            <p:cNvSpPr>
              <a:spLocks noChangeArrowheads="1"/>
            </p:cNvSpPr>
            <p:nvPr/>
          </p:nvSpPr>
          <p:spPr bwMode="auto">
            <a:xfrm>
              <a:off x="1066" y="1479"/>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3" name="Oval 6"/>
            <p:cNvSpPr>
              <a:spLocks noChangeArrowheads="1"/>
            </p:cNvSpPr>
            <p:nvPr/>
          </p:nvSpPr>
          <p:spPr bwMode="auto">
            <a:xfrm>
              <a:off x="2154" y="1479"/>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4" name="Oval 7"/>
            <p:cNvSpPr>
              <a:spLocks noChangeArrowheads="1"/>
            </p:cNvSpPr>
            <p:nvPr/>
          </p:nvSpPr>
          <p:spPr bwMode="auto">
            <a:xfrm>
              <a:off x="3016" y="1479"/>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5" name="Oval 8"/>
            <p:cNvSpPr>
              <a:spLocks noChangeArrowheads="1"/>
            </p:cNvSpPr>
            <p:nvPr/>
          </p:nvSpPr>
          <p:spPr bwMode="auto">
            <a:xfrm>
              <a:off x="3787" y="1479"/>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8</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6" name="Oval 9"/>
            <p:cNvSpPr>
              <a:spLocks noChangeArrowheads="1"/>
            </p:cNvSpPr>
            <p:nvPr/>
          </p:nvSpPr>
          <p:spPr bwMode="auto">
            <a:xfrm>
              <a:off x="4558" y="1479"/>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9</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7" name="Oval 10"/>
            <p:cNvSpPr>
              <a:spLocks noChangeArrowheads="1"/>
            </p:cNvSpPr>
            <p:nvPr/>
          </p:nvSpPr>
          <p:spPr bwMode="auto">
            <a:xfrm>
              <a:off x="2971" y="2341"/>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6</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8" name="Oval 11"/>
            <p:cNvSpPr>
              <a:spLocks noChangeArrowheads="1"/>
            </p:cNvSpPr>
            <p:nvPr/>
          </p:nvSpPr>
          <p:spPr bwMode="auto">
            <a:xfrm>
              <a:off x="3787" y="2341"/>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79" name="Oval 12"/>
            <p:cNvSpPr>
              <a:spLocks noChangeArrowheads="1"/>
            </p:cNvSpPr>
            <p:nvPr/>
          </p:nvSpPr>
          <p:spPr bwMode="auto">
            <a:xfrm>
              <a:off x="2245" y="3067"/>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80" name="Oval 13"/>
            <p:cNvSpPr>
              <a:spLocks noChangeArrowheads="1"/>
            </p:cNvSpPr>
            <p:nvPr/>
          </p:nvSpPr>
          <p:spPr bwMode="auto">
            <a:xfrm>
              <a:off x="3016" y="3021"/>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81" name="Oval 14"/>
            <p:cNvSpPr>
              <a:spLocks noChangeArrowheads="1"/>
            </p:cNvSpPr>
            <p:nvPr/>
          </p:nvSpPr>
          <p:spPr bwMode="auto">
            <a:xfrm>
              <a:off x="3787" y="3021"/>
              <a:ext cx="408" cy="408"/>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5</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cxnSp>
          <p:nvCxnSpPr>
            <p:cNvPr id="82" name="AutoShape 15"/>
            <p:cNvCxnSpPr>
              <a:cxnSpLocks noChangeShapeType="1"/>
              <a:stCxn id="72" idx="4"/>
              <a:endCxn id="79" idx="2"/>
            </p:cNvCxnSpPr>
            <p:nvPr/>
          </p:nvCxnSpPr>
          <p:spPr bwMode="auto">
            <a:xfrm rot="16200000" flipH="1">
              <a:off x="1066" y="2091"/>
              <a:ext cx="1384" cy="975"/>
            </a:xfrm>
            <a:prstGeom prst="bentConnector2">
              <a:avLst/>
            </a:prstGeom>
            <a:noFill/>
            <a:ln w="9525">
              <a:solidFill>
                <a:srgbClr val="000000"/>
              </a:solidFill>
              <a:miter lim="800000"/>
              <a:tailEnd type="triangle" w="med" len="med"/>
            </a:ln>
          </p:spPr>
        </p:cxnSp>
        <p:sp>
          <p:nvSpPr>
            <p:cNvPr id="83" name="Line 16"/>
            <p:cNvSpPr>
              <a:spLocks noChangeShapeType="1"/>
            </p:cNvSpPr>
            <p:nvPr/>
          </p:nvSpPr>
          <p:spPr bwMode="auto">
            <a:xfrm>
              <a:off x="1474" y="1661"/>
              <a:ext cx="68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4" name="Line 17"/>
            <p:cNvSpPr>
              <a:spLocks noChangeShapeType="1"/>
            </p:cNvSpPr>
            <p:nvPr/>
          </p:nvSpPr>
          <p:spPr bwMode="auto">
            <a:xfrm>
              <a:off x="2562" y="1661"/>
              <a:ext cx="454"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5" name="Line 18"/>
            <p:cNvSpPr>
              <a:spLocks noChangeShapeType="1"/>
            </p:cNvSpPr>
            <p:nvPr/>
          </p:nvSpPr>
          <p:spPr bwMode="auto">
            <a:xfrm>
              <a:off x="3424" y="1661"/>
              <a:ext cx="3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6" name="Line 19"/>
            <p:cNvSpPr>
              <a:spLocks noChangeShapeType="1"/>
            </p:cNvSpPr>
            <p:nvPr/>
          </p:nvSpPr>
          <p:spPr bwMode="auto">
            <a:xfrm>
              <a:off x="4195" y="1661"/>
              <a:ext cx="3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87" name="AutoShape 20"/>
            <p:cNvCxnSpPr>
              <a:cxnSpLocks noChangeShapeType="1"/>
              <a:stCxn id="73" idx="4"/>
              <a:endCxn id="77" idx="2"/>
            </p:cNvCxnSpPr>
            <p:nvPr/>
          </p:nvCxnSpPr>
          <p:spPr bwMode="auto">
            <a:xfrm rot="16200000" flipH="1">
              <a:off x="2336" y="1909"/>
              <a:ext cx="658" cy="613"/>
            </a:xfrm>
            <a:prstGeom prst="bentConnector2">
              <a:avLst/>
            </a:prstGeom>
            <a:noFill/>
            <a:ln w="9525">
              <a:solidFill>
                <a:srgbClr val="000000"/>
              </a:solidFill>
              <a:miter lim="800000"/>
              <a:tailEnd type="triangle" w="med" len="med"/>
            </a:ln>
          </p:spPr>
        </p:cxnSp>
        <p:sp>
          <p:nvSpPr>
            <p:cNvPr id="88" name="Line 21"/>
            <p:cNvSpPr>
              <a:spLocks noChangeShapeType="1"/>
            </p:cNvSpPr>
            <p:nvPr/>
          </p:nvSpPr>
          <p:spPr bwMode="auto">
            <a:xfrm>
              <a:off x="2653" y="3248"/>
              <a:ext cx="3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9" name="Line 22"/>
            <p:cNvSpPr>
              <a:spLocks noChangeShapeType="1"/>
            </p:cNvSpPr>
            <p:nvPr/>
          </p:nvSpPr>
          <p:spPr bwMode="auto">
            <a:xfrm>
              <a:off x="3424" y="3248"/>
              <a:ext cx="3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90" name="Line 23"/>
            <p:cNvSpPr>
              <a:spLocks noChangeShapeType="1"/>
            </p:cNvSpPr>
            <p:nvPr/>
          </p:nvSpPr>
          <p:spPr bwMode="auto">
            <a:xfrm>
              <a:off x="3379" y="2522"/>
              <a:ext cx="408"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91" name="AutoShape 24"/>
            <p:cNvCxnSpPr>
              <a:cxnSpLocks noChangeShapeType="1"/>
              <a:stCxn id="72" idx="0"/>
              <a:endCxn id="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rgbClr val="000000"/>
              </a:solidFill>
              <a:round/>
              <a:tailEnd type="triangle" w="med" len="med"/>
            </a:ln>
          </p:spPr>
        </p:cxnSp>
        <p:sp>
          <p:nvSpPr>
            <p:cNvPr id="92" name="Text Box 25"/>
            <p:cNvSpPr txBox="1">
              <a:spLocks noChangeArrowheads="1"/>
            </p:cNvSpPr>
            <p:nvPr/>
          </p:nvSpPr>
          <p:spPr bwMode="auto">
            <a:xfrm>
              <a:off x="401" y="1120"/>
              <a:ext cx="817" cy="444"/>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a:t>
              </a:r>
              <a:r>
                <a:rPr kumimoji="1" lang="en-US" altLang="zh-CN" sz="2000" b="1" i="0" u="none" strike="noStrike" kern="0" cap="none" spc="0" normalizeH="0" baseline="0" noProof="0" dirty="0" err="1">
                  <a:ln>
                    <a:noFill/>
                  </a:ln>
                  <a:solidFill>
                    <a:srgbClr val="272777"/>
                  </a:solidFill>
                  <a:effectLst/>
                  <a:uLnTx/>
                  <a:uFillTx/>
                  <a:latin typeface="Times New Roman" panose="02020603050405020304"/>
                  <a:ea typeface="楷体_GB2312" pitchFamily="49" charset="-122"/>
                </a:rPr>
                <a:t>h,s</a:t>
              </a: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3" name="Text Box 26"/>
            <p:cNvSpPr txBox="1">
              <a:spLocks noChangeArrowheads="1"/>
            </p:cNvSpPr>
            <p:nvPr/>
          </p:nvSpPr>
          <p:spPr bwMode="auto">
            <a:xfrm>
              <a:off x="1609" y="1389"/>
              <a:ext cx="365" cy="444"/>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endParaRPr kumimoji="1" lang="zh-CN" altLang="en-US" sz="20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94" name="Text Box 27"/>
            <p:cNvSpPr txBox="1">
              <a:spLocks noChangeArrowheads="1"/>
            </p:cNvSpPr>
            <p:nvPr/>
          </p:nvSpPr>
          <p:spPr bwMode="auto">
            <a:xfrm>
              <a:off x="1609" y="1298"/>
              <a:ext cx="229"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5" name="Text Box 28"/>
            <p:cNvSpPr txBox="1">
              <a:spLocks noChangeArrowheads="1"/>
            </p:cNvSpPr>
            <p:nvPr/>
          </p:nvSpPr>
          <p:spPr bwMode="auto">
            <a:xfrm>
              <a:off x="2607" y="1342"/>
              <a:ext cx="229" cy="582"/>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6" name="Text Box 29"/>
            <p:cNvSpPr txBox="1">
              <a:spLocks noChangeArrowheads="1"/>
            </p:cNvSpPr>
            <p:nvPr/>
          </p:nvSpPr>
          <p:spPr bwMode="auto">
            <a:xfrm>
              <a:off x="3378" y="1342"/>
              <a:ext cx="229" cy="582"/>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r</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97" name="Text Box 30"/>
            <p:cNvSpPr txBox="1">
              <a:spLocks noChangeArrowheads="1"/>
            </p:cNvSpPr>
            <p:nvPr/>
          </p:nvSpPr>
          <p:spPr bwMode="auto">
            <a:xfrm>
              <a:off x="4240" y="1389"/>
              <a:ext cx="229"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s</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98" name="Text Box 31"/>
            <p:cNvSpPr txBox="1">
              <a:spLocks noChangeArrowheads="1"/>
            </p:cNvSpPr>
            <p:nvPr/>
          </p:nvSpPr>
          <p:spPr bwMode="auto">
            <a:xfrm>
              <a:off x="2562" y="2196"/>
              <a:ext cx="227"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i</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99" name="Text Box 32"/>
            <p:cNvSpPr txBox="1">
              <a:spLocks noChangeArrowheads="1"/>
            </p:cNvSpPr>
            <p:nvPr/>
          </p:nvSpPr>
          <p:spPr bwMode="auto">
            <a:xfrm>
              <a:off x="3378" y="2196"/>
              <a:ext cx="229"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s</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100" name="Text Box 33"/>
            <p:cNvSpPr txBox="1">
              <a:spLocks noChangeArrowheads="1"/>
            </p:cNvSpPr>
            <p:nvPr/>
          </p:nvSpPr>
          <p:spPr bwMode="auto">
            <a:xfrm>
              <a:off x="1702" y="2921"/>
              <a:ext cx="226"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s</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101" name="Text Box 34"/>
            <p:cNvSpPr txBox="1">
              <a:spLocks noChangeArrowheads="1"/>
            </p:cNvSpPr>
            <p:nvPr/>
          </p:nvSpPr>
          <p:spPr bwMode="auto">
            <a:xfrm>
              <a:off x="2653" y="2921"/>
              <a:ext cx="226"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h</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sp>
          <p:nvSpPr>
            <p:cNvPr id="102" name="Text Box 35"/>
            <p:cNvSpPr txBox="1">
              <a:spLocks noChangeArrowheads="1"/>
            </p:cNvSpPr>
            <p:nvPr/>
          </p:nvSpPr>
          <p:spPr bwMode="auto">
            <a:xfrm>
              <a:off x="3471" y="2921"/>
              <a:ext cx="226" cy="581"/>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defRPr/>
              </a:pPr>
              <a:r>
                <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rPr>
                <a:t>e</a:t>
              </a:r>
              <a:endParaRPr kumimoji="1" lang="en-US" altLang="zh-CN" sz="2800" b="1" i="0" u="none" strike="noStrike" kern="0" cap="none" spc="0" normalizeH="0" baseline="0" noProof="0">
                <a:ln>
                  <a:noFill/>
                </a:ln>
                <a:solidFill>
                  <a:srgbClr val="272777"/>
                </a:solidFill>
                <a:effectLst/>
                <a:uLnTx/>
                <a:uFillTx/>
                <a:latin typeface="Times New Roman" panose="02020603050405020304"/>
                <a:ea typeface="楷体_GB2312" pitchFamily="49" charset="-122"/>
              </a:endParaRPr>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412776"/>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位图方法的特点</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与行压缩相似，可转向的状态越少，内存节约效果越好</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如转向为</a:t>
            </a: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Null</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，可以立即通过位图发现</a:t>
            </a:r>
            <a:endPar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缺点：位图会固定占用</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32</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字节（如果字符集是</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0-255</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的话，即输入为单个字符）</a:t>
            </a: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楷体_GB231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1268413"/>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双数组改进方法</a:t>
            </a:r>
            <a:endParaRPr kumimoji="0" lang="zh-CN" altLang="en-US" sz="4400" b="0" i="0" u="none" strike="noStrike" kern="0" cap="none" spc="0" normalizeH="0" baseline="0" noProof="0" dirty="0">
              <a:ln>
                <a:noFill/>
              </a:ln>
              <a:solidFill>
                <a:srgbClr val="000000"/>
              </a:solidFill>
              <a:effectLst/>
              <a:uLnTx/>
              <a:uFillTx/>
              <a:latin typeface="Arial" panose="020B0604020202020204"/>
              <a:ea typeface="隶书" panose="02010509060101010101" pitchFamily="49" charset="-122"/>
            </a:endParaRPr>
          </a:p>
        </p:txBody>
      </p:sp>
      <p:sp>
        <p:nvSpPr>
          <p:cNvPr id="7" name="Rectangle 3"/>
          <p:cNvSpPr txBox="1">
            <a:spLocks noChangeArrowheads="1"/>
          </p:cNvSpPr>
          <p:nvPr/>
        </p:nvSpPr>
        <p:spPr bwMode="auto">
          <a:xfrm>
            <a:off x="468313" y="2133600"/>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算法改进</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转向函数中引入双数组：</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Base</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表，</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Check</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表</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Base</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表：当前状态的</a:t>
            </a: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Base</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值</a:t>
            </a: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+ASCII</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输入</a:t>
            </a: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下一个状态的偏移。</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Check</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表：当前状态的父状态信息</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父状态是唯一的</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自动机构建是建立在</a:t>
            </a:r>
            <a:r>
              <a:rPr kumimoji="0" lang="zh-CN" altLang="en-US"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广度优先</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的基础上</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7544" y="980728"/>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0" i="0" u="none" strike="noStrike" kern="0" cap="none" spc="0" normalizeH="0" baseline="0" noProof="0" dirty="0">
              <a:ln>
                <a:noFill/>
              </a:ln>
              <a:solidFill>
                <a:srgbClr val="000000"/>
              </a:solidFill>
              <a:effectLst/>
              <a:uLnTx/>
              <a:uFillTx/>
              <a:latin typeface="Arial" panose="020B0604020202020204"/>
              <a:ea typeface="隶书" panose="02010509060101010101" pitchFamily="49" charset="-122"/>
            </a:endParaRPr>
          </a:p>
        </p:txBody>
      </p:sp>
      <p:sp>
        <p:nvSpPr>
          <p:cNvPr id="6" name="Rectangle 3"/>
          <p:cNvSpPr txBox="1">
            <a:spLocks noChangeArrowheads="1"/>
          </p:cNvSpPr>
          <p:nvPr/>
        </p:nvSpPr>
        <p:spPr bwMode="auto">
          <a:xfrm>
            <a:off x="550094" y="1053753"/>
            <a:ext cx="7924800" cy="51117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算法的初始化：转向函数：</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output</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函数；</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Failure</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函数</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转向函数：广度优先</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Next</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Base</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Check</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output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函数与</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AC</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算法一样</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Failure</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函数</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与转向函数一起构造</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楷体_GB231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461963" y="188640"/>
            <a:ext cx="8147050" cy="566936"/>
          </a:xfrm>
        </p:spPr>
        <p:txBody>
          <a:bodyPr>
            <a:normAutofit fontScale="90000"/>
          </a:bodyPr>
          <a:lstStyle/>
          <a:p>
            <a:pPr eaLnBrk="1" hangingPunct="1"/>
            <a:r>
              <a:rPr lang="en-US" altLang="zh-CN" sz="4000" dirty="0"/>
              <a:t>AC</a:t>
            </a:r>
            <a:r>
              <a:rPr lang="zh-CN" altLang="en-US" sz="4000" dirty="0"/>
              <a:t>算法</a:t>
            </a:r>
            <a:r>
              <a:rPr lang="en-US" altLang="zh-CN" sz="4000" dirty="0"/>
              <a:t>----</a:t>
            </a:r>
            <a:r>
              <a:rPr lang="zh-CN" altLang="en-US" sz="4000" dirty="0"/>
              <a:t>有限自动机的多模式匹配算法</a:t>
            </a:r>
            <a:endParaRPr lang="zh-CN" altLang="en-US" sz="4000" dirty="0"/>
          </a:p>
        </p:txBody>
      </p:sp>
      <p:sp>
        <p:nvSpPr>
          <p:cNvPr id="109570" name="Rectangle 3"/>
          <p:cNvSpPr>
            <a:spLocks noGrp="1" noChangeArrowheads="1"/>
          </p:cNvSpPr>
          <p:nvPr>
            <p:ph type="body" idx="1"/>
          </p:nvPr>
        </p:nvSpPr>
        <p:spPr>
          <a:xfrm>
            <a:off x="461963" y="1340768"/>
            <a:ext cx="7848600" cy="4346575"/>
          </a:xfrm>
        </p:spPr>
        <p:txBody>
          <a:bodyPr/>
          <a:lstStyle/>
          <a:p>
            <a:pPr marL="342900" lvl="0" indent="-342900" defTabSz="914400" fontAlgn="base">
              <a:spcBef>
                <a:spcPct val="20000"/>
              </a:spcBef>
              <a:spcAft>
                <a:spcPct val="0"/>
              </a:spcAft>
              <a:buFontTx/>
              <a:buChar char="•"/>
            </a:pPr>
            <a:r>
              <a:rPr lang="en-US" altLang="zh-CN" sz="3200" kern="0" dirty="0" err="1">
                <a:solidFill>
                  <a:srgbClr val="000000"/>
                </a:solidFill>
                <a:latin typeface="Arial" panose="020B0604020202020204"/>
                <a:ea typeface="楷体_GB2312"/>
              </a:rPr>
              <a:t>Aho-Corasick</a:t>
            </a:r>
            <a:r>
              <a:rPr lang="zh-CN" altLang="en-US" sz="3200" kern="0" dirty="0">
                <a:solidFill>
                  <a:srgbClr val="000000"/>
                </a:solidFill>
                <a:latin typeface="Arial" panose="020B0604020202020204"/>
                <a:ea typeface="楷体_GB2312"/>
              </a:rPr>
              <a:t>自动机算法（简称</a:t>
            </a:r>
            <a:r>
              <a:rPr lang="en-US" altLang="zh-CN" sz="3200" kern="0" dirty="0">
                <a:solidFill>
                  <a:srgbClr val="000000"/>
                </a:solidFill>
                <a:latin typeface="Arial" panose="020B0604020202020204"/>
                <a:ea typeface="楷体_GB2312"/>
              </a:rPr>
              <a:t>AC</a:t>
            </a:r>
            <a:r>
              <a:rPr lang="zh-CN" altLang="en-US" sz="3200" kern="0" dirty="0">
                <a:solidFill>
                  <a:srgbClr val="000000"/>
                </a:solidFill>
                <a:latin typeface="Arial" panose="020B0604020202020204"/>
                <a:ea typeface="楷体_GB2312"/>
              </a:rPr>
              <a:t>自动机）</a:t>
            </a:r>
            <a:r>
              <a:rPr lang="en-US" altLang="zh-CN" sz="3200" kern="0" dirty="0">
                <a:solidFill>
                  <a:srgbClr val="000000"/>
                </a:solidFill>
                <a:latin typeface="Arial" panose="020B0604020202020204"/>
                <a:ea typeface="楷体_GB2312"/>
              </a:rPr>
              <a:t>1975</a:t>
            </a:r>
            <a:r>
              <a:rPr lang="zh-CN" altLang="en-US" sz="3200" kern="0" dirty="0">
                <a:solidFill>
                  <a:srgbClr val="000000"/>
                </a:solidFill>
                <a:latin typeface="Arial" panose="020B0604020202020204"/>
                <a:ea typeface="楷体_GB2312"/>
              </a:rPr>
              <a:t>年产生于贝尔实验室。该算法应用有限自动机巧妙地将字符比较转化为了状态转移。</a:t>
            </a:r>
            <a:endParaRPr lang="zh-CN" altLang="en-US" sz="3200" kern="0" dirty="0">
              <a:solidFill>
                <a:srgbClr val="000000"/>
              </a:solidFill>
              <a:latin typeface="Arial" panose="020B0604020202020204"/>
              <a:ea typeface="楷体_GB2312"/>
            </a:endParaRPr>
          </a:p>
          <a:p>
            <a:pPr marL="742950" lvl="1" indent="-285750" defTabSz="914400" fontAlgn="base">
              <a:spcBef>
                <a:spcPct val="20000"/>
              </a:spcBef>
              <a:spcAft>
                <a:spcPct val="0"/>
              </a:spcAft>
              <a:buFontTx/>
              <a:buChar char="–"/>
            </a:pPr>
            <a:r>
              <a:rPr lang="en-US" altLang="zh-CN" sz="2800" kern="0" dirty="0">
                <a:solidFill>
                  <a:srgbClr val="000000"/>
                </a:solidFill>
                <a:latin typeface="Arial" panose="020B0604020202020204"/>
                <a:ea typeface="楷体_GB2312"/>
              </a:rPr>
              <a:t>AC</a:t>
            </a:r>
            <a:r>
              <a:rPr lang="zh-CN" altLang="en-US" sz="2800" kern="0" dirty="0">
                <a:solidFill>
                  <a:srgbClr val="000000"/>
                </a:solidFill>
                <a:latin typeface="Arial" panose="020B0604020202020204"/>
                <a:ea typeface="楷体_GB2312"/>
              </a:rPr>
              <a:t>自动机是一种树型有限自动机，包含一组状态，每个状态用一个数字代表。状态机读入文本串</a:t>
            </a:r>
            <a:r>
              <a:rPr lang="en-US" altLang="zh-CN" sz="2800" i="1" kern="0" dirty="0">
                <a:solidFill>
                  <a:srgbClr val="000000"/>
                </a:solidFill>
                <a:latin typeface="Arial" panose="020B0604020202020204"/>
                <a:ea typeface="楷体_GB2312"/>
              </a:rPr>
              <a:t>y</a:t>
            </a:r>
            <a:r>
              <a:rPr lang="zh-CN" altLang="en-US" sz="2800" kern="0" dirty="0">
                <a:solidFill>
                  <a:srgbClr val="000000"/>
                </a:solidFill>
                <a:latin typeface="Arial" panose="020B0604020202020204"/>
                <a:ea typeface="楷体_GB2312"/>
              </a:rPr>
              <a:t>中的字符，然后通过产生状态转移或者偶尔发送输出的方式来处理文本。</a:t>
            </a:r>
            <a:endParaRPr lang="zh-CN" altLang="en-US" sz="2800" kern="0" dirty="0">
              <a:solidFill>
                <a:srgbClr val="000000"/>
              </a:solidFill>
              <a:latin typeface="Arial" panose="020B0604020202020204"/>
              <a:ea typeface="楷体_GB2312"/>
            </a:endParaRPr>
          </a:p>
          <a:p>
            <a:pPr marL="742950" lvl="1" indent="-285750" defTabSz="914400" fontAlgn="base">
              <a:spcBef>
                <a:spcPct val="20000"/>
              </a:spcBef>
              <a:spcAft>
                <a:spcPct val="0"/>
              </a:spcAft>
              <a:buFontTx/>
              <a:buChar char="–"/>
            </a:pPr>
            <a:r>
              <a:rPr lang="zh-CN" altLang="en-US" sz="2800" kern="0" dirty="0">
                <a:solidFill>
                  <a:srgbClr val="000000"/>
                </a:solidFill>
                <a:latin typeface="Arial" panose="020B0604020202020204"/>
                <a:ea typeface="楷体_GB2312"/>
              </a:rPr>
              <a:t>树型有限自动机的行为通过三个函数来指示：</a:t>
            </a:r>
            <a:r>
              <a:rPr lang="zh-CN" altLang="en-US" sz="2800" kern="0" dirty="0">
                <a:solidFill>
                  <a:srgbClr val="000000"/>
                </a:solidFill>
                <a:highlight>
                  <a:srgbClr val="FFFF00"/>
                </a:highlight>
                <a:latin typeface="Arial" panose="020B0604020202020204"/>
                <a:ea typeface="楷体_GB2312"/>
              </a:rPr>
              <a:t>转向函数</a:t>
            </a:r>
            <a:r>
              <a:rPr lang="en-US" altLang="zh-CN" sz="2800" i="1" kern="0" dirty="0">
                <a:solidFill>
                  <a:srgbClr val="000000"/>
                </a:solidFill>
                <a:highlight>
                  <a:srgbClr val="FFFF00"/>
                </a:highlight>
                <a:latin typeface="Arial" panose="020B0604020202020204"/>
                <a:ea typeface="楷体_GB2312"/>
              </a:rPr>
              <a:t>g</a:t>
            </a:r>
            <a:r>
              <a:rPr lang="zh-CN" altLang="en-US" sz="2800" kern="0" dirty="0">
                <a:solidFill>
                  <a:srgbClr val="000000"/>
                </a:solidFill>
                <a:highlight>
                  <a:srgbClr val="FFFF00"/>
                </a:highlight>
                <a:latin typeface="Arial" panose="020B0604020202020204"/>
                <a:ea typeface="楷体_GB2312"/>
              </a:rPr>
              <a:t>，失效函数</a:t>
            </a:r>
            <a:r>
              <a:rPr lang="en-US" altLang="zh-CN" sz="2800" i="1" kern="0" dirty="0">
                <a:solidFill>
                  <a:srgbClr val="000000"/>
                </a:solidFill>
                <a:highlight>
                  <a:srgbClr val="FFFF00"/>
                </a:highlight>
                <a:latin typeface="Arial" panose="020B0604020202020204"/>
                <a:ea typeface="楷体_GB2312"/>
              </a:rPr>
              <a:t>f</a:t>
            </a:r>
            <a:r>
              <a:rPr lang="zh-CN" altLang="en-US" sz="2800" kern="0" dirty="0">
                <a:solidFill>
                  <a:srgbClr val="000000"/>
                </a:solidFill>
                <a:highlight>
                  <a:srgbClr val="FFFF00"/>
                </a:highlight>
                <a:latin typeface="Arial" panose="020B0604020202020204"/>
                <a:ea typeface="楷体_GB2312"/>
              </a:rPr>
              <a:t>和输出函数</a:t>
            </a:r>
            <a:r>
              <a:rPr lang="en-US" altLang="zh-CN" sz="2800" i="1" kern="0" dirty="0">
                <a:solidFill>
                  <a:srgbClr val="000000"/>
                </a:solidFill>
                <a:highlight>
                  <a:srgbClr val="FFFF00"/>
                </a:highlight>
                <a:latin typeface="Arial" panose="020B0604020202020204"/>
                <a:ea typeface="楷体_GB2312"/>
              </a:rPr>
              <a:t>output</a:t>
            </a:r>
            <a:r>
              <a:rPr lang="zh-CN" altLang="en-US" sz="2800" kern="0" dirty="0">
                <a:solidFill>
                  <a:srgbClr val="000000"/>
                </a:solidFill>
                <a:highlight>
                  <a:srgbClr val="FFFF00"/>
                </a:highlight>
                <a:latin typeface="Arial" panose="020B0604020202020204"/>
                <a:ea typeface="楷体_GB2312"/>
              </a:rPr>
              <a:t>。</a:t>
            </a:r>
            <a:endParaRPr lang="zh-CN" altLang="en-US" sz="2800" kern="0" dirty="0">
              <a:solidFill>
                <a:srgbClr val="000000"/>
              </a:solidFill>
              <a:highlight>
                <a:srgbClr val="FFFF00"/>
              </a:highlight>
              <a:latin typeface="Arial" panose="020B0604020202020204"/>
              <a:ea typeface="楷体_GB2312"/>
            </a:endParaRPr>
          </a:p>
          <a:p>
            <a:pPr eaLnBrk="1" hangingPunct="1">
              <a:lnSpc>
                <a:spcPct val="90000"/>
              </a:lnSpc>
            </a:pPr>
            <a:endParaRPr lang="zh-CN" altLang="en-US" sz="2800" kern="0" dirty="0">
              <a:solidFill>
                <a:srgbClr val="000000"/>
              </a:solidFill>
              <a:highlight>
                <a:srgbClr val="FFFF00"/>
              </a:highlight>
              <a:latin typeface="Arial" panose="020B0604020202020204"/>
              <a:ea typeface="楷体_GB231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468313" y="2420938"/>
            <a:ext cx="8229600" cy="661987"/>
          </a:xfrm>
        </p:spPr>
        <p:txBody>
          <a:bodyPr/>
          <a:lstStyle/>
          <a:p>
            <a:pPr eaLnBrk="1" hangingPunct="1"/>
            <a:r>
              <a:rPr lang="en-US" altLang="zh-CN"/>
              <a:t>Base</a:t>
            </a:r>
            <a:r>
              <a:rPr lang="zh-CN" altLang="en-US"/>
              <a:t>表、</a:t>
            </a:r>
            <a:r>
              <a:rPr lang="en-US" altLang="zh-CN"/>
              <a:t>Check</a:t>
            </a:r>
            <a:r>
              <a:rPr lang="zh-CN" altLang="en-US"/>
              <a:t>表</a:t>
            </a:r>
            <a:endParaRPr lang="zh-CN" altLang="en-US"/>
          </a:p>
        </p:txBody>
      </p:sp>
      <p:pic>
        <p:nvPicPr>
          <p:cNvPr id="141315" name="Picture 4" descr="tripple"/>
          <p:cNvPicPr>
            <a:picLocks noChangeAspect="1" noChangeArrowheads="1"/>
          </p:cNvPicPr>
          <p:nvPr/>
        </p:nvPicPr>
        <p:blipFill>
          <a:blip r:embed="rId1"/>
          <a:srcRect/>
          <a:stretch>
            <a:fillRect/>
          </a:stretch>
        </p:blipFill>
        <p:spPr bwMode="auto">
          <a:xfrm>
            <a:off x="395288" y="1196752"/>
            <a:ext cx="7775575" cy="2725737"/>
          </a:xfrm>
          <a:prstGeom prst="rect">
            <a:avLst/>
          </a:prstGeom>
          <a:noFill/>
          <a:ln w="9525">
            <a:noFill/>
            <a:miter lim="800000"/>
            <a:headEnd/>
            <a:tailEnd/>
          </a:ln>
        </p:spPr>
      </p:pic>
      <p:sp>
        <p:nvSpPr>
          <p:cNvPr id="6" name="Rectangle 5"/>
          <p:cNvSpPr>
            <a:spLocks noChangeArrowheads="1"/>
          </p:cNvSpPr>
          <p:nvPr/>
        </p:nvSpPr>
        <p:spPr bwMode="auto">
          <a:xfrm>
            <a:off x="395288" y="4149080"/>
            <a:ext cx="7924800" cy="2205038"/>
          </a:xfrm>
          <a:prstGeom prst="rect">
            <a:avLst/>
          </a:prstGeom>
          <a:noFill/>
          <a:ln w="9525">
            <a:noFill/>
            <a:miter lim="800000"/>
          </a:ln>
        </p:spPr>
        <p:txBody>
          <a:bodyPr/>
          <a:lstStyle/>
          <a:p>
            <a:pPr marL="342900" indent="-342900">
              <a:spcBef>
                <a:spcPct val="20000"/>
              </a:spcBef>
              <a:buFontTx/>
              <a:buChar char="•"/>
            </a:pPr>
            <a:r>
              <a:rPr lang="en-US" altLang="zh-CN" sz="2000" dirty="0">
                <a:solidFill>
                  <a:srgbClr val="000000"/>
                </a:solidFill>
                <a:highlight>
                  <a:srgbClr val="FFFF00"/>
                </a:highlight>
                <a:latin typeface="Arial" panose="020B0604020202020204" pitchFamily="34" charset="0"/>
                <a:ea typeface="楷体_GB2312" pitchFamily="49" charset="-122"/>
              </a:rPr>
              <a:t>Next</a:t>
            </a:r>
            <a:r>
              <a:rPr lang="zh-CN" altLang="en-US" sz="2000" dirty="0">
                <a:solidFill>
                  <a:srgbClr val="000000"/>
                </a:solidFill>
                <a:highlight>
                  <a:srgbClr val="FFFF00"/>
                </a:highlight>
                <a:latin typeface="Arial" panose="020B0604020202020204" pitchFamily="34" charset="0"/>
                <a:ea typeface="楷体_GB2312" pitchFamily="49" charset="-122"/>
              </a:rPr>
              <a:t>为转向函数表</a:t>
            </a:r>
            <a:r>
              <a:rPr lang="zh-CN" altLang="en-US" sz="2000" dirty="0">
                <a:solidFill>
                  <a:srgbClr val="000000"/>
                </a:solidFill>
                <a:latin typeface="Arial" panose="020B0604020202020204" pitchFamily="34" charset="0"/>
                <a:ea typeface="楷体_GB2312" pitchFamily="49" charset="-122"/>
              </a:rPr>
              <a:t>（数组、链表），下标是位置偏移量，输出是状态值。</a:t>
            </a:r>
            <a:endParaRPr lang="zh-CN" altLang="en-US" sz="2000" dirty="0">
              <a:solidFill>
                <a:srgbClr val="000000"/>
              </a:solidFill>
              <a:latin typeface="Arial" panose="020B0604020202020204" pitchFamily="34" charset="0"/>
              <a:ea typeface="楷体_GB2312" pitchFamily="49" charset="-122"/>
            </a:endParaRPr>
          </a:p>
          <a:p>
            <a:pPr marL="342900" indent="-342900">
              <a:spcBef>
                <a:spcPct val="20000"/>
              </a:spcBef>
              <a:buFontTx/>
              <a:buChar char="•"/>
            </a:pPr>
            <a:r>
              <a:rPr lang="en-US" altLang="zh-CN" sz="2000" dirty="0">
                <a:solidFill>
                  <a:srgbClr val="000000"/>
                </a:solidFill>
                <a:latin typeface="Arial" panose="020B0604020202020204" pitchFamily="34" charset="0"/>
                <a:ea typeface="楷体_GB2312" pitchFamily="49" charset="-122"/>
              </a:rPr>
              <a:t>Base</a:t>
            </a:r>
            <a:r>
              <a:rPr lang="zh-CN" altLang="en-US" sz="2000" dirty="0">
                <a:solidFill>
                  <a:srgbClr val="000000"/>
                </a:solidFill>
                <a:latin typeface="Arial" panose="020B0604020202020204" pitchFamily="34" charset="0"/>
                <a:ea typeface="楷体_GB2312" pitchFamily="49" charset="-122"/>
              </a:rPr>
              <a:t>表（数组），</a:t>
            </a:r>
            <a:r>
              <a:rPr lang="zh-CN" altLang="en-US" sz="2000" dirty="0">
                <a:solidFill>
                  <a:srgbClr val="000000"/>
                </a:solidFill>
                <a:highlight>
                  <a:srgbClr val="FFFF00"/>
                </a:highlight>
                <a:latin typeface="Arial" panose="020B0604020202020204" pitchFamily="34" charset="0"/>
                <a:ea typeface="楷体_GB2312" pitchFamily="49" charset="-122"/>
              </a:rPr>
              <a:t>下标是状态值</a:t>
            </a:r>
            <a:r>
              <a:rPr lang="zh-CN" altLang="en-US" sz="2000" dirty="0">
                <a:solidFill>
                  <a:srgbClr val="000000"/>
                </a:solidFill>
                <a:latin typeface="Arial" panose="020B0604020202020204" pitchFamily="34" charset="0"/>
                <a:ea typeface="楷体_GB2312" pitchFamily="49" charset="-122"/>
              </a:rPr>
              <a:t>，输出是</a:t>
            </a:r>
            <a:r>
              <a:rPr lang="en-US" altLang="zh-CN" sz="2000" dirty="0">
                <a:solidFill>
                  <a:srgbClr val="000000"/>
                </a:solidFill>
                <a:latin typeface="Arial" panose="020B0604020202020204" pitchFamily="34" charset="0"/>
                <a:ea typeface="楷体_GB2312" pitchFamily="49" charset="-122"/>
              </a:rPr>
              <a:t>Base</a:t>
            </a:r>
            <a:r>
              <a:rPr lang="zh-CN" altLang="en-US" sz="2000" dirty="0">
                <a:solidFill>
                  <a:srgbClr val="000000"/>
                </a:solidFill>
                <a:latin typeface="Arial" panose="020B0604020202020204" pitchFamily="34" charset="0"/>
                <a:ea typeface="楷体_GB2312" pitchFamily="49" charset="-122"/>
              </a:rPr>
              <a:t>值。</a:t>
            </a:r>
            <a:r>
              <a:rPr lang="en-US" altLang="zh-CN" sz="2000" dirty="0">
                <a:solidFill>
                  <a:srgbClr val="000000"/>
                </a:solidFill>
                <a:latin typeface="Arial" panose="020B0604020202020204" pitchFamily="34" charset="0"/>
                <a:ea typeface="楷体_GB2312" pitchFamily="49" charset="-122"/>
              </a:rPr>
              <a:t>Next</a:t>
            </a:r>
            <a:r>
              <a:rPr lang="zh-CN" altLang="en-US" sz="2000" dirty="0">
                <a:solidFill>
                  <a:srgbClr val="000000"/>
                </a:solidFill>
                <a:latin typeface="Arial" panose="020B0604020202020204" pitchFamily="34" charset="0"/>
                <a:ea typeface="楷体_GB2312" pitchFamily="49" charset="-122"/>
              </a:rPr>
              <a:t>表中当前状态为</a:t>
            </a:r>
            <a:r>
              <a:rPr lang="en-US" altLang="zh-CN" sz="2000" dirty="0">
                <a:solidFill>
                  <a:srgbClr val="000000"/>
                </a:solidFill>
                <a:latin typeface="Arial" panose="020B0604020202020204" pitchFamily="34" charset="0"/>
                <a:ea typeface="楷体_GB2312" pitchFamily="49" charset="-122"/>
              </a:rPr>
              <a:t>s</a:t>
            </a:r>
            <a:r>
              <a:rPr lang="zh-CN" altLang="en-US" sz="2000" dirty="0">
                <a:solidFill>
                  <a:srgbClr val="000000"/>
                </a:solidFill>
                <a:latin typeface="Arial" panose="020B0604020202020204" pitchFamily="34" charset="0"/>
                <a:ea typeface="楷体_GB2312" pitchFamily="49" charset="-122"/>
              </a:rPr>
              <a:t>，输入为</a:t>
            </a:r>
            <a:r>
              <a:rPr lang="en-US" altLang="zh-CN" sz="2000" dirty="0">
                <a:solidFill>
                  <a:srgbClr val="000000"/>
                </a:solidFill>
                <a:latin typeface="Arial" panose="020B0604020202020204" pitchFamily="34" charset="0"/>
                <a:ea typeface="楷体_GB2312" pitchFamily="49" charset="-122"/>
              </a:rPr>
              <a:t>c</a:t>
            </a:r>
            <a:r>
              <a:rPr lang="zh-CN" altLang="en-US" sz="2000" dirty="0">
                <a:solidFill>
                  <a:srgbClr val="000000"/>
                </a:solidFill>
                <a:latin typeface="Arial" panose="020B0604020202020204" pitchFamily="34" charset="0"/>
                <a:ea typeface="楷体_GB2312" pitchFamily="49" charset="-122"/>
              </a:rPr>
              <a:t>时，</a:t>
            </a:r>
            <a:r>
              <a:rPr lang="zh-CN" altLang="en-US" sz="2000" dirty="0">
                <a:solidFill>
                  <a:srgbClr val="000000"/>
                </a:solidFill>
                <a:highlight>
                  <a:srgbClr val="FFFF00"/>
                </a:highlight>
                <a:latin typeface="Arial" panose="020B0604020202020204" pitchFamily="34" charset="0"/>
                <a:ea typeface="楷体_GB2312" pitchFamily="49" charset="-122"/>
              </a:rPr>
              <a:t>假设应跳转为状态</a:t>
            </a:r>
            <a:r>
              <a:rPr lang="en-US" altLang="zh-CN" sz="2000" dirty="0">
                <a:solidFill>
                  <a:srgbClr val="000000"/>
                </a:solidFill>
                <a:highlight>
                  <a:srgbClr val="FFFF00"/>
                </a:highlight>
                <a:latin typeface="Arial" panose="020B0604020202020204" pitchFamily="34" charset="0"/>
                <a:ea typeface="楷体_GB2312" pitchFamily="49" charset="-122"/>
              </a:rPr>
              <a:t>t</a:t>
            </a:r>
            <a:r>
              <a:rPr lang="zh-CN" altLang="en-US" sz="2000" dirty="0">
                <a:solidFill>
                  <a:srgbClr val="000000"/>
                </a:solidFill>
                <a:highlight>
                  <a:srgbClr val="FFFF00"/>
                </a:highlight>
                <a:latin typeface="Arial" panose="020B0604020202020204" pitchFamily="34" charset="0"/>
                <a:ea typeface="楷体_GB2312" pitchFamily="49" charset="-122"/>
              </a:rPr>
              <a:t>，状态</a:t>
            </a:r>
            <a:r>
              <a:rPr lang="en-US" altLang="zh-CN" sz="2000" dirty="0">
                <a:solidFill>
                  <a:srgbClr val="000000"/>
                </a:solidFill>
                <a:highlight>
                  <a:srgbClr val="FFFF00"/>
                </a:highlight>
                <a:latin typeface="Arial" panose="020B0604020202020204" pitchFamily="34" charset="0"/>
                <a:ea typeface="楷体_GB2312" pitchFamily="49" charset="-122"/>
              </a:rPr>
              <a:t>t</a:t>
            </a:r>
            <a:r>
              <a:rPr lang="zh-CN" altLang="en-US" sz="2000" dirty="0">
                <a:solidFill>
                  <a:srgbClr val="000000"/>
                </a:solidFill>
                <a:highlight>
                  <a:srgbClr val="FFFF00"/>
                </a:highlight>
                <a:latin typeface="Arial" panose="020B0604020202020204" pitchFamily="34" charset="0"/>
                <a:ea typeface="楷体_GB2312" pitchFamily="49" charset="-122"/>
              </a:rPr>
              <a:t>在</a:t>
            </a:r>
            <a:r>
              <a:rPr lang="en-US" altLang="zh-CN" sz="2000" dirty="0">
                <a:solidFill>
                  <a:srgbClr val="000000"/>
                </a:solidFill>
                <a:highlight>
                  <a:srgbClr val="FFFF00"/>
                </a:highlight>
                <a:latin typeface="Arial" panose="020B0604020202020204" pitchFamily="34" charset="0"/>
                <a:ea typeface="楷体_GB2312" pitchFamily="49" charset="-122"/>
              </a:rPr>
              <a:t>Next</a:t>
            </a:r>
            <a:r>
              <a:rPr lang="zh-CN" altLang="en-US" sz="2000" dirty="0">
                <a:solidFill>
                  <a:srgbClr val="000000"/>
                </a:solidFill>
                <a:highlight>
                  <a:srgbClr val="FFFF00"/>
                </a:highlight>
                <a:latin typeface="Arial" panose="020B0604020202020204" pitchFamily="34" charset="0"/>
                <a:ea typeface="楷体_GB2312" pitchFamily="49" charset="-122"/>
              </a:rPr>
              <a:t>表中的位置</a:t>
            </a:r>
            <a:r>
              <a:rPr lang="en-US" altLang="zh-CN" sz="2000" dirty="0">
                <a:solidFill>
                  <a:srgbClr val="000000"/>
                </a:solidFill>
                <a:highlight>
                  <a:srgbClr val="FFFF00"/>
                </a:highlight>
                <a:latin typeface="Arial" panose="020B0604020202020204" pitchFamily="34" charset="0"/>
                <a:ea typeface="楷体_GB2312" pitchFamily="49" charset="-122"/>
              </a:rPr>
              <a:t>=</a:t>
            </a:r>
            <a:r>
              <a:rPr lang="zh-CN" altLang="en-US" sz="2000" dirty="0">
                <a:solidFill>
                  <a:srgbClr val="000000"/>
                </a:solidFill>
                <a:highlight>
                  <a:srgbClr val="FFFF00"/>
                </a:highlight>
                <a:latin typeface="Arial" panose="020B0604020202020204" pitchFamily="34" charset="0"/>
                <a:ea typeface="楷体_GB2312" pitchFamily="49" charset="-122"/>
              </a:rPr>
              <a:t>状态</a:t>
            </a:r>
            <a:r>
              <a:rPr lang="en-US" altLang="zh-CN" sz="2000" dirty="0">
                <a:solidFill>
                  <a:srgbClr val="000000"/>
                </a:solidFill>
                <a:highlight>
                  <a:srgbClr val="FFFF00"/>
                </a:highlight>
                <a:latin typeface="Arial" panose="020B0604020202020204" pitchFamily="34" charset="0"/>
                <a:ea typeface="楷体_GB2312" pitchFamily="49" charset="-122"/>
              </a:rPr>
              <a:t>S</a:t>
            </a:r>
            <a:r>
              <a:rPr lang="zh-CN" altLang="en-US" sz="2000" dirty="0">
                <a:solidFill>
                  <a:srgbClr val="000000"/>
                </a:solidFill>
                <a:highlight>
                  <a:srgbClr val="FFFF00"/>
                </a:highlight>
                <a:latin typeface="Arial" panose="020B0604020202020204" pitchFamily="34" charset="0"/>
                <a:ea typeface="楷体_GB2312" pitchFamily="49" charset="-122"/>
              </a:rPr>
              <a:t>的位置</a:t>
            </a:r>
            <a:r>
              <a:rPr lang="en-US" altLang="zh-CN" sz="2000" dirty="0">
                <a:solidFill>
                  <a:srgbClr val="000000"/>
                </a:solidFill>
                <a:highlight>
                  <a:srgbClr val="FFFF00"/>
                </a:highlight>
                <a:latin typeface="Arial" panose="020B0604020202020204" pitchFamily="34" charset="0"/>
                <a:ea typeface="楷体_GB2312" pitchFamily="49" charset="-122"/>
              </a:rPr>
              <a:t>+</a:t>
            </a:r>
            <a:r>
              <a:rPr lang="zh-CN" altLang="en-US" sz="2000" dirty="0">
                <a:solidFill>
                  <a:srgbClr val="000000"/>
                </a:solidFill>
                <a:highlight>
                  <a:srgbClr val="FFFF00"/>
                </a:highlight>
                <a:latin typeface="Arial" panose="020B0604020202020204" pitchFamily="34" charset="0"/>
                <a:ea typeface="楷体_GB2312" pitchFamily="49" charset="-122"/>
              </a:rPr>
              <a:t>状态</a:t>
            </a:r>
            <a:r>
              <a:rPr lang="en-US" altLang="zh-CN" sz="2000" dirty="0">
                <a:solidFill>
                  <a:srgbClr val="000000"/>
                </a:solidFill>
                <a:highlight>
                  <a:srgbClr val="FFFF00"/>
                </a:highlight>
                <a:latin typeface="Arial" panose="020B0604020202020204" pitchFamily="34" charset="0"/>
                <a:ea typeface="楷体_GB2312" pitchFamily="49" charset="-122"/>
              </a:rPr>
              <a:t>S</a:t>
            </a:r>
            <a:r>
              <a:rPr lang="zh-CN" altLang="en-US" sz="2000" dirty="0">
                <a:solidFill>
                  <a:srgbClr val="000000"/>
                </a:solidFill>
                <a:highlight>
                  <a:srgbClr val="FFFF00"/>
                </a:highlight>
                <a:latin typeface="Arial" panose="020B0604020202020204" pitchFamily="34" charset="0"/>
                <a:ea typeface="楷体_GB2312" pitchFamily="49" charset="-122"/>
              </a:rPr>
              <a:t>的</a:t>
            </a:r>
            <a:r>
              <a:rPr lang="en-US" altLang="zh-CN" sz="2000" dirty="0">
                <a:solidFill>
                  <a:srgbClr val="000000"/>
                </a:solidFill>
                <a:highlight>
                  <a:srgbClr val="FFFF00"/>
                </a:highlight>
                <a:latin typeface="Arial" panose="020B0604020202020204" pitchFamily="34" charset="0"/>
                <a:ea typeface="楷体_GB2312" pitchFamily="49" charset="-122"/>
              </a:rPr>
              <a:t>Base</a:t>
            </a:r>
            <a:r>
              <a:rPr lang="zh-CN" altLang="en-US" sz="2000" dirty="0">
                <a:solidFill>
                  <a:srgbClr val="000000"/>
                </a:solidFill>
                <a:highlight>
                  <a:srgbClr val="FFFF00"/>
                </a:highlight>
                <a:latin typeface="Arial" panose="020B0604020202020204" pitchFamily="34" charset="0"/>
                <a:ea typeface="楷体_GB2312" pitchFamily="49" charset="-122"/>
              </a:rPr>
              <a:t>值</a:t>
            </a:r>
            <a:r>
              <a:rPr lang="en-US" altLang="zh-CN" sz="2000" dirty="0">
                <a:solidFill>
                  <a:srgbClr val="000000"/>
                </a:solidFill>
                <a:highlight>
                  <a:srgbClr val="FFFF00"/>
                </a:highlight>
                <a:latin typeface="Arial" panose="020B0604020202020204" pitchFamily="34" charset="0"/>
                <a:ea typeface="楷体_GB2312" pitchFamily="49" charset="-122"/>
              </a:rPr>
              <a:t>+</a:t>
            </a:r>
            <a:r>
              <a:rPr lang="zh-CN" altLang="en-US" sz="2000" dirty="0">
                <a:solidFill>
                  <a:srgbClr val="000000"/>
                </a:solidFill>
                <a:highlight>
                  <a:srgbClr val="FFFF00"/>
                </a:highlight>
                <a:latin typeface="Arial" panose="020B0604020202020204" pitchFamily="34" charset="0"/>
                <a:ea typeface="楷体_GB2312" pitchFamily="49" charset="-122"/>
              </a:rPr>
              <a:t>输入</a:t>
            </a:r>
            <a:r>
              <a:rPr lang="en-US" altLang="zh-CN" sz="2000" dirty="0">
                <a:solidFill>
                  <a:srgbClr val="000000"/>
                </a:solidFill>
                <a:highlight>
                  <a:srgbClr val="FFFF00"/>
                </a:highlight>
                <a:latin typeface="Arial" panose="020B0604020202020204" pitchFamily="34" charset="0"/>
                <a:ea typeface="楷体_GB2312" pitchFamily="49" charset="-122"/>
              </a:rPr>
              <a:t>c</a:t>
            </a:r>
            <a:r>
              <a:rPr lang="zh-CN" altLang="en-US" sz="2000" dirty="0">
                <a:solidFill>
                  <a:srgbClr val="000000"/>
                </a:solidFill>
                <a:highlight>
                  <a:srgbClr val="FFFF00"/>
                </a:highlight>
                <a:latin typeface="Arial" panose="020B0604020202020204" pitchFamily="34" charset="0"/>
                <a:ea typeface="楷体_GB2312" pitchFamily="49" charset="-122"/>
              </a:rPr>
              <a:t>的</a:t>
            </a:r>
            <a:r>
              <a:rPr lang="en-US" altLang="zh-CN" sz="2000" dirty="0">
                <a:solidFill>
                  <a:srgbClr val="000000"/>
                </a:solidFill>
                <a:highlight>
                  <a:srgbClr val="FFFF00"/>
                </a:highlight>
                <a:latin typeface="Arial" panose="020B0604020202020204" pitchFamily="34" charset="0"/>
                <a:ea typeface="楷体_GB2312" pitchFamily="49" charset="-122"/>
              </a:rPr>
              <a:t>ASCII</a:t>
            </a:r>
            <a:r>
              <a:rPr lang="zh-CN" altLang="en-US" sz="2000" dirty="0">
                <a:solidFill>
                  <a:srgbClr val="000000"/>
                </a:solidFill>
                <a:highlight>
                  <a:srgbClr val="FFFF00"/>
                </a:highlight>
                <a:latin typeface="Arial" panose="020B0604020202020204" pitchFamily="34" charset="0"/>
                <a:ea typeface="楷体_GB2312" pitchFamily="49" charset="-122"/>
              </a:rPr>
              <a:t>码值</a:t>
            </a:r>
            <a:r>
              <a:rPr lang="zh-CN" altLang="en-US" sz="2000" dirty="0">
                <a:solidFill>
                  <a:srgbClr val="000000"/>
                </a:solidFill>
                <a:latin typeface="Arial" panose="020B0604020202020204" pitchFamily="34" charset="0"/>
                <a:ea typeface="楷体_GB2312" pitchFamily="49" charset="-122"/>
              </a:rPr>
              <a:t>。</a:t>
            </a:r>
            <a:endParaRPr lang="zh-CN" altLang="en-US" sz="2000" dirty="0">
              <a:solidFill>
                <a:srgbClr val="000000"/>
              </a:solidFill>
              <a:latin typeface="Arial" panose="020B0604020202020204" pitchFamily="34" charset="0"/>
              <a:ea typeface="楷体_GB2312" pitchFamily="49" charset="-122"/>
            </a:endParaRPr>
          </a:p>
          <a:p>
            <a:pPr marL="342900" indent="-342900">
              <a:spcBef>
                <a:spcPct val="20000"/>
              </a:spcBef>
              <a:buFontTx/>
              <a:buChar char="•"/>
            </a:pPr>
            <a:r>
              <a:rPr lang="en-US" altLang="zh-CN" sz="2000" dirty="0">
                <a:solidFill>
                  <a:srgbClr val="000000"/>
                </a:solidFill>
                <a:highlight>
                  <a:srgbClr val="FFFF00"/>
                </a:highlight>
                <a:latin typeface="Arial" panose="020B0604020202020204" pitchFamily="34" charset="0"/>
                <a:ea typeface="楷体_GB2312" pitchFamily="49" charset="-122"/>
              </a:rPr>
              <a:t>Check</a:t>
            </a:r>
            <a:r>
              <a:rPr lang="zh-CN" altLang="en-US" sz="2000" dirty="0">
                <a:solidFill>
                  <a:srgbClr val="000000"/>
                </a:solidFill>
                <a:highlight>
                  <a:srgbClr val="FFFF00"/>
                </a:highlight>
                <a:latin typeface="Arial" panose="020B0604020202020204" pitchFamily="34" charset="0"/>
                <a:ea typeface="楷体_GB2312" pitchFamily="49" charset="-122"/>
              </a:rPr>
              <a:t>表</a:t>
            </a:r>
            <a:r>
              <a:rPr lang="zh-CN" altLang="en-US" sz="2000" dirty="0">
                <a:solidFill>
                  <a:srgbClr val="000000"/>
                </a:solidFill>
                <a:latin typeface="Arial" panose="020B0604020202020204" pitchFamily="34" charset="0"/>
                <a:ea typeface="楷体_GB2312" pitchFamily="49" charset="-122"/>
              </a:rPr>
              <a:t>（数组），</a:t>
            </a:r>
            <a:r>
              <a:rPr lang="zh-CN" altLang="en-US" sz="2000" dirty="0">
                <a:solidFill>
                  <a:srgbClr val="000000"/>
                </a:solidFill>
                <a:highlight>
                  <a:srgbClr val="FFFF00"/>
                </a:highlight>
                <a:latin typeface="Arial" panose="020B0604020202020204" pitchFamily="34" charset="0"/>
                <a:ea typeface="楷体_GB2312" pitchFamily="49" charset="-122"/>
              </a:rPr>
              <a:t>下标是状态值，输出是下标状态的父状态的值</a:t>
            </a:r>
            <a:r>
              <a:rPr lang="zh-CN" altLang="en-US" sz="2000" dirty="0">
                <a:solidFill>
                  <a:srgbClr val="000000"/>
                </a:solidFill>
                <a:latin typeface="Arial" panose="020B0604020202020204" pitchFamily="34" charset="0"/>
                <a:ea typeface="楷体_GB2312" pitchFamily="49" charset="-122"/>
              </a:rPr>
              <a:t>。</a:t>
            </a:r>
            <a:endParaRPr lang="zh-CN" altLang="en-US" sz="2000" dirty="0">
              <a:solidFill>
                <a:srgbClr val="000000"/>
              </a:solidFill>
              <a:latin typeface="Arial" panose="020B0604020202020204" pitchFamily="34" charset="0"/>
              <a:ea typeface="楷体_GB2312" pitchFamily="49" charset="-122"/>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33388" y="451322"/>
            <a:ext cx="8280400" cy="230346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转向函数： </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8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Next</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表初始化，模式集输入广度优先，模式集中所有模式的第一个输入作为第一层，考虑构建</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Next</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表。 </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ASCII</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码输入可能有</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256</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种，就申请</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256</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个存储单元。</a:t>
            </a:r>
            <a:r>
              <a:rPr kumimoji="0" lang="zh-CN" altLang="en-US"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每个模式的第一个输入的字符按小到大排序，最小的输入字符，其在</a:t>
            </a:r>
            <a:r>
              <a:rPr kumimoji="0" lang="en-US" altLang="zh-CN"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Next</a:t>
            </a:r>
            <a:r>
              <a:rPr kumimoji="0" lang="zh-CN" altLang="en-US"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表中的偏移量为</a:t>
            </a:r>
            <a:r>
              <a:rPr kumimoji="0" lang="en-US" altLang="zh-CN"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1</a:t>
            </a:r>
            <a:r>
              <a:rPr kumimoji="0" lang="zh-CN" altLang="en-US"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，其他的输入字符按他的位置对应相应的偏移。</a:t>
            </a:r>
            <a:endParaRPr kumimoji="0" lang="zh-CN" altLang="en-US" sz="2000" b="0" i="0" u="none" strike="noStrike" kern="0" cap="none" spc="0" normalizeH="0" baseline="0" noProof="0" dirty="0">
              <a:ln>
                <a:noFill/>
              </a:ln>
              <a:solidFill>
                <a:srgbClr val="000000"/>
              </a:solidFill>
              <a:effectLst/>
              <a:highlight>
                <a:srgbClr val="FFFF00"/>
              </a:highlight>
              <a:uLnTx/>
              <a:uFillTx/>
              <a:latin typeface="Arial" panose="020B0604020202020204"/>
              <a:ea typeface="楷体_GB2312"/>
            </a:endParaRPr>
          </a:p>
        </p:txBody>
      </p:sp>
      <p:graphicFrame>
        <p:nvGraphicFramePr>
          <p:cNvPr id="12" name="Group 4"/>
          <p:cNvGraphicFramePr/>
          <p:nvPr/>
        </p:nvGraphicFramePr>
        <p:xfrm>
          <a:off x="4211638" y="4366096"/>
          <a:ext cx="3886200" cy="804672"/>
        </p:xfrm>
        <a:graphic>
          <a:graphicData uri="http://schemas.openxmlformats.org/drawingml/2006/table">
            <a:tbl>
              <a:tblPr/>
              <a:tblGrid>
                <a:gridCol w="342900"/>
                <a:gridCol w="347662"/>
                <a:gridCol w="342900"/>
                <a:gridCol w="342900"/>
                <a:gridCol w="341313"/>
                <a:gridCol w="342900"/>
                <a:gridCol w="342900"/>
                <a:gridCol w="342900"/>
                <a:gridCol w="342900"/>
                <a:gridCol w="341312"/>
                <a:gridCol w="455613"/>
              </a:tblGrid>
              <a:tr h="18256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4</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6</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9</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10</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6850">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c</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f</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楷体_GB2312" pitchFamily="49" charset="-122"/>
                        </a:rPr>
                        <a:t>g</a:t>
                      </a:r>
                      <a:endParaRPr kumimoji="0" lang="en-US" altLang="zh-CN" sz="12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3" name="Picture 54" descr="tripple"/>
          <p:cNvPicPr>
            <a:picLocks noChangeAspect="1" noChangeArrowheads="1"/>
          </p:cNvPicPr>
          <p:nvPr/>
        </p:nvPicPr>
        <p:blipFill>
          <a:blip r:embed="rId1"/>
          <a:srcRect/>
          <a:stretch>
            <a:fillRect/>
          </a:stretch>
        </p:blipFill>
        <p:spPr bwMode="auto">
          <a:xfrm>
            <a:off x="1619250" y="2349971"/>
            <a:ext cx="4968875" cy="1743075"/>
          </a:xfrm>
          <a:prstGeom prst="rect">
            <a:avLst/>
          </a:prstGeom>
          <a:noFill/>
          <a:ln w="9525">
            <a:noFill/>
            <a:miter lim="800000"/>
            <a:headEnd/>
            <a:tailEnd/>
          </a:ln>
        </p:spPr>
      </p:pic>
      <p:sp>
        <p:nvSpPr>
          <p:cNvPr id="14" name="Rectangle 55"/>
          <p:cNvSpPr>
            <a:spLocks noChangeArrowheads="1"/>
          </p:cNvSpPr>
          <p:nvPr/>
        </p:nvSpPr>
        <p:spPr bwMode="auto">
          <a:xfrm>
            <a:off x="611188" y="4223221"/>
            <a:ext cx="7924800" cy="517525"/>
          </a:xfrm>
          <a:prstGeom prst="rect">
            <a:avLst/>
          </a:prstGeom>
          <a:noFill/>
          <a:ln w="9525">
            <a:noFill/>
            <a:miter lim="800000"/>
          </a:ln>
        </p:spPr>
        <p:txBody>
          <a:bodyPr/>
          <a:lstStyle/>
          <a:p>
            <a:pPr marL="342900" indent="-342900">
              <a:spcBef>
                <a:spcPct val="20000"/>
              </a:spcBef>
              <a:buFontTx/>
              <a:buChar char="•"/>
            </a:pPr>
            <a:r>
              <a:rPr lang="zh-CN" altLang="en-US" sz="2000">
                <a:solidFill>
                  <a:srgbClr val="000000"/>
                </a:solidFill>
                <a:latin typeface="Arial" panose="020B0604020202020204" pitchFamily="34" charset="0"/>
                <a:ea typeface="楷体_GB2312" pitchFamily="49" charset="-122"/>
              </a:rPr>
              <a:t>如</a:t>
            </a:r>
            <a:r>
              <a:rPr lang="en-US" altLang="zh-CN" sz="2000">
                <a:solidFill>
                  <a:srgbClr val="000000"/>
                </a:solidFill>
                <a:latin typeface="Arial" panose="020B0604020202020204" pitchFamily="34" charset="0"/>
                <a:ea typeface="楷体_GB2312" pitchFamily="49" charset="-122"/>
              </a:rPr>
              <a:t>0</a:t>
            </a:r>
            <a:r>
              <a:rPr lang="zh-CN" altLang="en-US" sz="2000">
                <a:solidFill>
                  <a:srgbClr val="000000"/>
                </a:solidFill>
                <a:latin typeface="Arial" panose="020B0604020202020204" pitchFamily="34" charset="0"/>
                <a:ea typeface="楷体_GB2312" pitchFamily="49" charset="-122"/>
              </a:rPr>
              <a:t>状态有</a:t>
            </a:r>
            <a:r>
              <a:rPr lang="en-US" altLang="zh-CN" sz="2000">
                <a:solidFill>
                  <a:srgbClr val="000000"/>
                </a:solidFill>
                <a:latin typeface="Arial" panose="020B0604020202020204" pitchFamily="34" charset="0"/>
                <a:ea typeface="楷体_GB2312" pitchFamily="49" charset="-122"/>
              </a:rPr>
              <a:t>3</a:t>
            </a:r>
            <a:r>
              <a:rPr lang="zh-CN" altLang="en-US" sz="2000">
                <a:solidFill>
                  <a:srgbClr val="000000"/>
                </a:solidFill>
                <a:latin typeface="Arial" panose="020B0604020202020204" pitchFamily="34" charset="0"/>
                <a:ea typeface="楷体_GB2312" pitchFamily="49" charset="-122"/>
              </a:rPr>
              <a:t>个输入</a:t>
            </a:r>
            <a:r>
              <a:rPr lang="en-US" altLang="zh-CN" sz="2000">
                <a:solidFill>
                  <a:srgbClr val="000000"/>
                </a:solidFill>
                <a:latin typeface="Arial" panose="020B0604020202020204" pitchFamily="34" charset="0"/>
                <a:ea typeface="楷体_GB2312" pitchFamily="49" charset="-122"/>
              </a:rPr>
              <a:t>c</a:t>
            </a:r>
            <a:r>
              <a:rPr lang="zh-CN" altLang="en-US" sz="2000">
                <a:solidFill>
                  <a:srgbClr val="000000"/>
                </a:solidFill>
                <a:latin typeface="Arial" panose="020B0604020202020204" pitchFamily="34" charset="0"/>
                <a:ea typeface="楷体_GB2312" pitchFamily="49" charset="-122"/>
              </a:rPr>
              <a:t>，</a:t>
            </a:r>
            <a:r>
              <a:rPr lang="en-US" altLang="zh-CN" sz="2000">
                <a:solidFill>
                  <a:srgbClr val="000000"/>
                </a:solidFill>
                <a:latin typeface="Arial" panose="020B0604020202020204" pitchFamily="34" charset="0"/>
                <a:ea typeface="楷体_GB2312" pitchFamily="49" charset="-122"/>
              </a:rPr>
              <a:t>f</a:t>
            </a:r>
            <a:r>
              <a:rPr lang="zh-CN" altLang="en-US" sz="2000">
                <a:solidFill>
                  <a:srgbClr val="000000"/>
                </a:solidFill>
                <a:latin typeface="Arial" panose="020B0604020202020204" pitchFamily="34" charset="0"/>
                <a:ea typeface="楷体_GB2312" pitchFamily="49" charset="-122"/>
              </a:rPr>
              <a:t>，</a:t>
            </a:r>
            <a:r>
              <a:rPr lang="en-US" altLang="zh-CN" sz="2000">
                <a:solidFill>
                  <a:srgbClr val="000000"/>
                </a:solidFill>
                <a:latin typeface="Arial" panose="020B0604020202020204" pitchFamily="34" charset="0"/>
                <a:ea typeface="楷体_GB2312" pitchFamily="49" charset="-122"/>
              </a:rPr>
              <a:t>g;</a:t>
            </a:r>
            <a:endParaRPr lang="en-US" altLang="zh-CN" sz="2000">
              <a:solidFill>
                <a:srgbClr val="000000"/>
              </a:solidFill>
              <a:latin typeface="Arial" panose="020B0604020202020204" pitchFamily="34" charset="0"/>
              <a:ea typeface="楷体_GB2312" pitchFamily="49" charset="-122"/>
            </a:endParaRPr>
          </a:p>
          <a:p>
            <a:pPr marL="342900" indent="-342900">
              <a:spcBef>
                <a:spcPct val="20000"/>
              </a:spcBef>
              <a:buFontTx/>
              <a:buChar char="•"/>
            </a:pPr>
            <a:r>
              <a:rPr lang="en-US" altLang="zh-CN" sz="2000">
                <a:solidFill>
                  <a:srgbClr val="000000"/>
                </a:solidFill>
                <a:latin typeface="Arial" panose="020B0604020202020204" pitchFamily="34" charset="0"/>
                <a:ea typeface="楷体_GB2312" pitchFamily="49" charset="-122"/>
              </a:rPr>
              <a:t>Next</a:t>
            </a:r>
            <a:r>
              <a:rPr lang="zh-CN" altLang="en-US" sz="2000">
                <a:solidFill>
                  <a:srgbClr val="000000"/>
                </a:solidFill>
                <a:latin typeface="Arial" panose="020B0604020202020204" pitchFamily="34" charset="0"/>
                <a:ea typeface="楷体_GB2312" pitchFamily="49" charset="-122"/>
              </a:rPr>
              <a:t>表</a:t>
            </a:r>
            <a:r>
              <a:rPr lang="zh-CN" altLang="en-US" sz="1400">
                <a:solidFill>
                  <a:srgbClr val="000000"/>
                </a:solidFill>
                <a:latin typeface="Arial" panose="020B0604020202020204" pitchFamily="34" charset="0"/>
                <a:ea typeface="楷体_GB2312" pitchFamily="49" charset="-122"/>
              </a:rPr>
              <a:t>（</a:t>
            </a:r>
            <a:r>
              <a:rPr lang="en-US" altLang="zh-CN" sz="1400">
                <a:solidFill>
                  <a:srgbClr val="000000"/>
                </a:solidFill>
                <a:latin typeface="Arial" panose="020B0604020202020204" pitchFamily="34" charset="0"/>
                <a:ea typeface="楷体_GB2312" pitchFamily="49" charset="-122"/>
              </a:rPr>
              <a:t>c</a:t>
            </a:r>
            <a:r>
              <a:rPr lang="zh-CN" altLang="en-US" sz="1400">
                <a:solidFill>
                  <a:srgbClr val="000000"/>
                </a:solidFill>
                <a:latin typeface="Arial" panose="020B0604020202020204" pitchFamily="34" charset="0"/>
                <a:ea typeface="楷体_GB2312" pitchFamily="49" charset="-122"/>
              </a:rPr>
              <a:t>的</a:t>
            </a:r>
            <a:r>
              <a:rPr lang="en-US" altLang="zh-CN" sz="1400">
                <a:solidFill>
                  <a:srgbClr val="000000"/>
                </a:solidFill>
                <a:latin typeface="Arial" panose="020B0604020202020204" pitchFamily="34" charset="0"/>
                <a:ea typeface="楷体_GB2312" pitchFamily="49" charset="-122"/>
              </a:rPr>
              <a:t>ASC</a:t>
            </a:r>
            <a:r>
              <a:rPr lang="zh-CN" altLang="en-US" sz="1400">
                <a:solidFill>
                  <a:srgbClr val="000000"/>
                </a:solidFill>
                <a:latin typeface="Arial" panose="020B0604020202020204" pitchFamily="34" charset="0"/>
                <a:ea typeface="楷体_GB2312" pitchFamily="49" charset="-122"/>
              </a:rPr>
              <a:t>码为</a:t>
            </a:r>
            <a:r>
              <a:rPr lang="en-US" altLang="zh-CN" sz="1400">
                <a:solidFill>
                  <a:srgbClr val="000000"/>
                </a:solidFill>
                <a:latin typeface="Arial" panose="020B0604020202020204" pitchFamily="34" charset="0"/>
                <a:ea typeface="楷体_GB2312" pitchFamily="49" charset="-122"/>
              </a:rPr>
              <a:t>99</a:t>
            </a:r>
            <a:r>
              <a:rPr lang="zh-CN" altLang="en-US" sz="1400">
                <a:solidFill>
                  <a:srgbClr val="000000"/>
                </a:solidFill>
                <a:latin typeface="Arial" panose="020B0604020202020204" pitchFamily="34" charset="0"/>
                <a:ea typeface="楷体_GB2312" pitchFamily="49" charset="-122"/>
              </a:rPr>
              <a:t>）</a:t>
            </a:r>
            <a:endParaRPr lang="zh-CN" altLang="en-US" sz="2000">
              <a:solidFill>
                <a:srgbClr val="000000"/>
              </a:solidFill>
              <a:latin typeface="Arial" panose="020B0604020202020204" pitchFamily="34" charset="0"/>
              <a:ea typeface="楷体_GB2312" pitchFamily="49" charset="-122"/>
            </a:endParaRPr>
          </a:p>
          <a:p>
            <a:pPr marL="342900" indent="-342900">
              <a:spcBef>
                <a:spcPct val="20000"/>
              </a:spcBef>
              <a:buFontTx/>
              <a:buChar char="•"/>
            </a:pPr>
            <a:r>
              <a:rPr lang="en-US" altLang="zh-CN" sz="2000">
                <a:solidFill>
                  <a:srgbClr val="000000"/>
                </a:solidFill>
                <a:latin typeface="Arial" panose="020B0604020202020204" pitchFamily="34" charset="0"/>
                <a:ea typeface="楷体_GB2312" pitchFamily="49" charset="-122"/>
              </a:rPr>
              <a:t>Base</a:t>
            </a:r>
            <a:r>
              <a:rPr lang="zh-CN" altLang="en-US" sz="2000">
                <a:solidFill>
                  <a:srgbClr val="000000"/>
                </a:solidFill>
                <a:latin typeface="Arial" panose="020B0604020202020204" pitchFamily="34" charset="0"/>
                <a:ea typeface="楷体_GB2312" pitchFamily="49" charset="-122"/>
              </a:rPr>
              <a:t>表： </a:t>
            </a:r>
            <a:r>
              <a:rPr lang="en-US" altLang="zh-CN" sz="2000">
                <a:solidFill>
                  <a:srgbClr val="000000"/>
                </a:solidFill>
                <a:latin typeface="Arial" panose="020B0604020202020204" pitchFamily="34" charset="0"/>
                <a:ea typeface="楷体_GB2312" pitchFamily="49" charset="-122"/>
              </a:rPr>
              <a:t>base[0]=-98</a:t>
            </a:r>
            <a:endParaRPr lang="en-US" altLang="zh-CN" sz="2000">
              <a:solidFill>
                <a:srgbClr val="000000"/>
              </a:solidFill>
              <a:latin typeface="Arial" panose="020B0604020202020204" pitchFamily="34" charset="0"/>
              <a:ea typeface="楷体_GB2312" pitchFamily="49" charset="-122"/>
            </a:endParaRPr>
          </a:p>
          <a:p>
            <a:pPr marL="342900" indent="-342900">
              <a:spcBef>
                <a:spcPct val="20000"/>
              </a:spcBef>
              <a:buFontTx/>
              <a:buChar char="•"/>
            </a:pPr>
            <a:r>
              <a:rPr lang="en-US" altLang="zh-CN" sz="2000">
                <a:solidFill>
                  <a:srgbClr val="000000"/>
                </a:solidFill>
                <a:latin typeface="Arial" panose="020B0604020202020204" pitchFamily="34" charset="0"/>
                <a:ea typeface="楷体_GB2312" pitchFamily="49" charset="-122"/>
              </a:rPr>
              <a:t>Check</a:t>
            </a:r>
            <a:r>
              <a:rPr lang="zh-CN" altLang="en-US" sz="2000">
                <a:solidFill>
                  <a:srgbClr val="000000"/>
                </a:solidFill>
                <a:latin typeface="Arial" panose="020B0604020202020204" pitchFamily="34" charset="0"/>
                <a:ea typeface="楷体_GB2312" pitchFamily="49" charset="-122"/>
              </a:rPr>
              <a:t>表：</a:t>
            </a:r>
            <a:r>
              <a:rPr lang="en-US" altLang="zh-CN" sz="2000">
                <a:solidFill>
                  <a:srgbClr val="000000"/>
                </a:solidFill>
                <a:latin typeface="Arial" panose="020B0604020202020204" pitchFamily="34" charset="0"/>
                <a:ea typeface="楷体_GB2312" pitchFamily="49" charset="-122"/>
              </a:rPr>
              <a:t>Check[1]=0</a:t>
            </a:r>
            <a:endParaRPr lang="en-US" altLang="zh-CN" sz="2000">
              <a:solidFill>
                <a:srgbClr val="000000"/>
              </a:solidFill>
              <a:latin typeface="Arial" panose="020B0604020202020204" pitchFamily="34" charset="0"/>
              <a:ea typeface="楷体_GB2312" pitchFamily="49" charset="-122"/>
            </a:endParaRPr>
          </a:p>
          <a:p>
            <a:pPr marL="342900" indent="-342900">
              <a:spcBef>
                <a:spcPct val="20000"/>
              </a:spcBef>
            </a:pPr>
            <a:r>
              <a:rPr lang="en-US" altLang="zh-CN" sz="2000">
                <a:solidFill>
                  <a:srgbClr val="000000"/>
                </a:solidFill>
                <a:latin typeface="Arial" panose="020B0604020202020204" pitchFamily="34" charset="0"/>
                <a:ea typeface="楷体_GB2312" pitchFamily="49" charset="-122"/>
              </a:rPr>
              <a:t> Check[2]=0; Check[3]=0 </a:t>
            </a:r>
            <a:endParaRPr lang="en-US" altLang="zh-CN" sz="2000">
              <a:solidFill>
                <a:srgbClr val="000000"/>
              </a:solidFill>
              <a:latin typeface="Arial" panose="020B0604020202020204" pitchFamily="34" charset="0"/>
              <a:ea typeface="楷体_GB2312" pitchFamily="49" charset="-122"/>
            </a:endParaRPr>
          </a:p>
        </p:txBody>
      </p:sp>
      <p:graphicFrame>
        <p:nvGraphicFramePr>
          <p:cNvPr id="15" name="Group 56"/>
          <p:cNvGraphicFramePr/>
          <p:nvPr/>
        </p:nvGraphicFramePr>
        <p:xfrm>
          <a:off x="4211638" y="5374158"/>
          <a:ext cx="4108450" cy="719138"/>
        </p:xfrm>
        <a:graphic>
          <a:graphicData uri="http://schemas.openxmlformats.org/drawingml/2006/table">
            <a:tbl>
              <a:tblPr/>
              <a:tblGrid>
                <a:gridCol w="361950"/>
                <a:gridCol w="368300"/>
                <a:gridCol w="361950"/>
                <a:gridCol w="363537"/>
                <a:gridCol w="360363"/>
                <a:gridCol w="361950"/>
                <a:gridCol w="363537"/>
                <a:gridCol w="361950"/>
                <a:gridCol w="361950"/>
                <a:gridCol w="361950"/>
                <a:gridCol w="481013"/>
              </a:tblGrid>
              <a:tr h="368300">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4</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6</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9</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10</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-98</a:t>
                      </a:r>
                      <a:endParaRPr kumimoji="0" lang="en-US" altLang="zh-CN" sz="10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0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196752"/>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相应的查找算法</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状态</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S</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，输入为</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C</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，求跳转状态</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next  state</a:t>
            </a:r>
            <a:endPar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t := Next[&amp;s+base[s] + c];</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if check[t] = s </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        then    next  state := t</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        else    fail</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        endif</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412776"/>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转向函数： </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Next</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表，</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Base</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表，</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Check</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表的构建重复前面的步骤。</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模式集中的所有第</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2</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个输入，第</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3</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个输入。。。。。。</a:t>
            </a:r>
            <a:endParaRPr kumimoji="0" lang="zh-CN" altLang="en-US" sz="20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每次都从</a:t>
            </a:r>
            <a:r>
              <a:rPr kumimoji="0" lang="en-US" altLang="zh-CN"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Next</a:t>
            </a:r>
            <a:r>
              <a:rPr kumimoji="0" lang="zh-CN" altLang="en-US"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的开始部分查找空闲的空间，看是否够分，如果不够分，再申请</a:t>
            </a:r>
            <a:r>
              <a:rPr kumimoji="0" lang="en-US" altLang="zh-CN"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256</a:t>
            </a:r>
            <a:r>
              <a:rPr kumimoji="0" lang="zh-CN" altLang="en-US" sz="20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的空间</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a:t>
            </a:r>
            <a:endParaRPr kumimoji="0" lang="zh-CN" altLang="en-US" sz="2000" b="0" i="0" u="none" strike="noStrike" kern="0" cap="none" spc="0" normalizeH="0" baseline="0" noProof="0">
              <a:ln>
                <a:noFill/>
              </a:ln>
              <a:solidFill>
                <a:srgbClr val="000000"/>
              </a:solidFill>
              <a:effectLst/>
              <a:uLnTx/>
              <a:uFillTx/>
              <a:latin typeface="Arial" panose="020B0604020202020204"/>
              <a:ea typeface="楷体_GB231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Output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函数、 </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Failure</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函数构建与</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AC</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相同。</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052736"/>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例子：构建模式集</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en-US" altLang="zh-CN" sz="3200" b="0" i="1" u="none" strike="noStrike" kern="0" cap="none" spc="0" normalizeH="0" baseline="0" noProof="0">
                <a:ln>
                  <a:noFill/>
                </a:ln>
                <a:solidFill>
                  <a:srgbClr val="000000"/>
                </a:solidFill>
                <a:effectLst/>
                <a:uLnTx/>
                <a:uFillTx/>
                <a:latin typeface="Arial" panose="020B0604020202020204"/>
                <a:ea typeface="楷体_GB2312"/>
                <a:cs typeface="+mn-cs"/>
              </a:rPr>
              <a:t>he, she, his, hers</a:t>
            </a:r>
            <a:r>
              <a:rPr kumimoji="0" lang="en-US" altLang="zh-CN" sz="32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的有限自动机</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模式集第一层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{h,s}</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模式集第二层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{e,h,i}</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模式集第三层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{e,s,r}</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模式集第四层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{s}</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auto">
          <a:xfrm>
            <a:off x="457200" y="1268413"/>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{hers,his,she}</a:t>
            </a:r>
            <a:r>
              <a:rPr kumimoji="0" lang="zh-CN" altLang="en-US" sz="4400" b="0" i="0" u="none" strike="noStrike" kern="0" cap="none" spc="0" normalizeH="0" baseline="0" noProof="0">
                <a:ln>
                  <a:noFill/>
                </a:ln>
                <a:solidFill>
                  <a:srgbClr val="FF0000"/>
                </a:solidFill>
                <a:effectLst/>
                <a:highlight>
                  <a:srgbClr val="FFFF00"/>
                </a:highlight>
                <a:uLnTx/>
                <a:uFillTx/>
                <a:latin typeface="Arial" panose="020B0604020202020204"/>
                <a:ea typeface="隶书" panose="02010509060101010101" pitchFamily="49" charset="-122"/>
              </a:rPr>
              <a:t>状态一层一层存</a:t>
            </a:r>
            <a:endParaRPr kumimoji="0" lang="zh-CN" altLang="en-US" sz="4400" b="0" i="0" u="none" strike="noStrike" kern="0" cap="none" spc="0" normalizeH="0" baseline="0" noProof="0" dirty="0">
              <a:ln>
                <a:noFill/>
              </a:ln>
              <a:solidFill>
                <a:srgbClr val="FF0000"/>
              </a:solidFill>
              <a:effectLst/>
              <a:highlight>
                <a:srgbClr val="FFFF00"/>
              </a:highlight>
              <a:uLnTx/>
              <a:uFillTx/>
              <a:latin typeface="Arial" panose="020B0604020202020204"/>
              <a:ea typeface="隶书" panose="02010509060101010101" pitchFamily="49" charset="-122"/>
            </a:endParaRPr>
          </a:p>
        </p:txBody>
      </p:sp>
      <p:sp>
        <p:nvSpPr>
          <p:cNvPr id="36"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37"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38"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39"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6</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0"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9</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1"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2"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3"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4"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5</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5"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8</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cxnSp>
        <p:nvCxnSpPr>
          <p:cNvPr id="46" name="AutoShape 13"/>
          <p:cNvCxnSpPr>
            <a:cxnSpLocks noChangeShapeType="1"/>
            <a:stCxn id="36" idx="4"/>
            <a:endCxn id="43" idx="2"/>
          </p:cNvCxnSpPr>
          <p:nvPr/>
        </p:nvCxnSpPr>
        <p:spPr bwMode="auto">
          <a:xfrm rot="16200000" flipH="1">
            <a:off x="1691482" y="3320256"/>
            <a:ext cx="2197100" cy="1547813"/>
          </a:xfrm>
          <a:prstGeom prst="bentConnector2">
            <a:avLst/>
          </a:prstGeom>
          <a:noFill/>
          <a:ln w="9525">
            <a:solidFill>
              <a:srgbClr val="000000"/>
            </a:solidFill>
            <a:miter lim="800000"/>
            <a:tailEnd type="triangle" w="med" len="med"/>
          </a:ln>
        </p:spPr>
      </p:cxnSp>
      <p:sp>
        <p:nvSpPr>
          <p:cNvPr id="47" name="Line 14"/>
          <p:cNvSpPr>
            <a:spLocks noChangeShapeType="1"/>
          </p:cNvSpPr>
          <p:nvPr/>
        </p:nvSpPr>
        <p:spPr bwMode="auto">
          <a:xfrm>
            <a:off x="2339975" y="2636838"/>
            <a:ext cx="10795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48" name="Line 15"/>
          <p:cNvSpPr>
            <a:spLocks noChangeShapeType="1"/>
          </p:cNvSpPr>
          <p:nvPr/>
        </p:nvSpPr>
        <p:spPr bwMode="auto">
          <a:xfrm>
            <a:off x="4067175" y="2636838"/>
            <a:ext cx="720725"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49" name="Line 16"/>
          <p:cNvSpPr>
            <a:spLocks noChangeShapeType="1"/>
          </p:cNvSpPr>
          <p:nvPr/>
        </p:nvSpPr>
        <p:spPr bwMode="auto">
          <a:xfrm>
            <a:off x="5435600" y="2636838"/>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50" name="Line 17"/>
          <p:cNvSpPr>
            <a:spLocks noChangeShapeType="1"/>
          </p:cNvSpPr>
          <p:nvPr/>
        </p:nvSpPr>
        <p:spPr bwMode="auto">
          <a:xfrm>
            <a:off x="6659563" y="2636838"/>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51" name="AutoShape 18"/>
          <p:cNvCxnSpPr>
            <a:cxnSpLocks noChangeShapeType="1"/>
            <a:stCxn id="37" idx="4"/>
            <a:endCxn id="41" idx="2"/>
          </p:cNvCxnSpPr>
          <p:nvPr/>
        </p:nvCxnSpPr>
        <p:spPr bwMode="auto">
          <a:xfrm rot="16200000" flipH="1">
            <a:off x="3708400" y="3032125"/>
            <a:ext cx="1042988" cy="973138"/>
          </a:xfrm>
          <a:prstGeom prst="bentConnector2">
            <a:avLst/>
          </a:prstGeom>
          <a:noFill/>
          <a:ln w="9525">
            <a:solidFill>
              <a:srgbClr val="000000"/>
            </a:solidFill>
            <a:miter lim="800000"/>
            <a:tailEnd type="triangle" w="med" len="med"/>
          </a:ln>
        </p:spPr>
      </p:cxnSp>
      <p:sp>
        <p:nvSpPr>
          <p:cNvPr id="52" name="Line 19"/>
          <p:cNvSpPr>
            <a:spLocks noChangeShapeType="1"/>
          </p:cNvSpPr>
          <p:nvPr/>
        </p:nvSpPr>
        <p:spPr bwMode="auto">
          <a:xfrm>
            <a:off x="4211638" y="5156200"/>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53" name="Line 20"/>
          <p:cNvSpPr>
            <a:spLocks noChangeShapeType="1"/>
          </p:cNvSpPr>
          <p:nvPr/>
        </p:nvSpPr>
        <p:spPr bwMode="auto">
          <a:xfrm>
            <a:off x="5435600" y="5156200"/>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54" name="Line 21"/>
          <p:cNvSpPr>
            <a:spLocks noChangeShapeType="1"/>
          </p:cNvSpPr>
          <p:nvPr/>
        </p:nvSpPr>
        <p:spPr bwMode="auto">
          <a:xfrm>
            <a:off x="5364163" y="4003675"/>
            <a:ext cx="6477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55" name="Text Box 24"/>
          <p:cNvSpPr txBox="1">
            <a:spLocks noChangeArrowheads="1"/>
          </p:cNvSpPr>
          <p:nvPr/>
        </p:nvSpPr>
        <p:spPr bwMode="auto">
          <a:xfrm>
            <a:off x="2555875" y="2203450"/>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h</a:t>
            </a:r>
            <a:endParaRPr kumimoji="1" lang="en-US" altLang="zh-CN" sz="2000" b="1" dirty="0">
              <a:solidFill>
                <a:srgbClr val="272777"/>
              </a:solidFill>
              <a:latin typeface="Times New Roman" panose="02020603050405020304"/>
              <a:ea typeface="楷体_GB2312" pitchFamily="49" charset="-122"/>
            </a:endParaRPr>
          </a:p>
        </p:txBody>
      </p:sp>
      <p:sp>
        <p:nvSpPr>
          <p:cNvPr id="56" name="Text Box 24"/>
          <p:cNvSpPr txBox="1">
            <a:spLocks noChangeArrowheads="1"/>
          </p:cNvSpPr>
          <p:nvPr/>
        </p:nvSpPr>
        <p:spPr bwMode="auto">
          <a:xfrm>
            <a:off x="2591593" y="4707565"/>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s</a:t>
            </a:r>
            <a:endParaRPr kumimoji="1" lang="en-US" altLang="zh-CN" sz="2000" b="1" dirty="0">
              <a:solidFill>
                <a:srgbClr val="272777"/>
              </a:solidFill>
              <a:latin typeface="Times New Roman" panose="02020603050405020304"/>
              <a:ea typeface="楷体_GB2312" pitchFamily="49" charset="-122"/>
            </a:endParaRPr>
          </a:p>
        </p:txBody>
      </p:sp>
      <p:sp>
        <p:nvSpPr>
          <p:cNvPr id="57" name="Text Box 24"/>
          <p:cNvSpPr txBox="1">
            <a:spLocks noChangeArrowheads="1"/>
          </p:cNvSpPr>
          <p:nvPr/>
        </p:nvSpPr>
        <p:spPr bwMode="auto">
          <a:xfrm>
            <a:off x="4123422" y="2236728"/>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e</a:t>
            </a:r>
            <a:endParaRPr kumimoji="1" lang="en-US" altLang="zh-CN" sz="2000" b="1" dirty="0">
              <a:solidFill>
                <a:srgbClr val="272777"/>
              </a:solidFill>
              <a:latin typeface="Times New Roman" panose="02020603050405020304"/>
              <a:ea typeface="楷体_GB2312" pitchFamily="49" charset="-122"/>
            </a:endParaRPr>
          </a:p>
        </p:txBody>
      </p:sp>
      <p:sp>
        <p:nvSpPr>
          <p:cNvPr id="58" name="Text Box 24"/>
          <p:cNvSpPr txBox="1">
            <a:spLocks noChangeArrowheads="1"/>
          </p:cNvSpPr>
          <p:nvPr/>
        </p:nvSpPr>
        <p:spPr bwMode="auto">
          <a:xfrm>
            <a:off x="5435600" y="2273240"/>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r</a:t>
            </a:r>
            <a:endParaRPr kumimoji="1" lang="en-US" altLang="zh-CN" sz="2000" b="1" dirty="0">
              <a:solidFill>
                <a:srgbClr val="272777"/>
              </a:solidFill>
              <a:latin typeface="Times New Roman" panose="02020603050405020304"/>
              <a:ea typeface="楷体_GB2312" pitchFamily="49" charset="-122"/>
            </a:endParaRPr>
          </a:p>
        </p:txBody>
      </p:sp>
      <p:sp>
        <p:nvSpPr>
          <p:cNvPr id="59" name="Text Box 24"/>
          <p:cNvSpPr txBox="1">
            <a:spLocks noChangeArrowheads="1"/>
          </p:cNvSpPr>
          <p:nvPr/>
        </p:nvSpPr>
        <p:spPr bwMode="auto">
          <a:xfrm>
            <a:off x="6659563" y="2280386"/>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s</a:t>
            </a:r>
            <a:endParaRPr kumimoji="1" lang="en-US" altLang="zh-CN" sz="2000" b="1" dirty="0">
              <a:solidFill>
                <a:srgbClr val="272777"/>
              </a:solidFill>
              <a:latin typeface="Times New Roman" panose="02020603050405020304"/>
              <a:ea typeface="楷体_GB2312" pitchFamily="49" charset="-122"/>
            </a:endParaRPr>
          </a:p>
        </p:txBody>
      </p:sp>
      <p:sp>
        <p:nvSpPr>
          <p:cNvPr id="60" name="Text Box 24"/>
          <p:cNvSpPr txBox="1">
            <a:spLocks noChangeArrowheads="1"/>
          </p:cNvSpPr>
          <p:nvPr/>
        </p:nvSpPr>
        <p:spPr bwMode="auto">
          <a:xfrm>
            <a:off x="4076591" y="3596693"/>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i</a:t>
            </a:r>
            <a:endParaRPr kumimoji="1" lang="en-US" altLang="zh-CN" sz="2000" b="1" dirty="0">
              <a:solidFill>
                <a:srgbClr val="272777"/>
              </a:solidFill>
              <a:latin typeface="Times New Roman" panose="02020603050405020304"/>
              <a:ea typeface="楷体_GB2312" pitchFamily="49" charset="-122"/>
            </a:endParaRPr>
          </a:p>
        </p:txBody>
      </p:sp>
      <p:sp>
        <p:nvSpPr>
          <p:cNvPr id="61" name="Text Box 24"/>
          <p:cNvSpPr txBox="1">
            <a:spLocks noChangeArrowheads="1"/>
          </p:cNvSpPr>
          <p:nvPr/>
        </p:nvSpPr>
        <p:spPr bwMode="auto">
          <a:xfrm>
            <a:off x="5453392" y="3549038"/>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s</a:t>
            </a:r>
            <a:endParaRPr kumimoji="1" lang="en-US" altLang="zh-CN" sz="2000" b="1" dirty="0">
              <a:solidFill>
                <a:srgbClr val="272777"/>
              </a:solidFill>
              <a:latin typeface="Times New Roman" panose="02020603050405020304"/>
              <a:ea typeface="楷体_GB2312" pitchFamily="49" charset="-122"/>
            </a:endParaRPr>
          </a:p>
        </p:txBody>
      </p:sp>
      <p:sp>
        <p:nvSpPr>
          <p:cNvPr id="62" name="Text Box 24"/>
          <p:cNvSpPr txBox="1">
            <a:spLocks noChangeArrowheads="1"/>
          </p:cNvSpPr>
          <p:nvPr/>
        </p:nvSpPr>
        <p:spPr bwMode="auto">
          <a:xfrm>
            <a:off x="4139405" y="4751403"/>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h</a:t>
            </a:r>
            <a:endParaRPr kumimoji="1" lang="en-US" altLang="zh-CN" sz="2000" b="1" dirty="0">
              <a:solidFill>
                <a:srgbClr val="272777"/>
              </a:solidFill>
              <a:latin typeface="Times New Roman" panose="02020603050405020304"/>
              <a:ea typeface="楷体_GB2312" pitchFamily="49" charset="-122"/>
            </a:endParaRPr>
          </a:p>
        </p:txBody>
      </p:sp>
      <p:sp>
        <p:nvSpPr>
          <p:cNvPr id="63" name="Text Box 24"/>
          <p:cNvSpPr txBox="1">
            <a:spLocks noChangeArrowheads="1"/>
          </p:cNvSpPr>
          <p:nvPr/>
        </p:nvSpPr>
        <p:spPr bwMode="auto">
          <a:xfrm>
            <a:off x="5453392" y="4789921"/>
            <a:ext cx="576263" cy="400110"/>
          </a:xfrm>
          <a:prstGeom prst="rect">
            <a:avLst/>
          </a:prstGeom>
          <a:noFill/>
          <a:ln w="9525">
            <a:noFill/>
            <a:miter lim="800000"/>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panose="02020603050405020304"/>
                <a:ea typeface="楷体_GB2312" pitchFamily="49" charset="-122"/>
              </a:rPr>
              <a:t>e</a:t>
            </a:r>
            <a:endParaRPr kumimoji="1" lang="en-US" altLang="zh-CN" sz="2000" b="1" dirty="0">
              <a:solidFill>
                <a:srgbClr val="272777"/>
              </a:solidFill>
              <a:latin typeface="Times New Roman" panose="02020603050405020304"/>
              <a:ea typeface="楷体_GB2312" pitchFamily="49" charset="-122"/>
            </a:endParaRPr>
          </a:p>
        </p:txBody>
      </p:sp>
      <p:cxnSp>
        <p:nvCxnSpPr>
          <p:cNvPr id="64" name="AutoShape 22"/>
          <p:cNvCxnSpPr>
            <a:cxnSpLocks noChangeShapeType="1"/>
          </p:cNvCxnSpPr>
          <p:nvPr/>
        </p:nvCxnSpPr>
        <p:spPr bwMode="auto">
          <a:xfrm rot="16200000" flipH="1" flipV="1">
            <a:off x="1620725" y="2434304"/>
            <a:ext cx="380142" cy="172683"/>
          </a:xfrm>
          <a:prstGeom prst="curvedConnector5">
            <a:avLst>
              <a:gd name="adj1" fmla="val -62648"/>
              <a:gd name="adj2" fmla="val 393745"/>
              <a:gd name="adj3" fmla="val 97699"/>
            </a:avLst>
          </a:prstGeom>
          <a:noFill/>
          <a:ln w="9525">
            <a:solidFill>
              <a:srgbClr val="000000"/>
            </a:solidFill>
            <a:round/>
            <a:tailEnd type="triangle" w="med" len="med"/>
          </a:ln>
        </p:spPr>
      </p:cxnSp>
      <p:sp>
        <p:nvSpPr>
          <p:cNvPr id="65" name="Text Box 23"/>
          <p:cNvSpPr txBox="1">
            <a:spLocks noChangeArrowheads="1"/>
          </p:cNvSpPr>
          <p:nvPr/>
        </p:nvSpPr>
        <p:spPr bwMode="auto">
          <a:xfrm>
            <a:off x="1215999" y="2132856"/>
            <a:ext cx="979737" cy="338773"/>
          </a:xfrm>
          <a:prstGeom prst="rect">
            <a:avLst/>
          </a:prstGeom>
          <a:noFill/>
          <a:ln w="9525">
            <a:noFill/>
            <a:miter lim="800000"/>
          </a:ln>
        </p:spPr>
        <p:txBody>
          <a:bodyPr>
            <a:spAutoFit/>
          </a:bodyPr>
          <a:lstStyle/>
          <a:p>
            <a:pPr>
              <a:buClr>
                <a:srgbClr val="99CCFF"/>
              </a:buClr>
              <a:buSzPct val="90000"/>
              <a:buFont typeface="Monotype Sorts"/>
              <a:buNone/>
            </a:pPr>
            <a:r>
              <a:rPr kumimoji="1" lang="en-US" altLang="zh-CN" sz="1600" b="1" dirty="0">
                <a:solidFill>
                  <a:srgbClr val="272777"/>
                </a:solidFill>
                <a:latin typeface="Times New Roman" panose="02020603050405020304"/>
                <a:ea typeface="楷体_GB2312" pitchFamily="49" charset="-122"/>
              </a:rPr>
              <a:t>¬{</a:t>
            </a:r>
            <a:r>
              <a:rPr kumimoji="1" lang="en-US" altLang="zh-CN" sz="1600" b="1" dirty="0" err="1">
                <a:solidFill>
                  <a:srgbClr val="272777"/>
                </a:solidFill>
                <a:latin typeface="Times New Roman" panose="02020603050405020304"/>
                <a:ea typeface="楷体_GB2312" pitchFamily="49" charset="-122"/>
              </a:rPr>
              <a:t>h,s</a:t>
            </a:r>
            <a:r>
              <a:rPr kumimoji="1" lang="en-US" altLang="zh-CN" sz="1600" b="1" dirty="0">
                <a:solidFill>
                  <a:srgbClr val="272777"/>
                </a:solidFill>
                <a:latin typeface="Times New Roman" panose="02020603050405020304"/>
                <a:ea typeface="楷体_GB2312" pitchFamily="49" charset="-122"/>
              </a:rPr>
              <a:t>}</a:t>
            </a:r>
            <a:endParaRPr kumimoji="1" lang="en-US" altLang="zh-CN" sz="1600" b="1" dirty="0">
              <a:solidFill>
                <a:srgbClr val="272777"/>
              </a:solidFill>
              <a:latin typeface="Times New Roman" panose="02020603050405020304"/>
              <a:ea typeface="楷体_GB2312" pitchFamily="49" charset="-122"/>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txBox="1">
            <a:spLocks noChangeArrowheads="1"/>
          </p:cNvSpPr>
          <p:nvPr/>
        </p:nvSpPr>
        <p:spPr bwMode="auto">
          <a:xfrm>
            <a:off x="323528" y="764704"/>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a:ln>
                  <a:noFill/>
                </a:ln>
                <a:solidFill>
                  <a:srgbClr val="FFFFFF"/>
                </a:solidFill>
                <a:effectLst/>
                <a:uLnTx/>
                <a:uFillTx/>
                <a:latin typeface="Arial" panose="020B0604020202020204"/>
                <a:ea typeface="隶书" panose="02010509060101010101" pitchFamily="49" charset="-122"/>
              </a:rPr>
              <a:t>模式集</a:t>
            </a:r>
            <a:r>
              <a:rPr kumimoji="0" lang="en-US" altLang="zh-CN" sz="4400" b="0" i="0" u="none" strike="noStrike" kern="0" cap="none" spc="0" normalizeH="0" baseline="0" noProof="0">
                <a:ln>
                  <a:noFill/>
                </a:ln>
                <a:solidFill>
                  <a:srgbClr val="FFFFFF"/>
                </a:solidFill>
                <a:effectLst/>
                <a:uLnTx/>
                <a:uFillTx/>
                <a:latin typeface="Arial" panose="020B0604020202020204"/>
                <a:ea typeface="隶书" panose="02010509060101010101" pitchFamily="49" charset="-122"/>
              </a:rPr>
              <a:t>{</a:t>
            </a:r>
            <a:r>
              <a:rPr kumimoji="0" lang="en-US" altLang="zh-CN" sz="4400" b="0" i="1" u="none" strike="noStrike" kern="0" cap="none" spc="0" normalizeH="0" baseline="0" noProof="0">
                <a:ln>
                  <a:noFill/>
                </a:ln>
                <a:solidFill>
                  <a:srgbClr val="FFFFFF"/>
                </a:solidFill>
                <a:effectLst/>
                <a:uLnTx/>
                <a:uFillTx/>
                <a:latin typeface="Arial" panose="020B0604020202020204"/>
                <a:ea typeface="隶书" panose="02010509060101010101" pitchFamily="49" charset="-122"/>
              </a:rPr>
              <a:t>he, she, his, hers</a:t>
            </a:r>
            <a:r>
              <a:rPr kumimoji="0" lang="en-US" altLang="zh-CN" sz="4400" b="0" i="0" u="none" strike="noStrike" kern="0" cap="none" spc="0" normalizeH="0" baseline="0" noProof="0">
                <a:ln>
                  <a:noFill/>
                </a:ln>
                <a:solidFill>
                  <a:srgbClr val="FFFFFF"/>
                </a:solidFill>
                <a:effectLst/>
                <a:uLnTx/>
                <a:uFillTx/>
                <a:latin typeface="Arial" panose="020B0604020202020204"/>
                <a:ea typeface="隶书" panose="02010509060101010101" pitchFamily="49" charset="-122"/>
              </a:rPr>
              <a:t>}</a:t>
            </a:r>
            <a:endParaRPr kumimoji="0" lang="en-US" altLang="zh-CN" sz="4400" b="0" i="0" u="none" strike="noStrike" kern="0" cap="none" spc="0" normalizeH="0" baseline="0" noProof="0">
              <a:ln>
                <a:noFill/>
              </a:ln>
              <a:solidFill>
                <a:srgbClr val="FFFFFF"/>
              </a:solidFill>
              <a:effectLst/>
              <a:uLnTx/>
              <a:uFillTx/>
              <a:latin typeface="Arial" panose="020B0604020202020204"/>
              <a:ea typeface="隶书" panose="02010509060101010101" pitchFamily="49" charset="-122"/>
            </a:endParaRPr>
          </a:p>
        </p:txBody>
      </p:sp>
      <p:graphicFrame>
        <p:nvGraphicFramePr>
          <p:cNvPr id="37" name="Group 94"/>
          <p:cNvGraphicFramePr/>
          <p:nvPr/>
        </p:nvGraphicFramePr>
        <p:xfrm>
          <a:off x="606103" y="2420466"/>
          <a:ext cx="8224838" cy="914400"/>
        </p:xfrm>
        <a:graphic>
          <a:graphicData uri="http://schemas.openxmlformats.org/drawingml/2006/table">
            <a:tbl>
              <a:tblPr/>
              <a:tblGrid>
                <a:gridCol w="334963"/>
                <a:gridCol w="339725"/>
                <a:gridCol w="333375"/>
                <a:gridCol w="333375"/>
                <a:gridCol w="333375"/>
                <a:gridCol w="333375"/>
                <a:gridCol w="334962"/>
                <a:gridCol w="333375"/>
                <a:gridCol w="334963"/>
                <a:gridCol w="333375"/>
                <a:gridCol w="444500"/>
                <a:gridCol w="442912"/>
                <a:gridCol w="442913"/>
                <a:gridCol w="442912"/>
                <a:gridCol w="446088"/>
                <a:gridCol w="442912"/>
                <a:gridCol w="444500"/>
                <a:gridCol w="441325"/>
                <a:gridCol w="444500"/>
                <a:gridCol w="444500"/>
                <a:gridCol w="442913"/>
              </a:tblGrid>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2</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Times New Roman" panose="02020603050405020304" pitchFamily="18" charset="0"/>
                          <a:ea typeface="楷体_GB2312" pitchFamily="49" charset="-122"/>
                        </a:rPr>
                        <a:t>h</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8" name="Rectangle 93"/>
          <p:cNvSpPr txBox="1">
            <a:spLocks noChangeArrowheads="1"/>
          </p:cNvSpPr>
          <p:nvPr/>
        </p:nvSpPr>
        <p:spPr bwMode="auto">
          <a:xfrm>
            <a:off x="406078" y="837729"/>
            <a:ext cx="7924800" cy="48244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ASCII</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码</a:t>
            </a:r>
            <a:r>
              <a:rPr kumimoji="0" lang="en-US" altLang="zh-CN" sz="28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cs typeface="+mn-cs"/>
              </a:rPr>
              <a:t>h=104</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;s=115;e=101;i=105;r=114</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第一层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{h,s}</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产生</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2</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个新状态，状态</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1</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2</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Base[0]=</a:t>
            </a:r>
            <a:r>
              <a:rPr kumimoji="0" lang="en-US" altLang="zh-CN"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-103</a:t>
            </a:r>
            <a:endParaRPr kumimoji="0" lang="en-US" altLang="zh-CN"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Check[1]=0; Check[2]=0;</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楷体_GB2312"/>
            </a:endParaRPr>
          </a:p>
        </p:txBody>
      </p:sp>
      <p:grpSp>
        <p:nvGrpSpPr>
          <p:cNvPr id="39" name="组合 38"/>
          <p:cNvGrpSpPr/>
          <p:nvPr/>
        </p:nvGrpSpPr>
        <p:grpSpPr>
          <a:xfrm>
            <a:off x="4672948" y="3820089"/>
            <a:ext cx="4337380" cy="2305670"/>
            <a:chOff x="1692275" y="2203450"/>
            <a:chExt cx="6191250" cy="3313113"/>
          </a:xfrm>
        </p:grpSpPr>
        <p:sp>
          <p:nvSpPr>
            <p:cNvPr id="40"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1"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2"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3"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6</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4"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9</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5"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6"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7"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8"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5</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49"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8</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cxnSp>
          <p:nvCxnSpPr>
            <p:cNvPr id="50" name="AutoShape 13"/>
            <p:cNvCxnSpPr>
              <a:cxnSpLocks noChangeShapeType="1"/>
              <a:stCxn id="40" idx="4"/>
              <a:endCxn id="47" idx="2"/>
            </p:cNvCxnSpPr>
            <p:nvPr/>
          </p:nvCxnSpPr>
          <p:spPr bwMode="auto">
            <a:xfrm rot="16200000" flipH="1">
              <a:off x="1691482" y="3320256"/>
              <a:ext cx="2197100" cy="1547813"/>
            </a:xfrm>
            <a:prstGeom prst="bentConnector2">
              <a:avLst/>
            </a:prstGeom>
            <a:noFill/>
            <a:ln w="9525">
              <a:solidFill>
                <a:srgbClr val="000000"/>
              </a:solidFill>
              <a:miter lim="800000"/>
              <a:tailEnd type="triangle" w="med" len="med"/>
            </a:ln>
          </p:spPr>
        </p:cxnSp>
        <p:sp>
          <p:nvSpPr>
            <p:cNvPr id="51" name="Line 14"/>
            <p:cNvSpPr>
              <a:spLocks noChangeShapeType="1"/>
            </p:cNvSpPr>
            <p:nvPr/>
          </p:nvSpPr>
          <p:spPr bwMode="auto">
            <a:xfrm>
              <a:off x="2339975" y="2636838"/>
              <a:ext cx="10795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52" name="Line 15"/>
            <p:cNvSpPr>
              <a:spLocks noChangeShapeType="1"/>
            </p:cNvSpPr>
            <p:nvPr/>
          </p:nvSpPr>
          <p:spPr bwMode="auto">
            <a:xfrm>
              <a:off x="4067175" y="2636838"/>
              <a:ext cx="720725"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53" name="Line 16"/>
            <p:cNvSpPr>
              <a:spLocks noChangeShapeType="1"/>
            </p:cNvSpPr>
            <p:nvPr/>
          </p:nvSpPr>
          <p:spPr bwMode="auto">
            <a:xfrm>
              <a:off x="5435600" y="2636838"/>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2" name="Line 17"/>
            <p:cNvSpPr>
              <a:spLocks noChangeShapeType="1"/>
            </p:cNvSpPr>
            <p:nvPr/>
          </p:nvSpPr>
          <p:spPr bwMode="auto">
            <a:xfrm>
              <a:off x="6659563" y="2636838"/>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83" name="AutoShape 18"/>
            <p:cNvCxnSpPr>
              <a:cxnSpLocks noChangeShapeType="1"/>
              <a:stCxn id="41" idx="4"/>
              <a:endCxn id="45" idx="2"/>
            </p:cNvCxnSpPr>
            <p:nvPr/>
          </p:nvCxnSpPr>
          <p:spPr bwMode="auto">
            <a:xfrm rot="16200000" flipH="1">
              <a:off x="3708400" y="3032125"/>
              <a:ext cx="1042988" cy="973138"/>
            </a:xfrm>
            <a:prstGeom prst="bentConnector2">
              <a:avLst/>
            </a:prstGeom>
            <a:noFill/>
            <a:ln w="9525">
              <a:solidFill>
                <a:srgbClr val="000000"/>
              </a:solidFill>
              <a:miter lim="800000"/>
              <a:tailEnd type="triangle" w="med" len="med"/>
            </a:ln>
          </p:spPr>
        </p:cxnSp>
        <p:sp>
          <p:nvSpPr>
            <p:cNvPr id="84" name="Line 19"/>
            <p:cNvSpPr>
              <a:spLocks noChangeShapeType="1"/>
            </p:cNvSpPr>
            <p:nvPr/>
          </p:nvSpPr>
          <p:spPr bwMode="auto">
            <a:xfrm>
              <a:off x="4211638" y="5156200"/>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5" name="Line 20"/>
            <p:cNvSpPr>
              <a:spLocks noChangeShapeType="1"/>
            </p:cNvSpPr>
            <p:nvPr/>
          </p:nvSpPr>
          <p:spPr bwMode="auto">
            <a:xfrm>
              <a:off x="5435600" y="5156200"/>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6" name="Line 21"/>
            <p:cNvSpPr>
              <a:spLocks noChangeShapeType="1"/>
            </p:cNvSpPr>
            <p:nvPr/>
          </p:nvSpPr>
          <p:spPr bwMode="auto">
            <a:xfrm>
              <a:off x="5364163" y="4003675"/>
              <a:ext cx="6477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87" name="Text Box 24"/>
            <p:cNvSpPr txBox="1">
              <a:spLocks noChangeArrowheads="1"/>
            </p:cNvSpPr>
            <p:nvPr/>
          </p:nvSpPr>
          <p:spPr bwMode="auto">
            <a:xfrm>
              <a:off x="2555875" y="220345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8" name="Text Box 24"/>
            <p:cNvSpPr txBox="1">
              <a:spLocks noChangeArrowheads="1"/>
            </p:cNvSpPr>
            <p:nvPr/>
          </p:nvSpPr>
          <p:spPr bwMode="auto">
            <a:xfrm>
              <a:off x="2591593" y="4707565"/>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9" name="Text Box 24"/>
            <p:cNvSpPr txBox="1">
              <a:spLocks noChangeArrowheads="1"/>
            </p:cNvSpPr>
            <p:nvPr/>
          </p:nvSpPr>
          <p:spPr bwMode="auto">
            <a:xfrm>
              <a:off x="4123422" y="223672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0" name="Text Box 24"/>
            <p:cNvSpPr txBox="1">
              <a:spLocks noChangeArrowheads="1"/>
            </p:cNvSpPr>
            <p:nvPr/>
          </p:nvSpPr>
          <p:spPr bwMode="auto">
            <a:xfrm>
              <a:off x="5435600" y="227324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r</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1" name="Text Box 24"/>
            <p:cNvSpPr txBox="1">
              <a:spLocks noChangeArrowheads="1"/>
            </p:cNvSpPr>
            <p:nvPr/>
          </p:nvSpPr>
          <p:spPr bwMode="auto">
            <a:xfrm>
              <a:off x="6659563" y="2280386"/>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2" name="Text Box 24"/>
            <p:cNvSpPr txBox="1">
              <a:spLocks noChangeArrowheads="1"/>
            </p:cNvSpPr>
            <p:nvPr/>
          </p:nvSpPr>
          <p:spPr bwMode="auto">
            <a:xfrm>
              <a:off x="4076591" y="359669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i</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3" name="Text Box 24"/>
            <p:cNvSpPr txBox="1">
              <a:spLocks noChangeArrowheads="1"/>
            </p:cNvSpPr>
            <p:nvPr/>
          </p:nvSpPr>
          <p:spPr bwMode="auto">
            <a:xfrm>
              <a:off x="5453392" y="354903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4" name="Text Box 24"/>
            <p:cNvSpPr txBox="1">
              <a:spLocks noChangeArrowheads="1"/>
            </p:cNvSpPr>
            <p:nvPr/>
          </p:nvSpPr>
          <p:spPr bwMode="auto">
            <a:xfrm>
              <a:off x="4139405" y="475140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95" name="Text Box 24"/>
            <p:cNvSpPr txBox="1">
              <a:spLocks noChangeArrowheads="1"/>
            </p:cNvSpPr>
            <p:nvPr/>
          </p:nvSpPr>
          <p:spPr bwMode="auto">
            <a:xfrm>
              <a:off x="5453392" y="4789921"/>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gr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755650" y="1341438"/>
            <a:ext cx="7924800" cy="52562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ASCII</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码</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h=104;s=115;e=101;i=105;r=114</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模式集第二层</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{e,h,i}</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产生</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个新状态，状态</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4</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5</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1</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he,hi;</a:t>
            </a:r>
            <a:endParaRPr kumimoji="0" lang="en-US" altLang="zh-CN" sz="20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90000"/>
              </a:lnSpc>
              <a:spcBef>
                <a:spcPct val="20000"/>
              </a:spcBef>
              <a:spcAft>
                <a:spcPct val="0"/>
              </a:spcAft>
              <a:buClrTx/>
              <a:buSzTx/>
              <a:buFontTx/>
              <a:buChar char="•"/>
              <a:defRPr/>
            </a:pPr>
            <a:r>
              <a:rPr kumimoji="0" lang="en-US" altLang="zh-CN" sz="1800" b="0" i="0" u="none" strike="noStrike" kern="0" cap="none" spc="0" normalizeH="0" baseline="0" noProof="0">
                <a:ln>
                  <a:noFill/>
                </a:ln>
                <a:solidFill>
                  <a:srgbClr val="000000"/>
                </a:solidFill>
                <a:effectLst/>
                <a:uLnTx/>
                <a:uFillTx/>
                <a:latin typeface="Arial" panose="020B0604020202020204"/>
                <a:ea typeface="楷体_GB2312"/>
              </a:rPr>
              <a:t>Base[1]=-100</a:t>
            </a:r>
            <a:r>
              <a:rPr kumimoji="0" lang="en-US" altLang="zh-CN" sz="1200" b="0" i="0" u="none" strike="noStrike" kern="0" cap="none" spc="0" normalizeH="0" baseline="0" noProof="0">
                <a:ln>
                  <a:noFill/>
                </a:ln>
                <a:solidFill>
                  <a:srgbClr val="000000"/>
                </a:solidFill>
                <a:effectLst/>
                <a:uLnTx/>
                <a:uFillTx/>
                <a:latin typeface="Arial" panose="020B0604020202020204"/>
                <a:ea typeface="楷体_GB2312"/>
              </a:rPr>
              <a:t>//1+101-100=2</a:t>
            </a:r>
            <a:endParaRPr kumimoji="0" lang="en-US" altLang="zh-CN" sz="12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2</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 </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sh</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a:t>
            </a:r>
            <a:endParaRPr kumimoji="0" lang="zh-CN" altLang="en-US" sz="20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90000"/>
              </a:lnSpc>
              <a:spcBef>
                <a:spcPct val="20000"/>
              </a:spcBef>
              <a:spcAft>
                <a:spcPct val="0"/>
              </a:spcAft>
              <a:buClrTx/>
              <a:buSzTx/>
              <a:buFontTx/>
              <a:buChar char="•"/>
              <a:defRPr/>
            </a:pPr>
            <a:r>
              <a:rPr kumimoji="0" lang="en-US" altLang="zh-CN" sz="1800" b="0" i="0" u="none" strike="noStrike" kern="0" cap="none" spc="0" normalizeH="0" baseline="0" noProof="0">
                <a:ln>
                  <a:noFill/>
                </a:ln>
                <a:solidFill>
                  <a:srgbClr val="000000"/>
                </a:solidFill>
                <a:effectLst/>
                <a:uLnTx/>
                <a:uFillTx/>
                <a:latin typeface="Arial" panose="020B0604020202020204"/>
                <a:ea typeface="楷体_GB2312"/>
              </a:rPr>
              <a:t>Base[2]=-113</a:t>
            </a:r>
            <a:r>
              <a:rPr kumimoji="0" lang="en-US" altLang="zh-CN" sz="1200" b="0" i="0" u="none" strike="noStrike" kern="0" cap="none" spc="0" normalizeH="0" baseline="0" noProof="0">
                <a:ln>
                  <a:noFill/>
                </a:ln>
                <a:solidFill>
                  <a:srgbClr val="000000"/>
                </a:solidFill>
                <a:effectLst/>
                <a:uLnTx/>
                <a:uFillTx/>
                <a:latin typeface="Arial" panose="020B0604020202020204"/>
                <a:ea typeface="楷体_GB2312"/>
              </a:rPr>
              <a:t>//12+104-113=3</a:t>
            </a:r>
            <a:endParaRPr kumimoji="0" lang="en-US" altLang="zh-CN" sz="1200" b="0" i="0" u="none" strike="noStrike" kern="0" cap="none" spc="0" normalizeH="0" baseline="0" noProof="0">
              <a:ln>
                <a:noFill/>
              </a:ln>
              <a:solidFill>
                <a:srgbClr val="000000"/>
              </a:solidFill>
              <a:effectLst/>
              <a:uLnTx/>
              <a:uFillTx/>
              <a:latin typeface="Arial" panose="020B0604020202020204"/>
              <a:ea typeface="楷体_GB231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Check[3]=1; Check[4]=1; Check[5]=2;</a:t>
            </a:r>
            <a:endParaRPr kumimoji="0" lang="en-US" altLang="zh-CN" sz="2000" b="0" i="0" u="none" strike="noStrike" kern="0" cap="none" spc="0" normalizeH="0" baseline="0" noProof="0">
              <a:ln>
                <a:noFill/>
              </a:ln>
              <a:solidFill>
                <a:srgbClr val="000000"/>
              </a:solidFill>
              <a:effectLst/>
              <a:uLnTx/>
              <a:uFillTx/>
              <a:latin typeface="Arial" panose="020B0604020202020204"/>
              <a:ea typeface="楷体_GB2312"/>
            </a:endParaRPr>
          </a:p>
        </p:txBody>
      </p:sp>
      <p:sp>
        <p:nvSpPr>
          <p:cNvPr id="56" name="Rectangle 3"/>
          <p:cNvSpPr txBox="1">
            <a:spLocks noChangeArrowheads="1"/>
          </p:cNvSpPr>
          <p:nvPr/>
        </p:nvSpPr>
        <p:spPr bwMode="auto">
          <a:xfrm>
            <a:off x="539750" y="765175"/>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模式集</a:t>
            </a: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a:t>
            </a:r>
            <a:r>
              <a:rPr kumimoji="0" lang="en-US" altLang="zh-CN" sz="4400" b="0" i="1"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he, she, his, hers</a:t>
            </a: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a:t>
            </a:r>
            <a:endPar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endParaRPr>
          </a:p>
        </p:txBody>
      </p:sp>
      <p:graphicFrame>
        <p:nvGraphicFramePr>
          <p:cNvPr id="57" name="Group 94"/>
          <p:cNvGraphicFramePr/>
          <p:nvPr/>
        </p:nvGraphicFramePr>
        <p:xfrm>
          <a:off x="523875" y="2735263"/>
          <a:ext cx="8224838" cy="914400"/>
        </p:xfrm>
        <a:graphic>
          <a:graphicData uri="http://schemas.openxmlformats.org/drawingml/2006/table">
            <a:tbl>
              <a:tblPr/>
              <a:tblGrid>
                <a:gridCol w="334963"/>
                <a:gridCol w="339725"/>
                <a:gridCol w="333375"/>
                <a:gridCol w="333375"/>
                <a:gridCol w="333375"/>
                <a:gridCol w="333375"/>
                <a:gridCol w="334962"/>
                <a:gridCol w="333375"/>
                <a:gridCol w="334963"/>
                <a:gridCol w="333375"/>
                <a:gridCol w="444500"/>
                <a:gridCol w="442912"/>
                <a:gridCol w="442913"/>
                <a:gridCol w="442912"/>
                <a:gridCol w="446088"/>
                <a:gridCol w="442912"/>
                <a:gridCol w="444500"/>
                <a:gridCol w="441325"/>
                <a:gridCol w="444500"/>
                <a:gridCol w="444500"/>
                <a:gridCol w="442913"/>
              </a:tblGrid>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a:ln>
                            <a:noFill/>
                          </a:ln>
                          <a:solidFill>
                            <a:srgbClr val="FF0000"/>
                          </a:solidFill>
                          <a:effectLst/>
                          <a:latin typeface="Arial" panose="020B0604020202020204" pitchFamily="34" charset="0"/>
                          <a:ea typeface="楷体_GB2312" pitchFamily="49" charset="-122"/>
                        </a:rPr>
                        <a:t>3</a:t>
                      </a:r>
                      <a:endParaRPr kumimoji="0" lang="en-US" altLang="zh-CN" sz="1400" b="0" i="0" u="none" strike="noStrike" cap="none" normalizeH="0" baseline="0" dirty="0">
                        <a:ln>
                          <a:noFill/>
                        </a:ln>
                        <a:solidFill>
                          <a:srgbClr val="FF000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a:ln>
                            <a:noFill/>
                          </a:ln>
                          <a:solidFill>
                            <a:srgbClr val="00B050"/>
                          </a:solidFill>
                          <a:effectLst/>
                          <a:latin typeface="Arial" panose="020B0604020202020204" pitchFamily="34" charset="0"/>
                          <a:ea typeface="楷体_GB2312" pitchFamily="49" charset="-122"/>
                        </a:rPr>
                        <a:t>5</a:t>
                      </a:r>
                      <a:endParaRPr kumimoji="0" lang="en-US" altLang="zh-CN" sz="1400" b="0" i="0" u="none" strike="noStrike" cap="none" normalizeH="0" baseline="0" dirty="0">
                        <a:ln>
                          <a:noFill/>
                        </a:ln>
                        <a:solidFill>
                          <a:srgbClr val="00B05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a:ln>
                            <a:noFill/>
                          </a:ln>
                          <a:solidFill>
                            <a:srgbClr val="FF0000"/>
                          </a:solidFill>
                          <a:effectLst/>
                          <a:latin typeface="Arial" panose="020B0604020202020204" pitchFamily="34" charset="0"/>
                          <a:ea typeface="楷体_GB2312" pitchFamily="49" charset="-122"/>
                        </a:rPr>
                        <a:t>4</a:t>
                      </a:r>
                      <a:endParaRPr kumimoji="0" lang="en-US" altLang="zh-CN" sz="1400" b="0" i="0" u="none" strike="noStrike" cap="none" normalizeH="0" baseline="0" dirty="0">
                        <a:ln>
                          <a:noFill/>
                        </a:ln>
                        <a:solidFill>
                          <a:srgbClr val="FF000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e</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h</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i</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8" name="组合 57"/>
          <p:cNvGrpSpPr/>
          <p:nvPr/>
        </p:nvGrpSpPr>
        <p:grpSpPr>
          <a:xfrm>
            <a:off x="4716016" y="3573016"/>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6</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9</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5</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8</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r</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i</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gr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755650" y="1341438"/>
            <a:ext cx="7924800" cy="52562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ASCII</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码</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h=104;s=115;e=101;i=105;r=114</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模式集第三层</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{e,s,r}</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产生</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个新状态，状态</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6</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7</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8</a:t>
            </a: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8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3</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her;  6</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a:t>
            </a:r>
            <a:endParaRPr kumimoji="0" lang="zh-CN" altLang="en-US" sz="20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80000"/>
              </a:lnSpc>
              <a:spcBef>
                <a:spcPct val="20000"/>
              </a:spcBef>
              <a:spcAft>
                <a:spcPct val="0"/>
              </a:spcAft>
              <a:buClrTx/>
              <a:buSzTx/>
              <a:buFontTx/>
              <a:buChar char="•"/>
              <a:defRPr/>
            </a:pPr>
            <a:r>
              <a:rPr kumimoji="0" lang="en-US" altLang="zh-CN" sz="1800" b="0" i="0" u="none" strike="noStrike" kern="0" cap="none" spc="0" normalizeH="0" baseline="0" noProof="0">
                <a:ln>
                  <a:noFill/>
                </a:ln>
                <a:solidFill>
                  <a:srgbClr val="000000"/>
                </a:solidFill>
                <a:effectLst/>
                <a:uLnTx/>
                <a:uFillTx/>
                <a:latin typeface="Arial" panose="020B0604020202020204"/>
                <a:ea typeface="楷体_GB2312"/>
              </a:rPr>
              <a:t>Base[3]=-112</a:t>
            </a:r>
            <a:r>
              <a:rPr kumimoji="0" lang="en-US" altLang="zh-CN" sz="1200" b="0" i="0" u="none" strike="noStrike" kern="0" cap="none" spc="0" normalizeH="0" baseline="0" noProof="0">
                <a:ln>
                  <a:noFill/>
                </a:ln>
                <a:solidFill>
                  <a:srgbClr val="000000"/>
                </a:solidFill>
                <a:effectLst/>
                <a:uLnTx/>
                <a:uFillTx/>
                <a:latin typeface="Arial" panose="020B0604020202020204"/>
                <a:ea typeface="楷体_GB2312"/>
              </a:rPr>
              <a:t>//2+114-112=4</a:t>
            </a:r>
            <a:endParaRPr kumimoji="0" lang="en-US" altLang="zh-CN" sz="1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8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4</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 </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his</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7</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a:t>
            </a:r>
            <a:endParaRPr kumimoji="0" lang="zh-CN" altLang="en-US" sz="20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80000"/>
              </a:lnSpc>
              <a:spcBef>
                <a:spcPct val="20000"/>
              </a:spcBef>
              <a:spcAft>
                <a:spcPct val="0"/>
              </a:spcAft>
              <a:buClrTx/>
              <a:buSzTx/>
              <a:buFontTx/>
              <a:buChar char="•"/>
              <a:defRPr/>
            </a:pPr>
            <a:r>
              <a:rPr kumimoji="0" lang="en-US" altLang="zh-CN" sz="1800" b="0" i="0" u="none" strike="noStrike" kern="0" cap="none" spc="0" normalizeH="0" baseline="0" noProof="0">
                <a:ln>
                  <a:noFill/>
                </a:ln>
                <a:solidFill>
                  <a:srgbClr val="000000"/>
                </a:solidFill>
                <a:effectLst/>
                <a:uLnTx/>
                <a:uFillTx/>
                <a:latin typeface="Arial" panose="020B0604020202020204"/>
                <a:ea typeface="楷体_GB2312"/>
              </a:rPr>
              <a:t>Base[4]=-116</a:t>
            </a:r>
            <a:r>
              <a:rPr kumimoji="0" lang="en-US" altLang="zh-CN" sz="1200" b="0" i="0" u="none" strike="noStrike" kern="0" cap="none" spc="0" normalizeH="0" baseline="0" noProof="0">
                <a:ln>
                  <a:noFill/>
                </a:ln>
                <a:solidFill>
                  <a:srgbClr val="000000"/>
                </a:solidFill>
                <a:effectLst/>
                <a:uLnTx/>
                <a:uFillTx/>
                <a:latin typeface="Arial" panose="020B0604020202020204"/>
                <a:ea typeface="楷体_GB2312"/>
              </a:rPr>
              <a:t>//6+115-116=5</a:t>
            </a:r>
            <a:endParaRPr kumimoji="0" lang="en-US" altLang="zh-CN" sz="12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8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5</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 </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she</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a:t>
            </a: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8</a:t>
            </a:r>
            <a:r>
              <a:rPr kumimoji="0" lang="zh-CN" altLang="en-US" sz="2000" b="0" i="0" u="none" strike="noStrike" kern="0" cap="none" spc="0" normalizeH="0" baseline="0" noProof="0">
                <a:ln>
                  <a:noFill/>
                </a:ln>
                <a:solidFill>
                  <a:srgbClr val="000000"/>
                </a:solidFill>
                <a:effectLst/>
                <a:uLnTx/>
                <a:uFillTx/>
                <a:latin typeface="Arial" panose="020B0604020202020204"/>
                <a:ea typeface="楷体_GB2312"/>
              </a:rPr>
              <a:t>状态</a:t>
            </a:r>
            <a:endParaRPr kumimoji="0" lang="zh-CN" altLang="en-US" sz="20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80000"/>
              </a:lnSpc>
              <a:spcBef>
                <a:spcPct val="20000"/>
              </a:spcBef>
              <a:spcAft>
                <a:spcPct val="0"/>
              </a:spcAft>
              <a:buClrTx/>
              <a:buSzTx/>
              <a:buFontTx/>
              <a:buChar char="•"/>
              <a:defRPr/>
            </a:pPr>
            <a:r>
              <a:rPr kumimoji="0" lang="en-US" altLang="zh-CN" sz="1800" b="0" i="0" u="none" strike="noStrike" kern="0" cap="none" spc="0" normalizeH="0" baseline="0" noProof="0">
                <a:ln>
                  <a:noFill/>
                </a:ln>
                <a:solidFill>
                  <a:srgbClr val="000000"/>
                </a:solidFill>
                <a:effectLst/>
                <a:uLnTx/>
                <a:uFillTx/>
                <a:latin typeface="Arial" panose="020B0604020202020204"/>
                <a:ea typeface="楷体_GB2312"/>
              </a:rPr>
              <a:t>Base[5]=-97</a:t>
            </a:r>
            <a:r>
              <a:rPr kumimoji="0" lang="en-US" altLang="zh-CN" sz="1200" b="0" i="0" u="none" strike="noStrike" kern="0" cap="none" spc="0" normalizeH="0" baseline="0" noProof="0">
                <a:ln>
                  <a:noFill/>
                </a:ln>
                <a:solidFill>
                  <a:srgbClr val="000000"/>
                </a:solidFill>
                <a:effectLst/>
                <a:uLnTx/>
                <a:uFillTx/>
                <a:latin typeface="Arial" panose="020B0604020202020204"/>
                <a:ea typeface="楷体_GB2312"/>
              </a:rPr>
              <a:t>//3+101-97=7</a:t>
            </a:r>
            <a:endParaRPr kumimoji="0" lang="en-US" altLang="zh-CN" sz="1800" b="0" i="0" u="none" strike="noStrike" kern="0" cap="none" spc="0" normalizeH="0" baseline="0" noProof="0">
              <a:ln>
                <a:noFill/>
              </a:ln>
              <a:solidFill>
                <a:srgbClr val="000000"/>
              </a:solidFill>
              <a:effectLst/>
              <a:uLnTx/>
              <a:uFillTx/>
              <a:latin typeface="Arial" panose="020B0604020202020204"/>
              <a:ea typeface="楷体_GB2312"/>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8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Check[6]=3; Check[7]=4; Check[8]=5;</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楷体_GB2312"/>
            </a:endParaRPr>
          </a:p>
        </p:txBody>
      </p:sp>
      <p:sp>
        <p:nvSpPr>
          <p:cNvPr id="56" name="Rectangle 3"/>
          <p:cNvSpPr txBox="1">
            <a:spLocks noChangeArrowheads="1"/>
          </p:cNvSpPr>
          <p:nvPr/>
        </p:nvSpPr>
        <p:spPr bwMode="auto">
          <a:xfrm>
            <a:off x="539750" y="765175"/>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模式集</a:t>
            </a: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a:t>
            </a:r>
            <a:r>
              <a:rPr kumimoji="0" lang="en-US" altLang="zh-CN" sz="4400" b="0" i="1"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he, she, his, hers</a:t>
            </a: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a:t>
            </a:r>
            <a:endPar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endParaRPr>
          </a:p>
        </p:txBody>
      </p:sp>
      <p:graphicFrame>
        <p:nvGraphicFramePr>
          <p:cNvPr id="57" name="Group 94"/>
          <p:cNvGraphicFramePr/>
          <p:nvPr/>
        </p:nvGraphicFramePr>
        <p:xfrm>
          <a:off x="468313" y="2492375"/>
          <a:ext cx="8224837" cy="928688"/>
        </p:xfrm>
        <a:graphic>
          <a:graphicData uri="http://schemas.openxmlformats.org/drawingml/2006/table">
            <a:tbl>
              <a:tblPr/>
              <a:tblGrid>
                <a:gridCol w="334962"/>
                <a:gridCol w="339725"/>
                <a:gridCol w="333375"/>
                <a:gridCol w="333375"/>
                <a:gridCol w="333375"/>
                <a:gridCol w="333375"/>
                <a:gridCol w="334963"/>
                <a:gridCol w="333375"/>
                <a:gridCol w="334962"/>
                <a:gridCol w="333375"/>
                <a:gridCol w="444500"/>
                <a:gridCol w="442913"/>
                <a:gridCol w="442912"/>
                <a:gridCol w="442913"/>
                <a:gridCol w="446087"/>
                <a:gridCol w="442913"/>
                <a:gridCol w="444500"/>
                <a:gridCol w="441325"/>
                <a:gridCol w="444500"/>
                <a:gridCol w="444500"/>
                <a:gridCol w="442912"/>
              </a:tblGrid>
              <a:tr h="254000">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楷体_GB2312" pitchFamily="49" charset="-122"/>
                        </a:rPr>
                        <a:t>6</a:t>
                      </a:r>
                      <a:endParaRPr kumimoji="0" lang="en-US" altLang="zh-CN" sz="1400" b="0" i="0" u="none" strike="noStrike" cap="none" normalizeH="0" baseline="0" dirty="0">
                        <a:ln>
                          <a:noFill/>
                        </a:ln>
                        <a:solidFill>
                          <a:srgbClr val="FF000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a:ln>
                            <a:noFill/>
                          </a:ln>
                          <a:solidFill>
                            <a:srgbClr val="00B050"/>
                          </a:solidFill>
                          <a:effectLst/>
                          <a:latin typeface="Arial" panose="020B0604020202020204" pitchFamily="34" charset="0"/>
                          <a:ea typeface="楷体_GB2312" pitchFamily="49" charset="-122"/>
                        </a:rPr>
                        <a:t>7</a:t>
                      </a:r>
                      <a:endParaRPr kumimoji="0" lang="en-US" altLang="zh-CN" sz="1400" b="0" i="0" u="none" strike="noStrike" cap="none" normalizeH="0" baseline="0" dirty="0">
                        <a:ln>
                          <a:noFill/>
                        </a:ln>
                        <a:solidFill>
                          <a:srgbClr val="00B05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a:ln>
                            <a:noFill/>
                          </a:ln>
                          <a:solidFill>
                            <a:srgbClr val="0070C0"/>
                          </a:solidFill>
                          <a:effectLst/>
                          <a:latin typeface="Arial" panose="020B0604020202020204" pitchFamily="34" charset="0"/>
                          <a:ea typeface="楷体_GB2312" pitchFamily="49" charset="-122"/>
                        </a:rPr>
                        <a:t>8</a:t>
                      </a:r>
                      <a:endParaRPr kumimoji="0" lang="en-US" altLang="zh-CN" sz="1400" b="0" i="0" u="none" strike="noStrike" cap="none" normalizeH="0" baseline="0" dirty="0">
                        <a:ln>
                          <a:noFill/>
                        </a:ln>
                        <a:solidFill>
                          <a:srgbClr val="0070C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e</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h</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r</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i</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e</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8" name="组合 57"/>
          <p:cNvGrpSpPr/>
          <p:nvPr/>
        </p:nvGrpSpPr>
        <p:grpSpPr>
          <a:xfrm>
            <a:off x="4627108" y="3571602"/>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6</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9</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5</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8</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r</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i</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gr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610865" y="837928"/>
            <a:ext cx="7924800" cy="52562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ASCII</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码</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h=104;s=115;e=101;i=105;r=114</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模式集第四层</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{s}</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产生</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1</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个新状态，状态</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9</a:t>
            </a: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6</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状态：</a:t>
            </a: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hers;  9</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状态</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90000"/>
              </a:lnSpc>
              <a:spcBef>
                <a:spcPct val="20000"/>
              </a:spcBef>
              <a:spcAft>
                <a:spcPct val="0"/>
              </a:spcAft>
              <a:buClrTx/>
              <a:buSzTx/>
              <a:buFontTx/>
              <a:buChar char="•"/>
              <a:defRPr/>
            </a:pPr>
            <a:r>
              <a:rPr kumimoji="0" lang="en-US" altLang="zh-CN" sz="2000" b="0" i="0" u="none" strike="noStrike" kern="0" cap="none" spc="0" normalizeH="0" baseline="0" noProof="0">
                <a:ln>
                  <a:noFill/>
                </a:ln>
                <a:solidFill>
                  <a:srgbClr val="000000"/>
                </a:solidFill>
                <a:effectLst/>
                <a:uLnTx/>
                <a:uFillTx/>
                <a:latin typeface="Arial" panose="020B0604020202020204"/>
                <a:ea typeface="楷体_GB2312"/>
              </a:rPr>
              <a:t>Base[6]=-111</a:t>
            </a:r>
            <a:r>
              <a:rPr kumimoji="0" lang="en-US" altLang="zh-CN" sz="1400" b="0" i="0" u="none" strike="noStrike" kern="0" cap="none" spc="0" normalizeH="0" baseline="0" noProof="0">
                <a:ln>
                  <a:noFill/>
                </a:ln>
                <a:solidFill>
                  <a:srgbClr val="000000"/>
                </a:solidFill>
                <a:effectLst/>
                <a:uLnTx/>
                <a:uFillTx/>
                <a:latin typeface="Arial" panose="020B0604020202020204"/>
                <a:ea typeface="楷体_GB2312"/>
              </a:rPr>
              <a:t>//4+115-111=8</a:t>
            </a:r>
            <a:endParaRPr kumimoji="0" lang="en-US" altLang="zh-CN" sz="2000" b="0" i="0" u="none" strike="noStrike" kern="0" cap="none" spc="0" normalizeH="0" baseline="0" noProof="0">
              <a:ln>
                <a:noFill/>
              </a:ln>
              <a:solidFill>
                <a:srgbClr val="000000"/>
              </a:solidFill>
              <a:effectLst/>
              <a:uLnTx/>
              <a:uFillTx/>
              <a:latin typeface="Arial" panose="020B0604020202020204"/>
              <a:ea typeface="楷体_GB231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rPr>
              <a:t>表：</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US" altLang="zh-CN" sz="2400" b="0" i="0" u="none" strike="noStrike" kern="0" cap="none" spc="0" normalizeH="0" baseline="0" noProof="0">
                <a:ln>
                  <a:noFill/>
                </a:ln>
                <a:solidFill>
                  <a:srgbClr val="000000"/>
                </a:solidFill>
                <a:effectLst/>
                <a:uLnTx/>
                <a:uFillTx/>
                <a:latin typeface="Arial" panose="020B0604020202020204"/>
                <a:ea typeface="楷体_GB2312"/>
              </a:rPr>
              <a:t>Check[9]=6; </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楷体_GB2312"/>
            </a:endParaRPr>
          </a:p>
        </p:txBody>
      </p:sp>
      <p:sp>
        <p:nvSpPr>
          <p:cNvPr id="56" name="Rectangle 3"/>
          <p:cNvSpPr txBox="1">
            <a:spLocks noChangeArrowheads="1"/>
          </p:cNvSpPr>
          <p:nvPr/>
        </p:nvSpPr>
        <p:spPr bwMode="auto">
          <a:xfrm>
            <a:off x="323528" y="188640"/>
            <a:ext cx="8229600" cy="7112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隶书" panose="02010509060101010101" pitchFamily="49"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模式集</a:t>
            </a: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a:t>
            </a:r>
            <a:r>
              <a:rPr kumimoji="0" lang="en-US" altLang="zh-CN" sz="4400" b="0" i="1"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he, she, his, hers</a:t>
            </a:r>
            <a:r>
              <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rPr>
              <a:t>}</a:t>
            </a:r>
            <a:endParaRPr kumimoji="0" lang="en-US" altLang="zh-CN" sz="44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endParaRPr>
          </a:p>
        </p:txBody>
      </p:sp>
      <p:graphicFrame>
        <p:nvGraphicFramePr>
          <p:cNvPr id="57" name="Group 94"/>
          <p:cNvGraphicFramePr/>
          <p:nvPr/>
        </p:nvGraphicFramePr>
        <p:xfrm>
          <a:off x="323528" y="2565128"/>
          <a:ext cx="8224837" cy="928688"/>
        </p:xfrm>
        <a:graphic>
          <a:graphicData uri="http://schemas.openxmlformats.org/drawingml/2006/table">
            <a:tbl>
              <a:tblPr/>
              <a:tblGrid>
                <a:gridCol w="334962"/>
                <a:gridCol w="339725"/>
                <a:gridCol w="333375"/>
                <a:gridCol w="333375"/>
                <a:gridCol w="333375"/>
                <a:gridCol w="333375"/>
                <a:gridCol w="334963"/>
                <a:gridCol w="333375"/>
                <a:gridCol w="334962"/>
                <a:gridCol w="333375"/>
                <a:gridCol w="444500"/>
                <a:gridCol w="442913"/>
                <a:gridCol w="442912"/>
                <a:gridCol w="442913"/>
                <a:gridCol w="446087"/>
                <a:gridCol w="442913"/>
                <a:gridCol w="444500"/>
                <a:gridCol w="441325"/>
                <a:gridCol w="444500"/>
                <a:gridCol w="444500"/>
                <a:gridCol w="442912"/>
              </a:tblGrid>
              <a:tr h="285750">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3</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5</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6</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7</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4</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8</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rgbClr val="FF3300"/>
                          </a:solidFill>
                          <a:effectLst/>
                          <a:latin typeface="Arial" panose="020B0604020202020204" pitchFamily="34" charset="0"/>
                          <a:ea typeface="楷体_GB2312" pitchFamily="49" charset="-122"/>
                        </a:rPr>
                        <a:t>9</a:t>
                      </a:r>
                      <a:endParaRPr kumimoji="0" lang="en-US" altLang="zh-CN" sz="1400" b="1" i="0" u="none" strike="noStrike" cap="none" normalizeH="0" baseline="0">
                        <a:ln>
                          <a:noFill/>
                        </a:ln>
                        <a:solidFill>
                          <a:srgbClr val="FF330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2</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e</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h</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r</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i</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rPr>
                        <a:t>e</a:t>
                      </a:r>
                      <a:endParaRPr kumimoji="0" lang="en-US" altLang="zh-CN"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rgbClr val="FF3300"/>
                          </a:solidFill>
                          <a:effectLst/>
                          <a:latin typeface="Arial" panose="020B0604020202020204" pitchFamily="34" charset="0"/>
                          <a:ea typeface="楷体_GB2312" pitchFamily="49" charset="-122"/>
                        </a:rPr>
                        <a:t>s</a:t>
                      </a:r>
                      <a:endParaRPr kumimoji="0" lang="en-US" altLang="zh-CN" sz="1400" b="1" i="0" u="none" strike="noStrike" cap="none" normalizeH="0" baseline="0">
                        <a:ln>
                          <a:noFill/>
                        </a:ln>
                        <a:solidFill>
                          <a:srgbClr val="FF3300"/>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rPr>
                        <a:t>s</a:t>
                      </a:r>
                      <a:endParaRPr kumimoji="0" lang="en-US" altLang="zh-CN" sz="14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8" name="组合 57"/>
          <p:cNvGrpSpPr/>
          <p:nvPr/>
        </p:nvGrpSpPr>
        <p:grpSpPr>
          <a:xfrm>
            <a:off x="4661835" y="3820288"/>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6</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9</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5</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8</a:t>
              </a:r>
              <a:endParaRPr kumimoji="1" lang="en-US" altLang="zh-CN" sz="28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r</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i</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s</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h</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a:ln>
                  <a:noFill/>
                </a:ln>
                <a:solidFill>
                  <a:srgbClr val="272777"/>
                </a:solidFill>
                <a:effectLst/>
                <a:uLnTx/>
                <a:uFillTx/>
                <a:latin typeface="Times New Roman" panose="02020603050405020304"/>
                <a:ea typeface="楷体_GB2312" pitchFamily="49" charset="-122"/>
              </a:endParaRP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457200" y="274638"/>
            <a:ext cx="8229600" cy="634082"/>
          </a:xfrm>
        </p:spPr>
        <p:txBody>
          <a:bodyPr/>
          <a:lstStyle/>
          <a:p>
            <a:r>
              <a:rPr lang="en-US" altLang="zh-CN" sz="3600" dirty="0"/>
              <a:t>AC</a:t>
            </a:r>
            <a:r>
              <a:rPr lang="zh-CN" altLang="en-US" sz="3600" dirty="0"/>
              <a:t>算法</a:t>
            </a:r>
            <a:r>
              <a:rPr lang="en-US" altLang="zh-CN" sz="3600" dirty="0"/>
              <a:t>-</a:t>
            </a:r>
            <a:r>
              <a:rPr lang="zh-CN" altLang="en-US" dirty="0"/>
              <a:t>实现的原理</a:t>
            </a:r>
            <a:endParaRPr lang="zh-CN" altLang="en-US" dirty="0"/>
          </a:p>
        </p:txBody>
      </p:sp>
      <p:sp>
        <p:nvSpPr>
          <p:cNvPr id="7171" name="内容占位符 2"/>
          <p:cNvSpPr>
            <a:spLocks noGrp="1"/>
          </p:cNvSpPr>
          <p:nvPr>
            <p:ph idx="4294967295"/>
          </p:nvPr>
        </p:nvSpPr>
        <p:spPr>
          <a:xfrm>
            <a:off x="457200" y="1124744"/>
            <a:ext cx="8229600" cy="4525963"/>
          </a:xfrm>
        </p:spPr>
        <p:txBody>
          <a:bodyPr/>
          <a:lstStyle/>
          <a:p>
            <a:r>
              <a:rPr lang="zh-CN" altLang="en-US" dirty="0"/>
              <a:t>形象的说：</a:t>
            </a:r>
            <a:r>
              <a:rPr lang="en-US" altLang="zh-CN" dirty="0" err="1"/>
              <a:t>KMP+trie</a:t>
            </a:r>
            <a:r>
              <a:rPr lang="zh-CN" altLang="en-US" dirty="0"/>
              <a:t>树（字典树）的组合</a:t>
            </a:r>
            <a:endParaRPr lang="en-US" altLang="zh-CN" dirty="0"/>
          </a:p>
          <a:p>
            <a:endParaRPr lang="en-US" altLang="zh-CN" dirty="0"/>
          </a:p>
          <a:p>
            <a:r>
              <a:rPr lang="zh-CN" altLang="en-US" dirty="0"/>
              <a:t>什么是</a:t>
            </a:r>
            <a:r>
              <a:rPr lang="en-US" altLang="zh-CN" dirty="0" err="1"/>
              <a:t>trie</a:t>
            </a:r>
            <a:r>
              <a:rPr lang="zh-CN" altLang="en-US" dirty="0"/>
              <a:t>树（字典树）？</a:t>
            </a:r>
            <a:endParaRPr lang="zh-CN" altLang="en-US" dirty="0"/>
          </a:p>
        </p:txBody>
      </p:sp>
      <p:sp>
        <p:nvSpPr>
          <p:cNvPr id="4" name="Rectangle 2"/>
          <p:cNvSpPr txBox="1">
            <a:spLocks noChangeArrowheads="1"/>
          </p:cNvSpPr>
          <p:nvPr/>
        </p:nvSpPr>
        <p:spPr bwMode="auto">
          <a:xfrm>
            <a:off x="2483768" y="2420888"/>
            <a:ext cx="4341168" cy="89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a:ln>
                  <a:noFill/>
                </a:ln>
                <a:solidFill>
                  <a:srgbClr val="C00000"/>
                </a:solidFill>
                <a:effectLst/>
                <a:uLnTx/>
                <a:uFillTx/>
                <a:latin typeface="Arial" panose="020B0604020202020204"/>
                <a:ea typeface="宋体" panose="02010600030101010101" pitchFamily="2" charset="-122"/>
                <a:cs typeface="+mj-cs"/>
              </a:rPr>
              <a:t>字典树（</a:t>
            </a:r>
            <a:r>
              <a:rPr kumimoji="0" lang="en-US" altLang="zh-CN" sz="3600" b="0" i="0" u="none" strike="noStrike" kern="0" cap="none" spc="0" normalizeH="0" baseline="0" noProof="0" dirty="0" err="1">
                <a:ln>
                  <a:noFill/>
                </a:ln>
                <a:solidFill>
                  <a:srgbClr val="C00000"/>
                </a:solidFill>
                <a:effectLst/>
                <a:uLnTx/>
                <a:uFillTx/>
                <a:latin typeface="Arial" panose="020B0604020202020204"/>
                <a:ea typeface="宋体" panose="02010600030101010101" pitchFamily="2" charset="-122"/>
                <a:cs typeface="+mj-cs"/>
              </a:rPr>
              <a:t>trie</a:t>
            </a:r>
            <a:r>
              <a:rPr kumimoji="0" lang="zh-CN" altLang="en-US" sz="3600" b="0" i="0" u="none" strike="noStrike" kern="0" cap="none" spc="0" normalizeH="0" baseline="0" noProof="0" dirty="0">
                <a:ln>
                  <a:noFill/>
                </a:ln>
                <a:solidFill>
                  <a:srgbClr val="C00000"/>
                </a:solidFill>
                <a:effectLst/>
                <a:uLnTx/>
                <a:uFillTx/>
                <a:latin typeface="Arial" panose="020B0604020202020204"/>
                <a:ea typeface="宋体" panose="02010600030101010101" pitchFamily="2" charset="-122"/>
                <a:cs typeface="+mj-cs"/>
              </a:rPr>
              <a:t>）</a:t>
            </a:r>
            <a:endParaRPr kumimoji="0" lang="zh-CN" altLang="en-US" sz="3600" b="0" i="0" u="none" strike="noStrike" kern="0" cap="none" spc="0" normalizeH="0" baseline="0" noProof="0" dirty="0">
              <a:ln>
                <a:noFill/>
              </a:ln>
              <a:solidFill>
                <a:srgbClr val="C00000"/>
              </a:solidFill>
              <a:effectLst/>
              <a:uLnTx/>
              <a:uFillTx/>
              <a:latin typeface="Arial" panose="020B0604020202020204"/>
              <a:ea typeface="宋体" panose="02010600030101010101" pitchFamily="2" charset="-122"/>
              <a:cs typeface="+mj-cs"/>
            </a:endParaRPr>
          </a:p>
        </p:txBody>
      </p:sp>
      <p:sp>
        <p:nvSpPr>
          <p:cNvPr id="5" name="Rectangle 3"/>
          <p:cNvSpPr txBox="1">
            <a:spLocks noChangeArrowheads="1"/>
          </p:cNvSpPr>
          <p:nvPr/>
        </p:nvSpPr>
        <p:spPr>
          <a:xfrm>
            <a:off x="539552" y="3717032"/>
            <a:ext cx="82296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当关键字是字符串的时候，</a:t>
            </a:r>
            <a:r>
              <a:rPr lang="zh-CN" altLang="en-US" dirty="0">
                <a:highlight>
                  <a:srgbClr val="FFFF00"/>
                </a:highlight>
              </a:rPr>
              <a:t>利用串的公共前缀来节约内存</a:t>
            </a:r>
            <a:r>
              <a:rPr lang="zh-CN" altLang="en-US" dirty="0"/>
              <a:t>，加快检索速度。</a:t>
            </a:r>
            <a:endParaRPr lang="zh-CN" altLang="en-US" dirty="0"/>
          </a:p>
          <a:p>
            <a:pPr fontAlgn="auto">
              <a:spcAft>
                <a:spcPts val="0"/>
              </a:spcAft>
            </a:pPr>
            <a:r>
              <a:rPr lang="zh-CN" altLang="en-US" dirty="0"/>
              <a:t>例如，需要保存“</a:t>
            </a:r>
            <a:r>
              <a:rPr lang="en-US" altLang="zh-CN" dirty="0"/>
              <a:t>computer”</a:t>
            </a:r>
            <a:r>
              <a:rPr lang="zh-CN" altLang="en-US" dirty="0"/>
              <a:t>和“</a:t>
            </a:r>
            <a:r>
              <a:rPr lang="en-US" altLang="zh-CN" dirty="0"/>
              <a:t>command”</a:t>
            </a:r>
            <a:r>
              <a:rPr lang="zh-CN" altLang="en-US" dirty="0"/>
              <a:t>，由于它们的前三个字母是相同的，所以希望它们共享前三个字母，而只有剩下部分才进行分开储存。</a:t>
            </a:r>
            <a:endParaRPr lang="zh-CN" altLang="en-US"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9552" y="1052736"/>
            <a:ext cx="8229600" cy="33845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rPr>
              <a:t>双数组算法的特点</a:t>
            </a:r>
            <a:endParaRPr kumimoji="0" lang="zh-CN" altLang="en-US" sz="3200" b="0" i="0" u="none" strike="noStrike" kern="0" cap="none" spc="0" normalizeH="0" baseline="0" noProof="0">
              <a:ln>
                <a:noFill/>
              </a:ln>
              <a:solidFill>
                <a:srgbClr val="000000"/>
              </a:solidFill>
              <a:effectLst/>
              <a:uLnTx/>
              <a:uFillTx/>
              <a:latin typeface="Arial" panose="020B0604020202020204"/>
              <a:ea typeface="楷体_GB231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内存利用率高</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检测</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扫描</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时间复杂度</a:t>
            </a:r>
            <a:r>
              <a:rPr kumimoji="0" lang="en-US" altLang="zh-CN" sz="2800" b="0" i="0" u="none" strike="noStrike" kern="0" cap="none" spc="0" normalizeH="0" baseline="0" noProof="0">
                <a:ln>
                  <a:noFill/>
                </a:ln>
                <a:solidFill>
                  <a:srgbClr val="000000"/>
                </a:solidFill>
                <a:effectLst/>
                <a:uLnTx/>
                <a:uFillTx/>
                <a:latin typeface="Arial" panose="020B0604020202020204"/>
                <a:ea typeface="楷体_GB2312"/>
              </a:rPr>
              <a:t>O(n),</a:t>
            </a: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检测效率高</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楷体_GB2312"/>
              </a:rPr>
              <a:t>缺点</a:t>
            </a:r>
            <a:endParaRPr kumimoji="0" lang="zh-CN" altLang="en-US" sz="28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初始化时间长</a:t>
            </a:r>
            <a:r>
              <a:rPr kumimoji="0" lang="zh-CN" altLang="en-US" sz="2400" b="0" i="0" u="none" strike="noStrike" kern="0" cap="none" spc="0" normalizeH="0" baseline="0" noProof="0">
                <a:ln>
                  <a:noFill/>
                </a:ln>
                <a:solidFill>
                  <a:srgbClr val="000000"/>
                </a:solidFill>
                <a:effectLst/>
                <a:uLnTx/>
                <a:uFillTx/>
                <a:latin typeface="Arial" panose="020B0604020202020204"/>
                <a:ea typeface="楷体_GB2312"/>
              </a:rPr>
              <a:t>；</a:t>
            </a:r>
            <a:endParaRPr kumimoji="0" lang="zh-CN" altLang="en-US" sz="2400" b="0" i="0" u="none" strike="noStrike" kern="0" cap="none" spc="0" normalizeH="0" baseline="0" noProof="0">
              <a:ln>
                <a:noFill/>
              </a:ln>
              <a:solidFill>
                <a:srgbClr val="000000"/>
              </a:solidFill>
              <a:effectLst/>
              <a:uLnTx/>
              <a:uFillTx/>
              <a:latin typeface="Arial" panose="020B0604020202020204"/>
              <a:ea typeface="楷体_GB2312"/>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rPr>
              <a:t>模式的变化，无法动态重构</a:t>
            </a:r>
            <a:endParaRPr kumimoji="0" lang="zh-CN" altLang="en-US" sz="2400" b="0" i="0" u="none" strike="noStrike" kern="0" cap="none" spc="0" normalizeH="0" baseline="0" noProof="0">
              <a:ln>
                <a:noFill/>
              </a:ln>
              <a:solidFill>
                <a:srgbClr val="000000"/>
              </a:solidFill>
              <a:effectLst/>
              <a:highlight>
                <a:srgbClr val="FFFF00"/>
              </a:highlight>
              <a:uLnTx/>
              <a:uFillTx/>
              <a:latin typeface="Arial" panose="020B0604020202020204"/>
              <a:ea typeface="楷体_GB2312"/>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endParaRPr lang="en-US" altLang="zh-CN" sz="40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980728"/>
            <a:ext cx="8229600" cy="5145434"/>
          </a:xfrm>
        </p:spPr>
        <p:txBody>
          <a:bodyPr/>
          <a:lstStyle/>
          <a:p>
            <a:pPr eaLnBrk="1" hangingPunct="1">
              <a:buFontTx/>
              <a:buNone/>
            </a:pPr>
            <a:r>
              <a:rPr lang="zh-CN" altLang="en-US" dirty="0"/>
              <a:t>例如，需要保存以下</a:t>
            </a:r>
            <a:r>
              <a:rPr lang="en-US" altLang="zh-CN" dirty="0"/>
              <a:t>8</a:t>
            </a:r>
            <a:r>
              <a:rPr lang="zh-CN" altLang="en-US" dirty="0"/>
              <a:t>个单词：</a:t>
            </a:r>
            <a:endParaRPr lang="zh-CN" altLang="en-US" dirty="0"/>
          </a:p>
          <a:p>
            <a:pPr eaLnBrk="1" hangingPunct="1">
              <a:buFontTx/>
              <a:buNone/>
            </a:pPr>
            <a:r>
              <a:rPr lang="en-US" altLang="zh-CN" dirty="0"/>
              <a:t>because</a:t>
            </a:r>
            <a:endParaRPr lang="en-US" altLang="zh-CN" dirty="0"/>
          </a:p>
          <a:p>
            <a:pPr eaLnBrk="1" hangingPunct="1">
              <a:buFontTx/>
              <a:buNone/>
            </a:pPr>
            <a:r>
              <a:rPr lang="en-US" altLang="zh-CN" dirty="0"/>
              <a:t>before</a:t>
            </a:r>
            <a:endParaRPr lang="en-US" altLang="zh-CN" dirty="0"/>
          </a:p>
          <a:p>
            <a:pPr eaLnBrk="1" hangingPunct="1">
              <a:buFontTx/>
              <a:buNone/>
            </a:pPr>
            <a:r>
              <a:rPr lang="en-US" altLang="zh-CN" dirty="0"/>
              <a:t>beg</a:t>
            </a:r>
            <a:endParaRPr lang="en-US" altLang="zh-CN" dirty="0"/>
          </a:p>
          <a:p>
            <a:pPr eaLnBrk="1" hangingPunct="1">
              <a:buFontTx/>
              <a:buNone/>
            </a:pPr>
            <a:r>
              <a:rPr lang="en-US" altLang="zh-CN" dirty="0"/>
              <a:t>beggar</a:t>
            </a:r>
            <a:endParaRPr lang="en-US" altLang="zh-CN" dirty="0"/>
          </a:p>
          <a:p>
            <a:pPr eaLnBrk="1" hangingPunct="1">
              <a:buFontTx/>
              <a:buNone/>
            </a:pPr>
            <a:r>
              <a:rPr lang="en-US" altLang="zh-CN" dirty="0"/>
              <a:t>belong</a:t>
            </a:r>
            <a:endParaRPr lang="en-US" altLang="zh-CN" dirty="0"/>
          </a:p>
          <a:p>
            <a:pPr eaLnBrk="1" hangingPunct="1">
              <a:buFontTx/>
              <a:buNone/>
            </a:pPr>
            <a:r>
              <a:rPr lang="en-US" altLang="zh-CN" dirty="0"/>
              <a:t>below</a:t>
            </a:r>
            <a:endParaRPr lang="en-US" altLang="zh-CN" dirty="0"/>
          </a:p>
          <a:p>
            <a:pPr eaLnBrk="1" hangingPunct="1">
              <a:buFontTx/>
              <a:buNone/>
            </a:pPr>
            <a:r>
              <a:rPr lang="en-US" altLang="zh-CN" dirty="0"/>
              <a:t>day</a:t>
            </a:r>
            <a:endParaRPr lang="en-US" altLang="zh-CN" dirty="0"/>
          </a:p>
          <a:p>
            <a:pPr eaLnBrk="1" hangingPunct="1">
              <a:buFontTx/>
              <a:buNone/>
            </a:pPr>
            <a:r>
              <a:rPr lang="en-US" altLang="zh-CN" dirty="0"/>
              <a:t>dead</a:t>
            </a:r>
            <a:endParaRPr lang="en-US" altLang="zh-CN" dirty="0"/>
          </a:p>
          <a:p>
            <a:pPr eaLnBrk="1" hangingPunct="1">
              <a:buFontTx/>
              <a:buNone/>
            </a:pPr>
            <a:endParaRPr lang="en-US" altLang="zh-CN" dirty="0"/>
          </a:p>
        </p:txBody>
      </p:sp>
      <p:sp>
        <p:nvSpPr>
          <p:cNvPr id="3" name="标题 1"/>
          <p:cNvSpPr>
            <a:spLocks noGrp="1"/>
          </p:cNvSpPr>
          <p:nvPr>
            <p:ph type="title" idx="4294967295"/>
          </p:nvPr>
        </p:nvSpPr>
        <p:spPr>
          <a:xfrm>
            <a:off x="457200" y="274638"/>
            <a:ext cx="8229600" cy="634082"/>
          </a:xfrm>
        </p:spPr>
        <p:txBody>
          <a:bodyPr/>
          <a:lstStyle/>
          <a:p>
            <a:r>
              <a:rPr lang="en-US" altLang="zh-CN" sz="3600" dirty="0"/>
              <a:t>AC</a:t>
            </a:r>
            <a:r>
              <a:rPr lang="zh-CN" altLang="en-US" sz="3600" dirty="0"/>
              <a:t>算法</a:t>
            </a:r>
            <a:r>
              <a:rPr lang="en-US" altLang="zh-CN" sz="3600" dirty="0"/>
              <a:t>-</a:t>
            </a:r>
            <a:r>
              <a:rPr lang="zh-CN" altLang="en-US" dirty="0"/>
              <a:t>实现的原理</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5816" y="2276872"/>
            <a:ext cx="5434757" cy="317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Trie</a:t>
            </a:r>
            <a:r>
              <a:rPr lang="zh-CN" altLang="en-US"/>
              <a:t>的特点</a:t>
            </a:r>
            <a:endParaRPr lang="zh-CN" altLang="en-US"/>
          </a:p>
        </p:txBody>
      </p:sp>
      <p:sp>
        <p:nvSpPr>
          <p:cNvPr id="6147" name="Rectangle 3"/>
          <p:cNvSpPr>
            <a:spLocks noGrp="1" noChangeArrowheads="1"/>
          </p:cNvSpPr>
          <p:nvPr>
            <p:ph type="body" idx="1"/>
          </p:nvPr>
        </p:nvSpPr>
        <p:spPr/>
        <p:txBody>
          <a:bodyPr/>
          <a:lstStyle/>
          <a:p>
            <a:pPr eaLnBrk="1" hangingPunct="1"/>
            <a:r>
              <a:rPr lang="zh-CN" altLang="en-US" b="1" dirty="0">
                <a:highlight>
                  <a:srgbClr val="FFFF00"/>
                </a:highlight>
              </a:rPr>
              <a:t>根节点不包含字母，除根节点外每一个节点都仅包含一个英文字母</a:t>
            </a:r>
            <a:endParaRPr lang="zh-CN" altLang="en-US" b="1" dirty="0">
              <a:highlight>
                <a:srgbClr val="FFFF00"/>
              </a:highlight>
            </a:endParaRPr>
          </a:p>
          <a:p>
            <a:pPr eaLnBrk="1" hangingPunct="1"/>
            <a:r>
              <a:rPr lang="zh-CN" altLang="en-US" b="1" dirty="0"/>
              <a:t>从根节点到某一节点，路径上经过的字母依次连起来所构成的字母序列，称为该节点对应的单词。</a:t>
            </a:r>
            <a:endParaRPr lang="zh-CN" altLang="en-US" b="1" dirty="0"/>
          </a:p>
          <a:p>
            <a:pPr eaLnBrk="1" hangingPunct="1"/>
            <a:r>
              <a:rPr lang="zh-CN" altLang="en-US" b="1" dirty="0"/>
              <a:t>每个节点的所有儿子包含的字母都不相同。</a:t>
            </a:r>
            <a:r>
              <a:rPr lang="en-US" altLang="zh-CN" b="1" dirty="0"/>
              <a:t>(</a:t>
            </a:r>
            <a:r>
              <a:rPr lang="zh-CN" altLang="en-US" b="1" dirty="0">
                <a:solidFill>
                  <a:srgbClr val="C00000"/>
                </a:solidFill>
              </a:rPr>
              <a:t>对于小写字母的英文单词，每个节点的儿子最多有</a:t>
            </a:r>
            <a:r>
              <a:rPr lang="en-US" altLang="zh-CN" b="1" dirty="0">
                <a:solidFill>
                  <a:srgbClr val="C00000"/>
                </a:solidFill>
              </a:rPr>
              <a:t>26</a:t>
            </a:r>
            <a:r>
              <a:rPr lang="zh-CN" altLang="en-US" b="1" dirty="0">
                <a:solidFill>
                  <a:srgbClr val="C00000"/>
                </a:solidFill>
              </a:rPr>
              <a:t>个</a:t>
            </a:r>
            <a:r>
              <a:rPr lang="en-US" altLang="zh-CN" b="1" dirty="0"/>
              <a:t>)</a:t>
            </a:r>
            <a:endParaRPr lang="en-US" altLang="zh-CN" b="1" dirty="0"/>
          </a:p>
          <a:p>
            <a:pPr eaLnBrk="1" hangingPunct="1"/>
            <a:r>
              <a:rPr lang="zh-CN" altLang="en-US" b="1" dirty="0"/>
              <a:t>插入和删除的时间均为</a:t>
            </a:r>
            <a:r>
              <a:rPr lang="en-US" altLang="zh-CN" b="1" dirty="0"/>
              <a:t>O</a:t>
            </a:r>
            <a:r>
              <a:rPr lang="zh-CN" altLang="en-US" b="1" dirty="0"/>
              <a:t>（</a:t>
            </a:r>
            <a:r>
              <a:rPr lang="en-US" altLang="zh-CN" b="1" dirty="0"/>
              <a:t>L</a:t>
            </a:r>
            <a:r>
              <a:rPr lang="zh-CN" altLang="en-US" b="1" dirty="0"/>
              <a:t>）</a:t>
            </a:r>
            <a:endParaRPr lang="zh-CN" altLang="en-US" b="1" dirty="0"/>
          </a:p>
          <a:p>
            <a:pPr eaLnBrk="1" hangingPunct="1"/>
            <a:r>
              <a:rPr lang="en-US" altLang="zh-CN" b="1" dirty="0"/>
              <a:t>L</a:t>
            </a:r>
            <a:r>
              <a:rPr lang="zh-CN" altLang="en-US" b="1" dirty="0"/>
              <a:t>为字符串的长度</a:t>
            </a:r>
            <a:endParaRPr lang="zh-CN" altLang="en-US" b="1" dirty="0"/>
          </a:p>
          <a:p>
            <a:pPr eaLnBrk="1" hangingPunct="1"/>
            <a:endParaRPr lang="zh-CN" altLang="en-US" b="1" dirty="0"/>
          </a:p>
        </p:txBody>
      </p:sp>
      <p:sp>
        <p:nvSpPr>
          <p:cNvPr id="4" name="标题 1"/>
          <p:cNvSpPr txBox="1"/>
          <p:nvPr/>
        </p:nvSpPr>
        <p:spPr>
          <a:xfrm>
            <a:off x="457200" y="274638"/>
            <a:ext cx="8229600" cy="6340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600"/>
              <a:t>AC</a:t>
            </a:r>
            <a:r>
              <a:rPr lang="zh-CN" altLang="en-US" sz="3600"/>
              <a:t>算法</a:t>
            </a:r>
            <a:r>
              <a:rPr lang="en-US" altLang="zh-CN" sz="3600"/>
              <a:t>-</a:t>
            </a:r>
            <a:r>
              <a:rPr lang="zh-CN" altLang="en-US"/>
              <a:t>实现的原理</a:t>
            </a:r>
            <a:endParaRPr lang="zh-CN" alt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457200" y="836712"/>
            <a:ext cx="8229600" cy="1143000"/>
          </a:xfrm>
        </p:spPr>
        <p:txBody>
          <a:bodyPr/>
          <a:lstStyle/>
          <a:p>
            <a:r>
              <a:rPr lang="zh-CN" altLang="en-US" dirty="0">
                <a:solidFill>
                  <a:srgbClr val="C00000"/>
                </a:solidFill>
              </a:rPr>
              <a:t>如何与</a:t>
            </a:r>
            <a:r>
              <a:rPr lang="en-US" altLang="zh-CN" dirty="0" err="1">
                <a:solidFill>
                  <a:srgbClr val="C00000"/>
                </a:solidFill>
              </a:rPr>
              <a:t>kmp</a:t>
            </a:r>
            <a:r>
              <a:rPr lang="zh-CN" altLang="en-US" dirty="0">
                <a:solidFill>
                  <a:srgbClr val="C00000"/>
                </a:solidFill>
              </a:rPr>
              <a:t>联系在一起？</a:t>
            </a:r>
            <a:endParaRPr lang="zh-CN" altLang="en-US" dirty="0">
              <a:solidFill>
                <a:srgbClr val="C00000"/>
              </a:solidFill>
            </a:endParaRPr>
          </a:p>
        </p:txBody>
      </p:sp>
      <p:sp>
        <p:nvSpPr>
          <p:cNvPr id="15363" name="内容占位符 2"/>
          <p:cNvSpPr>
            <a:spLocks noGrp="1"/>
          </p:cNvSpPr>
          <p:nvPr>
            <p:ph idx="4294967295"/>
          </p:nvPr>
        </p:nvSpPr>
        <p:spPr>
          <a:xfrm>
            <a:off x="457200" y="1835696"/>
            <a:ext cx="8229600" cy="4525963"/>
          </a:xfrm>
        </p:spPr>
        <p:txBody>
          <a:bodyPr/>
          <a:lstStyle/>
          <a:p>
            <a:r>
              <a:rPr lang="zh-CN" altLang="en-US" dirty="0"/>
              <a:t>关键是在</a:t>
            </a:r>
            <a:r>
              <a:rPr lang="en-US" altLang="zh-CN" dirty="0" err="1"/>
              <a:t>trie</a:t>
            </a:r>
            <a:r>
              <a:rPr lang="zh-CN" altLang="en-US" dirty="0"/>
              <a:t>树上 加了一种</a:t>
            </a:r>
            <a:r>
              <a:rPr lang="en-US" altLang="zh-CN" dirty="0"/>
              <a:t>fail</a:t>
            </a:r>
            <a:r>
              <a:rPr lang="zh-CN" altLang="en-US" dirty="0"/>
              <a:t>指针。</a:t>
            </a:r>
            <a:endParaRPr lang="en-US" altLang="zh-CN" dirty="0"/>
          </a:p>
          <a:p>
            <a:endParaRPr lang="en-US" altLang="zh-CN" dirty="0"/>
          </a:p>
          <a:p>
            <a:r>
              <a:rPr lang="en-US" altLang="zh-CN" dirty="0">
                <a:highlight>
                  <a:srgbClr val="FFFF00"/>
                </a:highlight>
              </a:rPr>
              <a:t>Fail</a:t>
            </a:r>
            <a:r>
              <a:rPr lang="zh-CN" altLang="en-US" dirty="0">
                <a:highlight>
                  <a:srgbClr val="FFFF00"/>
                </a:highlight>
              </a:rPr>
              <a:t>指针的用途</a:t>
            </a:r>
            <a:r>
              <a:rPr lang="zh-CN" altLang="en-US" dirty="0"/>
              <a:t>：就像是</a:t>
            </a:r>
            <a:r>
              <a:rPr lang="en-US" altLang="zh-CN" dirty="0" err="1"/>
              <a:t>kmp</a:t>
            </a:r>
            <a:r>
              <a:rPr lang="zh-CN" altLang="en-US" dirty="0"/>
              <a:t>中的</a:t>
            </a:r>
            <a:r>
              <a:rPr lang="en-US" altLang="zh-CN" dirty="0"/>
              <a:t>next</a:t>
            </a:r>
            <a:r>
              <a:rPr lang="zh-CN" altLang="en-US" dirty="0"/>
              <a:t>的数组。</a:t>
            </a:r>
            <a:endParaRPr lang="en-US" altLang="zh-CN" dirty="0"/>
          </a:p>
          <a:p>
            <a:r>
              <a:rPr lang="zh-CN" altLang="en-US" dirty="0">
                <a:highlight>
                  <a:srgbClr val="FFFF00"/>
                </a:highlight>
              </a:rPr>
              <a:t>在字符串失配的时候确定转移的节点</a:t>
            </a:r>
            <a:r>
              <a:rPr lang="zh-CN" altLang="en-US" dirty="0"/>
              <a:t>。</a:t>
            </a:r>
            <a:endParaRPr lang="en-US" altLang="zh-CN" dirty="0"/>
          </a:p>
        </p:txBody>
      </p:sp>
      <p:sp>
        <p:nvSpPr>
          <p:cNvPr id="4" name="标题 1"/>
          <p:cNvSpPr txBox="1"/>
          <p:nvPr/>
        </p:nvSpPr>
        <p:spPr>
          <a:xfrm>
            <a:off x="457200" y="274638"/>
            <a:ext cx="8229600" cy="6340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600"/>
              <a:t>AC</a:t>
            </a:r>
            <a:r>
              <a:rPr lang="zh-CN" altLang="en-US" sz="3600"/>
              <a:t>算法</a:t>
            </a:r>
            <a:r>
              <a:rPr lang="en-US" altLang="zh-CN" sz="3600"/>
              <a:t>-</a:t>
            </a:r>
            <a:r>
              <a:rPr lang="zh-CN" altLang="en-US"/>
              <a:t>实现的原理</a:t>
            </a:r>
            <a:endParaRPr lang="zh-CN"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447006" y="692696"/>
            <a:ext cx="8229600" cy="1143000"/>
          </a:xfrm>
        </p:spPr>
        <p:txBody>
          <a:bodyPr/>
          <a:lstStyle/>
          <a:p>
            <a:r>
              <a:rPr lang="zh-CN" altLang="en-US" dirty="0"/>
              <a:t>先看到底是什么样的</a:t>
            </a:r>
            <a:endParaRPr lang="zh-CN" altLang="en-US" dirty="0"/>
          </a:p>
        </p:txBody>
      </p:sp>
      <p:sp>
        <p:nvSpPr>
          <p:cNvPr id="16387" name="内容占位符 2"/>
          <p:cNvSpPr>
            <a:spLocks noGrp="1"/>
          </p:cNvSpPr>
          <p:nvPr>
            <p:ph idx="4294967295"/>
          </p:nvPr>
        </p:nvSpPr>
        <p:spPr>
          <a:xfrm>
            <a:off x="457200" y="1628800"/>
            <a:ext cx="8229600" cy="4525963"/>
          </a:xfrm>
        </p:spPr>
        <p:txBody>
          <a:bodyPr/>
          <a:lstStyle/>
          <a:p>
            <a:r>
              <a:rPr lang="zh-CN" altLang="en-US" dirty="0"/>
              <a:t>这只显示了</a:t>
            </a:r>
            <a:r>
              <a:rPr lang="en-US" altLang="zh-CN" dirty="0"/>
              <a:t>e</a:t>
            </a:r>
            <a:r>
              <a:rPr lang="zh-CN" altLang="en-US" dirty="0"/>
              <a:t>的失配指针。</a:t>
            </a:r>
            <a:endParaRPr lang="en-US" altLang="zh-CN" dirty="0"/>
          </a:p>
          <a:p>
            <a:r>
              <a:rPr lang="zh-CN" altLang="en-US" dirty="0"/>
              <a:t>例如匹配文本串：</a:t>
            </a:r>
            <a:r>
              <a:rPr lang="en-US" altLang="zh-CN" dirty="0" err="1"/>
              <a:t>sher</a:t>
            </a:r>
            <a:r>
              <a:rPr lang="en-US" altLang="zh-CN" dirty="0"/>
              <a:t>  </a:t>
            </a:r>
            <a:r>
              <a:rPr lang="zh-CN" altLang="en-US" dirty="0"/>
              <a:t>在这颗</a:t>
            </a:r>
            <a:r>
              <a:rPr lang="en-US" altLang="zh-CN" dirty="0" err="1"/>
              <a:t>trie</a:t>
            </a:r>
            <a:r>
              <a:rPr lang="zh-CN" altLang="en-US" dirty="0"/>
              <a:t>树里匹配到了</a:t>
            </a:r>
            <a:r>
              <a:rPr lang="en-US" altLang="zh-CN" dirty="0"/>
              <a:t>her</a:t>
            </a:r>
            <a:endParaRPr lang="zh-CN" altLang="en-US" dirty="0"/>
          </a:p>
        </p:txBody>
      </p:sp>
      <p:sp>
        <p:nvSpPr>
          <p:cNvPr id="2" name="椭圆 1"/>
          <p:cNvSpPr/>
          <p:nvPr/>
        </p:nvSpPr>
        <p:spPr>
          <a:xfrm>
            <a:off x="4283968" y="2555776"/>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60032" y="2406079"/>
            <a:ext cx="715260" cy="461665"/>
          </a:xfrm>
          <a:prstGeom prst="rect">
            <a:avLst/>
          </a:prstGeom>
          <a:noFill/>
        </p:spPr>
        <p:txBody>
          <a:bodyPr wrap="none" rtlCol="0">
            <a:spAutoFit/>
          </a:bodyPr>
          <a:lstStyle/>
          <a:p>
            <a:r>
              <a:rPr lang="en-US" altLang="zh-CN" dirty="0"/>
              <a:t>root</a:t>
            </a:r>
            <a:endParaRPr lang="zh-CN" altLang="en-US" dirty="0"/>
          </a:p>
        </p:txBody>
      </p:sp>
      <p:sp>
        <p:nvSpPr>
          <p:cNvPr id="12" name="椭圆 11"/>
          <p:cNvSpPr/>
          <p:nvPr/>
        </p:nvSpPr>
        <p:spPr>
          <a:xfrm>
            <a:off x="7092280" y="5277301"/>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r</a:t>
            </a:r>
            <a:endParaRPr lang="zh-CN" altLang="en-US" dirty="0">
              <a:solidFill>
                <a:srgbClr val="0070C0"/>
              </a:solidFill>
            </a:endParaRPr>
          </a:p>
        </p:txBody>
      </p:sp>
      <p:sp>
        <p:nvSpPr>
          <p:cNvPr id="13" name="椭圆 12"/>
          <p:cNvSpPr/>
          <p:nvPr/>
        </p:nvSpPr>
        <p:spPr>
          <a:xfrm>
            <a:off x="4980812" y="5297864"/>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y</a:t>
            </a:r>
            <a:endParaRPr lang="zh-CN" altLang="en-US" dirty="0">
              <a:solidFill>
                <a:srgbClr val="0070C0"/>
              </a:solidFill>
            </a:endParaRPr>
          </a:p>
        </p:txBody>
      </p:sp>
      <p:sp>
        <p:nvSpPr>
          <p:cNvPr id="15" name="椭圆 14"/>
          <p:cNvSpPr/>
          <p:nvPr/>
        </p:nvSpPr>
        <p:spPr>
          <a:xfrm>
            <a:off x="1763688" y="5301208"/>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a:t>
            </a:r>
            <a:endParaRPr lang="zh-CN" altLang="en-US" dirty="0">
              <a:solidFill>
                <a:srgbClr val="0070C0"/>
              </a:solidFill>
            </a:endParaRPr>
          </a:p>
        </p:txBody>
      </p:sp>
      <p:sp>
        <p:nvSpPr>
          <p:cNvPr id="4" name="椭圆 3"/>
          <p:cNvSpPr/>
          <p:nvPr/>
        </p:nvSpPr>
        <p:spPr>
          <a:xfrm rot="2491262">
            <a:off x="1762743" y="3812674"/>
            <a:ext cx="1239300" cy="2227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8213090">
            <a:off x="5295174" y="2982206"/>
            <a:ext cx="1239300" cy="2227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2" idx="3"/>
            <a:endCxn id="15" idx="7"/>
          </p:cNvCxnSpPr>
          <p:nvPr/>
        </p:nvCxnSpPr>
        <p:spPr>
          <a:xfrm flipH="1">
            <a:off x="2132464" y="2932343"/>
            <a:ext cx="2214776" cy="24334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419872" y="3450605"/>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s</a:t>
            </a:r>
            <a:endParaRPr lang="zh-CN" altLang="en-US" dirty="0">
              <a:solidFill>
                <a:srgbClr val="C00000"/>
              </a:solidFill>
            </a:endParaRPr>
          </a:p>
        </p:txBody>
      </p:sp>
      <p:cxnSp>
        <p:nvCxnSpPr>
          <p:cNvPr id="23" name="直接连接符 22"/>
          <p:cNvCxnSpPr>
            <a:stCxn id="2" idx="5"/>
            <a:endCxn id="12" idx="1"/>
          </p:cNvCxnSpPr>
          <p:nvPr/>
        </p:nvCxnSpPr>
        <p:spPr>
          <a:xfrm>
            <a:off x="4652744" y="2932343"/>
            <a:ext cx="2502808" cy="24095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258900" y="3450605"/>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a:t>
            </a:r>
            <a:endParaRPr lang="zh-CN" altLang="en-US" dirty="0">
              <a:solidFill>
                <a:srgbClr val="C00000"/>
              </a:solidFill>
            </a:endParaRPr>
          </a:p>
        </p:txBody>
      </p:sp>
      <p:sp>
        <p:nvSpPr>
          <p:cNvPr id="9" name="椭圆 8"/>
          <p:cNvSpPr/>
          <p:nvPr/>
        </p:nvSpPr>
        <p:spPr>
          <a:xfrm>
            <a:off x="6156176" y="4355976"/>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a:t>
            </a:r>
            <a:endParaRPr lang="zh-CN" altLang="en-US" dirty="0">
              <a:solidFill>
                <a:srgbClr val="0070C0"/>
              </a:solidFill>
            </a:endParaRPr>
          </a:p>
        </p:txBody>
      </p:sp>
      <p:cxnSp>
        <p:nvCxnSpPr>
          <p:cNvPr id="26" name="直接连接符 25"/>
          <p:cNvCxnSpPr>
            <a:stCxn id="8" idx="5"/>
            <a:endCxn id="13" idx="1"/>
          </p:cNvCxnSpPr>
          <p:nvPr/>
        </p:nvCxnSpPr>
        <p:spPr>
          <a:xfrm>
            <a:off x="3788648" y="3827172"/>
            <a:ext cx="1255436" cy="15353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196481" y="4316964"/>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a:t>
            </a:r>
            <a:endParaRPr lang="zh-CN" altLang="en-US" dirty="0">
              <a:solidFill>
                <a:srgbClr val="C00000"/>
              </a:solidFill>
            </a:endParaRPr>
          </a:p>
        </p:txBody>
      </p:sp>
      <p:cxnSp>
        <p:nvCxnSpPr>
          <p:cNvPr id="30" name="直接连接符 29"/>
          <p:cNvCxnSpPr/>
          <p:nvPr/>
        </p:nvCxnSpPr>
        <p:spPr>
          <a:xfrm>
            <a:off x="2968240" y="4737577"/>
            <a:ext cx="568097" cy="7603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317915" y="5372789"/>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r</a:t>
            </a:r>
            <a:endParaRPr lang="zh-CN" altLang="en-US" dirty="0">
              <a:solidFill>
                <a:srgbClr val="0070C0"/>
              </a:solidFill>
            </a:endParaRPr>
          </a:p>
        </p:txBody>
      </p:sp>
      <p:sp>
        <p:nvSpPr>
          <p:cNvPr id="11" name="椭圆 10"/>
          <p:cNvSpPr/>
          <p:nvPr/>
        </p:nvSpPr>
        <p:spPr>
          <a:xfrm>
            <a:off x="2627784" y="4355976"/>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a:t>
            </a:r>
            <a:endParaRPr lang="zh-CN" altLang="en-US" dirty="0">
              <a:solidFill>
                <a:srgbClr val="C00000"/>
              </a:solidFill>
            </a:endParaRPr>
          </a:p>
        </p:txBody>
      </p:sp>
      <p:sp>
        <p:nvSpPr>
          <p:cNvPr id="35" name="任意多边形 34"/>
          <p:cNvSpPr/>
          <p:nvPr/>
        </p:nvSpPr>
        <p:spPr>
          <a:xfrm>
            <a:off x="2120630" y="4483684"/>
            <a:ext cx="6092151" cy="2057104"/>
          </a:xfrm>
          <a:custGeom>
            <a:avLst/>
            <a:gdLst>
              <a:gd name="connsiteX0" fmla="*/ 0 w 6092151"/>
              <a:gd name="connsiteY0" fmla="*/ 1255635 h 2057104"/>
              <a:gd name="connsiteX1" fmla="*/ 2675106 w 6092151"/>
              <a:gd name="connsiteY1" fmla="*/ 2053303 h 2057104"/>
              <a:gd name="connsiteX2" fmla="*/ 5856051 w 6092151"/>
              <a:gd name="connsiteY2" fmla="*/ 1498827 h 2057104"/>
              <a:gd name="connsiteX3" fmla="*/ 5700408 w 6092151"/>
              <a:gd name="connsiteY3" fmla="*/ 224503 h 2057104"/>
              <a:gd name="connsiteX4" fmla="*/ 4445540 w 6092151"/>
              <a:gd name="connsiteY4" fmla="*/ 767 h 2057104"/>
              <a:gd name="connsiteX5" fmla="*/ 4445540 w 6092151"/>
              <a:gd name="connsiteY5" fmla="*/ 767 h 205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2151" h="2057104">
                <a:moveTo>
                  <a:pt x="0" y="1255635"/>
                </a:moveTo>
                <a:cubicBezTo>
                  <a:pt x="849549" y="1634203"/>
                  <a:pt x="1699098" y="2012771"/>
                  <a:pt x="2675106" y="2053303"/>
                </a:cubicBezTo>
                <a:cubicBezTo>
                  <a:pt x="3651114" y="2093835"/>
                  <a:pt x="5351834" y="1803627"/>
                  <a:pt x="5856051" y="1498827"/>
                </a:cubicBezTo>
                <a:cubicBezTo>
                  <a:pt x="6360268" y="1194027"/>
                  <a:pt x="5935493" y="474180"/>
                  <a:pt x="5700408" y="224503"/>
                </a:cubicBezTo>
                <a:cubicBezTo>
                  <a:pt x="5465323" y="-25174"/>
                  <a:pt x="4445540" y="767"/>
                  <a:pt x="4445540" y="767"/>
                </a:cubicBezTo>
                <a:lnTo>
                  <a:pt x="4445540" y="767"/>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tags/tag1.xml><?xml version="1.0" encoding="utf-8"?>
<p:tagLst xmlns:p="http://schemas.openxmlformats.org/presentationml/2006/main">
  <p:tag name="KSO_WPP_MARK_KEY" val="f4c1f397-7fe3-4aa6-8364-944cfe75bf98"/>
  <p:tag name="COMMONDATA" val="eyJoZGlkIjoiNjRmYTE2MzI2ODUzY2FhMWI0ZjE4ZDc3NmYwZmRjNzYifQ=="/>
  <p:tag name="commondata" val="eyJoZGlkIjoiOTljM2M0YzM2YTY0NTJmOGVkMTY0ZTBkZGUwYTYwMWM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8100</Words>
  <Application>WPS 演示</Application>
  <PresentationFormat>全屏显示(4:3)</PresentationFormat>
  <Paragraphs>1332</Paragraphs>
  <Slides>51</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51</vt:i4>
      </vt:variant>
    </vt:vector>
  </HeadingPairs>
  <TitlesOfParts>
    <vt:vector size="70" baseType="lpstr">
      <vt:lpstr>Arial</vt:lpstr>
      <vt:lpstr>宋体</vt:lpstr>
      <vt:lpstr>Wingdings</vt:lpstr>
      <vt:lpstr>华文楷体</vt:lpstr>
      <vt:lpstr>Arial Unicode MS</vt:lpstr>
      <vt:lpstr>隶书</vt:lpstr>
      <vt:lpstr>Arial</vt:lpstr>
      <vt:lpstr>楷体_GB2312</vt:lpstr>
      <vt:lpstr>新宋体</vt:lpstr>
      <vt:lpstr>微软雅黑</vt:lpstr>
      <vt:lpstr>Arial Unicode MS</vt:lpstr>
      <vt:lpstr>Franklin Gothic Medium</vt:lpstr>
      <vt:lpstr>楷体_GB2312</vt:lpstr>
      <vt:lpstr>Wingdings</vt:lpstr>
      <vt:lpstr>Times New Roman</vt:lpstr>
      <vt:lpstr>Monotype Sorts</vt:lpstr>
      <vt:lpstr>Wingdings</vt:lpstr>
      <vt:lpstr>Times New Roman</vt:lpstr>
      <vt:lpstr>1_Office 主题</vt:lpstr>
      <vt:lpstr>PowerPoint 演示文稿</vt:lpstr>
      <vt:lpstr>多模式匹配算法</vt:lpstr>
      <vt:lpstr>PowerPoint 演示文稿</vt:lpstr>
      <vt:lpstr>AC算法----有限自动机的多模式匹配算法</vt:lpstr>
      <vt:lpstr>AC算法-实现的原理</vt:lpstr>
      <vt:lpstr>AC算法-实现的原理</vt:lpstr>
      <vt:lpstr>Trie的特点</vt:lpstr>
      <vt:lpstr>如何与kmp联系在一起？</vt:lpstr>
      <vt:lpstr>先看到底是什么样的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{hers,his,she}</vt:lpstr>
      <vt:lpstr>失效函数</vt:lpstr>
      <vt:lpstr>失效函数</vt:lpstr>
      <vt:lpstr>输出函数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399</cp:revision>
  <dcterms:created xsi:type="dcterms:W3CDTF">2004-08-18T02:07:00Z</dcterms:created>
  <dcterms:modified xsi:type="dcterms:W3CDTF">2023-11-07T15:30:41Z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6B4C86AF93D34828B70BAED0604BF6C7_13</vt:lpwstr>
  </property>
</Properties>
</file>