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9" r:id="rId3"/>
    <p:sldId id="403" r:id="rId5"/>
    <p:sldId id="406" r:id="rId6"/>
    <p:sldId id="407" r:id="rId7"/>
    <p:sldId id="405" r:id="rId8"/>
    <p:sldId id="1325" r:id="rId9"/>
    <p:sldId id="1328" r:id="rId10"/>
    <p:sldId id="1331" r:id="rId11"/>
    <p:sldId id="408" r:id="rId12"/>
    <p:sldId id="867" r:id="rId13"/>
    <p:sldId id="404" r:id="rId14"/>
    <p:sldId id="409" r:id="rId15"/>
    <p:sldId id="410" r:id="rId16"/>
    <p:sldId id="1333" r:id="rId17"/>
    <p:sldId id="411" r:id="rId18"/>
    <p:sldId id="1332" r:id="rId19"/>
    <p:sldId id="412" r:id="rId20"/>
    <p:sldId id="413" r:id="rId21"/>
    <p:sldId id="1334" r:id="rId22"/>
    <p:sldId id="1337" r:id="rId23"/>
    <p:sldId id="414" r:id="rId24"/>
    <p:sldId id="415" r:id="rId25"/>
    <p:sldId id="416" r:id="rId26"/>
    <p:sldId id="1335" r:id="rId27"/>
    <p:sldId id="417" r:id="rId28"/>
    <p:sldId id="418" r:id="rId29"/>
    <p:sldId id="419" r:id="rId30"/>
    <p:sldId id="1322" r:id="rId31"/>
    <p:sldId id="1338" r:id="rId32"/>
    <p:sldId id="1339" r:id="rId33"/>
    <p:sldId id="1340" r:id="rId34"/>
    <p:sldId id="1341" r:id="rId35"/>
    <p:sldId id="1342" r:id="rId36"/>
    <p:sldId id="1343" r:id="rId37"/>
    <p:sldId id="1344" r:id="rId38"/>
    <p:sldId id="1345" r:id="rId39"/>
    <p:sldId id="1346" r:id="rId40"/>
    <p:sldId id="1347" r:id="rId41"/>
    <p:sldId id="1348" r:id="rId42"/>
    <p:sldId id="1349" r:id="rId43"/>
    <p:sldId id="1350" r:id="rId44"/>
    <p:sldId id="1351" r:id="rId45"/>
    <p:sldId id="1352" r:id="rId46"/>
    <p:sldId id="420" r:id="rId47"/>
    <p:sldId id="421" r:id="rId48"/>
    <p:sldId id="422" r:id="rId49"/>
    <p:sldId id="423" r:id="rId50"/>
    <p:sldId id="635" r:id="rId51"/>
    <p:sldId id="1315" r:id="rId52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6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33CC"/>
    <a:srgbClr val="FF3300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6391" autoAdjust="0"/>
  </p:normalViewPr>
  <p:slideViewPr>
    <p:cSldViewPr showGuides="1">
      <p:cViewPr varScale="1">
        <p:scale>
          <a:sx n="158" d="100"/>
          <a:sy n="158" d="100"/>
        </p:scale>
        <p:origin x="304" y="192"/>
      </p:cViewPr>
      <p:guideLst>
        <p:guide orient="horz" pos="2026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4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gs" Target="tags/tag16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1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3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5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4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81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7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9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1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5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6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7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9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356"/>
            <a:ext cx="7886700" cy="16554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4DF-5DAF-8942-8809-7549A96DA2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327026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3A974-94E0-784F-B3DA-96F1FF8FB4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0919B-B4AB-9741-8558-9504775A50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3FF57-9DF0-4B44-A3E0-A5834B15D24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B4B6-99EF-E34F-A458-571EFDA1439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/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D632F2-D304-9B40-98EA-D3D58DA80E65}" type="slidenum">
              <a:rPr lang="zh-CN" altLang="en-US" sz="1600">
                <a:latin typeface="Arial Unicode MS" panose="020B0604020202020204" charset="-122"/>
                <a:cs typeface="Arial Unicode MS" panose="020B0604020202020204" charset="-122"/>
              </a:rPr>
            </a:fld>
            <a:r>
              <a:rPr lang="en-US" altLang="zh-CN" sz="1600">
                <a:latin typeface="Arial Unicode MS" panose="020B0604020202020204" charset="-122"/>
                <a:cs typeface="Arial Unicode MS" panose="020B0604020202020204" charset="-122"/>
              </a:rPr>
              <a:t>/43</a:t>
            </a:r>
            <a:endParaRPr lang="en-US" altLang="zh-CN" sz="16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702436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4AE7-26EC-0148-A357-DD3C7FD710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722121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EEB-2E2A-DF4A-9E58-105270FF4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sym typeface="Arial" panose="020B0604020202020204" pitchFamily="34" charset="0"/>
              </a:rPr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A5F-FC16-9841-AD03-8B8DB561F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602" y="1482091"/>
            <a:ext cx="3915728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2368551"/>
            <a:ext cx="3916680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2492" y="1482091"/>
            <a:ext cx="3822859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92492" y="2368551"/>
            <a:ext cx="3822859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765-4B7D-2143-8328-FBBE326002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07182" y="1694180"/>
            <a:ext cx="3210401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1" Type="http://schemas.openxmlformats.org/officeDocument/2006/relationships/theme" Target="../theme/theme1.xml"/><Relationship Id="rId5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4F64-6D8C-8A48-B4BA-523317561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spcBef>
                <a:spcPct val="0"/>
              </a:spcBef>
              <a:buClrTx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12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5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transition spd="slow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emf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emf"/><Relationship Id="rId2" Type="http://schemas.openxmlformats.org/officeDocument/2006/relationships/image" Target="../media/image5.png"/><Relationship Id="rId1" Type="http://schemas.openxmlformats.org/officeDocument/2006/relationships/tags" Target="../tags/tag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Rot="1" noChangeArrowheads="1"/>
          </p:cNvSpPr>
          <p:nvPr/>
        </p:nvSpPr>
        <p:spPr bwMode="auto">
          <a:xfrm>
            <a:off x="684213" y="2349500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ClrTx/>
            </a:pPr>
            <a:r>
              <a:rPr lang="zh-CN" altLang="en-US" sz="7200" b="1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信息内容安全</a:t>
            </a:r>
            <a:endParaRPr lang="zh-CN" altLang="en-US" sz="7200" b="1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54280" name="Rectangle 8"/>
          <p:cNvSpPr>
            <a:spLocks noRot="1" noChangeArrowheads="1"/>
          </p:cNvSpPr>
          <p:nvPr/>
        </p:nvSpPr>
        <p:spPr bwMode="auto">
          <a:xfrm>
            <a:off x="900113" y="3500438"/>
            <a:ext cx="7772400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第三章 字符串匹配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45" y="429895"/>
            <a:ext cx="3780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信息内容安全课程</a:t>
            </a:r>
            <a:r>
              <a:rPr lang="en-US" altLang="zh-CN" b="1" dirty="0"/>
              <a:t>2023</a:t>
            </a:r>
            <a:r>
              <a:rPr lang="zh-CN" altLang="en-US" b="1" dirty="0"/>
              <a:t>秋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555776" y="472514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3.4 –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wm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总的来说，这几个主要数据结构（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表、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表、</a:t>
            </a:r>
            <a:r>
              <a:rPr lang="en-US" altLang="zh-CN" sz="2400" dirty="0">
                <a:highlight>
                  <a:srgbClr val="FFFF00"/>
                </a:highlight>
              </a:rPr>
              <a:t>PAT_PTR</a:t>
            </a:r>
            <a:r>
              <a:rPr lang="zh-CN" altLang="en-US" sz="2400" dirty="0">
                <a:highlight>
                  <a:srgbClr val="FFFF00"/>
                </a:highlight>
              </a:rPr>
              <a:t>表、</a:t>
            </a:r>
            <a:r>
              <a:rPr lang="en-US" altLang="zh-CN" sz="2400" dirty="0">
                <a:highlight>
                  <a:srgbClr val="FFFF00"/>
                </a:highlight>
              </a:rPr>
              <a:t>PREFIX</a:t>
            </a:r>
            <a:r>
              <a:rPr lang="zh-CN" altLang="en-US" sz="2400" dirty="0">
                <a:highlight>
                  <a:srgbClr val="FFFF00"/>
                </a:highlight>
              </a:rPr>
              <a:t>表</a:t>
            </a:r>
            <a:r>
              <a:rPr lang="zh-CN" altLang="en-US" sz="2400" dirty="0"/>
              <a:t>）之间的关系见图 </a:t>
            </a:r>
            <a:endParaRPr lang="zh-CN" altLang="en-US" sz="2400" dirty="0"/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953125" imgH="3371850" progId="Word.Picture.8">
                  <p:embed/>
                </p:oleObj>
              </mc:Choice>
              <mc:Fallback>
                <p:oleObj name="" r:id="rId1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6610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算法的基本思想：</a:t>
            </a:r>
            <a:endParaRPr lang="zh-CN" altLang="en-US" sz="2800" b="1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 dirty="0"/>
              <a:t>在预处理阶段，算法主要使用了三个数据结构：</a:t>
            </a:r>
            <a:r>
              <a:rPr lang="en-US" altLang="zh-CN" sz="2400" b="1" dirty="0">
                <a:highlight>
                  <a:srgbClr val="FFFF00"/>
                </a:highlight>
              </a:rPr>
              <a:t>SHIFT</a:t>
            </a:r>
            <a:r>
              <a:rPr lang="zh-CN" altLang="en-US" sz="2400" b="1" dirty="0">
                <a:highlight>
                  <a:srgbClr val="FFFF00"/>
                </a:highlight>
              </a:rPr>
              <a:t>表、</a:t>
            </a:r>
            <a:r>
              <a:rPr lang="en-US" altLang="zh-CN" sz="2400" b="1" dirty="0">
                <a:highlight>
                  <a:srgbClr val="FFFF00"/>
                </a:highlight>
              </a:rPr>
              <a:t>HASH</a:t>
            </a:r>
            <a:r>
              <a:rPr lang="zh-CN" altLang="en-US" sz="2400" b="1" dirty="0">
                <a:highlight>
                  <a:srgbClr val="FFFF00"/>
                </a:highlight>
              </a:rPr>
              <a:t>表、和</a:t>
            </a:r>
            <a:r>
              <a:rPr lang="en-US" altLang="zh-CN" sz="2400" b="1" dirty="0">
                <a:highlight>
                  <a:srgbClr val="FFFF00"/>
                </a:highlight>
              </a:rPr>
              <a:t>PREFIX</a:t>
            </a:r>
            <a:r>
              <a:rPr lang="zh-CN" altLang="en-US" sz="2400" b="1" dirty="0">
                <a:highlight>
                  <a:srgbClr val="FFFF00"/>
                </a:highlight>
              </a:rPr>
              <a:t>表</a:t>
            </a:r>
            <a:r>
              <a:rPr lang="zh-CN" altLang="en-US" sz="2400" b="1" dirty="0"/>
              <a:t> 。</a:t>
            </a:r>
            <a:endParaRPr lang="zh-CN" altLang="en-US" sz="2400" b="1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dirty="0"/>
              <a:t>在搜索查找阶段，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</a:t>
            </a:r>
            <a:r>
              <a:rPr lang="zh-CN" altLang="en-US" sz="2400" dirty="0"/>
              <a:t>用于在扫描文本串的时候</a:t>
            </a:r>
            <a:r>
              <a:rPr lang="en-US" altLang="zh-CN" sz="2400" dirty="0"/>
              <a:t>,</a:t>
            </a:r>
            <a:r>
              <a:rPr lang="zh-CN" altLang="en-US" sz="2400" dirty="0">
                <a:highlight>
                  <a:srgbClr val="FFFF00"/>
                </a:highlight>
              </a:rPr>
              <a:t>根据读入字符串决定可以跳过的字符数</a:t>
            </a:r>
            <a:r>
              <a:rPr lang="en-US" altLang="zh-CN" sz="2400" dirty="0"/>
              <a:t>,</a:t>
            </a:r>
            <a:r>
              <a:rPr lang="zh-CN" altLang="en-US" sz="2400" dirty="0"/>
              <a:t>如果相应的跳跃值为</a:t>
            </a:r>
            <a:r>
              <a:rPr lang="en-US" altLang="zh-CN" sz="2400" dirty="0"/>
              <a:t>0,</a:t>
            </a:r>
            <a:r>
              <a:rPr lang="zh-CN" altLang="en-US" sz="2400" dirty="0"/>
              <a:t>则说明可能产生匹配</a:t>
            </a:r>
            <a:r>
              <a:rPr lang="en-US" altLang="zh-CN" sz="2400" dirty="0"/>
              <a:t>,</a:t>
            </a:r>
            <a:r>
              <a:rPr lang="zh-CN" altLang="en-US" sz="2400" dirty="0"/>
              <a:t>就要用到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</a:t>
            </a:r>
            <a:r>
              <a:rPr lang="zh-CN" altLang="en-US" sz="2400" dirty="0"/>
              <a:t>和</a:t>
            </a:r>
            <a:r>
              <a:rPr lang="en-US" altLang="zh-CN" sz="2400" dirty="0">
                <a:highlight>
                  <a:srgbClr val="FFFF00"/>
                </a:highlight>
              </a:rPr>
              <a:t>PREFIX</a:t>
            </a:r>
            <a:r>
              <a:rPr lang="zh-CN" altLang="en-US" sz="2400" dirty="0">
                <a:highlight>
                  <a:srgbClr val="FFFF00"/>
                </a:highlight>
              </a:rPr>
              <a:t>表</a:t>
            </a:r>
            <a:r>
              <a:rPr lang="zh-CN" altLang="en-US" sz="2400" dirty="0"/>
              <a:t>进一步判断</a:t>
            </a:r>
            <a:r>
              <a:rPr lang="en-US" altLang="zh-CN" sz="2400" dirty="0"/>
              <a:t>,</a:t>
            </a:r>
            <a:r>
              <a:rPr lang="zh-CN" altLang="en-US" sz="2400" dirty="0"/>
              <a:t>以</a:t>
            </a:r>
            <a:r>
              <a:rPr lang="zh-CN" altLang="en-US" sz="2400" dirty="0">
                <a:highlight>
                  <a:srgbClr val="FFFF00"/>
                </a:highlight>
              </a:rPr>
              <a:t>决定有哪些匹配候选模式</a:t>
            </a:r>
            <a:r>
              <a:rPr lang="en-US" altLang="zh-CN" sz="2400" dirty="0"/>
              <a:t>,</a:t>
            </a:r>
            <a:r>
              <a:rPr lang="zh-CN" altLang="en-US" sz="2400" dirty="0"/>
              <a:t>并验证究竟是</a:t>
            </a:r>
            <a:r>
              <a:rPr lang="zh-CN" altLang="en-US" sz="2400" dirty="0">
                <a:highlight>
                  <a:srgbClr val="FFFF00"/>
                </a:highlight>
              </a:rPr>
              <a:t>哪个或者哪些候选模式完全匹配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dirty="0"/>
          </a:p>
        </p:txBody>
      </p:sp>
      <p:sp>
        <p:nvSpPr>
          <p:cNvPr id="356356" name="Rectangle 4"/>
          <p:cNvSpPr>
            <a:spLocks noGrp="1" noRot="1" noChangeArrowheads="1"/>
          </p:cNvSpPr>
          <p:nvPr/>
        </p:nvSpPr>
        <p:spPr>
          <a:xfrm>
            <a:off x="628650" y="-17780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61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8659" name="Rectangle 3"/>
          <p:cNvSpPr>
            <a:spLocks noGrp="1" noRot="1"/>
          </p:cNvSpPr>
          <p:nvPr>
            <p:ph idx="1"/>
          </p:nvPr>
        </p:nvSpPr>
        <p:spPr>
          <a:xfrm>
            <a:off x="628650" y="1102360"/>
            <a:ext cx="7886700" cy="507492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SHIFT</a:t>
            </a:r>
            <a:r>
              <a:rPr lang="zh-CN" altLang="en-US" sz="2400" dirty="0">
                <a:solidFill>
                  <a:srgbClr val="C00000"/>
                </a:solidFill>
              </a:rPr>
              <a:t>表和常规</a:t>
            </a:r>
            <a:r>
              <a:rPr lang="en-US" altLang="zh-CN" sz="2400" dirty="0">
                <a:solidFill>
                  <a:srgbClr val="C00000"/>
                </a:solidFill>
              </a:rPr>
              <a:t>Boyer-Moore</a:t>
            </a:r>
            <a:r>
              <a:rPr lang="zh-CN" altLang="en-US" sz="2400" dirty="0">
                <a:solidFill>
                  <a:srgbClr val="C00000"/>
                </a:solidFill>
              </a:rPr>
              <a:t>类算法的</a:t>
            </a:r>
            <a:r>
              <a:rPr lang="en-US" altLang="zh-CN" sz="2400" dirty="0">
                <a:solidFill>
                  <a:srgbClr val="C00000"/>
                </a:solidFill>
              </a:rPr>
              <a:t>bad-character</a:t>
            </a:r>
            <a:r>
              <a:rPr lang="zh-CN" altLang="en-US" sz="2400" dirty="0">
                <a:solidFill>
                  <a:srgbClr val="C00000"/>
                </a:solidFill>
              </a:rPr>
              <a:t>表相似</a:t>
            </a:r>
            <a:r>
              <a:rPr lang="zh-CN" altLang="en-US" sz="2400" dirty="0"/>
              <a:t>，搜索文本时用来决定文本指针移动（跳过）多少个字符；但又不完全相同：</a:t>
            </a:r>
            <a:r>
              <a:rPr lang="zh-CN" altLang="en-US" sz="2400" dirty="0">
                <a:highlight>
                  <a:srgbClr val="FFFF00"/>
                </a:highlight>
              </a:rPr>
              <a:t>其移动的距离是基于模式最后</a:t>
            </a:r>
            <a:r>
              <a:rPr lang="en-US" altLang="zh-CN" sz="2400" dirty="0"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highlight>
                  <a:srgbClr val="FFFF00"/>
                </a:highlight>
              </a:rPr>
              <a:t>个字符，而不是一个字符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400" dirty="0"/>
              <a:t>例如，若文本中当前长度为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的子串在任何模式（注意，所有模式“长度”均为</a:t>
            </a:r>
            <a:r>
              <a:rPr lang="en-US" altLang="zh-CN" sz="2400" dirty="0"/>
              <a:t>m</a:t>
            </a:r>
            <a:r>
              <a:rPr lang="zh-CN" altLang="en-US" sz="2400" dirty="0"/>
              <a:t>）中均未出现，则我们可以将文本指针向前移动</a:t>
            </a:r>
            <a:r>
              <a:rPr lang="en-US" altLang="zh-CN" sz="2400" dirty="0"/>
              <a:t>m-B+1</a:t>
            </a:r>
            <a:r>
              <a:rPr lang="zh-CN" altLang="en-US" sz="2400" dirty="0"/>
              <a:t>个字符。现在假定</a:t>
            </a:r>
            <a:r>
              <a:rPr lang="zh-CN" altLang="en-US" sz="2400" dirty="0">
                <a:highlight>
                  <a:srgbClr val="FFFF00"/>
                </a:highlight>
              </a:rPr>
              <a:t>对于每一个长度为</a:t>
            </a:r>
            <a:r>
              <a:rPr lang="en-US" altLang="zh-CN" sz="2400" dirty="0"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highlight>
                  <a:srgbClr val="FFFF00"/>
                </a:highlight>
              </a:rPr>
              <a:t>的子串在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表中都有一个入口，则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表的大小为</a:t>
            </a:r>
            <a:r>
              <a:rPr lang="en-US" altLang="zh-CN" sz="2400" dirty="0">
                <a:highlight>
                  <a:srgbClr val="FFFF00"/>
                </a:highlight>
              </a:rPr>
              <a:t>c^B</a:t>
            </a:r>
            <a:r>
              <a:rPr lang="zh-CN" altLang="en-US" sz="2400" dirty="0"/>
              <a:t>。（算法中实际使用的是压缩的表，让一些子串映射到</a:t>
            </a:r>
            <a:r>
              <a:rPr lang="en-US" altLang="zh-CN" sz="2400" dirty="0"/>
              <a:t>SHIFT</a:t>
            </a:r>
            <a:r>
              <a:rPr lang="zh-CN" altLang="en-US" sz="2400" dirty="0"/>
              <a:t>表同一入口来节省空间。）</a:t>
            </a:r>
            <a:r>
              <a:rPr lang="zh-CN" altLang="en-US" sz="2400" dirty="0">
                <a:highlight>
                  <a:srgbClr val="FFFF00"/>
                </a:highlight>
              </a:rPr>
              <a:t>每个长度为</a:t>
            </a:r>
            <a:r>
              <a:rPr lang="en-US" altLang="zh-CN" sz="2400" dirty="0"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highlight>
                  <a:srgbClr val="FFFF00"/>
                </a:highlight>
              </a:rPr>
              <a:t>的子串映射（哈希函数）为一个整数</a:t>
            </a:r>
            <a:r>
              <a:rPr lang="zh-CN" altLang="en-US" sz="2400" dirty="0"/>
              <a:t>，作为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表的索引</a:t>
            </a:r>
            <a:r>
              <a:rPr lang="zh-CN" altLang="en-US" sz="2400" dirty="0"/>
              <a:t>。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表中的值决定了搜索文本时我们可以向前移动（跳跃）的值</a:t>
            </a:r>
            <a:r>
              <a:rPr lang="zh-CN" altLang="en-US" sz="2400" dirty="0"/>
              <a:t>。 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未在任何模式中出现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>
                <a:highlight>
                  <a:srgbClr val="FFFF00"/>
                </a:highlight>
              </a:rPr>
              <a:t>SHIFT[i]=m-B+1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在某些模式中出现。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这种情况下，可以首先找到X在这些模式（注意，这些模式的“长度”均为m）</a:t>
            </a:r>
            <a:r>
              <a:rPr lang="zh-CN" altLang="en-US" sz="2000" b="1" dirty="0"/>
              <a:t>中的最右出现位置；假定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在其他模式中结束位置不会大于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/>
              <a:t>SHIFT[i]=m-q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7978" y="4694327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7978" y="521307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394784" y="5641219"/>
            <a:ext cx="2491466" cy="20029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98347" y="54110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508898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5088980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94327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10186" y="4548600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19717" y="42350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94328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95176" y="5088980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90185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90186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97396" y="58011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模式集合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454202" y="6308468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57765" y="59991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945668" y="5095924"/>
            <a:ext cx="0" cy="71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1106" y="5839097"/>
            <a:ext cx="2686050" cy="358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C00000"/>
                </a:solidFill>
              </a:rPr>
              <a:t>子串</a:t>
            </a:r>
            <a:r>
              <a:rPr lang="en-US" altLang="zh-CN" sz="1600" b="1" dirty="0">
                <a:solidFill>
                  <a:srgbClr val="C00000"/>
                </a:solidFill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</a:rPr>
              <a:t>未在任何模式中出现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86250" y="5712558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37511" y="536831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0706" name="Rectangle 3"/>
          <p:cNvSpPr>
            <a:spLocks noGrp="1" noRot="1"/>
          </p:cNvSpPr>
          <p:nvPr>
            <p:ph idx="1"/>
          </p:nvPr>
        </p:nvSpPr>
        <p:spPr>
          <a:xfrm>
            <a:off x="628650" y="980728"/>
            <a:ext cx="7886700" cy="447484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X=x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…x</a:t>
            </a:r>
            <a:r>
              <a:rPr lang="en-US" altLang="zh-CN" sz="2000" b="1" baseline="-25000" dirty="0"/>
              <a:t>B</a:t>
            </a:r>
            <a:r>
              <a:rPr lang="zh-CN" altLang="en-US" sz="2000" b="1" dirty="0"/>
              <a:t>是我们搜索时当前文本指针所指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个字符。假定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被映射到</a:t>
            </a:r>
            <a:r>
              <a:rPr lang="en-US" altLang="zh-CN" sz="2000" b="1" dirty="0"/>
              <a:t>SHIFT</a:t>
            </a:r>
            <a:r>
              <a:rPr lang="zh-CN" altLang="en-US" sz="2000" b="1" dirty="0"/>
              <a:t>表第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个入口，则有两种情况：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．子串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未在任何模式中出现。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这种情况下，我们可以移动</a:t>
            </a:r>
            <a:r>
              <a:rPr lang="en-US" altLang="zh-CN" sz="2000" b="1" dirty="0"/>
              <a:t>m-B+1</a:t>
            </a:r>
            <a:r>
              <a:rPr lang="zh-CN" altLang="en-US" sz="2000" b="1" dirty="0"/>
              <a:t>个字符。	即</a:t>
            </a:r>
            <a:r>
              <a:rPr lang="en-US" altLang="zh-CN" sz="2000" b="1" dirty="0"/>
              <a:t>SHIFT[i]=m-B+1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子串</a:t>
            </a:r>
            <a:r>
              <a:rPr lang="en-US" altLang="zh-CN" sz="2000" b="1" dirty="0"/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在某些模式中出现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b="1" dirty="0"/>
              <a:t>	这种情况下，可以首先</a:t>
            </a:r>
            <a:r>
              <a:rPr lang="zh-CN" altLang="en-US" sz="2000" b="1" dirty="0">
                <a:highlight>
                  <a:srgbClr val="FFFF00"/>
                </a:highlight>
              </a:rPr>
              <a:t>找到</a:t>
            </a:r>
            <a:r>
              <a:rPr lang="en-US" altLang="zh-CN" sz="2000" b="1" dirty="0">
                <a:highlight>
                  <a:srgbClr val="FFFF00"/>
                </a:highlight>
              </a:rPr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在这些模式</a:t>
            </a:r>
            <a:r>
              <a:rPr lang="zh-CN" altLang="en-US" sz="2000" b="1" dirty="0"/>
              <a:t>（注意，这些模式的“长度”均为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highlight>
                  <a:srgbClr val="FFFF00"/>
                </a:highlight>
              </a:rPr>
              <a:t>中的最右出现位置</a:t>
            </a:r>
            <a:r>
              <a:rPr lang="zh-CN" altLang="en-US" sz="2000" b="1" dirty="0"/>
              <a:t>；假定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在模式</a:t>
            </a:r>
            <a:r>
              <a:rPr lang="en-US" altLang="zh-CN" sz="2000" b="1" dirty="0"/>
              <a:t>P</a:t>
            </a:r>
            <a:r>
              <a:rPr lang="en-US" altLang="zh-CN" sz="2000" b="1" baseline="-25000" dirty="0"/>
              <a:t>j</a:t>
            </a:r>
            <a:r>
              <a:rPr lang="zh-CN" altLang="en-US" sz="2000" b="1" dirty="0"/>
              <a:t>中位置</a:t>
            </a:r>
            <a:r>
              <a:rPr lang="en-US" altLang="zh-CN" sz="2000" b="1" dirty="0"/>
              <a:t>q</a:t>
            </a:r>
            <a:r>
              <a:rPr lang="zh-CN" altLang="en-US" sz="2000" b="1" dirty="0"/>
              <a:t>结束，并且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在</a:t>
            </a:r>
            <a:r>
              <a:rPr lang="zh-CN" altLang="en-US" sz="2000" b="1" dirty="0">
                <a:highlight>
                  <a:srgbClr val="FFFF00"/>
                </a:highlight>
              </a:rPr>
              <a:t>其他模式中结束位置不会大于</a:t>
            </a:r>
            <a:r>
              <a:rPr lang="en-US" altLang="zh-CN" sz="2000" b="1" dirty="0">
                <a:highlight>
                  <a:srgbClr val="FFFF00"/>
                </a:highlight>
              </a:rPr>
              <a:t>q</a:t>
            </a:r>
            <a:r>
              <a:rPr lang="zh-CN" altLang="en-US" sz="2000" b="1" dirty="0"/>
              <a:t>，则</a:t>
            </a:r>
            <a:r>
              <a:rPr lang="en-US" altLang="zh-CN" sz="2000" b="1" dirty="0">
                <a:highlight>
                  <a:srgbClr val="FFFF00"/>
                </a:highlight>
              </a:rPr>
              <a:t>SHIFT[i]=m-q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  <p:sp>
        <p:nvSpPr>
          <p:cNvPr id="35840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7978" y="4604688"/>
            <a:ext cx="6048672" cy="394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文本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3483" y="5060087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32971" y="5729780"/>
            <a:ext cx="2448272" cy="780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84299" y="56423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86250" y="4999342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2971" y="4999341"/>
            <a:ext cx="0" cy="36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58270" y="4604688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47864" y="4524741"/>
            <a:ext cx="576064" cy="3761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80981" y="4221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7510" y="4604689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73129" y="5016983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95176" y="4600546"/>
            <a:ext cx="133485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74416" y="4600547"/>
            <a:ext cx="121350" cy="3946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4726528" y="4995199"/>
            <a:ext cx="0" cy="99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3483" y="5372850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25448" y="5080428"/>
            <a:ext cx="517339" cy="268533"/>
            <a:chOff x="548199" y="5080695"/>
            <a:chExt cx="517339" cy="398796"/>
          </a:xfrm>
        </p:grpSpPr>
        <p:sp>
          <p:nvSpPr>
            <p:cNvPr id="26" name="矩形 25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04141" y="5382599"/>
            <a:ext cx="517339" cy="268533"/>
            <a:chOff x="548199" y="5080695"/>
            <a:chExt cx="517339" cy="398796"/>
          </a:xfrm>
        </p:grpSpPr>
        <p:sp>
          <p:nvSpPr>
            <p:cNvPr id="33" name="矩形 32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278256" y="5988118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  模式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78256" y="6300881"/>
            <a:ext cx="24482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模式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60221" y="6008459"/>
            <a:ext cx="517339" cy="268533"/>
            <a:chOff x="548199" y="5080695"/>
            <a:chExt cx="517339" cy="398796"/>
          </a:xfrm>
        </p:grpSpPr>
        <p:sp>
          <p:nvSpPr>
            <p:cNvPr id="45" name="矩形 44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038914" y="6310630"/>
            <a:ext cx="517339" cy="268533"/>
            <a:chOff x="548199" y="5080695"/>
            <a:chExt cx="517339" cy="398796"/>
          </a:xfrm>
        </p:grpSpPr>
        <p:sp>
          <p:nvSpPr>
            <p:cNvPr id="50" name="矩形 49"/>
            <p:cNvSpPr/>
            <p:nvPr/>
          </p:nvSpPr>
          <p:spPr>
            <a:xfrm>
              <a:off x="932053" y="5084837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811293" y="5084838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8959" y="5080695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48199" y="5080696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34314" y="50131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q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3877560" y="5734654"/>
            <a:ext cx="836086" cy="5295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879959" y="5145692"/>
            <a:ext cx="13440" cy="98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874557" y="56564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m-q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5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13385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SHIFT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2755" name="Rectangle 3"/>
          <p:cNvSpPr>
            <a:spLocks noGrp="1" noRot="1"/>
          </p:cNvSpPr>
          <p:nvPr>
            <p:ph idx="1"/>
          </p:nvPr>
        </p:nvSpPr>
        <p:spPr>
          <a:xfrm>
            <a:off x="628650" y="972090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70000"/>
              </a:lnSpc>
            </a:pPr>
            <a:r>
              <a:rPr lang="zh-CN" altLang="en-US" sz="2400" b="1" dirty="0"/>
              <a:t>首先，将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表所有值</a:t>
            </a:r>
            <a:r>
              <a:rPr lang="zh-CN" altLang="en-US" sz="2400" b="1" dirty="0">
                <a:highlight>
                  <a:srgbClr val="FFFF00"/>
                </a:highlight>
              </a:rPr>
              <a:t>初始化为</a:t>
            </a:r>
            <a:r>
              <a:rPr lang="en-US" altLang="zh-CN" sz="2400" b="1" dirty="0">
                <a:highlight>
                  <a:srgbClr val="FFFF00"/>
                </a:highlight>
              </a:rPr>
              <a:t>m-B+1</a:t>
            </a:r>
            <a:r>
              <a:rPr lang="zh-CN" altLang="en-US" sz="2400" b="1" dirty="0"/>
              <a:t>。为了计算</a:t>
            </a:r>
            <a:r>
              <a:rPr lang="en-US" altLang="zh-CN" sz="2400" b="1" dirty="0"/>
              <a:t>SHIFT</a:t>
            </a:r>
            <a:r>
              <a:rPr lang="zh-CN" altLang="en-US" sz="2400" b="1" dirty="0"/>
              <a:t>表的值，</a:t>
            </a:r>
            <a:r>
              <a:rPr lang="zh-CN" altLang="en-US" sz="2400" b="1" dirty="0">
                <a:highlight>
                  <a:srgbClr val="FFFF00"/>
                </a:highlight>
              </a:rPr>
              <a:t>依次考虑每一个模式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=x</a:t>
            </a:r>
            <a:r>
              <a:rPr lang="en-US" altLang="zh-CN" sz="2400" b="1" i="1" baseline="-25000" dirty="0"/>
              <a:t>1</a:t>
            </a:r>
            <a:r>
              <a:rPr lang="en-US" altLang="zh-CN" sz="2400" b="1" i="1" dirty="0"/>
              <a:t>…x</a:t>
            </a:r>
            <a:r>
              <a:rPr lang="en-US" altLang="zh-CN" sz="2400" b="1" i="1" baseline="-25000" dirty="0"/>
              <a:t>m</a:t>
            </a:r>
            <a:r>
              <a:rPr lang="zh-CN" altLang="en-US" sz="2400" b="1" dirty="0"/>
              <a:t>。将模式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中</a:t>
            </a:r>
            <a:r>
              <a:rPr lang="zh-CN" altLang="en-US" sz="2400" b="1" dirty="0">
                <a:highlight>
                  <a:srgbClr val="FFFF00"/>
                </a:highlight>
              </a:rPr>
              <a:t>每一个长度为</a:t>
            </a:r>
            <a:r>
              <a:rPr lang="en-US" altLang="zh-CN" sz="2400" b="1" dirty="0">
                <a:highlight>
                  <a:srgbClr val="FFFF00"/>
                </a:highlight>
              </a:rPr>
              <a:t>B</a:t>
            </a:r>
            <a:r>
              <a:rPr lang="zh-CN" altLang="en-US" sz="2400" b="1" dirty="0">
                <a:highlight>
                  <a:srgbClr val="FFFF00"/>
                </a:highlight>
              </a:rPr>
              <a:t>的子串</a:t>
            </a:r>
            <a:r>
              <a:rPr lang="en-US" altLang="zh-CN" sz="2400" b="1" i="1" dirty="0">
                <a:highlight>
                  <a:srgbClr val="FFFF00"/>
                </a:highlight>
              </a:rPr>
              <a:t>x</a:t>
            </a:r>
            <a:r>
              <a:rPr lang="en-US" altLang="zh-CN" sz="2400" b="1" i="1" baseline="-25000" dirty="0">
                <a:highlight>
                  <a:srgbClr val="FFFF00"/>
                </a:highlight>
              </a:rPr>
              <a:t>j-B+1</a:t>
            </a:r>
            <a:r>
              <a:rPr lang="en-US" altLang="zh-CN" sz="2400" b="1" i="1" dirty="0">
                <a:highlight>
                  <a:srgbClr val="FFFF00"/>
                </a:highlight>
              </a:rPr>
              <a:t>…x</a:t>
            </a:r>
            <a:r>
              <a:rPr lang="en-US" altLang="zh-CN" sz="2400" b="1" i="1" baseline="-25000" dirty="0">
                <a:highlight>
                  <a:srgbClr val="FFFF00"/>
                </a:highlight>
              </a:rPr>
              <a:t>j</a:t>
            </a:r>
            <a:r>
              <a:rPr lang="zh-CN" altLang="en-US" sz="2400" b="1" dirty="0">
                <a:highlight>
                  <a:srgbClr val="FFFF00"/>
                </a:highlight>
              </a:rPr>
              <a:t>映射到</a:t>
            </a:r>
            <a:r>
              <a:rPr lang="en-US" altLang="zh-CN" sz="2400" b="1" dirty="0">
                <a:highlight>
                  <a:srgbClr val="FFFF00"/>
                </a:highlight>
              </a:rPr>
              <a:t>SHIFT</a:t>
            </a:r>
            <a:r>
              <a:rPr lang="zh-CN" altLang="en-US" sz="2400" b="1" dirty="0"/>
              <a:t>，并</a:t>
            </a:r>
            <a:r>
              <a:rPr lang="zh-CN" altLang="en-US" sz="2400" b="1" dirty="0">
                <a:highlight>
                  <a:srgbClr val="FFFF00"/>
                </a:highlight>
              </a:rPr>
              <a:t>将其值设为当前值</a:t>
            </a:r>
            <a:r>
              <a:rPr lang="zh-CN" altLang="en-US" sz="2400" b="1" dirty="0"/>
              <a:t>（所有初始值均为</a:t>
            </a:r>
            <a:r>
              <a:rPr lang="en-US" altLang="zh-CN" sz="2400" b="1" dirty="0"/>
              <a:t>m-B+1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highlight>
                  <a:srgbClr val="FFFF00"/>
                </a:highlight>
              </a:rPr>
              <a:t>和</a:t>
            </a:r>
            <a:r>
              <a:rPr lang="en-US" altLang="zh-CN" sz="2400" b="1" dirty="0">
                <a:highlight>
                  <a:srgbClr val="FFFF00"/>
                </a:highlight>
              </a:rPr>
              <a:t>m-q(</a:t>
            </a:r>
            <a:r>
              <a:rPr lang="zh-CN" altLang="en-US" sz="2400" b="1" dirty="0"/>
              <a:t>到达这个子串所需的距离</a:t>
            </a:r>
            <a:r>
              <a:rPr lang="en-US" altLang="zh-CN" sz="2400" b="1" dirty="0"/>
              <a:t>)</a:t>
            </a:r>
            <a:r>
              <a:rPr lang="zh-CN" altLang="en-US" sz="2400" b="1" dirty="0">
                <a:highlight>
                  <a:srgbClr val="FFFF00"/>
                </a:highlight>
              </a:rPr>
              <a:t>中较小的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60892" y="4149080"/>
            <a:ext cx="6091866" cy="2133422"/>
            <a:chOff x="1000414" y="4447304"/>
            <a:chExt cx="6091866" cy="2133422"/>
          </a:xfrm>
        </p:grpSpPr>
        <p:sp>
          <p:nvSpPr>
            <p:cNvPr id="2" name="矩形 1"/>
            <p:cNvSpPr/>
            <p:nvPr/>
          </p:nvSpPr>
          <p:spPr>
            <a:xfrm>
              <a:off x="1043608" y="4906554"/>
              <a:ext cx="6048672" cy="3946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文本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43608" y="542529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00414" y="593258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03977" y="5623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491880" y="5301208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38601" y="5301207"/>
              <a:ext cx="0" cy="3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363900" y="4906554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2915816" y="4760827"/>
              <a:ext cx="576064" cy="3761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025347" y="444730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B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43140" y="4906555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100806" y="5301207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100806" y="4902412"/>
              <a:ext cx="133485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80046" y="4902413"/>
              <a:ext cx="121350" cy="3946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03026" y="6013408"/>
              <a:ext cx="244827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模式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059832" y="6520695"/>
              <a:ext cx="2448272" cy="7800"/>
            </a:xfrm>
            <a:prstGeom prst="line">
              <a:avLst/>
            </a:prstGeom>
            <a:ln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4063395" y="621139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m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551298" y="5308151"/>
              <a:ext cx="0" cy="712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3851920" y="5636161"/>
            <a:ext cx="2059418" cy="4360"/>
          </a:xfrm>
          <a:prstGeom prst="line">
            <a:avLst/>
          </a:prstGeom>
          <a:ln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503181" y="529191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m-B+1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169675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  <a:endParaRPr lang="en-US" altLang="zh-CN" sz="1800" b="1" err="1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74748" y="2786827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1470" y="3708328"/>
          <a:ext cx="6096000" cy="2621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to</a:t>
                      </a:r>
                      <a:endParaRPr lang="en-US" altLang="zh-CN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ou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ur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416251" y="2572397"/>
            <a:ext cx="3600400" cy="322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23398" y="2474434"/>
            <a:ext cx="2072080" cy="3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75857" y="278257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thinne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87620" y="3244242"/>
            <a:ext cx="2160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737014" y="3385227"/>
            <a:ext cx="226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99720" y="32314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q=2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75784" y="33393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q=5</a:t>
            </a:r>
            <a:endParaRPr lang="zh-CN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856" y="250419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123456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2670" y="2649855"/>
            <a:ext cx="3458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highlight>
                  <a:srgbClr val="FFFF00"/>
                </a:highlight>
              </a:rPr>
              <a:t>首先初始化，</a:t>
            </a:r>
            <a:r>
              <a:rPr lang="zh-CN" altLang="en-US" sz="1000">
                <a:highlight>
                  <a:srgbClr val="FFFF00"/>
                </a:highlight>
                <a:sym typeface="+mn-ea"/>
              </a:rPr>
              <a:t>将SHIFT表所有值初始化为m-B+1</a:t>
            </a:r>
            <a:r>
              <a:rPr lang="en-US" altLang="zh-CN" sz="1000">
                <a:highlight>
                  <a:srgbClr val="FFFF00"/>
                </a:highlight>
                <a:sym typeface="+mn-ea"/>
              </a:rPr>
              <a:t>=6-2+1=5</a:t>
            </a:r>
            <a:endParaRPr lang="en-US" altLang="zh-CN" sz="1000">
              <a:highlight>
                <a:srgbClr val="FFFF00"/>
              </a:highlight>
              <a:sym typeface="+mn-ea"/>
            </a:endParaRPr>
          </a:p>
          <a:p>
            <a:r>
              <a:rPr lang="zh-CN" altLang="en-US" sz="1000">
                <a:highlight>
                  <a:srgbClr val="FFFF00"/>
                </a:highlight>
                <a:sym typeface="+mn-ea"/>
              </a:rPr>
              <a:t>然后更新为</a:t>
            </a:r>
            <a:r>
              <a:rPr lang="en-US" altLang="zh-CN" sz="1000">
                <a:highlight>
                  <a:srgbClr val="FFFF00"/>
                </a:highlight>
                <a:sym typeface="+mn-ea"/>
              </a:rPr>
              <a:t>m-q(q</a:t>
            </a:r>
            <a:r>
              <a:rPr lang="zh-CN" altLang="en-US" sz="1000">
                <a:highlight>
                  <a:srgbClr val="FFFF00"/>
                </a:highlight>
                <a:sym typeface="+mn-ea"/>
              </a:rPr>
              <a:t>为所有模式中出现的最右位置</a:t>
            </a:r>
            <a:r>
              <a:rPr lang="en-US" altLang="zh-CN" sz="1000">
                <a:highlight>
                  <a:srgbClr val="FFFF00"/>
                </a:highlight>
                <a:sym typeface="+mn-ea"/>
              </a:rPr>
              <a:t>)</a:t>
            </a:r>
            <a:endParaRPr lang="en-US" altLang="zh-CN" sz="1000">
              <a:highlight>
                <a:srgbClr val="FFFF00"/>
              </a:highlight>
              <a:sym typeface="+mn-ea"/>
            </a:endParaRPr>
          </a:p>
          <a:p>
            <a:r>
              <a:rPr lang="en-US" altLang="zh-CN" sz="1000">
                <a:highlight>
                  <a:srgbClr val="FFFF00"/>
                </a:highlight>
                <a:sym typeface="+mn-ea"/>
              </a:rPr>
              <a:t>eg.to</a:t>
            </a:r>
            <a:r>
              <a:rPr lang="zh-CN" altLang="en-US" sz="1000">
                <a:highlight>
                  <a:srgbClr val="FFFF00"/>
                </a:highlight>
                <a:sym typeface="+mn-ea"/>
              </a:rPr>
              <a:t>在所有模式串中出现的最右位置是</a:t>
            </a:r>
            <a:r>
              <a:rPr lang="en-US" altLang="zh-CN" sz="1000">
                <a:highlight>
                  <a:srgbClr val="FFFF00"/>
                </a:highlight>
                <a:sym typeface="+mn-ea"/>
              </a:rPr>
              <a:t>2</a:t>
            </a:r>
            <a:r>
              <a:rPr lang="zh-CN" altLang="en-US" sz="1000">
                <a:highlight>
                  <a:srgbClr val="FFFF00"/>
                </a:highlight>
                <a:sym typeface="+mn-ea"/>
              </a:rPr>
              <a:t>，</a:t>
            </a:r>
            <a:r>
              <a:rPr lang="en-US" altLang="zh-CN" sz="1000">
                <a:highlight>
                  <a:srgbClr val="FFFF00"/>
                </a:highlight>
                <a:sym typeface="+mn-ea"/>
              </a:rPr>
              <a:t>m-q=6-2=4</a:t>
            </a:r>
            <a:endParaRPr lang="en-US" altLang="zh-CN" sz="1000">
              <a:highlight>
                <a:srgbClr val="FFFF00"/>
              </a:highlight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HASH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480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只要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表移动值大于</a:t>
            </a:r>
            <a:r>
              <a:rPr lang="en-US" altLang="zh-CN" sz="2400" dirty="0">
                <a:highlight>
                  <a:srgbClr val="FFFF00"/>
                </a:highlight>
              </a:rPr>
              <a:t>0</a:t>
            </a:r>
            <a:r>
              <a:rPr lang="zh-CN" altLang="en-US" sz="2400" dirty="0">
                <a:highlight>
                  <a:srgbClr val="FFFF00"/>
                </a:highlight>
              </a:rPr>
              <a:t>，就可以安全的向前移动文本指针，继续扫描</a:t>
            </a:r>
            <a:r>
              <a:rPr lang="zh-CN" altLang="en-US" sz="2400" dirty="0"/>
              <a:t>。实际上大多数情况下都是这样。在一个实验中，模式个数为</a:t>
            </a:r>
            <a:r>
              <a:rPr lang="en-US" altLang="zh-CN" sz="2400" dirty="0"/>
              <a:t>100</a:t>
            </a:r>
            <a:r>
              <a:rPr lang="zh-CN" altLang="en-US" sz="2400" dirty="0"/>
              <a:t>时</a:t>
            </a:r>
            <a:r>
              <a:rPr lang="en-US" altLang="zh-CN" sz="2400" dirty="0"/>
              <a:t>SHIFT</a:t>
            </a:r>
            <a:r>
              <a:rPr lang="zh-CN" altLang="en-US" sz="2400" dirty="0"/>
              <a:t>表值为</a:t>
            </a:r>
            <a:r>
              <a:rPr lang="en-US" altLang="zh-CN" sz="2400" dirty="0"/>
              <a:t>0</a:t>
            </a:r>
            <a:r>
              <a:rPr lang="zh-CN" altLang="en-US" sz="2400" dirty="0"/>
              <a:t>的概率为</a:t>
            </a:r>
            <a:r>
              <a:rPr lang="en-US" altLang="zh-CN" sz="2400" dirty="0"/>
              <a:t>5%</a:t>
            </a:r>
            <a:r>
              <a:rPr lang="zh-CN" altLang="en-US" sz="2400" dirty="0"/>
              <a:t>，</a:t>
            </a:r>
            <a:r>
              <a:rPr lang="en-US" altLang="zh-CN" sz="2400" dirty="0"/>
              <a:t>1000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27%</a:t>
            </a:r>
            <a:r>
              <a:rPr lang="zh-CN" altLang="en-US" sz="2400" dirty="0"/>
              <a:t>，</a:t>
            </a:r>
            <a:r>
              <a:rPr lang="en-US" altLang="zh-CN" sz="2400" dirty="0"/>
              <a:t>5000</a:t>
            </a:r>
            <a:r>
              <a:rPr lang="zh-CN" altLang="en-US" sz="2400" dirty="0"/>
              <a:t>时概率为</a:t>
            </a:r>
            <a:r>
              <a:rPr lang="en-US" altLang="zh-CN" sz="2400" dirty="0"/>
              <a:t>53%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highlight>
                  <a:srgbClr val="FFFF00"/>
                </a:highlight>
              </a:rPr>
              <a:t>若移动值为</a:t>
            </a:r>
            <a:r>
              <a:rPr lang="en-US" altLang="zh-CN" sz="2400" dirty="0">
                <a:highlight>
                  <a:srgbClr val="FFFF00"/>
                </a:highlight>
              </a:rPr>
              <a:t>0</a:t>
            </a:r>
            <a:r>
              <a:rPr lang="zh-CN" altLang="en-US" sz="2400" dirty="0">
                <a:highlight>
                  <a:srgbClr val="FFFF00"/>
                </a:highlight>
              </a:rPr>
              <a:t>，则文本中当前子串可能与模式列表中某个模式相匹配</a:t>
            </a:r>
            <a:r>
              <a:rPr lang="zh-CN" altLang="en-US" sz="2400" dirty="0"/>
              <a:t>，但是是哪一个模式呢？</a:t>
            </a:r>
            <a:r>
              <a:rPr lang="zh-CN" altLang="en-US" sz="2400" dirty="0">
                <a:highlight>
                  <a:srgbClr val="FFFF00"/>
                </a:highlight>
              </a:rPr>
              <a:t>为了避免将子串和模式列表中每一个模式都比较一次，算法使用了哈希技术将要比较的模式个数减到最小。此即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</a:t>
            </a:r>
            <a:r>
              <a:rPr lang="zh-CN" altLang="en-US" sz="2400" dirty="0"/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HASH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6851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我们已经将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个字符映射为一个整数，这个整数作为</a:t>
            </a:r>
            <a:r>
              <a:rPr lang="en-US" altLang="zh-CN" sz="2400" dirty="0"/>
              <a:t>SHIFT</a:t>
            </a:r>
            <a:r>
              <a:rPr lang="zh-CN" altLang="en-US" sz="2400" dirty="0"/>
              <a:t>表的索引。同时，</a:t>
            </a:r>
            <a:r>
              <a:rPr lang="zh-CN" altLang="en-US" sz="2400" dirty="0">
                <a:highlight>
                  <a:srgbClr val="FFFF00"/>
                </a:highlight>
              </a:rPr>
              <a:t>这个整数又是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表的索引。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表的第</a:t>
            </a:r>
            <a:r>
              <a:rPr lang="en-US" altLang="zh-CN" sz="2400" dirty="0">
                <a:highlight>
                  <a:srgbClr val="FFFF00"/>
                </a:highlight>
              </a:rPr>
              <a:t>i</a:t>
            </a:r>
            <a:r>
              <a:rPr lang="zh-CN" altLang="en-US" sz="2400" dirty="0">
                <a:highlight>
                  <a:srgbClr val="FFFF00"/>
                </a:highlight>
              </a:rPr>
              <a:t>个入口，</a:t>
            </a:r>
            <a:r>
              <a:rPr lang="en-US" altLang="zh-CN" sz="2400" dirty="0">
                <a:highlight>
                  <a:srgbClr val="FFFF00"/>
                </a:highlight>
              </a:rPr>
              <a:t>HASH[i]</a:t>
            </a:r>
            <a:r>
              <a:rPr lang="zh-CN" altLang="en-US" sz="2400" dirty="0">
                <a:highlight>
                  <a:srgbClr val="FFFF00"/>
                </a:highlight>
              </a:rPr>
              <a:t>，包含了一个模式列表的指针，其中的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模式最后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个字符的哈希值为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一般情况下，</a:t>
            </a:r>
            <a:r>
              <a:rPr lang="en-US" altLang="zh-CN" sz="2400" dirty="0"/>
              <a:t>HASH</a:t>
            </a:r>
            <a:r>
              <a:rPr lang="zh-CN" altLang="en-US" sz="2400" dirty="0"/>
              <a:t>表非常稀疏，因为它只包含各个模式，而</a:t>
            </a:r>
            <a:r>
              <a:rPr lang="en-US" altLang="zh-CN" sz="2400" dirty="0"/>
              <a:t>SHIFT</a:t>
            </a:r>
            <a:r>
              <a:rPr lang="zh-CN" altLang="en-US" sz="2400" dirty="0"/>
              <a:t>表包含所有可能的长度为</a:t>
            </a:r>
            <a:r>
              <a:rPr lang="en-US" altLang="zh-CN" sz="2400" dirty="0"/>
              <a:t>B</a:t>
            </a:r>
            <a:r>
              <a:rPr lang="zh-CN" altLang="en-US" sz="2400" dirty="0"/>
              <a:t>的子串。这样内存使用效率不高，但这使得算法可以重用哈希函数的结果，从而节省了很多计算时间。 </a:t>
            </a: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1412776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47664" y="1548665"/>
          <a:ext cx="6096000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9 </a:t>
                      </a:r>
                      <a:r>
                        <a:rPr lang="en-US" altLang="zh-CN" sz="1350" b="1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zh-CN" altLang="en-US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  <a:endParaRPr lang="en-US" altLang="zh-CN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endParaRPr lang="en-US" altLang="zh-CN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endParaRPr lang="en-US" altLang="zh-CN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altLang="zh-CN" sz="135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altLang="zh-CN" sz="135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{4}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67156" y="3861723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7664" y="4110575"/>
          <a:ext cx="6096000" cy="2217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3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1200" dirty="0"/>
                        <a:t>{1}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47495" y="3775075"/>
            <a:ext cx="5377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highlight>
                  <a:srgbClr val="FFFF00"/>
                </a:highlight>
              </a:rPr>
              <a:t>shift</a:t>
            </a:r>
            <a:r>
              <a:rPr lang="zh-CN" altLang="en-US" sz="1400">
                <a:highlight>
                  <a:srgbClr val="FFFF00"/>
                </a:highlight>
              </a:rPr>
              <a:t>表中移动值为</a:t>
            </a:r>
            <a:r>
              <a:rPr lang="en-US" altLang="zh-CN" sz="1400">
                <a:highlight>
                  <a:srgbClr val="FFFF00"/>
                </a:highlight>
              </a:rPr>
              <a:t>0</a:t>
            </a:r>
            <a:r>
              <a:rPr lang="zh-CN" altLang="en-US" sz="1400">
                <a:highlight>
                  <a:srgbClr val="FFFF00"/>
                </a:highlight>
              </a:rPr>
              <a:t>时写入</a:t>
            </a:r>
            <a:r>
              <a:rPr lang="en-US" altLang="zh-CN" sz="1400">
                <a:highlight>
                  <a:srgbClr val="FFFF00"/>
                </a:highlight>
              </a:rPr>
              <a:t>hash</a:t>
            </a:r>
            <a:r>
              <a:rPr lang="zh-CN" altLang="en-US" sz="1400">
                <a:highlight>
                  <a:srgbClr val="FFFF00"/>
                </a:highlight>
              </a:rPr>
              <a:t>表，表示指向哪个模式串</a:t>
            </a:r>
            <a:r>
              <a:rPr lang="en-US" altLang="zh-CN" sz="1400">
                <a:highlight>
                  <a:srgbClr val="FFFF00"/>
                </a:highlight>
              </a:rPr>
              <a:t>(</a:t>
            </a:r>
            <a:r>
              <a:rPr lang="zh-CN" altLang="en-US" sz="1400">
                <a:highlight>
                  <a:srgbClr val="FFFF00"/>
                </a:highlight>
              </a:rPr>
              <a:t>从</a:t>
            </a:r>
            <a:r>
              <a:rPr lang="en-US" altLang="zh-CN" sz="1400">
                <a:highlight>
                  <a:srgbClr val="FFFF00"/>
                </a:highlight>
              </a:rPr>
              <a:t>0</a:t>
            </a:r>
            <a:r>
              <a:rPr lang="zh-CN" altLang="en-US" sz="1400">
                <a:highlight>
                  <a:srgbClr val="FFFF00"/>
                </a:highlight>
              </a:rPr>
              <a:t>开始</a:t>
            </a:r>
            <a:r>
              <a:rPr lang="en-US" altLang="zh-CN" sz="1400">
                <a:highlight>
                  <a:srgbClr val="FFFF00"/>
                </a:highlight>
              </a:rPr>
              <a:t>)</a:t>
            </a:r>
            <a:endParaRPr lang="en-US" altLang="zh-CN" sz="1400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5310" y="3800475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eg.ch</a:t>
            </a:r>
            <a:r>
              <a:rPr lang="zh-CN" altLang="en-US" sz="1000"/>
              <a:t>是第</a:t>
            </a:r>
            <a:r>
              <a:rPr lang="en-US" altLang="zh-CN" sz="1000"/>
              <a:t>2</a:t>
            </a:r>
            <a:r>
              <a:rPr lang="zh-CN" altLang="en-US" sz="1000"/>
              <a:t>个模式串的结尾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Wu-Manber</a:t>
            </a:r>
            <a:r>
              <a:rPr lang="zh-CN" altLang="en-US" sz="2400" b="1" dirty="0"/>
              <a:t>算法是</a:t>
            </a:r>
            <a:r>
              <a:rPr lang="en-US" altLang="zh-CN" sz="2400" b="1" dirty="0">
                <a:solidFill>
                  <a:srgbClr val="C00000"/>
                </a:solidFill>
              </a:rPr>
              <a:t>1992</a:t>
            </a:r>
            <a:r>
              <a:rPr lang="zh-CN" altLang="en-US" sz="2400" b="1" dirty="0">
                <a:solidFill>
                  <a:srgbClr val="C00000"/>
                </a:solidFill>
              </a:rPr>
              <a:t>年</a:t>
            </a:r>
            <a:r>
              <a:rPr lang="zh-CN" altLang="en-US" sz="2400" b="1" dirty="0"/>
              <a:t>台湾学者</a:t>
            </a:r>
            <a:r>
              <a:rPr lang="zh-CN" altLang="en-US" sz="2400" b="1" dirty="0">
                <a:solidFill>
                  <a:srgbClr val="C00000"/>
                </a:solidFill>
              </a:rPr>
              <a:t>吴升</a:t>
            </a:r>
            <a:r>
              <a:rPr lang="zh-CN" altLang="en-US" sz="2400" b="1" dirty="0"/>
              <a:t>发明，是模式中最为著名的快速匹配算法之一，采用了</a:t>
            </a:r>
            <a:r>
              <a:rPr lang="zh-CN" altLang="en-US" sz="2400" b="1" dirty="0">
                <a:highlight>
                  <a:srgbClr val="FFFF00"/>
                </a:highlight>
              </a:rPr>
              <a:t>跳跃不可能匹配的字符策略</a:t>
            </a:r>
            <a:r>
              <a:rPr lang="zh-CN" altLang="en-US" sz="2400" b="1" dirty="0"/>
              <a:t>和</a:t>
            </a:r>
            <a:r>
              <a:rPr lang="en-US" altLang="zh-CN" sz="2400" b="1" dirty="0">
                <a:highlight>
                  <a:srgbClr val="FFFF00"/>
                </a:highlight>
              </a:rPr>
              <a:t>hash</a:t>
            </a:r>
            <a:r>
              <a:rPr lang="zh-CN" altLang="en-US" sz="2400" b="1" dirty="0">
                <a:highlight>
                  <a:srgbClr val="FFFF00"/>
                </a:highlight>
              </a:rPr>
              <a:t>散列</a:t>
            </a:r>
            <a:r>
              <a:rPr lang="zh-CN" altLang="en-US" sz="2400" b="1" dirty="0"/>
              <a:t>的方法，对处理大规模的多关键字匹配问题有很好的效果。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利用哈希（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Hashing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）方法进行串查找，最早是在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1971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年被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Harrison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介绍，之后得到了充分的分析。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1996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年，台湾人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Sun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Wu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和他的导师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Udi 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Manber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发表了一系列的论文 ，详细地介绍了他们设计的匹配算法，并用此算法实现了一个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Unix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下类似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fgrep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的工具：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agrep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。       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  <a:endParaRPr lang="zh-CN" altLang="en-US" sz="2400" dirty="0"/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953125" imgH="3371850" progId="Word.Picture.8">
                  <p:embed/>
                </p:oleObj>
              </mc:Choice>
              <mc:Fallback>
                <p:oleObj name="" r:id="rId1" imgW="5953125" imgH="3371850" progId="Word.Picture.8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1700213"/>
            <a:ext cx="4104456" cy="502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55" y="1700530"/>
            <a:ext cx="2856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shift</a:t>
            </a:r>
            <a:r>
              <a:rPr lang="zh-CN" altLang="en-US" sz="1200"/>
              <a:t>表决定字符串移动多少位，当偏移值为</a:t>
            </a:r>
            <a:r>
              <a:rPr lang="en-US" altLang="zh-CN" sz="1200"/>
              <a:t>0</a:t>
            </a:r>
            <a:r>
              <a:rPr lang="zh-CN" altLang="en-US" sz="1200"/>
              <a:t>时，通过</a:t>
            </a:r>
            <a:r>
              <a:rPr lang="en-US" altLang="zh-CN" sz="1200"/>
              <a:t>hash</a:t>
            </a:r>
            <a:r>
              <a:rPr lang="zh-CN" altLang="en-US" sz="1200"/>
              <a:t>表确定匹配的是哪个模式串</a:t>
            </a:r>
            <a:endParaRPr lang="zh-CN" altLang="en-US" sz="12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/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  <a:t>PREFIX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表 </a:t>
            </a: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20889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注意，自然语言文本并不是随机的。某些后缀，如’</a:t>
            </a:r>
            <a:r>
              <a:rPr lang="en-US" altLang="zh-CN" sz="2400" dirty="0"/>
              <a:t>ion’</a:t>
            </a:r>
            <a:r>
              <a:rPr lang="zh-CN" altLang="en-US" sz="2400" dirty="0"/>
              <a:t>和’</a:t>
            </a:r>
            <a:r>
              <a:rPr lang="en-US" altLang="zh-CN" sz="2400" dirty="0"/>
              <a:t>ing’</a:t>
            </a:r>
            <a:r>
              <a:rPr lang="zh-CN" altLang="en-US" sz="2400" dirty="0"/>
              <a:t>等，在英语中很常见，这些后缀不仅会经常出现在文本中，而且可能出现在一些模式中。这将导致</a:t>
            </a:r>
            <a:r>
              <a:rPr lang="en-US" altLang="zh-CN" sz="2400" dirty="0"/>
              <a:t>HASH</a:t>
            </a:r>
            <a:r>
              <a:rPr lang="zh-CN" altLang="en-US" sz="2400" dirty="0"/>
              <a:t>表冲突，即</a:t>
            </a:r>
            <a:r>
              <a:rPr lang="zh-CN" altLang="en-US" sz="2400" dirty="0">
                <a:highlight>
                  <a:srgbClr val="FFFF00"/>
                </a:highlight>
              </a:rPr>
              <a:t>所有具有相同后缀的模式会被映射到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表的同一入口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当我们在文本中遇到这种子串（后缀）时，我们会发现它的</a:t>
            </a:r>
            <a:r>
              <a:rPr lang="en-US" altLang="zh-CN" sz="2400" dirty="0">
                <a:highlight>
                  <a:srgbClr val="FFFF00"/>
                </a:highlight>
              </a:rPr>
              <a:t>SHIFT</a:t>
            </a:r>
            <a:r>
              <a:rPr lang="zh-CN" altLang="en-US" sz="2400" dirty="0">
                <a:highlight>
                  <a:srgbClr val="FFFF00"/>
                </a:highlight>
              </a:rPr>
              <a:t>值为</a:t>
            </a:r>
            <a:r>
              <a:rPr lang="en-US" altLang="zh-CN" sz="2400" dirty="0">
                <a:highlight>
                  <a:srgbClr val="FFFF00"/>
                </a:highlight>
              </a:rPr>
              <a:t>0</a:t>
            </a:r>
            <a:r>
              <a:rPr lang="zh-CN" altLang="en-US" sz="2400" dirty="0">
                <a:highlight>
                  <a:srgbClr val="FFFF00"/>
                </a:highlight>
              </a:rPr>
              <a:t>（假定是某些模式的后缀）</a:t>
            </a:r>
            <a:r>
              <a:rPr lang="zh-CN" altLang="en-US" sz="2400" dirty="0"/>
              <a:t>，那么我们</a:t>
            </a:r>
            <a:r>
              <a:rPr lang="zh-CN" altLang="en-US" sz="2400" dirty="0">
                <a:highlight>
                  <a:srgbClr val="FFFF00"/>
                </a:highlight>
              </a:rPr>
              <a:t>必须比较所有有此后缀的模式，看他们是否和文本子串相匹配</a:t>
            </a:r>
            <a:r>
              <a:rPr lang="zh-CN" altLang="en-US" sz="2400" dirty="0"/>
              <a:t>。为了加快匹配速度，算法引入了另一个表</a:t>
            </a:r>
            <a:r>
              <a:rPr lang="en-US" altLang="zh-CN" sz="2400" dirty="0"/>
              <a:t>PREFIX</a:t>
            </a:r>
            <a:r>
              <a:rPr lang="zh-CN" altLang="en-US" sz="2400" dirty="0"/>
              <a:t>。</a:t>
            </a:r>
            <a:r>
              <a:rPr lang="zh-CN" altLang="en-US" dirty="0"/>
              <a:t> 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96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09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对</a:t>
            </a:r>
            <a:r>
              <a:rPr lang="en-US" altLang="zh-CN" sz="2400" dirty="0"/>
              <a:t>SHIFT</a:t>
            </a:r>
            <a:r>
              <a:rPr lang="zh-CN" altLang="en-US" sz="2400" dirty="0"/>
              <a:t>表，我们映射了所有模式的最后</a:t>
            </a:r>
            <a:r>
              <a:rPr lang="en-US" altLang="zh-CN" sz="2400" dirty="0"/>
              <a:t>B</a:t>
            </a:r>
            <a:r>
              <a:rPr lang="zh-CN" altLang="en-US" sz="2400" dirty="0"/>
              <a:t>个字符；对</a:t>
            </a:r>
            <a:r>
              <a:rPr lang="en-US" altLang="zh-CN" sz="2400" dirty="0">
                <a:highlight>
                  <a:srgbClr val="FFFF00"/>
                </a:highlight>
              </a:rPr>
              <a:t>PREFIX</a:t>
            </a:r>
            <a:r>
              <a:rPr lang="zh-CN" altLang="en-US" sz="2400" dirty="0">
                <a:highlight>
                  <a:srgbClr val="FFFF00"/>
                </a:highlight>
              </a:rPr>
              <a:t>表，则映射所有模式开始的</a:t>
            </a:r>
            <a:r>
              <a:rPr lang="en-US" altLang="zh-CN" sz="2400" dirty="0">
                <a:highlight>
                  <a:srgbClr val="FFFF00"/>
                </a:highlight>
              </a:rPr>
              <a:t>B’</a:t>
            </a:r>
            <a:r>
              <a:rPr lang="zh-CN" altLang="en-US" sz="2400" dirty="0">
                <a:highlight>
                  <a:srgbClr val="FFFF00"/>
                </a:highlight>
              </a:rPr>
              <a:t>个字符</a:t>
            </a:r>
            <a:r>
              <a:rPr lang="zh-CN" altLang="en-US" sz="2400" dirty="0"/>
              <a:t>（算法实现中使用</a:t>
            </a:r>
            <a:r>
              <a:rPr lang="en-US" altLang="zh-CN" sz="2400" dirty="0"/>
              <a:t>B’=2</a:t>
            </a:r>
            <a:r>
              <a:rPr lang="zh-CN" altLang="en-US" sz="2400" dirty="0"/>
              <a:t>）。</a:t>
            </a:r>
            <a:r>
              <a:rPr lang="zh-CN" altLang="en-US" sz="2400" dirty="0">
                <a:solidFill>
                  <a:srgbClr val="FF0000"/>
                </a:solidFill>
              </a:rPr>
              <a:t>当发现</a:t>
            </a:r>
            <a:r>
              <a:rPr lang="en-US" altLang="zh-CN" sz="2400" dirty="0">
                <a:solidFill>
                  <a:srgbClr val="FF0000"/>
                </a:solidFill>
              </a:rPr>
              <a:t>SHIFT</a:t>
            </a:r>
            <a:r>
              <a:rPr lang="zh-CN" altLang="en-US" sz="2400" dirty="0">
                <a:solidFill>
                  <a:srgbClr val="FF0000"/>
                </a:solidFill>
              </a:rPr>
              <a:t>值为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，到</a:t>
            </a:r>
            <a:r>
              <a:rPr lang="en-US" altLang="zh-CN" sz="2400" dirty="0">
                <a:solidFill>
                  <a:srgbClr val="FF0000"/>
                </a:solidFill>
              </a:rPr>
              <a:t>HASH</a:t>
            </a:r>
            <a:r>
              <a:rPr lang="zh-CN" altLang="en-US" sz="2400" dirty="0">
                <a:solidFill>
                  <a:srgbClr val="FF0000"/>
                </a:solidFill>
              </a:rPr>
              <a:t>表入口所指的模式列表中检查是否存在匹配时，首先检查</a:t>
            </a:r>
            <a:r>
              <a:rPr lang="en-US" altLang="zh-CN" sz="2400" dirty="0">
                <a:solidFill>
                  <a:srgbClr val="FF0000"/>
                </a:solidFill>
              </a:rPr>
              <a:t>PREFIX</a:t>
            </a:r>
            <a:r>
              <a:rPr lang="zh-CN" altLang="en-US" sz="2400" dirty="0">
                <a:solidFill>
                  <a:srgbClr val="FF0000"/>
                </a:solidFill>
              </a:rPr>
              <a:t>表中的值</a:t>
            </a:r>
            <a:r>
              <a:rPr lang="zh-CN" altLang="en-US" sz="2400" dirty="0"/>
              <a:t>。</a:t>
            </a:r>
            <a:r>
              <a:rPr lang="zh-CN" altLang="en-US" sz="2400" dirty="0">
                <a:highlight>
                  <a:srgbClr val="FFFF00"/>
                </a:highlight>
              </a:rPr>
              <a:t>对于每一个后缀，</a:t>
            </a:r>
            <a:r>
              <a:rPr lang="en-US" altLang="zh-CN" sz="2400" dirty="0">
                <a:highlight>
                  <a:srgbClr val="FFFF00"/>
                </a:highlight>
              </a:rPr>
              <a:t>HASH</a:t>
            </a:r>
            <a:r>
              <a:rPr lang="zh-CN" altLang="en-US" sz="2400" dirty="0">
                <a:highlight>
                  <a:srgbClr val="FFFF00"/>
                </a:highlight>
              </a:rPr>
              <a:t>表入口指针不仅指向有此后缀的所有模式的列表，还指向子串前缀在</a:t>
            </a:r>
            <a:r>
              <a:rPr lang="en-US" altLang="zh-CN" sz="2400" dirty="0">
                <a:highlight>
                  <a:srgbClr val="FFFF00"/>
                </a:highlight>
              </a:rPr>
              <a:t>PREFIX</a:t>
            </a:r>
            <a:r>
              <a:rPr lang="zh-CN" altLang="en-US" sz="2400" dirty="0">
                <a:highlight>
                  <a:srgbClr val="FFFF00"/>
                </a:highlight>
              </a:rPr>
              <a:t>表中的哈希值</a:t>
            </a:r>
            <a:r>
              <a:rPr lang="zh-CN" altLang="en-US" sz="2400" dirty="0"/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0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PREFIX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2995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在搜索阶段，</a:t>
            </a:r>
            <a:r>
              <a:rPr lang="zh-CN" altLang="en-US" sz="2400" dirty="0">
                <a:highlight>
                  <a:srgbClr val="FFFF00"/>
                </a:highlight>
              </a:rPr>
              <a:t>首先计算当前文本子串</a:t>
            </a:r>
            <a:r>
              <a:rPr lang="zh-CN" altLang="en-US" sz="2400" dirty="0"/>
              <a:t>（从向左移动</a:t>
            </a:r>
            <a:r>
              <a:rPr lang="en-US" altLang="zh-CN" sz="2400" dirty="0"/>
              <a:t>m-B’</a:t>
            </a:r>
            <a:r>
              <a:rPr lang="zh-CN" altLang="en-US" sz="2400" dirty="0"/>
              <a:t>个字符位置的子串开始）</a:t>
            </a:r>
            <a:r>
              <a:rPr lang="zh-CN" altLang="en-US" sz="2400" dirty="0">
                <a:highlight>
                  <a:srgbClr val="FFFF00"/>
                </a:highlight>
              </a:rPr>
              <a:t>的前缀哈希值</a:t>
            </a:r>
            <a:r>
              <a:rPr lang="zh-CN" altLang="en-US" sz="2400" dirty="0"/>
              <a:t>，依次来</a:t>
            </a:r>
            <a:r>
              <a:rPr lang="zh-CN" altLang="en-US" sz="2400" dirty="0">
                <a:highlight>
                  <a:srgbClr val="FFFF00"/>
                </a:highlight>
              </a:rPr>
              <a:t>过滤那些后缀哈希值相同而前缀哈希值不同的模式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具体的搜索阶段算法流程后面介绍。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在英语中，对于不同的模式，前缀、后缀哈希值均相同的情况很少，所以这种过滤方法很有效；在中文中，对于某些情况（</a:t>
            </a:r>
            <a:r>
              <a:rPr lang="en-US" altLang="zh-CN" sz="2400" dirty="0"/>
              <a:t>B’=2</a:t>
            </a:r>
            <a:r>
              <a:rPr lang="zh-CN" altLang="en-US" sz="2400" dirty="0"/>
              <a:t>时，模式的第一个中文子符相同），效果也很好。实际上，</a:t>
            </a:r>
            <a:r>
              <a:rPr lang="en-US" altLang="zh-CN" sz="2400" dirty="0"/>
              <a:t>PRFIX</a:t>
            </a:r>
            <a:r>
              <a:rPr lang="zh-CN" altLang="en-US" sz="2400" dirty="0"/>
              <a:t>表即是一个</a:t>
            </a:r>
            <a:r>
              <a:rPr lang="en-US" altLang="zh-CN" sz="2400" dirty="0"/>
              <a:t>engineering decision</a:t>
            </a:r>
            <a:r>
              <a:rPr lang="zh-CN" altLang="en-US" sz="2400" dirty="0"/>
              <a:t>，完全是针对实际情况采用的。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51520" y="1124744"/>
            <a:ext cx="8136904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5362" y="1678925"/>
            <a:ext cx="813690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2" y="2294661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995936" y="167892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7944" y="2294660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80112" y="263691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0112" y="300312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sh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80112" y="3389382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80112" y="3755591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to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80112" y="4135665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th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2852936"/>
            <a:ext cx="20882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979712" y="3212976"/>
            <a:ext cx="20882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051720" y="2828964"/>
            <a:ext cx="2016224" cy="76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51720" y="3975680"/>
            <a:ext cx="201622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51720" y="3203176"/>
            <a:ext cx="2016224" cy="11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516216" y="1652961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588224" y="2268697"/>
          <a:ext cx="1656184" cy="251178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8092"/>
                <a:gridCol w="828092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</a:t>
                      </a:r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42" name="Rectangle 3"/>
          <p:cNvSpPr>
            <a:spLocks noGrp="1" noRot="1"/>
          </p:cNvSpPr>
          <p:nvPr>
            <p:ph idx="1"/>
          </p:nvPr>
        </p:nvSpPr>
        <p:spPr>
          <a:xfrm>
            <a:off x="628650" y="913131"/>
            <a:ext cx="7886700" cy="44748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总的来说，这几个主要数据结构（</a:t>
            </a:r>
            <a:r>
              <a:rPr lang="en-US" altLang="zh-CN" sz="2400" dirty="0"/>
              <a:t>SHIFT</a:t>
            </a:r>
            <a:r>
              <a:rPr lang="zh-CN" altLang="en-US" sz="2400" dirty="0"/>
              <a:t>表、</a:t>
            </a:r>
            <a:r>
              <a:rPr lang="en-US" altLang="zh-CN" sz="2400" dirty="0"/>
              <a:t>HASH</a:t>
            </a:r>
            <a:r>
              <a:rPr lang="zh-CN" altLang="en-US" sz="2400" dirty="0"/>
              <a:t>表、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表、</a:t>
            </a:r>
            <a:r>
              <a:rPr lang="en-US" altLang="zh-CN" sz="2400" dirty="0"/>
              <a:t>PREFIX</a:t>
            </a:r>
            <a:r>
              <a:rPr lang="zh-CN" altLang="en-US" sz="2400" dirty="0"/>
              <a:t>表）之间的关系见图 </a:t>
            </a:r>
            <a:endParaRPr lang="zh-CN" altLang="en-US" sz="2400" dirty="0"/>
          </a:p>
        </p:txBody>
      </p:sp>
      <p:sp>
        <p:nvSpPr>
          <p:cNvPr id="215043" name="Rectangle 5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971550" y="1700213"/>
          <a:ext cx="7704138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953125" imgH="3371850" progId="Word.Picture.8">
                  <p:embed/>
                </p:oleObj>
              </mc:Choice>
              <mc:Fallback>
                <p:oleObj name="" r:id="rId1" imgW="5953125" imgH="33718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700213"/>
                        <a:ext cx="7704138" cy="475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7090" name="Rectangle 3"/>
          <p:cNvSpPr>
            <a:spLocks noGrp="1" noRot="1"/>
          </p:cNvSpPr>
          <p:nvPr>
            <p:ph idx="1"/>
          </p:nvPr>
        </p:nvSpPr>
        <p:spPr>
          <a:xfrm>
            <a:off x="516890" y="1325880"/>
            <a:ext cx="7886700" cy="5029835"/>
          </a:xfrm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dirty="0"/>
              <a:t>下面讨论扫描文本进行比较匹配的过程</a:t>
            </a:r>
            <a:r>
              <a:rPr lang="en-US" altLang="zh-CN" sz="2000" dirty="0"/>
              <a:t>.</a:t>
            </a:r>
            <a:r>
              <a:rPr lang="zh-CN" altLang="en-US" sz="2000" dirty="0"/>
              <a:t>匹配从文本的第</a:t>
            </a:r>
            <a:r>
              <a:rPr lang="en-US" altLang="zh-CN" sz="2000" dirty="0"/>
              <a:t>m</a:t>
            </a:r>
            <a:r>
              <a:rPr lang="zh-CN" altLang="en-US" sz="2000" dirty="0"/>
              <a:t>个字符开始</a:t>
            </a:r>
            <a:r>
              <a:rPr lang="en-US" altLang="zh-CN" sz="2000" dirty="0"/>
              <a:t>,</a:t>
            </a:r>
            <a:r>
              <a:rPr lang="zh-CN" altLang="en-US" sz="2000" dirty="0"/>
              <a:t>文本的扫描从左向右</a:t>
            </a:r>
            <a:r>
              <a:rPr lang="en-US" altLang="zh-CN" sz="2000" dirty="0"/>
              <a:t>;</a:t>
            </a:r>
            <a:r>
              <a:rPr lang="zh-CN" altLang="en-US" sz="2000" dirty="0">
                <a:highlight>
                  <a:srgbClr val="FFFF00"/>
                </a:highlight>
              </a:rPr>
              <a:t>对模式的匹配</a:t>
            </a:r>
            <a:r>
              <a:rPr lang="zh-CN" altLang="en-US" sz="2000" dirty="0"/>
              <a:t>是从模式的后面向前进行的</a:t>
            </a:r>
            <a:r>
              <a:rPr lang="en-US" altLang="zh-CN" sz="2000" dirty="0"/>
              <a:t>,</a:t>
            </a:r>
            <a:r>
              <a:rPr lang="zh-CN" altLang="en-US" sz="2000" dirty="0"/>
              <a:t>即</a:t>
            </a:r>
            <a:r>
              <a:rPr lang="zh-CN" altLang="en-US" sz="2000" dirty="0">
                <a:highlight>
                  <a:srgbClr val="FFFF00"/>
                </a:highlight>
              </a:rPr>
              <a:t>从右向左</a:t>
            </a:r>
            <a:r>
              <a:rPr lang="en-US" altLang="zh-CN" sz="2000" dirty="0"/>
              <a:t>.</a:t>
            </a:r>
            <a:r>
              <a:rPr lang="zh-CN" altLang="en-US" sz="2000" dirty="0"/>
              <a:t>每次扫描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</a:t>
            </a:r>
            <a:r>
              <a:rPr lang="en-US" altLang="zh-CN" sz="2000" dirty="0"/>
              <a:t>tm−B+1…tm,</a:t>
            </a:r>
            <a:r>
              <a:rPr lang="zh-CN" altLang="en-US" sz="2000" dirty="0"/>
              <a:t>按如下步骤进行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1) </a:t>
            </a:r>
            <a:r>
              <a:rPr lang="zh-CN" altLang="en-US" sz="2000" dirty="0"/>
              <a:t>计算这</a:t>
            </a:r>
            <a:r>
              <a:rPr lang="en-US" altLang="zh-CN" sz="2000" dirty="0"/>
              <a:t>B</a:t>
            </a:r>
            <a:r>
              <a:rPr lang="zh-CN" altLang="en-US" sz="2000" dirty="0"/>
              <a:t>个字符的</a:t>
            </a:r>
            <a:r>
              <a:rPr lang="en-US" altLang="zh-CN" sz="2000" dirty="0">
                <a:highlight>
                  <a:srgbClr val="FFFF00"/>
                </a:highlight>
              </a:rPr>
              <a:t>hash</a:t>
            </a:r>
            <a:r>
              <a:rPr lang="zh-CN" altLang="en-US" sz="2000" dirty="0">
                <a:highlight>
                  <a:srgbClr val="FFFF00"/>
                </a:highlight>
              </a:rPr>
              <a:t>值</a:t>
            </a:r>
            <a:r>
              <a:rPr lang="en-US" altLang="zh-CN" sz="2000" dirty="0">
                <a:highlight>
                  <a:srgbClr val="FFFF00"/>
                </a:highlight>
              </a:rPr>
              <a:t>,</a:t>
            </a:r>
            <a:r>
              <a:rPr lang="zh-CN" altLang="en-US" sz="2000" dirty="0"/>
              <a:t>得到</a:t>
            </a:r>
            <a:r>
              <a:rPr lang="en-US" altLang="zh-CN" sz="2000" dirty="0"/>
              <a:t>h; 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2) </a:t>
            </a:r>
            <a:r>
              <a:rPr lang="zh-CN" altLang="en-US" sz="2000" dirty="0"/>
              <a:t>查</a:t>
            </a:r>
            <a:r>
              <a:rPr lang="en-US" altLang="zh-CN" sz="2000" dirty="0"/>
              <a:t>SHIFT</a:t>
            </a:r>
            <a:r>
              <a:rPr lang="zh-CN" altLang="en-US" sz="2000" dirty="0"/>
              <a:t>表找到</a:t>
            </a:r>
            <a:r>
              <a:rPr lang="en-US" altLang="zh-CN" sz="2000" dirty="0">
                <a:highlight>
                  <a:srgbClr val="FFFF00"/>
                </a:highlight>
              </a:rPr>
              <a:t>SHIFT[h]</a:t>
            </a:r>
            <a:r>
              <a:rPr lang="en-US" altLang="zh-CN" sz="2000" dirty="0"/>
              <a:t>:</a:t>
            </a:r>
            <a:r>
              <a:rPr lang="zh-CN" altLang="en-US" sz="2000" dirty="0">
                <a:highlight>
                  <a:srgbClr val="FFFF00"/>
                </a:highlight>
              </a:rPr>
              <a:t>如果大于</a:t>
            </a:r>
            <a:r>
              <a:rPr lang="en-US" altLang="zh-CN" sz="2000" dirty="0">
                <a:highlight>
                  <a:srgbClr val="FFFF00"/>
                </a:highlight>
              </a:rPr>
              <a:t>0,</a:t>
            </a:r>
            <a:r>
              <a:rPr lang="zh-CN" altLang="en-US" sz="2000" dirty="0">
                <a:highlight>
                  <a:srgbClr val="FFFF00"/>
                </a:highlight>
              </a:rPr>
              <a:t>则根据这个值向后移动文本相应的长度</a:t>
            </a:r>
            <a:r>
              <a:rPr lang="en-US" altLang="zh-CN" sz="2000" dirty="0">
                <a:highlight>
                  <a:srgbClr val="FFFF00"/>
                </a:highlight>
              </a:rPr>
              <a:t>,</a:t>
            </a:r>
            <a:r>
              <a:rPr lang="zh-CN" altLang="en-US" sz="2000" dirty="0">
                <a:highlight>
                  <a:srgbClr val="FFFF00"/>
                </a:highlight>
              </a:rPr>
              <a:t>并转到</a:t>
            </a:r>
            <a:r>
              <a:rPr lang="en-US" altLang="zh-CN" sz="2000" dirty="0">
                <a:highlight>
                  <a:srgbClr val="FFFF00"/>
                </a:highlight>
              </a:rPr>
              <a:t>1);</a:t>
            </a:r>
            <a:r>
              <a:rPr lang="zh-CN" altLang="en-US" sz="2000" dirty="0">
                <a:highlight>
                  <a:srgbClr val="FFFF00"/>
                </a:highlight>
              </a:rPr>
              <a:t>否则继续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3) </a:t>
            </a:r>
            <a:r>
              <a:rPr lang="zh-CN" altLang="en-US" sz="2000" dirty="0"/>
              <a:t>计算</a:t>
            </a:r>
            <a:r>
              <a:rPr lang="zh-CN" altLang="en-US" sz="2000" dirty="0">
                <a:highlight>
                  <a:srgbClr val="FFFF00"/>
                </a:highlight>
              </a:rPr>
              <a:t>当前指针往左的</a:t>
            </a:r>
            <a:r>
              <a:rPr lang="en-US" altLang="zh-CN" sz="2000" dirty="0">
                <a:highlight>
                  <a:srgbClr val="FFFF00"/>
                </a:highlight>
              </a:rPr>
              <a:t>m</a:t>
            </a:r>
            <a:r>
              <a:rPr lang="zh-CN" altLang="en-US" sz="2000" dirty="0">
                <a:highlight>
                  <a:srgbClr val="FFFF00"/>
                </a:highlight>
              </a:rPr>
              <a:t>个字符串长度为</a:t>
            </a:r>
            <a:r>
              <a:rPr lang="en-US" altLang="zh-CN" sz="2000" dirty="0">
                <a:highlight>
                  <a:srgbClr val="FFFF00"/>
                </a:highlight>
              </a:rPr>
              <a:t>B′</a:t>
            </a:r>
            <a:r>
              <a:rPr lang="zh-CN" altLang="en-US" sz="2000" dirty="0">
                <a:highlight>
                  <a:srgbClr val="FFFF00"/>
                </a:highlight>
              </a:rPr>
              <a:t>的前缀</a:t>
            </a:r>
            <a:r>
              <a:rPr lang="en-US" altLang="zh-CN" sz="2000" dirty="0">
                <a:highlight>
                  <a:srgbClr val="FFFF00"/>
                </a:highlight>
              </a:rPr>
              <a:t>hash</a:t>
            </a:r>
            <a:r>
              <a:rPr lang="zh-CN" altLang="en-US" sz="2000" dirty="0">
                <a:highlight>
                  <a:srgbClr val="FFFF00"/>
                </a:highlight>
              </a:rPr>
              <a:t>值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/>
              <a:t>4)</a:t>
            </a:r>
            <a:r>
              <a:rPr lang="zh-CN" altLang="en-US" sz="2000" dirty="0"/>
              <a:t>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>
                <a:highlight>
                  <a:srgbClr val="FFFF00"/>
                </a:highlight>
              </a:rPr>
              <a:t>HASH[h]</a:t>
            </a:r>
            <a:r>
              <a:rPr lang="zh-CN" altLang="en-US" sz="2000" dirty="0">
                <a:highlight>
                  <a:srgbClr val="FFFF00"/>
                </a:highlight>
              </a:rPr>
              <a:t>指向的</a:t>
            </a:r>
            <a:r>
              <a:rPr lang="en-US" altLang="zh-CN" sz="2000" dirty="0">
                <a:highlight>
                  <a:srgbClr val="FFFF00"/>
                </a:highlight>
              </a:rPr>
              <a:t>prefix</a:t>
            </a:r>
            <a:r>
              <a:rPr lang="zh-CN" altLang="en-US" sz="2000" dirty="0">
                <a:highlight>
                  <a:srgbClr val="FFFF00"/>
                </a:highlight>
              </a:rPr>
              <a:t>表的对应前缀</a:t>
            </a:r>
            <a:r>
              <a:rPr lang="zh-CN" altLang="en-US" sz="2000" dirty="0"/>
              <a:t>，如果</a:t>
            </a:r>
            <a:r>
              <a:rPr lang="zh-CN" altLang="en-US" sz="2000" dirty="0">
                <a:highlight>
                  <a:srgbClr val="FFFF00"/>
                </a:highlight>
              </a:rPr>
              <a:t>不等</a:t>
            </a:r>
            <a:r>
              <a:rPr lang="zh-CN" altLang="en-US" sz="2000" dirty="0"/>
              <a:t>证明没有找到，文本</a:t>
            </a:r>
            <a:r>
              <a:rPr lang="zh-CN" altLang="en-US" sz="2000" dirty="0">
                <a:highlight>
                  <a:srgbClr val="FFFF00"/>
                </a:highlight>
              </a:rPr>
              <a:t>右移</a:t>
            </a:r>
            <a:r>
              <a:rPr lang="en-US" altLang="zh-CN" sz="2000" dirty="0">
                <a:highlight>
                  <a:srgbClr val="FFFF00"/>
                </a:highlight>
              </a:rPr>
              <a:t>1</a:t>
            </a:r>
            <a:r>
              <a:rPr lang="zh-CN" altLang="en-US" sz="2000" dirty="0"/>
              <a:t>位并转到</a:t>
            </a:r>
            <a:r>
              <a:rPr lang="en-US" altLang="zh-CN" sz="2000" dirty="0"/>
              <a:t>1</a:t>
            </a:r>
            <a:r>
              <a:rPr lang="zh-CN" altLang="en-US" sz="2000" dirty="0"/>
              <a:t>），如果相等继续；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）查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en-US" altLang="zh-CN" sz="2000" dirty="0"/>
              <a:t>,</a:t>
            </a:r>
            <a:r>
              <a:rPr lang="zh-CN" altLang="en-US" sz="2000" dirty="0"/>
              <a:t>找到</a:t>
            </a:r>
            <a:r>
              <a:rPr lang="en-US" altLang="zh-CN" sz="2000" dirty="0"/>
              <a:t>HASH[h]</a:t>
            </a:r>
            <a:r>
              <a:rPr lang="zh-CN" altLang="en-US" sz="2000" dirty="0"/>
              <a:t>指向的</a:t>
            </a:r>
            <a:r>
              <a:rPr lang="en-US" altLang="zh-CN" sz="2000" dirty="0"/>
              <a:t>pat-</a:t>
            </a:r>
            <a:r>
              <a:rPr lang="en-US" altLang="zh-CN" sz="2000" dirty="0" err="1"/>
              <a:t>ptr</a:t>
            </a:r>
            <a:r>
              <a:rPr lang="zh-CN" altLang="en-US" sz="2000" dirty="0"/>
              <a:t>表，遍历模式链表</a:t>
            </a:r>
            <a:r>
              <a:rPr lang="en-US" altLang="zh-CN" sz="2000" dirty="0"/>
              <a:t>,</a:t>
            </a:r>
            <a:r>
              <a:rPr lang="zh-CN" altLang="en-US" sz="2000" dirty="0">
                <a:highlight>
                  <a:srgbClr val="FFFF00"/>
                </a:highlight>
              </a:rPr>
              <a:t>找到前缀</a:t>
            </a:r>
            <a:r>
              <a:rPr lang="en-US" altLang="zh-CN" sz="2000" dirty="0">
                <a:highlight>
                  <a:srgbClr val="FFFF00"/>
                </a:highlight>
              </a:rPr>
              <a:t>hash</a:t>
            </a:r>
            <a:r>
              <a:rPr lang="zh-CN" altLang="en-US" sz="2000" dirty="0">
                <a:highlight>
                  <a:srgbClr val="FFFF00"/>
                </a:highlight>
              </a:rPr>
              <a:t>值相同的模式串</a:t>
            </a:r>
            <a:r>
              <a:rPr lang="en-US" altLang="zh-CN" sz="2000" dirty="0"/>
              <a:t>;</a:t>
            </a:r>
            <a:r>
              <a:rPr lang="zh-CN" altLang="en-US" sz="2000" dirty="0"/>
              <a:t>再将</a:t>
            </a:r>
            <a:r>
              <a:rPr lang="zh-CN" altLang="en-US" sz="2000" dirty="0">
                <a:highlight>
                  <a:srgbClr val="FFFF00"/>
                </a:highlight>
              </a:rPr>
              <a:t>文本串和模式串逐一比较</a:t>
            </a:r>
            <a:r>
              <a:rPr lang="en-US" altLang="zh-CN" sz="2000" dirty="0"/>
              <a:t>,</a:t>
            </a:r>
            <a:r>
              <a:rPr lang="zh-CN" altLang="en-US" sz="2000" dirty="0"/>
              <a:t>判断是否匹配</a:t>
            </a:r>
            <a:r>
              <a:rPr lang="en-US" altLang="zh-CN" sz="2000" dirty="0"/>
              <a:t>.</a:t>
            </a:r>
            <a:r>
              <a:rPr lang="zh-CN" altLang="en-US" sz="2000" dirty="0"/>
              <a:t>如果匹配</a:t>
            </a:r>
            <a:r>
              <a:rPr lang="en-US" altLang="zh-CN" sz="2000" dirty="0"/>
              <a:t>,</a:t>
            </a:r>
            <a:r>
              <a:rPr lang="zh-CN" altLang="en-US" sz="2000" dirty="0"/>
              <a:t>则输出匹配模式串。无论是否匹配成功，都将文本向后移动一位</a:t>
            </a:r>
            <a:r>
              <a:rPr lang="en-US" altLang="zh-CN" sz="2000" dirty="0"/>
              <a:t>,</a:t>
            </a:r>
            <a:r>
              <a:rPr lang="zh-CN" altLang="en-US" sz="2000" dirty="0"/>
              <a:t>转</a:t>
            </a:r>
            <a:r>
              <a:rPr lang="en-US" altLang="zh-CN" sz="2000" dirty="0"/>
              <a:t>1),</a:t>
            </a:r>
            <a:r>
              <a:rPr lang="zh-CN" altLang="en-US" sz="2000" dirty="0"/>
              <a:t>直到文本结束</a:t>
            </a:r>
            <a:r>
              <a:rPr lang="en-US" altLang="zh-CN" sz="2000" dirty="0"/>
              <a:t>.</a:t>
            </a:r>
            <a:r>
              <a:rPr lang="en-US" altLang="zh-CN" sz="2000" b="0" dirty="0"/>
              <a:t> </a:t>
            </a:r>
            <a:endParaRPr lang="en-US" altLang="zh-CN" sz="2000" b="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913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1913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908720"/>
            <a:ext cx="7920037" cy="547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15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8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46" y="118172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50685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misthi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nkinghowtobethinner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     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15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3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mi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20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4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/>
                <a:gridCol w="955492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67" y="127498"/>
            <a:ext cx="4650326" cy="10936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4380" y="2609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FF0000"/>
                </a:solidFill>
              </a:rPr>
              <a:t>←shift</a:t>
            </a:r>
            <a:r>
              <a:rPr lang="zh-CN" altLang="en-US" sz="1800">
                <a:solidFill>
                  <a:srgbClr val="FF0000"/>
                </a:solidFill>
              </a:rPr>
              <a:t>表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18" y="1076092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5553" y="1790051"/>
            <a:ext cx="64087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isthin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kinghowtobethinner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in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is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。右移一位继续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947342" y="4374799"/>
          <a:ext cx="1910984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492"/>
                <a:gridCol w="955492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63" y="44450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6370" name="Rectangle 4"/>
          <p:cNvSpPr>
            <a:spLocks noGrp="1" noRot="1"/>
          </p:cNvSpPr>
          <p:nvPr>
            <p:ph idx="1"/>
          </p:nvPr>
        </p:nvSpPr>
        <p:spPr>
          <a:xfrm>
            <a:off x="628650" y="1308100"/>
            <a:ext cx="7886700" cy="51562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前面我们曾提到，</a:t>
            </a:r>
            <a:r>
              <a:rPr lang="en-US" altLang="zh-CN" sz="2000" b="1" dirty="0"/>
              <a:t>mgrep</a:t>
            </a:r>
            <a:r>
              <a:rPr lang="zh-CN" altLang="en-US" sz="2000" b="1" dirty="0"/>
              <a:t>算法是</a:t>
            </a:r>
            <a:r>
              <a:rPr lang="en-US" altLang="zh-CN" sz="2000" b="1" dirty="0">
                <a:highlight>
                  <a:srgbClr val="FFFF00"/>
                </a:highlight>
              </a:rPr>
              <a:t>BM</a:t>
            </a:r>
            <a:r>
              <a:rPr lang="zh-CN" altLang="en-US" sz="2000" b="1" dirty="0">
                <a:highlight>
                  <a:srgbClr val="FFFF00"/>
                </a:highlight>
              </a:rPr>
              <a:t>算法思想</a:t>
            </a:r>
            <a:r>
              <a:rPr lang="zh-CN" altLang="en-US" sz="2000" b="1" dirty="0"/>
              <a:t>在多模式匹配问题中的推广。首先回顾一下</a:t>
            </a:r>
            <a:r>
              <a:rPr lang="en-US" altLang="zh-CN" sz="2000" b="1" dirty="0"/>
              <a:t>BM</a:t>
            </a:r>
            <a:r>
              <a:rPr lang="zh-CN" altLang="en-US" sz="2000" b="1" dirty="0"/>
              <a:t>算法的基本思想。</a:t>
            </a:r>
            <a:endParaRPr lang="zh-CN" altLang="en-US" sz="20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/>
              <a:t>假定模式长度为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，我们开始时先比较模式最后一个字符和文本中第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。如果不匹配（在大多数文本中不匹配的可能性要比匹配的可能性大得多），则我们就可以</a:t>
            </a:r>
            <a:r>
              <a:rPr lang="zh-CN" altLang="en-US" sz="2000" b="1" dirty="0">
                <a:highlight>
                  <a:srgbClr val="FFFF00"/>
                </a:highlight>
              </a:rPr>
              <a:t>根据</a:t>
            </a:r>
            <a:r>
              <a:rPr lang="en-US" altLang="zh-CN" sz="2000" b="1" dirty="0">
                <a:highlight>
                  <a:srgbClr val="FFFF00"/>
                </a:highlight>
              </a:rPr>
              <a:t>y</a:t>
            </a:r>
            <a:r>
              <a:rPr lang="en-US" altLang="zh-CN" sz="2000" b="1" i="1" baseline="-25000" dirty="0">
                <a:highlight>
                  <a:srgbClr val="FFFF00"/>
                </a:highlight>
              </a:rPr>
              <a:t>m</a:t>
            </a:r>
            <a:r>
              <a:rPr lang="zh-CN" altLang="en-US" sz="2000" b="1" dirty="0">
                <a:highlight>
                  <a:srgbClr val="FFFF00"/>
                </a:highlight>
              </a:rPr>
              <a:t>在模式中出现的最右位置来移动模式</a:t>
            </a:r>
            <a:r>
              <a:rPr lang="zh-CN" altLang="en-US" sz="2000" b="1" dirty="0"/>
              <a:t>。例如，如果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未在模式中出现，我们可以安全将文本指针向前移动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个字符位置，下一次看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2m</a:t>
            </a:r>
            <a:r>
              <a:rPr lang="zh-CN" altLang="en-US" sz="2000" b="1" dirty="0"/>
              <a:t>；如果</a:t>
            </a:r>
            <a:r>
              <a:rPr lang="en-US" altLang="zh-CN" sz="2000" b="1" dirty="0"/>
              <a:t>y</a:t>
            </a:r>
            <a:r>
              <a:rPr lang="en-US" altLang="zh-CN" sz="2000" b="1" i="1" baseline="-25000" dirty="0"/>
              <a:t>m</a:t>
            </a:r>
            <a:r>
              <a:rPr lang="zh-CN" altLang="en-US" sz="2000" b="1" dirty="0"/>
              <a:t>仅匹配模式中第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个子符，则我们可以向前移动</a:t>
            </a:r>
            <a:r>
              <a:rPr lang="en-US" altLang="zh-CN" sz="2000" b="1" dirty="0"/>
              <a:t>m-4</a:t>
            </a:r>
            <a:r>
              <a:rPr lang="zh-CN" altLang="en-US" sz="2000" b="1" dirty="0"/>
              <a:t>个字符等等。在自然语言文本中，大多数时间都可以移动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或接近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个字符，因此算法的速度非常快。</a:t>
            </a:r>
            <a:r>
              <a:rPr lang="zh-CN" altLang="en-US" sz="1800" b="1" dirty="0"/>
              <a:t> </a:t>
            </a:r>
            <a:endParaRPr lang="zh-CN" altLang="en-US" sz="1800" b="1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619" y="1225726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66395" y="2060848"/>
            <a:ext cx="6408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sthink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inghowtobethinner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nk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23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1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98" y="28645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18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thinki</a:t>
            </a:r>
            <a:r>
              <a:rPr lang="en-US" altLang="zh-CN" sz="1800" b="1" i="1" dirty="0">
                <a:solidFill>
                  <a:srgbClr val="000000"/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ng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18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4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               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th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26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逐一比较</a:t>
            </a:r>
            <a:r>
              <a:rPr lang="en-US" altLang="zh-CN" sz="1800" b="1" i="1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patptr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cs typeface="宋体" panose="02010600030101010101" pitchFamily="2" charset="-122"/>
              </a:rPr>
              <a:t>表对应的字符串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发现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匹配成功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26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en-US" altLang="zh-CN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8070" y="396621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highlight>
                  <a:srgbClr val="FFFF00"/>
                </a:highlight>
              </a:rPr>
              <a:t>之后仍然右移一位</a:t>
            </a:r>
            <a:endParaRPr lang="zh-CN" altLang="en-US" sz="120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hinkin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ghowtobethinner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查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表 对应的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pattern 1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zh-CN" altLang="en-US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前缀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hi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的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15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表    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是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不相等</a:t>
            </a:r>
            <a:r>
              <a:rPr lang="zh-CN" altLang="en-US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。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22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51" y="1245055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16953" y="2121257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inking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howtobethinner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ng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22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2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37" y="65527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84830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82758"/>
            <a:ext cx="66254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kingho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wtobethinner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        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ho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 21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shift 0   hash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patter1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prefix=25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，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hash[</a:t>
            </a:r>
            <a:r>
              <a:rPr lang="en-US" altLang="zh-CN" sz="1800" b="1" i="1" dirty="0" err="1">
                <a:solidFill>
                  <a:srgbClr val="FF0000"/>
                </a:solidFill>
                <a:cs typeface="宋体" panose="02010600030101010101" pitchFamily="2" charset="-122"/>
              </a:rPr>
              <a:t>ki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]=18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不匹配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004" y="103064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89" y="125183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936941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inghow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tobethinner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ow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7  shift 5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37" y="136524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23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3130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50922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wtobet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hinner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et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23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39" y="60580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26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tobeth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inner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th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 shift 1 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15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16700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833511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obethi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hi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15 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pattern3</a:t>
            </a:r>
            <a:endParaRPr lang="en-US" altLang="zh-CN" sz="1800" b="1" i="1" dirty="0">
              <a:solidFill>
                <a:srgbClr val="FF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4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ob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] 15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39" y="58883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54" y="1147247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7744" y="1914528"/>
            <a:ext cx="66254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bethin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ner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in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21 shift 0 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  <a:endParaRPr lang="en-US" altLang="zh-CN" sz="1800" b="1" i="1" dirty="0">
              <a:solidFill>
                <a:srgbClr val="FF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           prefix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是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26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宋体" panose="02010600030101010101" pitchFamily="2" charset="-122"/>
              </a:rPr>
              <a:t> </a:t>
            </a:r>
            <a:r>
              <a:rPr kumimoji="0" lang="zh-CN" altLang="en-US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不等于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cs typeface="宋体" panose="02010600030101010101" pitchFamily="2" charset="-122"/>
              </a:rPr>
              <a:t>hash[be]=5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54" y="44450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8418" name="Rectangle 3"/>
          <p:cNvSpPr>
            <a:spLocks noGrp="1" noRot="1"/>
          </p:cNvSpPr>
          <p:nvPr>
            <p:ph idx="1"/>
          </p:nvPr>
        </p:nvSpPr>
        <p:spPr>
          <a:xfrm>
            <a:off x="628650" y="1416050"/>
            <a:ext cx="7886700" cy="476123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现在我们要把这种思想应用到多模式匹配问题中。但是，如果有多个模式，例如可能要支持成千上万个模式，则可能文本中大多数字符与某些模式最后一个字符相匹配，那么这种移动的几率就很小。</a:t>
            </a:r>
            <a:endParaRPr lang="zh-CN" altLang="en-US" sz="2000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/>
              <a:t>解决的方法是</a:t>
            </a:r>
            <a:r>
              <a:rPr lang="zh-CN" altLang="en-US" sz="2000" b="1" dirty="0">
                <a:solidFill>
                  <a:srgbClr val="FF0000"/>
                </a:solidFill>
              </a:rPr>
              <a:t>将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多个模式“合并”为一个模式</a:t>
            </a:r>
            <a:r>
              <a:rPr lang="zh-CN" altLang="en-US" sz="2000" b="1" dirty="0">
                <a:solidFill>
                  <a:srgbClr val="FF0000"/>
                </a:solidFill>
              </a:rPr>
              <a:t>考虑，换言之，即要求所有的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模式长度相同</a:t>
            </a:r>
            <a:r>
              <a:rPr lang="zh-CN" altLang="en-US" sz="2000" b="1" dirty="0"/>
              <a:t>，并且不再一个字符一个字符地看，</a:t>
            </a:r>
            <a:r>
              <a:rPr lang="zh-CN" altLang="en-US" sz="2000" b="1" dirty="0">
                <a:solidFill>
                  <a:srgbClr val="FF0000"/>
                </a:solidFill>
              </a:rPr>
              <a:t>而是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按块，每次看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个字符</a:t>
            </a:r>
            <a:r>
              <a:rPr lang="zh-CN" altLang="en-US" sz="2000" b="1" dirty="0"/>
              <a:t>。具体的办法是</a:t>
            </a:r>
            <a:r>
              <a:rPr lang="zh-CN" altLang="en-US" sz="2000" b="1" dirty="0">
                <a:highlight>
                  <a:srgbClr val="FFFF00"/>
                </a:highlight>
              </a:rPr>
              <a:t>首先计算模式集</a:t>
            </a:r>
            <a:r>
              <a:rPr lang="en-US" altLang="zh-CN" sz="2000" b="1" i="1" dirty="0">
                <a:highlight>
                  <a:srgbClr val="FFFF00"/>
                </a:highlight>
              </a:rPr>
              <a:t>X</a:t>
            </a:r>
            <a:r>
              <a:rPr lang="zh-CN" altLang="en-US" sz="2000" b="1" dirty="0">
                <a:highlight>
                  <a:srgbClr val="FFFF00"/>
                </a:highlight>
              </a:rPr>
              <a:t>的最小模式长度</a:t>
            </a:r>
            <a:r>
              <a:rPr lang="en-US" altLang="zh-CN" sz="2000" b="1" dirty="0">
                <a:highlight>
                  <a:srgbClr val="FFFF00"/>
                </a:highlight>
              </a:rPr>
              <a:t>m</a:t>
            </a:r>
            <a:r>
              <a:rPr lang="zh-CN" altLang="en-US" sz="2000" b="1" dirty="0"/>
              <a:t>，以后对模式集处理时</a:t>
            </a:r>
            <a:r>
              <a:rPr lang="zh-CN" altLang="en-US" sz="2000" b="1" dirty="0">
                <a:highlight>
                  <a:srgbClr val="FFFF00"/>
                </a:highlight>
              </a:rPr>
              <a:t>只看每个模式的前</a:t>
            </a:r>
            <a:r>
              <a:rPr lang="en-US" altLang="zh-CN" sz="2000" b="1" dirty="0">
                <a:highlight>
                  <a:srgbClr val="FFFF00"/>
                </a:highlight>
              </a:rPr>
              <a:t>m</a:t>
            </a:r>
            <a:r>
              <a:rPr lang="zh-CN" altLang="en-US" sz="2000" b="1" dirty="0">
                <a:highlight>
                  <a:srgbClr val="FFFF00"/>
                </a:highlight>
              </a:rPr>
              <a:t>个字符</a:t>
            </a:r>
            <a:r>
              <a:rPr lang="zh-CN" altLang="en-US" sz="2000" b="1" dirty="0"/>
              <a:t>。 </a:t>
            </a:r>
            <a:endParaRPr lang="zh-CN" altLang="en-US" sz="2000" b="1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ethinn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er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nn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26 shift 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17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67453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39752" y="1412776"/>
            <a:ext cx="66254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thinne</a:t>
            </a:r>
            <a:r>
              <a:rPr lang="en-US" altLang="zh-CN" sz="1800" b="1" i="1" dirty="0">
                <a:solidFill>
                  <a:srgbClr val="000000"/>
                </a:solidFill>
                <a:cs typeface="宋体" panose="02010600030101010101" pitchFamily="2" charset="-122"/>
              </a:rPr>
              <a:t>r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ne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  17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pattern0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prefix=26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]=26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逐一比较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ptr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表，匹配成功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26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0560" y="1772920"/>
            <a:ext cx="16865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rgbClr val="FF0000"/>
                </a:solidFill>
                <a:highlight>
                  <a:srgbClr val="FFFF00"/>
                </a:highlight>
              </a:rPr>
              <a:t>？</a:t>
            </a:r>
            <a:endParaRPr lang="zh-CN" altLang="en-US" sz="8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193611" name="表格 193610"/>
          <p:cNvGraphicFramePr/>
          <p:nvPr>
            <p:custDataLst>
              <p:tags r:id="rId1"/>
            </p:custDataLst>
          </p:nvPr>
        </p:nvGraphicFramePr>
        <p:xfrm>
          <a:off x="34925" y="44450"/>
          <a:ext cx="2016125" cy="6738938"/>
        </p:xfrm>
        <a:graphic>
          <a:graphicData uri="http://schemas.openxmlformats.org/drawingml/2006/table">
            <a:tbl>
              <a:tblPr/>
              <a:tblGrid>
                <a:gridCol w="503238"/>
                <a:gridCol w="504825"/>
                <a:gridCol w="383540"/>
                <a:gridCol w="624522"/>
              </a:tblGrid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b="1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1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40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</a:t>
                      </a:r>
                      <a:endParaRPr lang="en-US" altLang="zh-CN" sz="1400" dirty="0">
                        <a:solidFill>
                          <a:srgbClr val="171717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4810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BFF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400" dirty="0">
                          <a:solidFill>
                            <a:srgbClr val="171717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400" dirty="0">
                        <a:solidFill>
                          <a:srgbClr val="171717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13" marB="45713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83" y="1203424"/>
            <a:ext cx="6608347" cy="767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20234" y="1898588"/>
            <a:ext cx="66254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模式集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hinne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r,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shinin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church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touchi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ng,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thinki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正文：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Tomist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hinkinghowtobethinner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kumimoji="0" lang="en-US" altLang="zh-CN" sz="1800" b="1" i="1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8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shift</a:t>
            </a:r>
            <a:r>
              <a:rPr kumimoji="0" lang="en-US" altLang="zh-CN" sz="18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           </a:t>
            </a:r>
            <a:r>
              <a:rPr lang="en-US" altLang="zh-CN" sz="1800" b="1" i="1" dirty="0">
                <a:cs typeface="宋体" panose="02010600030101010101" pitchFamily="2" charset="-122"/>
              </a:rPr>
              <a:t>Tomisthinkinghowtobet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cs typeface="宋体" panose="02010600030101010101" pitchFamily="2" charset="-122"/>
              </a:rPr>
              <a:t>hinner</a:t>
            </a:r>
            <a:endParaRPr lang="en-US" altLang="zh-CN" sz="1800" b="1" i="1" dirty="0">
              <a:solidFill>
                <a:schemeClr val="accent1">
                  <a:lumMod val="75000"/>
                </a:schemeClr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1800" b="1" i="1" dirty="0" err="1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er</a:t>
            </a:r>
            <a:r>
              <a:rPr lang="en-US" altLang="zh-CN" sz="1800" b="1" i="1" dirty="0">
                <a:solidFill>
                  <a:schemeClr val="bg1">
                    <a:lumMod val="10000"/>
                  </a:schemeClr>
                </a:solidFill>
                <a:cs typeface="宋体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21 shift 0 </a:t>
            </a:r>
            <a:r>
              <a:rPr lang="zh-CN" altLang="en-US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对应</a:t>
            </a:r>
            <a:r>
              <a:rPr lang="en-US" altLang="zh-CN" sz="1800" b="1" i="1" dirty="0">
                <a:solidFill>
                  <a:srgbClr val="FF0000"/>
                </a:solidFill>
                <a:cs typeface="宋体" panose="02010600030101010101" pitchFamily="2" charset="-122"/>
              </a:rPr>
              <a:t>pattern1</a:t>
            </a:r>
            <a:endParaRPr lang="en-US" altLang="zh-CN" sz="1800" b="1" i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prefix=25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等于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hash[hi]=15  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不相等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29558" y="438020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hash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41903" y="4374799"/>
          <a:ext cx="1512168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084"/>
                <a:gridCol w="756084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prefix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25</a:t>
                      </a:r>
                      <a:endParaRPr lang="en-US" altLang="zh-CN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26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6861565" y="4075988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patptr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947342" y="4374799"/>
          <a:ext cx="2017816" cy="22171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8908"/>
                <a:gridCol w="1008908"/>
              </a:tblGrid>
              <a:tr h="362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ptr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hinner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shining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church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touching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kumimoji="0" lang="en-US" altLang="zh-CN" sz="14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thinking</a:t>
                      </a:r>
                      <a:endParaRPr kumimoji="0" lang="zh-CN" altLang="en-US" sz="14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932040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28447" y="4045341"/>
            <a:ext cx="2304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hash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37" y="79089"/>
            <a:ext cx="4650326" cy="10936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7776914" cy="62478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>
                <a:latin typeface="Arial" panose="020B0604020202020204" pitchFamily="34" charset="0"/>
              </a:rPr>
              <a:t>作业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模式集：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</a:rPr>
              <a:t>要求：重新选择一个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函数，构建</a:t>
            </a:r>
            <a:r>
              <a:rPr lang="en-US" altLang="zh-CN" sz="2000" b="1" dirty="0">
                <a:solidFill>
                  <a:srgbClr val="000000"/>
                </a:solidFill>
              </a:rPr>
              <a:t>shift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hash</a:t>
            </a:r>
            <a:r>
              <a:rPr lang="zh-CN" altLang="en-US" sz="2000" b="1" dirty="0">
                <a:solidFill>
                  <a:srgbClr val="000000"/>
                </a:solidFill>
              </a:rPr>
              <a:t>表，</a:t>
            </a:r>
            <a:r>
              <a:rPr lang="en-US" altLang="zh-CN" sz="2000" b="1" dirty="0">
                <a:solidFill>
                  <a:srgbClr val="000000"/>
                </a:solidFill>
              </a:rPr>
              <a:t>prefix</a:t>
            </a:r>
            <a:r>
              <a:rPr lang="zh-CN" altLang="en-US" sz="2000" b="1" dirty="0">
                <a:solidFill>
                  <a:srgbClr val="000000"/>
                </a:solidFill>
              </a:rPr>
              <a:t>表，并推导匹配过程。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/>
        </p:nvGraphicFramePr>
        <p:xfrm>
          <a:off x="1115616" y="306896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1186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Wu-Manber</a:t>
            </a:r>
            <a:r>
              <a:rPr lang="zh-CN" altLang="en-US" sz="2400" dirty="0">
                <a:solidFill>
                  <a:srgbClr val="C00000"/>
                </a:solidFill>
              </a:rPr>
              <a:t>算法的时间复杂度平均情况是</a:t>
            </a:r>
            <a:r>
              <a:rPr lang="en-US" altLang="zh-CN" sz="2400" dirty="0">
                <a:solidFill>
                  <a:srgbClr val="C00000"/>
                </a:solidFill>
              </a:rPr>
              <a:t>O(B*N/m)</a:t>
            </a:r>
            <a:r>
              <a:rPr lang="zh-CN" altLang="en-US" sz="2400" dirty="0"/>
              <a:t>。</a:t>
            </a:r>
            <a:r>
              <a:rPr lang="en-US" altLang="zh-CN" sz="2400" dirty="0"/>
              <a:t>B</a:t>
            </a:r>
            <a:r>
              <a:rPr lang="zh-CN" altLang="en-US" sz="2400" dirty="0"/>
              <a:t>是块字符的长度，而</a:t>
            </a:r>
            <a:r>
              <a:rPr lang="en-US" altLang="zh-CN" sz="2400" dirty="0"/>
              <a:t>N</a:t>
            </a:r>
            <a:r>
              <a:rPr lang="zh-CN" altLang="en-US" sz="2400" dirty="0"/>
              <a:t>是文本的长度，</a:t>
            </a:r>
            <a:r>
              <a:rPr lang="en-US" altLang="zh-CN" sz="2400" dirty="0"/>
              <a:t>m</a:t>
            </a:r>
            <a:r>
              <a:rPr lang="zh-CN" altLang="en-US" sz="2400" dirty="0"/>
              <a:t>是模式的最短长度。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sym typeface="+mn-ea"/>
              </a:rPr>
              <a:t>SHIFT</a:t>
            </a:r>
            <a:r>
              <a:rPr lang="zh-CN" altLang="en-US" sz="2400" dirty="0">
                <a:sym typeface="+mn-ea"/>
              </a:rPr>
              <a:t>函数的最大值受最短模式长度的限制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该算法</a:t>
            </a:r>
            <a:r>
              <a:rPr lang="zh-CN" altLang="en-US" sz="2400" dirty="0">
                <a:highlight>
                  <a:srgbClr val="FFFF00"/>
                </a:highlight>
              </a:rPr>
              <a:t>对最短模式长度敏感</a:t>
            </a:r>
            <a:endParaRPr lang="zh-CN" altLang="en-US" sz="24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如果最短模式长度很短</a:t>
            </a:r>
            <a:r>
              <a:rPr lang="zh-CN" altLang="en-US" sz="2400" dirty="0">
                <a:highlight>
                  <a:srgbClr val="FFFF00"/>
                </a:highlight>
              </a:rPr>
              <a:t>，则移位的值不可能很大，因此对匹配过程的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加速有限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323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2323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340803"/>
            <a:ext cx="7920037" cy="489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827405" y="-9969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528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2528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981075"/>
            <a:ext cx="7343775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73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2733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238" y="908050"/>
            <a:ext cx="7559675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22" name="Rectangle 2"/>
          <p:cNvSpPr>
            <a:spLocks noGrp="1" noRot="1" noChangeArrowheads="1"/>
          </p:cNvSpPr>
          <p:nvPr/>
        </p:nvSpPr>
        <p:spPr>
          <a:xfrm>
            <a:off x="628650" y="-89535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376555"/>
            <a:ext cx="7886700" cy="1325563"/>
          </a:xfrm>
        </p:spPr>
        <p:txBody>
          <a:bodyPr/>
          <a:lstStyle/>
          <a:p>
            <a:r>
              <a:rPr lang="en-US" altLang="zh-CN" dirty="0"/>
              <a:t>WM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基于随机指纹的字符串匹配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highlight>
                  <a:srgbClr val="FFFF00"/>
                </a:highlight>
              </a:rPr>
              <a:t>WM</a:t>
            </a:r>
            <a:r>
              <a:rPr lang="zh-CN" altLang="en-US" dirty="0">
                <a:highlight>
                  <a:srgbClr val="FFFF00"/>
                </a:highlight>
              </a:rPr>
              <a:t>算法中哈希冲突较大时，算法效率较低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highlight>
                  <a:srgbClr val="FFFF00"/>
                </a:highlight>
              </a:rPr>
              <a:t>通过应用随机指纹模型降低冲突</a:t>
            </a:r>
            <a:r>
              <a:rPr lang="zh-CN" altLang="en-US" dirty="0"/>
              <a:t>，即用多项式指纹函数的</a:t>
            </a:r>
            <a:r>
              <a:rPr lang="en-US" altLang="zh-CN" dirty="0"/>
              <a:t>FPRINT</a:t>
            </a:r>
            <a:r>
              <a:rPr lang="zh-CN" altLang="en-US" dirty="0"/>
              <a:t>表替代哈希的</a:t>
            </a:r>
            <a:r>
              <a:rPr lang="en-US" altLang="zh-CN" dirty="0"/>
              <a:t>PREFIX</a:t>
            </a:r>
            <a:r>
              <a:rPr lang="zh-CN" altLang="en-US" dirty="0"/>
              <a:t>表示。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endParaRPr lang="en-US" altLang="zh-CN" sz="4000"/>
          </a:p>
          <a:p>
            <a:pPr marL="0" indent="0" algn="ctr">
              <a:buNone/>
            </a:pPr>
            <a:r>
              <a:rPr lang="en-US" altLang="zh-CN" sz="4000"/>
              <a:t>THE END</a:t>
            </a:r>
            <a:endParaRPr lang="en-US" altLang="zh-CN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0466" name="Rectangle 3"/>
          <p:cNvSpPr>
            <a:spLocks noGrp="1" noRot="1"/>
          </p:cNvSpPr>
          <p:nvPr>
            <p:ph idx="1"/>
          </p:nvPr>
        </p:nvSpPr>
        <p:spPr>
          <a:xfrm>
            <a:off x="628650" y="1487171"/>
            <a:ext cx="7886700" cy="4474845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假设模式集合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中最短的模式长度为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，那么，后续讨论仅仅考虑所有模式的前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个字符组成的模式串，即要求所有匹配的模式长度相等。</a:t>
            </a:r>
            <a:endParaRPr lang="zh-CN" altLang="en-US" sz="2400" b="1" dirty="0"/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</a:pPr>
            <a:r>
              <a:rPr lang="zh-CN" altLang="en-US" sz="2400" b="1" dirty="0"/>
              <a:t>为了加快比较速度</a:t>
            </a:r>
            <a:r>
              <a:rPr lang="en-US" altLang="zh-CN" sz="2400" b="1" dirty="0"/>
              <a:t>,</a:t>
            </a:r>
            <a:r>
              <a:rPr lang="zh-CN" altLang="en-US" sz="2400" b="1" dirty="0">
                <a:highlight>
                  <a:srgbClr val="FFFF00"/>
                </a:highlight>
              </a:rPr>
              <a:t>对长为</a:t>
            </a:r>
            <a:r>
              <a:rPr lang="en-US" altLang="zh-CN" sz="2400" b="1" dirty="0">
                <a:highlight>
                  <a:srgbClr val="FFFF00"/>
                </a:highlight>
              </a:rPr>
              <a:t>m</a:t>
            </a:r>
            <a:r>
              <a:rPr lang="zh-CN" altLang="en-US" sz="2400" b="1" dirty="0">
                <a:highlight>
                  <a:srgbClr val="FFFF00"/>
                </a:highlight>
              </a:rPr>
              <a:t>的串进行分组，以</a:t>
            </a:r>
            <a:r>
              <a:rPr lang="en-US" altLang="zh-CN" sz="2400" b="1" dirty="0">
                <a:highlight>
                  <a:srgbClr val="FFFF00"/>
                </a:highlight>
              </a:rPr>
              <a:t>B</a:t>
            </a:r>
            <a:r>
              <a:rPr lang="zh-CN" altLang="en-US" sz="2400" b="1" dirty="0">
                <a:highlight>
                  <a:srgbClr val="FFFF00"/>
                </a:highlight>
              </a:rPr>
              <a:t>个长度的字符串为基本单位</a:t>
            </a:r>
            <a:r>
              <a:rPr lang="en-US" altLang="zh-CN" sz="2400" b="1" dirty="0">
                <a:highlight>
                  <a:srgbClr val="FFFF00"/>
                </a:highlight>
              </a:rPr>
              <a:t>,</a:t>
            </a:r>
            <a:r>
              <a:rPr lang="zh-CN" altLang="en-US" sz="2400" b="1" dirty="0">
                <a:highlight>
                  <a:srgbClr val="FFFF00"/>
                </a:highlight>
              </a:rPr>
              <a:t>每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次比较长度为</a:t>
            </a:r>
            <a:r>
              <a:rPr lang="en-US" altLang="zh-CN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的子串</a:t>
            </a:r>
            <a:r>
              <a:rPr lang="en-US" altLang="zh-CN" sz="2400" b="1" dirty="0">
                <a:solidFill>
                  <a:schemeClr val="tx1"/>
                </a:solidFill>
              </a:rPr>
              <a:t>.</a:t>
            </a:r>
            <a:r>
              <a:rPr lang="zh-CN" altLang="en-US" sz="2400" b="1" dirty="0">
                <a:solidFill>
                  <a:schemeClr val="tx1"/>
                </a:solidFill>
              </a:rPr>
              <a:t>对于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的选取，原文给出了指导公式计算出一个合适的</a:t>
            </a:r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</a:rPr>
              <a:t>值：</a:t>
            </a:r>
            <a:r>
              <a:rPr lang="en-US" altLang="zh-CN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B=logc2M</a:t>
            </a:r>
            <a:r>
              <a:rPr lang="zh-CN" altLang="en-US" sz="2400" b="1" dirty="0">
                <a:solidFill>
                  <a:schemeClr val="tx1"/>
                </a:solidFill>
              </a:rPr>
              <a:t>。这里，</a:t>
            </a:r>
            <a:r>
              <a:rPr lang="en-US" altLang="zh-CN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M=k×m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是模式的数目</a:t>
            </a:r>
            <a:r>
              <a:rPr lang="zh-CN" altLang="en-US" sz="2400" b="1" dirty="0">
                <a:solidFill>
                  <a:schemeClr val="tx1"/>
                </a:solidFill>
              </a:rPr>
              <a:t>；而</a:t>
            </a:r>
            <a:r>
              <a:rPr lang="en-US" altLang="zh-CN" sz="2400" b="1" dirty="0">
                <a:highlight>
                  <a:srgbClr val="FFFF00"/>
                </a:highlight>
              </a:rPr>
              <a:t>c</a:t>
            </a:r>
            <a:r>
              <a:rPr lang="zh-CN" altLang="en-US" sz="2400" b="1" dirty="0">
                <a:highlight>
                  <a:srgbClr val="FFFF00"/>
                </a:highlight>
              </a:rPr>
              <a:t>表示字符集的大小即</a:t>
            </a:r>
            <a:r>
              <a:rPr lang="en-US" altLang="zh-CN" sz="2400" b="1" dirty="0">
                <a:highlight>
                  <a:srgbClr val="FFFF00"/>
                </a:highlight>
              </a:rPr>
              <a:t>c=|Σ|</a:t>
            </a:r>
            <a:r>
              <a:rPr lang="zh-CN" altLang="en-US" sz="2400" b="1" dirty="0"/>
              <a:t>。</a:t>
            </a:r>
            <a: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实际上取值为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B=2</a:t>
            </a:r>
            <a: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B=3</a:t>
            </a:r>
            <a:r>
              <a:rPr lang="zh-CN" altLang="en-US" sz="2400" b="1" dirty="0"/>
              <a:t>。</a:t>
            </a:r>
            <a:r>
              <a:rPr lang="zh-CN" altLang="en-US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70000"/>
              </a:lnSpc>
              <a:buNone/>
            </a:pPr>
            <a:endParaRPr lang="en-US" altLang="zh-CN" b="1" dirty="0"/>
          </a:p>
        </p:txBody>
      </p:sp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-89535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Wu-Manber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----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快速的多模式匹配算法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501675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</a:t>
            </a: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zh-CN" sz="2000" b="1" dirty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： 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先看所有字符，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构建一个字符表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/>
        </p:nvGraphicFramePr>
        <p:xfrm>
          <a:off x="1013878" y="2780928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5556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</a:rPr>
              <a:t>： 将所有的模式，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以最短的模式为基准截断</a:t>
            </a:r>
            <a:endParaRPr lang="en-US" altLang="zh-CN" sz="20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/>
        </p:nvGraphicFramePr>
        <p:xfrm>
          <a:off x="1043608" y="2204864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1"/>
          <p:cNvSpPr txBox="1">
            <a:spLocks noGrp="1"/>
          </p:cNvSpPr>
          <p:nvPr/>
        </p:nvSpPr>
        <p:spPr>
          <a:xfrm>
            <a:off x="8316913" y="188913"/>
            <a:ext cx="560387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92514" name="TextBox 2"/>
          <p:cNvSpPr txBox="1"/>
          <p:nvPr/>
        </p:nvSpPr>
        <p:spPr>
          <a:xfrm>
            <a:off x="971550" y="478155"/>
            <a:ext cx="6858000" cy="68624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zh-CN" altLang="en-US" sz="2000" dirty="0"/>
              <a:t>例题：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模式集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{t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hinner, shining, church, touching, thinking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zh-CN" altLang="en-US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正文：</a:t>
            </a:r>
            <a:r>
              <a:rPr lang="en-US" altLang="zh-C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Tomisthinkinghowtobethinner.</a:t>
            </a: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2060"/>
                </a:solidFill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</a:rPr>
              <a:t>： 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将截断后的所有模式分块</a:t>
            </a:r>
            <a:r>
              <a:rPr lang="zh-CN" altLang="en-US" sz="2000" b="1" dirty="0">
                <a:solidFill>
                  <a:srgbClr val="002060"/>
                </a:solidFill>
              </a:rPr>
              <a:t>（两个字符一组）</a:t>
            </a:r>
            <a:r>
              <a:rPr lang="en-US" altLang="zh-CN" sz="2000" b="1" dirty="0">
                <a:solidFill>
                  <a:srgbClr val="002060"/>
                </a:solidFill>
              </a:rPr>
              <a:t>, </a:t>
            </a:r>
            <a:r>
              <a:rPr lang="zh-CN" altLang="en-US" sz="2000" b="1" dirty="0">
                <a:solidFill>
                  <a:srgbClr val="002060"/>
                </a:solidFill>
              </a:rPr>
              <a:t>选取一个</a:t>
            </a:r>
            <a:r>
              <a:rPr lang="en-US" altLang="zh-CN" sz="2000" b="1" dirty="0">
                <a:solidFill>
                  <a:srgbClr val="002060"/>
                </a:solidFill>
              </a:rPr>
              <a:t>HASH</a:t>
            </a:r>
            <a:r>
              <a:rPr lang="zh-CN" altLang="en-US" sz="2000" b="1" dirty="0">
                <a:solidFill>
                  <a:srgbClr val="002060"/>
                </a:solidFill>
              </a:rPr>
              <a:t>函数，计算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</a:rPr>
              <a:t>所有分块的哈希值</a:t>
            </a:r>
            <a:r>
              <a:rPr lang="zh-CN" altLang="en-US" sz="2000" b="1" dirty="0">
                <a:solidFill>
                  <a:srgbClr val="002060"/>
                </a:solidFill>
              </a:rPr>
              <a:t>。（如选取</a:t>
            </a:r>
            <a:r>
              <a:rPr lang="en-US" altLang="zh-CN" sz="2000" b="1" dirty="0">
                <a:solidFill>
                  <a:srgbClr val="002060"/>
                </a:solidFill>
              </a:rPr>
              <a:t>mod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29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cs typeface="宋体" panose="02010600030101010101" pitchFamily="2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hinne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r,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 shinin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church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touchi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ng, </a:t>
            </a:r>
            <a:r>
              <a:rPr lang="en-US" altLang="zh-CN" sz="2000" b="1" i="1" dirty="0">
                <a:solidFill>
                  <a:srgbClr val="FF0000"/>
                </a:solidFill>
                <a:cs typeface="宋体" panose="02010600030101010101" pitchFamily="2" charset="-122"/>
              </a:rPr>
              <a:t>thinki</a:t>
            </a:r>
            <a:r>
              <a:rPr lang="en-US" altLang="zh-CN" sz="2000" b="1" i="1" dirty="0">
                <a:solidFill>
                  <a:srgbClr val="000000"/>
                </a:solidFill>
                <a:cs typeface="宋体" panose="02010600030101010101" pitchFamily="2" charset="-122"/>
              </a:rPr>
              <a:t>ng</a:t>
            </a:r>
            <a:r>
              <a:rPr lang="en-US" altLang="zh-CN" sz="2000" b="1" dirty="0">
                <a:solidFill>
                  <a:srgbClr val="000000"/>
                </a:solidFill>
                <a:cs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0000"/>
              </a:solidFill>
              <a:cs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92515" name="表格 192514"/>
          <p:cNvGraphicFramePr/>
          <p:nvPr/>
        </p:nvGraphicFramePr>
        <p:xfrm>
          <a:off x="1009650" y="2122040"/>
          <a:ext cx="6819900" cy="1482725"/>
        </p:xfrm>
        <a:graphic>
          <a:graphicData uri="http://schemas.openxmlformats.org/drawingml/2006/table">
            <a:tbl>
              <a:tblPr/>
              <a:tblGrid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  <a:gridCol w="525463"/>
                <a:gridCol w="523875"/>
                <a:gridCol w="525462"/>
                <a:gridCol w="523875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2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8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9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10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11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>
                          <a:latin typeface="Arial" panose="020B0604020202020204" pitchFamily="34" charset="0"/>
                        </a:rPr>
                        <a:t>12</a:t>
                      </a:r>
                      <a:endParaRPr lang="zh-CN" altLang="en-US" sz="1800" b="1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>
                          <a:latin typeface="Arial" panose="020B0604020202020204" pitchFamily="34" charset="0"/>
                        </a:rPr>
                        <a:t>a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b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c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d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e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f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h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 err="1">
                          <a:latin typeface="Arial" panose="020B0604020202020204" pitchFamily="34" charset="0"/>
                        </a:rPr>
                        <a:t>i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g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k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l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m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  <a:tr h="369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solidFill>
                            <a:srgbClr val="59582D"/>
                          </a:solidFill>
                          <a:latin typeface="Arial" panose="020B0604020202020204" pitchFamily="34" charset="0"/>
                        </a:rPr>
                        <a:t>13</a:t>
                      </a:r>
                      <a:endParaRPr lang="zh-CN" altLang="en-US" sz="1800">
                        <a:solidFill>
                          <a:srgbClr val="59582D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16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17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19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20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21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24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25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E2F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o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p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q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r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s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t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u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v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w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x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y</a:t>
                      </a:r>
                      <a:endParaRPr lang="zh-CN" altLang="en-US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z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00" marB="4570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8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81270" y="3842525"/>
            <a:ext cx="576064" cy="36004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163789" y="4797152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59632" y="4869160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03648" y="4941168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99994" y="5013176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19672" y="5085184"/>
            <a:ext cx="191686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50" y="5137790"/>
          <a:ext cx="7416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  <a:gridCol w="463555"/>
              </a:tblGrid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th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hi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in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latin typeface="Arial" panose="020B0604020202020204" pitchFamily="34" charset="0"/>
                        </a:rPr>
                        <a:t>ne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sh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ni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ch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hu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ur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latin typeface="Arial" panose="020B0604020202020204" pitchFamily="34" charset="0"/>
                        </a:rPr>
                        <a:t>rc</a:t>
                      </a:r>
                      <a:endParaRPr lang="zh-CN" altLang="en-US" sz="1800" b="1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ou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uc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nk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b="1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ki</a:t>
                      </a:r>
                      <a:endParaRPr lang="en-US" altLang="zh-CN" sz="1800" b="1" err="1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</a:tr>
              <a:tr h="37084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</a:rPr>
                        <a:t>26</a:t>
                      </a:r>
                      <a:endParaRPr lang="en-US" altLang="zh-CN" sz="180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15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26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17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25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21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9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27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8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19</a:t>
                      </a:r>
                      <a:endParaRPr lang="en-US" altLang="zh-CN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4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22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23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</a:rPr>
                        <a:t>18</a:t>
                      </a:r>
                      <a:endParaRPr lang="zh-CN" altLang="en-US" sz="1800" dirty="0">
                        <a:latin typeface="Arial" panose="020B0604020202020204" pitchFamily="34" charset="0"/>
                      </a:endParaRPr>
                    </a:p>
                  </a:txBody>
                  <a:tcPr marL="91436" marR="91436" marT="45749" marB="45749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88155" y="4797425"/>
            <a:ext cx="4855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相同的组合可以跳过去</a:t>
            </a: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62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算法主要使用了几个数据结构：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SHIFT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HASH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PREFIX</a:t>
            </a:r>
            <a:r>
              <a:rPr lang="zh-CN" altLang="en-US" sz="2400" dirty="0"/>
              <a:t>表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PAT_PTR</a:t>
            </a:r>
            <a:r>
              <a:rPr lang="zh-CN" altLang="en-US" sz="2400" dirty="0"/>
              <a:t>表</a:t>
            </a:r>
            <a:endParaRPr lang="zh-CN" altLang="en-US" sz="2400" dirty="0"/>
          </a:p>
        </p:txBody>
      </p:sp>
      <p:sp>
        <p:nvSpPr>
          <p:cNvPr id="35635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</a:rPr>
              <a:t>预处理过程</a:t>
            </a:r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TABLE_BEAUTIFY" val="smartTable{40d987cf-940d-4edb-a309-259db2fdfc00}"/>
  <p:tag name="TABLE_ENDDRAG_ORIGIN_RECT" val="158*533"/>
  <p:tag name="TABLE_ENDDRAG_RECT" val="2*3*158*530"/>
</p:tagLst>
</file>

<file path=ppt/tags/tag10.xml><?xml version="1.0" encoding="utf-8"?>
<p:tagLst xmlns:p="http://schemas.openxmlformats.org/presentationml/2006/main">
  <p:tag name="KSO_WM_UNIT_TABLE_BEAUTIFY" val="smartTable{cf8b477f-8f6a-4298-8bea-97ee37104fcd}"/>
  <p:tag name="TABLE_ENDDRAG_ORIGIN_RECT" val="158*533"/>
  <p:tag name="TABLE_ENDDRAG_RECT" val="2*3*158*530"/>
</p:tagLst>
</file>

<file path=ppt/tags/tag11.xml><?xml version="1.0" encoding="utf-8"?>
<p:tagLst xmlns:p="http://schemas.openxmlformats.org/presentationml/2006/main">
  <p:tag name="KSO_WM_UNIT_TABLE_BEAUTIFY" val="smartTable{dd2cb6b4-30b7-45ba-b2c3-e66fb52313d5}"/>
  <p:tag name="TABLE_ENDDRAG_ORIGIN_RECT" val="158*533"/>
  <p:tag name="TABLE_ENDDRAG_RECT" val="2*3*158*530"/>
</p:tagLst>
</file>

<file path=ppt/tags/tag12.xml><?xml version="1.0" encoding="utf-8"?>
<p:tagLst xmlns:p="http://schemas.openxmlformats.org/presentationml/2006/main">
  <p:tag name="KSO_WM_UNIT_TABLE_BEAUTIFY" val="smartTable{977a958a-4249-437f-b313-72a726763f0c}"/>
  <p:tag name="TABLE_ENDDRAG_ORIGIN_RECT" val="158*533"/>
  <p:tag name="TABLE_ENDDRAG_RECT" val="2*3*158*530"/>
</p:tagLst>
</file>

<file path=ppt/tags/tag13.xml><?xml version="1.0" encoding="utf-8"?>
<p:tagLst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14.xml><?xml version="1.0" encoding="utf-8"?>
<p:tagLst xmlns:p="http://schemas.openxmlformats.org/presentationml/2006/main">
  <p:tag name="KSO_WM_UNIT_TABLE_BEAUTIFY" val="smartTable{8239e314-e45b-44c1-8896-897d4682331d}"/>
  <p:tag name="TABLE_ENDDRAG_ORIGIN_RECT" val="158*533"/>
  <p:tag name="TABLE_ENDDRAG_RECT" val="2*3*158*530"/>
</p:tagLst>
</file>

<file path=ppt/tags/tag15.xml><?xml version="1.0" encoding="utf-8"?>
<p:tagLst xmlns:p="http://schemas.openxmlformats.org/presentationml/2006/main">
  <p:tag name="KSO_WM_UNIT_TABLE_BEAUTIFY" val="smartTable{4b184509-9401-4250-87d1-b61c73fd94b8}"/>
  <p:tag name="TABLE_ENDDRAG_ORIGIN_RECT" val="158*533"/>
  <p:tag name="TABLE_ENDDRAG_RECT" val="2*3*158*530"/>
</p:tagLst>
</file>

<file path=ppt/tags/tag16.xml><?xml version="1.0" encoding="utf-8"?>
<p:tagLst xmlns:p="http://schemas.openxmlformats.org/presentationml/2006/main">
  <p:tag name="KSO_WPP_MARK_KEY" val="f4c1f397-7fe3-4aa6-8364-944cfe75bf98"/>
  <p:tag name="COMMONDATA" val="eyJoZGlkIjoiNjRmYTE2MzI2ODUzY2FhMWI0ZjE4ZDc3NmYwZmRjNzYifQ=="/>
  <p:tag name="commondata" val="eyJoZGlkIjoiOTljM2M0YzM2YTY0NTJmOGVkMTY0ZTBkZGUwYTYwMWMifQ=="/>
</p:tagLst>
</file>

<file path=ppt/tags/tag2.xml><?xml version="1.0" encoding="utf-8"?>
<p:tagLst xmlns:p="http://schemas.openxmlformats.org/presentationml/2006/main">
  <p:tag name="KSO_WM_UNIT_TABLE_BEAUTIFY" val="smartTable{1e8d5b7d-bcb0-41f6-a264-8c4f93acbda2}"/>
  <p:tag name="TABLE_ENDDRAG_ORIGIN_RECT" val="158*533"/>
  <p:tag name="TABLE_ENDDRAG_RECT" val="2*3*158*530"/>
</p:tagLst>
</file>

<file path=ppt/tags/tag3.xml><?xml version="1.0" encoding="utf-8"?>
<p:tagLst xmlns:p="http://schemas.openxmlformats.org/presentationml/2006/main">
  <p:tag name="KSO_WM_UNIT_TABLE_BEAUTIFY" val="smartTable{9cac8da4-1f1c-4d4b-b970-710084b71ce6}"/>
  <p:tag name="TABLE_ENDDRAG_ORIGIN_RECT" val="158*533"/>
  <p:tag name="TABLE_ENDDRAG_RECT" val="2*3*158*530"/>
</p:tagLst>
</file>

<file path=ppt/tags/tag4.xml><?xml version="1.0" encoding="utf-8"?>
<p:tagLst xmlns:p="http://schemas.openxmlformats.org/presentationml/2006/main">
  <p:tag name="KSO_WM_UNIT_TABLE_BEAUTIFY" val="smartTable{f5758098-a869-4b19-888a-7a936284c40f}"/>
  <p:tag name="TABLE_ENDDRAG_ORIGIN_RECT" val="158*533"/>
  <p:tag name="TABLE_ENDDRAG_RECT" val="2*3*158*530"/>
</p:tagLst>
</file>

<file path=ppt/tags/tag5.xml><?xml version="1.0" encoding="utf-8"?>
<p:tagLst xmlns:p="http://schemas.openxmlformats.org/presentationml/2006/main">
  <p:tag name="KSO_WM_UNIT_TABLE_BEAUTIFY" val="smartTable{ff296187-aced-41c3-b85e-75ee08019b6f}"/>
  <p:tag name="TABLE_ENDDRAG_ORIGIN_RECT" val="158*533"/>
  <p:tag name="TABLE_ENDDRAG_RECT" val="2*3*158*530"/>
</p:tagLst>
</file>

<file path=ppt/tags/tag6.xml><?xml version="1.0" encoding="utf-8"?>
<p:tagLst xmlns:p="http://schemas.openxmlformats.org/presentationml/2006/main">
  <p:tag name="KSO_WM_UNIT_TABLE_BEAUTIFY" val="smartTable{2b1f0451-363c-470a-bdd7-36554055e3fd}"/>
  <p:tag name="TABLE_ENDDRAG_ORIGIN_RECT" val="158*533"/>
  <p:tag name="TABLE_ENDDRAG_RECT" val="2*3*158*530"/>
</p:tagLst>
</file>

<file path=ppt/tags/tag7.xml><?xml version="1.0" encoding="utf-8"?>
<p:tagLst xmlns:p="http://schemas.openxmlformats.org/presentationml/2006/main">
  <p:tag name="KSO_WM_UNIT_TABLE_BEAUTIFY" val="smartTable{0c7e26d2-199d-4739-931e-67aa0799820b}"/>
  <p:tag name="TABLE_ENDDRAG_ORIGIN_RECT" val="158*533"/>
  <p:tag name="TABLE_ENDDRAG_RECT" val="2*3*158*530"/>
</p:tagLst>
</file>

<file path=ppt/tags/tag8.xml><?xml version="1.0" encoding="utf-8"?>
<p:tagLst xmlns:p="http://schemas.openxmlformats.org/presentationml/2006/main">
  <p:tag name="KSO_WM_UNIT_TABLE_BEAUTIFY" val="smartTable{12ad4f32-f7f4-4663-a037-a561ae945976}"/>
  <p:tag name="TABLE_ENDDRAG_ORIGIN_RECT" val="158*533"/>
  <p:tag name="TABLE_ENDDRAG_RECT" val="2*3*158*530"/>
</p:tagLst>
</file>

<file path=ppt/tags/tag9.xml><?xml version="1.0" encoding="utf-8"?>
<p:tagLst xmlns:p="http://schemas.openxmlformats.org/presentationml/2006/main">
  <p:tag name="KSO_WM_UNIT_TABLE_BEAUTIFY" val="smartTable{cd81d885-b0dc-4415-837d-b881c734c25f}"/>
  <p:tag name="TABLE_ENDDRAG_ORIGIN_RECT" val="158*533"/>
  <p:tag name="TABLE_ENDDRAG_RECT" val="2*3*158*530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信息内容安全技术</Template>
  <TotalTime>0</TotalTime>
  <Words>13074</Words>
  <Application>WPS 演示</Application>
  <PresentationFormat>全屏显示(4:3)</PresentationFormat>
  <Paragraphs>4417</Paragraphs>
  <Slides>49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华文楷体</vt:lpstr>
      <vt:lpstr>Arial Unicode MS</vt:lpstr>
      <vt:lpstr>隶书</vt:lpstr>
      <vt:lpstr>微软雅黑</vt:lpstr>
      <vt:lpstr>Arial Unicode MS</vt:lpstr>
      <vt:lpstr>Franklin Gothic Medium</vt:lpstr>
      <vt:lpstr>1_Office 主题</vt:lpstr>
      <vt:lpstr>Word.Picture.8</vt:lpstr>
      <vt:lpstr>Word.Picture.8</vt:lpstr>
      <vt:lpstr>Word.Picture.8</vt:lpstr>
      <vt:lpstr>PowerPoint 演示文稿</vt:lpstr>
      <vt:lpstr>Wu-Manber算法----快速的多模式匹配算法</vt:lpstr>
      <vt:lpstr>Wu-Manber算法----快速的多模式匹配算法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预处理过程</vt:lpstr>
      <vt:lpstr>Wu-Manber算法----快速的多模式匹配算法</vt:lpstr>
      <vt:lpstr>PowerPoint 演示文稿</vt:lpstr>
      <vt:lpstr>SHIFT表</vt:lpstr>
      <vt:lpstr>SHIFT表</vt:lpstr>
      <vt:lpstr>SHIFT表</vt:lpstr>
      <vt:lpstr>SHIFT表</vt:lpstr>
      <vt:lpstr>PowerPoint 演示文稿</vt:lpstr>
      <vt:lpstr>HASH表 </vt:lpstr>
      <vt:lpstr>HASH表</vt:lpstr>
      <vt:lpstr>PowerPoint 演示文稿</vt:lpstr>
      <vt:lpstr>Wu-Manber算法----快速的多模式匹配算法</vt:lpstr>
      <vt:lpstr>PREFIX表 </vt:lpstr>
      <vt:lpstr>PREFIX表</vt:lpstr>
      <vt:lpstr>PREFIX表</vt:lpstr>
      <vt:lpstr>PowerPoint 演示文稿</vt:lpstr>
      <vt:lpstr>Wu-Manber算法----快速的多模式匹配算法</vt:lpstr>
      <vt:lpstr>Wu-Manber算法----快速的多模式匹配算法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WM优化-基于随机指纹的字符串匹配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张冬艳</dc:creator>
  <cp:lastModifiedBy>Aurora</cp:lastModifiedBy>
  <cp:revision>304</cp:revision>
  <dcterms:created xsi:type="dcterms:W3CDTF">2004-08-18T02:07:00Z</dcterms:created>
  <dcterms:modified xsi:type="dcterms:W3CDTF">2023-11-22T13:54:31Z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6B4C86AF93D34828B70BAED0604BF6C7_13</vt:lpwstr>
  </property>
</Properties>
</file>