
<file path=[Content_Types].xml><?xml version="1.0" encoding="utf-8"?>
<Types xmlns="http://schemas.openxmlformats.org/package/2006/content-types">
  <Default Extension="png" ContentType="image/png"/>
  <Default Extension="wmf" ContentType="image/x-w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9"/>
  </p:handoutMasterIdLst>
  <p:sldIdLst>
    <p:sldId id="259" r:id="rId3"/>
    <p:sldId id="1316" r:id="rId5"/>
    <p:sldId id="1317" r:id="rId6"/>
    <p:sldId id="1318" r:id="rId7"/>
    <p:sldId id="1319" r:id="rId8"/>
    <p:sldId id="1320" r:id="rId9"/>
    <p:sldId id="1321" r:id="rId10"/>
    <p:sldId id="1322" r:id="rId11"/>
    <p:sldId id="1323" r:id="rId12"/>
    <p:sldId id="1324" r:id="rId13"/>
    <p:sldId id="1328" r:id="rId14"/>
    <p:sldId id="1329" r:id="rId15"/>
    <p:sldId id="1330" r:id="rId16"/>
    <p:sldId id="1325" r:id="rId17"/>
    <p:sldId id="1332" r:id="rId18"/>
    <p:sldId id="1326" r:id="rId19"/>
    <p:sldId id="1327" r:id="rId20"/>
    <p:sldId id="1334" r:id="rId21"/>
    <p:sldId id="1335" r:id="rId22"/>
    <p:sldId id="1336" r:id="rId23"/>
    <p:sldId id="1337" r:id="rId24"/>
    <p:sldId id="1338" r:id="rId25"/>
    <p:sldId id="1339" r:id="rId26"/>
    <p:sldId id="1340" r:id="rId27"/>
    <p:sldId id="1341" r:id="rId28"/>
    <p:sldId id="1342" r:id="rId29"/>
    <p:sldId id="1343" r:id="rId30"/>
    <p:sldId id="1344" r:id="rId31"/>
    <p:sldId id="1345" r:id="rId32"/>
    <p:sldId id="1346" r:id="rId33"/>
    <p:sldId id="1347" r:id="rId34"/>
    <p:sldId id="1348" r:id="rId35"/>
    <p:sldId id="1349" r:id="rId36"/>
    <p:sldId id="1350" r:id="rId37"/>
    <p:sldId id="1315" r:id="rId38"/>
  </p:sldIdLst>
  <p:sldSz cx="9144000" cy="6858000" type="screen4x3"/>
  <p:notesSz cx="6858000" cy="9144000"/>
  <p:custDataLst>
    <p:tags r:id="rId43"/>
  </p:custDataLst>
  <p:defaultTextStyle>
    <a:defPPr>
      <a:defRPr lang="zh-CN"/>
    </a:defPPr>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41"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0033CC"/>
    <a:srgbClr val="FF3300"/>
    <a:srgbClr val="0303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6391" autoAdjust="0"/>
  </p:normalViewPr>
  <p:slideViewPr>
    <p:cSldViewPr showGuides="1">
      <p:cViewPr varScale="1">
        <p:scale>
          <a:sx n="113" d="100"/>
          <a:sy n="113" d="100"/>
        </p:scale>
        <p:origin x="114" y="150"/>
      </p:cViewPr>
      <p:guideLst>
        <p:guide orient="horz" pos="2041"/>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showFormatting="0">
    <p:cViewPr>
      <p:scale>
        <a:sx n="100" d="100"/>
        <a:sy n="100" d="100"/>
      </p:scale>
      <p:origin x="0" y="1468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tags" Target="tags/tag1.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handoutMaster" Target="handoutMasters/handoutMaster1.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defRPr sz="120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25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defRPr sz="120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460"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325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325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defRPr sz="120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25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a:spcBef>
                <a:spcPct val="0"/>
              </a:spcBef>
              <a:buClrTx/>
            </a:pPr>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21506" name="Rectangle 2"/>
          <p:cNvSpPr>
            <a:spLocks noGrp="1" noRot="1" noChangeAspect="1" noTextEdit="1"/>
          </p:cNvSpPr>
          <p:nvPr>
            <p:ph type="sldImg"/>
          </p:nvPr>
        </p:nvSpPr>
        <p:spPr/>
      </p:sp>
      <p:sp>
        <p:nvSpPr>
          <p:cNvPr id="2150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1"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230402" name="Rectangle 2"/>
          <p:cNvSpPr>
            <a:spLocks noGrp="1" noRot="1" noChangeAspect="1" noTextEdit="1"/>
          </p:cNvSpPr>
          <p:nvPr>
            <p:ph type="sldImg"/>
          </p:nvPr>
        </p:nvSpPr>
        <p:spPr/>
      </p:sp>
      <p:sp>
        <p:nvSpPr>
          <p:cNvPr id="230403"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232450" name="Rectangle 2"/>
          <p:cNvSpPr>
            <a:spLocks noGrp="1" noRot="1" noChangeAspect="1" noTextEdit="1"/>
          </p:cNvSpPr>
          <p:nvPr>
            <p:ph type="sldImg"/>
          </p:nvPr>
        </p:nvSpPr>
        <p:spPr/>
      </p:sp>
      <p:sp>
        <p:nvSpPr>
          <p:cNvPr id="232451"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234498" name="Rectangle 2"/>
          <p:cNvSpPr>
            <a:spLocks noGrp="1" noRot="1" noChangeAspect="1" noTextEdit="1"/>
          </p:cNvSpPr>
          <p:nvPr>
            <p:ph type="sldImg"/>
          </p:nvPr>
        </p:nvSpPr>
        <p:spPr/>
      </p:sp>
      <p:sp>
        <p:nvSpPr>
          <p:cNvPr id="23449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236546" name="Rectangle 2"/>
          <p:cNvSpPr>
            <a:spLocks noGrp="1" noRot="1" noChangeAspect="1" noTextEdit="1"/>
          </p:cNvSpPr>
          <p:nvPr>
            <p:ph type="sldImg"/>
          </p:nvPr>
        </p:nvSpPr>
        <p:spPr/>
      </p:sp>
      <p:sp>
        <p:nvSpPr>
          <p:cNvPr id="23654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3"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238594" name="Rectangle 2"/>
          <p:cNvSpPr>
            <a:spLocks noGrp="1" noRot="1" noChangeAspect="1" noTextEdit="1"/>
          </p:cNvSpPr>
          <p:nvPr>
            <p:ph type="sldImg"/>
          </p:nvPr>
        </p:nvSpPr>
        <p:spPr/>
      </p:sp>
      <p:sp>
        <p:nvSpPr>
          <p:cNvPr id="23859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28650" y="1122680"/>
            <a:ext cx="7886700" cy="23876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628650" y="3602356"/>
            <a:ext cx="7886700" cy="1655445"/>
          </a:xfrm>
        </p:spPr>
        <p:txBody>
          <a:bodyPr/>
          <a:lstStyle>
            <a:lvl1pPr marL="0" indent="0" algn="ctr">
              <a:buNone/>
              <a:defRPr sz="180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33AE04DF-5DAF-8942-8809-7549A96DA271}"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lgn="r">
              <a:spcBef>
                <a:spcPct val="0"/>
              </a:spcBef>
              <a:buClrTx/>
            </a:pPr>
            <a:fld id="{9A0DB2DC-4C9A-4742-B13C-FB6460FD3503}" type="slidenum">
              <a:rPr lang="en-US" altLang="zh-CN" dirty="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28650" y="327026"/>
            <a:ext cx="7886700" cy="5850255"/>
          </a:xfrm>
        </p:spPr>
        <p:txBody>
          <a:bodyPr/>
          <a:lstStyle>
            <a:lvl2pPr>
              <a:defRPr/>
            </a:lvl2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fld id="{F2B3A974-94E0-784F-B3DA-96F1FF8FB45F}"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幻灯片编号占位符 5"/>
          <p:cNvSpPr>
            <a:spLocks noGrp="1" noChangeArrowheads="1"/>
          </p:cNvSpPr>
          <p:nvPr>
            <p:ph type="sldNum" sz="quarter" idx="12"/>
          </p:nvPr>
        </p:nvSpPr>
        <p:spPr/>
        <p:txBody>
          <a:bodyPr/>
          <a:lstStyle>
            <a:lvl1pPr>
              <a:defRPr/>
            </a:lvl1pPr>
          </a:lstStyle>
          <a:p>
            <a:fld id="{4E80919B-B4AB-9741-8558-9504775A5039}" type="slidenum">
              <a:rPr lang="zh-CN" altLang="en-US"/>
            </a:fld>
            <a:endParaRPr lang="zh-CN" altLang="en-US"/>
          </a:p>
        </p:txBody>
      </p:sp>
    </p:spTree>
  </p:cSld>
  <p:clrMapOvr>
    <a:masterClrMapping/>
  </p:clrMapOvr>
  <p:transition spd="slow"/>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fld id="{E923FF57-9DF0-4B44-A3E0-A5834B15D24F}"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 name="灯片编号占位符 5"/>
          <p:cNvSpPr txBox="1"/>
          <p:nvPr/>
        </p:nvSpPr>
        <p:spPr>
          <a:xfrm>
            <a:off x="6875463" y="6519863"/>
            <a:ext cx="2133600" cy="365125"/>
          </a:xfrm>
          <a:prstGeom prst="rect">
            <a:avLst/>
          </a:prstGeom>
        </p:spPr>
        <p:txBody>
          <a:bodyPr anchor="ctr"/>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49D632F2-D304-9B40-98EA-D3D58DA80E65}" type="slidenum">
              <a:rPr lang="zh-CN" altLang="en-US" sz="1600">
                <a:latin typeface="Arial Unicode MS" panose="020B0604020202020204" charset="-122"/>
                <a:cs typeface="Arial Unicode MS" panose="020B0604020202020204" charset="-122"/>
              </a:rPr>
            </a:fld>
            <a:r>
              <a:rPr lang="en-US" altLang="zh-CN" sz="1600">
                <a:latin typeface="Arial Unicode MS" panose="020B0604020202020204" charset="-122"/>
                <a:cs typeface="Arial Unicode MS" panose="020B0604020202020204" charset="-122"/>
              </a:rPr>
              <a:t>/43</a:t>
            </a:r>
            <a:endParaRPr lang="en-US" altLang="zh-CN" sz="1600">
              <a:latin typeface="Arial Unicode MS" panose="020B0604020202020204" charset="-122"/>
              <a:cs typeface="Arial Unicode MS" panose="020B0604020202020204" charset="-122"/>
            </a:endParaRPr>
          </a:p>
        </p:txBody>
      </p:sp>
    </p:spTree>
  </p:cSld>
  <p:clrMapOvr>
    <a:overrideClrMapping bg1="lt1" tx1="dk1" bg2="lt2" tx2="dk2" accent1="accent1" accent2="accent2" accent3="accent3" accent4="accent4" accent5="accent5" accent6="accent6" hlink="hlink" folHlink="folHlink"/>
  </p:clrMapOvr>
  <p:transition spd="slow"/>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a:t>单击此处编辑母版标题样式</a:t>
            </a:r>
            <a:endParaRPr lang="zh-CN" altLang="en-US"/>
          </a:p>
        </p:txBody>
      </p:sp>
      <p:sp>
        <p:nvSpPr>
          <p:cNvPr id="3" name="内容占位符 2"/>
          <p:cNvSpPr>
            <a:spLocks noGrp="1"/>
          </p:cNvSpPr>
          <p:nvPr>
            <p:ph idx="1" hasCustomPrompt="1"/>
          </p:nvPr>
        </p:nvSpPr>
        <p:spPr>
          <a:xfrm>
            <a:off x="628650" y="1702436"/>
            <a:ext cx="7886700" cy="4474845"/>
          </a:xfrm>
        </p:spPr>
        <p:txBody>
          <a:bodyPr/>
          <a:lstStyle>
            <a:lvl2pPr>
              <a:defRPr/>
            </a:lvl2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1404AE7-26EC-0148-A357-DD3C7FD71093}"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959100"/>
            <a:ext cx="7886700" cy="2781300"/>
          </a:xfrm>
        </p:spPr>
        <p:txBody>
          <a:bodyPr anchor="t" anchorCtr="0"/>
          <a:lstStyle>
            <a:lvl1pPr>
              <a:defRPr sz="36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8650" y="1722121"/>
            <a:ext cx="7886700" cy="1102995"/>
          </a:xfrm>
        </p:spPr>
        <p:txBody>
          <a:bodyPr lIns="144145" anchor="b" anchorCtr="0"/>
          <a:lstStyle>
            <a:lvl1pPr marL="0" indent="0">
              <a:buNone/>
              <a:defRPr sz="1800">
                <a:solidFill>
                  <a:schemeClr val="tx1">
                    <a:lumMod val="50000"/>
                    <a:lumOff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4D1EEEB-2E2A-DF4A-9E58-105270FF4219}"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335DA5F-FC16-9841-AD03-8B8DB561F239}" type="datetimeFigureOut">
              <a:rPr lang="zh-CN" altLang="en-US" smtClean="0"/>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365125"/>
            <a:ext cx="7886700" cy="800100"/>
          </a:xfrm>
        </p:spPr>
        <p:txBody>
          <a:bodyPr anchor="ctr" anchorCtr="0"/>
          <a:lstStyle>
            <a:lvl1pPr algn="ctr">
              <a:defRPr/>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9602" y="1482091"/>
            <a:ext cx="3915728"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28650" y="2368551"/>
            <a:ext cx="3916680" cy="3820795"/>
          </a:xfrm>
        </p:spPr>
        <p:txBody>
          <a:bodyPr/>
          <a:lstStyle>
            <a:lvl1pPr>
              <a:defRPr sz="2100"/>
            </a:lvl1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92492" y="1482091"/>
            <a:ext cx="3822859"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92492" y="2368551"/>
            <a:ext cx="3822859" cy="3820795"/>
          </a:xfrm>
        </p:spPr>
        <p:txBody>
          <a:bodyPr/>
          <a:lstStyle>
            <a:lvl1pPr>
              <a:defRPr sz="2100"/>
            </a:lvl1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5E08765-4B7D-2143-8328-FBBE326002BF}" type="datetimeFigureOut">
              <a:rPr lang="zh-CN" altLang="en-US" smtClean="0"/>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a:t>单击此处编辑母版标题样式</a:t>
            </a:r>
            <a:endParaRPr lang="zh-CN" altLang="en-US"/>
          </a:p>
        </p:txBody>
      </p:sp>
      <p:sp>
        <p:nvSpPr>
          <p:cNvPr id="4" name="日期占位符 3"/>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9525" y="-1905"/>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zh-CN" altLang="en-US"/>
          </a:p>
        </p:txBody>
      </p:sp>
      <p:sp>
        <p:nvSpPr>
          <p:cNvPr id="2" name="标题 1"/>
          <p:cNvSpPr>
            <a:spLocks noGrp="1"/>
          </p:cNvSpPr>
          <p:nvPr>
            <p:ph type="title"/>
          </p:nvPr>
        </p:nvSpPr>
        <p:spPr>
          <a:xfrm>
            <a:off x="5512594" y="457200"/>
            <a:ext cx="3294221" cy="1055370"/>
          </a:xfrm>
        </p:spPr>
        <p:txBody>
          <a:bodyPr anchor="b" anchorCtr="0"/>
          <a:lstStyle>
            <a:lvl1pPr>
              <a:defRPr sz="2400"/>
            </a:lvl1pPr>
          </a:lstStyle>
          <a:p>
            <a:r>
              <a:rPr lang="zh-CN" altLang="en-US"/>
              <a:t>单击此处编辑母版标题样式</a:t>
            </a:r>
            <a:endParaRPr lang="zh-CN" altLang="en-US"/>
          </a:p>
        </p:txBody>
      </p:sp>
      <p:sp>
        <p:nvSpPr>
          <p:cNvPr id="4" name="文本占位符 3"/>
          <p:cNvSpPr>
            <a:spLocks noGrp="1"/>
          </p:cNvSpPr>
          <p:nvPr>
            <p:ph type="body" sz="half" idx="2" hasCustomPrompt="1"/>
          </p:nvPr>
        </p:nvSpPr>
        <p:spPr>
          <a:xfrm>
            <a:off x="5512118" y="1694180"/>
            <a:ext cx="3295174"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3887629" y="-7620"/>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zh-CN" altLang="en-US"/>
          </a:p>
        </p:txBody>
      </p:sp>
      <p:sp>
        <p:nvSpPr>
          <p:cNvPr id="2" name="标题 1"/>
          <p:cNvSpPr>
            <a:spLocks noGrp="1"/>
          </p:cNvSpPr>
          <p:nvPr>
            <p:ph type="title"/>
          </p:nvPr>
        </p:nvSpPr>
        <p:spPr>
          <a:xfrm>
            <a:off x="307181" y="457200"/>
            <a:ext cx="3209925" cy="1055370"/>
          </a:xfrm>
        </p:spPr>
        <p:txBody>
          <a:bodyPr anchor="t" anchorCtr="0"/>
          <a:lstStyle>
            <a:lvl1pPr>
              <a:defRPr sz="2400"/>
            </a:lvl1pPr>
          </a:lstStyle>
          <a:p>
            <a:r>
              <a:rPr lang="zh-CN" altLang="en-US"/>
              <a:t>单击此处编辑母版标题样式</a:t>
            </a:r>
            <a:endParaRPr lang="zh-CN" altLang="en-US"/>
          </a:p>
        </p:txBody>
      </p:sp>
      <p:sp>
        <p:nvSpPr>
          <p:cNvPr id="4" name="文本占位符 3"/>
          <p:cNvSpPr>
            <a:spLocks noGrp="1"/>
          </p:cNvSpPr>
          <p:nvPr>
            <p:ph type="body" sz="half" idx="2" hasCustomPrompt="1"/>
          </p:nvPr>
        </p:nvSpPr>
        <p:spPr>
          <a:xfrm>
            <a:off x="307182" y="1694180"/>
            <a:ext cx="3210401"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fld id="{84C5E037-E3E3-064B-AF78-C17DBF3D044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fld>
            <a:endParaRPr lang="zh-CN" altLang="en-US"/>
          </a:p>
        </p:txBody>
      </p:sp>
      <p:sp>
        <p:nvSpPr>
          <p:cNvPr id="3"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7" name="竖排文字占位符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0" Type="http://schemas.openxmlformats.org/officeDocument/2006/relationships/theme" Target="../theme/theme1.xml"/><Relationship Id="rId5" Type="http://schemas.openxmlformats.org/officeDocument/2006/relationships/slideLayout" Target="../slideLayouts/slideLayout5.xml"/><Relationship Id="rId49" Type="http://schemas.openxmlformats.org/officeDocument/2006/relationships/image" Target="../media/image1.png"/><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1FF4F64-6D8C-8A48-B4BA-523317561A37}"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cxnSp>
        <p:nvCxnSpPr>
          <p:cNvPr id="12"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49"/>
          <a:stretch>
            <a:fillRect/>
          </a:stretch>
        </p:blipFill>
        <p:spPr>
          <a:xfrm>
            <a:off x="7343405" y="6237278"/>
            <a:ext cx="1688365" cy="426849"/>
          </a:xfrm>
          <a:prstGeom prst="rect">
            <a:avLst/>
          </a:prstGeom>
        </p:spPr>
      </p:pic>
      <p:grpSp>
        <p:nvGrpSpPr>
          <p:cNvPr id="14" name="组合 13"/>
          <p:cNvGrpSpPr/>
          <p:nvPr/>
        </p:nvGrpSpPr>
        <p:grpSpPr>
          <a:xfrm>
            <a:off x="332185" y="866028"/>
            <a:ext cx="8452247" cy="1"/>
            <a:chOff x="442913" y="4600577"/>
            <a:chExt cx="11269662" cy="1"/>
          </a:xfrm>
        </p:grpSpPr>
        <p:cxnSp>
          <p:nvCxnSpPr>
            <p:cNvPr id="15"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6"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Lst>
  <p:transition spd="slow"/>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8" name="Rectangle 6"/>
          <p:cNvSpPr>
            <a:spLocks noRot="1" noChangeArrowheads="1"/>
          </p:cNvSpPr>
          <p:nvPr/>
        </p:nvSpPr>
        <p:spPr bwMode="auto">
          <a:xfrm>
            <a:off x="684213" y="2349500"/>
            <a:ext cx="7772400" cy="1079500"/>
          </a:xfrm>
          <a:prstGeom prst="rect">
            <a:avLst/>
          </a:prstGeom>
          <a:noFill/>
          <a:ln w="9525">
            <a:noFill/>
            <a:miter lim="800000"/>
          </a:ln>
          <a:effectLst/>
        </p:spPr>
        <p:txBody>
          <a:bodyPr anchor="ctr"/>
          <a:lstStyle/>
          <a:p>
            <a:pPr algn="ctr">
              <a:spcBef>
                <a:spcPct val="0"/>
              </a:spcBef>
              <a:buClrTx/>
            </a:pPr>
            <a:r>
              <a:rPr lang="zh-CN" altLang="en-US" sz="7200" b="1" dirty="0">
                <a:effectLst>
                  <a:outerShdw blurRad="38100" dist="38100" dir="2700000">
                    <a:srgbClr val="000000"/>
                  </a:outerShdw>
                </a:effectLst>
                <a:latin typeface="Arial" panose="020B0604020202020204" pitchFamily="34" charset="0"/>
                <a:ea typeface="隶书" panose="02010509060101010101" pitchFamily="49" charset="-122"/>
              </a:rPr>
              <a:t>信息内容安全</a:t>
            </a:r>
            <a:endParaRPr lang="zh-CN" altLang="en-US" sz="7200" b="1" dirty="0">
              <a:effectLst>
                <a:outerShdw blurRad="38100" dist="38100" dir="2700000">
                  <a:srgbClr val="000000"/>
                </a:outerShdw>
              </a:effectLst>
              <a:latin typeface="Arial" panose="020B0604020202020204" pitchFamily="34" charset="0"/>
              <a:ea typeface="隶书" panose="02010509060101010101" pitchFamily="49" charset="-122"/>
            </a:endParaRPr>
          </a:p>
        </p:txBody>
      </p:sp>
      <p:sp>
        <p:nvSpPr>
          <p:cNvPr id="54280" name="Rectangle 8"/>
          <p:cNvSpPr>
            <a:spLocks noRot="1" noChangeArrowheads="1"/>
          </p:cNvSpPr>
          <p:nvPr/>
        </p:nvSpPr>
        <p:spPr bwMode="auto">
          <a:xfrm>
            <a:off x="900113" y="3500438"/>
            <a:ext cx="7772400" cy="1079500"/>
          </a:xfrm>
          <a:prstGeom prst="rect">
            <a:avLst/>
          </a:prstGeom>
          <a:noFill/>
          <a:ln w="9525">
            <a:noFill/>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隶书" panose="02010509060101010101" pitchFamily="49" charset="-122"/>
                <a:cs typeface="+mn-cs"/>
              </a:rPr>
              <a:t>第三章 字符串匹配</a:t>
            </a:r>
            <a:endParaRPr kumimoji="0" lang="zh-CN" altLang="en-US" sz="4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隶书" panose="02010509060101010101" pitchFamily="49" charset="-122"/>
              <a:cs typeface="+mn-cs"/>
            </a:endParaRPr>
          </a:p>
        </p:txBody>
      </p:sp>
      <p:sp>
        <p:nvSpPr>
          <p:cNvPr id="2" name="文本框 1"/>
          <p:cNvSpPr txBox="1"/>
          <p:nvPr/>
        </p:nvSpPr>
        <p:spPr>
          <a:xfrm>
            <a:off x="360045" y="429895"/>
            <a:ext cx="3780790" cy="460375"/>
          </a:xfrm>
          <a:prstGeom prst="rect">
            <a:avLst/>
          </a:prstGeom>
          <a:noFill/>
        </p:spPr>
        <p:txBody>
          <a:bodyPr wrap="square" rtlCol="0">
            <a:spAutoFit/>
          </a:bodyPr>
          <a:lstStyle/>
          <a:p>
            <a:r>
              <a:rPr lang="zh-CN" altLang="en-US" b="1"/>
              <a:t>信息内容安全课程</a:t>
            </a:r>
            <a:r>
              <a:rPr lang="en-US" altLang="zh-CN" b="1"/>
              <a:t>2023</a:t>
            </a:r>
            <a:r>
              <a:rPr lang="zh-CN" altLang="en-US" b="1"/>
              <a:t>春</a:t>
            </a:r>
            <a:endParaRPr lang="zh-CN" altLang="en-US" b="1"/>
          </a:p>
        </p:txBody>
      </p:sp>
      <p:sp>
        <p:nvSpPr>
          <p:cNvPr id="3" name="矩形 2"/>
          <p:cNvSpPr/>
          <p:nvPr/>
        </p:nvSpPr>
        <p:spPr>
          <a:xfrm>
            <a:off x="3667255" y="4888230"/>
            <a:ext cx="2238113" cy="461665"/>
          </a:xfrm>
          <a:prstGeom prst="rect">
            <a:avLst/>
          </a:prstGeom>
        </p:spPr>
        <p:txBody>
          <a:bodyPr wrap="none">
            <a:spAutoFit/>
          </a:bodyPr>
          <a:lstStyle/>
          <a:p>
            <a:pPr lvl="0" algn="ctr">
              <a:spcBef>
                <a:spcPct val="0"/>
              </a:spcBef>
              <a:defRPr/>
            </a:pPr>
            <a:r>
              <a:rPr lang="en-US" altLang="zh-CN" b="1" dirty="0" smtClean="0">
                <a:effectLst>
                  <a:outerShdw blurRad="38100" dist="38100" dir="2700000" algn="tl">
                    <a:srgbClr val="FFFFFF"/>
                  </a:outerShdw>
                </a:effectLst>
                <a:latin typeface="+mn-ea"/>
              </a:rPr>
              <a:t>3.5 – </a:t>
            </a:r>
            <a:r>
              <a:rPr lang="zh-CN" altLang="en-US" b="1" dirty="0" smtClean="0">
                <a:effectLst>
                  <a:outerShdw blurRad="38100" dist="38100" dir="2700000" algn="tl">
                    <a:srgbClr val="FFFFFF"/>
                  </a:outerShdw>
                </a:effectLst>
                <a:latin typeface="+mn-ea"/>
              </a:rPr>
              <a:t>补充算法</a:t>
            </a:r>
            <a:endParaRPr lang="zh-CN" altLang="en-US" b="1" dirty="0">
              <a:effectLst>
                <a:outerShdw blurRad="38100" dist="38100" dir="2700000" algn="tl">
                  <a:srgbClr val="FFFFFF"/>
                </a:outerShdw>
              </a:effectLst>
              <a:latin typeface="+mn-ea"/>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3"/>
          <p:cNvSpPr>
            <a:spLocks noGrp="1" noChangeArrowheads="1"/>
          </p:cNvSpPr>
          <p:nvPr>
            <p:ph type="body" idx="1"/>
          </p:nvPr>
        </p:nvSpPr>
        <p:spPr>
          <a:xfrm>
            <a:off x="354765" y="2132856"/>
            <a:ext cx="8119209" cy="2538413"/>
          </a:xfrm>
        </p:spPr>
        <p:txBody>
          <a:bodyPr>
            <a:noAutofit/>
          </a:bodyPr>
          <a:lstStyle/>
          <a:p>
            <a:pPr lvl="1"/>
            <a:r>
              <a:rPr lang="zh-CN" altLang="zh-CN" sz="2800" dirty="0" smtClean="0"/>
              <a:t>每</a:t>
            </a:r>
            <a:r>
              <a:rPr lang="zh-CN" altLang="zh-CN" sz="2800" dirty="0"/>
              <a:t>一</a:t>
            </a:r>
            <a:r>
              <a:rPr lang="zh-CN" altLang="zh-CN" sz="2800" dirty="0" smtClean="0"/>
              <a:t>个</a:t>
            </a:r>
            <a:r>
              <a:rPr lang="en-US" altLang="zh-CN" sz="2800" dirty="0" smtClean="0"/>
              <a:t>IP</a:t>
            </a:r>
            <a:r>
              <a:rPr lang="zh-CN" altLang="en-US" sz="2800" dirty="0" smtClean="0"/>
              <a:t>地址信息</a:t>
            </a:r>
            <a:r>
              <a:rPr lang="zh-CN" altLang="zh-CN" sz="2800" dirty="0" smtClean="0"/>
              <a:t>存储</a:t>
            </a:r>
            <a:r>
              <a:rPr lang="zh-CN" altLang="zh-CN" sz="2800" dirty="0"/>
              <a:t>在二进制数的一个节点，且此转发信息对应的前缀长度与其所在的层数一致，其</a:t>
            </a:r>
            <a:r>
              <a:rPr lang="zh-CN" altLang="zh-CN" sz="2800" dirty="0">
                <a:highlight>
                  <a:srgbClr val="FFFF00"/>
                </a:highlight>
              </a:rPr>
              <a:t>目的是查找最长前缀匹配</a:t>
            </a:r>
            <a:r>
              <a:rPr lang="zh-CN" altLang="zh-CN" sz="2800" dirty="0" smtClean="0"/>
              <a:t>。</a:t>
            </a:r>
            <a:endParaRPr lang="en-US" altLang="zh-CN" sz="2800" dirty="0" smtClean="0"/>
          </a:p>
          <a:p>
            <a:pPr lvl="1"/>
            <a:r>
              <a:rPr lang="zh-CN" altLang="zh-CN" sz="2800" dirty="0">
                <a:highlight>
                  <a:srgbClr val="FFFF00"/>
                </a:highlight>
              </a:rPr>
              <a:t>二进制</a:t>
            </a:r>
            <a:r>
              <a:rPr lang="en-US" altLang="zh-CN" sz="2800" dirty="0" err="1">
                <a:highlight>
                  <a:srgbClr val="FFFF00"/>
                </a:highlight>
              </a:rPr>
              <a:t>trie</a:t>
            </a:r>
            <a:r>
              <a:rPr lang="zh-CN" altLang="zh-CN" sz="2800" dirty="0">
                <a:highlight>
                  <a:srgbClr val="FFFF00"/>
                </a:highlight>
              </a:rPr>
              <a:t>树每次只比较一个比特</a:t>
            </a:r>
            <a:r>
              <a:rPr lang="zh-CN" altLang="zh-CN" sz="2800" dirty="0" smtClean="0">
                <a:highlight>
                  <a:srgbClr val="FFFF00"/>
                </a:highlight>
              </a:rPr>
              <a:t>位</a:t>
            </a:r>
            <a:endParaRPr lang="en-US" altLang="zh-CN" sz="2800" dirty="0" smtClean="0">
              <a:highlight>
                <a:srgbClr val="FFFF00"/>
              </a:highlight>
            </a:endParaRPr>
          </a:p>
          <a:p>
            <a:pPr lvl="1"/>
            <a:r>
              <a:rPr lang="zh-CN" altLang="en-US" sz="2800" dirty="0" smtClean="0"/>
              <a:t>优化方法：</a:t>
            </a:r>
            <a:r>
              <a:rPr lang="zh-CN" altLang="zh-CN" sz="2800" dirty="0"/>
              <a:t>前缀</a:t>
            </a:r>
            <a:r>
              <a:rPr lang="zh-CN" altLang="zh-CN" sz="2800" dirty="0" smtClean="0"/>
              <a:t>扩展</a:t>
            </a:r>
            <a:r>
              <a:rPr lang="zh-CN" altLang="en-US" sz="2800" dirty="0" smtClean="0"/>
              <a:t>、独立前缀、压缩</a:t>
            </a:r>
            <a:endParaRPr lang="en-US" altLang="zh-CN" sz="2800" dirty="0" smtClean="0"/>
          </a:p>
          <a:p>
            <a:pPr lvl="1">
              <a:lnSpc>
                <a:spcPct val="100000"/>
              </a:lnSpc>
            </a:pPr>
            <a:r>
              <a:rPr lang="zh-CN" altLang="en-US" sz="2800" dirty="0" smtClean="0"/>
              <a:t>缺点：</a:t>
            </a:r>
            <a:r>
              <a:rPr lang="zh-CN" altLang="zh-CN" sz="2800" dirty="0" smtClean="0">
                <a:highlight>
                  <a:srgbClr val="FFFF00"/>
                </a:highlight>
              </a:rPr>
              <a:t>最</a:t>
            </a:r>
            <a:r>
              <a:rPr lang="zh-CN" altLang="zh-CN" sz="2800" dirty="0">
                <a:highlight>
                  <a:srgbClr val="FFFF00"/>
                </a:highlight>
              </a:rPr>
              <a:t>长前缀</a:t>
            </a:r>
            <a:r>
              <a:rPr lang="zh-CN" altLang="zh-CN" sz="2800" dirty="0" smtClean="0">
                <a:highlight>
                  <a:srgbClr val="FFFF00"/>
                </a:highlight>
              </a:rPr>
              <a:t>匹配</a:t>
            </a:r>
            <a:r>
              <a:rPr lang="zh-CN" altLang="en-US" sz="2800" dirty="0" smtClean="0">
                <a:highlight>
                  <a:srgbClr val="FFFF00"/>
                </a:highlight>
              </a:rPr>
              <a:t>（</a:t>
            </a:r>
            <a:r>
              <a:rPr lang="zh-CN" altLang="zh-CN" sz="2800" dirty="0" smtClean="0">
                <a:highlight>
                  <a:srgbClr val="FFFF00"/>
                </a:highlight>
              </a:rPr>
              <a:t>即</a:t>
            </a:r>
            <a:r>
              <a:rPr lang="zh-CN" altLang="zh-CN" sz="2800" dirty="0">
                <a:highlight>
                  <a:srgbClr val="FFFF00"/>
                </a:highlight>
              </a:rPr>
              <a:t>单一</a:t>
            </a:r>
            <a:r>
              <a:rPr lang="zh-CN" altLang="zh-CN" sz="2800" dirty="0" smtClean="0">
                <a:highlight>
                  <a:srgbClr val="FFFF00"/>
                </a:highlight>
              </a:rPr>
              <a:t>命中</a:t>
            </a:r>
            <a:r>
              <a:rPr lang="zh-CN" altLang="en-US" sz="2800" dirty="0" smtClean="0">
                <a:highlight>
                  <a:srgbClr val="FFFF00"/>
                </a:highlight>
              </a:rPr>
              <a:t>）</a:t>
            </a:r>
            <a:r>
              <a:rPr lang="zh-CN" altLang="zh-CN" sz="2800" dirty="0" smtClean="0">
                <a:highlight>
                  <a:srgbClr val="FFFF00"/>
                </a:highlight>
              </a:rPr>
              <a:t>，</a:t>
            </a:r>
            <a:r>
              <a:rPr lang="zh-CN" altLang="en-US" sz="2800" dirty="0" smtClean="0">
                <a:highlight>
                  <a:srgbClr val="FFFF00"/>
                </a:highlight>
              </a:rPr>
              <a:t>很难</a:t>
            </a:r>
            <a:r>
              <a:rPr lang="zh-CN" altLang="zh-CN" sz="2800" dirty="0" smtClean="0">
                <a:highlight>
                  <a:srgbClr val="FFFF00"/>
                </a:highlight>
              </a:rPr>
              <a:t>适用于</a:t>
            </a:r>
            <a:r>
              <a:rPr lang="zh-CN" altLang="zh-CN" sz="2800" dirty="0">
                <a:highlight>
                  <a:srgbClr val="FFFF00"/>
                </a:highlight>
              </a:rPr>
              <a:t>多模式匹配的应用场景</a:t>
            </a:r>
            <a:endParaRPr lang="zh-CN" altLang="zh-CN" sz="2800" dirty="0" smtClean="0">
              <a:highlight>
                <a:srgbClr val="FFFF00"/>
              </a:highlight>
            </a:endParaRPr>
          </a:p>
        </p:txBody>
      </p:sp>
      <p:sp>
        <p:nvSpPr>
          <p:cNvPr id="2" name="矩形 1"/>
          <p:cNvSpPr/>
          <p:nvPr/>
        </p:nvSpPr>
        <p:spPr>
          <a:xfrm>
            <a:off x="354965" y="1196975"/>
            <a:ext cx="6980555" cy="521970"/>
          </a:xfrm>
          <a:prstGeom prst="rect">
            <a:avLst/>
          </a:prstGeom>
        </p:spPr>
        <p:txBody>
          <a:bodyPr wrap="square">
            <a:spAutoFit/>
          </a:bodyPr>
          <a:lstStyle/>
          <a:p>
            <a:r>
              <a:rPr lang="zh-CN" altLang="en-US" sz="2800" b="1" dirty="0">
                <a:solidFill>
                  <a:srgbClr val="C00000"/>
                </a:solidFill>
                <a:highlight>
                  <a:srgbClr val="FFFF00"/>
                </a:highlight>
              </a:rPr>
              <a:t>基于</a:t>
            </a:r>
            <a:r>
              <a:rPr lang="zh-CN" altLang="zh-CN" sz="2800" b="1" dirty="0">
                <a:solidFill>
                  <a:srgbClr val="C00000"/>
                </a:solidFill>
                <a:highlight>
                  <a:srgbClr val="FFFF00"/>
                </a:highlight>
              </a:rPr>
              <a:t>二进</a:t>
            </a:r>
            <a:r>
              <a:rPr lang="zh-CN" altLang="zh-CN" sz="2800" b="1" dirty="0">
                <a:solidFill>
                  <a:srgbClr val="C00000"/>
                </a:solidFill>
                <a:highlight>
                  <a:srgbClr val="FFFF00"/>
                </a:highlight>
                <a:sym typeface="+mn-ea"/>
              </a:rPr>
              <a:t>制</a:t>
            </a:r>
            <a:r>
              <a:rPr lang="en-US" altLang="zh-CN" sz="2800" b="1" dirty="0" err="1">
                <a:solidFill>
                  <a:srgbClr val="C00000"/>
                </a:solidFill>
                <a:highlight>
                  <a:srgbClr val="FFFF00"/>
                </a:highlight>
                <a:sym typeface="+mn-ea"/>
              </a:rPr>
              <a:t>trie</a:t>
            </a:r>
            <a:r>
              <a:rPr lang="zh-CN" altLang="zh-CN" sz="2800" b="1" dirty="0">
                <a:solidFill>
                  <a:srgbClr val="C00000"/>
                </a:solidFill>
                <a:highlight>
                  <a:srgbClr val="FFFF00"/>
                </a:highlight>
                <a:sym typeface="+mn-ea"/>
              </a:rPr>
              <a:t>树</a:t>
            </a:r>
            <a:r>
              <a:rPr lang="zh-CN" altLang="en-US" sz="2800" b="1" dirty="0">
                <a:solidFill>
                  <a:srgbClr val="C00000"/>
                </a:solidFill>
                <a:highlight>
                  <a:srgbClr val="FFFF00"/>
                </a:highlight>
                <a:sym typeface="+mn-ea"/>
              </a:rPr>
              <a:t>的</a:t>
            </a:r>
            <a:r>
              <a:rPr lang="en-US" altLang="zh-CN" sz="2800" b="1" dirty="0">
                <a:solidFill>
                  <a:srgbClr val="C00000"/>
                </a:solidFill>
                <a:highlight>
                  <a:srgbClr val="FFFF00"/>
                </a:highlight>
                <a:sym typeface="+mn-ea"/>
              </a:rPr>
              <a:t>IP</a:t>
            </a:r>
            <a:r>
              <a:rPr lang="zh-CN" altLang="zh-CN" sz="2800" b="1" dirty="0">
                <a:solidFill>
                  <a:srgbClr val="C00000"/>
                </a:solidFill>
                <a:highlight>
                  <a:srgbClr val="FFFF00"/>
                </a:highlight>
                <a:sym typeface="+mn-ea"/>
              </a:rPr>
              <a:t>地址前缀</a:t>
            </a:r>
            <a:r>
              <a:rPr lang="zh-CN" altLang="en-US" sz="2800" b="1" dirty="0">
                <a:solidFill>
                  <a:srgbClr val="C00000"/>
                </a:solidFill>
                <a:highlight>
                  <a:srgbClr val="FFFF00"/>
                </a:highlight>
                <a:sym typeface="+mn-ea"/>
              </a:rPr>
              <a:t>匹配方法</a:t>
            </a:r>
            <a:endParaRPr lang="zh-CN" altLang="en-US" sz="2800" b="1" dirty="0">
              <a:solidFill>
                <a:srgbClr val="C00000"/>
              </a:solidFill>
              <a:highlight>
                <a:srgbClr val="FFFF00"/>
              </a:highlight>
              <a:sym typeface="+mn-ea"/>
            </a:endParaRPr>
          </a:p>
        </p:txBody>
      </p:sp>
      <p:sp>
        <p:nvSpPr>
          <p:cNvPr id="5" name="Rectangle 2"/>
          <p:cNvSpPr>
            <a:spLocks noGrp="1" noChangeArrowheads="1"/>
          </p:cNvSpPr>
          <p:nvPr>
            <p:ph type="title"/>
          </p:nvPr>
        </p:nvSpPr>
        <p:spPr>
          <a:xfrm>
            <a:off x="628650" y="197485"/>
            <a:ext cx="7886700" cy="639227"/>
          </a:xfrm>
        </p:spPr>
        <p:txBody>
          <a:bodyPr/>
          <a:lstStyle/>
          <a:p>
            <a:pPr eaLnBrk="1" hangingPunct="1"/>
            <a:r>
              <a:rPr lang="en-US" altLang="zh-CN" dirty="0" smtClean="0"/>
              <a:t>IP</a:t>
            </a:r>
            <a:r>
              <a:rPr lang="zh-CN" altLang="en-US" dirty="0" smtClean="0"/>
              <a:t>地址类信息的匹配方法</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76555"/>
            <a:ext cx="7886700" cy="1325563"/>
          </a:xfrm>
        </p:spPr>
        <p:txBody>
          <a:bodyPr/>
          <a:lstStyle/>
          <a:p>
            <a:r>
              <a:rPr lang="zh-CN" altLang="en-US" dirty="0"/>
              <a:t>基于二进制</a:t>
            </a:r>
            <a:r>
              <a:rPr lang="en-US" altLang="zh-CN" dirty="0" err="1"/>
              <a:t>trie</a:t>
            </a:r>
            <a:r>
              <a:rPr lang="zh-CN" altLang="en-US" dirty="0" smtClean="0"/>
              <a:t>树</a:t>
            </a:r>
            <a:r>
              <a:rPr lang="zh-CN" altLang="en-US" dirty="0" smtClean="0"/>
              <a:t>的</a:t>
            </a:r>
            <a:r>
              <a:rPr lang="en-US" altLang="zh-CN" dirty="0" smtClean="0"/>
              <a:t>IP</a:t>
            </a:r>
            <a:r>
              <a:rPr lang="zh-CN" altLang="en-US" dirty="0" smtClean="0"/>
              <a:t>匹配算法</a:t>
            </a:r>
            <a:endParaRPr lang="zh-CN" altLang="en-US" dirty="0"/>
          </a:p>
        </p:txBody>
      </p:sp>
      <p:sp>
        <p:nvSpPr>
          <p:cNvPr id="3" name="内容占位符 2"/>
          <p:cNvSpPr>
            <a:spLocks noGrp="1"/>
          </p:cNvSpPr>
          <p:nvPr>
            <p:ph idx="1"/>
          </p:nvPr>
        </p:nvSpPr>
        <p:spPr>
          <a:xfrm>
            <a:off x="539552" y="1383653"/>
            <a:ext cx="7886700" cy="4474845"/>
          </a:xfrm>
        </p:spPr>
        <p:txBody>
          <a:bodyPr>
            <a:normAutofit fontScale="97500"/>
          </a:bodyPr>
          <a:lstStyle/>
          <a:p>
            <a:r>
              <a:rPr lang="zh-CN" altLang="zh-CN" dirty="0" smtClean="0"/>
              <a:t>基于</a:t>
            </a:r>
            <a:r>
              <a:rPr lang="zh-CN" altLang="en-US" dirty="0"/>
              <a:t>二进制</a:t>
            </a:r>
            <a:r>
              <a:rPr lang="en-US" altLang="zh-CN" dirty="0" err="1"/>
              <a:t>trie</a:t>
            </a:r>
            <a:r>
              <a:rPr lang="zh-CN" altLang="en-US" dirty="0"/>
              <a:t>树</a:t>
            </a:r>
            <a:r>
              <a:rPr lang="zh-CN" altLang="zh-CN" dirty="0" smtClean="0"/>
              <a:t>的</a:t>
            </a:r>
            <a:r>
              <a:rPr lang="zh-CN" altLang="zh-CN" dirty="0"/>
              <a:t>按位匹配的思想来设计</a:t>
            </a:r>
            <a:r>
              <a:rPr lang="zh-CN" altLang="zh-CN" dirty="0" smtClean="0"/>
              <a:t>算法</a:t>
            </a:r>
            <a:endParaRPr lang="zh-CN" altLang="en-US" dirty="0"/>
          </a:p>
        </p:txBody>
      </p:sp>
      <p:sp>
        <p:nvSpPr>
          <p:cNvPr id="5" name="矩形 4"/>
          <p:cNvSpPr/>
          <p:nvPr/>
        </p:nvSpPr>
        <p:spPr>
          <a:xfrm>
            <a:off x="846084" y="3374261"/>
            <a:ext cx="7273636" cy="2722880"/>
          </a:xfrm>
          <a:prstGeom prst="rect">
            <a:avLst/>
          </a:prstGeom>
        </p:spPr>
        <p:txBody>
          <a:bodyPr wrap="square">
            <a:spAutoFit/>
          </a:bodyPr>
          <a:lstStyle/>
          <a:p>
            <a:pPr algn="just">
              <a:spcAft>
                <a:spcPts val="0"/>
              </a:spcAft>
            </a:pPr>
            <a:r>
              <a:rPr lang="en-US" altLang="zh-CN" sz="1800" kern="100" dirty="0" smtClean="0">
                <a:latin typeface="Times New Roman" panose="02020603050405020304" charset="0"/>
                <a:ea typeface="宋体" panose="02010600030101010101" pitchFamily="2" charset="-122"/>
              </a:rPr>
              <a:t>ip1</a:t>
            </a:r>
            <a:r>
              <a:rPr lang="en-US" altLang="zh-CN" sz="1800" kern="100" dirty="0">
                <a:latin typeface="Times New Roman" panose="02020603050405020304" charset="0"/>
                <a:ea typeface="宋体" panose="02010600030101010101" pitchFamily="2" charset="-122"/>
              </a:rPr>
              <a:t>		1.1.1.1		00000001 00000001 000000</a:t>
            </a:r>
            <a:r>
              <a:rPr lang="en-US" altLang="zh-CN" sz="1800" kern="100" dirty="0">
                <a:solidFill>
                  <a:srgbClr val="FF0000"/>
                </a:solidFill>
                <a:latin typeface="Times New Roman" panose="02020603050405020304" charset="0"/>
                <a:ea typeface="宋体" panose="02010600030101010101" pitchFamily="2" charset="-122"/>
              </a:rPr>
              <a:t>0</a:t>
            </a:r>
            <a:r>
              <a:rPr lang="en-US" altLang="zh-CN" sz="1800" kern="100" dirty="0">
                <a:latin typeface="Times New Roman" panose="02020603050405020304" charset="0"/>
                <a:ea typeface="宋体" panose="02010600030101010101" pitchFamily="2" charset="-122"/>
              </a:rPr>
              <a:t>1 00000001</a:t>
            </a:r>
            <a:endParaRPr lang="zh-CN" altLang="zh-CN" sz="1800" kern="100" dirty="0">
              <a:latin typeface="Times New Roman" panose="02020603050405020304" charset="0"/>
              <a:ea typeface="宋体" panose="02010600030101010101" pitchFamily="2" charset="-122"/>
            </a:endParaRPr>
          </a:p>
          <a:p>
            <a:pPr algn="just">
              <a:spcAft>
                <a:spcPts val="0"/>
              </a:spcAft>
            </a:pPr>
            <a:r>
              <a:rPr lang="en-US" altLang="zh-CN" sz="1800" kern="100" dirty="0" smtClean="0">
                <a:latin typeface="Times New Roman" panose="02020603050405020304" charset="0"/>
                <a:ea typeface="宋体" panose="02010600030101010101" pitchFamily="2" charset="-122"/>
              </a:rPr>
              <a:t>ip2</a:t>
            </a:r>
            <a:r>
              <a:rPr lang="en-US" altLang="zh-CN" sz="1800" kern="100" dirty="0">
                <a:latin typeface="Times New Roman" panose="02020603050405020304" charset="0"/>
                <a:ea typeface="宋体" panose="02010600030101010101" pitchFamily="2" charset="-122"/>
              </a:rPr>
              <a:t>		1.1.2.1		00000001 00000001 000000</a:t>
            </a:r>
            <a:r>
              <a:rPr lang="en-US" altLang="zh-CN" sz="1800" kern="100" dirty="0">
                <a:solidFill>
                  <a:srgbClr val="FF0000"/>
                </a:solidFill>
                <a:latin typeface="Times New Roman" panose="02020603050405020304" charset="0"/>
                <a:ea typeface="宋体" panose="02010600030101010101" pitchFamily="2" charset="-122"/>
              </a:rPr>
              <a:t>1</a:t>
            </a:r>
            <a:r>
              <a:rPr lang="en-US" altLang="zh-CN" sz="1800" kern="100" dirty="0">
                <a:solidFill>
                  <a:srgbClr val="FFC000"/>
                </a:solidFill>
                <a:latin typeface="Times New Roman" panose="02020603050405020304" charset="0"/>
                <a:ea typeface="宋体" panose="02010600030101010101" pitchFamily="2" charset="-122"/>
              </a:rPr>
              <a:t>0</a:t>
            </a:r>
            <a:r>
              <a:rPr lang="en-US" altLang="zh-CN" sz="1800" kern="100" dirty="0">
                <a:latin typeface="Times New Roman" panose="02020603050405020304" charset="0"/>
                <a:ea typeface="宋体" panose="02010600030101010101" pitchFamily="2" charset="-122"/>
              </a:rPr>
              <a:t> 00000001</a:t>
            </a:r>
            <a:endParaRPr lang="zh-CN" altLang="zh-CN" sz="1800" kern="100" dirty="0">
              <a:latin typeface="Times New Roman" panose="02020603050405020304" charset="0"/>
              <a:ea typeface="宋体" panose="02010600030101010101" pitchFamily="2" charset="-122"/>
            </a:endParaRPr>
          </a:p>
          <a:p>
            <a:pPr algn="just">
              <a:spcAft>
                <a:spcPts val="0"/>
              </a:spcAft>
            </a:pPr>
            <a:r>
              <a:rPr lang="en-US" altLang="zh-CN" sz="1800" kern="100" dirty="0" smtClean="0">
                <a:latin typeface="Times New Roman" panose="02020603050405020304" charset="0"/>
                <a:ea typeface="宋体" panose="02010600030101010101" pitchFamily="2" charset="-122"/>
              </a:rPr>
              <a:t>ip3</a:t>
            </a:r>
            <a:r>
              <a:rPr lang="en-US" altLang="zh-CN" sz="1800" kern="100" dirty="0">
                <a:latin typeface="Times New Roman" panose="02020603050405020304" charset="0"/>
                <a:ea typeface="宋体" panose="02010600030101010101" pitchFamily="2" charset="-122"/>
              </a:rPr>
              <a:t>		1.1.3.2		00000001 00000001 000000</a:t>
            </a:r>
            <a:r>
              <a:rPr lang="en-US" altLang="zh-CN" sz="1800" kern="100" dirty="0">
                <a:solidFill>
                  <a:srgbClr val="FF0000"/>
                </a:solidFill>
                <a:latin typeface="Times New Roman" panose="02020603050405020304" charset="0"/>
                <a:ea typeface="宋体" panose="02010600030101010101" pitchFamily="2" charset="-122"/>
              </a:rPr>
              <a:t>1</a:t>
            </a:r>
            <a:r>
              <a:rPr lang="en-US" altLang="zh-CN" sz="1800" kern="100" dirty="0">
                <a:solidFill>
                  <a:srgbClr val="FFC000"/>
                </a:solidFill>
                <a:latin typeface="Times New Roman" panose="02020603050405020304" charset="0"/>
                <a:ea typeface="宋体" panose="02010600030101010101" pitchFamily="2" charset="-122"/>
              </a:rPr>
              <a:t>1</a:t>
            </a:r>
            <a:r>
              <a:rPr lang="en-US" altLang="zh-CN" sz="1800" kern="100" dirty="0">
                <a:latin typeface="Times New Roman" panose="02020603050405020304" charset="0"/>
                <a:ea typeface="宋体" panose="02010600030101010101" pitchFamily="2" charset="-122"/>
              </a:rPr>
              <a:t> 00000</a:t>
            </a:r>
            <a:r>
              <a:rPr lang="en-US" altLang="zh-CN" sz="1800" kern="100" dirty="0">
                <a:solidFill>
                  <a:srgbClr val="0070C0"/>
                </a:solidFill>
                <a:latin typeface="Times New Roman" panose="02020603050405020304" charset="0"/>
                <a:ea typeface="宋体" panose="02010600030101010101" pitchFamily="2" charset="-122"/>
              </a:rPr>
              <a:t>0</a:t>
            </a:r>
            <a:r>
              <a:rPr lang="en-US" altLang="zh-CN" sz="1800" kern="100" dirty="0">
                <a:latin typeface="Times New Roman" panose="02020603050405020304" charset="0"/>
                <a:ea typeface="宋体" panose="02010600030101010101" pitchFamily="2" charset="-122"/>
              </a:rPr>
              <a:t>10</a:t>
            </a:r>
            <a:endParaRPr lang="zh-CN" altLang="zh-CN" sz="1800" kern="100" dirty="0">
              <a:latin typeface="Times New Roman" panose="02020603050405020304" charset="0"/>
              <a:ea typeface="宋体" panose="02010600030101010101" pitchFamily="2" charset="-122"/>
            </a:endParaRPr>
          </a:p>
          <a:p>
            <a:pPr algn="just">
              <a:spcAft>
                <a:spcPts val="0"/>
              </a:spcAft>
            </a:pPr>
            <a:r>
              <a:rPr lang="en-US" altLang="zh-CN" sz="1800" kern="100" dirty="0" smtClean="0">
                <a:latin typeface="Times New Roman" panose="02020603050405020304" charset="0"/>
                <a:ea typeface="宋体" panose="02010600030101010101" pitchFamily="2" charset="-122"/>
              </a:rPr>
              <a:t>ip4 </a:t>
            </a:r>
            <a:r>
              <a:rPr lang="en-US" altLang="zh-CN" sz="1800" kern="100" dirty="0">
                <a:latin typeface="Times New Roman" panose="02020603050405020304" charset="0"/>
                <a:ea typeface="宋体" panose="02010600030101010101" pitchFamily="2" charset="-122"/>
              </a:rPr>
              <a:t>		1.1.3.4		00000001 00000001 000000</a:t>
            </a:r>
            <a:r>
              <a:rPr lang="en-US" altLang="zh-CN" sz="1800" kern="100" dirty="0">
                <a:solidFill>
                  <a:srgbClr val="FF0000"/>
                </a:solidFill>
                <a:latin typeface="Times New Roman" panose="02020603050405020304" charset="0"/>
                <a:ea typeface="宋体" panose="02010600030101010101" pitchFamily="2" charset="-122"/>
              </a:rPr>
              <a:t>1</a:t>
            </a:r>
            <a:r>
              <a:rPr lang="en-US" altLang="zh-CN" sz="1800" kern="100" dirty="0">
                <a:solidFill>
                  <a:srgbClr val="FFC000"/>
                </a:solidFill>
                <a:latin typeface="Times New Roman" panose="02020603050405020304" charset="0"/>
                <a:ea typeface="宋体" panose="02010600030101010101" pitchFamily="2" charset="-122"/>
              </a:rPr>
              <a:t>1</a:t>
            </a:r>
            <a:r>
              <a:rPr lang="en-US" altLang="zh-CN" sz="1800" kern="100" dirty="0">
                <a:latin typeface="Times New Roman" panose="02020603050405020304" charset="0"/>
                <a:ea typeface="宋体" panose="02010600030101010101" pitchFamily="2" charset="-122"/>
              </a:rPr>
              <a:t> 00000</a:t>
            </a:r>
            <a:r>
              <a:rPr lang="en-US" altLang="zh-CN" sz="1800" kern="100" dirty="0">
                <a:solidFill>
                  <a:srgbClr val="0070C0"/>
                </a:solidFill>
                <a:latin typeface="Times New Roman" panose="02020603050405020304" charset="0"/>
                <a:ea typeface="宋体" panose="02010600030101010101" pitchFamily="2" charset="-122"/>
              </a:rPr>
              <a:t>1</a:t>
            </a:r>
            <a:r>
              <a:rPr lang="en-US" altLang="zh-CN" sz="1800" kern="100" dirty="0">
                <a:latin typeface="Times New Roman" panose="02020603050405020304" charset="0"/>
                <a:ea typeface="宋体" panose="02010600030101010101" pitchFamily="2" charset="-122"/>
              </a:rPr>
              <a:t>00</a:t>
            </a:r>
            <a:endParaRPr lang="zh-CN" altLang="zh-CN" sz="1800" kern="100" dirty="0">
              <a:latin typeface="Times New Roman" panose="02020603050405020304" charset="0"/>
              <a:ea typeface="宋体" panose="02010600030101010101" pitchFamily="2" charset="-122"/>
            </a:endParaRPr>
          </a:p>
        </p:txBody>
      </p:sp>
      <p:sp>
        <p:nvSpPr>
          <p:cNvPr id="7" name="内容占位符 2"/>
          <p:cNvSpPr txBox="1"/>
          <p:nvPr/>
        </p:nvSpPr>
        <p:spPr>
          <a:xfrm>
            <a:off x="628650" y="2509335"/>
            <a:ext cx="7886700" cy="384139"/>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100" b="1" dirty="0">
                <a:solidFill>
                  <a:schemeClr val="bg1">
                    <a:lumMod val="10000"/>
                  </a:schemeClr>
                </a:solidFill>
              </a:rPr>
              <a:t>举例说明</a:t>
            </a:r>
            <a:r>
              <a:rPr lang="en-US" altLang="zh-CN" sz="2100" b="1" dirty="0">
                <a:solidFill>
                  <a:schemeClr val="bg1">
                    <a:lumMod val="10000"/>
                  </a:schemeClr>
                </a:solidFill>
              </a:rPr>
              <a:t>, </a:t>
            </a:r>
            <a:r>
              <a:rPr lang="zh-CN" altLang="en-US" sz="2100" b="1" dirty="0">
                <a:solidFill>
                  <a:schemeClr val="bg1">
                    <a:lumMod val="10000"/>
                  </a:schemeClr>
                </a:solidFill>
              </a:rPr>
              <a:t>假设</a:t>
            </a:r>
            <a:r>
              <a:rPr lang="zh-CN" altLang="zh-CN" sz="2100" b="1" dirty="0">
                <a:solidFill>
                  <a:schemeClr val="bg1">
                    <a:lumMod val="10000"/>
                  </a:schemeClr>
                </a:solidFill>
              </a:rPr>
              <a:t>待匹配</a:t>
            </a:r>
            <a:r>
              <a:rPr lang="en-US" altLang="zh-CN" sz="2100" b="1" dirty="0">
                <a:solidFill>
                  <a:schemeClr val="bg1">
                    <a:lumMod val="10000"/>
                  </a:schemeClr>
                </a:solidFill>
              </a:rPr>
              <a:t>IP</a:t>
            </a:r>
            <a:r>
              <a:rPr lang="zh-CN" altLang="zh-CN" sz="2100" b="1" dirty="0">
                <a:solidFill>
                  <a:schemeClr val="bg1">
                    <a:lumMod val="10000"/>
                  </a:schemeClr>
                </a:solidFill>
              </a:rPr>
              <a:t>集合</a:t>
            </a:r>
            <a:r>
              <a:rPr lang="en-US" altLang="zh-CN" sz="2100" b="1" dirty="0">
                <a:solidFill>
                  <a:schemeClr val="bg1">
                    <a:lumMod val="10000"/>
                  </a:schemeClr>
                </a:solidFill>
              </a:rPr>
              <a:t>[ip1-ip4]</a:t>
            </a:r>
            <a:r>
              <a:rPr lang="zh-CN" altLang="en-US" sz="2100" b="1" dirty="0">
                <a:solidFill>
                  <a:schemeClr val="bg1">
                    <a:lumMod val="10000"/>
                  </a:schemeClr>
                </a:solidFill>
              </a:rPr>
              <a:t>，需要</a:t>
            </a:r>
            <a:r>
              <a:rPr lang="zh-CN" altLang="en-US" sz="2100" b="1" dirty="0">
                <a:solidFill>
                  <a:schemeClr val="bg1">
                    <a:lumMod val="10000"/>
                  </a:schemeClr>
                </a:solidFill>
                <a:highlight>
                  <a:srgbClr val="FFFF00"/>
                </a:highlight>
              </a:rPr>
              <a:t>按位从左往右检查值不同的位</a:t>
            </a:r>
            <a:endParaRPr lang="zh-CN" altLang="en-US" sz="2100" b="1" dirty="0">
              <a:solidFill>
                <a:schemeClr val="bg1">
                  <a:lumMod val="10000"/>
                </a:schemeClr>
              </a:solidFill>
              <a:highlight>
                <a:srgbClr val="FFFF00"/>
              </a:highlight>
            </a:endParaRPr>
          </a:p>
        </p:txBody>
      </p:sp>
      <p:sp>
        <p:nvSpPr>
          <p:cNvPr id="9" name="内容占位符 2"/>
          <p:cNvSpPr txBox="1"/>
          <p:nvPr/>
        </p:nvSpPr>
        <p:spPr>
          <a:xfrm>
            <a:off x="628650" y="1969565"/>
            <a:ext cx="7886700" cy="384139"/>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100" b="1" dirty="0" smtClean="0">
                <a:solidFill>
                  <a:schemeClr val="bg1">
                    <a:lumMod val="10000"/>
                  </a:schemeClr>
                </a:solidFill>
              </a:rPr>
              <a:t>IP</a:t>
            </a:r>
            <a:r>
              <a:rPr lang="zh-CN" altLang="en-US" sz="2100" b="1" dirty="0" smtClean="0">
                <a:solidFill>
                  <a:schemeClr val="bg1">
                    <a:lumMod val="10000"/>
                  </a:schemeClr>
                </a:solidFill>
              </a:rPr>
              <a:t>匹配通常是</a:t>
            </a:r>
            <a:r>
              <a:rPr lang="zh-CN" altLang="en-US" sz="2100" b="1" dirty="0" smtClean="0">
                <a:solidFill>
                  <a:schemeClr val="bg1">
                    <a:lumMod val="10000"/>
                  </a:schemeClr>
                </a:solidFill>
                <a:highlight>
                  <a:srgbClr val="FFFF00"/>
                </a:highlight>
              </a:rPr>
              <a:t>将</a:t>
            </a:r>
            <a:r>
              <a:rPr lang="en-US" altLang="zh-CN" sz="2100" b="1" dirty="0" err="1" smtClean="0">
                <a:solidFill>
                  <a:schemeClr val="bg1">
                    <a:lumMod val="10000"/>
                  </a:schemeClr>
                </a:solidFill>
                <a:highlight>
                  <a:srgbClr val="FFFF00"/>
                </a:highlight>
              </a:rPr>
              <a:t>ip</a:t>
            </a:r>
            <a:r>
              <a:rPr lang="zh-CN" altLang="en-US" sz="2100" b="1" dirty="0" smtClean="0">
                <a:solidFill>
                  <a:schemeClr val="bg1">
                    <a:lumMod val="10000"/>
                  </a:schemeClr>
                </a:solidFill>
                <a:highlight>
                  <a:srgbClr val="FFFF00"/>
                </a:highlight>
              </a:rPr>
              <a:t>按位转换成字符串，再进行匹配</a:t>
            </a:r>
            <a:endParaRPr lang="zh-CN" altLang="en-US" sz="2100" b="1" dirty="0" smtClean="0">
              <a:solidFill>
                <a:schemeClr val="bg1">
                  <a:lumMod val="10000"/>
                </a:schemeClr>
              </a:solidFill>
              <a:highlight>
                <a:srgbClr val="FFFF00"/>
              </a:highlight>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76555"/>
            <a:ext cx="7886700" cy="1325563"/>
          </a:xfrm>
        </p:spPr>
        <p:txBody>
          <a:bodyPr/>
          <a:lstStyle/>
          <a:p>
            <a:r>
              <a:rPr lang="zh-CN" altLang="en-US" dirty="0" smtClean="0">
                <a:highlight>
                  <a:srgbClr val="FFFF00"/>
                </a:highlight>
              </a:rPr>
              <a:t>构建树</a:t>
            </a:r>
            <a:endParaRPr lang="zh-CN" altLang="en-US" dirty="0" smtClean="0">
              <a:highlight>
                <a:srgbClr val="FFFF00"/>
              </a:highlight>
            </a:endParaRPr>
          </a:p>
        </p:txBody>
      </p:sp>
      <p:pic>
        <p:nvPicPr>
          <p:cNvPr id="8" name="图片 7"/>
          <p:cNvPicPr>
            <a:picLocks noChangeAspect="1"/>
          </p:cNvPicPr>
          <p:nvPr/>
        </p:nvPicPr>
        <p:blipFill>
          <a:blip r:embed="rId1"/>
          <a:stretch>
            <a:fillRect/>
          </a:stretch>
        </p:blipFill>
        <p:spPr>
          <a:xfrm>
            <a:off x="4431665" y="3832225"/>
            <a:ext cx="4639310" cy="2624455"/>
          </a:xfrm>
          <a:prstGeom prst="rect">
            <a:avLst/>
          </a:prstGeom>
        </p:spPr>
      </p:pic>
      <p:sp>
        <p:nvSpPr>
          <p:cNvPr id="9" name="矩形 8"/>
          <p:cNvSpPr/>
          <p:nvPr/>
        </p:nvSpPr>
        <p:spPr>
          <a:xfrm>
            <a:off x="168926" y="1256982"/>
            <a:ext cx="4361824" cy="4246245"/>
          </a:xfrm>
          <a:prstGeom prst="rect">
            <a:avLst/>
          </a:prstGeom>
        </p:spPr>
        <p:txBody>
          <a:bodyPr wrap="square">
            <a:spAutoFit/>
          </a:bodyPr>
          <a:lstStyle/>
          <a:p>
            <a:pPr algn="just">
              <a:spcAft>
                <a:spcPts val="0"/>
              </a:spcAft>
            </a:pPr>
            <a:r>
              <a:rPr lang="en-US" altLang="zh-CN" sz="1800" b="1" kern="100" dirty="0">
                <a:latin typeface="Times New Roman" panose="02020603050405020304" charset="0"/>
                <a:ea typeface="宋体" panose="02010600030101010101" pitchFamily="2" charset="-122"/>
              </a:rPr>
              <a:t> </a:t>
            </a:r>
            <a:r>
              <a:rPr lang="en-US" altLang="zh-CN" sz="1800" b="1" kern="100" dirty="0" smtClean="0">
                <a:latin typeface="Times New Roman" panose="02020603050405020304" charset="0"/>
                <a:ea typeface="宋体" panose="02010600030101010101" pitchFamily="2" charset="-122"/>
              </a:rPr>
              <a:t>   </a:t>
            </a:r>
            <a:r>
              <a:rPr lang="zh-CN" altLang="zh-CN" sz="1800" b="1" kern="100" dirty="0" smtClean="0">
                <a:latin typeface="Times New Roman" panose="02020603050405020304" charset="0"/>
                <a:ea typeface="宋体" panose="02010600030101010101" pitchFamily="2" charset="-122"/>
              </a:rPr>
              <a:t>步骤</a:t>
            </a:r>
            <a:r>
              <a:rPr lang="en-US" altLang="zh-CN" sz="1800" b="1" kern="100" dirty="0">
                <a:latin typeface="Times New Roman" panose="02020603050405020304" charset="0"/>
                <a:ea typeface="宋体" panose="02010600030101010101" pitchFamily="2" charset="-122"/>
              </a:rPr>
              <a:t>1</a:t>
            </a:r>
            <a:r>
              <a:rPr lang="zh-CN" altLang="zh-CN" sz="1800" kern="100" dirty="0">
                <a:latin typeface="Times New Roman" panose="02020603050405020304" charset="0"/>
                <a:ea typeface="宋体" panose="02010600030101010101" pitchFamily="2" charset="-122"/>
              </a:rPr>
              <a:t>：第一次不同的位是第</a:t>
            </a:r>
            <a:r>
              <a:rPr lang="en-US" altLang="zh-CN" sz="1800" kern="100" dirty="0">
                <a:latin typeface="Times New Roman" panose="02020603050405020304" charset="0"/>
                <a:ea typeface="宋体" panose="02010600030101010101" pitchFamily="2" charset="-122"/>
              </a:rPr>
              <a:t>23</a:t>
            </a:r>
            <a:r>
              <a:rPr lang="zh-CN" altLang="zh-CN" sz="1800" kern="100" dirty="0">
                <a:latin typeface="Times New Roman" panose="02020603050405020304" charset="0"/>
                <a:ea typeface="宋体" panose="02010600030101010101" pitchFamily="2" charset="-122"/>
              </a:rPr>
              <a:t>位</a:t>
            </a:r>
            <a:r>
              <a:rPr lang="en-US" altLang="zh-CN" sz="1800" kern="100" dirty="0">
                <a:latin typeface="Times New Roman" panose="02020603050405020304" charset="0"/>
                <a:ea typeface="宋体" panose="02010600030101010101" pitchFamily="2" charset="-122"/>
              </a:rPr>
              <a:t>(bit-index=23)</a:t>
            </a:r>
            <a:r>
              <a:rPr lang="zh-CN" altLang="zh-CN" sz="1800" kern="100" dirty="0">
                <a:latin typeface="Times New Roman" panose="02020603050405020304" charset="0"/>
                <a:ea typeface="宋体" panose="02010600030101010101" pitchFamily="2" charset="-122"/>
              </a:rPr>
              <a:t>，</a:t>
            </a:r>
            <a:r>
              <a:rPr lang="zh-CN" altLang="zh-CN" sz="1800" kern="100" dirty="0">
                <a:highlight>
                  <a:srgbClr val="FFFF00"/>
                </a:highlight>
                <a:latin typeface="Times New Roman" panose="02020603050405020304" charset="0"/>
                <a:ea typeface="宋体" panose="02010600030101010101" pitchFamily="2" charset="-122"/>
              </a:rPr>
              <a:t>第</a:t>
            </a:r>
            <a:r>
              <a:rPr lang="en-US" altLang="zh-CN" sz="1800" kern="100" dirty="0">
                <a:highlight>
                  <a:srgbClr val="FFFF00"/>
                </a:highlight>
                <a:latin typeface="Times New Roman" panose="02020603050405020304" charset="0"/>
                <a:ea typeface="宋体" panose="02010600030101010101" pitchFamily="2" charset="-122"/>
              </a:rPr>
              <a:t>23</a:t>
            </a:r>
            <a:r>
              <a:rPr lang="zh-CN" altLang="zh-CN" sz="1800" kern="100" dirty="0">
                <a:highlight>
                  <a:srgbClr val="FFFF00"/>
                </a:highlight>
                <a:latin typeface="Times New Roman" panose="02020603050405020304" charset="0"/>
                <a:ea typeface="宋体" panose="02010600030101010101" pitchFamily="2" charset="-122"/>
              </a:rPr>
              <a:t>位为</a:t>
            </a:r>
            <a:r>
              <a:rPr lang="en-US" altLang="zh-CN" sz="1800" kern="100" dirty="0">
                <a:highlight>
                  <a:srgbClr val="FFFF00"/>
                </a:highlight>
                <a:latin typeface="Times New Roman" panose="02020603050405020304" charset="0"/>
                <a:ea typeface="宋体" panose="02010600030101010101" pitchFamily="2" charset="-122"/>
              </a:rPr>
              <a:t>0</a:t>
            </a:r>
            <a:r>
              <a:rPr lang="zh-CN" altLang="zh-CN" sz="1800" kern="100" dirty="0">
                <a:highlight>
                  <a:srgbClr val="FFFF00"/>
                </a:highlight>
                <a:latin typeface="Times New Roman" panose="02020603050405020304" charset="0"/>
                <a:ea typeface="宋体" panose="02010600030101010101" pitchFamily="2" charset="-122"/>
              </a:rPr>
              <a:t>的有</a:t>
            </a:r>
            <a:r>
              <a:rPr lang="en-US" altLang="zh-CN" sz="1800" kern="100" dirty="0">
                <a:highlight>
                  <a:srgbClr val="FFFF00"/>
                </a:highlight>
                <a:latin typeface="Times New Roman" panose="02020603050405020304" charset="0"/>
                <a:ea typeface="宋体" panose="02010600030101010101" pitchFamily="2" charset="-122"/>
              </a:rPr>
              <a:t>[ip1], </a:t>
            </a:r>
            <a:r>
              <a:rPr lang="zh-CN" altLang="zh-CN" sz="1800" kern="100" dirty="0">
                <a:highlight>
                  <a:srgbClr val="FFFF00"/>
                </a:highlight>
                <a:latin typeface="Times New Roman" panose="02020603050405020304" charset="0"/>
                <a:ea typeface="宋体" panose="02010600030101010101" pitchFamily="2" charset="-122"/>
              </a:rPr>
              <a:t>划入左分支</a:t>
            </a:r>
            <a:r>
              <a:rPr lang="zh-CN" altLang="zh-CN" sz="1800" kern="100" dirty="0">
                <a:latin typeface="Times New Roman" panose="02020603050405020304" charset="0"/>
                <a:ea typeface="宋体" panose="02010600030101010101" pitchFamily="2" charset="-122"/>
              </a:rPr>
              <a:t>，</a:t>
            </a:r>
            <a:r>
              <a:rPr lang="zh-CN" altLang="zh-CN" sz="1800" kern="100" dirty="0">
                <a:highlight>
                  <a:srgbClr val="FFFF00"/>
                </a:highlight>
                <a:latin typeface="Times New Roman" panose="02020603050405020304" charset="0"/>
                <a:ea typeface="宋体" panose="02010600030101010101" pitchFamily="2" charset="-122"/>
              </a:rPr>
              <a:t>第</a:t>
            </a:r>
            <a:r>
              <a:rPr lang="en-US" altLang="zh-CN" sz="1800" kern="100" dirty="0">
                <a:highlight>
                  <a:srgbClr val="FFFF00"/>
                </a:highlight>
                <a:latin typeface="Times New Roman" panose="02020603050405020304" charset="0"/>
                <a:ea typeface="宋体" panose="02010600030101010101" pitchFamily="2" charset="-122"/>
              </a:rPr>
              <a:t>23</a:t>
            </a:r>
            <a:r>
              <a:rPr lang="zh-CN" altLang="zh-CN" sz="1800" kern="100" dirty="0">
                <a:highlight>
                  <a:srgbClr val="FFFF00"/>
                </a:highlight>
                <a:latin typeface="Times New Roman" panose="02020603050405020304" charset="0"/>
                <a:ea typeface="宋体" panose="02010600030101010101" pitchFamily="2" charset="-122"/>
              </a:rPr>
              <a:t>位为</a:t>
            </a:r>
            <a:r>
              <a:rPr lang="en-US" altLang="zh-CN" sz="1800" kern="100" dirty="0">
                <a:highlight>
                  <a:srgbClr val="FFFF00"/>
                </a:highlight>
                <a:latin typeface="Times New Roman" panose="02020603050405020304" charset="0"/>
                <a:ea typeface="宋体" panose="02010600030101010101" pitchFamily="2" charset="-122"/>
              </a:rPr>
              <a:t>1</a:t>
            </a:r>
            <a:r>
              <a:rPr lang="zh-CN" altLang="zh-CN" sz="1800" kern="100" dirty="0">
                <a:highlight>
                  <a:srgbClr val="FFFF00"/>
                </a:highlight>
                <a:latin typeface="Times New Roman" panose="02020603050405020304" charset="0"/>
                <a:ea typeface="宋体" panose="02010600030101010101" pitchFamily="2" charset="-122"/>
              </a:rPr>
              <a:t>的有</a:t>
            </a:r>
            <a:r>
              <a:rPr lang="en-US" altLang="zh-CN" sz="1800" kern="100" dirty="0">
                <a:highlight>
                  <a:srgbClr val="FFFF00"/>
                </a:highlight>
                <a:latin typeface="Times New Roman" panose="02020603050405020304" charset="0"/>
                <a:ea typeface="宋体" panose="02010600030101010101" pitchFamily="2" charset="-122"/>
              </a:rPr>
              <a:t>[ip2-ip4]</a:t>
            </a:r>
            <a:r>
              <a:rPr lang="zh-CN" altLang="zh-CN" sz="1800" kern="100" dirty="0">
                <a:highlight>
                  <a:srgbClr val="FFFF00"/>
                </a:highlight>
                <a:latin typeface="Times New Roman" panose="02020603050405020304" charset="0"/>
                <a:ea typeface="宋体" panose="02010600030101010101" pitchFamily="2" charset="-122"/>
              </a:rPr>
              <a:t>，划入右分支</a:t>
            </a:r>
            <a:r>
              <a:rPr lang="zh-CN" altLang="zh-CN" sz="1800" kern="100" dirty="0">
                <a:latin typeface="Times New Roman" panose="02020603050405020304" charset="0"/>
                <a:ea typeface="宋体" panose="02010600030101010101" pitchFamily="2" charset="-122"/>
              </a:rPr>
              <a:t>。左分支只有</a:t>
            </a:r>
            <a:r>
              <a:rPr lang="en-US" altLang="zh-CN" sz="1800" kern="100" dirty="0">
                <a:latin typeface="Times New Roman" panose="02020603050405020304" charset="0"/>
                <a:ea typeface="宋体" panose="02010600030101010101" pitchFamily="2" charset="-122"/>
              </a:rPr>
              <a:t>ip1</a:t>
            </a:r>
            <a:r>
              <a:rPr lang="zh-CN" altLang="zh-CN" sz="1800" kern="100" dirty="0">
                <a:latin typeface="Times New Roman" panose="02020603050405020304" charset="0"/>
                <a:ea typeface="宋体" panose="02010600030101010101" pitchFamily="2" charset="-122"/>
              </a:rPr>
              <a:t>，终止。</a:t>
            </a:r>
            <a:endParaRPr lang="zh-CN" altLang="zh-CN" sz="1800" kern="100" dirty="0">
              <a:latin typeface="Times New Roman" panose="02020603050405020304" charset="0"/>
              <a:ea typeface="宋体" panose="02010600030101010101" pitchFamily="2" charset="-122"/>
            </a:endParaRPr>
          </a:p>
          <a:p>
            <a:pPr algn="just">
              <a:spcAft>
                <a:spcPts val="0"/>
              </a:spcAft>
            </a:pPr>
            <a:r>
              <a:rPr lang="en-US" altLang="zh-CN" sz="1800" b="1" kern="100" dirty="0" smtClean="0">
                <a:latin typeface="Times New Roman" panose="02020603050405020304" charset="0"/>
                <a:ea typeface="宋体" panose="02010600030101010101" pitchFamily="2" charset="-122"/>
              </a:rPr>
              <a:t>    </a:t>
            </a:r>
            <a:r>
              <a:rPr lang="zh-CN" altLang="zh-CN" sz="1800" b="1" kern="100" dirty="0" smtClean="0">
                <a:latin typeface="Times New Roman" panose="02020603050405020304" charset="0"/>
                <a:ea typeface="宋体" panose="02010600030101010101" pitchFamily="2" charset="-122"/>
              </a:rPr>
              <a:t>步骤</a:t>
            </a:r>
            <a:r>
              <a:rPr lang="en-US" altLang="zh-CN" sz="1800" b="1" kern="100" dirty="0">
                <a:latin typeface="Times New Roman" panose="02020603050405020304" charset="0"/>
                <a:ea typeface="宋体" panose="02010600030101010101" pitchFamily="2" charset="-122"/>
              </a:rPr>
              <a:t>2</a:t>
            </a:r>
            <a:r>
              <a:rPr lang="zh-CN" altLang="zh-CN" sz="1800" b="1" kern="100" dirty="0">
                <a:latin typeface="Times New Roman" panose="02020603050405020304" charset="0"/>
                <a:ea typeface="宋体" panose="02010600030101010101" pitchFamily="2" charset="-122"/>
              </a:rPr>
              <a:t>：</a:t>
            </a:r>
            <a:r>
              <a:rPr lang="zh-CN" altLang="zh-CN" sz="1800" kern="100" dirty="0">
                <a:latin typeface="Times New Roman" panose="02020603050405020304" charset="0"/>
                <a:ea typeface="宋体" panose="02010600030101010101" pitchFamily="2" charset="-122"/>
              </a:rPr>
              <a:t>右分支的三个字串中，第一次不同的位是第</a:t>
            </a:r>
            <a:r>
              <a:rPr lang="en-US" altLang="zh-CN" sz="1800" kern="100" dirty="0">
                <a:latin typeface="Times New Roman" panose="02020603050405020304" charset="0"/>
                <a:ea typeface="宋体" panose="02010600030101010101" pitchFamily="2" charset="-122"/>
              </a:rPr>
              <a:t>24</a:t>
            </a:r>
            <a:r>
              <a:rPr lang="zh-CN" altLang="zh-CN" sz="1800" kern="100" dirty="0">
                <a:latin typeface="Times New Roman" panose="02020603050405020304" charset="0"/>
                <a:ea typeface="宋体" panose="02010600030101010101" pitchFamily="2" charset="-122"/>
              </a:rPr>
              <a:t>位</a:t>
            </a:r>
            <a:r>
              <a:rPr lang="en-US" altLang="zh-CN" sz="1800" kern="100" dirty="0">
                <a:latin typeface="Times New Roman" panose="02020603050405020304" charset="0"/>
                <a:ea typeface="宋体" panose="02010600030101010101" pitchFamily="2" charset="-122"/>
              </a:rPr>
              <a:t>(bit-index=24)</a:t>
            </a:r>
            <a:r>
              <a:rPr lang="zh-CN" altLang="zh-CN" sz="1800" kern="100" dirty="0">
                <a:latin typeface="Times New Roman" panose="02020603050405020304" charset="0"/>
                <a:ea typeface="宋体" panose="02010600030101010101" pitchFamily="2" charset="-122"/>
              </a:rPr>
              <a:t>，第</a:t>
            </a:r>
            <a:r>
              <a:rPr lang="en-US" altLang="zh-CN" sz="1800" kern="100" dirty="0">
                <a:latin typeface="Times New Roman" panose="02020603050405020304" charset="0"/>
                <a:ea typeface="宋体" panose="02010600030101010101" pitchFamily="2" charset="-122"/>
              </a:rPr>
              <a:t>24</a:t>
            </a:r>
            <a:r>
              <a:rPr lang="zh-CN" altLang="zh-CN" sz="1800" kern="100" dirty="0">
                <a:latin typeface="Times New Roman" panose="02020603050405020304" charset="0"/>
                <a:ea typeface="宋体" panose="02010600030101010101" pitchFamily="2" charset="-122"/>
              </a:rPr>
              <a:t>位</a:t>
            </a:r>
            <a:r>
              <a:rPr lang="en-US" altLang="zh-CN" sz="1800" kern="100" dirty="0">
                <a:latin typeface="Times New Roman" panose="02020603050405020304" charset="0"/>
                <a:ea typeface="宋体" panose="02010600030101010101" pitchFamily="2" charset="-122"/>
              </a:rPr>
              <a:t>0</a:t>
            </a:r>
            <a:r>
              <a:rPr lang="zh-CN" altLang="zh-CN" sz="1800" kern="100" dirty="0">
                <a:latin typeface="Times New Roman" panose="02020603050405020304" charset="0"/>
                <a:ea typeface="宋体" panose="02010600030101010101" pitchFamily="2" charset="-122"/>
              </a:rPr>
              <a:t>的有</a:t>
            </a:r>
            <a:r>
              <a:rPr lang="en-US" altLang="zh-CN" sz="1800" kern="100" dirty="0">
                <a:latin typeface="Times New Roman" panose="02020603050405020304" charset="0"/>
                <a:ea typeface="宋体" panose="02010600030101010101" pitchFamily="2" charset="-122"/>
              </a:rPr>
              <a:t>[ip2]</a:t>
            </a:r>
            <a:r>
              <a:rPr lang="zh-CN" altLang="zh-CN" sz="1800" kern="100" dirty="0">
                <a:latin typeface="Times New Roman" panose="02020603050405020304" charset="0"/>
                <a:ea typeface="宋体" panose="02010600030101010101" pitchFamily="2" charset="-122"/>
              </a:rPr>
              <a:t>，划入左分支，第</a:t>
            </a:r>
            <a:r>
              <a:rPr lang="en-US" altLang="zh-CN" sz="1800" kern="100" dirty="0">
                <a:latin typeface="Times New Roman" panose="02020603050405020304" charset="0"/>
                <a:ea typeface="宋体" panose="02010600030101010101" pitchFamily="2" charset="-122"/>
              </a:rPr>
              <a:t>24</a:t>
            </a:r>
            <a:r>
              <a:rPr lang="zh-CN" altLang="zh-CN" sz="1800" kern="100" dirty="0">
                <a:latin typeface="Times New Roman" panose="02020603050405020304" charset="0"/>
                <a:ea typeface="宋体" panose="02010600030101010101" pitchFamily="2" charset="-122"/>
              </a:rPr>
              <a:t>位为</a:t>
            </a:r>
            <a:r>
              <a:rPr lang="en-US" altLang="zh-CN" sz="1800" kern="100" dirty="0">
                <a:latin typeface="Times New Roman" panose="02020603050405020304" charset="0"/>
                <a:ea typeface="宋体" panose="02010600030101010101" pitchFamily="2" charset="-122"/>
              </a:rPr>
              <a:t>1</a:t>
            </a:r>
            <a:r>
              <a:rPr lang="zh-CN" altLang="zh-CN" sz="1800" kern="100" dirty="0">
                <a:latin typeface="Times New Roman" panose="02020603050405020304" charset="0"/>
                <a:ea typeface="宋体" panose="02010600030101010101" pitchFamily="2" charset="-122"/>
              </a:rPr>
              <a:t>的有</a:t>
            </a:r>
            <a:r>
              <a:rPr lang="en-US" altLang="zh-CN" sz="1800" kern="100" dirty="0">
                <a:latin typeface="Times New Roman" panose="02020603050405020304" charset="0"/>
                <a:ea typeface="宋体" panose="02010600030101010101" pitchFamily="2" charset="-122"/>
              </a:rPr>
              <a:t>[ip3,ip4]</a:t>
            </a:r>
            <a:r>
              <a:rPr lang="zh-CN" altLang="zh-CN" sz="1800" kern="100" dirty="0">
                <a:latin typeface="Times New Roman" panose="02020603050405020304" charset="0"/>
                <a:ea typeface="宋体" panose="02010600030101010101" pitchFamily="2" charset="-122"/>
              </a:rPr>
              <a:t>，划入右分支。左分支只有一个结点，终止。</a:t>
            </a:r>
            <a:endParaRPr lang="zh-CN" altLang="zh-CN" sz="1800" kern="100" dirty="0">
              <a:latin typeface="Times New Roman" panose="02020603050405020304" charset="0"/>
              <a:ea typeface="宋体" panose="02010600030101010101" pitchFamily="2" charset="-122"/>
            </a:endParaRPr>
          </a:p>
          <a:p>
            <a:r>
              <a:rPr lang="en-US" altLang="zh-CN" sz="1800" b="1" dirty="0" smtClean="0">
                <a:latin typeface="Times New Roman" panose="02020603050405020304" charset="0"/>
                <a:ea typeface="宋体" panose="02010600030101010101" pitchFamily="2" charset="-122"/>
                <a:cs typeface="Times New Roman" panose="02020603050405020304" charset="0"/>
              </a:rPr>
              <a:t>    </a:t>
            </a:r>
            <a:r>
              <a:rPr lang="zh-CN" altLang="zh-CN" sz="1800" b="1" dirty="0" smtClean="0">
                <a:latin typeface="Times New Roman" panose="02020603050405020304" charset="0"/>
                <a:ea typeface="宋体" panose="02010600030101010101" pitchFamily="2" charset="-122"/>
                <a:cs typeface="Times New Roman" panose="02020603050405020304" charset="0"/>
              </a:rPr>
              <a:t>步骤</a:t>
            </a:r>
            <a:r>
              <a:rPr lang="en-US" altLang="zh-CN" sz="1800" b="1" dirty="0">
                <a:latin typeface="Times New Roman" panose="02020603050405020304" charset="0"/>
                <a:ea typeface="宋体" panose="02010600030101010101" pitchFamily="2" charset="-122"/>
              </a:rPr>
              <a:t>3</a:t>
            </a:r>
            <a:r>
              <a:rPr lang="zh-CN" altLang="zh-CN" sz="1800" b="1" dirty="0">
                <a:latin typeface="Times New Roman" panose="02020603050405020304" charset="0"/>
                <a:ea typeface="宋体" panose="02010600030101010101" pitchFamily="2" charset="-122"/>
                <a:cs typeface="Times New Roman" panose="02020603050405020304" charset="0"/>
              </a:rPr>
              <a:t>：</a:t>
            </a:r>
            <a:r>
              <a:rPr lang="zh-CN" altLang="zh-CN" sz="1800" dirty="0">
                <a:latin typeface="Times New Roman" panose="02020603050405020304" charset="0"/>
                <a:ea typeface="宋体" panose="02010600030101010101" pitchFamily="2" charset="-122"/>
                <a:cs typeface="Times New Roman" panose="02020603050405020304" charset="0"/>
              </a:rPr>
              <a:t>在步骤</a:t>
            </a:r>
            <a:r>
              <a:rPr lang="en-US" altLang="zh-CN" sz="1800" dirty="0">
                <a:latin typeface="Times New Roman" panose="02020603050405020304" charset="0"/>
                <a:ea typeface="宋体" panose="02010600030101010101" pitchFamily="2" charset="-122"/>
              </a:rPr>
              <a:t>2</a:t>
            </a:r>
            <a:r>
              <a:rPr lang="zh-CN" altLang="zh-CN" sz="1800" dirty="0">
                <a:latin typeface="Times New Roman" panose="02020603050405020304" charset="0"/>
                <a:ea typeface="宋体" panose="02010600030101010101" pitchFamily="2" charset="-122"/>
                <a:cs typeface="Times New Roman" panose="02020603050405020304" charset="0"/>
              </a:rPr>
              <a:t>中，右分支的两个字串，第一次不同的位是第</a:t>
            </a:r>
            <a:r>
              <a:rPr lang="en-US" altLang="zh-CN" sz="1800" dirty="0">
                <a:latin typeface="Times New Roman" panose="02020603050405020304" charset="0"/>
                <a:ea typeface="宋体" panose="02010600030101010101" pitchFamily="2" charset="-122"/>
              </a:rPr>
              <a:t>30</a:t>
            </a:r>
            <a:r>
              <a:rPr lang="zh-CN" altLang="zh-CN" sz="1800" dirty="0">
                <a:latin typeface="Times New Roman" panose="02020603050405020304" charset="0"/>
                <a:ea typeface="宋体" panose="02010600030101010101" pitchFamily="2" charset="-122"/>
                <a:cs typeface="Times New Roman" panose="02020603050405020304" charset="0"/>
              </a:rPr>
              <a:t>位</a:t>
            </a:r>
            <a:r>
              <a:rPr lang="en-US" altLang="zh-CN" sz="1800" dirty="0">
                <a:latin typeface="Times New Roman" panose="02020603050405020304" charset="0"/>
                <a:ea typeface="宋体" panose="02010600030101010101" pitchFamily="2" charset="-122"/>
              </a:rPr>
              <a:t>(bit-index=30)</a:t>
            </a:r>
            <a:r>
              <a:rPr lang="zh-CN" altLang="zh-CN" sz="1800" dirty="0">
                <a:latin typeface="Times New Roman" panose="02020603050405020304" charset="0"/>
                <a:ea typeface="宋体" panose="02010600030101010101" pitchFamily="2" charset="-122"/>
                <a:cs typeface="Times New Roman" panose="02020603050405020304" charset="0"/>
              </a:rPr>
              <a:t>，第</a:t>
            </a:r>
            <a:r>
              <a:rPr lang="en-US" altLang="zh-CN" sz="1800" dirty="0">
                <a:latin typeface="Times New Roman" panose="02020603050405020304" charset="0"/>
                <a:ea typeface="宋体" panose="02010600030101010101" pitchFamily="2" charset="-122"/>
              </a:rPr>
              <a:t>30</a:t>
            </a:r>
            <a:r>
              <a:rPr lang="zh-CN" altLang="zh-CN" sz="1800" dirty="0">
                <a:latin typeface="Times New Roman" panose="02020603050405020304" charset="0"/>
                <a:ea typeface="宋体" panose="02010600030101010101" pitchFamily="2" charset="-122"/>
                <a:cs typeface="Times New Roman" panose="02020603050405020304" charset="0"/>
              </a:rPr>
              <a:t>位为</a:t>
            </a:r>
            <a:r>
              <a:rPr lang="en-US" altLang="zh-CN" sz="1800" dirty="0">
                <a:latin typeface="Times New Roman" panose="02020603050405020304" charset="0"/>
                <a:ea typeface="宋体" panose="02010600030101010101" pitchFamily="2" charset="-122"/>
              </a:rPr>
              <a:t>0</a:t>
            </a:r>
            <a:r>
              <a:rPr lang="zh-CN" altLang="zh-CN" sz="1800" dirty="0">
                <a:latin typeface="Times New Roman" panose="02020603050405020304" charset="0"/>
                <a:ea typeface="宋体" panose="02010600030101010101" pitchFamily="2" charset="-122"/>
                <a:cs typeface="Times New Roman" panose="02020603050405020304" charset="0"/>
              </a:rPr>
              <a:t>的有</a:t>
            </a:r>
            <a:r>
              <a:rPr lang="en-US" altLang="zh-CN" sz="1800" dirty="0">
                <a:latin typeface="Times New Roman" panose="02020603050405020304" charset="0"/>
                <a:ea typeface="宋体" panose="02010600030101010101" pitchFamily="2" charset="-122"/>
              </a:rPr>
              <a:t>[ip4]</a:t>
            </a:r>
            <a:r>
              <a:rPr lang="zh-CN" altLang="zh-CN" sz="1800" dirty="0">
                <a:latin typeface="Times New Roman" panose="02020603050405020304" charset="0"/>
                <a:ea typeface="宋体" panose="02010600030101010101" pitchFamily="2" charset="-122"/>
                <a:cs typeface="Times New Roman" panose="02020603050405020304" charset="0"/>
              </a:rPr>
              <a:t>，划入左分支，第</a:t>
            </a:r>
            <a:r>
              <a:rPr lang="en-US" altLang="zh-CN" sz="1800" dirty="0">
                <a:latin typeface="Times New Roman" panose="02020603050405020304" charset="0"/>
                <a:ea typeface="宋体" panose="02010600030101010101" pitchFamily="2" charset="-122"/>
              </a:rPr>
              <a:t>30</a:t>
            </a:r>
            <a:r>
              <a:rPr lang="zh-CN" altLang="zh-CN" sz="1800" dirty="0">
                <a:latin typeface="Times New Roman" panose="02020603050405020304" charset="0"/>
                <a:ea typeface="宋体" panose="02010600030101010101" pitchFamily="2" charset="-122"/>
                <a:cs typeface="Times New Roman" panose="02020603050405020304" charset="0"/>
              </a:rPr>
              <a:t>位为</a:t>
            </a:r>
            <a:r>
              <a:rPr lang="en-US" altLang="zh-CN" sz="1800" dirty="0">
                <a:latin typeface="Times New Roman" panose="02020603050405020304" charset="0"/>
                <a:ea typeface="宋体" panose="02010600030101010101" pitchFamily="2" charset="-122"/>
              </a:rPr>
              <a:t>1</a:t>
            </a:r>
            <a:r>
              <a:rPr lang="zh-CN" altLang="zh-CN" sz="1800" dirty="0">
                <a:latin typeface="Times New Roman" panose="02020603050405020304" charset="0"/>
                <a:ea typeface="宋体" panose="02010600030101010101" pitchFamily="2" charset="-122"/>
                <a:cs typeface="Times New Roman" panose="02020603050405020304" charset="0"/>
              </a:rPr>
              <a:t>的有</a:t>
            </a:r>
            <a:r>
              <a:rPr lang="en-US" altLang="zh-CN" sz="1800" dirty="0">
                <a:latin typeface="Times New Roman" panose="02020603050405020304" charset="0"/>
                <a:ea typeface="宋体" panose="02010600030101010101" pitchFamily="2" charset="-122"/>
              </a:rPr>
              <a:t>[ip3]</a:t>
            </a:r>
            <a:r>
              <a:rPr lang="zh-CN" altLang="zh-CN" sz="1800" dirty="0">
                <a:latin typeface="Times New Roman" panose="02020603050405020304" charset="0"/>
                <a:ea typeface="宋体" panose="02010600030101010101" pitchFamily="2" charset="-122"/>
                <a:cs typeface="Times New Roman" panose="02020603050405020304" charset="0"/>
              </a:rPr>
              <a:t>，划入右分支。</a:t>
            </a:r>
            <a:r>
              <a:rPr lang="zh-CN" altLang="zh-CN" sz="1800" kern="0" dirty="0" smtClean="0">
                <a:solidFill>
                  <a:srgbClr val="000000"/>
                </a:solidFill>
                <a:effectLst/>
                <a:highlight>
                  <a:srgbClr val="FFFF00"/>
                </a:highlight>
                <a:ea typeface="宋体" panose="02010600030101010101" pitchFamily="2" charset="-122"/>
                <a:cs typeface="宋体" panose="02010600030101010101" pitchFamily="2" charset="-122"/>
              </a:rPr>
              <a:t>每个字串都单独是个节点，构建终止</a:t>
            </a:r>
            <a:r>
              <a:rPr lang="zh-CN" altLang="zh-CN" sz="1800" kern="0" dirty="0" smtClean="0">
                <a:solidFill>
                  <a:srgbClr val="000000"/>
                </a:solidFill>
                <a:effectLst/>
                <a:ea typeface="宋体" panose="02010600030101010101" pitchFamily="2" charset="-122"/>
                <a:cs typeface="宋体" panose="02010600030101010101" pitchFamily="2" charset="-122"/>
              </a:rPr>
              <a:t>。</a:t>
            </a:r>
            <a:endParaRPr lang="zh-CN" altLang="en-US" sz="1800" dirty="0"/>
          </a:p>
        </p:txBody>
      </p:sp>
      <p:sp>
        <p:nvSpPr>
          <p:cNvPr id="10" name="矩形 9"/>
          <p:cNvSpPr/>
          <p:nvPr/>
        </p:nvSpPr>
        <p:spPr>
          <a:xfrm>
            <a:off x="4572001" y="982385"/>
            <a:ext cx="4429124" cy="2722880"/>
          </a:xfrm>
          <a:prstGeom prst="rect">
            <a:avLst/>
          </a:prstGeom>
        </p:spPr>
        <p:txBody>
          <a:bodyPr wrap="square">
            <a:spAutoFit/>
          </a:bodyPr>
          <a:lstStyle/>
          <a:p>
            <a:pPr algn="just">
              <a:spcAft>
                <a:spcPts val="0"/>
              </a:spcAft>
            </a:pPr>
            <a:r>
              <a:rPr lang="en-US" altLang="zh-CN" sz="1800" kern="100" dirty="0" smtClean="0">
                <a:latin typeface="Times New Roman" panose="02020603050405020304" charset="0"/>
                <a:ea typeface="宋体" panose="02010600030101010101" pitchFamily="2" charset="-122"/>
              </a:rPr>
              <a:t>ip1</a:t>
            </a:r>
            <a:r>
              <a:rPr lang="en-US" altLang="zh-CN" sz="1800" kern="100" dirty="0">
                <a:latin typeface="Times New Roman" panose="02020603050405020304" charset="0"/>
                <a:ea typeface="宋体" panose="02010600030101010101" pitchFamily="2" charset="-122"/>
              </a:rPr>
              <a:t>	</a:t>
            </a:r>
            <a:r>
              <a:rPr lang="en-US" altLang="zh-CN" sz="1800" kern="100" dirty="0" smtClean="0">
                <a:latin typeface="Times New Roman" panose="02020603050405020304" charset="0"/>
                <a:ea typeface="宋体" panose="02010600030101010101" pitchFamily="2" charset="-122"/>
              </a:rPr>
              <a:t>1.1.1.1</a:t>
            </a:r>
            <a:r>
              <a:rPr lang="en-US" altLang="zh-CN" sz="1800" kern="100" dirty="0">
                <a:latin typeface="Times New Roman" panose="02020603050405020304" charset="0"/>
                <a:ea typeface="宋体" panose="02010600030101010101" pitchFamily="2" charset="-122"/>
              </a:rPr>
              <a:t>	</a:t>
            </a:r>
            <a:r>
              <a:rPr lang="en-US" altLang="zh-CN" sz="1800" kern="100" dirty="0" smtClean="0">
                <a:latin typeface="Times New Roman" panose="02020603050405020304" charset="0"/>
                <a:ea typeface="宋体" panose="02010600030101010101" pitchFamily="2" charset="-122"/>
              </a:rPr>
              <a:t>00000001 </a:t>
            </a:r>
            <a:r>
              <a:rPr lang="en-US" altLang="zh-CN" sz="1800" kern="100" dirty="0">
                <a:latin typeface="Times New Roman" panose="02020603050405020304" charset="0"/>
                <a:ea typeface="宋体" panose="02010600030101010101" pitchFamily="2" charset="-122"/>
              </a:rPr>
              <a:t>00000001 000000</a:t>
            </a:r>
            <a:r>
              <a:rPr lang="en-US" altLang="zh-CN" sz="1800" kern="100" dirty="0">
                <a:solidFill>
                  <a:srgbClr val="FF0000"/>
                </a:solidFill>
                <a:latin typeface="Times New Roman" panose="02020603050405020304" charset="0"/>
                <a:ea typeface="宋体" panose="02010600030101010101" pitchFamily="2" charset="-122"/>
              </a:rPr>
              <a:t>0</a:t>
            </a:r>
            <a:r>
              <a:rPr lang="en-US" altLang="zh-CN" sz="1800" kern="100" dirty="0">
                <a:latin typeface="Times New Roman" panose="02020603050405020304" charset="0"/>
                <a:ea typeface="宋体" panose="02010600030101010101" pitchFamily="2" charset="-122"/>
              </a:rPr>
              <a:t>1 00000001</a:t>
            </a:r>
            <a:endParaRPr lang="zh-CN" altLang="zh-CN" sz="1800" kern="100" dirty="0">
              <a:latin typeface="Times New Roman" panose="02020603050405020304" charset="0"/>
              <a:ea typeface="宋体" panose="02010600030101010101" pitchFamily="2" charset="-122"/>
            </a:endParaRPr>
          </a:p>
          <a:p>
            <a:pPr algn="just">
              <a:spcAft>
                <a:spcPts val="0"/>
              </a:spcAft>
            </a:pPr>
            <a:r>
              <a:rPr lang="en-US" altLang="zh-CN" sz="1800" kern="100" dirty="0" smtClean="0">
                <a:latin typeface="Times New Roman" panose="02020603050405020304" charset="0"/>
                <a:ea typeface="宋体" panose="02010600030101010101" pitchFamily="2" charset="-122"/>
              </a:rPr>
              <a:t>ip2</a:t>
            </a:r>
            <a:r>
              <a:rPr lang="en-US" altLang="zh-CN" sz="1800" kern="100" dirty="0">
                <a:latin typeface="Times New Roman" panose="02020603050405020304" charset="0"/>
                <a:ea typeface="宋体" panose="02010600030101010101" pitchFamily="2" charset="-122"/>
              </a:rPr>
              <a:t>	</a:t>
            </a:r>
            <a:r>
              <a:rPr lang="en-US" altLang="zh-CN" sz="1800" kern="100" dirty="0" smtClean="0">
                <a:latin typeface="Times New Roman" panose="02020603050405020304" charset="0"/>
                <a:ea typeface="宋体" panose="02010600030101010101" pitchFamily="2" charset="-122"/>
              </a:rPr>
              <a:t>1.1.2.1</a:t>
            </a:r>
            <a:r>
              <a:rPr lang="en-US" altLang="zh-CN" sz="1800" kern="100" dirty="0">
                <a:latin typeface="Times New Roman" panose="02020603050405020304" charset="0"/>
                <a:ea typeface="宋体" panose="02010600030101010101" pitchFamily="2" charset="-122"/>
              </a:rPr>
              <a:t>	</a:t>
            </a:r>
            <a:r>
              <a:rPr lang="en-US" altLang="zh-CN" sz="1800" kern="100" dirty="0" smtClean="0">
                <a:latin typeface="Times New Roman" panose="02020603050405020304" charset="0"/>
                <a:ea typeface="宋体" panose="02010600030101010101" pitchFamily="2" charset="-122"/>
              </a:rPr>
              <a:t>00000001 </a:t>
            </a:r>
            <a:r>
              <a:rPr lang="en-US" altLang="zh-CN" sz="1800" kern="100" dirty="0">
                <a:latin typeface="Times New Roman" panose="02020603050405020304" charset="0"/>
                <a:ea typeface="宋体" panose="02010600030101010101" pitchFamily="2" charset="-122"/>
              </a:rPr>
              <a:t>00000001 000000</a:t>
            </a:r>
            <a:r>
              <a:rPr lang="en-US" altLang="zh-CN" sz="1800" kern="100" dirty="0">
                <a:solidFill>
                  <a:srgbClr val="FF0000"/>
                </a:solidFill>
                <a:latin typeface="Times New Roman" panose="02020603050405020304" charset="0"/>
                <a:ea typeface="宋体" panose="02010600030101010101" pitchFamily="2" charset="-122"/>
              </a:rPr>
              <a:t>1</a:t>
            </a:r>
            <a:r>
              <a:rPr lang="en-US" altLang="zh-CN" sz="1800" kern="100" dirty="0">
                <a:solidFill>
                  <a:srgbClr val="FFC000"/>
                </a:solidFill>
                <a:latin typeface="Times New Roman" panose="02020603050405020304" charset="0"/>
                <a:ea typeface="宋体" panose="02010600030101010101" pitchFamily="2" charset="-122"/>
              </a:rPr>
              <a:t>0</a:t>
            </a:r>
            <a:r>
              <a:rPr lang="en-US" altLang="zh-CN" sz="1800" kern="100" dirty="0">
                <a:latin typeface="Times New Roman" panose="02020603050405020304" charset="0"/>
                <a:ea typeface="宋体" panose="02010600030101010101" pitchFamily="2" charset="-122"/>
              </a:rPr>
              <a:t> 00000001</a:t>
            </a:r>
            <a:endParaRPr lang="zh-CN" altLang="zh-CN" sz="1800" kern="100" dirty="0">
              <a:latin typeface="Times New Roman" panose="02020603050405020304" charset="0"/>
              <a:ea typeface="宋体" panose="02010600030101010101" pitchFamily="2" charset="-122"/>
            </a:endParaRPr>
          </a:p>
          <a:p>
            <a:pPr algn="just">
              <a:spcAft>
                <a:spcPts val="0"/>
              </a:spcAft>
            </a:pPr>
            <a:r>
              <a:rPr lang="en-US" altLang="zh-CN" sz="1800" kern="100" dirty="0" smtClean="0">
                <a:latin typeface="Times New Roman" panose="02020603050405020304" charset="0"/>
                <a:ea typeface="宋体" panose="02010600030101010101" pitchFamily="2" charset="-122"/>
              </a:rPr>
              <a:t>ip3</a:t>
            </a:r>
            <a:r>
              <a:rPr lang="en-US" altLang="zh-CN" sz="1800" kern="100" dirty="0">
                <a:latin typeface="Times New Roman" panose="02020603050405020304" charset="0"/>
                <a:ea typeface="宋体" panose="02010600030101010101" pitchFamily="2" charset="-122"/>
              </a:rPr>
              <a:t>	</a:t>
            </a:r>
            <a:r>
              <a:rPr lang="en-US" altLang="zh-CN" sz="1800" kern="100" dirty="0" smtClean="0">
                <a:latin typeface="Times New Roman" panose="02020603050405020304" charset="0"/>
                <a:ea typeface="宋体" panose="02010600030101010101" pitchFamily="2" charset="-122"/>
              </a:rPr>
              <a:t>1.1.3.2</a:t>
            </a:r>
            <a:r>
              <a:rPr lang="en-US" altLang="zh-CN" sz="1800" kern="100" dirty="0">
                <a:latin typeface="Times New Roman" panose="02020603050405020304" charset="0"/>
                <a:ea typeface="宋体" panose="02010600030101010101" pitchFamily="2" charset="-122"/>
              </a:rPr>
              <a:t>	</a:t>
            </a:r>
            <a:r>
              <a:rPr lang="en-US" altLang="zh-CN" sz="1800" kern="100" dirty="0" smtClean="0">
                <a:latin typeface="Times New Roman" panose="02020603050405020304" charset="0"/>
                <a:ea typeface="宋体" panose="02010600030101010101" pitchFamily="2" charset="-122"/>
              </a:rPr>
              <a:t>00000001 </a:t>
            </a:r>
            <a:r>
              <a:rPr lang="en-US" altLang="zh-CN" sz="1800" kern="100" dirty="0">
                <a:latin typeface="Times New Roman" panose="02020603050405020304" charset="0"/>
                <a:ea typeface="宋体" panose="02010600030101010101" pitchFamily="2" charset="-122"/>
              </a:rPr>
              <a:t>00000001 000000</a:t>
            </a:r>
            <a:r>
              <a:rPr lang="en-US" altLang="zh-CN" sz="1800" kern="100" dirty="0">
                <a:solidFill>
                  <a:srgbClr val="FF0000"/>
                </a:solidFill>
                <a:latin typeface="Times New Roman" panose="02020603050405020304" charset="0"/>
                <a:ea typeface="宋体" panose="02010600030101010101" pitchFamily="2" charset="-122"/>
              </a:rPr>
              <a:t>1</a:t>
            </a:r>
            <a:r>
              <a:rPr lang="en-US" altLang="zh-CN" sz="1800" kern="100" dirty="0">
                <a:solidFill>
                  <a:srgbClr val="FFC000"/>
                </a:solidFill>
                <a:latin typeface="Times New Roman" panose="02020603050405020304" charset="0"/>
                <a:ea typeface="宋体" panose="02010600030101010101" pitchFamily="2" charset="-122"/>
              </a:rPr>
              <a:t>1</a:t>
            </a:r>
            <a:r>
              <a:rPr lang="en-US" altLang="zh-CN" sz="1800" kern="100" dirty="0">
                <a:latin typeface="Times New Roman" panose="02020603050405020304" charset="0"/>
                <a:ea typeface="宋体" panose="02010600030101010101" pitchFamily="2" charset="-122"/>
              </a:rPr>
              <a:t> 00000</a:t>
            </a:r>
            <a:r>
              <a:rPr lang="en-US" altLang="zh-CN" sz="1800" kern="100" dirty="0">
                <a:solidFill>
                  <a:srgbClr val="0070C0"/>
                </a:solidFill>
                <a:latin typeface="Times New Roman" panose="02020603050405020304" charset="0"/>
                <a:ea typeface="宋体" panose="02010600030101010101" pitchFamily="2" charset="-122"/>
              </a:rPr>
              <a:t>0</a:t>
            </a:r>
            <a:r>
              <a:rPr lang="en-US" altLang="zh-CN" sz="1800" kern="100" dirty="0">
                <a:latin typeface="Times New Roman" panose="02020603050405020304" charset="0"/>
                <a:ea typeface="宋体" panose="02010600030101010101" pitchFamily="2" charset="-122"/>
              </a:rPr>
              <a:t>10</a:t>
            </a:r>
            <a:endParaRPr lang="zh-CN" altLang="zh-CN" sz="1800" kern="100" dirty="0">
              <a:latin typeface="Times New Roman" panose="02020603050405020304" charset="0"/>
              <a:ea typeface="宋体" panose="02010600030101010101" pitchFamily="2" charset="-122"/>
            </a:endParaRPr>
          </a:p>
          <a:p>
            <a:pPr algn="just">
              <a:spcAft>
                <a:spcPts val="0"/>
              </a:spcAft>
            </a:pPr>
            <a:r>
              <a:rPr lang="en-US" altLang="zh-CN" sz="1800" kern="100" dirty="0" smtClean="0">
                <a:latin typeface="Times New Roman" panose="02020603050405020304" charset="0"/>
                <a:ea typeface="宋体" panose="02010600030101010101" pitchFamily="2" charset="-122"/>
              </a:rPr>
              <a:t>ip4 </a:t>
            </a:r>
            <a:r>
              <a:rPr lang="en-US" altLang="zh-CN" sz="1800" kern="100" dirty="0">
                <a:latin typeface="Times New Roman" panose="02020603050405020304" charset="0"/>
                <a:ea typeface="宋体" panose="02010600030101010101" pitchFamily="2" charset="-122"/>
              </a:rPr>
              <a:t>	</a:t>
            </a:r>
            <a:r>
              <a:rPr lang="en-US" altLang="zh-CN" sz="1800" kern="100" dirty="0" smtClean="0">
                <a:latin typeface="Times New Roman" panose="02020603050405020304" charset="0"/>
                <a:ea typeface="宋体" panose="02010600030101010101" pitchFamily="2" charset="-122"/>
              </a:rPr>
              <a:t>1.1.3.4</a:t>
            </a:r>
            <a:r>
              <a:rPr lang="en-US" altLang="zh-CN" sz="1800" kern="100" dirty="0">
                <a:latin typeface="Times New Roman" panose="02020603050405020304" charset="0"/>
                <a:ea typeface="宋体" panose="02010600030101010101" pitchFamily="2" charset="-122"/>
              </a:rPr>
              <a:t>	</a:t>
            </a:r>
            <a:r>
              <a:rPr lang="en-US" altLang="zh-CN" sz="1800" kern="100" dirty="0" smtClean="0">
                <a:latin typeface="Times New Roman" panose="02020603050405020304" charset="0"/>
                <a:ea typeface="宋体" panose="02010600030101010101" pitchFamily="2" charset="-122"/>
              </a:rPr>
              <a:t>00000001 </a:t>
            </a:r>
            <a:r>
              <a:rPr lang="en-US" altLang="zh-CN" sz="1800" kern="100" dirty="0">
                <a:latin typeface="Times New Roman" panose="02020603050405020304" charset="0"/>
                <a:ea typeface="宋体" panose="02010600030101010101" pitchFamily="2" charset="-122"/>
              </a:rPr>
              <a:t>00000001 000000</a:t>
            </a:r>
            <a:r>
              <a:rPr lang="en-US" altLang="zh-CN" sz="1800" kern="100" dirty="0">
                <a:solidFill>
                  <a:srgbClr val="FF0000"/>
                </a:solidFill>
                <a:latin typeface="Times New Roman" panose="02020603050405020304" charset="0"/>
                <a:ea typeface="宋体" panose="02010600030101010101" pitchFamily="2" charset="-122"/>
              </a:rPr>
              <a:t>1</a:t>
            </a:r>
            <a:r>
              <a:rPr lang="en-US" altLang="zh-CN" sz="1800" kern="100" dirty="0">
                <a:solidFill>
                  <a:srgbClr val="FFC000"/>
                </a:solidFill>
                <a:latin typeface="Times New Roman" panose="02020603050405020304" charset="0"/>
                <a:ea typeface="宋体" panose="02010600030101010101" pitchFamily="2" charset="-122"/>
              </a:rPr>
              <a:t>1</a:t>
            </a:r>
            <a:r>
              <a:rPr lang="en-US" altLang="zh-CN" sz="1800" kern="100" dirty="0">
                <a:latin typeface="Times New Roman" panose="02020603050405020304" charset="0"/>
                <a:ea typeface="宋体" panose="02010600030101010101" pitchFamily="2" charset="-122"/>
              </a:rPr>
              <a:t> 00000</a:t>
            </a:r>
            <a:r>
              <a:rPr lang="en-US" altLang="zh-CN" sz="1800" kern="100" dirty="0">
                <a:solidFill>
                  <a:srgbClr val="0070C0"/>
                </a:solidFill>
                <a:latin typeface="Times New Roman" panose="02020603050405020304" charset="0"/>
                <a:ea typeface="宋体" panose="02010600030101010101" pitchFamily="2" charset="-122"/>
              </a:rPr>
              <a:t>1</a:t>
            </a:r>
            <a:r>
              <a:rPr lang="en-US" altLang="zh-CN" sz="1800" kern="100" dirty="0">
                <a:latin typeface="Times New Roman" panose="02020603050405020304" charset="0"/>
                <a:ea typeface="宋体" panose="02010600030101010101" pitchFamily="2" charset="-122"/>
              </a:rPr>
              <a:t>00</a:t>
            </a:r>
            <a:endParaRPr lang="en-US" altLang="zh-CN" sz="1800" kern="100" dirty="0">
              <a:latin typeface="Times New Roman" panose="02020603050405020304" charset="0"/>
              <a:ea typeface="宋体" panose="02010600030101010101" pitchFamily="2" charset="-122"/>
            </a:endParaRPr>
          </a:p>
        </p:txBody>
      </p:sp>
      <p:sp>
        <p:nvSpPr>
          <p:cNvPr id="11" name="圆角矩形 10"/>
          <p:cNvSpPr/>
          <p:nvPr/>
        </p:nvSpPr>
        <p:spPr>
          <a:xfrm>
            <a:off x="4572000" y="910590"/>
            <a:ext cx="4429125" cy="2866390"/>
          </a:xfrm>
          <a:prstGeom prst="roundRect">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448310"/>
            <a:ext cx="7886700" cy="1325563"/>
          </a:xfrm>
        </p:spPr>
        <p:txBody>
          <a:bodyPr/>
          <a:lstStyle/>
          <a:p>
            <a:r>
              <a:rPr lang="zh-CN" altLang="en-US" dirty="0" smtClean="0">
                <a:highlight>
                  <a:srgbClr val="FFFF00"/>
                </a:highlight>
              </a:rPr>
              <a:t>搜索树</a:t>
            </a:r>
            <a:endParaRPr lang="zh-CN" altLang="en-US" dirty="0" smtClean="0">
              <a:highlight>
                <a:srgbClr val="FFFF00"/>
              </a:highlight>
            </a:endParaRPr>
          </a:p>
        </p:txBody>
      </p:sp>
      <p:sp>
        <p:nvSpPr>
          <p:cNvPr id="3" name="内容占位符 2"/>
          <p:cNvSpPr>
            <a:spLocks noGrp="1"/>
          </p:cNvSpPr>
          <p:nvPr>
            <p:ph idx="1"/>
          </p:nvPr>
        </p:nvSpPr>
        <p:spPr>
          <a:xfrm>
            <a:off x="478155" y="1052736"/>
            <a:ext cx="3517781" cy="4474845"/>
          </a:xfrm>
        </p:spPr>
        <p:txBody>
          <a:bodyPr>
            <a:normAutofit lnSpcReduction="10000"/>
          </a:bodyPr>
          <a:lstStyle/>
          <a:p>
            <a:pPr marL="0" indent="0">
              <a:lnSpc>
                <a:spcPct val="110000"/>
              </a:lnSpc>
              <a:buNone/>
            </a:pPr>
            <a:r>
              <a:rPr lang="zh-CN" altLang="en-US" sz="2000" dirty="0"/>
              <a:t>假设</a:t>
            </a:r>
            <a:r>
              <a:rPr lang="zh-CN" altLang="en-US" sz="2000" dirty="0"/>
              <a:t>待</a:t>
            </a:r>
            <a:r>
              <a:rPr lang="zh-CN" altLang="zh-CN" sz="2000" dirty="0"/>
              <a:t>匹配</a:t>
            </a:r>
            <a:r>
              <a:rPr lang="en-US" altLang="zh-CN" sz="2000" dirty="0" err="1"/>
              <a:t>ip</a:t>
            </a:r>
            <a:r>
              <a:rPr lang="en-US" altLang="zh-CN" sz="2000" dirty="0"/>
              <a:t>-test</a:t>
            </a:r>
            <a:endParaRPr lang="zh-CN" altLang="zh-CN" sz="2000" dirty="0"/>
          </a:p>
          <a:p>
            <a:pPr marL="0" indent="0">
              <a:lnSpc>
                <a:spcPct val="110000"/>
              </a:lnSpc>
              <a:buNone/>
            </a:pPr>
            <a:r>
              <a:rPr lang="zh-CN" altLang="zh-CN" sz="2000" dirty="0"/>
              <a:t>步骤</a:t>
            </a:r>
            <a:r>
              <a:rPr lang="en-US" altLang="zh-CN" sz="2000" dirty="0"/>
              <a:t>1</a:t>
            </a:r>
            <a:r>
              <a:rPr lang="zh-CN" altLang="zh-CN" sz="2000" dirty="0"/>
              <a:t>：</a:t>
            </a:r>
            <a:r>
              <a:rPr lang="zh-CN" altLang="zh-CN" sz="2000" dirty="0">
                <a:highlight>
                  <a:srgbClr val="FFFF00"/>
                </a:highlight>
              </a:rPr>
              <a:t>检查第</a:t>
            </a:r>
            <a:r>
              <a:rPr lang="en-US" altLang="zh-CN" sz="2000" dirty="0">
                <a:highlight>
                  <a:srgbClr val="FFFF00"/>
                </a:highlight>
              </a:rPr>
              <a:t>23</a:t>
            </a:r>
            <a:r>
              <a:rPr lang="zh-CN" altLang="zh-CN" sz="2000" dirty="0">
                <a:highlight>
                  <a:srgbClr val="FFFF00"/>
                </a:highlight>
              </a:rPr>
              <a:t>位，如果为</a:t>
            </a:r>
            <a:r>
              <a:rPr lang="en-US" altLang="zh-CN" sz="2000" dirty="0">
                <a:highlight>
                  <a:srgbClr val="FFFF00"/>
                </a:highlight>
              </a:rPr>
              <a:t>0</a:t>
            </a:r>
            <a:r>
              <a:rPr lang="zh-CN" altLang="zh-CN" sz="2000" dirty="0">
                <a:highlight>
                  <a:srgbClr val="FFFF00"/>
                </a:highlight>
              </a:rPr>
              <a:t>，进入左分支，与</a:t>
            </a:r>
            <a:r>
              <a:rPr lang="en-US" altLang="zh-CN" sz="2000" dirty="0">
                <a:highlight>
                  <a:srgbClr val="FFFF00"/>
                </a:highlight>
              </a:rPr>
              <a:t>IP1</a:t>
            </a:r>
            <a:r>
              <a:rPr lang="zh-CN" altLang="zh-CN" sz="2000" dirty="0">
                <a:highlight>
                  <a:srgbClr val="FFFF00"/>
                </a:highlight>
              </a:rPr>
              <a:t>进行</a:t>
            </a:r>
            <a:r>
              <a:rPr lang="zh-CN" altLang="zh-CN" sz="2000" dirty="0" smtClean="0">
                <a:highlight>
                  <a:srgbClr val="FFFF00"/>
                </a:highlight>
              </a:rPr>
              <a:t>匹配</a:t>
            </a:r>
            <a:r>
              <a:rPr lang="zh-CN" altLang="en-US" sz="2000" dirty="0" smtClean="0">
                <a:highlight>
                  <a:srgbClr val="FFFF00"/>
                </a:highlight>
              </a:rPr>
              <a:t>，搜索结束</a:t>
            </a:r>
            <a:r>
              <a:rPr lang="zh-CN" altLang="zh-CN" sz="2000" dirty="0" smtClean="0">
                <a:highlight>
                  <a:srgbClr val="FFFF00"/>
                </a:highlight>
              </a:rPr>
              <a:t>。</a:t>
            </a:r>
            <a:r>
              <a:rPr lang="zh-CN" altLang="zh-CN" sz="2000" dirty="0">
                <a:highlight>
                  <a:srgbClr val="FFFF00"/>
                </a:highlight>
              </a:rPr>
              <a:t>如果为</a:t>
            </a:r>
            <a:r>
              <a:rPr lang="en-US" altLang="zh-CN" sz="2000" dirty="0">
                <a:highlight>
                  <a:srgbClr val="FFFF00"/>
                </a:highlight>
              </a:rPr>
              <a:t>1</a:t>
            </a:r>
            <a:r>
              <a:rPr lang="zh-CN" altLang="zh-CN" sz="2000" dirty="0">
                <a:highlight>
                  <a:srgbClr val="FFFF00"/>
                </a:highlight>
              </a:rPr>
              <a:t>，进入右分支</a:t>
            </a:r>
            <a:r>
              <a:rPr lang="zh-CN" altLang="zh-CN" sz="2000" dirty="0"/>
              <a:t>。</a:t>
            </a:r>
            <a:endParaRPr lang="zh-CN" altLang="zh-CN" sz="2000" dirty="0"/>
          </a:p>
          <a:p>
            <a:pPr marL="0" indent="0">
              <a:lnSpc>
                <a:spcPct val="110000"/>
              </a:lnSpc>
              <a:buNone/>
            </a:pPr>
            <a:r>
              <a:rPr lang="zh-CN" altLang="zh-CN" sz="2000" dirty="0"/>
              <a:t>步骤</a:t>
            </a:r>
            <a:r>
              <a:rPr lang="en-US" altLang="zh-CN" sz="2000" dirty="0"/>
              <a:t>2</a:t>
            </a:r>
            <a:r>
              <a:rPr lang="zh-CN" altLang="zh-CN" sz="2000" dirty="0"/>
              <a:t>：检查第</a:t>
            </a:r>
            <a:r>
              <a:rPr lang="en-US" altLang="zh-CN" sz="2000" dirty="0"/>
              <a:t>24</a:t>
            </a:r>
            <a:r>
              <a:rPr lang="zh-CN" altLang="zh-CN" sz="2000" dirty="0"/>
              <a:t>位，如果为</a:t>
            </a:r>
            <a:r>
              <a:rPr lang="en-US" altLang="zh-CN" sz="2000" dirty="0"/>
              <a:t>0</a:t>
            </a:r>
            <a:r>
              <a:rPr lang="zh-CN" altLang="zh-CN" sz="2000" dirty="0"/>
              <a:t>，进入左分支，与</a:t>
            </a:r>
            <a:r>
              <a:rPr lang="en-US" altLang="zh-CN" sz="2000" dirty="0"/>
              <a:t>IP2</a:t>
            </a:r>
            <a:r>
              <a:rPr lang="zh-CN" altLang="zh-CN" sz="2000" dirty="0"/>
              <a:t>进行</a:t>
            </a:r>
            <a:r>
              <a:rPr lang="zh-CN" altLang="zh-CN" sz="2000" dirty="0" smtClean="0"/>
              <a:t>匹配</a:t>
            </a:r>
            <a:r>
              <a:rPr lang="zh-CN" altLang="en-US" sz="2000" dirty="0" smtClean="0"/>
              <a:t>，搜索结束</a:t>
            </a:r>
            <a:r>
              <a:rPr lang="zh-CN" altLang="zh-CN" sz="2000" dirty="0" smtClean="0"/>
              <a:t>。</a:t>
            </a:r>
            <a:r>
              <a:rPr lang="zh-CN" altLang="zh-CN" sz="2000" dirty="0"/>
              <a:t>如果为</a:t>
            </a:r>
            <a:r>
              <a:rPr lang="en-US" altLang="zh-CN" sz="2000" dirty="0"/>
              <a:t>1</a:t>
            </a:r>
            <a:r>
              <a:rPr lang="zh-CN" altLang="zh-CN" sz="2000" dirty="0"/>
              <a:t>，进入右分支。</a:t>
            </a:r>
            <a:endParaRPr lang="zh-CN" altLang="zh-CN" sz="2000" dirty="0"/>
          </a:p>
          <a:p>
            <a:pPr marL="0" indent="0">
              <a:lnSpc>
                <a:spcPct val="110000"/>
              </a:lnSpc>
              <a:buNone/>
            </a:pPr>
            <a:r>
              <a:rPr lang="zh-CN" altLang="zh-CN" sz="2000" dirty="0"/>
              <a:t>步骤</a:t>
            </a:r>
            <a:r>
              <a:rPr lang="en-US" altLang="zh-CN" sz="2000" dirty="0"/>
              <a:t>3</a:t>
            </a:r>
            <a:r>
              <a:rPr lang="zh-CN" altLang="zh-CN" sz="2000" dirty="0"/>
              <a:t>：检查第</a:t>
            </a:r>
            <a:r>
              <a:rPr lang="en-US" altLang="zh-CN" sz="2000" dirty="0"/>
              <a:t>30</a:t>
            </a:r>
            <a:r>
              <a:rPr lang="zh-CN" altLang="zh-CN" sz="2000" dirty="0"/>
              <a:t>位，如果为</a:t>
            </a:r>
            <a:r>
              <a:rPr lang="en-US" altLang="zh-CN" sz="2000" dirty="0"/>
              <a:t>0</a:t>
            </a:r>
            <a:r>
              <a:rPr lang="zh-CN" altLang="zh-CN" sz="2000" dirty="0"/>
              <a:t>， 进入做分支，与</a:t>
            </a:r>
            <a:r>
              <a:rPr lang="en-US" altLang="zh-CN" sz="2000" dirty="0"/>
              <a:t>IP4</a:t>
            </a:r>
            <a:r>
              <a:rPr lang="zh-CN" altLang="zh-CN" sz="2000" dirty="0"/>
              <a:t>进行匹配。如果为</a:t>
            </a:r>
            <a:r>
              <a:rPr lang="en-US" altLang="zh-CN" sz="2000" dirty="0"/>
              <a:t>1</a:t>
            </a:r>
            <a:r>
              <a:rPr lang="zh-CN" altLang="zh-CN" sz="2000" dirty="0"/>
              <a:t>，进入右分支，与</a:t>
            </a:r>
            <a:r>
              <a:rPr lang="en-US" altLang="zh-CN" sz="2000" dirty="0"/>
              <a:t>IP3</a:t>
            </a:r>
            <a:r>
              <a:rPr lang="zh-CN" altLang="zh-CN" sz="2000" dirty="0"/>
              <a:t>进行匹配</a:t>
            </a:r>
            <a:r>
              <a:rPr lang="zh-CN" altLang="zh-CN" sz="2000" dirty="0" smtClean="0"/>
              <a:t>。</a:t>
            </a:r>
            <a:r>
              <a:rPr lang="zh-CN" altLang="en-US" sz="2000" dirty="0" smtClean="0"/>
              <a:t>搜索结束。</a:t>
            </a:r>
            <a:endParaRPr lang="zh-CN" altLang="zh-CN" sz="2000" dirty="0"/>
          </a:p>
          <a:p>
            <a:pPr marL="0" indent="0">
              <a:lnSpc>
                <a:spcPct val="110000"/>
              </a:lnSpc>
              <a:buNone/>
            </a:pPr>
            <a:endParaRPr lang="zh-CN" altLang="zh-CN" sz="2000" dirty="0"/>
          </a:p>
        </p:txBody>
      </p:sp>
      <p:pic>
        <p:nvPicPr>
          <p:cNvPr id="4" name="图片 3"/>
          <p:cNvPicPr>
            <a:picLocks noChangeAspect="1"/>
          </p:cNvPicPr>
          <p:nvPr/>
        </p:nvPicPr>
        <p:blipFill>
          <a:blip r:embed="rId1"/>
          <a:stretch>
            <a:fillRect/>
          </a:stretch>
        </p:blipFill>
        <p:spPr>
          <a:xfrm>
            <a:off x="4860032" y="1700808"/>
            <a:ext cx="3508638" cy="2948435"/>
          </a:xfrm>
          <a:prstGeom prst="rect">
            <a:avLst/>
          </a:prstGeom>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noChangeArrowheads="1"/>
          </p:cNvSpPr>
          <p:nvPr>
            <p:ph type="title"/>
          </p:nvPr>
        </p:nvSpPr>
        <p:spPr>
          <a:xfrm>
            <a:off x="628650" y="197485"/>
            <a:ext cx="7886700" cy="639227"/>
          </a:xfrm>
        </p:spPr>
        <p:txBody>
          <a:bodyPr/>
          <a:lstStyle/>
          <a:p>
            <a:pPr eaLnBrk="1" hangingPunct="1"/>
            <a:r>
              <a:rPr lang="en-US" altLang="zh-CN" dirty="0" smtClean="0"/>
              <a:t>IP</a:t>
            </a:r>
            <a:r>
              <a:rPr lang="zh-CN" altLang="en-US" dirty="0" smtClean="0"/>
              <a:t>地址类信息的匹配方法</a:t>
            </a:r>
            <a:endParaRPr lang="zh-CN" altLang="en-US" dirty="0" smtClean="0"/>
          </a:p>
        </p:txBody>
      </p:sp>
      <p:sp>
        <p:nvSpPr>
          <p:cNvPr id="163842" name="Rectangle 3"/>
          <p:cNvSpPr>
            <a:spLocks noGrp="1" noChangeArrowheads="1"/>
          </p:cNvSpPr>
          <p:nvPr>
            <p:ph type="body" idx="1"/>
          </p:nvPr>
        </p:nvSpPr>
        <p:spPr>
          <a:xfrm>
            <a:off x="35496" y="2816932"/>
            <a:ext cx="8784976" cy="3888432"/>
          </a:xfrm>
        </p:spPr>
        <p:txBody>
          <a:bodyPr>
            <a:normAutofit/>
          </a:bodyPr>
          <a:lstStyle/>
          <a:p>
            <a:pPr marL="342900" lvl="1" indent="0" eaLnBrk="1" hangingPunct="1">
              <a:buNone/>
            </a:pPr>
            <a:endParaRPr lang="en-US" altLang="zh-CN" dirty="0" smtClean="0"/>
          </a:p>
          <a:p>
            <a:pPr marL="742950" lvl="1" indent="-285750" fontAlgn="base">
              <a:lnSpc>
                <a:spcPct val="100000"/>
              </a:lnSpc>
              <a:spcBef>
                <a:spcPct val="20000"/>
              </a:spcBef>
              <a:spcAft>
                <a:spcPct val="0"/>
              </a:spcAft>
              <a:buChar char="–"/>
            </a:pPr>
            <a:r>
              <a:rPr lang="en-US" altLang="zh-CN" sz="2000" dirty="0">
                <a:highlight>
                  <a:srgbClr val="FFFF00"/>
                </a:highlight>
              </a:rPr>
              <a:t>A</a:t>
            </a:r>
            <a:r>
              <a:rPr lang="zh-CN" altLang="zh-CN" sz="2000" dirty="0">
                <a:highlight>
                  <a:srgbClr val="FFFF00"/>
                </a:highlight>
              </a:rPr>
              <a:t>类地址的字符串长度为</a:t>
            </a:r>
            <a:r>
              <a:rPr lang="en-US" altLang="zh-CN" sz="2000" dirty="0">
                <a:highlight>
                  <a:srgbClr val="FFFF00"/>
                </a:highlight>
              </a:rPr>
              <a:t>1</a:t>
            </a:r>
            <a:r>
              <a:rPr lang="zh-CN" altLang="zh-CN" sz="2000" dirty="0">
                <a:highlight>
                  <a:srgbClr val="FFFF00"/>
                </a:highlight>
              </a:rPr>
              <a:t>个字节，</a:t>
            </a:r>
            <a:r>
              <a:rPr lang="en-US" altLang="zh-CN" sz="2000" dirty="0">
                <a:highlight>
                  <a:srgbClr val="FFFF00"/>
                </a:highlight>
              </a:rPr>
              <a:t>B</a:t>
            </a:r>
            <a:r>
              <a:rPr lang="zh-CN" altLang="zh-CN" sz="2000" dirty="0">
                <a:highlight>
                  <a:srgbClr val="FFFF00"/>
                </a:highlight>
              </a:rPr>
              <a:t>类地址为两个字节，</a:t>
            </a:r>
            <a:r>
              <a:rPr lang="en-US" altLang="zh-CN" sz="2000" dirty="0">
                <a:highlight>
                  <a:srgbClr val="FFFF00"/>
                </a:highlight>
              </a:rPr>
              <a:t>C</a:t>
            </a:r>
            <a:r>
              <a:rPr lang="zh-CN" altLang="zh-CN" sz="2000" dirty="0">
                <a:highlight>
                  <a:srgbClr val="FFFF00"/>
                </a:highlight>
              </a:rPr>
              <a:t>类地址为</a:t>
            </a:r>
            <a:r>
              <a:rPr lang="en-US" altLang="zh-CN" sz="2000" dirty="0">
                <a:highlight>
                  <a:srgbClr val="FFFF00"/>
                </a:highlight>
              </a:rPr>
              <a:t>3</a:t>
            </a:r>
            <a:r>
              <a:rPr lang="zh-CN" altLang="zh-CN" sz="2000" dirty="0">
                <a:highlight>
                  <a:srgbClr val="FFFF00"/>
                </a:highlight>
              </a:rPr>
              <a:t>个字节，</a:t>
            </a:r>
            <a:r>
              <a:rPr lang="en-US" altLang="zh-CN" sz="2000" dirty="0">
                <a:highlight>
                  <a:srgbClr val="FFFF00"/>
                </a:highlight>
              </a:rPr>
              <a:t>D</a:t>
            </a:r>
            <a:r>
              <a:rPr lang="zh-CN" altLang="zh-CN" sz="2000" dirty="0">
                <a:highlight>
                  <a:srgbClr val="FFFF00"/>
                </a:highlight>
              </a:rPr>
              <a:t>类地址</a:t>
            </a:r>
            <a:r>
              <a:rPr lang="en-US" altLang="zh-CN" sz="2000" dirty="0">
                <a:highlight>
                  <a:srgbClr val="FFFF00"/>
                </a:highlight>
              </a:rPr>
              <a:t>4</a:t>
            </a:r>
            <a:r>
              <a:rPr lang="zh-CN" altLang="zh-CN" sz="2000" dirty="0">
                <a:highlight>
                  <a:srgbClr val="FFFF00"/>
                </a:highlight>
              </a:rPr>
              <a:t>个</a:t>
            </a:r>
            <a:r>
              <a:rPr lang="zh-CN" altLang="zh-CN" sz="2000" dirty="0" smtClean="0">
                <a:highlight>
                  <a:srgbClr val="FFFF00"/>
                </a:highlight>
              </a:rPr>
              <a:t>字节</a:t>
            </a:r>
            <a:endParaRPr lang="en-US" altLang="zh-CN" sz="2000" dirty="0">
              <a:highlight>
                <a:srgbClr val="FFFF00"/>
              </a:highlight>
            </a:endParaRPr>
          </a:p>
          <a:p>
            <a:pPr marL="742950" lvl="1" indent="-285750" fontAlgn="base">
              <a:spcBef>
                <a:spcPct val="20000"/>
              </a:spcBef>
              <a:spcAft>
                <a:spcPct val="0"/>
              </a:spcAft>
              <a:buChar char="–"/>
            </a:pPr>
            <a:r>
              <a:rPr lang="zh-CN" altLang="zh-CN" sz="2000" dirty="0"/>
              <a:t>模式串为“</a:t>
            </a:r>
            <a:r>
              <a:rPr lang="en-US" altLang="zh-CN" sz="2000" dirty="0"/>
              <a:t>100.99.98.0/23</a:t>
            </a:r>
            <a:r>
              <a:rPr lang="zh-CN" altLang="zh-CN" sz="2000" dirty="0"/>
              <a:t>”，</a:t>
            </a:r>
            <a:r>
              <a:rPr lang="zh-CN" altLang="en-US" sz="2000" dirty="0"/>
              <a:t>将其转化为</a:t>
            </a:r>
            <a:r>
              <a:rPr lang="en-US" altLang="zh-CN" sz="2000" dirty="0"/>
              <a:t>C</a:t>
            </a:r>
            <a:r>
              <a:rPr lang="zh-CN" altLang="zh-CN" sz="2000" dirty="0"/>
              <a:t>类地址；使用</a:t>
            </a:r>
            <a:r>
              <a:rPr lang="zh-CN" altLang="zh-CN" sz="2000" dirty="0">
                <a:highlight>
                  <a:srgbClr val="FFFF00"/>
                </a:highlight>
              </a:rPr>
              <a:t>前缀扩展</a:t>
            </a:r>
            <a:r>
              <a:rPr lang="zh-CN" altLang="zh-CN" sz="2000" dirty="0"/>
              <a:t>，将其转化为</a:t>
            </a:r>
            <a:r>
              <a:rPr lang="en-US" altLang="zh-CN" sz="2000" dirty="0"/>
              <a:t>{</a:t>
            </a:r>
            <a:r>
              <a:rPr lang="zh-CN" altLang="zh-CN" sz="2000" dirty="0"/>
              <a:t>“</a:t>
            </a:r>
            <a:r>
              <a:rPr lang="en-US" altLang="zh-CN" sz="2000" dirty="0"/>
              <a:t>100.99.98.0/24</a:t>
            </a:r>
            <a:r>
              <a:rPr lang="zh-CN" altLang="zh-CN" sz="2000" dirty="0"/>
              <a:t>”，“</a:t>
            </a:r>
            <a:r>
              <a:rPr lang="en-US" altLang="zh-CN" sz="2000" dirty="0"/>
              <a:t>100.99.99.0/24</a:t>
            </a:r>
            <a:r>
              <a:rPr lang="zh-CN" altLang="zh-CN" sz="2000" dirty="0"/>
              <a:t>”</a:t>
            </a:r>
            <a:r>
              <a:rPr lang="en-US" altLang="zh-CN" sz="2000" dirty="0"/>
              <a:t>}</a:t>
            </a:r>
            <a:r>
              <a:rPr lang="zh-CN" altLang="zh-CN" sz="2000" dirty="0"/>
              <a:t>，则其对应的字符串集合是</a:t>
            </a:r>
            <a:r>
              <a:rPr lang="en-US" altLang="zh-CN" sz="2000" dirty="0"/>
              <a:t>{</a:t>
            </a:r>
            <a:r>
              <a:rPr lang="zh-CN" altLang="zh-CN" sz="2000" dirty="0">
                <a:highlight>
                  <a:srgbClr val="FFFF00"/>
                </a:highlight>
              </a:rPr>
              <a:t>“</a:t>
            </a:r>
            <a:r>
              <a:rPr lang="en-US" altLang="zh-CN" sz="2000" dirty="0" err="1">
                <a:highlight>
                  <a:srgbClr val="FFFF00"/>
                </a:highlight>
              </a:rPr>
              <a:t>dcb</a:t>
            </a:r>
            <a:r>
              <a:rPr lang="zh-CN" altLang="zh-CN" sz="2000" dirty="0">
                <a:highlight>
                  <a:srgbClr val="FFFF00"/>
                </a:highlight>
              </a:rPr>
              <a:t>”，“</a:t>
            </a:r>
            <a:r>
              <a:rPr lang="en-US" altLang="zh-CN" sz="2000" dirty="0">
                <a:highlight>
                  <a:srgbClr val="FFFF00"/>
                </a:highlight>
              </a:rPr>
              <a:t>dcc</a:t>
            </a:r>
            <a:r>
              <a:rPr lang="zh-CN" altLang="zh-CN" sz="2000" dirty="0">
                <a:highlight>
                  <a:srgbClr val="FFFF00"/>
                </a:highlight>
              </a:rPr>
              <a:t>”</a:t>
            </a:r>
            <a:r>
              <a:rPr lang="en-US" altLang="zh-CN" sz="2000" dirty="0"/>
              <a:t>}</a:t>
            </a:r>
            <a:r>
              <a:rPr lang="zh-CN" altLang="zh-CN" sz="2000" dirty="0"/>
              <a:t>。再根据转化后的字符串集合，构建</a:t>
            </a:r>
            <a:r>
              <a:rPr lang="en-US" altLang="zh-CN" sz="2000" dirty="0"/>
              <a:t>AC</a:t>
            </a:r>
            <a:r>
              <a:rPr lang="zh-CN" altLang="zh-CN" sz="2000" dirty="0"/>
              <a:t>自动机</a:t>
            </a:r>
            <a:r>
              <a:rPr lang="zh-CN" altLang="zh-CN" sz="2000" dirty="0" smtClean="0"/>
              <a:t>。</a:t>
            </a:r>
            <a:endParaRPr lang="en-US" altLang="zh-CN" sz="2000" dirty="0" smtClean="0"/>
          </a:p>
          <a:p>
            <a:pPr marL="742950" lvl="1" indent="-285750" fontAlgn="base">
              <a:spcBef>
                <a:spcPct val="20000"/>
              </a:spcBef>
              <a:spcAft>
                <a:spcPct val="0"/>
              </a:spcAft>
              <a:buChar char="–"/>
            </a:pPr>
            <a:r>
              <a:rPr lang="zh-CN" altLang="zh-CN" sz="2000" dirty="0" smtClean="0"/>
              <a:t>以</a:t>
            </a:r>
            <a:r>
              <a:rPr lang="zh-CN" altLang="zh-CN" sz="2000" dirty="0"/>
              <a:t>模式集</a:t>
            </a:r>
            <a:r>
              <a:rPr lang="en-US" altLang="zh-CN" sz="2000" dirty="0"/>
              <a:t>{</a:t>
            </a:r>
            <a:r>
              <a:rPr lang="zh-CN" altLang="zh-CN" sz="2000" dirty="0"/>
              <a:t>“</a:t>
            </a:r>
            <a:r>
              <a:rPr lang="en-US" altLang="zh-CN" sz="2000" dirty="0">
                <a:highlight>
                  <a:srgbClr val="FFFF00"/>
                </a:highlight>
              </a:rPr>
              <a:t>100.99.98.0/23</a:t>
            </a:r>
            <a:r>
              <a:rPr lang="zh-CN" altLang="zh-CN" sz="2000" dirty="0"/>
              <a:t>”，“</a:t>
            </a:r>
            <a:r>
              <a:rPr lang="en-US" altLang="zh-CN" sz="2000" dirty="0"/>
              <a:t>99.0.0.0/8</a:t>
            </a:r>
            <a:r>
              <a:rPr lang="zh-CN" altLang="zh-CN" sz="2000" dirty="0" smtClean="0"/>
              <a:t>”，“</a:t>
            </a:r>
            <a:r>
              <a:rPr lang="en-US" altLang="zh-CN" sz="2000" dirty="0"/>
              <a:t>99.97.97.97/32</a:t>
            </a:r>
            <a:r>
              <a:rPr lang="zh-CN" altLang="zh-CN" sz="2000" dirty="0"/>
              <a:t>”</a:t>
            </a:r>
            <a:r>
              <a:rPr lang="en-US" altLang="zh-CN" sz="2000" dirty="0" smtClean="0"/>
              <a:t>}  </a:t>
            </a:r>
            <a:r>
              <a:rPr lang="zh-CN" altLang="zh-CN" sz="2000" dirty="0" smtClean="0"/>
              <a:t>为</a:t>
            </a:r>
            <a:r>
              <a:rPr lang="zh-CN" altLang="zh-CN" sz="2000" dirty="0"/>
              <a:t>例，预处理后形成的字符串集合为</a:t>
            </a:r>
            <a:r>
              <a:rPr lang="en-US" altLang="zh-CN" sz="2000" dirty="0"/>
              <a:t>{</a:t>
            </a:r>
            <a:r>
              <a:rPr lang="zh-CN" altLang="zh-CN" sz="2000" dirty="0"/>
              <a:t>“</a:t>
            </a:r>
            <a:r>
              <a:rPr lang="en-US" altLang="zh-CN" sz="2000" dirty="0" err="1">
                <a:highlight>
                  <a:srgbClr val="FFFF00"/>
                </a:highlight>
              </a:rPr>
              <a:t>dcb</a:t>
            </a:r>
            <a:r>
              <a:rPr lang="zh-CN" altLang="zh-CN" sz="2000" dirty="0"/>
              <a:t>”，“</a:t>
            </a:r>
            <a:r>
              <a:rPr lang="en-US" altLang="zh-CN" sz="2000" dirty="0">
                <a:highlight>
                  <a:srgbClr val="FFFF00"/>
                </a:highlight>
              </a:rPr>
              <a:t>dcc</a:t>
            </a:r>
            <a:r>
              <a:rPr lang="zh-CN" altLang="zh-CN" sz="2000" dirty="0"/>
              <a:t>”，“</a:t>
            </a:r>
            <a:r>
              <a:rPr lang="en-US" altLang="zh-CN" sz="2000" dirty="0"/>
              <a:t>c</a:t>
            </a:r>
            <a:r>
              <a:rPr lang="zh-CN" altLang="zh-CN" sz="2000" dirty="0"/>
              <a:t>”，“</a:t>
            </a:r>
            <a:r>
              <a:rPr lang="en-US" altLang="zh-CN" sz="2000" dirty="0" err="1"/>
              <a:t>caaa</a:t>
            </a:r>
            <a:r>
              <a:rPr lang="zh-CN" altLang="zh-CN" sz="2000" dirty="0"/>
              <a:t>”</a:t>
            </a:r>
            <a:r>
              <a:rPr lang="en-US" altLang="zh-CN" sz="2000" dirty="0"/>
              <a:t>}</a:t>
            </a:r>
            <a:endParaRPr lang="zh-CN" altLang="en-US" sz="2000" dirty="0"/>
          </a:p>
        </p:txBody>
      </p:sp>
      <p:pic>
        <p:nvPicPr>
          <p:cNvPr id="4" name="图片 3"/>
          <p:cNvPicPr/>
          <p:nvPr/>
        </p:nvPicPr>
        <p:blipFill>
          <a:blip r:embed="rId1">
            <a:extLst>
              <a:ext uri="{28A0092B-C50C-407E-A947-70E740481C1C}">
                <a14:useLocalDpi xmlns:a14="http://schemas.microsoft.com/office/drawing/2010/main" val="0"/>
              </a:ext>
            </a:extLst>
          </a:blip>
          <a:srcRect t="12030" b="6015"/>
          <a:stretch>
            <a:fillRect/>
          </a:stretch>
        </p:blipFill>
        <p:spPr>
          <a:xfrm>
            <a:off x="1979712" y="1772816"/>
            <a:ext cx="5022558" cy="1188132"/>
          </a:xfrm>
          <a:prstGeom prst="rect">
            <a:avLst/>
          </a:prstGeom>
          <a:noFill/>
          <a:ln>
            <a:noFill/>
          </a:ln>
        </p:spPr>
      </p:pic>
      <p:sp>
        <p:nvSpPr>
          <p:cNvPr id="2" name="矩形 1"/>
          <p:cNvSpPr/>
          <p:nvPr/>
        </p:nvSpPr>
        <p:spPr>
          <a:xfrm>
            <a:off x="827584" y="1134324"/>
            <a:ext cx="4596130" cy="461665"/>
          </a:xfrm>
          <a:prstGeom prst="rect">
            <a:avLst/>
          </a:prstGeom>
        </p:spPr>
        <p:txBody>
          <a:bodyPr wrap="none">
            <a:spAutoFit/>
          </a:bodyPr>
          <a:lstStyle/>
          <a:p>
            <a:r>
              <a:rPr lang="zh-CN" altLang="en-US" b="1" dirty="0">
                <a:solidFill>
                  <a:srgbClr val="C00000"/>
                </a:solidFill>
              </a:rPr>
              <a:t>基于</a:t>
            </a:r>
            <a:r>
              <a:rPr lang="en-US" altLang="zh-CN" b="1" dirty="0">
                <a:solidFill>
                  <a:srgbClr val="C00000"/>
                </a:solidFill>
              </a:rPr>
              <a:t>AC</a:t>
            </a:r>
            <a:r>
              <a:rPr lang="zh-CN" altLang="en-US" b="1" dirty="0">
                <a:solidFill>
                  <a:srgbClr val="C00000"/>
                </a:solidFill>
              </a:rPr>
              <a:t>双数组算法的</a:t>
            </a:r>
            <a:r>
              <a:rPr lang="en-US" altLang="zh-CN" b="1" dirty="0">
                <a:solidFill>
                  <a:srgbClr val="C00000"/>
                </a:solidFill>
              </a:rPr>
              <a:t>IP</a:t>
            </a:r>
            <a:r>
              <a:rPr lang="zh-CN" altLang="en-US" b="1" dirty="0">
                <a:solidFill>
                  <a:srgbClr val="C00000"/>
                </a:solidFill>
              </a:rPr>
              <a:t>地址匹配</a:t>
            </a:r>
            <a:endParaRPr lang="zh-CN" altLang="en-US" b="1" dirty="0">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noChangeArrowheads="1"/>
          </p:cNvSpPr>
          <p:nvPr>
            <p:ph type="title"/>
          </p:nvPr>
        </p:nvSpPr>
        <p:spPr>
          <a:xfrm>
            <a:off x="628650" y="197485"/>
            <a:ext cx="7886700" cy="639227"/>
          </a:xfrm>
        </p:spPr>
        <p:txBody>
          <a:bodyPr/>
          <a:lstStyle/>
          <a:p>
            <a:pPr eaLnBrk="1" hangingPunct="1"/>
            <a:r>
              <a:rPr lang="en-US" altLang="zh-CN" dirty="0" smtClean="0"/>
              <a:t>IP</a:t>
            </a:r>
            <a:r>
              <a:rPr lang="zh-CN" altLang="en-US" dirty="0" smtClean="0"/>
              <a:t>地址类信息的匹配方法</a:t>
            </a:r>
            <a:endParaRPr lang="zh-CN" altLang="en-US" dirty="0" smtClean="0"/>
          </a:p>
        </p:txBody>
      </p:sp>
      <p:sp>
        <p:nvSpPr>
          <p:cNvPr id="163842" name="Rectangle 3"/>
          <p:cNvSpPr>
            <a:spLocks noGrp="1" noChangeArrowheads="1"/>
          </p:cNvSpPr>
          <p:nvPr>
            <p:ph type="body" idx="1"/>
          </p:nvPr>
        </p:nvSpPr>
        <p:spPr>
          <a:xfrm>
            <a:off x="-180528" y="1352478"/>
            <a:ext cx="8784976" cy="3888432"/>
          </a:xfrm>
        </p:spPr>
        <p:txBody>
          <a:bodyPr>
            <a:normAutofit/>
          </a:bodyPr>
          <a:lstStyle/>
          <a:p>
            <a:pPr marL="342900" lvl="1" indent="0" eaLnBrk="1" hangingPunct="1">
              <a:buNone/>
            </a:pPr>
            <a:endParaRPr lang="en-US" altLang="zh-CN" dirty="0" smtClean="0"/>
          </a:p>
          <a:p>
            <a:pPr marL="457200" lvl="1" indent="0" fontAlgn="base">
              <a:spcBef>
                <a:spcPct val="20000"/>
              </a:spcBef>
              <a:spcAft>
                <a:spcPct val="0"/>
              </a:spcAft>
              <a:buNone/>
            </a:pPr>
            <a:r>
              <a:rPr lang="zh-CN" altLang="zh-CN" sz="2000" dirty="0" smtClean="0"/>
              <a:t>模式</a:t>
            </a:r>
            <a:r>
              <a:rPr lang="zh-CN" altLang="zh-CN" sz="2000" dirty="0"/>
              <a:t>集</a:t>
            </a:r>
            <a:r>
              <a:rPr lang="en-US" altLang="zh-CN" sz="2000" dirty="0"/>
              <a:t>{</a:t>
            </a:r>
            <a:r>
              <a:rPr lang="zh-CN" altLang="zh-CN" sz="2000" dirty="0"/>
              <a:t>“</a:t>
            </a:r>
            <a:r>
              <a:rPr lang="en-US" altLang="zh-CN" sz="2000" dirty="0"/>
              <a:t>100.99.98.0/23</a:t>
            </a:r>
            <a:r>
              <a:rPr lang="zh-CN" altLang="zh-CN" sz="2000" dirty="0"/>
              <a:t>”，“</a:t>
            </a:r>
            <a:r>
              <a:rPr lang="en-US" altLang="zh-CN" sz="2000" dirty="0"/>
              <a:t>99.0.0.0/8</a:t>
            </a:r>
            <a:r>
              <a:rPr lang="zh-CN" altLang="zh-CN" sz="2000" dirty="0" smtClean="0"/>
              <a:t>”，“</a:t>
            </a:r>
            <a:r>
              <a:rPr lang="en-US" altLang="zh-CN" sz="2000" dirty="0"/>
              <a:t>99.97.97.97/32</a:t>
            </a:r>
            <a:r>
              <a:rPr lang="zh-CN" altLang="zh-CN" sz="2000" dirty="0" smtClean="0"/>
              <a:t>”</a:t>
            </a:r>
            <a:endParaRPr lang="en-US" altLang="zh-CN" sz="2000" dirty="0" smtClean="0"/>
          </a:p>
          <a:p>
            <a:pPr marL="457200" lvl="1" indent="0" fontAlgn="base">
              <a:spcBef>
                <a:spcPct val="20000"/>
              </a:spcBef>
              <a:spcAft>
                <a:spcPct val="0"/>
              </a:spcAft>
              <a:buNone/>
            </a:pPr>
            <a:r>
              <a:rPr lang="zh-CN" altLang="zh-CN" sz="2000" dirty="0" smtClean="0"/>
              <a:t>预处理</a:t>
            </a:r>
            <a:r>
              <a:rPr lang="zh-CN" altLang="zh-CN" sz="2000" dirty="0"/>
              <a:t>后形成的字符串集合为</a:t>
            </a:r>
            <a:r>
              <a:rPr lang="en-US" altLang="zh-CN" sz="2000" dirty="0"/>
              <a:t>{</a:t>
            </a:r>
            <a:r>
              <a:rPr lang="zh-CN" altLang="zh-CN" sz="2000" dirty="0"/>
              <a:t>“</a:t>
            </a:r>
            <a:r>
              <a:rPr lang="en-US" altLang="zh-CN" sz="2000" dirty="0" err="1"/>
              <a:t>dcb</a:t>
            </a:r>
            <a:r>
              <a:rPr lang="zh-CN" altLang="zh-CN" sz="2000" dirty="0"/>
              <a:t>”，“</a:t>
            </a:r>
            <a:r>
              <a:rPr lang="en-US" altLang="zh-CN" sz="2000" dirty="0"/>
              <a:t>dcc</a:t>
            </a:r>
            <a:r>
              <a:rPr lang="zh-CN" altLang="zh-CN" sz="2000" dirty="0"/>
              <a:t>”，“</a:t>
            </a:r>
            <a:r>
              <a:rPr lang="en-US" altLang="zh-CN" sz="2000" dirty="0"/>
              <a:t>c</a:t>
            </a:r>
            <a:r>
              <a:rPr lang="zh-CN" altLang="zh-CN" sz="2000" dirty="0"/>
              <a:t>”，“</a:t>
            </a:r>
            <a:r>
              <a:rPr lang="en-US" altLang="zh-CN" sz="2000" dirty="0" err="1"/>
              <a:t>caaa</a:t>
            </a:r>
            <a:r>
              <a:rPr lang="zh-CN" altLang="zh-CN" sz="2000" dirty="0"/>
              <a:t>”</a:t>
            </a:r>
            <a:r>
              <a:rPr lang="en-US" altLang="zh-CN" sz="2000" dirty="0"/>
              <a:t>}</a:t>
            </a:r>
            <a:endParaRPr lang="zh-CN" altLang="en-US" sz="2000" dirty="0"/>
          </a:p>
        </p:txBody>
      </p:sp>
      <p:sp>
        <p:nvSpPr>
          <p:cNvPr id="2" name="矩形 1"/>
          <p:cNvSpPr/>
          <p:nvPr/>
        </p:nvSpPr>
        <p:spPr>
          <a:xfrm>
            <a:off x="251520" y="1121645"/>
            <a:ext cx="4596130" cy="461665"/>
          </a:xfrm>
          <a:prstGeom prst="rect">
            <a:avLst/>
          </a:prstGeom>
        </p:spPr>
        <p:txBody>
          <a:bodyPr wrap="none">
            <a:spAutoFit/>
          </a:bodyPr>
          <a:lstStyle/>
          <a:p>
            <a:r>
              <a:rPr lang="zh-CN" altLang="en-US" b="1" dirty="0">
                <a:solidFill>
                  <a:srgbClr val="C00000"/>
                </a:solidFill>
              </a:rPr>
              <a:t>基于</a:t>
            </a:r>
            <a:r>
              <a:rPr lang="en-US" altLang="zh-CN" b="1" dirty="0">
                <a:solidFill>
                  <a:srgbClr val="C00000"/>
                </a:solidFill>
              </a:rPr>
              <a:t>AC</a:t>
            </a:r>
            <a:r>
              <a:rPr lang="zh-CN" altLang="en-US" b="1" dirty="0">
                <a:solidFill>
                  <a:srgbClr val="C00000"/>
                </a:solidFill>
              </a:rPr>
              <a:t>双数组算法的</a:t>
            </a:r>
            <a:r>
              <a:rPr lang="en-US" altLang="zh-CN" b="1" dirty="0">
                <a:solidFill>
                  <a:srgbClr val="C00000"/>
                </a:solidFill>
              </a:rPr>
              <a:t>IP</a:t>
            </a:r>
            <a:r>
              <a:rPr lang="zh-CN" altLang="en-US" b="1" dirty="0">
                <a:solidFill>
                  <a:srgbClr val="C00000"/>
                </a:solidFill>
              </a:rPr>
              <a:t>地址匹配</a:t>
            </a:r>
            <a:endParaRPr lang="zh-CN" altLang="en-US" b="1" dirty="0">
              <a:solidFill>
                <a:srgbClr val="C00000"/>
              </a:solidFill>
            </a:endParaRPr>
          </a:p>
        </p:txBody>
      </p:sp>
      <p:grpSp>
        <p:nvGrpSpPr>
          <p:cNvPr id="53" name="组合 52"/>
          <p:cNvGrpSpPr/>
          <p:nvPr/>
        </p:nvGrpSpPr>
        <p:grpSpPr>
          <a:xfrm>
            <a:off x="4355976" y="4201818"/>
            <a:ext cx="3744416" cy="1768262"/>
            <a:chOff x="755576" y="3316922"/>
            <a:chExt cx="4270181" cy="2084730"/>
          </a:xfrm>
        </p:grpSpPr>
        <p:sp>
          <p:nvSpPr>
            <p:cNvPr id="28" name="Text Box 24"/>
            <p:cNvSpPr txBox="1">
              <a:spLocks noChangeArrowheads="1"/>
            </p:cNvSpPr>
            <p:nvPr/>
          </p:nvSpPr>
          <p:spPr bwMode="auto">
            <a:xfrm>
              <a:off x="2474187" y="3316922"/>
              <a:ext cx="403710"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c</a:t>
              </a:r>
              <a:endPar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sp>
          <p:nvSpPr>
            <p:cNvPr id="29" name="Text Box 24"/>
            <p:cNvSpPr txBox="1">
              <a:spLocks noChangeArrowheads="1"/>
            </p:cNvSpPr>
            <p:nvPr/>
          </p:nvSpPr>
          <p:spPr bwMode="auto">
            <a:xfrm>
              <a:off x="3274996" y="3334785"/>
              <a:ext cx="504915" cy="400110"/>
            </a:xfrm>
            <a:prstGeom prst="rect">
              <a:avLst/>
            </a:prstGeom>
            <a:noFill/>
            <a:ln w="9525">
              <a:noFill/>
              <a:miter lim="800000"/>
            </a:ln>
          </p:spPr>
          <p:txBody>
            <a:bodyPr wrap="square">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b</a:t>
              </a:r>
              <a:endPar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grpSp>
          <p:nvGrpSpPr>
            <p:cNvPr id="52" name="组合 51"/>
            <p:cNvGrpSpPr/>
            <p:nvPr/>
          </p:nvGrpSpPr>
          <p:grpSpPr>
            <a:xfrm>
              <a:off x="755576" y="3356992"/>
              <a:ext cx="4270181" cy="2044660"/>
              <a:chOff x="755576" y="3356992"/>
              <a:chExt cx="4270181" cy="2044660"/>
            </a:xfrm>
          </p:grpSpPr>
          <p:sp>
            <p:nvSpPr>
              <p:cNvPr id="7" name="Oval 3"/>
              <p:cNvSpPr>
                <a:spLocks noChangeArrowheads="1"/>
              </p:cNvSpPr>
              <p:nvPr/>
            </p:nvSpPr>
            <p:spPr bwMode="auto">
              <a:xfrm>
                <a:off x="755576" y="3457527"/>
                <a:ext cx="453757" cy="450749"/>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0</a:t>
                </a:r>
                <a:endParaRPr kumimoji="1" lang="en-US" altLang="zh-CN" sz="28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sp>
            <p:nvSpPr>
              <p:cNvPr id="8" name="Oval 4"/>
              <p:cNvSpPr>
                <a:spLocks noChangeArrowheads="1"/>
              </p:cNvSpPr>
              <p:nvPr/>
            </p:nvSpPr>
            <p:spPr bwMode="auto">
              <a:xfrm>
                <a:off x="1965594" y="3458631"/>
                <a:ext cx="453757" cy="450749"/>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1</a:t>
                </a:r>
                <a:endParaRPr kumimoji="1" lang="en-US" altLang="zh-CN" sz="28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sp>
            <p:nvSpPr>
              <p:cNvPr id="9" name="Oval 5"/>
              <p:cNvSpPr>
                <a:spLocks noChangeArrowheads="1"/>
              </p:cNvSpPr>
              <p:nvPr/>
            </p:nvSpPr>
            <p:spPr bwMode="auto">
              <a:xfrm>
                <a:off x="2924266" y="3457527"/>
                <a:ext cx="453757" cy="450749"/>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3</a:t>
                </a:r>
                <a:endParaRPr kumimoji="1" lang="en-US" altLang="zh-CN" sz="28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sp>
            <p:nvSpPr>
              <p:cNvPr id="10" name="Oval 6"/>
              <p:cNvSpPr>
                <a:spLocks noChangeArrowheads="1"/>
              </p:cNvSpPr>
              <p:nvPr/>
            </p:nvSpPr>
            <p:spPr bwMode="auto">
              <a:xfrm>
                <a:off x="3779912" y="4129381"/>
                <a:ext cx="453757" cy="450749"/>
              </a:xfrm>
              <a:prstGeom prst="ellipse">
                <a:avLst/>
              </a:prstGeom>
              <a:solidFill>
                <a:srgbClr val="FFC000"/>
              </a:solidFill>
              <a:ln w="9525">
                <a:solidFill>
                  <a:srgbClr val="000000"/>
                </a:solidFill>
                <a:round/>
              </a:ln>
            </p:spPr>
            <p:txBody>
              <a:bodyPr wrap="none" anchor="ctr"/>
              <a:lstStyle/>
              <a:p>
                <a:pPr algn="ctr" fontAlgn="auto">
                  <a:spcBef>
                    <a:spcPct val="20000"/>
                  </a:spcBef>
                  <a:spcAft>
                    <a:spcPts val="0"/>
                  </a:spcAft>
                  <a:buClr>
                    <a:srgbClr val="99CCFF"/>
                  </a:buClr>
                  <a:buSzPct val="90000"/>
                  <a:buFont typeface="Monotype Sorts"/>
                </a:pPr>
                <a:r>
                  <a:rPr kumimoji="1" lang="en-US" altLang="zh-CN" sz="2800" b="1" kern="0" dirty="0">
                    <a:solidFill>
                      <a:srgbClr val="272777"/>
                    </a:solidFill>
                    <a:latin typeface="Times New Roman" panose="02020603050405020304"/>
                    <a:ea typeface="楷体_GB2312" pitchFamily="49" charset="-122"/>
                  </a:rPr>
                  <a:t>6</a:t>
                </a:r>
                <a:endParaRPr kumimoji="1" lang="en-US" altLang="zh-CN" sz="2800" b="1" kern="0" dirty="0">
                  <a:solidFill>
                    <a:srgbClr val="272777"/>
                  </a:solidFill>
                  <a:latin typeface="Times New Roman" panose="02020603050405020304"/>
                  <a:ea typeface="楷体_GB2312" pitchFamily="49" charset="-122"/>
                </a:endParaRPr>
              </a:p>
            </p:txBody>
          </p:sp>
          <p:sp>
            <p:nvSpPr>
              <p:cNvPr id="12" name="Oval 8"/>
              <p:cNvSpPr>
                <a:spLocks noChangeArrowheads="1"/>
              </p:cNvSpPr>
              <p:nvPr/>
            </p:nvSpPr>
            <p:spPr bwMode="auto">
              <a:xfrm>
                <a:off x="2923406" y="4929374"/>
                <a:ext cx="453757" cy="450749"/>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4</a:t>
                </a:r>
                <a:endParaRPr kumimoji="1" lang="en-US" altLang="zh-CN" sz="28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sp>
            <p:nvSpPr>
              <p:cNvPr id="13" name="Oval 9"/>
              <p:cNvSpPr>
                <a:spLocks noChangeArrowheads="1"/>
              </p:cNvSpPr>
              <p:nvPr/>
            </p:nvSpPr>
            <p:spPr bwMode="auto">
              <a:xfrm>
                <a:off x="3781849" y="4922467"/>
                <a:ext cx="453757" cy="450749"/>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7</a:t>
                </a:r>
                <a:endParaRPr kumimoji="1" lang="en-US" altLang="zh-CN" sz="28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sp>
            <p:nvSpPr>
              <p:cNvPr id="14" name="Oval 10"/>
              <p:cNvSpPr>
                <a:spLocks noChangeArrowheads="1"/>
              </p:cNvSpPr>
              <p:nvPr/>
            </p:nvSpPr>
            <p:spPr bwMode="auto">
              <a:xfrm>
                <a:off x="2066800" y="4950903"/>
                <a:ext cx="453757" cy="450749"/>
              </a:xfrm>
              <a:prstGeom prst="ellipse">
                <a:avLst/>
              </a:prstGeom>
              <a:solidFill>
                <a:srgbClr val="FFC000"/>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2</a:t>
                </a:r>
                <a:endParaRPr kumimoji="1" lang="en-US" altLang="zh-CN" sz="28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sp>
            <p:nvSpPr>
              <p:cNvPr id="15" name="Oval 11"/>
              <p:cNvSpPr>
                <a:spLocks noChangeArrowheads="1"/>
              </p:cNvSpPr>
              <p:nvPr/>
            </p:nvSpPr>
            <p:spPr bwMode="auto">
              <a:xfrm>
                <a:off x="3779912" y="3457527"/>
                <a:ext cx="453757" cy="450749"/>
              </a:xfrm>
              <a:prstGeom prst="ellipse">
                <a:avLst/>
              </a:prstGeom>
              <a:solidFill>
                <a:srgbClr val="FFC000"/>
              </a:solidFill>
              <a:ln w="9525">
                <a:solidFill>
                  <a:srgbClr val="000000"/>
                </a:solidFill>
                <a:round/>
              </a:ln>
            </p:spPr>
            <p:txBody>
              <a:bodyPr wrap="none" anchor="ctr"/>
              <a:lstStyle/>
              <a:p>
                <a:pPr algn="ctr" fontAlgn="auto">
                  <a:spcBef>
                    <a:spcPct val="20000"/>
                  </a:spcBef>
                  <a:spcAft>
                    <a:spcPts val="0"/>
                  </a:spcAft>
                  <a:buClr>
                    <a:srgbClr val="99CCFF"/>
                  </a:buClr>
                  <a:buSzPct val="90000"/>
                  <a:buFont typeface="Monotype Sorts"/>
                </a:pPr>
                <a:r>
                  <a:rPr kumimoji="1" lang="en-US" altLang="zh-CN" sz="2800" b="1" kern="0" dirty="0">
                    <a:solidFill>
                      <a:srgbClr val="272777"/>
                    </a:solidFill>
                    <a:latin typeface="Times New Roman" panose="02020603050405020304"/>
                    <a:ea typeface="楷体_GB2312" pitchFamily="49" charset="-122"/>
                  </a:rPr>
                  <a:t>5</a:t>
                </a:r>
                <a:endParaRPr kumimoji="1" lang="en-US" altLang="zh-CN" sz="2800" b="1" kern="0" dirty="0">
                  <a:solidFill>
                    <a:srgbClr val="272777"/>
                  </a:solidFill>
                  <a:latin typeface="Times New Roman" panose="02020603050405020304"/>
                  <a:ea typeface="楷体_GB2312" pitchFamily="49" charset="-122"/>
                </a:endParaRPr>
              </a:p>
            </p:txBody>
          </p:sp>
          <p:sp>
            <p:nvSpPr>
              <p:cNvPr id="16" name="Oval 12"/>
              <p:cNvSpPr>
                <a:spLocks noChangeArrowheads="1"/>
              </p:cNvSpPr>
              <p:nvPr/>
            </p:nvSpPr>
            <p:spPr bwMode="auto">
              <a:xfrm>
                <a:off x="4572000" y="4922467"/>
                <a:ext cx="453757" cy="450749"/>
              </a:xfrm>
              <a:prstGeom prst="ellipse">
                <a:avLst/>
              </a:prstGeom>
              <a:solidFill>
                <a:srgbClr val="FFC000"/>
              </a:solidFill>
              <a:ln w="9525">
                <a:solidFill>
                  <a:srgbClr val="000000"/>
                </a:solidFill>
                <a:round/>
              </a:ln>
            </p:spPr>
            <p:txBody>
              <a:bodyPr wrap="none" anchor="ctr"/>
              <a:lstStyle/>
              <a:p>
                <a:pPr algn="ctr" fontAlgn="auto">
                  <a:spcBef>
                    <a:spcPct val="20000"/>
                  </a:spcBef>
                  <a:spcAft>
                    <a:spcPts val="0"/>
                  </a:spcAft>
                  <a:buClr>
                    <a:srgbClr val="99CCFF"/>
                  </a:buClr>
                  <a:buSzPct val="90000"/>
                  <a:buFont typeface="Monotype Sorts"/>
                </a:pPr>
                <a:r>
                  <a:rPr kumimoji="1" lang="en-US" altLang="zh-CN" sz="2800" b="1" kern="0" dirty="0">
                    <a:solidFill>
                      <a:srgbClr val="272777"/>
                    </a:solidFill>
                    <a:latin typeface="Times New Roman" panose="02020603050405020304"/>
                    <a:ea typeface="楷体_GB2312" pitchFamily="49" charset="-122"/>
                  </a:rPr>
                  <a:t>8</a:t>
                </a:r>
                <a:endParaRPr kumimoji="1" lang="en-US" altLang="zh-CN" sz="2800" b="1" kern="0" dirty="0">
                  <a:solidFill>
                    <a:srgbClr val="272777"/>
                  </a:solidFill>
                  <a:latin typeface="Times New Roman" panose="02020603050405020304"/>
                  <a:ea typeface="楷体_GB2312" pitchFamily="49" charset="-122"/>
                </a:endParaRPr>
              </a:p>
            </p:txBody>
          </p:sp>
          <p:cxnSp>
            <p:nvCxnSpPr>
              <p:cNvPr id="17" name="AutoShape 13"/>
              <p:cNvCxnSpPr>
                <a:cxnSpLocks noChangeShapeType="1"/>
                <a:stCxn id="7" idx="4"/>
                <a:endCxn id="14" idx="2"/>
              </p:cNvCxnSpPr>
              <p:nvPr/>
            </p:nvCxnSpPr>
            <p:spPr bwMode="auto">
              <a:xfrm rot="16200000" flipH="1">
                <a:off x="890626" y="4000104"/>
                <a:ext cx="1268002" cy="1084345"/>
              </a:xfrm>
              <a:prstGeom prst="bentConnector2">
                <a:avLst/>
              </a:prstGeom>
              <a:noFill/>
              <a:ln w="9525">
                <a:solidFill>
                  <a:srgbClr val="000000"/>
                </a:solidFill>
                <a:miter lim="800000"/>
                <a:tailEnd type="triangle" w="med" len="med"/>
              </a:ln>
            </p:spPr>
          </p:cxnSp>
          <p:sp>
            <p:nvSpPr>
              <p:cNvPr id="18" name="Line 14"/>
              <p:cNvSpPr>
                <a:spLocks noChangeShapeType="1"/>
              </p:cNvSpPr>
              <p:nvPr/>
            </p:nvSpPr>
            <p:spPr bwMode="auto">
              <a:xfrm>
                <a:off x="1209333" y="3658596"/>
                <a:ext cx="756261"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a:ea typeface="楷体_GB2312" pitchFamily="49" charset="-122"/>
                </a:endParaRPr>
              </a:p>
            </p:txBody>
          </p:sp>
          <p:sp>
            <p:nvSpPr>
              <p:cNvPr id="19" name="Line 15"/>
              <p:cNvSpPr>
                <a:spLocks noChangeShapeType="1"/>
              </p:cNvSpPr>
              <p:nvPr/>
            </p:nvSpPr>
            <p:spPr bwMode="auto">
              <a:xfrm>
                <a:off x="2419350" y="3658596"/>
                <a:ext cx="504916"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a:ea typeface="楷体_GB2312" pitchFamily="49" charset="-122"/>
                </a:endParaRPr>
              </a:p>
            </p:txBody>
          </p:sp>
          <p:sp>
            <p:nvSpPr>
              <p:cNvPr id="20" name="Line 16"/>
              <p:cNvSpPr>
                <a:spLocks noChangeShapeType="1"/>
              </p:cNvSpPr>
              <p:nvPr/>
            </p:nvSpPr>
            <p:spPr bwMode="auto">
              <a:xfrm>
                <a:off x="3378023" y="3658596"/>
                <a:ext cx="401890"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a:ea typeface="楷体_GB2312" pitchFamily="49" charset="-122"/>
                </a:endParaRPr>
              </a:p>
            </p:txBody>
          </p:sp>
          <p:cxnSp>
            <p:nvCxnSpPr>
              <p:cNvPr id="22" name="AutoShape 18"/>
              <p:cNvCxnSpPr>
                <a:cxnSpLocks noChangeShapeType="1"/>
              </p:cNvCxnSpPr>
              <p:nvPr/>
            </p:nvCxnSpPr>
            <p:spPr bwMode="auto">
              <a:xfrm>
                <a:off x="3188804" y="3914478"/>
                <a:ext cx="591107" cy="463976"/>
              </a:xfrm>
              <a:prstGeom prst="bentConnector3">
                <a:avLst>
                  <a:gd name="adj1" fmla="val -1564"/>
                </a:avLst>
              </a:prstGeom>
              <a:noFill/>
              <a:ln w="9525">
                <a:solidFill>
                  <a:srgbClr val="000000"/>
                </a:solidFill>
                <a:miter lim="800000"/>
                <a:tailEnd type="triangle" w="med" len="med"/>
              </a:ln>
            </p:spPr>
          </p:cxnSp>
          <p:sp>
            <p:nvSpPr>
              <p:cNvPr id="23" name="Line 19"/>
              <p:cNvSpPr>
                <a:spLocks noChangeShapeType="1"/>
              </p:cNvSpPr>
              <p:nvPr/>
            </p:nvSpPr>
            <p:spPr bwMode="auto">
              <a:xfrm>
                <a:off x="2520556" y="5150867"/>
                <a:ext cx="403710"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a:ea typeface="楷体_GB2312" pitchFamily="49" charset="-122"/>
                </a:endParaRPr>
              </a:p>
            </p:txBody>
          </p:sp>
          <p:sp>
            <p:nvSpPr>
              <p:cNvPr id="24" name="Line 20"/>
              <p:cNvSpPr>
                <a:spLocks noChangeShapeType="1"/>
              </p:cNvSpPr>
              <p:nvPr/>
            </p:nvSpPr>
            <p:spPr bwMode="auto">
              <a:xfrm>
                <a:off x="3378023" y="5150867"/>
                <a:ext cx="403710"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a:ea typeface="楷体_GB2312" pitchFamily="49" charset="-122"/>
                </a:endParaRPr>
              </a:p>
            </p:txBody>
          </p:sp>
          <p:sp>
            <p:nvSpPr>
              <p:cNvPr id="25" name="Line 21"/>
              <p:cNvSpPr>
                <a:spLocks noChangeShapeType="1"/>
              </p:cNvSpPr>
              <p:nvPr/>
            </p:nvSpPr>
            <p:spPr bwMode="auto">
              <a:xfrm flipV="1">
                <a:off x="4233670" y="5150866"/>
                <a:ext cx="338330" cy="3881"/>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a:ea typeface="楷体_GB2312" pitchFamily="49" charset="-122"/>
                </a:endParaRPr>
              </a:p>
            </p:txBody>
          </p:sp>
          <p:sp>
            <p:nvSpPr>
              <p:cNvPr id="26" name="Text Box 24"/>
              <p:cNvSpPr txBox="1">
                <a:spLocks noChangeArrowheads="1"/>
              </p:cNvSpPr>
              <p:nvPr/>
            </p:nvSpPr>
            <p:spPr bwMode="auto">
              <a:xfrm>
                <a:off x="1360585" y="3356992"/>
                <a:ext cx="403710"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d</a:t>
                </a:r>
                <a:endPar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sp>
            <p:nvSpPr>
              <p:cNvPr id="27" name="Text Box 24"/>
              <p:cNvSpPr txBox="1">
                <a:spLocks noChangeArrowheads="1"/>
              </p:cNvSpPr>
              <p:nvPr/>
            </p:nvSpPr>
            <p:spPr bwMode="auto">
              <a:xfrm>
                <a:off x="1385608" y="4839878"/>
                <a:ext cx="403710"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c</a:t>
                </a:r>
                <a:endPar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sp>
            <p:nvSpPr>
              <p:cNvPr id="31" name="Text Box 24"/>
              <p:cNvSpPr txBox="1">
                <a:spLocks noChangeArrowheads="1"/>
              </p:cNvSpPr>
              <p:nvPr/>
            </p:nvSpPr>
            <p:spPr bwMode="auto">
              <a:xfrm>
                <a:off x="4186728" y="4799876"/>
                <a:ext cx="403710"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a</a:t>
                </a:r>
                <a:endPar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sp>
            <p:nvSpPr>
              <p:cNvPr id="32" name="Text Box 24"/>
              <p:cNvSpPr txBox="1">
                <a:spLocks noChangeArrowheads="1"/>
              </p:cNvSpPr>
              <p:nvPr/>
            </p:nvSpPr>
            <p:spPr bwMode="auto">
              <a:xfrm>
                <a:off x="3304194" y="4030900"/>
                <a:ext cx="403710"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c</a:t>
                </a:r>
                <a:endPar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sp>
            <p:nvSpPr>
              <p:cNvPr id="33" name="Text Box 24"/>
              <p:cNvSpPr txBox="1">
                <a:spLocks noChangeArrowheads="1"/>
              </p:cNvSpPr>
              <p:nvPr/>
            </p:nvSpPr>
            <p:spPr bwMode="auto">
              <a:xfrm>
                <a:off x="2469952" y="4797152"/>
                <a:ext cx="403710"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a</a:t>
                </a:r>
                <a:endPar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sp>
            <p:nvSpPr>
              <p:cNvPr id="34" name="Text Box 24"/>
              <p:cNvSpPr txBox="1">
                <a:spLocks noChangeArrowheads="1"/>
              </p:cNvSpPr>
              <p:nvPr/>
            </p:nvSpPr>
            <p:spPr bwMode="auto">
              <a:xfrm>
                <a:off x="3390487" y="4797152"/>
                <a:ext cx="403710"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kern="0" dirty="0">
                    <a:solidFill>
                      <a:srgbClr val="272777"/>
                    </a:solidFill>
                    <a:latin typeface="Times New Roman" panose="02020603050405020304"/>
                    <a:ea typeface="楷体_GB2312" pitchFamily="49" charset="-122"/>
                  </a:rPr>
                  <a:t>a</a:t>
                </a:r>
                <a:endPar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grpSp>
      </p:grpSp>
      <p:graphicFrame>
        <p:nvGraphicFramePr>
          <p:cNvPr id="56" name="Group 94"/>
          <p:cNvGraphicFramePr/>
          <p:nvPr/>
        </p:nvGraphicFramePr>
        <p:xfrm>
          <a:off x="413770" y="2861232"/>
          <a:ext cx="8224838" cy="715963"/>
        </p:xfrm>
        <a:graphic>
          <a:graphicData uri="http://schemas.openxmlformats.org/drawingml/2006/table">
            <a:tbl>
              <a:tblPr/>
              <a:tblGrid>
                <a:gridCol w="334963"/>
                <a:gridCol w="339725"/>
                <a:gridCol w="333375"/>
                <a:gridCol w="333375"/>
                <a:gridCol w="333375"/>
                <a:gridCol w="333375"/>
                <a:gridCol w="334962"/>
                <a:gridCol w="333375"/>
                <a:gridCol w="334963"/>
                <a:gridCol w="333375"/>
                <a:gridCol w="444500"/>
                <a:gridCol w="442912"/>
                <a:gridCol w="442913"/>
                <a:gridCol w="442912"/>
                <a:gridCol w="446088"/>
                <a:gridCol w="442912"/>
                <a:gridCol w="444500"/>
                <a:gridCol w="441325"/>
                <a:gridCol w="444500"/>
                <a:gridCol w="444500"/>
                <a:gridCol w="442913"/>
              </a:tblGrid>
              <a:tr h="238125">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charset="0"/>
                          <a:ea typeface="楷体_GB2312" pitchFamily="49" charset="-122"/>
                        </a:rPr>
                        <a:t>0</a:t>
                      </a:r>
                      <a:endParaRPr kumimoji="0" lang="en-US" altLang="zh-CN" sz="1400" b="1"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charset="0"/>
                          <a:ea typeface="楷体_GB2312" pitchFamily="49" charset="-122"/>
                        </a:rPr>
                        <a:t>1</a:t>
                      </a:r>
                      <a:endParaRPr kumimoji="0" lang="en-US" altLang="zh-CN" sz="1400" b="1"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charset="0"/>
                          <a:ea typeface="楷体_GB2312" pitchFamily="49" charset="-122"/>
                        </a:rPr>
                        <a:t>2</a:t>
                      </a:r>
                      <a:endParaRPr kumimoji="0" lang="en-US" altLang="zh-CN" sz="1400" b="1"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anose="02020603050405020304" charset="0"/>
                          <a:ea typeface="楷体_GB2312" pitchFamily="49" charset="-122"/>
                        </a:rPr>
                        <a:t>3</a:t>
                      </a:r>
                      <a:endParaRPr kumimoji="0" lang="en-US" altLang="zh-CN" sz="1400" b="1" i="0" u="none" strike="noStrike" cap="none" normalizeH="0" baseline="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anose="02020603050405020304" charset="0"/>
                          <a:ea typeface="楷体_GB2312" pitchFamily="49" charset="-122"/>
                        </a:rPr>
                        <a:t>4</a:t>
                      </a:r>
                      <a:endParaRPr kumimoji="0" lang="en-US" altLang="zh-CN" sz="1400" b="1" i="0" u="none" strike="noStrike" cap="none" normalizeH="0" baseline="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anose="02020603050405020304" charset="0"/>
                          <a:ea typeface="楷体_GB2312" pitchFamily="49" charset="-122"/>
                        </a:rPr>
                        <a:t>5</a:t>
                      </a:r>
                      <a:endParaRPr kumimoji="0" lang="en-US" altLang="zh-CN" sz="1400" b="1" i="0" u="none" strike="noStrike" cap="none" normalizeH="0" baseline="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anose="02020603050405020304" charset="0"/>
                          <a:ea typeface="楷体_GB2312" pitchFamily="49" charset="-122"/>
                        </a:rPr>
                        <a:t>6</a:t>
                      </a:r>
                      <a:endParaRPr kumimoji="0" lang="en-US" altLang="zh-CN" sz="1400" b="1" i="0" u="none" strike="noStrike" cap="none" normalizeH="0" baseline="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anose="02020603050405020304" charset="0"/>
                          <a:ea typeface="楷体_GB2312" pitchFamily="49" charset="-122"/>
                        </a:rPr>
                        <a:t>7</a:t>
                      </a:r>
                      <a:endParaRPr kumimoji="0" lang="en-US" altLang="zh-CN" sz="1400" b="1" i="0" u="none" strike="noStrike" cap="none" normalizeH="0" baseline="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anose="02020603050405020304" charset="0"/>
                          <a:ea typeface="楷体_GB2312" pitchFamily="49" charset="-122"/>
                        </a:rPr>
                        <a:t>8</a:t>
                      </a:r>
                      <a:endParaRPr kumimoji="0" lang="en-US" altLang="zh-CN" sz="1400" b="1" i="0" u="none" strike="noStrike" cap="none" normalizeH="0" baseline="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anose="02020603050405020304" charset="0"/>
                          <a:ea typeface="楷体_GB2312" pitchFamily="49" charset="-122"/>
                        </a:rPr>
                        <a:t>9</a:t>
                      </a:r>
                      <a:endParaRPr kumimoji="0" lang="en-US" altLang="zh-CN" sz="1400" b="1" i="0" u="none" strike="noStrike" cap="none" normalizeH="0" baseline="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anose="02020603050405020304" charset="0"/>
                          <a:ea typeface="楷体_GB2312" pitchFamily="49" charset="-122"/>
                        </a:rPr>
                        <a:t>10</a:t>
                      </a:r>
                      <a:endParaRPr kumimoji="0" lang="en-US" altLang="zh-CN" sz="1400" b="1" i="0" u="none" strike="noStrike" cap="none" normalizeH="0" baseline="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charset="0"/>
                          <a:ea typeface="楷体_GB2312" pitchFamily="49" charset="-122"/>
                        </a:rPr>
                        <a:t>11</a:t>
                      </a:r>
                      <a:endParaRPr kumimoji="0" lang="en-US" altLang="zh-CN" sz="1400" b="1"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charset="0"/>
                          <a:ea typeface="楷体_GB2312" pitchFamily="49" charset="-122"/>
                        </a:rPr>
                        <a:t>12</a:t>
                      </a:r>
                      <a:endParaRPr kumimoji="0" lang="en-US" altLang="zh-CN" sz="1400" b="1"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charset="0"/>
                          <a:ea typeface="楷体_GB2312" pitchFamily="49" charset="-122"/>
                        </a:rPr>
                        <a:t>13</a:t>
                      </a:r>
                      <a:endParaRPr kumimoji="0" lang="en-US" altLang="zh-CN" sz="1400" b="1"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charset="0"/>
                          <a:ea typeface="楷体_GB2312" pitchFamily="49" charset="-122"/>
                        </a:rPr>
                        <a:t>14</a:t>
                      </a:r>
                      <a:endParaRPr kumimoji="0" lang="en-US" altLang="zh-CN" sz="1400" b="1"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charset="0"/>
                          <a:ea typeface="楷体_GB2312" pitchFamily="49" charset="-122"/>
                        </a:rPr>
                        <a:t>15</a:t>
                      </a:r>
                      <a:endParaRPr kumimoji="0" lang="en-US" altLang="zh-CN" sz="1400" b="1"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anose="02020603050405020304" charset="0"/>
                          <a:ea typeface="楷体_GB2312" pitchFamily="49" charset="-122"/>
                        </a:rPr>
                        <a:t>16</a:t>
                      </a:r>
                      <a:endParaRPr kumimoji="0" lang="en-US" altLang="zh-CN" sz="1400" b="1" i="0" u="none" strike="noStrike" cap="none" normalizeH="0" baseline="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anose="02020603050405020304" charset="0"/>
                          <a:ea typeface="楷体_GB2312" pitchFamily="49" charset="-122"/>
                        </a:rPr>
                        <a:t>17</a:t>
                      </a:r>
                      <a:endParaRPr kumimoji="0" lang="en-US" altLang="zh-CN" sz="1400" b="1" i="0" u="none" strike="noStrike" cap="none" normalizeH="0" baseline="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anose="02020603050405020304" charset="0"/>
                          <a:ea typeface="楷体_GB2312" pitchFamily="49" charset="-122"/>
                        </a:rPr>
                        <a:t>18</a:t>
                      </a:r>
                      <a:endParaRPr kumimoji="0" lang="en-US" altLang="zh-CN" sz="1400" b="1" i="0" u="none" strike="noStrike" cap="none" normalizeH="0" baseline="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anose="02020603050405020304" charset="0"/>
                          <a:ea typeface="楷体_GB2312" pitchFamily="49" charset="-122"/>
                        </a:rPr>
                        <a:t>19</a:t>
                      </a:r>
                      <a:endParaRPr kumimoji="0" lang="en-US" altLang="zh-CN" sz="1400" b="1" i="0" u="none" strike="noStrike" cap="none" normalizeH="0" baseline="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713">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anose="02020603050405020304" charset="0"/>
                          <a:ea typeface="楷体_GB2312" pitchFamily="49" charset="-122"/>
                        </a:rPr>
                        <a:t>0</a:t>
                      </a:r>
                      <a:endParaRPr kumimoji="0" lang="en-US" altLang="zh-CN" sz="1400" b="1" i="0" u="none" strike="noStrike" cap="none" normalizeH="0" baseline="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Times New Roman" panose="02020603050405020304" charset="0"/>
                          <a:ea typeface="楷体_GB2312" pitchFamily="49" charset="-122"/>
                        </a:rPr>
                        <a:t>2</a:t>
                      </a:r>
                      <a:endParaRPr kumimoji="0" lang="en-US" altLang="zh-CN"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楷体_GB2312" pitchFamily="49" charset="-122"/>
                        </a:rPr>
                        <a:t>1</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楷体_GB2312" pitchFamily="49" charset="-122"/>
                        </a:rPr>
                        <a:t>3</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0" i="0" u="none" strike="noStrike" kern="1200" cap="none" normalizeH="0" baseline="0" dirty="0" smtClean="0">
                          <a:ln>
                            <a:noFill/>
                          </a:ln>
                          <a:solidFill>
                            <a:schemeClr val="tx1"/>
                          </a:solidFill>
                          <a:effectLst/>
                          <a:latin typeface="Arial" panose="020B0604020202020204" pitchFamily="34" charset="0"/>
                          <a:ea typeface="楷体_GB2312" pitchFamily="49" charset="-122"/>
                          <a:cs typeface="+mn-cs"/>
                        </a:rPr>
                        <a:t>4</a:t>
                      </a:r>
                      <a:endParaRPr kumimoji="0" lang="en-US" altLang="zh-CN" sz="1400" b="0" i="0" u="none" strike="noStrike" kern="1200" cap="none" normalizeH="0" baseline="0" dirty="0" smtClean="0">
                        <a:ln>
                          <a:noFill/>
                        </a:ln>
                        <a:solidFill>
                          <a:schemeClr val="tx1"/>
                        </a:solidFill>
                        <a:effectLst/>
                        <a:latin typeface="Arial" panose="020B0604020202020204" pitchFamily="34" charset="0"/>
                        <a:ea typeface="楷体_GB2312" pitchFamily="49" charset="-122"/>
                        <a:cs typeface="+mn-cs"/>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0" i="0" u="none" strike="noStrike" kern="1200" cap="none" normalizeH="0" baseline="0" dirty="0" smtClean="0">
                          <a:ln>
                            <a:noFill/>
                          </a:ln>
                          <a:solidFill>
                            <a:schemeClr val="tx1"/>
                          </a:solidFill>
                          <a:effectLst/>
                          <a:latin typeface="Arial" panose="020B0604020202020204" pitchFamily="34" charset="0"/>
                          <a:ea typeface="楷体_GB2312" pitchFamily="49" charset="-122"/>
                          <a:cs typeface="+mn-cs"/>
                        </a:rPr>
                        <a:t>5</a:t>
                      </a:r>
                      <a:endParaRPr kumimoji="0" lang="en-US" altLang="zh-CN" sz="1400" b="0" i="0" u="none" strike="noStrike" kern="1200" cap="none" normalizeH="0" baseline="0" dirty="0" smtClean="0">
                        <a:ln>
                          <a:noFill/>
                        </a:ln>
                        <a:solidFill>
                          <a:schemeClr val="tx1"/>
                        </a:solidFill>
                        <a:effectLst/>
                        <a:latin typeface="Arial" panose="020B0604020202020204" pitchFamily="34" charset="0"/>
                        <a:ea typeface="楷体_GB2312" pitchFamily="49" charset="-122"/>
                        <a:cs typeface="+mn-cs"/>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kern="1200" cap="none" normalizeH="0" baseline="0" dirty="0" smtClean="0">
                          <a:ln>
                            <a:noFill/>
                          </a:ln>
                          <a:solidFill>
                            <a:schemeClr val="tx1"/>
                          </a:solidFill>
                          <a:effectLst/>
                          <a:latin typeface="Arial" panose="020B0604020202020204" pitchFamily="34" charset="0"/>
                          <a:ea typeface="楷体_GB2312" pitchFamily="49" charset="-122"/>
                          <a:cs typeface="+mn-cs"/>
                        </a:rPr>
                        <a:t>6</a:t>
                      </a:r>
                      <a:endParaRPr kumimoji="0" lang="zh-CN" altLang="en-US" sz="1400" b="0" i="0" u="none" strike="noStrike" kern="1200" cap="none" normalizeH="0" baseline="0" dirty="0" smtClean="0">
                        <a:ln>
                          <a:noFill/>
                        </a:ln>
                        <a:solidFill>
                          <a:schemeClr val="tx1"/>
                        </a:solidFill>
                        <a:effectLst/>
                        <a:latin typeface="Arial" panose="020B0604020202020204" pitchFamily="34" charset="0"/>
                        <a:ea typeface="楷体_GB2312" pitchFamily="49" charset="-122"/>
                        <a:cs typeface="+mn-cs"/>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kern="1200" cap="none" normalizeH="0" baseline="0" dirty="0" smtClean="0">
                          <a:ln>
                            <a:noFill/>
                          </a:ln>
                          <a:solidFill>
                            <a:schemeClr val="tx1"/>
                          </a:solidFill>
                          <a:effectLst/>
                          <a:latin typeface="Arial" panose="020B0604020202020204" pitchFamily="34" charset="0"/>
                          <a:ea typeface="楷体_GB2312" pitchFamily="49" charset="-122"/>
                          <a:cs typeface="+mn-cs"/>
                        </a:rPr>
                        <a:t>7</a:t>
                      </a:r>
                      <a:endParaRPr kumimoji="0" lang="zh-CN" altLang="en-US" sz="1400" b="0" i="0" u="none" strike="noStrike" kern="1200" cap="none" normalizeH="0" baseline="0" dirty="0" smtClean="0">
                        <a:ln>
                          <a:noFill/>
                        </a:ln>
                        <a:solidFill>
                          <a:schemeClr val="tx1"/>
                        </a:solidFill>
                        <a:effectLst/>
                        <a:latin typeface="Arial" panose="020B0604020202020204" pitchFamily="34" charset="0"/>
                        <a:ea typeface="楷体_GB2312" pitchFamily="49" charset="-122"/>
                        <a:cs typeface="+mn-cs"/>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kern="1200" cap="none" normalizeH="0" baseline="0" dirty="0" smtClean="0">
                          <a:ln>
                            <a:noFill/>
                          </a:ln>
                          <a:solidFill>
                            <a:schemeClr val="tx1"/>
                          </a:solidFill>
                          <a:effectLst/>
                          <a:latin typeface="Arial" panose="020B0604020202020204" pitchFamily="34" charset="0"/>
                          <a:ea typeface="楷体_GB2312" pitchFamily="49" charset="-122"/>
                          <a:cs typeface="+mn-cs"/>
                        </a:rPr>
                        <a:t>8</a:t>
                      </a:r>
                      <a:endParaRPr kumimoji="0" lang="zh-CN" altLang="en-US" sz="1400" b="0" i="0" u="none" strike="noStrike" kern="1200" cap="none" normalizeH="0" baseline="0" dirty="0" smtClean="0">
                        <a:ln>
                          <a:noFill/>
                        </a:ln>
                        <a:solidFill>
                          <a:schemeClr val="tx1"/>
                        </a:solidFill>
                        <a:effectLst/>
                        <a:latin typeface="Arial" panose="020B0604020202020204" pitchFamily="34" charset="0"/>
                        <a:ea typeface="楷体_GB2312" pitchFamily="49" charset="-122"/>
                        <a:cs typeface="+mn-cs"/>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kern="1200" cap="none" normalizeH="0" baseline="0" smtClean="0">
                        <a:ln>
                          <a:noFill/>
                        </a:ln>
                        <a:solidFill>
                          <a:schemeClr val="tx1"/>
                        </a:solidFill>
                        <a:effectLst/>
                        <a:latin typeface="Arial" panose="020B0604020202020204" pitchFamily="34" charset="0"/>
                        <a:ea typeface="楷体_GB2312" pitchFamily="49" charset="-122"/>
                        <a:cs typeface="+mn-cs"/>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楷体_GB2312" pitchFamily="49" charset="-122"/>
                        </a:rPr>
                        <a:t>c</a:t>
                      </a:r>
                      <a:endParaRPr kumimoji="0" lang="en-US" altLang="zh-CN"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楷体_GB2312" pitchFamily="49" charset="-122"/>
                        </a:rPr>
                        <a:t>d</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楷体_GB2312" pitchFamily="49" charset="-122"/>
                        </a:rPr>
                        <a:t>c</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0" i="0" u="none" strike="noStrike" kern="1200" cap="none" normalizeH="0" baseline="0" dirty="0" smtClean="0">
                          <a:ln>
                            <a:noFill/>
                          </a:ln>
                          <a:solidFill>
                            <a:schemeClr val="tx1"/>
                          </a:solidFill>
                          <a:effectLst/>
                          <a:latin typeface="Arial" panose="020B0604020202020204" pitchFamily="34" charset="0"/>
                          <a:ea typeface="楷体_GB2312" pitchFamily="49" charset="-122"/>
                          <a:cs typeface="+mn-cs"/>
                        </a:rPr>
                        <a:t>a</a:t>
                      </a:r>
                      <a:endParaRPr kumimoji="0" lang="en-US" altLang="zh-CN" sz="1400" b="0" i="0" u="none" strike="noStrike" kern="1200" cap="none" normalizeH="0" baseline="0" dirty="0" smtClean="0">
                        <a:ln>
                          <a:noFill/>
                        </a:ln>
                        <a:solidFill>
                          <a:schemeClr val="tx1"/>
                        </a:solidFill>
                        <a:effectLst/>
                        <a:latin typeface="Arial" panose="020B0604020202020204" pitchFamily="34" charset="0"/>
                        <a:ea typeface="楷体_GB2312" pitchFamily="49" charset="-122"/>
                        <a:cs typeface="+mn-cs"/>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0" i="0" u="none" strike="noStrike" kern="1200" cap="none" normalizeH="0" baseline="0" dirty="0" smtClean="0">
                          <a:ln>
                            <a:noFill/>
                          </a:ln>
                          <a:solidFill>
                            <a:schemeClr val="tx1"/>
                          </a:solidFill>
                          <a:effectLst/>
                          <a:latin typeface="Arial" panose="020B0604020202020204" pitchFamily="34" charset="0"/>
                          <a:ea typeface="楷体_GB2312" pitchFamily="49" charset="-122"/>
                          <a:cs typeface="+mn-cs"/>
                        </a:rPr>
                        <a:t>b</a:t>
                      </a:r>
                      <a:endParaRPr kumimoji="0" lang="en-US" altLang="zh-CN" sz="1400" b="0" i="0" u="none" strike="noStrike" kern="1200" cap="none" normalizeH="0" baseline="0" dirty="0" smtClean="0">
                        <a:ln>
                          <a:noFill/>
                        </a:ln>
                        <a:solidFill>
                          <a:schemeClr val="tx1"/>
                        </a:solidFill>
                        <a:effectLst/>
                        <a:latin typeface="Arial" panose="020B0604020202020204" pitchFamily="34" charset="0"/>
                        <a:ea typeface="楷体_GB2312" pitchFamily="49" charset="-122"/>
                        <a:cs typeface="+mn-cs"/>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kern="1200" cap="none" normalizeH="0" baseline="0" dirty="0" smtClean="0">
                          <a:ln>
                            <a:noFill/>
                          </a:ln>
                          <a:solidFill>
                            <a:schemeClr val="tx1"/>
                          </a:solidFill>
                          <a:effectLst/>
                          <a:latin typeface="Arial" panose="020B0604020202020204" pitchFamily="34" charset="0"/>
                          <a:ea typeface="楷体_GB2312" pitchFamily="49" charset="-122"/>
                          <a:cs typeface="+mn-cs"/>
                        </a:rPr>
                        <a:t>c</a:t>
                      </a:r>
                      <a:endParaRPr kumimoji="0" lang="zh-CN" altLang="en-US" sz="1400" b="0" i="0" u="none" strike="noStrike" kern="1200" cap="none" normalizeH="0" baseline="0" dirty="0" smtClean="0">
                        <a:ln>
                          <a:noFill/>
                        </a:ln>
                        <a:solidFill>
                          <a:schemeClr val="tx1"/>
                        </a:solidFill>
                        <a:effectLst/>
                        <a:latin typeface="Arial" panose="020B0604020202020204" pitchFamily="34" charset="0"/>
                        <a:ea typeface="楷体_GB2312" pitchFamily="49" charset="-122"/>
                        <a:cs typeface="+mn-cs"/>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kern="1200" cap="none" normalizeH="0" baseline="0" dirty="0" smtClean="0">
                          <a:ln>
                            <a:noFill/>
                          </a:ln>
                          <a:solidFill>
                            <a:schemeClr val="tx1"/>
                          </a:solidFill>
                          <a:effectLst/>
                          <a:latin typeface="Arial" panose="020B0604020202020204" pitchFamily="34" charset="0"/>
                          <a:ea typeface="楷体_GB2312" pitchFamily="49" charset="-122"/>
                          <a:cs typeface="+mn-cs"/>
                        </a:rPr>
                        <a:t>a</a:t>
                      </a:r>
                      <a:endParaRPr kumimoji="0" lang="zh-CN" altLang="en-US" sz="1400" b="0" i="0" u="none" strike="noStrike" kern="1200" cap="none" normalizeH="0" baseline="0" dirty="0" smtClean="0">
                        <a:ln>
                          <a:noFill/>
                        </a:ln>
                        <a:solidFill>
                          <a:schemeClr val="tx1"/>
                        </a:solidFill>
                        <a:effectLst/>
                        <a:latin typeface="Arial" panose="020B0604020202020204" pitchFamily="34" charset="0"/>
                        <a:ea typeface="楷体_GB2312" pitchFamily="49" charset="-122"/>
                        <a:cs typeface="+mn-cs"/>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kern="1200" cap="none" normalizeH="0" baseline="0" dirty="0" smtClean="0">
                          <a:ln>
                            <a:noFill/>
                          </a:ln>
                          <a:solidFill>
                            <a:schemeClr val="tx1"/>
                          </a:solidFill>
                          <a:effectLst/>
                          <a:latin typeface="Arial" panose="020B0604020202020204" pitchFamily="34" charset="0"/>
                          <a:ea typeface="楷体_GB2312" pitchFamily="49" charset="-122"/>
                          <a:cs typeface="+mn-cs"/>
                        </a:rPr>
                        <a:t>a</a:t>
                      </a:r>
                      <a:endParaRPr kumimoji="0" lang="zh-CN" altLang="en-US" sz="1400" b="0" i="0" u="none" strike="noStrike" kern="1200" cap="none" normalizeH="0" baseline="0" dirty="0" smtClean="0">
                        <a:ln>
                          <a:noFill/>
                        </a:ln>
                        <a:solidFill>
                          <a:schemeClr val="tx1"/>
                        </a:solidFill>
                        <a:effectLst/>
                        <a:latin typeface="Arial" panose="020B0604020202020204" pitchFamily="34" charset="0"/>
                        <a:ea typeface="楷体_GB2312" pitchFamily="49" charset="-122"/>
                        <a:cs typeface="+mn-cs"/>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kern="1200" cap="none" normalizeH="0" baseline="0" dirty="0" smtClean="0">
                        <a:ln>
                          <a:noFill/>
                        </a:ln>
                        <a:solidFill>
                          <a:schemeClr val="tx1"/>
                        </a:solidFill>
                        <a:effectLst/>
                        <a:latin typeface="Arial" panose="020B0604020202020204" pitchFamily="34" charset="0"/>
                        <a:ea typeface="楷体_GB2312" pitchFamily="49" charset="-122"/>
                        <a:cs typeface="+mn-cs"/>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4" name="矩形 53"/>
          <p:cNvSpPr/>
          <p:nvPr/>
        </p:nvSpPr>
        <p:spPr>
          <a:xfrm>
            <a:off x="350027" y="2372517"/>
            <a:ext cx="1125629" cy="461665"/>
          </a:xfrm>
          <a:prstGeom prst="rect">
            <a:avLst/>
          </a:prstGeom>
        </p:spPr>
        <p:txBody>
          <a:bodyPr wrap="none">
            <a:spAutoFit/>
          </a:bodyPr>
          <a:lstStyle/>
          <a:p>
            <a:r>
              <a:rPr lang="en-US" altLang="zh-CN" dirty="0">
                <a:solidFill>
                  <a:srgbClr val="000000"/>
                </a:solidFill>
              </a:rPr>
              <a:t>Next</a:t>
            </a:r>
            <a:r>
              <a:rPr lang="zh-CN" altLang="en-US" dirty="0">
                <a:solidFill>
                  <a:srgbClr val="000000"/>
                </a:solidFill>
              </a:rPr>
              <a:t>表</a:t>
            </a:r>
            <a:endParaRPr lang="zh-CN" altLang="en-US" dirty="0"/>
          </a:p>
        </p:txBody>
      </p:sp>
      <p:sp>
        <p:nvSpPr>
          <p:cNvPr id="55" name="矩形 54"/>
          <p:cNvSpPr/>
          <p:nvPr/>
        </p:nvSpPr>
        <p:spPr>
          <a:xfrm>
            <a:off x="313948" y="3720385"/>
            <a:ext cx="4572000" cy="1815882"/>
          </a:xfrm>
          <a:prstGeom prst="rect">
            <a:avLst/>
          </a:prstGeom>
        </p:spPr>
        <p:txBody>
          <a:bodyPr>
            <a:spAutoFit/>
          </a:bodyPr>
          <a:lstStyle/>
          <a:p>
            <a:r>
              <a:rPr lang="en-US" altLang="zh-CN" sz="2800" dirty="0">
                <a:solidFill>
                  <a:srgbClr val="000000"/>
                </a:solidFill>
              </a:rPr>
              <a:t>Base</a:t>
            </a:r>
            <a:r>
              <a:rPr lang="zh-CN" altLang="en-US" sz="2800" dirty="0">
                <a:solidFill>
                  <a:srgbClr val="000000"/>
                </a:solidFill>
              </a:rPr>
              <a:t>表</a:t>
            </a:r>
            <a:r>
              <a:rPr lang="zh-CN" altLang="en-US" sz="2800" dirty="0" smtClean="0">
                <a:solidFill>
                  <a:srgbClr val="000000"/>
                </a:solidFill>
              </a:rPr>
              <a:t>：</a:t>
            </a:r>
            <a:endParaRPr lang="en-US" altLang="zh-CN" sz="2800" dirty="0" smtClean="0">
              <a:solidFill>
                <a:srgbClr val="000000"/>
              </a:solidFill>
            </a:endParaRPr>
          </a:p>
          <a:p>
            <a:endParaRPr lang="zh-CN" altLang="en-US" sz="2800" dirty="0">
              <a:solidFill>
                <a:srgbClr val="000000"/>
              </a:solidFill>
            </a:endParaRPr>
          </a:p>
          <a:p>
            <a:r>
              <a:rPr lang="en-US" altLang="zh-CN" sz="2800" dirty="0" smtClean="0">
                <a:solidFill>
                  <a:srgbClr val="000000"/>
                </a:solidFill>
              </a:rPr>
              <a:t>Check</a:t>
            </a:r>
            <a:r>
              <a:rPr lang="zh-CN" altLang="en-US" sz="2800" dirty="0">
                <a:solidFill>
                  <a:srgbClr val="000000"/>
                </a:solidFill>
              </a:rPr>
              <a:t>表</a:t>
            </a:r>
            <a:r>
              <a:rPr lang="zh-CN" altLang="en-US" sz="2800" dirty="0" smtClean="0">
                <a:solidFill>
                  <a:srgbClr val="000000"/>
                </a:solidFill>
              </a:rPr>
              <a:t>：</a:t>
            </a:r>
            <a:endParaRPr lang="zh-CN" altLang="en-US" sz="2800" dirty="0">
              <a:solidFill>
                <a:srgbClr val="000000"/>
              </a:solidFill>
            </a:endParaRPr>
          </a:p>
        </p:txBody>
      </p:sp>
      <p:graphicFrame>
        <p:nvGraphicFramePr>
          <p:cNvPr id="59" name="Group 94"/>
          <p:cNvGraphicFramePr/>
          <p:nvPr/>
        </p:nvGraphicFramePr>
        <p:xfrm>
          <a:off x="442926" y="4291990"/>
          <a:ext cx="3011488" cy="477838"/>
        </p:xfrm>
        <a:graphic>
          <a:graphicData uri="http://schemas.openxmlformats.org/drawingml/2006/table">
            <a:tbl>
              <a:tblPr/>
              <a:tblGrid>
                <a:gridCol w="334963"/>
                <a:gridCol w="339725"/>
                <a:gridCol w="333375"/>
                <a:gridCol w="333375"/>
                <a:gridCol w="333375"/>
                <a:gridCol w="333375"/>
                <a:gridCol w="334962"/>
                <a:gridCol w="333375"/>
                <a:gridCol w="334963"/>
              </a:tblGrid>
              <a:tr h="239713">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charset="0"/>
                          <a:ea typeface="楷体_GB2312" pitchFamily="49" charset="-122"/>
                        </a:rPr>
                        <a:t>0</a:t>
                      </a:r>
                      <a:endParaRPr kumimoji="0" lang="en-US" altLang="zh-CN" sz="1400" b="1"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Times New Roman" panose="02020603050405020304" charset="0"/>
                          <a:ea typeface="楷体_GB2312" pitchFamily="49" charset="-122"/>
                        </a:rPr>
                        <a:t>1</a:t>
                      </a:r>
                      <a:endParaRPr kumimoji="0" lang="en-US" altLang="zh-CN"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楷体_GB2312" pitchFamily="49" charset="-122"/>
                        </a:rPr>
                        <a:t>2</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楷体_GB2312" pitchFamily="49" charset="-122"/>
                        </a:rPr>
                        <a:t>3</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Arial" panose="020B0604020202020204" pitchFamily="34" charset="0"/>
                          <a:ea typeface="楷体_GB2312" pitchFamily="49" charset="-122"/>
                        </a:rPr>
                        <a:t>4</a:t>
                      </a:r>
                      <a:endParaRPr kumimoji="0" lang="en-US" altLang="zh-CN" sz="1400" b="1"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Arial" panose="020B0604020202020204" pitchFamily="34" charset="0"/>
                          <a:ea typeface="楷体_GB2312" pitchFamily="49" charset="-122"/>
                        </a:rPr>
                        <a:t>5</a:t>
                      </a:r>
                      <a:endParaRPr kumimoji="0" lang="en-US" altLang="zh-CN" sz="1400" b="1"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楷体_GB2312" pitchFamily="49" charset="-122"/>
                        </a:rPr>
                        <a:t>6</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楷体_GB2312" pitchFamily="49" charset="-122"/>
                        </a:rPr>
                        <a:t>7</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楷体_GB2312" pitchFamily="49" charset="-122"/>
                        </a:rPr>
                        <a:t>8</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楷体_GB2312" pitchFamily="49" charset="-122"/>
                        </a:rPr>
                        <a:t>-98</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楷体_GB2312" pitchFamily="49" charset="-122"/>
                        </a:rPr>
                        <a:t>-98</a:t>
                      </a:r>
                      <a:endParaRPr kumimoji="0" lang="en-US" altLang="zh-CN"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楷体_GB2312" pitchFamily="49" charset="-122"/>
                        </a:rPr>
                        <a:t>-94</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楷体_GB2312" pitchFamily="49" charset="-122"/>
                        </a:rPr>
                        <a:t>-96</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Arial" panose="020B0604020202020204" pitchFamily="34" charset="0"/>
                          <a:ea typeface="楷体_GB2312" pitchFamily="49" charset="-122"/>
                        </a:rPr>
                        <a:t>-94</a:t>
                      </a:r>
                      <a:endParaRPr kumimoji="0" lang="en-US" altLang="zh-CN" sz="1400" b="1"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endParaRPr kumimoji="0" lang="en-US" altLang="zh-CN" sz="1400" b="1"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楷体_GB2312" pitchFamily="49" charset="-122"/>
                        </a:rPr>
                        <a:t>-96</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60" name="Group 94"/>
          <p:cNvGraphicFramePr/>
          <p:nvPr/>
        </p:nvGraphicFramePr>
        <p:xfrm>
          <a:off x="458702" y="5567489"/>
          <a:ext cx="3011488" cy="477838"/>
        </p:xfrm>
        <a:graphic>
          <a:graphicData uri="http://schemas.openxmlformats.org/drawingml/2006/table">
            <a:tbl>
              <a:tblPr/>
              <a:tblGrid>
                <a:gridCol w="334963"/>
                <a:gridCol w="339725"/>
                <a:gridCol w="333375"/>
                <a:gridCol w="333375"/>
                <a:gridCol w="333375"/>
                <a:gridCol w="333375"/>
                <a:gridCol w="334962"/>
                <a:gridCol w="333375"/>
                <a:gridCol w="334963"/>
              </a:tblGrid>
              <a:tr h="239713">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charset="0"/>
                          <a:ea typeface="楷体_GB2312" pitchFamily="49" charset="-122"/>
                        </a:rPr>
                        <a:t>0</a:t>
                      </a:r>
                      <a:endParaRPr kumimoji="0" lang="en-US" altLang="zh-CN" sz="1400" b="1"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Times New Roman" panose="02020603050405020304" charset="0"/>
                          <a:ea typeface="楷体_GB2312" pitchFamily="49" charset="-122"/>
                        </a:rPr>
                        <a:t>1</a:t>
                      </a:r>
                      <a:endParaRPr kumimoji="0" lang="en-US" altLang="zh-CN"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楷体_GB2312" pitchFamily="49" charset="-122"/>
                        </a:rPr>
                        <a:t>2</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楷体_GB2312" pitchFamily="49" charset="-122"/>
                        </a:rPr>
                        <a:t>3</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Arial" panose="020B0604020202020204" pitchFamily="34" charset="0"/>
                          <a:ea typeface="楷体_GB2312" pitchFamily="49" charset="-122"/>
                        </a:rPr>
                        <a:t>4</a:t>
                      </a:r>
                      <a:endParaRPr kumimoji="0" lang="en-US" altLang="zh-CN" sz="1400" b="1"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Arial" panose="020B0604020202020204" pitchFamily="34" charset="0"/>
                          <a:ea typeface="楷体_GB2312" pitchFamily="49" charset="-122"/>
                        </a:rPr>
                        <a:t>5</a:t>
                      </a:r>
                      <a:endParaRPr kumimoji="0" lang="en-US" altLang="zh-CN" sz="1400" b="1"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楷体_GB2312" pitchFamily="49" charset="-122"/>
                        </a:rPr>
                        <a:t>6</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楷体_GB2312" pitchFamily="49" charset="-122"/>
                        </a:rPr>
                        <a:t>7</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楷体_GB2312" pitchFamily="49" charset="-122"/>
                        </a:rPr>
                        <a:t>8</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楷体_GB2312" pitchFamily="49" charset="-122"/>
                        </a:rPr>
                        <a:t>0</a:t>
                      </a:r>
                      <a:endParaRPr kumimoji="0" lang="en-US" altLang="zh-CN"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楷体_GB2312" pitchFamily="49" charset="-122"/>
                        </a:rPr>
                        <a:t>0</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楷体_GB2312" pitchFamily="49" charset="-122"/>
                        </a:rPr>
                        <a:t>1</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Arial" panose="020B0604020202020204" pitchFamily="34" charset="0"/>
                          <a:ea typeface="楷体_GB2312" pitchFamily="49" charset="-122"/>
                        </a:rPr>
                        <a:t>2</a:t>
                      </a:r>
                      <a:endParaRPr kumimoji="0" lang="en-US" altLang="zh-CN" sz="1400" b="1"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Arial" panose="020B0604020202020204" pitchFamily="34" charset="0"/>
                          <a:ea typeface="楷体_GB2312" pitchFamily="49" charset="-122"/>
                        </a:rPr>
                        <a:t>3</a:t>
                      </a:r>
                      <a:endParaRPr kumimoji="0" lang="en-US" altLang="zh-CN" sz="1400" b="1"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楷体_GB2312" pitchFamily="49" charset="-122"/>
                        </a:rPr>
                        <a:t>3</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楷体_GB2312" pitchFamily="49" charset="-122"/>
                        </a:rPr>
                        <a:t>4</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20204"/>
                          <a:ea typeface="楷体_GB2312"/>
                        </a:defRPr>
                      </a:lvl1pPr>
                      <a:lvl2pPr marL="342900" algn="l" defTabSz="685800" rtl="0" eaLnBrk="1" latinLnBrk="0" hangingPunct="1">
                        <a:defRPr sz="1350" kern="1200">
                          <a:solidFill>
                            <a:schemeClr val="tx1"/>
                          </a:solidFill>
                          <a:latin typeface="Arial" panose="020B0604020202020204"/>
                          <a:ea typeface="楷体_GB2312"/>
                        </a:defRPr>
                      </a:lvl2pPr>
                      <a:lvl3pPr marL="685800" algn="l" defTabSz="685800" rtl="0" eaLnBrk="1" latinLnBrk="0" hangingPunct="1">
                        <a:defRPr sz="1350" kern="1200">
                          <a:solidFill>
                            <a:schemeClr val="tx1"/>
                          </a:solidFill>
                          <a:latin typeface="Arial" panose="020B0604020202020204"/>
                          <a:ea typeface="楷体_GB2312"/>
                        </a:defRPr>
                      </a:lvl3pPr>
                      <a:lvl4pPr marL="1028700" algn="l" defTabSz="685800" rtl="0" eaLnBrk="1" latinLnBrk="0" hangingPunct="1">
                        <a:defRPr sz="1350" kern="1200">
                          <a:solidFill>
                            <a:schemeClr val="tx1"/>
                          </a:solidFill>
                          <a:latin typeface="Arial" panose="020B0604020202020204"/>
                          <a:ea typeface="楷体_GB2312"/>
                        </a:defRPr>
                      </a:lvl4pPr>
                      <a:lvl5pPr marL="1371600" algn="l" defTabSz="685800" rtl="0" eaLnBrk="1" latinLnBrk="0" hangingPunct="1">
                        <a:defRPr sz="1350" kern="1200">
                          <a:solidFill>
                            <a:schemeClr val="tx1"/>
                          </a:solidFill>
                          <a:latin typeface="Arial" panose="020B0604020202020204"/>
                          <a:ea typeface="楷体_GB2312"/>
                        </a:defRPr>
                      </a:lvl5pPr>
                      <a:lvl6pPr marL="1714500" algn="l" defTabSz="685800" rtl="0" eaLnBrk="1" latinLnBrk="0" hangingPunct="1">
                        <a:defRPr sz="1350" kern="1200">
                          <a:solidFill>
                            <a:schemeClr val="tx1"/>
                          </a:solidFill>
                          <a:latin typeface="Arial" panose="020B0604020202020204"/>
                          <a:ea typeface="楷体_GB2312"/>
                        </a:defRPr>
                      </a:lvl6pPr>
                      <a:lvl7pPr marL="2057400" algn="l" defTabSz="685800" rtl="0" eaLnBrk="1" latinLnBrk="0" hangingPunct="1">
                        <a:defRPr sz="1350" kern="1200">
                          <a:solidFill>
                            <a:schemeClr val="tx1"/>
                          </a:solidFill>
                          <a:latin typeface="Arial" panose="020B0604020202020204"/>
                          <a:ea typeface="楷体_GB2312"/>
                        </a:defRPr>
                      </a:lvl7pPr>
                      <a:lvl8pPr marL="2400300" algn="l" defTabSz="685800" rtl="0" eaLnBrk="1" latinLnBrk="0" hangingPunct="1">
                        <a:defRPr sz="1350" kern="1200">
                          <a:solidFill>
                            <a:schemeClr val="tx1"/>
                          </a:solidFill>
                          <a:latin typeface="Arial" panose="020B0604020202020204"/>
                          <a:ea typeface="楷体_GB2312"/>
                        </a:defRPr>
                      </a:lvl8pPr>
                      <a:lvl9pPr marL="2743200" algn="l" defTabSz="685800" rtl="0" eaLnBrk="1" latinLnBrk="0" hangingPunct="1">
                        <a:defRPr sz="1350" kern="1200">
                          <a:solidFill>
                            <a:schemeClr val="tx1"/>
                          </a:solidFill>
                          <a:latin typeface="Arial" panose="020B060402020202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楷体_GB2312" pitchFamily="49" charset="-122"/>
                        </a:rPr>
                        <a:t>7</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3"/>
          <p:cNvSpPr>
            <a:spLocks noGrp="1" noChangeArrowheads="1"/>
          </p:cNvSpPr>
          <p:nvPr>
            <p:ph type="body" idx="1"/>
          </p:nvPr>
        </p:nvSpPr>
        <p:spPr>
          <a:xfrm>
            <a:off x="395536" y="2204864"/>
            <a:ext cx="8352928" cy="3096344"/>
          </a:xfrm>
        </p:spPr>
        <p:txBody>
          <a:bodyPr>
            <a:noAutofit/>
          </a:bodyPr>
          <a:lstStyle/>
          <a:p>
            <a:pPr marL="742950" lvl="1" indent="-285750" algn="just" fontAlgn="base">
              <a:spcBef>
                <a:spcPct val="20000"/>
              </a:spcBef>
              <a:spcAft>
                <a:spcPct val="0"/>
              </a:spcAft>
              <a:buFont typeface="Arial" panose="020B0604020202020204" pitchFamily="34" charset="0"/>
              <a:buChar char="–"/>
            </a:pPr>
            <a:r>
              <a:rPr lang="zh-CN" altLang="zh-CN" sz="2400" dirty="0"/>
              <a:t>前缀</a:t>
            </a:r>
            <a:r>
              <a:rPr lang="zh-CN" altLang="zh-CN" sz="2400" dirty="0"/>
              <a:t>扩展后的</a:t>
            </a:r>
            <a:r>
              <a:rPr lang="en-US" altLang="zh-CN" sz="2400" dirty="0"/>
              <a:t>IP</a:t>
            </a:r>
            <a:r>
              <a:rPr lang="zh-CN" altLang="zh-CN" sz="2400" dirty="0"/>
              <a:t>模式至多只有</a:t>
            </a:r>
            <a:r>
              <a:rPr lang="en-US" altLang="zh-CN" sz="2400" dirty="0"/>
              <a:t>4</a:t>
            </a:r>
            <a:r>
              <a:rPr lang="zh-CN" altLang="zh-CN" sz="2400" dirty="0"/>
              <a:t>个字节，故优化的</a:t>
            </a:r>
            <a:r>
              <a:rPr lang="en-US" altLang="zh-CN" sz="2400" dirty="0"/>
              <a:t>DAT</a:t>
            </a:r>
            <a:r>
              <a:rPr lang="zh-CN" altLang="zh-CN" sz="2400" dirty="0"/>
              <a:t>算法中，</a:t>
            </a:r>
            <a:r>
              <a:rPr lang="en-US" altLang="zh-CN" sz="2400" dirty="0"/>
              <a:t>AC</a:t>
            </a:r>
            <a:r>
              <a:rPr lang="zh-CN" altLang="zh-CN" sz="2400" dirty="0"/>
              <a:t>自动机最深层数为</a:t>
            </a:r>
            <a:r>
              <a:rPr lang="en-US" altLang="zh-CN" sz="2400" dirty="0"/>
              <a:t>4</a:t>
            </a:r>
            <a:r>
              <a:rPr lang="zh-CN" altLang="zh-CN" sz="2400" dirty="0"/>
              <a:t>，搜索速度快，效果好</a:t>
            </a:r>
            <a:endParaRPr lang="en-US" altLang="zh-CN" sz="2400" dirty="0"/>
          </a:p>
          <a:p>
            <a:pPr marL="742950" lvl="1" indent="-285750" algn="just" fontAlgn="base">
              <a:spcBef>
                <a:spcPct val="20000"/>
              </a:spcBef>
              <a:spcAft>
                <a:spcPct val="0"/>
              </a:spcAft>
              <a:buFont typeface="Arial" panose="020B0604020202020204" pitchFamily="34" charset="0"/>
              <a:buChar char="–"/>
            </a:pPr>
            <a:r>
              <a:rPr lang="zh-CN" altLang="en-US" sz="2400" dirty="0" smtClean="0">
                <a:solidFill>
                  <a:srgbClr val="FF0000"/>
                </a:solidFill>
                <a:highlight>
                  <a:srgbClr val="FFFF00"/>
                </a:highlight>
              </a:rPr>
              <a:t>不用</a:t>
            </a:r>
            <a:r>
              <a:rPr lang="zh-CN" altLang="en-US" sz="2400" dirty="0">
                <a:solidFill>
                  <a:srgbClr val="FF0000"/>
                </a:solidFill>
                <a:highlight>
                  <a:srgbClr val="FFFF00"/>
                </a:highlight>
              </a:rPr>
              <a:t>使用</a:t>
            </a:r>
            <a:r>
              <a:rPr lang="en-US" altLang="zh-CN" sz="2400" dirty="0">
                <a:solidFill>
                  <a:srgbClr val="FF0000"/>
                </a:solidFill>
                <a:highlight>
                  <a:srgbClr val="FFFF00"/>
                </a:highlight>
              </a:rPr>
              <a:t>fail</a:t>
            </a:r>
            <a:r>
              <a:rPr lang="zh-CN" altLang="en-US" sz="2400" dirty="0">
                <a:solidFill>
                  <a:srgbClr val="FF0000"/>
                </a:solidFill>
                <a:highlight>
                  <a:srgbClr val="FFFF00"/>
                </a:highlight>
              </a:rPr>
              <a:t>函数，所有失效</a:t>
            </a:r>
            <a:r>
              <a:rPr lang="zh-CN" altLang="en-US" sz="2400" dirty="0" smtClean="0">
                <a:solidFill>
                  <a:srgbClr val="FF0000"/>
                </a:solidFill>
                <a:highlight>
                  <a:srgbClr val="FFFF00"/>
                </a:highlight>
              </a:rPr>
              <a:t>都表示匹配结束</a:t>
            </a:r>
            <a:r>
              <a:rPr lang="zh-CN" altLang="en-US" sz="2400" dirty="0" smtClean="0"/>
              <a:t>（匹配失效位置在</a:t>
            </a:r>
            <a:r>
              <a:rPr lang="en-US" altLang="zh-CN" sz="2400" dirty="0" smtClean="0"/>
              <a:t>IP</a:t>
            </a:r>
            <a:r>
              <a:rPr lang="zh-CN" altLang="en-US" sz="2400" dirty="0" smtClean="0"/>
              <a:t>地址中也是有位置概念的）</a:t>
            </a:r>
            <a:endParaRPr lang="en-US" altLang="zh-CN" sz="2400" dirty="0"/>
          </a:p>
          <a:p>
            <a:pPr marL="742950" lvl="1" indent="-285750" algn="just" fontAlgn="base">
              <a:lnSpc>
                <a:spcPct val="100000"/>
              </a:lnSpc>
              <a:spcBef>
                <a:spcPct val="20000"/>
              </a:spcBef>
              <a:spcAft>
                <a:spcPct val="0"/>
              </a:spcAft>
              <a:buFont typeface="Arial" panose="020B0604020202020204" pitchFamily="34" charset="0"/>
              <a:buChar char="–"/>
            </a:pPr>
            <a:r>
              <a:rPr lang="zh-CN" altLang="zh-CN" sz="2400" dirty="0">
                <a:highlight>
                  <a:srgbClr val="FFFF00"/>
                </a:highlight>
              </a:rPr>
              <a:t>采用了前缀扩展技术，造成了大量的数据冗余，大大占用了内存空间</a:t>
            </a:r>
            <a:endParaRPr lang="en-US" altLang="zh-CN" sz="2400" dirty="0">
              <a:highlight>
                <a:srgbClr val="FFFF00"/>
              </a:highlight>
            </a:endParaRPr>
          </a:p>
          <a:p>
            <a:pPr marL="742950" lvl="1" indent="-285750" algn="just" fontAlgn="base">
              <a:spcBef>
                <a:spcPct val="20000"/>
              </a:spcBef>
              <a:spcAft>
                <a:spcPct val="0"/>
              </a:spcAft>
              <a:buFont typeface="Arial" panose="020B0604020202020204" pitchFamily="34" charset="0"/>
              <a:buChar char="–"/>
            </a:pPr>
            <a:r>
              <a:rPr lang="zh-CN" altLang="zh-CN" sz="2400" dirty="0"/>
              <a:t>考虑到</a:t>
            </a:r>
            <a:r>
              <a:rPr lang="en-US" altLang="zh-CN" sz="2400" dirty="0"/>
              <a:t>DAT</a:t>
            </a:r>
            <a:r>
              <a:rPr lang="zh-CN" altLang="zh-CN" sz="2400" dirty="0"/>
              <a:t>算法的自动机是逐层构建的，</a:t>
            </a:r>
            <a:r>
              <a:rPr lang="zh-CN" altLang="en-US" sz="2400" dirty="0"/>
              <a:t>模式较多地情况下</a:t>
            </a:r>
            <a:r>
              <a:rPr lang="zh-CN" altLang="zh-CN" sz="2400" dirty="0"/>
              <a:t>增加</a:t>
            </a:r>
            <a:r>
              <a:rPr lang="zh-CN" altLang="en-US" sz="2400" dirty="0"/>
              <a:t>状态</a:t>
            </a:r>
            <a:r>
              <a:rPr lang="zh-CN" altLang="zh-CN" sz="2400" dirty="0"/>
              <a:t>节点时会可能会</a:t>
            </a:r>
            <a:r>
              <a:rPr lang="zh-CN" altLang="en-US" sz="2400" dirty="0"/>
              <a:t>增加</a:t>
            </a:r>
            <a:r>
              <a:rPr lang="en-US" altLang="zh-CN" sz="2400" dirty="0"/>
              <a:t>next</a:t>
            </a:r>
            <a:r>
              <a:rPr lang="zh-CN" altLang="zh-CN" sz="2400" dirty="0"/>
              <a:t>表冲突</a:t>
            </a:r>
            <a:r>
              <a:rPr lang="zh-CN" altLang="en-US" sz="2400" dirty="0"/>
              <a:t>的概率</a:t>
            </a:r>
            <a:r>
              <a:rPr lang="zh-CN" altLang="zh-CN" sz="2400" dirty="0"/>
              <a:t>。</a:t>
            </a:r>
            <a:endParaRPr lang="en-US" altLang="zh-CN" sz="2400" dirty="0"/>
          </a:p>
        </p:txBody>
      </p:sp>
      <p:sp>
        <p:nvSpPr>
          <p:cNvPr id="2" name="矩形 1"/>
          <p:cNvSpPr/>
          <p:nvPr/>
        </p:nvSpPr>
        <p:spPr>
          <a:xfrm>
            <a:off x="467544" y="1340768"/>
            <a:ext cx="6318448" cy="461665"/>
          </a:xfrm>
          <a:prstGeom prst="rect">
            <a:avLst/>
          </a:prstGeom>
        </p:spPr>
        <p:txBody>
          <a:bodyPr wrap="square">
            <a:spAutoFit/>
          </a:bodyPr>
          <a:lstStyle/>
          <a:p>
            <a:pPr lvl="0"/>
            <a:r>
              <a:rPr lang="zh-CN" altLang="en-US" b="1" dirty="0">
                <a:solidFill>
                  <a:srgbClr val="C00000"/>
                </a:solidFill>
              </a:rPr>
              <a:t>基于</a:t>
            </a:r>
            <a:r>
              <a:rPr lang="en-US" altLang="zh-CN" b="1" dirty="0">
                <a:solidFill>
                  <a:srgbClr val="C00000"/>
                </a:solidFill>
              </a:rPr>
              <a:t>AC</a:t>
            </a:r>
            <a:r>
              <a:rPr lang="zh-CN" altLang="en-US" b="1" dirty="0">
                <a:solidFill>
                  <a:srgbClr val="C00000"/>
                </a:solidFill>
              </a:rPr>
              <a:t>双数组算法的</a:t>
            </a:r>
            <a:r>
              <a:rPr lang="en-US" altLang="zh-CN" b="1" dirty="0">
                <a:solidFill>
                  <a:srgbClr val="C00000"/>
                </a:solidFill>
              </a:rPr>
              <a:t>IP</a:t>
            </a:r>
            <a:r>
              <a:rPr lang="zh-CN" altLang="en-US" b="1" dirty="0">
                <a:solidFill>
                  <a:srgbClr val="C00000"/>
                </a:solidFill>
              </a:rPr>
              <a:t>地址匹配方法的特点</a:t>
            </a:r>
            <a:endParaRPr lang="en-US" altLang="zh-CN" b="1" dirty="0">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3"/>
          <p:cNvSpPr>
            <a:spLocks noGrp="1" noChangeArrowheads="1"/>
          </p:cNvSpPr>
          <p:nvPr>
            <p:ph type="body" idx="1"/>
          </p:nvPr>
        </p:nvSpPr>
        <p:spPr>
          <a:xfrm>
            <a:off x="683568" y="1124744"/>
            <a:ext cx="8229600" cy="2538413"/>
          </a:xfrm>
        </p:spPr>
        <p:txBody>
          <a:bodyPr/>
          <a:lstStyle/>
          <a:p>
            <a:pPr eaLnBrk="1" hangingPunct="1"/>
            <a:r>
              <a:rPr lang="zh-CN" altLang="en-US" dirty="0" smtClean="0">
                <a:solidFill>
                  <a:srgbClr val="000000"/>
                </a:solidFill>
              </a:rPr>
              <a:t>习题：利用双数组方法构建模式</a:t>
            </a:r>
            <a:r>
              <a:rPr lang="zh-CN" altLang="en-US" dirty="0" smtClean="0">
                <a:solidFill>
                  <a:srgbClr val="000000"/>
                </a:solidFill>
              </a:rPr>
              <a:t>集：</a:t>
            </a:r>
            <a:endParaRPr lang="en-US" altLang="zh-CN" dirty="0" smtClean="0">
              <a:solidFill>
                <a:srgbClr val="000000"/>
              </a:solidFill>
            </a:endParaRPr>
          </a:p>
          <a:p>
            <a:pPr marL="0" indent="0">
              <a:buNone/>
            </a:pPr>
            <a:r>
              <a:rPr lang="en-US" altLang="zh-CN" dirty="0" smtClean="0">
                <a:solidFill>
                  <a:srgbClr val="000000"/>
                </a:solidFill>
              </a:rPr>
              <a:t>{</a:t>
            </a:r>
            <a:r>
              <a:rPr lang="en-US" altLang="zh-CN" i="1" dirty="0" smtClean="0">
                <a:solidFill>
                  <a:srgbClr val="000000"/>
                </a:solidFill>
              </a:rPr>
              <a:t>116.97.114.0/24,</a:t>
            </a:r>
            <a:endParaRPr lang="en-US" altLang="zh-CN" i="1" dirty="0" smtClean="0">
              <a:solidFill>
                <a:srgbClr val="000000"/>
              </a:solidFill>
            </a:endParaRPr>
          </a:p>
          <a:p>
            <a:pPr marL="0" indent="0">
              <a:buNone/>
            </a:pPr>
            <a:r>
              <a:rPr lang="en-US" altLang="zh-CN" i="1" dirty="0" smtClean="0">
                <a:solidFill>
                  <a:srgbClr val="000000"/>
                </a:solidFill>
              </a:rPr>
              <a:t>116.104.101.0/24,</a:t>
            </a:r>
            <a:endParaRPr lang="en-US" altLang="zh-CN" i="1" dirty="0" smtClean="0">
              <a:solidFill>
                <a:srgbClr val="000000"/>
              </a:solidFill>
            </a:endParaRPr>
          </a:p>
          <a:p>
            <a:pPr marL="0" indent="0">
              <a:buNone/>
            </a:pPr>
            <a:r>
              <a:rPr lang="en-US" altLang="zh-CN" i="1" dirty="0" smtClean="0">
                <a:solidFill>
                  <a:srgbClr val="000000"/>
                </a:solidFill>
              </a:rPr>
              <a:t>104.101.114.0/24</a:t>
            </a:r>
            <a:r>
              <a:rPr lang="en-US" altLang="zh-CN" dirty="0" smtClean="0">
                <a:solidFill>
                  <a:srgbClr val="000000"/>
                </a:solidFill>
              </a:rPr>
              <a:t>} </a:t>
            </a:r>
            <a:endParaRPr lang="en-US" altLang="zh-CN" dirty="0" smtClean="0">
              <a:solidFill>
                <a:srgbClr val="000000"/>
              </a:solidFill>
            </a:endParaRPr>
          </a:p>
          <a:p>
            <a:pPr marL="0" indent="0">
              <a:buNone/>
            </a:pPr>
            <a:r>
              <a:rPr lang="zh-CN" altLang="en-US" dirty="0" smtClean="0">
                <a:solidFill>
                  <a:srgbClr val="000000"/>
                </a:solidFill>
              </a:rPr>
              <a:t>的</a:t>
            </a:r>
            <a:r>
              <a:rPr lang="zh-CN" altLang="en-US" dirty="0" smtClean="0">
                <a:solidFill>
                  <a:srgbClr val="000000"/>
                </a:solidFill>
              </a:rPr>
              <a:t>有限状态自动机，列出</a:t>
            </a:r>
            <a:r>
              <a:rPr lang="en-US" altLang="zh-CN" dirty="0" smtClean="0">
                <a:solidFill>
                  <a:srgbClr val="000000"/>
                </a:solidFill>
              </a:rPr>
              <a:t>Next</a:t>
            </a:r>
            <a:r>
              <a:rPr lang="zh-CN" altLang="en-US" dirty="0" smtClean="0">
                <a:solidFill>
                  <a:srgbClr val="000000"/>
                </a:solidFill>
              </a:rPr>
              <a:t>，</a:t>
            </a:r>
            <a:r>
              <a:rPr lang="en-US" altLang="zh-CN" dirty="0" smtClean="0">
                <a:solidFill>
                  <a:srgbClr val="000000"/>
                </a:solidFill>
              </a:rPr>
              <a:t>Base</a:t>
            </a:r>
            <a:r>
              <a:rPr lang="zh-CN" altLang="en-US" dirty="0" smtClean="0">
                <a:solidFill>
                  <a:srgbClr val="000000"/>
                </a:solidFill>
              </a:rPr>
              <a:t>，</a:t>
            </a:r>
            <a:r>
              <a:rPr lang="en-US" altLang="zh-CN" dirty="0" smtClean="0">
                <a:solidFill>
                  <a:srgbClr val="000000"/>
                </a:solidFill>
              </a:rPr>
              <a:t>Check</a:t>
            </a:r>
            <a:r>
              <a:rPr lang="zh-CN" altLang="en-US" dirty="0" smtClean="0">
                <a:solidFill>
                  <a:srgbClr val="000000"/>
                </a:solidFill>
              </a:rPr>
              <a:t>表。</a:t>
            </a:r>
            <a:endParaRPr lang="zh-CN" altLang="en-US" dirty="0" smtClean="0">
              <a:solidFill>
                <a:srgbClr val="000000"/>
              </a:solidFill>
            </a:endParaRPr>
          </a:p>
        </p:txBody>
      </p:sp>
      <p:sp>
        <p:nvSpPr>
          <p:cNvPr id="2" name="矩形 1"/>
          <p:cNvSpPr/>
          <p:nvPr/>
        </p:nvSpPr>
        <p:spPr>
          <a:xfrm>
            <a:off x="827584" y="3663157"/>
            <a:ext cx="5848741" cy="350865"/>
          </a:xfrm>
          <a:prstGeom prst="rect">
            <a:avLst/>
          </a:prstGeom>
        </p:spPr>
        <p:txBody>
          <a:bodyPr wrap="square">
            <a:spAutoFit/>
          </a:bodyPr>
          <a:lstStyle/>
          <a:p>
            <a:pPr fontAlgn="base">
              <a:lnSpc>
                <a:spcPct val="80000"/>
              </a:lnSpc>
              <a:spcBef>
                <a:spcPct val="0"/>
              </a:spcBef>
              <a:spcAft>
                <a:spcPct val="0"/>
              </a:spcAft>
            </a:pPr>
            <a:r>
              <a:rPr lang="en-US" altLang="zh-CN" sz="2100" b="1" dirty="0">
                <a:solidFill>
                  <a:srgbClr val="000000"/>
                </a:solidFill>
                <a:latin typeface="Times New Roman" panose="02020603050405020304"/>
                <a:ea typeface="楷体_GB2312" pitchFamily="49" charset="-122"/>
              </a:rPr>
              <a:t>ASCII</a:t>
            </a:r>
            <a:r>
              <a:rPr lang="zh-CN" altLang="en-US" sz="2100" b="1" dirty="0">
                <a:solidFill>
                  <a:srgbClr val="000000"/>
                </a:solidFill>
                <a:latin typeface="Times New Roman" panose="02020603050405020304"/>
                <a:ea typeface="楷体_GB2312" pitchFamily="49" charset="-122"/>
              </a:rPr>
              <a:t>码 </a:t>
            </a:r>
            <a:r>
              <a:rPr lang="en-US" altLang="zh-CN" sz="2100" b="1" dirty="0">
                <a:solidFill>
                  <a:srgbClr val="000000"/>
                </a:solidFill>
                <a:latin typeface="Times New Roman" panose="02020603050405020304"/>
                <a:ea typeface="楷体_GB2312" pitchFamily="49" charset="-122"/>
              </a:rPr>
              <a:t>a=97; e=101;h=104;r=114;t=116</a:t>
            </a:r>
            <a:endParaRPr lang="en-US" altLang="zh-CN" sz="2100" b="1" dirty="0">
              <a:solidFill>
                <a:srgbClr val="000000"/>
              </a:solidFill>
              <a:latin typeface="Times New Roman" panose="02020603050405020304"/>
              <a:ea typeface="楷体_GB2312" pitchFamily="49" charset="-122"/>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ChangeArrowheads="1"/>
          </p:cNvSpPr>
          <p:nvPr>
            <p:ph type="title"/>
          </p:nvPr>
        </p:nvSpPr>
        <p:spPr>
          <a:xfrm>
            <a:off x="539552" y="332656"/>
            <a:ext cx="7886700" cy="495211"/>
          </a:xfrm>
        </p:spPr>
        <p:txBody>
          <a:bodyPr>
            <a:normAutofit fontScale="90000"/>
          </a:bodyPr>
          <a:lstStyle/>
          <a:p>
            <a:r>
              <a:rPr lang="zh-CN" altLang="en-US" dirty="0">
                <a:highlight>
                  <a:srgbClr val="FFFF00"/>
                </a:highlight>
              </a:rPr>
              <a:t>信息内容特征码的</a:t>
            </a:r>
            <a:r>
              <a:rPr lang="zh-CN" altLang="en-US" dirty="0" smtClean="0">
                <a:highlight>
                  <a:srgbClr val="FFFF00"/>
                </a:highlight>
              </a:rPr>
              <a:t>提取</a:t>
            </a:r>
            <a:endParaRPr lang="zh-CN" altLang="en-US" dirty="0" smtClean="0">
              <a:highlight>
                <a:srgbClr val="FFFF00"/>
              </a:highlight>
            </a:endParaRPr>
          </a:p>
        </p:txBody>
      </p:sp>
      <p:sp>
        <p:nvSpPr>
          <p:cNvPr id="151554" name="Rectangle 3"/>
          <p:cNvSpPr>
            <a:spLocks noGrp="1" noChangeArrowheads="1"/>
          </p:cNvSpPr>
          <p:nvPr>
            <p:ph type="body" idx="1"/>
          </p:nvPr>
        </p:nvSpPr>
        <p:spPr>
          <a:xfrm>
            <a:off x="368102" y="1196752"/>
            <a:ext cx="8229600" cy="4392488"/>
          </a:xfrm>
        </p:spPr>
        <p:txBody>
          <a:bodyPr>
            <a:normAutofit/>
          </a:bodyPr>
          <a:lstStyle/>
          <a:p>
            <a:pPr eaLnBrk="1" hangingPunct="1"/>
            <a:endParaRPr lang="en-US" altLang="zh-CN" dirty="0" smtClean="0"/>
          </a:p>
          <a:p>
            <a:pPr lvl="1"/>
            <a:r>
              <a:rPr lang="zh-CN" altLang="en-US" sz="2800" dirty="0" smtClean="0"/>
              <a:t>最大</a:t>
            </a:r>
            <a:r>
              <a:rPr lang="zh-CN" altLang="en-US" sz="2800" dirty="0" smtClean="0"/>
              <a:t>公共子串</a:t>
            </a:r>
            <a:r>
              <a:rPr lang="zh-CN" altLang="en-US" sz="2800" dirty="0" smtClean="0"/>
              <a:t>问题     </a:t>
            </a:r>
            <a:r>
              <a:rPr lang="en-US" altLang="zh-CN" sz="2800" dirty="0" smtClean="0"/>
              <a:t>-</a:t>
            </a:r>
            <a:r>
              <a:rPr lang="zh-CN" altLang="en-US" sz="2800" dirty="0" smtClean="0"/>
              <a:t> </a:t>
            </a:r>
            <a:r>
              <a:rPr lang="en-US" altLang="zh-CN" sz="2800" dirty="0" smtClean="0"/>
              <a:t>LCS</a:t>
            </a:r>
            <a:r>
              <a:rPr lang="zh-CN" altLang="en-US" sz="2800" dirty="0" smtClean="0"/>
              <a:t>问题</a:t>
            </a:r>
            <a:r>
              <a:rPr lang="en-US" altLang="zh-CN" sz="2800" dirty="0" smtClean="0"/>
              <a:t>-</a:t>
            </a:r>
            <a:endParaRPr lang="en-US" altLang="zh-CN" sz="2800" dirty="0" smtClean="0"/>
          </a:p>
          <a:p>
            <a:pPr marL="342900" lvl="1" indent="0">
              <a:buNone/>
            </a:pPr>
            <a:r>
              <a:rPr lang="en-US" altLang="zh-CN" sz="2800" dirty="0"/>
              <a:t>   </a:t>
            </a:r>
            <a:r>
              <a:rPr lang="en-US" altLang="zh-CN" sz="2800" dirty="0" err="1"/>
              <a:t>ab</a:t>
            </a:r>
            <a:r>
              <a:rPr lang="en-US" altLang="zh-CN" sz="2800" dirty="0" err="1">
                <a:solidFill>
                  <a:srgbClr val="FF0000"/>
                </a:solidFill>
              </a:rPr>
              <a:t>cde</a:t>
            </a:r>
            <a:r>
              <a:rPr lang="en-US" altLang="zh-CN" sz="2800" dirty="0"/>
              <a:t>  </a:t>
            </a:r>
            <a:br>
              <a:rPr lang="en-US" altLang="zh-CN" sz="2800" dirty="0"/>
            </a:br>
            <a:r>
              <a:rPr lang="en-US" altLang="zh-CN" sz="2800" dirty="0"/>
              <a:t>   </a:t>
            </a:r>
            <a:r>
              <a:rPr lang="en-US" altLang="zh-CN" sz="2800" dirty="0" err="1">
                <a:solidFill>
                  <a:srgbClr val="FF0000"/>
                </a:solidFill>
              </a:rPr>
              <a:t>cde</a:t>
            </a:r>
            <a:r>
              <a:rPr lang="en-US" altLang="zh-CN" sz="2800" dirty="0" err="1"/>
              <a:t>f</a:t>
            </a:r>
            <a:r>
              <a:rPr lang="en-US" altLang="zh-CN" sz="2800" dirty="0"/>
              <a:t>  </a:t>
            </a:r>
            <a:br>
              <a:rPr lang="en-US" altLang="zh-CN" sz="2800" dirty="0"/>
            </a:br>
            <a:r>
              <a:rPr lang="en-US" altLang="zh-CN" sz="2800" dirty="0"/>
              <a:t>   </a:t>
            </a:r>
            <a:r>
              <a:rPr lang="en-US" altLang="zh-CN" sz="2800" dirty="0" err="1"/>
              <a:t>c</a:t>
            </a:r>
            <a:r>
              <a:rPr lang="en-US" altLang="zh-CN" sz="2800" dirty="0" err="1">
                <a:solidFill>
                  <a:srgbClr val="FF0000"/>
                </a:solidFill>
              </a:rPr>
              <a:t>cde</a:t>
            </a:r>
            <a:r>
              <a:rPr lang="en-US" altLang="zh-CN" sz="2800" dirty="0"/>
              <a:t> </a:t>
            </a:r>
            <a:endParaRPr lang="zh-CN" altLang="en-US" sz="2800" dirty="0" smtClean="0"/>
          </a:p>
          <a:p>
            <a:pPr lvl="1" eaLnBrk="1" hangingPunct="1"/>
            <a:r>
              <a:rPr lang="zh-CN" altLang="en-US" sz="2800" dirty="0" smtClean="0"/>
              <a:t>最大公共子序列</a:t>
            </a:r>
            <a:r>
              <a:rPr lang="zh-CN" altLang="en-US" sz="2800" dirty="0" smtClean="0"/>
              <a:t>问题   </a:t>
            </a:r>
            <a:endParaRPr lang="en-US" altLang="zh-CN" sz="2800" dirty="0" smtClean="0"/>
          </a:p>
          <a:p>
            <a:pPr marL="342900" lvl="1" indent="0">
              <a:buNone/>
            </a:pPr>
            <a:r>
              <a:rPr lang="en-US" altLang="zh-CN" sz="2800" dirty="0"/>
              <a:t>   </a:t>
            </a:r>
            <a:r>
              <a:rPr lang="en-US" altLang="zh-CN" sz="2800" dirty="0" err="1" smtClean="0">
                <a:solidFill>
                  <a:srgbClr val="FF0000"/>
                </a:solidFill>
              </a:rPr>
              <a:t>b</a:t>
            </a:r>
            <a:r>
              <a:rPr lang="en-US" altLang="zh-CN" sz="2800" dirty="0" err="1" smtClean="0"/>
              <a:t>d</a:t>
            </a:r>
            <a:r>
              <a:rPr lang="en-US" altLang="zh-CN" sz="2800" dirty="0" err="1" smtClean="0">
                <a:solidFill>
                  <a:srgbClr val="FF0000"/>
                </a:solidFill>
              </a:rPr>
              <a:t>c</a:t>
            </a:r>
            <a:r>
              <a:rPr lang="en-US" altLang="zh-CN" sz="2800" dirty="0" err="1" smtClean="0"/>
              <a:t>a</a:t>
            </a:r>
            <a:r>
              <a:rPr lang="en-US" altLang="zh-CN" sz="2800" dirty="0" err="1" smtClean="0">
                <a:solidFill>
                  <a:srgbClr val="FF0000"/>
                </a:solidFill>
              </a:rPr>
              <a:t>ba</a:t>
            </a:r>
            <a:endParaRPr lang="en-US" altLang="zh-CN" sz="2800" dirty="0" smtClean="0">
              <a:solidFill>
                <a:srgbClr val="FF0000"/>
              </a:solidFill>
            </a:endParaRPr>
          </a:p>
          <a:p>
            <a:pPr marL="342900" lvl="1" indent="0">
              <a:buNone/>
            </a:pPr>
            <a:r>
              <a:rPr lang="en-US" altLang="zh-CN" sz="2800" dirty="0" smtClean="0"/>
              <a:t>   </a:t>
            </a:r>
            <a:r>
              <a:rPr lang="en-US" altLang="zh-CN" sz="2800" dirty="0" err="1" smtClean="0"/>
              <a:t>a</a:t>
            </a:r>
            <a:r>
              <a:rPr lang="en-US" altLang="zh-CN" sz="2800" dirty="0" err="1" smtClean="0">
                <a:solidFill>
                  <a:srgbClr val="FF0000"/>
                </a:solidFill>
              </a:rPr>
              <a:t>bcb</a:t>
            </a:r>
            <a:r>
              <a:rPr lang="en-US" altLang="zh-CN" sz="2800" dirty="0" err="1" smtClean="0"/>
              <a:t>d</a:t>
            </a:r>
            <a:r>
              <a:rPr lang="en-US" altLang="zh-CN" sz="2800" dirty="0" err="1" smtClean="0">
                <a:solidFill>
                  <a:srgbClr val="FF0000"/>
                </a:solidFill>
              </a:rPr>
              <a:t>a</a:t>
            </a:r>
            <a:r>
              <a:rPr lang="en-US" altLang="zh-CN" sz="2800" dirty="0" err="1" smtClean="0"/>
              <a:t>b</a:t>
            </a:r>
            <a:r>
              <a:rPr lang="en-US" altLang="zh-CN" sz="2800" dirty="0"/>
              <a:t> </a:t>
            </a:r>
            <a:r>
              <a:rPr lang="en-US" altLang="zh-CN" sz="2800" dirty="0" smtClean="0"/>
              <a:t> </a:t>
            </a:r>
            <a:br>
              <a:rPr lang="en-US" altLang="zh-CN" sz="2800" dirty="0"/>
            </a:br>
            <a:endParaRPr lang="en-US" altLang="zh-CN" sz="2800" dirty="0"/>
          </a:p>
          <a:p>
            <a:pPr lvl="1" eaLnBrk="1" hangingPunct="1"/>
            <a:endParaRPr lang="zh-CN" altLang="en-US" dirty="0" smtClean="0"/>
          </a:p>
        </p:txBody>
      </p:sp>
      <p:sp>
        <p:nvSpPr>
          <p:cNvPr id="4" name="Rectangle 2"/>
          <p:cNvSpPr txBox="1">
            <a:spLocks noChangeArrowheads="1"/>
          </p:cNvSpPr>
          <p:nvPr/>
        </p:nvSpPr>
        <p:spPr>
          <a:xfrm>
            <a:off x="539552" y="1196752"/>
            <a:ext cx="7886700" cy="495211"/>
          </a:xfrm>
          <a:prstGeom prst="rect">
            <a:avLst/>
          </a:prstGeom>
        </p:spPr>
        <p:txBody>
          <a:bodyPr vert="horz" lIns="91440" tIns="45720" rIns="91440" bIns="45720" rtlCol="0" anchor="b" anchorCtr="0">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endParaRPr lang="zh-CN" altLang="en-US" dirty="0" smtClean="0"/>
          </a:p>
        </p:txBody>
      </p:sp>
      <p:sp>
        <p:nvSpPr>
          <p:cNvPr id="2" name="矩形 1"/>
          <p:cNvSpPr/>
          <p:nvPr/>
        </p:nvSpPr>
        <p:spPr>
          <a:xfrm>
            <a:off x="6156176" y="2708920"/>
            <a:ext cx="1627369" cy="523220"/>
          </a:xfrm>
          <a:prstGeom prst="rect">
            <a:avLst/>
          </a:prstGeom>
        </p:spPr>
        <p:txBody>
          <a:bodyPr wrap="none">
            <a:spAutoFit/>
          </a:bodyPr>
          <a:lstStyle/>
          <a:p>
            <a:r>
              <a:rPr lang="zh-CN" altLang="en-US" sz="2800" b="1" dirty="0" smtClean="0">
                <a:solidFill>
                  <a:srgbClr val="C00000"/>
                </a:solidFill>
              </a:rPr>
              <a:t>近似匹配</a:t>
            </a:r>
            <a:endParaRPr lang="zh-CN" altLang="en-US" sz="2800" b="1" dirty="0">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3"/>
          <p:cNvSpPr>
            <a:spLocks noGrp="1" noChangeArrowheads="1"/>
          </p:cNvSpPr>
          <p:nvPr>
            <p:ph type="body" idx="1"/>
          </p:nvPr>
        </p:nvSpPr>
        <p:spPr>
          <a:xfrm>
            <a:off x="323528" y="1052736"/>
            <a:ext cx="8229600" cy="4392488"/>
          </a:xfrm>
        </p:spPr>
        <p:txBody>
          <a:bodyPr>
            <a:normAutofit/>
          </a:bodyPr>
          <a:lstStyle/>
          <a:p>
            <a:pPr eaLnBrk="1" hangingPunct="1"/>
            <a:r>
              <a:rPr lang="zh-CN" altLang="en-US" sz="2800" dirty="0" smtClean="0">
                <a:highlight>
                  <a:srgbClr val="FFFF00"/>
                </a:highlight>
              </a:rPr>
              <a:t>最长公共子串</a:t>
            </a:r>
            <a:r>
              <a:rPr lang="zh-CN" altLang="en-US" sz="2800" dirty="0" smtClean="0"/>
              <a:t>（</a:t>
            </a:r>
            <a:r>
              <a:rPr lang="en-US" altLang="zh-CN" sz="2800" dirty="0" smtClean="0"/>
              <a:t>Longest common substring, </a:t>
            </a:r>
            <a:r>
              <a:rPr lang="zh-CN" altLang="en-US" sz="2800" dirty="0" smtClean="0"/>
              <a:t>简称</a:t>
            </a:r>
            <a:r>
              <a:rPr lang="en-US" altLang="zh-CN" sz="2800" dirty="0" smtClean="0">
                <a:highlight>
                  <a:srgbClr val="FFFF00"/>
                </a:highlight>
              </a:rPr>
              <a:t>LCS</a:t>
            </a:r>
            <a:r>
              <a:rPr lang="zh-CN" altLang="en-US" sz="2800" dirty="0" smtClean="0"/>
              <a:t>）</a:t>
            </a:r>
            <a:r>
              <a:rPr lang="zh-CN" altLang="en-US" sz="2800" dirty="0" smtClean="0">
                <a:highlight>
                  <a:srgbClr val="FFFF00"/>
                </a:highlight>
              </a:rPr>
              <a:t>问题</a:t>
            </a:r>
            <a:endParaRPr lang="en-US" altLang="zh-CN" sz="2800" dirty="0" smtClean="0"/>
          </a:p>
          <a:p>
            <a:pPr eaLnBrk="1" hangingPunct="1"/>
            <a:endParaRPr lang="zh-CN" altLang="en-US" sz="2800" dirty="0" smtClean="0"/>
          </a:p>
          <a:p>
            <a:pPr lvl="1" eaLnBrk="1" hangingPunct="1"/>
            <a:r>
              <a:rPr lang="zh-CN" altLang="en-US" sz="2400" dirty="0" smtClean="0"/>
              <a:t>最求出给定的一组字符串的长度最大的共有的子字符串</a:t>
            </a:r>
            <a:endParaRPr lang="zh-CN" altLang="zh-CN" sz="2400" dirty="0" smtClean="0"/>
          </a:p>
          <a:p>
            <a:pPr lvl="1" eaLnBrk="1" hangingPunct="1"/>
            <a:r>
              <a:rPr lang="zh-CN" altLang="en-US" sz="2400" dirty="0" smtClean="0"/>
              <a:t>举例，以下三个字符串的</a:t>
            </a:r>
            <a:r>
              <a:rPr lang="en-US" altLang="zh-CN" sz="2400" dirty="0" smtClean="0"/>
              <a:t>LCS</a:t>
            </a:r>
            <a:r>
              <a:rPr lang="zh-CN" altLang="en-US" sz="2400" dirty="0" smtClean="0"/>
              <a:t>就是 </a:t>
            </a:r>
            <a:r>
              <a:rPr lang="en-US" altLang="zh-CN" sz="2400" dirty="0" err="1" smtClean="0"/>
              <a:t>cde</a:t>
            </a:r>
            <a:r>
              <a:rPr lang="zh-CN" altLang="en-US" sz="2400" dirty="0" smtClean="0"/>
              <a:t> </a:t>
            </a:r>
            <a:br>
              <a:rPr lang="zh-CN" altLang="en-US" sz="2400" dirty="0" smtClean="0"/>
            </a:br>
            <a:r>
              <a:rPr lang="zh-CN" altLang="en-US" sz="2400" dirty="0" smtClean="0"/>
              <a:t>   </a:t>
            </a:r>
            <a:r>
              <a:rPr lang="en-US" altLang="zh-CN" sz="2400" dirty="0" err="1" smtClean="0"/>
              <a:t>ab</a:t>
            </a:r>
            <a:r>
              <a:rPr lang="en-US" altLang="zh-CN" sz="2400" dirty="0" err="1" smtClean="0">
                <a:solidFill>
                  <a:srgbClr val="FF0000"/>
                </a:solidFill>
              </a:rPr>
              <a:t>cde</a:t>
            </a:r>
            <a:r>
              <a:rPr lang="en-US" altLang="zh-CN" sz="2400" dirty="0" smtClean="0"/>
              <a:t>  </a:t>
            </a:r>
            <a:br>
              <a:rPr lang="en-US" altLang="zh-CN" sz="2400" dirty="0" smtClean="0"/>
            </a:br>
            <a:r>
              <a:rPr lang="en-US" altLang="zh-CN" sz="2400" dirty="0" smtClean="0"/>
              <a:t>   </a:t>
            </a:r>
            <a:r>
              <a:rPr lang="en-US" altLang="zh-CN" sz="2400" dirty="0" err="1" smtClean="0">
                <a:solidFill>
                  <a:srgbClr val="FF0000"/>
                </a:solidFill>
              </a:rPr>
              <a:t>cde</a:t>
            </a:r>
            <a:r>
              <a:rPr lang="en-US" altLang="zh-CN" sz="2400" dirty="0" err="1" smtClean="0"/>
              <a:t>f</a:t>
            </a:r>
            <a:r>
              <a:rPr lang="en-US" altLang="zh-CN" sz="2400" dirty="0" smtClean="0"/>
              <a:t>  </a:t>
            </a:r>
            <a:br>
              <a:rPr lang="en-US" altLang="zh-CN" sz="2400" dirty="0" smtClean="0"/>
            </a:br>
            <a:r>
              <a:rPr lang="en-US" altLang="zh-CN" sz="2400" dirty="0" smtClean="0"/>
              <a:t>   </a:t>
            </a:r>
            <a:r>
              <a:rPr lang="en-US" altLang="zh-CN" sz="2400" dirty="0" err="1" smtClean="0"/>
              <a:t>c</a:t>
            </a:r>
            <a:r>
              <a:rPr lang="en-US" altLang="zh-CN" sz="2400" dirty="0" err="1" smtClean="0">
                <a:solidFill>
                  <a:srgbClr val="FF0000"/>
                </a:solidFill>
              </a:rPr>
              <a:t>cde</a:t>
            </a:r>
            <a:r>
              <a:rPr lang="en-US" altLang="zh-CN" sz="2400" dirty="0" smtClean="0"/>
              <a:t> </a:t>
            </a:r>
            <a:endParaRPr lang="en-US" altLang="zh-CN" sz="2400" dirty="0" smtClean="0"/>
          </a:p>
          <a:p>
            <a:pPr lvl="1" eaLnBrk="1" hangingPunct="1"/>
            <a:r>
              <a:rPr lang="zh-CN" altLang="en-US" sz="2400" dirty="0" smtClean="0"/>
              <a:t>用处：查找网络传输数据中的最长相同</a:t>
            </a:r>
            <a:r>
              <a:rPr lang="zh-CN" altLang="en-US" sz="2400" dirty="0" smtClean="0"/>
              <a:t>片段</a:t>
            </a:r>
            <a:endParaRPr lang="zh-CN" altLang="en-US" sz="2400" dirty="0" smtClean="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392194" name="Rectangle 2"/>
          <p:cNvSpPr>
            <a:spLocks noGrp="1" noRot="1" noChangeArrowheads="1"/>
          </p:cNvSpPr>
          <p:nvPr>
            <p:ph type="title"/>
          </p:nvPr>
        </p:nvSpPr>
        <p:spPr>
          <a:xfrm>
            <a:off x="120269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AC</a:t>
            </a:r>
            <a:r>
              <a:rPr lang="zh-CN" altLang="en-US" dirty="0">
                <a:effectLst>
                  <a:outerShdw blurRad="38100" dist="38100" dir="2700000">
                    <a:srgbClr val="000000"/>
                  </a:outerShdw>
                </a:effectLst>
              </a:rPr>
              <a:t>算法与</a:t>
            </a:r>
            <a:r>
              <a:rPr lang="en-US" altLang="zh-CN" dirty="0">
                <a:effectLst>
                  <a:outerShdw blurRad="38100" dist="38100" dir="2700000">
                    <a:srgbClr val="000000"/>
                  </a:outerShdw>
                </a:effectLst>
              </a:rPr>
              <a:t>Wu-Manber</a:t>
            </a:r>
            <a:r>
              <a:rPr lang="zh-CN" altLang="en-US" dirty="0">
                <a:effectLst>
                  <a:outerShdw blurRad="38100" dist="38100" dir="2700000">
                    <a:srgbClr val="000000"/>
                  </a:outerShdw>
                </a:effectLst>
              </a:rPr>
              <a:t>算法比较</a:t>
            </a:r>
            <a:endParaRPr lang="zh-CN" altLang="en-US" dirty="0">
              <a:effectLst>
                <a:outerShdw blurRad="38100" dist="38100" dir="2700000">
                  <a:srgbClr val="000000"/>
                </a:outerShdw>
              </a:effectLst>
            </a:endParaRPr>
          </a:p>
        </p:txBody>
      </p:sp>
      <p:sp>
        <p:nvSpPr>
          <p:cNvPr id="229379" name="Rectangle 3"/>
          <p:cNvSpPr>
            <a:spLocks noGrp="1" noRot="1"/>
          </p:cNvSpPr>
          <p:nvPr>
            <p:ph idx="1"/>
          </p:nvPr>
        </p:nvSpPr>
        <p:spPr/>
        <p:txBody>
          <a:bodyPr vert="horz" wrap="square" lIns="91440" tIns="45720" rIns="91440" bIns="45720" anchor="t"/>
          <a:lstStyle/>
          <a:p>
            <a:pPr eaLnBrk="1" hangingPunct="1">
              <a:lnSpc>
                <a:spcPct val="120000"/>
              </a:lnSpc>
              <a:buNone/>
            </a:pPr>
            <a:r>
              <a:rPr lang="en-US" altLang="zh-CN" sz="2400" dirty="0"/>
              <a:t>(1) </a:t>
            </a:r>
            <a:r>
              <a:rPr lang="zh-CN" altLang="en-US" sz="2400" dirty="0"/>
              <a:t>测试环境</a:t>
            </a:r>
            <a:endParaRPr lang="zh-CN" altLang="en-US" sz="2400" dirty="0"/>
          </a:p>
          <a:p>
            <a:pPr eaLnBrk="1" hangingPunct="1">
              <a:lnSpc>
                <a:spcPct val="120000"/>
              </a:lnSpc>
              <a:buNone/>
            </a:pPr>
            <a:r>
              <a:rPr lang="zh-CN" altLang="en-US" sz="2400" dirty="0"/>
              <a:t>		方正个人电脑</a:t>
            </a:r>
            <a:r>
              <a:rPr lang="en-US" altLang="zh-CN" sz="2400" dirty="0"/>
              <a:t>, </a:t>
            </a:r>
            <a:r>
              <a:rPr lang="zh-CN" altLang="en-US" sz="2400" dirty="0"/>
              <a:t>配置如下</a:t>
            </a:r>
            <a:r>
              <a:rPr lang="en-US" altLang="zh-CN" sz="2400" dirty="0"/>
              <a:t>: CPU </a:t>
            </a:r>
            <a:r>
              <a:rPr lang="zh-CN" altLang="en-US" sz="2400" dirty="0"/>
              <a:t>是</a:t>
            </a:r>
            <a:r>
              <a:rPr lang="en-US" altLang="zh-CN" sz="2400" dirty="0"/>
              <a:t>Intel Pentinum IV2. 4GHz ,</a:t>
            </a:r>
            <a:r>
              <a:rPr lang="zh-CN" altLang="en-US" sz="2400" dirty="0"/>
              <a:t>内存</a:t>
            </a:r>
            <a:r>
              <a:rPr lang="en-US" altLang="zh-CN" sz="2400" dirty="0"/>
              <a:t>512M , </a:t>
            </a:r>
            <a:r>
              <a:rPr lang="zh-CN" altLang="en-US" sz="2400" dirty="0"/>
              <a:t>硬盘</a:t>
            </a:r>
            <a:r>
              <a:rPr lang="en-US" altLang="zh-CN" sz="2400" dirty="0"/>
              <a:t>80G, </a:t>
            </a:r>
            <a:r>
              <a:rPr lang="zh-CN" altLang="en-US" sz="2400" dirty="0"/>
              <a:t>操作系统</a:t>
            </a:r>
            <a:r>
              <a:rPr lang="en-US" altLang="zh-CN" sz="2400" dirty="0"/>
              <a:t>Windows 2000 Server ,</a:t>
            </a:r>
            <a:r>
              <a:rPr lang="zh-CN" altLang="en-US" sz="2400" dirty="0"/>
              <a:t>算法实现环境是</a:t>
            </a:r>
            <a:r>
              <a:rPr lang="en-US" altLang="zh-CN" sz="2400" dirty="0"/>
              <a:t>Visual C+ + 6. 0 </a:t>
            </a:r>
            <a:r>
              <a:rPr lang="zh-CN" altLang="en-US" sz="2400" dirty="0"/>
              <a:t>。</a:t>
            </a:r>
            <a:endParaRPr lang="zh-CN" altLang="en-US" sz="2400" dirty="0"/>
          </a:p>
          <a:p>
            <a:pPr eaLnBrk="1" hangingPunct="1">
              <a:lnSpc>
                <a:spcPct val="120000"/>
              </a:lnSpc>
              <a:buNone/>
            </a:pPr>
            <a:r>
              <a:rPr lang="zh-CN" altLang="en-US" sz="2400" dirty="0"/>
              <a:t>		测试</a:t>
            </a:r>
            <a:r>
              <a:rPr lang="en-US" altLang="zh-CN" sz="2400" dirty="0"/>
              <a:t>Aho-Corasick </a:t>
            </a:r>
            <a:r>
              <a:rPr lang="zh-CN" altLang="en-US" sz="2400" dirty="0"/>
              <a:t>和</a:t>
            </a:r>
            <a:r>
              <a:rPr lang="en-US" altLang="zh-CN" sz="2400" dirty="0"/>
              <a:t>Wu-Manber </a:t>
            </a:r>
            <a:r>
              <a:rPr lang="zh-CN" altLang="en-US" sz="2400" dirty="0"/>
              <a:t>两种算法</a:t>
            </a:r>
            <a:r>
              <a:rPr lang="en-US" altLang="zh-CN" sz="2400" dirty="0"/>
              <a:t>,</a:t>
            </a:r>
            <a:r>
              <a:rPr lang="zh-CN" altLang="en-US" sz="2400" dirty="0"/>
              <a:t>所使用的中文语料长度为</a:t>
            </a:r>
            <a:r>
              <a:rPr lang="en-US" altLang="zh-CN" sz="2400" dirty="0"/>
              <a:t>5 ,797 ,998 </a:t>
            </a:r>
            <a:r>
              <a:rPr lang="zh-CN" altLang="en-US" sz="2400" dirty="0"/>
              <a:t>字节</a:t>
            </a:r>
            <a:r>
              <a:rPr lang="en-US" altLang="zh-CN" sz="2400" dirty="0"/>
              <a:t>;</a:t>
            </a:r>
            <a:r>
              <a:rPr lang="zh-CN" altLang="en-US" sz="2400" dirty="0"/>
              <a:t>英文语料长度为</a:t>
            </a:r>
            <a:r>
              <a:rPr lang="en-US" altLang="zh-CN" sz="2400" dirty="0"/>
              <a:t>4 ,296 ,532 </a:t>
            </a:r>
            <a:r>
              <a:rPr lang="zh-CN" altLang="en-US" sz="2400" dirty="0"/>
              <a:t>字节。</a:t>
            </a:r>
            <a:endParaRPr lang="zh-CN" altLang="en-US" sz="2400" dirty="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3"/>
          <p:cNvSpPr>
            <a:spLocks noGrp="1" noChangeArrowheads="1"/>
          </p:cNvSpPr>
          <p:nvPr>
            <p:ph type="body" idx="1"/>
          </p:nvPr>
        </p:nvSpPr>
        <p:spPr>
          <a:xfrm>
            <a:off x="467544" y="1196752"/>
            <a:ext cx="8229600" cy="5068888"/>
          </a:xfrm>
        </p:spPr>
        <p:txBody>
          <a:bodyPr/>
          <a:lstStyle/>
          <a:p>
            <a:pPr eaLnBrk="1" hangingPunct="1"/>
            <a:r>
              <a:rPr lang="zh-CN" altLang="en-US" sz="2800" dirty="0" smtClean="0">
                <a:solidFill>
                  <a:srgbClr val="C00000"/>
                </a:solidFill>
              </a:rPr>
              <a:t>方法</a:t>
            </a:r>
            <a:endParaRPr lang="zh-CN" altLang="en-US" sz="2800" dirty="0" smtClean="0">
              <a:solidFill>
                <a:srgbClr val="C00000"/>
              </a:solidFill>
            </a:endParaRPr>
          </a:p>
          <a:p>
            <a:pPr lvl="1" eaLnBrk="1" hangingPunct="1">
              <a:lnSpc>
                <a:spcPct val="150000"/>
              </a:lnSpc>
              <a:buFont typeface="Wingdings" panose="05000000000000000000" pitchFamily="2" charset="2"/>
              <a:buChar char="p"/>
            </a:pPr>
            <a:r>
              <a:rPr lang="zh-CN" altLang="en-US" sz="2400" dirty="0" smtClean="0"/>
              <a:t> </a:t>
            </a:r>
            <a:r>
              <a:rPr lang="zh-CN" altLang="en-US" sz="2400" dirty="0" smtClean="0">
                <a:highlight>
                  <a:srgbClr val="FFFF00"/>
                </a:highlight>
              </a:rPr>
              <a:t>广义后缀树</a:t>
            </a:r>
            <a:r>
              <a:rPr lang="zh-CN" altLang="en-US" sz="2400" dirty="0" smtClean="0"/>
              <a:t>（</a:t>
            </a:r>
            <a:r>
              <a:rPr lang="en-US" altLang="zh-CN" sz="2400" dirty="0" smtClean="0"/>
              <a:t>Generalized Suffix Tree</a:t>
            </a:r>
            <a:r>
              <a:rPr lang="zh-CN" altLang="en-US" sz="2400" dirty="0" smtClean="0"/>
              <a:t>，简称</a:t>
            </a:r>
            <a:r>
              <a:rPr lang="en-US" altLang="zh-CN" sz="2400" dirty="0" smtClean="0">
                <a:highlight>
                  <a:srgbClr val="FFFF00"/>
                </a:highlight>
              </a:rPr>
              <a:t>GST</a:t>
            </a:r>
            <a:r>
              <a:rPr lang="en-US" altLang="zh-CN" sz="2400" dirty="0" smtClean="0"/>
              <a:t>)</a:t>
            </a:r>
            <a:r>
              <a:rPr lang="zh-CN" altLang="en-US" sz="2400" dirty="0" smtClean="0"/>
              <a:t>算法 </a:t>
            </a:r>
            <a:endParaRPr lang="zh-CN" altLang="en-US" sz="2400" dirty="0" smtClean="0"/>
          </a:p>
          <a:p>
            <a:pPr lvl="1" eaLnBrk="1" hangingPunct="1">
              <a:lnSpc>
                <a:spcPct val="150000"/>
              </a:lnSpc>
              <a:buFont typeface="Wingdings" panose="05000000000000000000" pitchFamily="2" charset="2"/>
              <a:buChar char="p"/>
            </a:pPr>
            <a:r>
              <a:rPr lang="zh-CN" altLang="en-US" sz="2400" dirty="0" smtClean="0"/>
              <a:t> 把</a:t>
            </a:r>
            <a:r>
              <a:rPr lang="zh-CN" altLang="en-US" sz="2400" dirty="0" smtClean="0"/>
              <a:t>给定的</a:t>
            </a:r>
            <a:r>
              <a:rPr lang="en-US" altLang="zh-CN" sz="2400" dirty="0" smtClean="0"/>
              <a:t>N</a:t>
            </a:r>
            <a:r>
              <a:rPr lang="zh-CN" altLang="en-US" sz="2400" dirty="0" smtClean="0"/>
              <a:t>个源字符串的所有的后缀建成一颗</a:t>
            </a:r>
            <a:r>
              <a:rPr lang="zh-CN" altLang="en-US" sz="2400" dirty="0" smtClean="0"/>
              <a:t>树</a:t>
            </a:r>
            <a:endParaRPr lang="en-US" altLang="zh-CN" sz="2400" dirty="0" smtClean="0"/>
          </a:p>
          <a:p>
            <a:pPr lvl="2" eaLnBrk="1" hangingPunct="1">
              <a:lnSpc>
                <a:spcPct val="150000"/>
              </a:lnSpc>
              <a:buFont typeface="Wingdings" panose="05000000000000000000" pitchFamily="2" charset="2"/>
              <a:buChar char="ü"/>
            </a:pPr>
            <a:r>
              <a:rPr lang="zh-CN" altLang="zh-CN" sz="2800" dirty="0" smtClean="0"/>
              <a:t>所有</a:t>
            </a:r>
            <a:r>
              <a:rPr lang="zh-CN" altLang="zh-CN" sz="2800" dirty="0" smtClean="0"/>
              <a:t>后缀</a:t>
            </a:r>
            <a:endParaRPr lang="zh-CN" altLang="en-US" sz="2800" dirty="0" smtClean="0"/>
          </a:p>
          <a:p>
            <a:pPr lvl="2" eaLnBrk="1" hangingPunct="1">
              <a:lnSpc>
                <a:spcPct val="150000"/>
              </a:lnSpc>
              <a:buFont typeface="Wingdings" panose="05000000000000000000" pitchFamily="2" charset="2"/>
              <a:buChar char="ü"/>
            </a:pPr>
            <a:r>
              <a:rPr lang="zh-CN" altLang="zh-CN" sz="2800" dirty="0" smtClean="0"/>
              <a:t>构建树</a:t>
            </a:r>
            <a:endParaRPr lang="zh-CN" altLang="en-US" sz="2800" dirty="0" smtClean="0"/>
          </a:p>
          <a:p>
            <a:pPr lvl="2" eaLnBrk="1" hangingPunct="1">
              <a:lnSpc>
                <a:spcPct val="150000"/>
              </a:lnSpc>
              <a:buFont typeface="Wingdings" panose="05000000000000000000" pitchFamily="2" charset="2"/>
              <a:buChar char="ü"/>
            </a:pPr>
            <a:r>
              <a:rPr lang="zh-CN" altLang="zh-CN" sz="2800" dirty="0" smtClean="0"/>
              <a:t>通过树的查找，获得最大公共子串</a:t>
            </a:r>
            <a:endParaRPr lang="zh-CN" altLang="zh-CN" sz="2800" dirty="0" smtClean="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3"/>
          <p:cNvSpPr>
            <a:spLocks noGrp="1" noChangeArrowheads="1"/>
          </p:cNvSpPr>
          <p:nvPr>
            <p:ph type="body" idx="1"/>
          </p:nvPr>
        </p:nvSpPr>
        <p:spPr>
          <a:xfrm>
            <a:off x="467544" y="1124744"/>
            <a:ext cx="8229600" cy="5068888"/>
          </a:xfrm>
        </p:spPr>
        <p:txBody>
          <a:bodyPr/>
          <a:lstStyle/>
          <a:p>
            <a:pPr eaLnBrk="1" hangingPunct="1">
              <a:lnSpc>
                <a:spcPct val="150000"/>
              </a:lnSpc>
            </a:pPr>
            <a:r>
              <a:rPr lang="zh-CN" altLang="en-US" sz="2400" dirty="0" smtClean="0"/>
              <a:t>字符串后缀的提取</a:t>
            </a:r>
            <a:endParaRPr lang="zh-CN" altLang="en-US" sz="2400" dirty="0" smtClean="0"/>
          </a:p>
          <a:p>
            <a:pPr lvl="1" eaLnBrk="1" hangingPunct="1">
              <a:lnSpc>
                <a:spcPct val="150000"/>
              </a:lnSpc>
            </a:pPr>
            <a:r>
              <a:rPr lang="zh-CN" altLang="en-US" sz="2400" dirty="0" smtClean="0"/>
              <a:t>以字符串 </a:t>
            </a:r>
            <a:r>
              <a:rPr lang="en-US" altLang="zh-CN" sz="2400" dirty="0" err="1" smtClean="0">
                <a:solidFill>
                  <a:srgbClr val="C00000"/>
                </a:solidFill>
              </a:rPr>
              <a:t>aboreabo</a:t>
            </a:r>
            <a:r>
              <a:rPr lang="zh-CN" altLang="en-US" sz="2400" dirty="0" smtClean="0"/>
              <a:t>为例，</a:t>
            </a:r>
            <a:r>
              <a:rPr lang="zh-CN" altLang="en-US" sz="2400" dirty="0" smtClean="0">
                <a:highlight>
                  <a:srgbClr val="FFFF00"/>
                </a:highlight>
              </a:rPr>
              <a:t>把它的所有后缀按字典顺序排列</a:t>
            </a:r>
            <a:r>
              <a:rPr lang="zh-CN" altLang="en-US" sz="2400" dirty="0" smtClean="0"/>
              <a:t>后为：</a:t>
            </a:r>
            <a:endParaRPr lang="zh-CN" altLang="en-US" sz="2400" dirty="0" smtClean="0"/>
          </a:p>
          <a:p>
            <a:pPr lvl="2" eaLnBrk="1" hangingPunct="1">
              <a:lnSpc>
                <a:spcPct val="100000"/>
              </a:lnSpc>
            </a:pPr>
            <a:r>
              <a:rPr lang="en-US" altLang="zh-CN" dirty="0" smtClean="0">
                <a:solidFill>
                  <a:srgbClr val="C00000"/>
                </a:solidFill>
              </a:rPr>
              <a:t>abo</a:t>
            </a:r>
            <a:endParaRPr lang="en-US" altLang="zh-CN" dirty="0" smtClean="0">
              <a:solidFill>
                <a:srgbClr val="C00000"/>
              </a:solidFill>
            </a:endParaRPr>
          </a:p>
          <a:p>
            <a:pPr lvl="2" eaLnBrk="1" hangingPunct="1">
              <a:lnSpc>
                <a:spcPct val="100000"/>
              </a:lnSpc>
            </a:pPr>
            <a:r>
              <a:rPr lang="en-US" altLang="zh-CN" dirty="0" err="1" smtClean="0">
                <a:solidFill>
                  <a:srgbClr val="C00000"/>
                </a:solidFill>
              </a:rPr>
              <a:t>aboreabo</a:t>
            </a:r>
            <a:endParaRPr lang="en-US" altLang="zh-CN" dirty="0" smtClean="0">
              <a:solidFill>
                <a:srgbClr val="C00000"/>
              </a:solidFill>
            </a:endParaRPr>
          </a:p>
          <a:p>
            <a:pPr lvl="2" eaLnBrk="1" hangingPunct="1">
              <a:lnSpc>
                <a:spcPct val="100000"/>
              </a:lnSpc>
            </a:pPr>
            <a:r>
              <a:rPr lang="en-US" altLang="zh-CN" dirty="0" err="1" smtClean="0">
                <a:solidFill>
                  <a:srgbClr val="C00000"/>
                </a:solidFill>
              </a:rPr>
              <a:t>bo</a:t>
            </a:r>
            <a:endParaRPr lang="en-US" altLang="zh-CN" dirty="0" smtClean="0">
              <a:solidFill>
                <a:srgbClr val="C00000"/>
              </a:solidFill>
            </a:endParaRPr>
          </a:p>
          <a:p>
            <a:pPr lvl="2" eaLnBrk="1" hangingPunct="1">
              <a:lnSpc>
                <a:spcPct val="100000"/>
              </a:lnSpc>
            </a:pPr>
            <a:r>
              <a:rPr lang="en-US" altLang="zh-CN" dirty="0" err="1" smtClean="0">
                <a:solidFill>
                  <a:srgbClr val="C00000"/>
                </a:solidFill>
              </a:rPr>
              <a:t>boreabo</a:t>
            </a:r>
            <a:endParaRPr lang="en-US" altLang="zh-CN" dirty="0" smtClean="0">
              <a:solidFill>
                <a:srgbClr val="C00000"/>
              </a:solidFill>
            </a:endParaRPr>
          </a:p>
          <a:p>
            <a:pPr lvl="2" eaLnBrk="1" hangingPunct="1">
              <a:lnSpc>
                <a:spcPct val="100000"/>
              </a:lnSpc>
            </a:pPr>
            <a:r>
              <a:rPr lang="en-US" altLang="zh-CN" dirty="0" err="1" smtClean="0">
                <a:solidFill>
                  <a:srgbClr val="C00000"/>
                </a:solidFill>
              </a:rPr>
              <a:t>eabo</a:t>
            </a:r>
            <a:endParaRPr lang="en-US" altLang="zh-CN" dirty="0" smtClean="0">
              <a:solidFill>
                <a:srgbClr val="C00000"/>
              </a:solidFill>
            </a:endParaRPr>
          </a:p>
          <a:p>
            <a:pPr lvl="2" eaLnBrk="1" hangingPunct="1">
              <a:lnSpc>
                <a:spcPct val="100000"/>
              </a:lnSpc>
            </a:pPr>
            <a:r>
              <a:rPr lang="en-US" altLang="zh-CN" dirty="0" smtClean="0">
                <a:solidFill>
                  <a:srgbClr val="C00000"/>
                </a:solidFill>
              </a:rPr>
              <a:t>o</a:t>
            </a:r>
            <a:endParaRPr lang="en-US" altLang="zh-CN" dirty="0" smtClean="0">
              <a:solidFill>
                <a:srgbClr val="C00000"/>
              </a:solidFill>
            </a:endParaRPr>
          </a:p>
          <a:p>
            <a:pPr lvl="2" eaLnBrk="1" hangingPunct="1">
              <a:lnSpc>
                <a:spcPct val="100000"/>
              </a:lnSpc>
            </a:pPr>
            <a:r>
              <a:rPr lang="en-US" altLang="zh-CN" dirty="0" err="1" smtClean="0">
                <a:solidFill>
                  <a:srgbClr val="C00000"/>
                </a:solidFill>
              </a:rPr>
              <a:t>oreabo</a:t>
            </a:r>
            <a:endParaRPr lang="en-US" altLang="zh-CN" dirty="0" smtClean="0">
              <a:solidFill>
                <a:srgbClr val="C00000"/>
              </a:solidFill>
            </a:endParaRPr>
          </a:p>
          <a:p>
            <a:pPr lvl="2" eaLnBrk="1" hangingPunct="1">
              <a:lnSpc>
                <a:spcPct val="100000"/>
              </a:lnSpc>
            </a:pPr>
            <a:r>
              <a:rPr lang="en-US" altLang="zh-CN" dirty="0" err="1" smtClean="0">
                <a:solidFill>
                  <a:srgbClr val="C00000"/>
                </a:solidFill>
              </a:rPr>
              <a:t>reabo</a:t>
            </a:r>
            <a:endParaRPr lang="en-US" altLang="zh-CN" dirty="0" smtClean="0">
              <a:solidFill>
                <a:srgbClr val="C00000"/>
              </a:solidFill>
            </a:endParaRPr>
          </a:p>
          <a:p>
            <a:pPr lvl="1" eaLnBrk="1" hangingPunct="1">
              <a:lnSpc>
                <a:spcPct val="150000"/>
              </a:lnSpc>
            </a:pPr>
            <a:r>
              <a:rPr lang="zh-CN" altLang="en-US" sz="2400" dirty="0" smtClean="0">
                <a:highlight>
                  <a:srgbClr val="FFFF00"/>
                </a:highlight>
              </a:rPr>
              <a:t>任意一个子串都可以看作某一个后缀的前缀</a:t>
            </a:r>
            <a:endParaRPr lang="zh-CN" altLang="en-US" sz="2400" dirty="0" smtClean="0">
              <a:highlight>
                <a:srgbClr val="FFFF00"/>
              </a:highlight>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3"/>
          <p:cNvSpPr>
            <a:spLocks noGrp="1" noChangeArrowheads="1"/>
          </p:cNvSpPr>
          <p:nvPr>
            <p:ph type="body" idx="1"/>
          </p:nvPr>
        </p:nvSpPr>
        <p:spPr>
          <a:xfrm>
            <a:off x="467544" y="1196752"/>
            <a:ext cx="8229600" cy="5068888"/>
          </a:xfrm>
        </p:spPr>
        <p:txBody>
          <a:bodyPr/>
          <a:lstStyle/>
          <a:p>
            <a:pPr eaLnBrk="1" hangingPunct="1">
              <a:lnSpc>
                <a:spcPct val="90000"/>
              </a:lnSpc>
            </a:pPr>
            <a:r>
              <a:rPr lang="en-US" altLang="zh-CN" sz="2400" dirty="0" smtClean="0"/>
              <a:t>GST</a:t>
            </a:r>
            <a:r>
              <a:rPr lang="zh-CN" altLang="en-US" sz="2400" dirty="0" smtClean="0"/>
              <a:t>的特点</a:t>
            </a:r>
            <a:endParaRPr lang="zh-CN" sz="2400" dirty="0" smtClean="0"/>
          </a:p>
          <a:p>
            <a:pPr lvl="1" eaLnBrk="1" hangingPunct="1">
              <a:lnSpc>
                <a:spcPct val="90000"/>
              </a:lnSpc>
            </a:pPr>
            <a:r>
              <a:rPr lang="zh-CN" altLang="en-US" sz="2400" dirty="0" smtClean="0"/>
              <a:t>树的每个节点是一个字符，</a:t>
            </a:r>
            <a:r>
              <a:rPr lang="zh-CN" altLang="en-US" sz="2400" dirty="0" smtClean="0">
                <a:highlight>
                  <a:srgbClr val="FFFF00"/>
                </a:highlight>
              </a:rPr>
              <a:t>树根是空字符串</a:t>
            </a:r>
            <a:r>
              <a:rPr lang="zh-CN" altLang="en-US" sz="2400" dirty="0" smtClean="0"/>
              <a:t>“”</a:t>
            </a:r>
            <a:endParaRPr lang="zh-CN" altLang="zh-CN" sz="2400" dirty="0" smtClean="0"/>
          </a:p>
          <a:p>
            <a:pPr lvl="1" eaLnBrk="1" hangingPunct="1">
              <a:lnSpc>
                <a:spcPct val="90000"/>
              </a:lnSpc>
            </a:pPr>
            <a:r>
              <a:rPr lang="zh-CN" altLang="en-US" sz="2400" dirty="0" smtClean="0">
                <a:highlight>
                  <a:srgbClr val="FFFF00"/>
                </a:highlight>
              </a:rPr>
              <a:t>任意一个后缀子串都可以由一条从根开始的路径表达</a:t>
            </a:r>
            <a:r>
              <a:rPr lang="zh-CN" altLang="en-US" sz="2400" dirty="0" smtClean="0"/>
              <a:t> </a:t>
            </a:r>
            <a:br>
              <a:rPr lang="zh-CN" altLang="en-US" sz="2400" dirty="0" smtClean="0"/>
            </a:br>
            <a:r>
              <a:rPr lang="zh-CN" altLang="en-US" sz="2400" dirty="0" smtClean="0"/>
              <a:t>    （将这条路径上的节点字符依次拼接起来就可以得到这个后缀）</a:t>
            </a:r>
            <a:endParaRPr lang="zh-CN" altLang="zh-CN" sz="2400" dirty="0" smtClean="0"/>
          </a:p>
          <a:p>
            <a:pPr lvl="1" eaLnBrk="1" hangingPunct="1">
              <a:lnSpc>
                <a:spcPct val="90000"/>
              </a:lnSpc>
            </a:pPr>
            <a:r>
              <a:rPr lang="zh-CN" altLang="en-US" sz="2400" dirty="0" smtClean="0"/>
              <a:t>任意一个子串都可以由一条从根开始的路径表达，我们可以从根节点开始一个字符一个字符的跟踪这条路径从而得到任意一个子串</a:t>
            </a:r>
            <a:endParaRPr lang="zh-CN" altLang="zh-CN" sz="2400" dirty="0" smtClean="0"/>
          </a:p>
          <a:p>
            <a:pPr lvl="1" eaLnBrk="1" hangingPunct="1">
              <a:lnSpc>
                <a:spcPct val="90000"/>
              </a:lnSpc>
            </a:pPr>
            <a:r>
              <a:rPr lang="zh-CN" altLang="en-US" sz="2400" dirty="0" smtClean="0"/>
              <a:t>为了满足查找公共子串的需求，</a:t>
            </a:r>
            <a:r>
              <a:rPr lang="zh-CN" altLang="en-US" sz="2400" dirty="0" smtClean="0">
                <a:highlight>
                  <a:srgbClr val="FFFF00"/>
                </a:highlight>
              </a:rPr>
              <a:t>每个节点还应该有从属于哪个源字符串的信息 </a:t>
            </a:r>
            <a:endParaRPr lang="zh-CN" altLang="zh-CN" sz="2400" dirty="0" smtClean="0">
              <a:highlight>
                <a:srgbClr val="FFFF00"/>
              </a:highlight>
            </a:endParaRPr>
          </a:p>
          <a:p>
            <a:pPr lvl="1" eaLnBrk="1" hangingPunct="1">
              <a:lnSpc>
                <a:spcPct val="90000"/>
              </a:lnSpc>
            </a:pPr>
            <a:r>
              <a:rPr lang="zh-CN" altLang="en-US" sz="2400" dirty="0" smtClean="0"/>
              <a:t>在这棵</a:t>
            </a:r>
            <a:r>
              <a:rPr lang="en-US" altLang="zh-CN" sz="2400" dirty="0" smtClean="0"/>
              <a:t>GST</a:t>
            </a:r>
            <a:r>
              <a:rPr lang="zh-CN" altLang="en-US" sz="2400" dirty="0" smtClean="0"/>
              <a:t>树上，如果</a:t>
            </a:r>
            <a:r>
              <a:rPr lang="zh-CN" altLang="en-US" sz="2400" dirty="0" smtClean="0">
                <a:highlight>
                  <a:srgbClr val="FFFF00"/>
                </a:highlight>
              </a:rPr>
              <a:t>找到深度最大并且从属于所有源字串的节点</a:t>
            </a:r>
            <a:r>
              <a:rPr lang="zh-CN" altLang="en-US" sz="2400" dirty="0" smtClean="0"/>
              <a:t>，那么把从根到这个节点的路径上的所有节点字符串拼接起来就是</a:t>
            </a:r>
            <a:r>
              <a:rPr lang="en-US" altLang="zh-CN" sz="2400" dirty="0" smtClean="0"/>
              <a:t>LCS </a:t>
            </a:r>
            <a:endParaRPr lang="en-US" altLang="zh-CN" sz="2400" dirty="0" smtClean="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3"/>
          <p:cNvSpPr>
            <a:spLocks noGrp="1" noChangeArrowheads="1"/>
          </p:cNvSpPr>
          <p:nvPr>
            <p:ph type="body" idx="1"/>
          </p:nvPr>
        </p:nvSpPr>
        <p:spPr>
          <a:xfrm>
            <a:off x="467544" y="1124744"/>
            <a:ext cx="8507413" cy="5068888"/>
          </a:xfrm>
        </p:spPr>
        <p:txBody>
          <a:bodyPr>
            <a:normAutofit lnSpcReduction="10000"/>
          </a:bodyPr>
          <a:lstStyle/>
          <a:p>
            <a:pPr eaLnBrk="1" hangingPunct="1">
              <a:lnSpc>
                <a:spcPct val="150000"/>
              </a:lnSpc>
            </a:pPr>
            <a:r>
              <a:rPr lang="zh-CN" altLang="en-US" sz="2400" dirty="0" smtClean="0"/>
              <a:t>举例</a:t>
            </a:r>
            <a:r>
              <a:rPr lang="en-US" altLang="zh-CN" sz="2400" dirty="0" smtClean="0"/>
              <a:t>{</a:t>
            </a:r>
            <a:r>
              <a:rPr lang="en-US" altLang="zh-CN" sz="2400" b="1" dirty="0" err="1" smtClean="0">
                <a:solidFill>
                  <a:srgbClr val="C00000"/>
                </a:solidFill>
              </a:rPr>
              <a:t>abcde</a:t>
            </a:r>
            <a:r>
              <a:rPr lang="en-US" altLang="zh-CN" sz="2400" dirty="0" smtClean="0"/>
              <a:t> </a:t>
            </a:r>
            <a:r>
              <a:rPr lang="en-US" altLang="zh-CN" sz="2400" dirty="0" err="1" smtClean="0">
                <a:solidFill>
                  <a:srgbClr val="C00000"/>
                </a:solidFill>
              </a:rPr>
              <a:t>cdef</a:t>
            </a:r>
            <a:r>
              <a:rPr lang="en-US" altLang="zh-CN" sz="2400" dirty="0" smtClean="0"/>
              <a:t>  </a:t>
            </a:r>
            <a:r>
              <a:rPr lang="en-US" altLang="zh-CN" sz="2400" dirty="0" err="1" smtClean="0">
                <a:solidFill>
                  <a:srgbClr val="C00000"/>
                </a:solidFill>
              </a:rPr>
              <a:t>ccde</a:t>
            </a:r>
            <a:r>
              <a:rPr lang="en-US" altLang="zh-CN" sz="2400" dirty="0" smtClean="0"/>
              <a:t> </a:t>
            </a:r>
            <a:r>
              <a:rPr lang="en-US" altLang="zh-CN" sz="2400" dirty="0" smtClean="0"/>
              <a:t>}</a:t>
            </a:r>
            <a:endParaRPr lang="en-US" altLang="zh-CN" sz="2400" dirty="0" smtClean="0"/>
          </a:p>
          <a:p>
            <a:pPr eaLnBrk="1" hangingPunct="1">
              <a:lnSpc>
                <a:spcPct val="150000"/>
              </a:lnSpc>
            </a:pPr>
            <a:r>
              <a:rPr lang="zh-CN" altLang="en-US" sz="2400" dirty="0" smtClean="0"/>
              <a:t>构建</a:t>
            </a:r>
            <a:r>
              <a:rPr lang="zh-CN" altLang="en-US" sz="2400" dirty="0" smtClean="0"/>
              <a:t>各子串的所有后缀</a:t>
            </a:r>
            <a:endParaRPr lang="zh-CN" altLang="en-US" sz="2400" dirty="0" smtClean="0"/>
          </a:p>
          <a:p>
            <a:pPr marL="342900" lvl="1" indent="0" eaLnBrk="1" hangingPunct="1">
              <a:lnSpc>
                <a:spcPct val="150000"/>
              </a:lnSpc>
              <a:buNone/>
            </a:pPr>
            <a:r>
              <a:rPr lang="en-US" altLang="zh-CN" sz="2400" dirty="0" smtClean="0"/>
              <a:t>abcde.1        cdef.2           ccde.3 </a:t>
            </a:r>
            <a:br>
              <a:rPr lang="en-US" altLang="zh-CN" sz="2400" dirty="0" smtClean="0"/>
            </a:br>
            <a:r>
              <a:rPr lang="en-US" altLang="zh-CN" sz="2400" dirty="0" smtClean="0"/>
              <a:t>bcde.1          def.2             cde.3 </a:t>
            </a:r>
            <a:br>
              <a:rPr lang="en-US" altLang="zh-CN" sz="2400" dirty="0" smtClean="0"/>
            </a:br>
            <a:r>
              <a:rPr lang="en-US" altLang="zh-CN" sz="2400" dirty="0" smtClean="0"/>
              <a:t>cde.1            ef.2          </a:t>
            </a:r>
            <a:r>
              <a:rPr lang="en-US" altLang="zh-CN" sz="2400" dirty="0" smtClean="0"/>
              <a:t> </a:t>
            </a:r>
            <a:r>
              <a:rPr lang="en-US" altLang="zh-CN" sz="2400" dirty="0" smtClean="0"/>
              <a:t>    </a:t>
            </a:r>
            <a:r>
              <a:rPr lang="en-US" altLang="zh-CN" sz="2400" dirty="0" smtClean="0"/>
              <a:t>de.3  </a:t>
            </a:r>
            <a:br>
              <a:rPr lang="en-US" altLang="zh-CN" sz="2400" dirty="0" smtClean="0"/>
            </a:br>
            <a:r>
              <a:rPr lang="en-US" altLang="zh-CN" sz="2400" dirty="0" smtClean="0"/>
              <a:t>de.1              f.2                </a:t>
            </a:r>
            <a:r>
              <a:rPr lang="en-US" altLang="zh-CN" sz="2400" dirty="0" smtClean="0"/>
              <a:t> e.3 </a:t>
            </a:r>
            <a:br>
              <a:rPr lang="en-US" altLang="zh-CN" sz="2400" dirty="0" smtClean="0"/>
            </a:br>
            <a:r>
              <a:rPr lang="en-US" altLang="zh-CN" sz="2400" dirty="0" smtClean="0"/>
              <a:t>e.1 </a:t>
            </a:r>
            <a:endParaRPr lang="en-US" altLang="zh-CN" sz="2400" dirty="0" smtClean="0"/>
          </a:p>
          <a:p>
            <a:pPr lvl="1" eaLnBrk="1" hangingPunct="1">
              <a:lnSpc>
                <a:spcPct val="150000"/>
              </a:lnSpc>
            </a:pPr>
            <a:r>
              <a:rPr lang="en-US" altLang="zh-CN" sz="2400" dirty="0" smtClean="0">
                <a:highlight>
                  <a:srgbClr val="FFFF00"/>
                </a:highlight>
              </a:rPr>
              <a:t>.1</a:t>
            </a:r>
            <a:r>
              <a:rPr lang="zh-CN" altLang="en-US" sz="2400" dirty="0" smtClean="0">
                <a:highlight>
                  <a:srgbClr val="FFFF00"/>
                </a:highlight>
              </a:rPr>
              <a:t>表示是从第一个串</a:t>
            </a:r>
            <a:r>
              <a:rPr lang="en-US" altLang="zh-CN" sz="2400" dirty="0" err="1" smtClean="0">
                <a:highlight>
                  <a:srgbClr val="FFFF00"/>
                </a:highlight>
              </a:rPr>
              <a:t>abcde</a:t>
            </a:r>
            <a:r>
              <a:rPr lang="zh-CN" altLang="en-US" sz="2400" dirty="0" smtClean="0">
                <a:highlight>
                  <a:srgbClr val="FFFF00"/>
                </a:highlight>
              </a:rPr>
              <a:t>来的</a:t>
            </a:r>
            <a:r>
              <a:rPr lang="zh-CN" altLang="en-US" sz="2400" dirty="0" smtClean="0"/>
              <a:t>，同理</a:t>
            </a:r>
            <a:r>
              <a:rPr lang="en-US" altLang="zh-CN" sz="2400" dirty="0" smtClean="0"/>
              <a:t>.2,.3</a:t>
            </a:r>
            <a:r>
              <a:rPr lang="zh-CN" altLang="en-US" sz="2400" dirty="0" smtClean="0"/>
              <a:t>分别表示从</a:t>
            </a:r>
            <a:r>
              <a:rPr lang="en-US" altLang="zh-CN" sz="2400" dirty="0" err="1" smtClean="0"/>
              <a:t>cdef</a:t>
            </a:r>
            <a:r>
              <a:rPr lang="zh-CN" altLang="en-US" sz="2400" dirty="0" smtClean="0"/>
              <a:t>，</a:t>
            </a:r>
            <a:r>
              <a:rPr lang="en-US" altLang="zh-CN" sz="2400" dirty="0" err="1" smtClean="0"/>
              <a:t>ccde</a:t>
            </a:r>
            <a:r>
              <a:rPr lang="zh-CN" altLang="en-US" sz="2400" dirty="0" smtClean="0"/>
              <a:t>来的</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Oval 3"/>
          <p:cNvSpPr>
            <a:spLocks noChangeArrowheads="1"/>
          </p:cNvSpPr>
          <p:nvPr/>
        </p:nvSpPr>
        <p:spPr bwMode="auto">
          <a:xfrm>
            <a:off x="179388" y="622300"/>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kumimoji="1" lang="zh-CN" altLang="en-US" sz="2800">
                <a:solidFill>
                  <a:srgbClr val="272777"/>
                </a:solidFill>
              </a:rPr>
              <a:t>“”</a:t>
            </a:r>
            <a:endParaRPr kumimoji="1" lang="zh-CN" altLang="en-US" sz="2800">
              <a:solidFill>
                <a:srgbClr val="272777"/>
              </a:solidFill>
            </a:endParaRPr>
          </a:p>
        </p:txBody>
      </p:sp>
      <p:sp>
        <p:nvSpPr>
          <p:cNvPr id="157699" name="Oval 4"/>
          <p:cNvSpPr>
            <a:spLocks noChangeArrowheads="1"/>
          </p:cNvSpPr>
          <p:nvPr/>
        </p:nvSpPr>
        <p:spPr bwMode="auto">
          <a:xfrm>
            <a:off x="1906588" y="620713"/>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20204" pitchFamily="34" charset="0"/>
                <a:ea typeface="宋体" panose="02010600030101010101" pitchFamily="2" charset="-122"/>
              </a:rPr>
              <a:t>a.</a:t>
            </a:r>
            <a:r>
              <a:rPr kumimoji="1" lang="en-US" altLang="zh-CN" sz="1800" b="0">
                <a:solidFill>
                  <a:srgbClr val="272777"/>
                </a:solidFill>
              </a:rPr>
              <a:t>1</a:t>
            </a:r>
            <a:endParaRPr kumimoji="1" lang="en-US" altLang="zh-CN" sz="1800" b="0">
              <a:solidFill>
                <a:srgbClr val="272777"/>
              </a:solidFill>
            </a:endParaRPr>
          </a:p>
        </p:txBody>
      </p:sp>
      <p:sp>
        <p:nvSpPr>
          <p:cNvPr id="157700" name="Oval 5"/>
          <p:cNvSpPr>
            <a:spLocks noChangeArrowheads="1"/>
          </p:cNvSpPr>
          <p:nvPr/>
        </p:nvSpPr>
        <p:spPr bwMode="auto">
          <a:xfrm>
            <a:off x="3275013" y="620713"/>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20204" pitchFamily="34" charset="0"/>
                <a:ea typeface="宋体" panose="02010600030101010101" pitchFamily="2" charset="-122"/>
              </a:rPr>
              <a:t>b. </a:t>
            </a:r>
            <a:r>
              <a:rPr kumimoji="1" lang="en-US" altLang="zh-CN" sz="1800" b="0">
                <a:solidFill>
                  <a:srgbClr val="272777"/>
                </a:solidFill>
                <a:latin typeface="Arial" panose="020B0604020202020204" pitchFamily="34" charset="0"/>
                <a:ea typeface="宋体" panose="02010600030101010101" pitchFamily="2" charset="-122"/>
              </a:rPr>
              <a:t>1</a:t>
            </a:r>
            <a:endParaRPr kumimoji="1" lang="en-US" altLang="zh-CN" sz="1800" b="0">
              <a:solidFill>
                <a:srgbClr val="272777"/>
              </a:solidFill>
              <a:latin typeface="Arial" panose="020B0604020202020204" pitchFamily="34" charset="0"/>
              <a:ea typeface="宋体" panose="02010600030101010101" pitchFamily="2" charset="-122"/>
            </a:endParaRPr>
          </a:p>
        </p:txBody>
      </p:sp>
      <p:sp>
        <p:nvSpPr>
          <p:cNvPr id="157701" name="Oval 6"/>
          <p:cNvSpPr>
            <a:spLocks noChangeArrowheads="1"/>
          </p:cNvSpPr>
          <p:nvPr/>
        </p:nvSpPr>
        <p:spPr bwMode="auto">
          <a:xfrm>
            <a:off x="4498975" y="620713"/>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20204" pitchFamily="34" charset="0"/>
                <a:ea typeface="宋体" panose="02010600030101010101" pitchFamily="2" charset="-122"/>
              </a:rPr>
              <a:t>c.1</a:t>
            </a:r>
            <a:endParaRPr kumimoji="1" lang="en-US" altLang="zh-CN" sz="2800">
              <a:solidFill>
                <a:srgbClr val="272777"/>
              </a:solidFill>
            </a:endParaRPr>
          </a:p>
        </p:txBody>
      </p:sp>
      <p:sp>
        <p:nvSpPr>
          <p:cNvPr id="157702" name="Oval 7"/>
          <p:cNvSpPr>
            <a:spLocks noChangeArrowheads="1"/>
          </p:cNvSpPr>
          <p:nvPr/>
        </p:nvSpPr>
        <p:spPr bwMode="auto">
          <a:xfrm>
            <a:off x="5722938" y="620713"/>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20204" pitchFamily="34" charset="0"/>
                <a:ea typeface="宋体" panose="02010600030101010101" pitchFamily="2" charset="-122"/>
              </a:rPr>
              <a:t>d.1</a:t>
            </a:r>
            <a:endParaRPr kumimoji="1" lang="en-US" altLang="zh-CN" sz="2800">
              <a:solidFill>
                <a:srgbClr val="272777"/>
              </a:solidFill>
            </a:endParaRPr>
          </a:p>
        </p:txBody>
      </p:sp>
      <p:cxnSp>
        <p:nvCxnSpPr>
          <p:cNvPr id="157703" name="AutoShape 8"/>
          <p:cNvCxnSpPr>
            <a:cxnSpLocks noChangeShapeType="1"/>
          </p:cNvCxnSpPr>
          <p:nvPr/>
        </p:nvCxnSpPr>
        <p:spPr bwMode="auto">
          <a:xfrm rot="16200000" flipH="1">
            <a:off x="-1100137" y="2906713"/>
            <a:ext cx="4860925" cy="1584325"/>
          </a:xfrm>
          <a:prstGeom prst="bentConnector2">
            <a:avLst/>
          </a:prstGeom>
          <a:noFill/>
          <a:ln w="9525">
            <a:solidFill>
              <a:schemeClr val="tx1"/>
            </a:solidFill>
            <a:miter lim="800000"/>
            <a:tailEnd type="triangle" w="med" len="med"/>
          </a:ln>
        </p:spPr>
      </p:cxnSp>
      <p:sp>
        <p:nvSpPr>
          <p:cNvPr id="157704" name="Line 9"/>
          <p:cNvSpPr>
            <a:spLocks noChangeShapeType="1"/>
          </p:cNvSpPr>
          <p:nvPr/>
        </p:nvSpPr>
        <p:spPr bwMode="auto">
          <a:xfrm>
            <a:off x="827088" y="908050"/>
            <a:ext cx="1079500" cy="0"/>
          </a:xfrm>
          <a:prstGeom prst="line">
            <a:avLst/>
          </a:prstGeom>
          <a:noFill/>
          <a:ln w="9525">
            <a:solidFill>
              <a:schemeClr val="tx1"/>
            </a:solidFill>
            <a:round/>
            <a:tailEnd type="triangle" w="med" len="med"/>
          </a:ln>
        </p:spPr>
        <p:txBody>
          <a:bodyPr/>
          <a:lstStyle/>
          <a:p>
            <a:endParaRPr lang="zh-CN" altLang="en-US"/>
          </a:p>
        </p:txBody>
      </p:sp>
      <p:sp>
        <p:nvSpPr>
          <p:cNvPr id="157705" name="Line 10"/>
          <p:cNvSpPr>
            <a:spLocks noChangeShapeType="1"/>
          </p:cNvSpPr>
          <p:nvPr/>
        </p:nvSpPr>
        <p:spPr bwMode="auto">
          <a:xfrm>
            <a:off x="2554288" y="908050"/>
            <a:ext cx="720725" cy="0"/>
          </a:xfrm>
          <a:prstGeom prst="line">
            <a:avLst/>
          </a:prstGeom>
          <a:noFill/>
          <a:ln w="9525">
            <a:solidFill>
              <a:schemeClr val="tx1"/>
            </a:solidFill>
            <a:round/>
            <a:tailEnd type="triangle" w="med" len="med"/>
          </a:ln>
        </p:spPr>
        <p:txBody>
          <a:bodyPr/>
          <a:lstStyle/>
          <a:p>
            <a:endParaRPr lang="zh-CN" altLang="en-US"/>
          </a:p>
        </p:txBody>
      </p:sp>
      <p:sp>
        <p:nvSpPr>
          <p:cNvPr id="157706" name="Line 11"/>
          <p:cNvSpPr>
            <a:spLocks noChangeShapeType="1"/>
          </p:cNvSpPr>
          <p:nvPr/>
        </p:nvSpPr>
        <p:spPr bwMode="auto">
          <a:xfrm>
            <a:off x="3922713" y="909638"/>
            <a:ext cx="576262" cy="0"/>
          </a:xfrm>
          <a:prstGeom prst="line">
            <a:avLst/>
          </a:prstGeom>
          <a:noFill/>
          <a:ln w="9525">
            <a:solidFill>
              <a:schemeClr val="tx1"/>
            </a:solidFill>
            <a:round/>
            <a:tailEnd type="triangle" w="med" len="med"/>
          </a:ln>
        </p:spPr>
        <p:txBody>
          <a:bodyPr/>
          <a:lstStyle/>
          <a:p>
            <a:endParaRPr lang="zh-CN" altLang="en-US"/>
          </a:p>
        </p:txBody>
      </p:sp>
      <p:sp>
        <p:nvSpPr>
          <p:cNvPr id="157707" name="Line 12"/>
          <p:cNvSpPr>
            <a:spLocks noChangeShapeType="1"/>
          </p:cNvSpPr>
          <p:nvPr/>
        </p:nvSpPr>
        <p:spPr bwMode="auto">
          <a:xfrm>
            <a:off x="5146675" y="908050"/>
            <a:ext cx="576263" cy="0"/>
          </a:xfrm>
          <a:prstGeom prst="line">
            <a:avLst/>
          </a:prstGeom>
          <a:noFill/>
          <a:ln w="9525">
            <a:solidFill>
              <a:schemeClr val="tx1"/>
            </a:solidFill>
            <a:round/>
            <a:tailEnd type="triangle" w="med" len="med"/>
          </a:ln>
        </p:spPr>
        <p:txBody>
          <a:bodyPr/>
          <a:lstStyle/>
          <a:p>
            <a:endParaRPr lang="zh-CN" altLang="en-US"/>
          </a:p>
        </p:txBody>
      </p:sp>
      <p:sp>
        <p:nvSpPr>
          <p:cNvPr id="157708" name="Text Box 13"/>
          <p:cNvSpPr txBox="1">
            <a:spLocks noChangeArrowheads="1"/>
          </p:cNvSpPr>
          <p:nvPr/>
        </p:nvSpPr>
        <p:spPr bwMode="auto">
          <a:xfrm>
            <a:off x="1042988" y="476250"/>
            <a:ext cx="576262" cy="396875"/>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endParaRPr kumimoji="1" lang="zh-CN" altLang="en-US" sz="2000">
              <a:solidFill>
                <a:srgbClr val="272777"/>
              </a:solidFill>
            </a:endParaRPr>
          </a:p>
        </p:txBody>
      </p:sp>
      <p:sp>
        <p:nvSpPr>
          <p:cNvPr id="157709" name="Text Box 14"/>
          <p:cNvSpPr txBox="1">
            <a:spLocks noChangeArrowheads="1"/>
          </p:cNvSpPr>
          <p:nvPr/>
        </p:nvSpPr>
        <p:spPr bwMode="auto">
          <a:xfrm>
            <a:off x="1547813" y="549275"/>
            <a:ext cx="360362" cy="519113"/>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endParaRPr kumimoji="1" lang="zh-CN" altLang="en-US" sz="2800">
              <a:solidFill>
                <a:srgbClr val="272777"/>
              </a:solidFill>
            </a:endParaRPr>
          </a:p>
        </p:txBody>
      </p:sp>
      <p:sp>
        <p:nvSpPr>
          <p:cNvPr id="157710" name="Oval 15"/>
          <p:cNvSpPr>
            <a:spLocks noChangeArrowheads="1"/>
          </p:cNvSpPr>
          <p:nvPr/>
        </p:nvSpPr>
        <p:spPr bwMode="auto">
          <a:xfrm>
            <a:off x="6946900" y="620713"/>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20204" pitchFamily="34" charset="0"/>
                <a:ea typeface="宋体" panose="02010600030101010101" pitchFamily="2" charset="-122"/>
              </a:rPr>
              <a:t>e.1</a:t>
            </a:r>
            <a:endParaRPr kumimoji="1" lang="en-US" altLang="zh-CN" sz="2800">
              <a:solidFill>
                <a:srgbClr val="272777"/>
              </a:solidFill>
            </a:endParaRPr>
          </a:p>
        </p:txBody>
      </p:sp>
      <p:sp>
        <p:nvSpPr>
          <p:cNvPr id="157711" name="Line 16"/>
          <p:cNvSpPr>
            <a:spLocks noChangeShapeType="1"/>
          </p:cNvSpPr>
          <p:nvPr/>
        </p:nvSpPr>
        <p:spPr bwMode="auto">
          <a:xfrm>
            <a:off x="6370638" y="908050"/>
            <a:ext cx="576262" cy="0"/>
          </a:xfrm>
          <a:prstGeom prst="line">
            <a:avLst/>
          </a:prstGeom>
          <a:noFill/>
          <a:ln w="9525">
            <a:solidFill>
              <a:schemeClr val="tx1"/>
            </a:solidFill>
            <a:round/>
            <a:tailEnd type="triangle" w="med" len="med"/>
          </a:ln>
        </p:spPr>
        <p:txBody>
          <a:bodyPr/>
          <a:lstStyle/>
          <a:p>
            <a:endParaRPr lang="zh-CN" altLang="en-US"/>
          </a:p>
        </p:txBody>
      </p:sp>
      <p:sp>
        <p:nvSpPr>
          <p:cNvPr id="157712" name="Oval 17"/>
          <p:cNvSpPr>
            <a:spLocks noChangeArrowheads="1"/>
          </p:cNvSpPr>
          <p:nvPr/>
        </p:nvSpPr>
        <p:spPr bwMode="auto">
          <a:xfrm>
            <a:off x="1979613" y="1557338"/>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20204" pitchFamily="34" charset="0"/>
                <a:ea typeface="宋体" panose="02010600030101010101" pitchFamily="2" charset="-122"/>
              </a:rPr>
              <a:t>b. </a:t>
            </a:r>
            <a:r>
              <a:rPr kumimoji="1" lang="en-US" altLang="zh-CN" sz="1800">
                <a:solidFill>
                  <a:srgbClr val="272777"/>
                </a:solidFill>
                <a:latin typeface="Arial" panose="020B0604020202020204" pitchFamily="34" charset="0"/>
                <a:ea typeface="宋体" panose="02010600030101010101" pitchFamily="2" charset="-122"/>
              </a:rPr>
              <a:t>1</a:t>
            </a:r>
            <a:endParaRPr kumimoji="1" lang="en-US" altLang="zh-CN" sz="1800">
              <a:solidFill>
                <a:srgbClr val="272777"/>
              </a:solidFill>
              <a:latin typeface="Arial" panose="020B0604020202020204" pitchFamily="34" charset="0"/>
              <a:ea typeface="宋体" panose="02010600030101010101" pitchFamily="2" charset="-122"/>
            </a:endParaRPr>
          </a:p>
        </p:txBody>
      </p:sp>
      <p:sp>
        <p:nvSpPr>
          <p:cNvPr id="157713" name="Oval 18"/>
          <p:cNvSpPr>
            <a:spLocks noChangeArrowheads="1"/>
          </p:cNvSpPr>
          <p:nvPr/>
        </p:nvSpPr>
        <p:spPr bwMode="auto">
          <a:xfrm>
            <a:off x="3203575" y="1557338"/>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20204" pitchFamily="34" charset="0"/>
                <a:ea typeface="宋体" panose="02010600030101010101" pitchFamily="2" charset="-122"/>
              </a:rPr>
              <a:t>c.1</a:t>
            </a:r>
            <a:endParaRPr kumimoji="1" lang="en-US" altLang="zh-CN" sz="2800">
              <a:solidFill>
                <a:srgbClr val="272777"/>
              </a:solidFill>
            </a:endParaRPr>
          </a:p>
        </p:txBody>
      </p:sp>
      <p:sp>
        <p:nvSpPr>
          <p:cNvPr id="157714" name="Oval 19"/>
          <p:cNvSpPr>
            <a:spLocks noChangeArrowheads="1"/>
          </p:cNvSpPr>
          <p:nvPr/>
        </p:nvSpPr>
        <p:spPr bwMode="auto">
          <a:xfrm>
            <a:off x="4427538" y="1557338"/>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20204" pitchFamily="34" charset="0"/>
                <a:ea typeface="宋体" panose="02010600030101010101" pitchFamily="2" charset="-122"/>
              </a:rPr>
              <a:t>d.1</a:t>
            </a:r>
            <a:endParaRPr kumimoji="1" lang="en-US" altLang="zh-CN" sz="2800">
              <a:solidFill>
                <a:srgbClr val="272777"/>
              </a:solidFill>
            </a:endParaRPr>
          </a:p>
        </p:txBody>
      </p:sp>
      <p:sp>
        <p:nvSpPr>
          <p:cNvPr id="157715" name="Line 20"/>
          <p:cNvSpPr>
            <a:spLocks noChangeShapeType="1"/>
          </p:cNvSpPr>
          <p:nvPr/>
        </p:nvSpPr>
        <p:spPr bwMode="auto">
          <a:xfrm>
            <a:off x="2627313" y="1846263"/>
            <a:ext cx="576262" cy="0"/>
          </a:xfrm>
          <a:prstGeom prst="line">
            <a:avLst/>
          </a:prstGeom>
          <a:noFill/>
          <a:ln w="9525">
            <a:solidFill>
              <a:schemeClr val="tx1"/>
            </a:solidFill>
            <a:round/>
            <a:tailEnd type="triangle" w="med" len="med"/>
          </a:ln>
        </p:spPr>
        <p:txBody>
          <a:bodyPr/>
          <a:lstStyle/>
          <a:p>
            <a:endParaRPr lang="zh-CN" altLang="en-US"/>
          </a:p>
        </p:txBody>
      </p:sp>
      <p:sp>
        <p:nvSpPr>
          <p:cNvPr id="157716" name="Line 21"/>
          <p:cNvSpPr>
            <a:spLocks noChangeShapeType="1"/>
          </p:cNvSpPr>
          <p:nvPr/>
        </p:nvSpPr>
        <p:spPr bwMode="auto">
          <a:xfrm>
            <a:off x="3851275" y="1844675"/>
            <a:ext cx="576263" cy="0"/>
          </a:xfrm>
          <a:prstGeom prst="line">
            <a:avLst/>
          </a:prstGeom>
          <a:noFill/>
          <a:ln w="9525">
            <a:solidFill>
              <a:schemeClr val="tx1"/>
            </a:solidFill>
            <a:round/>
            <a:tailEnd type="triangle" w="med" len="med"/>
          </a:ln>
        </p:spPr>
        <p:txBody>
          <a:bodyPr/>
          <a:lstStyle/>
          <a:p>
            <a:endParaRPr lang="zh-CN" altLang="en-US"/>
          </a:p>
        </p:txBody>
      </p:sp>
      <p:sp>
        <p:nvSpPr>
          <p:cNvPr id="157717" name="Oval 22"/>
          <p:cNvSpPr>
            <a:spLocks noChangeArrowheads="1"/>
          </p:cNvSpPr>
          <p:nvPr/>
        </p:nvSpPr>
        <p:spPr bwMode="auto">
          <a:xfrm>
            <a:off x="5651500" y="1557338"/>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20204" pitchFamily="34" charset="0"/>
                <a:ea typeface="宋体" panose="02010600030101010101" pitchFamily="2" charset="-122"/>
              </a:rPr>
              <a:t>e.1</a:t>
            </a:r>
            <a:endParaRPr kumimoji="1" lang="en-US" altLang="zh-CN" sz="2800">
              <a:solidFill>
                <a:srgbClr val="272777"/>
              </a:solidFill>
            </a:endParaRPr>
          </a:p>
        </p:txBody>
      </p:sp>
      <p:sp>
        <p:nvSpPr>
          <p:cNvPr id="157718" name="Line 23"/>
          <p:cNvSpPr>
            <a:spLocks noChangeShapeType="1"/>
          </p:cNvSpPr>
          <p:nvPr/>
        </p:nvSpPr>
        <p:spPr bwMode="auto">
          <a:xfrm>
            <a:off x="5075238" y="1844675"/>
            <a:ext cx="576262" cy="0"/>
          </a:xfrm>
          <a:prstGeom prst="line">
            <a:avLst/>
          </a:prstGeom>
          <a:noFill/>
          <a:ln w="9525">
            <a:solidFill>
              <a:schemeClr val="tx1"/>
            </a:solidFill>
            <a:round/>
            <a:tailEnd type="triangle" w="med" len="med"/>
          </a:ln>
        </p:spPr>
        <p:txBody>
          <a:bodyPr/>
          <a:lstStyle/>
          <a:p>
            <a:endParaRPr lang="zh-CN" altLang="en-US"/>
          </a:p>
        </p:txBody>
      </p:sp>
      <p:sp>
        <p:nvSpPr>
          <p:cNvPr id="157719" name="Line 24"/>
          <p:cNvSpPr>
            <a:spLocks noChangeShapeType="1"/>
          </p:cNvSpPr>
          <p:nvPr/>
        </p:nvSpPr>
        <p:spPr bwMode="auto">
          <a:xfrm>
            <a:off x="538163" y="1916113"/>
            <a:ext cx="1439862" cy="0"/>
          </a:xfrm>
          <a:prstGeom prst="line">
            <a:avLst/>
          </a:prstGeom>
          <a:noFill/>
          <a:ln w="9525">
            <a:solidFill>
              <a:schemeClr val="tx1"/>
            </a:solidFill>
            <a:round/>
            <a:tailEnd type="triangle" w="med" len="med"/>
          </a:ln>
        </p:spPr>
        <p:txBody>
          <a:bodyPr/>
          <a:lstStyle/>
          <a:p>
            <a:endParaRPr lang="zh-CN" altLang="en-US"/>
          </a:p>
        </p:txBody>
      </p:sp>
      <p:sp>
        <p:nvSpPr>
          <p:cNvPr id="157720" name="Oval 25"/>
          <p:cNvSpPr>
            <a:spLocks noChangeArrowheads="1"/>
          </p:cNvSpPr>
          <p:nvPr/>
        </p:nvSpPr>
        <p:spPr bwMode="auto">
          <a:xfrm>
            <a:off x="1979613" y="2492375"/>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20204" pitchFamily="34" charset="0"/>
                <a:ea typeface="宋体" panose="02010600030101010101" pitchFamily="2" charset="-122"/>
              </a:rPr>
              <a:t>c.1.2.3</a:t>
            </a:r>
            <a:endParaRPr kumimoji="1" lang="en-US" altLang="zh-CN" sz="2800">
              <a:solidFill>
                <a:srgbClr val="272777"/>
              </a:solidFill>
            </a:endParaRPr>
          </a:p>
        </p:txBody>
      </p:sp>
      <p:sp>
        <p:nvSpPr>
          <p:cNvPr id="157721" name="Oval 26"/>
          <p:cNvSpPr>
            <a:spLocks noChangeArrowheads="1"/>
          </p:cNvSpPr>
          <p:nvPr/>
        </p:nvSpPr>
        <p:spPr bwMode="auto">
          <a:xfrm>
            <a:off x="3203575" y="2493963"/>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20204" pitchFamily="34" charset="0"/>
                <a:ea typeface="宋体" panose="02010600030101010101" pitchFamily="2" charset="-122"/>
              </a:rPr>
              <a:t>d.1.2.3</a:t>
            </a:r>
            <a:endParaRPr kumimoji="1" lang="en-US" altLang="zh-CN" sz="2800">
              <a:solidFill>
                <a:srgbClr val="272777"/>
              </a:solidFill>
            </a:endParaRPr>
          </a:p>
        </p:txBody>
      </p:sp>
      <p:sp>
        <p:nvSpPr>
          <p:cNvPr id="157722" name="Line 27"/>
          <p:cNvSpPr>
            <a:spLocks noChangeShapeType="1"/>
          </p:cNvSpPr>
          <p:nvPr/>
        </p:nvSpPr>
        <p:spPr bwMode="auto">
          <a:xfrm>
            <a:off x="2627313" y="2781300"/>
            <a:ext cx="576262" cy="0"/>
          </a:xfrm>
          <a:prstGeom prst="line">
            <a:avLst/>
          </a:prstGeom>
          <a:noFill/>
          <a:ln w="9525">
            <a:solidFill>
              <a:schemeClr val="tx1"/>
            </a:solidFill>
            <a:round/>
            <a:tailEnd type="triangle" w="med" len="med"/>
          </a:ln>
        </p:spPr>
        <p:txBody>
          <a:bodyPr/>
          <a:lstStyle/>
          <a:p>
            <a:endParaRPr lang="zh-CN" altLang="en-US"/>
          </a:p>
        </p:txBody>
      </p:sp>
      <p:sp>
        <p:nvSpPr>
          <p:cNvPr id="157723" name="Oval 28"/>
          <p:cNvSpPr>
            <a:spLocks noChangeArrowheads="1"/>
          </p:cNvSpPr>
          <p:nvPr/>
        </p:nvSpPr>
        <p:spPr bwMode="auto">
          <a:xfrm>
            <a:off x="4427538" y="2493963"/>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20204" pitchFamily="34" charset="0"/>
                <a:ea typeface="宋体" panose="02010600030101010101" pitchFamily="2" charset="-122"/>
              </a:rPr>
              <a:t>e.1.2.3</a:t>
            </a:r>
            <a:endParaRPr kumimoji="1" lang="en-US" altLang="zh-CN" sz="2800">
              <a:solidFill>
                <a:srgbClr val="272777"/>
              </a:solidFill>
            </a:endParaRPr>
          </a:p>
        </p:txBody>
      </p:sp>
      <p:sp>
        <p:nvSpPr>
          <p:cNvPr id="157724" name="Line 29"/>
          <p:cNvSpPr>
            <a:spLocks noChangeShapeType="1"/>
          </p:cNvSpPr>
          <p:nvPr/>
        </p:nvSpPr>
        <p:spPr bwMode="auto">
          <a:xfrm>
            <a:off x="3851275" y="2781300"/>
            <a:ext cx="576263" cy="0"/>
          </a:xfrm>
          <a:prstGeom prst="line">
            <a:avLst/>
          </a:prstGeom>
          <a:noFill/>
          <a:ln w="9525">
            <a:solidFill>
              <a:schemeClr val="tx1"/>
            </a:solidFill>
            <a:round/>
            <a:tailEnd type="triangle" w="med" len="med"/>
          </a:ln>
        </p:spPr>
        <p:txBody>
          <a:bodyPr/>
          <a:lstStyle/>
          <a:p>
            <a:endParaRPr lang="zh-CN" altLang="en-US"/>
          </a:p>
        </p:txBody>
      </p:sp>
      <p:sp>
        <p:nvSpPr>
          <p:cNvPr id="157725" name="Line 30"/>
          <p:cNvSpPr>
            <a:spLocks noChangeShapeType="1"/>
          </p:cNvSpPr>
          <p:nvPr/>
        </p:nvSpPr>
        <p:spPr bwMode="auto">
          <a:xfrm>
            <a:off x="538163" y="2781300"/>
            <a:ext cx="1439862" cy="0"/>
          </a:xfrm>
          <a:prstGeom prst="line">
            <a:avLst/>
          </a:prstGeom>
          <a:noFill/>
          <a:ln w="9525">
            <a:solidFill>
              <a:schemeClr val="tx1"/>
            </a:solidFill>
            <a:round/>
            <a:tailEnd type="triangle" w="med" len="med"/>
          </a:ln>
        </p:spPr>
        <p:txBody>
          <a:bodyPr/>
          <a:lstStyle/>
          <a:p>
            <a:endParaRPr lang="zh-CN" altLang="en-US"/>
          </a:p>
        </p:txBody>
      </p:sp>
      <p:sp>
        <p:nvSpPr>
          <p:cNvPr id="157726" name="Oval 31"/>
          <p:cNvSpPr>
            <a:spLocks noChangeArrowheads="1"/>
          </p:cNvSpPr>
          <p:nvPr/>
        </p:nvSpPr>
        <p:spPr bwMode="auto">
          <a:xfrm>
            <a:off x="5651500" y="2493963"/>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20204" pitchFamily="34" charset="0"/>
                <a:ea typeface="宋体" panose="02010600030101010101" pitchFamily="2" charset="-122"/>
              </a:rPr>
              <a:t>f.2</a:t>
            </a:r>
            <a:endParaRPr kumimoji="1" lang="en-US" altLang="zh-CN" sz="2800">
              <a:solidFill>
                <a:srgbClr val="272777"/>
              </a:solidFill>
            </a:endParaRPr>
          </a:p>
        </p:txBody>
      </p:sp>
      <p:sp>
        <p:nvSpPr>
          <p:cNvPr id="157727" name="Line 32"/>
          <p:cNvSpPr>
            <a:spLocks noChangeShapeType="1"/>
          </p:cNvSpPr>
          <p:nvPr/>
        </p:nvSpPr>
        <p:spPr bwMode="auto">
          <a:xfrm>
            <a:off x="5075238" y="2781300"/>
            <a:ext cx="576262" cy="0"/>
          </a:xfrm>
          <a:prstGeom prst="line">
            <a:avLst/>
          </a:prstGeom>
          <a:noFill/>
          <a:ln w="9525">
            <a:solidFill>
              <a:schemeClr val="tx1"/>
            </a:solidFill>
            <a:round/>
            <a:tailEnd type="triangle" w="med" len="med"/>
          </a:ln>
        </p:spPr>
        <p:txBody>
          <a:bodyPr/>
          <a:lstStyle/>
          <a:p>
            <a:endParaRPr lang="zh-CN" altLang="en-US"/>
          </a:p>
        </p:txBody>
      </p:sp>
      <p:sp>
        <p:nvSpPr>
          <p:cNvPr id="157728" name="Oval 33"/>
          <p:cNvSpPr>
            <a:spLocks noChangeArrowheads="1"/>
          </p:cNvSpPr>
          <p:nvPr/>
        </p:nvSpPr>
        <p:spPr bwMode="auto">
          <a:xfrm>
            <a:off x="3276600" y="3357563"/>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20204" pitchFamily="34" charset="0"/>
                <a:ea typeface="宋体" panose="02010600030101010101" pitchFamily="2" charset="-122"/>
              </a:rPr>
              <a:t>c.3</a:t>
            </a:r>
            <a:endParaRPr kumimoji="1" lang="en-US" altLang="zh-CN" sz="2800">
              <a:solidFill>
                <a:srgbClr val="272777"/>
              </a:solidFill>
            </a:endParaRPr>
          </a:p>
        </p:txBody>
      </p:sp>
      <p:sp>
        <p:nvSpPr>
          <p:cNvPr id="157729" name="Oval 34"/>
          <p:cNvSpPr>
            <a:spLocks noChangeArrowheads="1"/>
          </p:cNvSpPr>
          <p:nvPr/>
        </p:nvSpPr>
        <p:spPr bwMode="auto">
          <a:xfrm>
            <a:off x="4500563" y="3357563"/>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20204" pitchFamily="34" charset="0"/>
                <a:ea typeface="宋体" panose="02010600030101010101" pitchFamily="2" charset="-122"/>
              </a:rPr>
              <a:t>d.3</a:t>
            </a:r>
            <a:endParaRPr kumimoji="1" lang="en-US" altLang="zh-CN" sz="2800">
              <a:solidFill>
                <a:srgbClr val="272777"/>
              </a:solidFill>
            </a:endParaRPr>
          </a:p>
        </p:txBody>
      </p:sp>
      <p:sp>
        <p:nvSpPr>
          <p:cNvPr id="157730" name="Line 35"/>
          <p:cNvSpPr>
            <a:spLocks noChangeShapeType="1"/>
          </p:cNvSpPr>
          <p:nvPr/>
        </p:nvSpPr>
        <p:spPr bwMode="auto">
          <a:xfrm>
            <a:off x="3924300" y="3644900"/>
            <a:ext cx="576263" cy="0"/>
          </a:xfrm>
          <a:prstGeom prst="line">
            <a:avLst/>
          </a:prstGeom>
          <a:noFill/>
          <a:ln w="9525">
            <a:solidFill>
              <a:schemeClr val="tx1"/>
            </a:solidFill>
            <a:round/>
            <a:tailEnd type="triangle" w="med" len="med"/>
          </a:ln>
        </p:spPr>
        <p:txBody>
          <a:bodyPr/>
          <a:lstStyle/>
          <a:p>
            <a:endParaRPr lang="zh-CN" altLang="en-US"/>
          </a:p>
        </p:txBody>
      </p:sp>
      <p:sp>
        <p:nvSpPr>
          <p:cNvPr id="157731" name="Oval 36"/>
          <p:cNvSpPr>
            <a:spLocks noChangeArrowheads="1"/>
          </p:cNvSpPr>
          <p:nvPr/>
        </p:nvSpPr>
        <p:spPr bwMode="auto">
          <a:xfrm>
            <a:off x="5724525" y="3357563"/>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20204" pitchFamily="34" charset="0"/>
                <a:ea typeface="宋体" panose="02010600030101010101" pitchFamily="2" charset="-122"/>
              </a:rPr>
              <a:t>e.3</a:t>
            </a:r>
            <a:endParaRPr kumimoji="1" lang="en-US" altLang="zh-CN" sz="2800">
              <a:solidFill>
                <a:srgbClr val="272777"/>
              </a:solidFill>
            </a:endParaRPr>
          </a:p>
        </p:txBody>
      </p:sp>
      <p:sp>
        <p:nvSpPr>
          <p:cNvPr id="157732" name="Line 37"/>
          <p:cNvSpPr>
            <a:spLocks noChangeShapeType="1"/>
          </p:cNvSpPr>
          <p:nvPr/>
        </p:nvSpPr>
        <p:spPr bwMode="auto">
          <a:xfrm>
            <a:off x="5148263" y="3644900"/>
            <a:ext cx="576262" cy="0"/>
          </a:xfrm>
          <a:prstGeom prst="line">
            <a:avLst/>
          </a:prstGeom>
          <a:noFill/>
          <a:ln w="9525">
            <a:solidFill>
              <a:schemeClr val="tx1"/>
            </a:solidFill>
            <a:round/>
            <a:tailEnd type="triangle" w="med" len="med"/>
          </a:ln>
        </p:spPr>
        <p:txBody>
          <a:bodyPr/>
          <a:lstStyle/>
          <a:p>
            <a:endParaRPr lang="zh-CN" altLang="en-US"/>
          </a:p>
        </p:txBody>
      </p:sp>
      <p:cxnSp>
        <p:nvCxnSpPr>
          <p:cNvPr id="157733" name="AutoShape 38"/>
          <p:cNvCxnSpPr>
            <a:cxnSpLocks noChangeShapeType="1"/>
            <a:stCxn id="157720" idx="4"/>
            <a:endCxn id="157728" idx="2"/>
          </p:cNvCxnSpPr>
          <p:nvPr/>
        </p:nvCxnSpPr>
        <p:spPr bwMode="auto">
          <a:xfrm rot="16200000" flipH="1">
            <a:off x="2519363" y="2924175"/>
            <a:ext cx="541338" cy="973137"/>
          </a:xfrm>
          <a:prstGeom prst="bentConnector2">
            <a:avLst/>
          </a:prstGeom>
          <a:noFill/>
          <a:ln w="9525">
            <a:solidFill>
              <a:schemeClr val="tx1"/>
            </a:solidFill>
            <a:miter lim="800000"/>
            <a:tailEnd type="triangle" w="med" len="med"/>
          </a:ln>
        </p:spPr>
      </p:cxnSp>
      <p:sp>
        <p:nvSpPr>
          <p:cNvPr id="157734" name="Oval 39"/>
          <p:cNvSpPr>
            <a:spLocks noChangeArrowheads="1"/>
          </p:cNvSpPr>
          <p:nvPr/>
        </p:nvSpPr>
        <p:spPr bwMode="auto">
          <a:xfrm>
            <a:off x="2051050" y="4149725"/>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20204" pitchFamily="34" charset="0"/>
                <a:ea typeface="宋体" panose="02010600030101010101" pitchFamily="2" charset="-122"/>
              </a:rPr>
              <a:t>d.1.2.3</a:t>
            </a:r>
            <a:endParaRPr kumimoji="1" lang="en-US" altLang="zh-CN" sz="2800">
              <a:solidFill>
                <a:srgbClr val="272777"/>
              </a:solidFill>
            </a:endParaRPr>
          </a:p>
        </p:txBody>
      </p:sp>
      <p:sp>
        <p:nvSpPr>
          <p:cNvPr id="157735" name="Oval 40"/>
          <p:cNvSpPr>
            <a:spLocks noChangeArrowheads="1"/>
          </p:cNvSpPr>
          <p:nvPr/>
        </p:nvSpPr>
        <p:spPr bwMode="auto">
          <a:xfrm>
            <a:off x="3275013" y="4149725"/>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20204" pitchFamily="34" charset="0"/>
                <a:ea typeface="宋体" panose="02010600030101010101" pitchFamily="2" charset="-122"/>
              </a:rPr>
              <a:t>e.1.2.3</a:t>
            </a:r>
            <a:endParaRPr kumimoji="1" lang="en-US" altLang="zh-CN" sz="2800">
              <a:solidFill>
                <a:srgbClr val="272777"/>
              </a:solidFill>
            </a:endParaRPr>
          </a:p>
        </p:txBody>
      </p:sp>
      <p:sp>
        <p:nvSpPr>
          <p:cNvPr id="157736" name="Line 41"/>
          <p:cNvSpPr>
            <a:spLocks noChangeShapeType="1"/>
          </p:cNvSpPr>
          <p:nvPr/>
        </p:nvSpPr>
        <p:spPr bwMode="auto">
          <a:xfrm>
            <a:off x="2698750" y="4437063"/>
            <a:ext cx="576263" cy="0"/>
          </a:xfrm>
          <a:prstGeom prst="line">
            <a:avLst/>
          </a:prstGeom>
          <a:noFill/>
          <a:ln w="9525">
            <a:solidFill>
              <a:schemeClr val="tx1"/>
            </a:solidFill>
            <a:round/>
            <a:tailEnd type="triangle" w="med" len="med"/>
          </a:ln>
        </p:spPr>
        <p:txBody>
          <a:bodyPr/>
          <a:lstStyle/>
          <a:p>
            <a:endParaRPr lang="zh-CN" altLang="en-US"/>
          </a:p>
        </p:txBody>
      </p:sp>
      <p:sp>
        <p:nvSpPr>
          <p:cNvPr id="157737" name="Oval 42"/>
          <p:cNvSpPr>
            <a:spLocks noChangeArrowheads="1"/>
          </p:cNvSpPr>
          <p:nvPr/>
        </p:nvSpPr>
        <p:spPr bwMode="auto">
          <a:xfrm>
            <a:off x="4498975" y="4149725"/>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20204" pitchFamily="34" charset="0"/>
                <a:ea typeface="宋体" panose="02010600030101010101" pitchFamily="2" charset="-122"/>
              </a:rPr>
              <a:t>f.2</a:t>
            </a:r>
            <a:endParaRPr kumimoji="1" lang="en-US" altLang="zh-CN" sz="2800">
              <a:solidFill>
                <a:srgbClr val="272777"/>
              </a:solidFill>
            </a:endParaRPr>
          </a:p>
        </p:txBody>
      </p:sp>
      <p:sp>
        <p:nvSpPr>
          <p:cNvPr id="157738" name="Line 43"/>
          <p:cNvSpPr>
            <a:spLocks noChangeShapeType="1"/>
          </p:cNvSpPr>
          <p:nvPr/>
        </p:nvSpPr>
        <p:spPr bwMode="auto">
          <a:xfrm>
            <a:off x="3922713" y="4437063"/>
            <a:ext cx="576262" cy="0"/>
          </a:xfrm>
          <a:prstGeom prst="line">
            <a:avLst/>
          </a:prstGeom>
          <a:noFill/>
          <a:ln w="9525">
            <a:solidFill>
              <a:schemeClr val="tx1"/>
            </a:solidFill>
            <a:round/>
            <a:tailEnd type="triangle" w="med" len="med"/>
          </a:ln>
        </p:spPr>
        <p:txBody>
          <a:bodyPr/>
          <a:lstStyle/>
          <a:p>
            <a:endParaRPr lang="zh-CN" altLang="en-US"/>
          </a:p>
        </p:txBody>
      </p:sp>
      <p:sp>
        <p:nvSpPr>
          <p:cNvPr id="157739" name="Oval 44"/>
          <p:cNvSpPr>
            <a:spLocks noChangeArrowheads="1"/>
          </p:cNvSpPr>
          <p:nvPr/>
        </p:nvSpPr>
        <p:spPr bwMode="auto">
          <a:xfrm>
            <a:off x="2122488" y="5013325"/>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20204" pitchFamily="34" charset="0"/>
                <a:ea typeface="宋体" panose="02010600030101010101" pitchFamily="2" charset="-122"/>
              </a:rPr>
              <a:t>e.1.2.3</a:t>
            </a:r>
            <a:endParaRPr kumimoji="1" lang="en-US" altLang="zh-CN" sz="2800">
              <a:solidFill>
                <a:srgbClr val="272777"/>
              </a:solidFill>
            </a:endParaRPr>
          </a:p>
        </p:txBody>
      </p:sp>
      <p:sp>
        <p:nvSpPr>
          <p:cNvPr id="157740" name="Line 45"/>
          <p:cNvSpPr>
            <a:spLocks noChangeShapeType="1"/>
          </p:cNvSpPr>
          <p:nvPr/>
        </p:nvSpPr>
        <p:spPr bwMode="auto">
          <a:xfrm>
            <a:off x="538163" y="4508500"/>
            <a:ext cx="1439862" cy="0"/>
          </a:xfrm>
          <a:prstGeom prst="line">
            <a:avLst/>
          </a:prstGeom>
          <a:noFill/>
          <a:ln w="9525">
            <a:solidFill>
              <a:schemeClr val="tx1"/>
            </a:solidFill>
            <a:round/>
            <a:tailEnd type="triangle" w="med" len="med"/>
          </a:ln>
        </p:spPr>
        <p:txBody>
          <a:bodyPr/>
          <a:lstStyle/>
          <a:p>
            <a:endParaRPr lang="zh-CN" altLang="en-US"/>
          </a:p>
        </p:txBody>
      </p:sp>
      <p:sp>
        <p:nvSpPr>
          <p:cNvPr id="157741" name="Oval 46"/>
          <p:cNvSpPr>
            <a:spLocks noChangeArrowheads="1"/>
          </p:cNvSpPr>
          <p:nvPr/>
        </p:nvSpPr>
        <p:spPr bwMode="auto">
          <a:xfrm>
            <a:off x="3348038" y="5013325"/>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20204" pitchFamily="34" charset="0"/>
                <a:ea typeface="宋体" panose="02010600030101010101" pitchFamily="2" charset="-122"/>
              </a:rPr>
              <a:t>f.2</a:t>
            </a:r>
            <a:endParaRPr kumimoji="1" lang="en-US" altLang="zh-CN" sz="2800">
              <a:solidFill>
                <a:srgbClr val="272777"/>
              </a:solidFill>
            </a:endParaRPr>
          </a:p>
        </p:txBody>
      </p:sp>
      <p:sp>
        <p:nvSpPr>
          <p:cNvPr id="157742" name="Line 47"/>
          <p:cNvSpPr>
            <a:spLocks noChangeShapeType="1"/>
          </p:cNvSpPr>
          <p:nvPr/>
        </p:nvSpPr>
        <p:spPr bwMode="auto">
          <a:xfrm>
            <a:off x="2771775" y="5300663"/>
            <a:ext cx="576263" cy="0"/>
          </a:xfrm>
          <a:prstGeom prst="line">
            <a:avLst/>
          </a:prstGeom>
          <a:noFill/>
          <a:ln w="9525">
            <a:solidFill>
              <a:schemeClr val="tx1"/>
            </a:solidFill>
            <a:round/>
            <a:tailEnd type="triangle" w="med" len="med"/>
          </a:ln>
        </p:spPr>
        <p:txBody>
          <a:bodyPr/>
          <a:lstStyle/>
          <a:p>
            <a:endParaRPr lang="zh-CN" altLang="en-US"/>
          </a:p>
        </p:txBody>
      </p:sp>
      <p:sp>
        <p:nvSpPr>
          <p:cNvPr id="157743" name="Oval 48"/>
          <p:cNvSpPr>
            <a:spLocks noChangeArrowheads="1"/>
          </p:cNvSpPr>
          <p:nvPr/>
        </p:nvSpPr>
        <p:spPr bwMode="auto">
          <a:xfrm>
            <a:off x="2124075" y="5805488"/>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20204" pitchFamily="34" charset="0"/>
                <a:ea typeface="宋体" panose="02010600030101010101" pitchFamily="2" charset="-122"/>
              </a:rPr>
              <a:t>f.2</a:t>
            </a:r>
            <a:endParaRPr kumimoji="1" lang="en-US" altLang="zh-CN" sz="2800">
              <a:solidFill>
                <a:srgbClr val="272777"/>
              </a:solidFill>
            </a:endParaRPr>
          </a:p>
        </p:txBody>
      </p:sp>
      <p:sp>
        <p:nvSpPr>
          <p:cNvPr id="157744" name="Line 49"/>
          <p:cNvSpPr>
            <a:spLocks noChangeShapeType="1"/>
          </p:cNvSpPr>
          <p:nvPr/>
        </p:nvSpPr>
        <p:spPr bwMode="auto">
          <a:xfrm>
            <a:off x="538163" y="5373688"/>
            <a:ext cx="1584325" cy="0"/>
          </a:xfrm>
          <a:prstGeom prst="line">
            <a:avLst/>
          </a:prstGeom>
          <a:noFill/>
          <a:ln w="9525">
            <a:solidFill>
              <a:schemeClr val="tx1"/>
            </a:solidFill>
            <a:round/>
            <a:tailEnd type="triangle" w="med" len="med"/>
          </a:ln>
        </p:spPr>
        <p:txBody>
          <a:bodyPr/>
          <a:lstStyle/>
          <a:p>
            <a:endParaRPr lang="zh-CN" altLang="en-US"/>
          </a:p>
        </p:txBody>
      </p:sp>
      <p:sp>
        <p:nvSpPr>
          <p:cNvPr id="157745" name="Rectangle 50"/>
          <p:cNvSpPr>
            <a:spLocks noChangeArrowheads="1"/>
          </p:cNvSpPr>
          <p:nvPr/>
        </p:nvSpPr>
        <p:spPr bwMode="auto">
          <a:xfrm>
            <a:off x="4932363" y="5013325"/>
            <a:ext cx="3702050" cy="1465263"/>
          </a:xfrm>
          <a:prstGeom prst="rect">
            <a:avLst/>
          </a:prstGeom>
          <a:noFill/>
          <a:ln w="9525">
            <a:noFill/>
            <a:miter lim="800000"/>
          </a:ln>
        </p:spPr>
        <p:txBody>
          <a:bodyPr wrap="none">
            <a:spAutoFit/>
          </a:bodyPr>
          <a:lstStyle/>
          <a:p>
            <a:pPr lvl="1">
              <a:spcBef>
                <a:spcPct val="20000"/>
              </a:spcBef>
            </a:pPr>
            <a:r>
              <a:rPr lang="zh-CN" altLang="en-US" sz="1800" b="0">
                <a:latin typeface="Arial" panose="020B0604020202020204" pitchFamily="34" charset="0"/>
                <a:ea typeface="宋体" panose="02010600030101010101" pitchFamily="2" charset="-122"/>
              </a:rPr>
              <a:t> </a:t>
            </a:r>
            <a:r>
              <a:rPr lang="en-US" altLang="zh-CN" sz="1800" b="0">
                <a:latin typeface="Arial" panose="020B0604020202020204" pitchFamily="34" charset="0"/>
                <a:ea typeface="宋体" panose="02010600030101010101" pitchFamily="2" charset="-122"/>
              </a:rPr>
              <a:t>abcde.1     cdef.2        ccde.3 </a:t>
            </a:r>
            <a:br>
              <a:rPr lang="en-US" altLang="zh-CN" sz="1800" b="0">
                <a:latin typeface="Arial" panose="020B0604020202020204" pitchFamily="34" charset="0"/>
                <a:ea typeface="宋体" panose="02010600030101010101" pitchFamily="2" charset="-122"/>
              </a:rPr>
            </a:br>
            <a:r>
              <a:rPr lang="en-US" altLang="zh-CN" sz="1800" b="0">
                <a:latin typeface="Arial" panose="020B0604020202020204" pitchFamily="34" charset="0"/>
                <a:ea typeface="宋体" panose="02010600030101010101" pitchFamily="2" charset="-122"/>
              </a:rPr>
              <a:t> bcde.1       def.2          cde.3 </a:t>
            </a:r>
            <a:br>
              <a:rPr lang="en-US" altLang="zh-CN" sz="1800" b="0">
                <a:latin typeface="Arial" panose="020B0604020202020204" pitchFamily="34" charset="0"/>
                <a:ea typeface="宋体" panose="02010600030101010101" pitchFamily="2" charset="-122"/>
              </a:rPr>
            </a:br>
            <a:r>
              <a:rPr lang="en-US" altLang="zh-CN" sz="1800" b="0">
                <a:latin typeface="Arial" panose="020B0604020202020204" pitchFamily="34" charset="0"/>
                <a:ea typeface="宋体" panose="02010600030101010101" pitchFamily="2" charset="-122"/>
              </a:rPr>
              <a:t> cde.1         ef.2            de.3  </a:t>
            </a:r>
            <a:br>
              <a:rPr lang="en-US" altLang="zh-CN" sz="1800" b="0">
                <a:latin typeface="Arial" panose="020B0604020202020204" pitchFamily="34" charset="0"/>
                <a:ea typeface="宋体" panose="02010600030101010101" pitchFamily="2" charset="-122"/>
              </a:rPr>
            </a:br>
            <a:r>
              <a:rPr lang="en-US" altLang="zh-CN" sz="1800" b="0">
                <a:latin typeface="Arial" panose="020B0604020202020204" pitchFamily="34" charset="0"/>
                <a:ea typeface="宋体" panose="02010600030101010101" pitchFamily="2" charset="-122"/>
              </a:rPr>
              <a:t> de.1           f.2              e.3 </a:t>
            </a:r>
            <a:br>
              <a:rPr lang="en-US" altLang="zh-CN" sz="1800" b="0">
                <a:latin typeface="Arial" panose="020B0604020202020204" pitchFamily="34" charset="0"/>
                <a:ea typeface="宋体" panose="02010600030101010101" pitchFamily="2" charset="-122"/>
              </a:rPr>
            </a:br>
            <a:r>
              <a:rPr lang="en-US" altLang="zh-CN" sz="1800" b="0">
                <a:latin typeface="Arial" panose="020B0604020202020204" pitchFamily="34" charset="0"/>
                <a:ea typeface="宋体" panose="02010600030101010101" pitchFamily="2" charset="-122"/>
              </a:rPr>
              <a:t> e.1 </a:t>
            </a:r>
            <a:endParaRPr lang="en-US" altLang="zh-CN" sz="1800" b="0">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Grp="1" noChangeArrowheads="1"/>
          </p:cNvSpPr>
          <p:nvPr>
            <p:ph type="body" idx="1"/>
          </p:nvPr>
        </p:nvSpPr>
        <p:spPr>
          <a:xfrm>
            <a:off x="323528" y="836712"/>
            <a:ext cx="8229600" cy="3384550"/>
          </a:xfrm>
        </p:spPr>
        <p:txBody>
          <a:bodyPr>
            <a:noAutofit/>
          </a:bodyPr>
          <a:lstStyle/>
          <a:p>
            <a:pPr eaLnBrk="1" hangingPunct="1">
              <a:lnSpc>
                <a:spcPct val="150000"/>
              </a:lnSpc>
            </a:pPr>
            <a:r>
              <a:rPr lang="zh-CN" altLang="en-US" sz="2400" dirty="0" smtClean="0"/>
              <a:t>如果特征不连续呢？</a:t>
            </a:r>
            <a:endParaRPr lang="zh-CN" altLang="en-US" sz="2400" dirty="0" smtClean="0"/>
          </a:p>
          <a:p>
            <a:pPr lvl="1" eaLnBrk="1" hangingPunct="1">
              <a:lnSpc>
                <a:spcPct val="150000"/>
              </a:lnSpc>
              <a:buFont typeface="Wingdings" panose="05000000000000000000" pitchFamily="2" charset="2"/>
              <a:buChar char="ü"/>
            </a:pPr>
            <a:r>
              <a:rPr lang="zh-CN" altLang="en-US" sz="2400" dirty="0" smtClean="0"/>
              <a:t>多个字符串的最长子序列提取，而不是子串</a:t>
            </a:r>
            <a:endParaRPr lang="zh-CN" altLang="en-US" sz="2400" dirty="0" smtClean="0"/>
          </a:p>
          <a:p>
            <a:pPr eaLnBrk="1" hangingPunct="1">
              <a:lnSpc>
                <a:spcPct val="150000"/>
              </a:lnSpc>
            </a:pPr>
            <a:r>
              <a:rPr lang="zh-CN" altLang="en-US" sz="2400" dirty="0" smtClean="0"/>
              <a:t>提取最长公共子序列的方法</a:t>
            </a:r>
            <a:endParaRPr lang="zh-CN" altLang="en-US" sz="2400" dirty="0" smtClean="0"/>
          </a:p>
          <a:p>
            <a:pPr lvl="1" eaLnBrk="1" hangingPunct="1">
              <a:lnSpc>
                <a:spcPct val="150000"/>
              </a:lnSpc>
              <a:buFont typeface="Wingdings" panose="05000000000000000000" pitchFamily="2" charset="2"/>
              <a:buChar char="ü"/>
            </a:pPr>
            <a:r>
              <a:rPr lang="zh-CN" altLang="en-US" sz="2400" dirty="0" smtClean="0"/>
              <a:t>动态规划方法</a:t>
            </a:r>
            <a:endParaRPr lang="zh-CN" altLang="en-US" sz="2400" dirty="0" smtClean="0"/>
          </a:p>
          <a:p>
            <a:pPr lvl="1" eaLnBrk="1" hangingPunct="1">
              <a:lnSpc>
                <a:spcPct val="150000"/>
              </a:lnSpc>
              <a:buFont typeface="Wingdings" panose="05000000000000000000" pitchFamily="2" charset="2"/>
              <a:buChar char="ü"/>
            </a:pPr>
            <a:r>
              <a:rPr lang="zh-CN" altLang="en-US" sz="2400" dirty="0" smtClean="0"/>
              <a:t>实现方式</a:t>
            </a:r>
            <a:endParaRPr lang="zh-CN" altLang="en-US" sz="2400" dirty="0" smtClean="0"/>
          </a:p>
          <a:p>
            <a:pPr lvl="2" eaLnBrk="1" hangingPunct="1">
              <a:lnSpc>
                <a:spcPct val="150000"/>
              </a:lnSpc>
            </a:pPr>
            <a:r>
              <a:rPr lang="zh-CN" altLang="en-US" sz="2400" dirty="0" smtClean="0"/>
              <a:t>采用动态规划方法提取两个字符串的最长公共子序列</a:t>
            </a:r>
            <a:endParaRPr lang="zh-CN" altLang="en-US" sz="2400" dirty="0" smtClean="0"/>
          </a:p>
          <a:p>
            <a:pPr lvl="2" eaLnBrk="1" hangingPunct="1">
              <a:lnSpc>
                <a:spcPct val="150000"/>
              </a:lnSpc>
            </a:pPr>
            <a:r>
              <a:rPr lang="zh-CN" altLang="en-US" sz="2400" dirty="0" smtClean="0"/>
              <a:t>利用已提取的最长公共子序列，再和第三个字符串进行最长公共子序列的提取</a:t>
            </a:r>
            <a:endParaRPr lang="zh-CN" altLang="en-US" sz="2400" dirty="0" smtClean="0"/>
          </a:p>
          <a:p>
            <a:pPr lvl="2" eaLnBrk="1" hangingPunct="1">
              <a:lnSpc>
                <a:spcPct val="150000"/>
              </a:lnSpc>
            </a:pPr>
            <a:r>
              <a:rPr lang="zh-CN" altLang="en-US" sz="2400" dirty="0" smtClean="0"/>
              <a:t>反复进行，直到比完所有的字符串</a:t>
            </a:r>
            <a:endParaRPr lang="zh-CN" altLang="en-US" sz="2400" dirty="0" smtClean="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3"/>
          <p:cNvSpPr>
            <a:spLocks noGrp="1" noChangeArrowheads="1"/>
          </p:cNvSpPr>
          <p:nvPr>
            <p:ph type="body" idx="1"/>
          </p:nvPr>
        </p:nvSpPr>
        <p:spPr>
          <a:xfrm>
            <a:off x="323528" y="836712"/>
            <a:ext cx="8229600" cy="3384550"/>
          </a:xfrm>
        </p:spPr>
        <p:txBody>
          <a:bodyPr>
            <a:noAutofit/>
          </a:bodyPr>
          <a:lstStyle/>
          <a:p>
            <a:pPr eaLnBrk="1" hangingPunct="1">
              <a:lnSpc>
                <a:spcPct val="150000"/>
              </a:lnSpc>
            </a:pPr>
            <a:r>
              <a:rPr lang="zh-CN" altLang="en-US" sz="2400" dirty="0" smtClean="0"/>
              <a:t>序列</a:t>
            </a:r>
            <a:r>
              <a:rPr lang="en-US" altLang="zh-CN" sz="2400" dirty="0" smtClean="0"/>
              <a:t>S1</a:t>
            </a:r>
            <a:r>
              <a:rPr lang="zh-CN" altLang="en-US" sz="2400" dirty="0" smtClean="0"/>
              <a:t>和序列</a:t>
            </a:r>
            <a:r>
              <a:rPr lang="en-US" altLang="zh-CN" sz="2400" dirty="0" smtClean="0"/>
              <a:t>S2</a:t>
            </a:r>
            <a:endParaRPr lang="en-US" altLang="zh-CN" sz="2400" dirty="0" smtClean="0"/>
          </a:p>
          <a:p>
            <a:pPr lvl="1" eaLnBrk="1" hangingPunct="1">
              <a:lnSpc>
                <a:spcPct val="150000"/>
              </a:lnSpc>
              <a:buFont typeface="Wingdings" panose="05000000000000000000" pitchFamily="2" charset="2"/>
              <a:buChar char="Ø"/>
            </a:pPr>
            <a:r>
              <a:rPr lang="zh-CN" altLang="en-US" sz="2000" dirty="0" smtClean="0"/>
              <a:t>长度分别为</a:t>
            </a:r>
            <a:r>
              <a:rPr lang="en-US" altLang="zh-CN" sz="2000" dirty="0" smtClean="0"/>
              <a:t>m</a:t>
            </a:r>
            <a:r>
              <a:rPr lang="zh-CN" altLang="en-US" sz="2000" dirty="0" smtClean="0"/>
              <a:t>，</a:t>
            </a:r>
            <a:r>
              <a:rPr lang="en-US" altLang="zh-CN" sz="2000" dirty="0" smtClean="0"/>
              <a:t>n</a:t>
            </a:r>
            <a:r>
              <a:rPr lang="zh-CN" altLang="en-US" sz="2000" dirty="0" smtClean="0"/>
              <a:t>，用数组</a:t>
            </a:r>
            <a:r>
              <a:rPr lang="en-US" altLang="zh-CN" sz="2000" dirty="0" smtClean="0"/>
              <a:t>S1[m]</a:t>
            </a:r>
            <a:r>
              <a:rPr lang="zh-CN" altLang="en-US" sz="2000" dirty="0" smtClean="0"/>
              <a:t>， </a:t>
            </a:r>
            <a:r>
              <a:rPr lang="en-US" altLang="zh-CN" sz="2000" dirty="0" smtClean="0"/>
              <a:t>S2[n]</a:t>
            </a:r>
            <a:r>
              <a:rPr lang="zh-CN" altLang="en-US" sz="2000" dirty="0" smtClean="0"/>
              <a:t>表示</a:t>
            </a:r>
            <a:endParaRPr lang="zh-CN" altLang="en-US" sz="2000" dirty="0" smtClean="0"/>
          </a:p>
          <a:p>
            <a:pPr lvl="1" eaLnBrk="1" hangingPunct="1">
              <a:lnSpc>
                <a:spcPct val="150000"/>
              </a:lnSpc>
              <a:buFont typeface="Wingdings" panose="05000000000000000000" pitchFamily="2" charset="2"/>
              <a:buChar char="Ø"/>
            </a:pPr>
            <a:r>
              <a:rPr lang="zh-CN" altLang="en-US" sz="2000" dirty="0" smtClean="0"/>
              <a:t>创建</a:t>
            </a:r>
            <a:r>
              <a:rPr lang="en-US" altLang="zh-CN" sz="2000" dirty="0" smtClean="0"/>
              <a:t>1</a:t>
            </a:r>
            <a:r>
              <a:rPr lang="zh-CN" altLang="en-US" sz="2000" dirty="0" smtClean="0"/>
              <a:t>个二维数组</a:t>
            </a:r>
            <a:r>
              <a:rPr lang="en-US" altLang="zh-CN" sz="2000" dirty="0" smtClean="0"/>
              <a:t>L[</a:t>
            </a:r>
            <a:r>
              <a:rPr lang="en-US" altLang="zh-CN" sz="2000" dirty="0" err="1" smtClean="0"/>
              <a:t>m,n</a:t>
            </a:r>
            <a:r>
              <a:rPr lang="en-US" altLang="zh-CN" sz="2000" dirty="0" smtClean="0"/>
              <a:t>]</a:t>
            </a:r>
            <a:endParaRPr lang="en-US" altLang="zh-CN" sz="2000" dirty="0" smtClean="0"/>
          </a:p>
          <a:p>
            <a:pPr lvl="2" eaLnBrk="1" hangingPunct="1">
              <a:lnSpc>
                <a:spcPct val="150000"/>
              </a:lnSpc>
            </a:pPr>
            <a:r>
              <a:rPr lang="zh-CN" altLang="en-US" sz="2000" dirty="0" smtClean="0"/>
              <a:t>初始化</a:t>
            </a:r>
            <a:r>
              <a:rPr lang="en-US" altLang="zh-CN" sz="2000" dirty="0" smtClean="0"/>
              <a:t>L</a:t>
            </a:r>
            <a:r>
              <a:rPr lang="zh-CN" altLang="en-US" sz="2000" dirty="0" smtClean="0"/>
              <a:t>数组内容为</a:t>
            </a:r>
            <a:r>
              <a:rPr lang="en-US" altLang="zh-CN" sz="2000" dirty="0" smtClean="0"/>
              <a:t>0</a:t>
            </a:r>
            <a:endParaRPr lang="en-US" altLang="zh-CN" sz="2000" dirty="0" smtClean="0"/>
          </a:p>
          <a:p>
            <a:pPr lvl="2" eaLnBrk="1" hangingPunct="1">
              <a:lnSpc>
                <a:spcPct val="150000"/>
              </a:lnSpc>
            </a:pPr>
            <a:r>
              <a:rPr lang="en-US" altLang="zh-CN" sz="2000" dirty="0" err="1" smtClean="0"/>
              <a:t>m,n</a:t>
            </a:r>
            <a:r>
              <a:rPr lang="zh-CN" altLang="en-US" sz="2000" dirty="0" smtClean="0"/>
              <a:t>分别从</a:t>
            </a:r>
            <a:r>
              <a:rPr lang="en-US" altLang="zh-CN" sz="2000" dirty="0" smtClean="0"/>
              <a:t>0</a:t>
            </a:r>
            <a:r>
              <a:rPr lang="zh-CN" altLang="en-US" sz="2000" dirty="0" smtClean="0"/>
              <a:t>开始</a:t>
            </a:r>
            <a:r>
              <a:rPr lang="en-US" altLang="zh-CN" sz="2000" dirty="0" smtClean="0"/>
              <a:t>,m++,n++</a:t>
            </a:r>
            <a:r>
              <a:rPr lang="zh-CN" altLang="en-US" sz="2000" dirty="0" smtClean="0"/>
              <a:t>循环：</a:t>
            </a:r>
            <a:endParaRPr lang="zh-CN" altLang="en-US" sz="2000" dirty="0" smtClean="0"/>
          </a:p>
          <a:p>
            <a:pPr lvl="3" eaLnBrk="1" hangingPunct="1">
              <a:lnSpc>
                <a:spcPct val="150000"/>
              </a:lnSpc>
              <a:buFont typeface="Wingdings" panose="05000000000000000000" pitchFamily="2" charset="2"/>
              <a:buChar char="ü"/>
            </a:pPr>
            <a:r>
              <a:rPr lang="zh-CN" altLang="en-US" sz="2000" dirty="0" smtClean="0"/>
              <a:t>如果</a:t>
            </a:r>
            <a:r>
              <a:rPr lang="en-US" altLang="zh-CN" sz="2000" dirty="0" smtClean="0"/>
              <a:t>S1[m]== S2[n]</a:t>
            </a:r>
            <a:r>
              <a:rPr lang="zh-CN" altLang="en-US" sz="2000" dirty="0" smtClean="0"/>
              <a:t>；则</a:t>
            </a:r>
            <a:r>
              <a:rPr lang="en-US" altLang="zh-CN" sz="2000" dirty="0" smtClean="0"/>
              <a:t>L[</a:t>
            </a:r>
            <a:r>
              <a:rPr lang="en-US" altLang="zh-CN" sz="2000" dirty="0" err="1" smtClean="0"/>
              <a:t>m,n</a:t>
            </a:r>
            <a:r>
              <a:rPr lang="en-US" altLang="zh-CN" sz="2000" dirty="0" smtClean="0"/>
              <a:t>]= L[m-1,n-1]+1</a:t>
            </a:r>
            <a:r>
              <a:rPr lang="zh-CN" altLang="en-US" sz="2000" dirty="0" smtClean="0"/>
              <a:t>；</a:t>
            </a:r>
            <a:endParaRPr lang="zh-CN" altLang="en-US" sz="2000" dirty="0" smtClean="0"/>
          </a:p>
          <a:p>
            <a:pPr lvl="3" eaLnBrk="1" hangingPunct="1">
              <a:lnSpc>
                <a:spcPct val="150000"/>
              </a:lnSpc>
              <a:buFont typeface="Wingdings" panose="05000000000000000000" pitchFamily="2" charset="2"/>
              <a:buChar char="ü"/>
            </a:pPr>
            <a:r>
              <a:rPr lang="zh-CN" altLang="en-US" sz="2000" dirty="0" smtClean="0"/>
              <a:t>如果</a:t>
            </a:r>
            <a:r>
              <a:rPr lang="en-US" altLang="zh-CN" sz="2000" dirty="0" smtClean="0"/>
              <a:t>S1[m]</a:t>
            </a:r>
            <a:r>
              <a:rPr lang="zh-CN" altLang="en-US" sz="2000" dirty="0" smtClean="0"/>
              <a:t>！</a:t>
            </a:r>
            <a:r>
              <a:rPr lang="en-US" altLang="zh-CN" sz="2000" dirty="0" smtClean="0"/>
              <a:t>= S2[n]</a:t>
            </a:r>
            <a:r>
              <a:rPr lang="zh-CN" altLang="en-US" sz="2000" dirty="0" smtClean="0"/>
              <a:t>；则</a:t>
            </a:r>
            <a:r>
              <a:rPr lang="en-US" altLang="zh-CN" sz="2000" dirty="0" smtClean="0"/>
              <a:t>L[</a:t>
            </a:r>
            <a:r>
              <a:rPr lang="en-US" altLang="zh-CN" sz="2000" dirty="0" err="1" smtClean="0"/>
              <a:t>m,n</a:t>
            </a:r>
            <a:r>
              <a:rPr lang="en-US" altLang="zh-CN" sz="2000" dirty="0" smtClean="0"/>
              <a:t>]= max{L[m,n-1]</a:t>
            </a:r>
            <a:r>
              <a:rPr lang="zh-CN" altLang="en-US" sz="2000" dirty="0" smtClean="0"/>
              <a:t>， </a:t>
            </a:r>
            <a:r>
              <a:rPr lang="en-US" altLang="zh-CN" sz="2000" dirty="0" smtClean="0"/>
              <a:t>L[m-1,n]}</a:t>
            </a:r>
            <a:endParaRPr lang="en-US" altLang="zh-CN" sz="2000" dirty="0" smtClean="0"/>
          </a:p>
          <a:p>
            <a:pPr lvl="1" eaLnBrk="1" hangingPunct="1">
              <a:lnSpc>
                <a:spcPct val="150000"/>
              </a:lnSpc>
              <a:buFont typeface="Wingdings" panose="05000000000000000000" pitchFamily="2" charset="2"/>
              <a:buChar char="Ø"/>
            </a:pPr>
            <a:r>
              <a:rPr lang="zh-CN" altLang="en-US" sz="2400" dirty="0" smtClean="0"/>
              <a:t>最后</a:t>
            </a:r>
            <a:r>
              <a:rPr lang="en-US" altLang="zh-CN" sz="2400" dirty="0" smtClean="0"/>
              <a:t>L[</a:t>
            </a:r>
            <a:r>
              <a:rPr lang="en-US" altLang="zh-CN" sz="2400" dirty="0" err="1" smtClean="0"/>
              <a:t>m,n</a:t>
            </a:r>
            <a:r>
              <a:rPr lang="en-US" altLang="zh-CN" sz="2400" dirty="0" smtClean="0"/>
              <a:t>]</a:t>
            </a:r>
            <a:r>
              <a:rPr lang="zh-CN" altLang="en-US" sz="2400" dirty="0" smtClean="0"/>
              <a:t>中的数字一定是最大的，且这个数字就是最长公共子序列的长度</a:t>
            </a:r>
            <a:endParaRPr lang="zh-CN" altLang="en-US" sz="2400" dirty="0" smtClean="0"/>
          </a:p>
          <a:p>
            <a:pPr lvl="1" eaLnBrk="1" hangingPunct="1">
              <a:lnSpc>
                <a:spcPct val="150000"/>
              </a:lnSpc>
              <a:buFont typeface="Wingdings" panose="05000000000000000000" pitchFamily="2" charset="2"/>
              <a:buChar char="Ø"/>
            </a:pPr>
            <a:r>
              <a:rPr lang="zh-CN" altLang="en-US" sz="2400" dirty="0" smtClean="0"/>
              <a:t>从数组</a:t>
            </a:r>
            <a:r>
              <a:rPr lang="en-US" altLang="zh-CN" sz="2400" dirty="0" smtClean="0"/>
              <a:t>L</a:t>
            </a:r>
            <a:r>
              <a:rPr lang="zh-CN" altLang="en-US" sz="2400" dirty="0" smtClean="0"/>
              <a:t>中找出一个最长的公共子序列</a:t>
            </a:r>
            <a:endParaRPr lang="zh-CN" altLang="en-US" sz="2400" dirty="0" smtClean="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3"/>
          <p:cNvSpPr>
            <a:spLocks noGrp="1" noChangeArrowheads="1"/>
          </p:cNvSpPr>
          <p:nvPr>
            <p:ph type="body" idx="1"/>
          </p:nvPr>
        </p:nvSpPr>
        <p:spPr>
          <a:xfrm>
            <a:off x="539552" y="1124744"/>
            <a:ext cx="7886700" cy="4474845"/>
          </a:xfrm>
        </p:spPr>
        <p:txBody>
          <a:bodyPr/>
          <a:lstStyle/>
          <a:p>
            <a:pPr>
              <a:lnSpc>
                <a:spcPct val="150000"/>
              </a:lnSpc>
            </a:pPr>
            <a:r>
              <a:rPr lang="zh-CN" altLang="en-US" sz="2400" dirty="0" smtClean="0"/>
              <a:t>从数组</a:t>
            </a:r>
            <a:r>
              <a:rPr lang="en-US" altLang="zh-CN" sz="2400" dirty="0" smtClean="0"/>
              <a:t>L</a:t>
            </a:r>
            <a:r>
              <a:rPr lang="zh-CN" altLang="en-US" sz="2400" dirty="0" smtClean="0"/>
              <a:t>中查找一个最长的公共子序列</a:t>
            </a:r>
            <a:endParaRPr lang="zh-CN" altLang="en-US" sz="2400" dirty="0" smtClean="0"/>
          </a:p>
          <a:p>
            <a:pPr lvl="1">
              <a:lnSpc>
                <a:spcPct val="150000"/>
              </a:lnSpc>
              <a:buFont typeface="Wingdings" panose="05000000000000000000" pitchFamily="2" charset="2"/>
              <a:buChar char="Ø"/>
            </a:pPr>
            <a:r>
              <a:rPr lang="en-US" altLang="zh-CN" sz="2000" dirty="0" err="1"/>
              <a:t>i</a:t>
            </a:r>
            <a:r>
              <a:rPr lang="zh-CN" altLang="en-US" sz="2000" dirty="0"/>
              <a:t>，</a:t>
            </a:r>
            <a:r>
              <a:rPr lang="en-US" altLang="zh-CN" sz="2000" dirty="0"/>
              <a:t>j</a:t>
            </a:r>
            <a:r>
              <a:rPr lang="zh-CN" altLang="en-US" sz="2000" dirty="0"/>
              <a:t>分别从</a:t>
            </a:r>
            <a:r>
              <a:rPr lang="en-US" altLang="zh-CN" sz="2000" dirty="0" err="1"/>
              <a:t>m,n</a:t>
            </a:r>
            <a:r>
              <a:rPr lang="zh-CN" altLang="en-US" sz="2000" dirty="0"/>
              <a:t>开始，递减循环直到</a:t>
            </a:r>
            <a:r>
              <a:rPr lang="en-US" altLang="zh-CN" sz="2000" dirty="0" err="1"/>
              <a:t>i</a:t>
            </a:r>
            <a:r>
              <a:rPr lang="en-US" altLang="zh-CN" sz="2000" dirty="0"/>
              <a:t>=0</a:t>
            </a:r>
            <a:r>
              <a:rPr lang="zh-CN" altLang="en-US" sz="2000" dirty="0"/>
              <a:t>，</a:t>
            </a:r>
            <a:r>
              <a:rPr lang="en-US" altLang="zh-CN" sz="2000" dirty="0"/>
              <a:t>j=0</a:t>
            </a:r>
            <a:r>
              <a:rPr lang="zh-CN" altLang="en-US" sz="2000" dirty="0"/>
              <a:t>：</a:t>
            </a:r>
            <a:endParaRPr lang="zh-CN" altLang="en-US" sz="2000" dirty="0"/>
          </a:p>
          <a:p>
            <a:pPr lvl="2">
              <a:lnSpc>
                <a:spcPct val="150000"/>
              </a:lnSpc>
            </a:pPr>
            <a:r>
              <a:rPr lang="zh-CN" altLang="en-US" sz="2000" dirty="0"/>
              <a:t>如果</a:t>
            </a:r>
            <a:r>
              <a:rPr lang="en-US" altLang="zh-CN" sz="2000" dirty="0"/>
              <a:t>S1[</a:t>
            </a:r>
            <a:r>
              <a:rPr lang="en-US" altLang="zh-CN" sz="2000" dirty="0" err="1"/>
              <a:t>i</a:t>
            </a:r>
            <a:r>
              <a:rPr lang="en-US" altLang="zh-CN" sz="2000" dirty="0"/>
              <a:t>]== S2[j]</a:t>
            </a:r>
            <a:r>
              <a:rPr lang="zh-CN" altLang="en-US" sz="2000" dirty="0"/>
              <a:t>，则将</a:t>
            </a:r>
            <a:r>
              <a:rPr lang="en-US" altLang="zh-CN" sz="2000" dirty="0"/>
              <a:t>S1[</a:t>
            </a:r>
            <a:r>
              <a:rPr lang="en-US" altLang="zh-CN" sz="2000" dirty="0" err="1"/>
              <a:t>i</a:t>
            </a:r>
            <a:r>
              <a:rPr lang="en-US" altLang="zh-CN" sz="2000" dirty="0"/>
              <a:t>]</a:t>
            </a:r>
            <a:r>
              <a:rPr lang="zh-CN" altLang="en-US" sz="2000" dirty="0"/>
              <a:t>字符插入到子序列内，</a:t>
            </a:r>
            <a:r>
              <a:rPr lang="en-US" altLang="zh-CN" sz="2000" dirty="0" err="1"/>
              <a:t>i</a:t>
            </a:r>
            <a:r>
              <a:rPr lang="en-US" altLang="zh-CN" sz="2000" dirty="0"/>
              <a:t>--</a:t>
            </a:r>
            <a:r>
              <a:rPr lang="zh-CN" altLang="en-US" sz="2000" dirty="0"/>
              <a:t>，</a:t>
            </a:r>
            <a:r>
              <a:rPr lang="en-US" altLang="zh-CN" sz="2000" dirty="0"/>
              <a:t>j--</a:t>
            </a:r>
            <a:r>
              <a:rPr lang="zh-CN" altLang="en-US" sz="2000" dirty="0"/>
              <a:t>；</a:t>
            </a:r>
            <a:endParaRPr lang="zh-CN" altLang="en-US" sz="2000" dirty="0"/>
          </a:p>
          <a:p>
            <a:pPr lvl="2">
              <a:lnSpc>
                <a:spcPct val="150000"/>
              </a:lnSpc>
            </a:pPr>
            <a:r>
              <a:rPr lang="zh-CN" altLang="en-US" sz="2000" dirty="0"/>
              <a:t>如果</a:t>
            </a:r>
            <a:r>
              <a:rPr lang="en-US" altLang="zh-CN" sz="2000" dirty="0"/>
              <a:t>S1[</a:t>
            </a:r>
            <a:r>
              <a:rPr lang="en-US" altLang="zh-CN" sz="2000" dirty="0" err="1"/>
              <a:t>i</a:t>
            </a:r>
            <a:r>
              <a:rPr lang="en-US" altLang="zh-CN" sz="2000" dirty="0"/>
              <a:t>]</a:t>
            </a:r>
            <a:r>
              <a:rPr lang="zh-CN" altLang="en-US" sz="2000" dirty="0"/>
              <a:t>！</a:t>
            </a:r>
            <a:r>
              <a:rPr lang="en-US" altLang="zh-CN" sz="2000" dirty="0"/>
              <a:t>= S2[j]</a:t>
            </a:r>
            <a:r>
              <a:rPr lang="zh-CN" altLang="en-US" sz="2000" dirty="0"/>
              <a:t>，则比较</a:t>
            </a:r>
            <a:r>
              <a:rPr lang="en-US" altLang="zh-CN" sz="2000" dirty="0"/>
              <a:t>L[i,j-1]</a:t>
            </a:r>
            <a:r>
              <a:rPr lang="zh-CN" altLang="en-US" sz="2000" dirty="0"/>
              <a:t>与</a:t>
            </a:r>
            <a:r>
              <a:rPr lang="en-US" altLang="zh-CN" sz="2000" dirty="0"/>
              <a:t>L[i-1,j]</a:t>
            </a:r>
            <a:r>
              <a:rPr lang="zh-CN" altLang="en-US" sz="2000" dirty="0"/>
              <a:t>， </a:t>
            </a:r>
            <a:r>
              <a:rPr lang="en-US" altLang="zh-CN" sz="2000" dirty="0"/>
              <a:t>L[i,j-1]</a:t>
            </a:r>
            <a:r>
              <a:rPr lang="zh-CN" altLang="en-US" sz="2000" dirty="0"/>
              <a:t>大，则</a:t>
            </a:r>
            <a:r>
              <a:rPr lang="en-US" altLang="zh-CN" sz="2000" dirty="0"/>
              <a:t>j--</a:t>
            </a:r>
            <a:r>
              <a:rPr lang="zh-CN" altLang="en-US" sz="2000" dirty="0"/>
              <a:t>，否则</a:t>
            </a:r>
            <a:r>
              <a:rPr lang="en-US" altLang="zh-CN" sz="2000" dirty="0" err="1"/>
              <a:t>i</a:t>
            </a:r>
            <a:r>
              <a:rPr lang="en-US" altLang="zh-CN" sz="2000" dirty="0"/>
              <a:t>--</a:t>
            </a:r>
            <a:r>
              <a:rPr lang="zh-CN" altLang="en-US" sz="2000" dirty="0"/>
              <a:t>；（相等？任选一个）</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795" name="Picture 4" descr="XF7_13E[@7F0JDS(RU8R$H5"/>
          <p:cNvPicPr>
            <a:picLocks noChangeAspect="1" noChangeArrowheads="1"/>
          </p:cNvPicPr>
          <p:nvPr/>
        </p:nvPicPr>
        <p:blipFill>
          <a:blip r:embed="rId1"/>
          <a:srcRect/>
          <a:stretch>
            <a:fillRect/>
          </a:stretch>
        </p:blipFill>
        <p:spPr bwMode="auto">
          <a:xfrm>
            <a:off x="1475656" y="476672"/>
            <a:ext cx="6408712" cy="619268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习题</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zh-CN" dirty="0" smtClean="0"/>
              <a:t>网络</a:t>
            </a:r>
            <a:r>
              <a:rPr lang="zh-CN" altLang="zh-CN" dirty="0"/>
              <a:t>中捕获了</a:t>
            </a:r>
            <a:r>
              <a:rPr lang="en-US" altLang="zh-CN" dirty="0"/>
              <a:t>2</a:t>
            </a:r>
            <a:r>
              <a:rPr lang="zh-CN" altLang="zh-CN" dirty="0"/>
              <a:t>个数据包</a:t>
            </a:r>
            <a:r>
              <a:rPr lang="en-US" altLang="zh-CN" dirty="0"/>
              <a:t>{</a:t>
            </a:r>
            <a:r>
              <a:rPr lang="en-US" altLang="zh-CN" dirty="0" err="1"/>
              <a:t>bdcaba</a:t>
            </a:r>
            <a:r>
              <a:rPr lang="en-US" altLang="zh-CN" dirty="0"/>
              <a:t>}</a:t>
            </a:r>
            <a:r>
              <a:rPr lang="zh-CN" altLang="zh-CN" dirty="0"/>
              <a:t>，</a:t>
            </a:r>
            <a:r>
              <a:rPr lang="en-US" altLang="zh-CN" dirty="0"/>
              <a:t>{</a:t>
            </a:r>
            <a:r>
              <a:rPr lang="en-US" altLang="zh-CN" dirty="0" err="1"/>
              <a:t>abcbdba</a:t>
            </a:r>
            <a:r>
              <a:rPr lang="en-US" altLang="zh-CN" dirty="0"/>
              <a:t>}</a:t>
            </a:r>
            <a:r>
              <a:rPr lang="zh-CN" altLang="zh-CN" dirty="0"/>
              <a:t>，怀疑在这</a:t>
            </a:r>
            <a:r>
              <a:rPr lang="en-US" altLang="zh-CN" dirty="0"/>
              <a:t>2</a:t>
            </a:r>
            <a:r>
              <a:rPr lang="zh-CN" altLang="zh-CN" dirty="0"/>
              <a:t>个数据包中包含相同的恶意代码片段，请提取出其中的最长公共子</a:t>
            </a:r>
            <a:r>
              <a:rPr lang="zh-CN" altLang="zh-CN" dirty="0" smtClean="0"/>
              <a:t>序列</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5"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393218" name="Rectangle 2"/>
          <p:cNvSpPr>
            <a:spLocks noGrp="1" noRot="1" noChangeArrowheads="1"/>
          </p:cNvSpPr>
          <p:nvPr>
            <p:ph type="title"/>
          </p:nvPr>
        </p:nvSpPr>
        <p:spPr>
          <a:xfrm>
            <a:off x="120269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AC</a:t>
            </a:r>
            <a:r>
              <a:rPr lang="zh-CN" altLang="en-US" dirty="0">
                <a:effectLst>
                  <a:outerShdw blurRad="38100" dist="38100" dir="2700000">
                    <a:srgbClr val="000000"/>
                  </a:outerShdw>
                </a:effectLst>
              </a:rPr>
              <a:t>算法与</a:t>
            </a:r>
            <a:r>
              <a:rPr lang="en-US" altLang="zh-CN" dirty="0">
                <a:effectLst>
                  <a:outerShdw blurRad="38100" dist="38100" dir="2700000">
                    <a:srgbClr val="000000"/>
                  </a:outerShdw>
                </a:effectLst>
              </a:rPr>
              <a:t>Wu-Manber</a:t>
            </a:r>
            <a:r>
              <a:rPr lang="zh-CN" altLang="en-US" dirty="0">
                <a:effectLst>
                  <a:outerShdw blurRad="38100" dist="38100" dir="2700000">
                    <a:srgbClr val="000000"/>
                  </a:outerShdw>
                </a:effectLst>
              </a:rPr>
              <a:t>算法比较</a:t>
            </a:r>
            <a:endParaRPr lang="zh-CN" altLang="en-US" dirty="0">
              <a:effectLst>
                <a:outerShdw blurRad="38100" dist="38100" dir="2700000">
                  <a:srgbClr val="000000"/>
                </a:outerShdw>
              </a:effectLst>
            </a:endParaRPr>
          </a:p>
        </p:txBody>
      </p:sp>
      <p:sp>
        <p:nvSpPr>
          <p:cNvPr id="231427" name="Rectangle 3"/>
          <p:cNvSpPr>
            <a:spLocks noGrp="1" noRot="1"/>
          </p:cNvSpPr>
          <p:nvPr>
            <p:ph idx="1"/>
          </p:nvPr>
        </p:nvSpPr>
        <p:spPr/>
        <p:txBody>
          <a:bodyPr vert="horz" wrap="square" lIns="91440" tIns="45720" rIns="91440" bIns="45720" anchor="t"/>
          <a:lstStyle/>
          <a:p>
            <a:pPr eaLnBrk="1" hangingPunct="1">
              <a:lnSpc>
                <a:spcPct val="120000"/>
              </a:lnSpc>
              <a:buNone/>
            </a:pPr>
            <a:r>
              <a:rPr lang="en-US" altLang="zh-CN" sz="2400" dirty="0"/>
              <a:t>(2) </a:t>
            </a:r>
            <a:r>
              <a:rPr lang="zh-CN" altLang="en-US" sz="2400" dirty="0">
                <a:highlight>
                  <a:srgbClr val="FFFF00"/>
                </a:highlight>
              </a:rPr>
              <a:t>模式串个数对算法性能的影响</a:t>
            </a:r>
            <a:endParaRPr lang="zh-CN" altLang="en-US" sz="2400" dirty="0">
              <a:highlight>
                <a:srgbClr val="FFFF00"/>
              </a:highlight>
            </a:endParaRPr>
          </a:p>
          <a:p>
            <a:pPr eaLnBrk="1" hangingPunct="1">
              <a:lnSpc>
                <a:spcPct val="120000"/>
              </a:lnSpc>
              <a:buNone/>
            </a:pPr>
            <a:r>
              <a:rPr lang="zh-CN" altLang="en-US" sz="2400" dirty="0"/>
              <a:t>		使用英文语料作为测试文本</a:t>
            </a:r>
            <a:r>
              <a:rPr lang="en-US" altLang="zh-CN" sz="2400" dirty="0"/>
              <a:t>,</a:t>
            </a:r>
            <a:r>
              <a:rPr lang="zh-CN" altLang="en-US" sz="2400" dirty="0"/>
              <a:t>测试当模式串个数分别为</a:t>
            </a:r>
            <a:r>
              <a:rPr lang="en-US" altLang="zh-CN" sz="2400" dirty="0"/>
              <a:t>1 ,100 ,500 ,1000 ,5000 </a:t>
            </a:r>
            <a:r>
              <a:rPr lang="zh-CN" altLang="en-US" sz="2400" dirty="0"/>
              <a:t>时的算法性能。测试结果如表</a:t>
            </a:r>
            <a:r>
              <a:rPr lang="en-US" altLang="zh-CN" sz="2400" dirty="0"/>
              <a:t>1 </a:t>
            </a:r>
            <a:r>
              <a:rPr lang="zh-CN" altLang="en-US" sz="2400" dirty="0"/>
              <a:t>所示。</a:t>
            </a:r>
            <a:endParaRPr lang="zh-CN" altLang="en-US" dirty="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76555"/>
            <a:ext cx="7886700" cy="1325563"/>
          </a:xfrm>
        </p:spPr>
        <p:txBody>
          <a:bodyPr/>
          <a:lstStyle/>
          <a:p>
            <a:r>
              <a:rPr lang="zh-CN" altLang="en-US" dirty="0" smtClean="0"/>
              <a:t>正则表达式匹配算法</a:t>
            </a:r>
            <a:endParaRPr lang="zh-CN" altLang="en-US" dirty="0"/>
          </a:p>
        </p:txBody>
      </p:sp>
      <p:sp>
        <p:nvSpPr>
          <p:cNvPr id="3" name="内容占位符 2"/>
          <p:cNvSpPr>
            <a:spLocks noGrp="1"/>
          </p:cNvSpPr>
          <p:nvPr>
            <p:ph idx="1"/>
          </p:nvPr>
        </p:nvSpPr>
        <p:spPr>
          <a:xfrm>
            <a:off x="628650" y="1271906"/>
            <a:ext cx="7886700" cy="4474845"/>
          </a:xfrm>
        </p:spPr>
        <p:txBody>
          <a:bodyPr/>
          <a:lstStyle/>
          <a:p>
            <a:pPr>
              <a:lnSpc>
                <a:spcPct val="130000"/>
              </a:lnSpc>
            </a:pPr>
            <a:r>
              <a:rPr lang="zh-CN" altLang="en-US" sz="2000" dirty="0"/>
              <a:t>正则表达式，</a:t>
            </a:r>
            <a:r>
              <a:rPr lang="en-US" altLang="zh-CN" sz="2000" dirty="0"/>
              <a:t>Regular Expression</a:t>
            </a:r>
            <a:r>
              <a:rPr lang="zh-CN" altLang="en-US" sz="2000" dirty="0"/>
              <a:t>，使用单个字符串来描述、匹配一系列满足某种句法规则的字符串。在很多文本编辑器里，</a:t>
            </a:r>
            <a:r>
              <a:rPr lang="zh-CN" altLang="en-US" sz="2000" dirty="0">
                <a:highlight>
                  <a:srgbClr val="FFFF00"/>
                </a:highlight>
              </a:rPr>
              <a:t>正则表达式通常被用来检索、替换那些匹配某个模式的文本</a:t>
            </a:r>
            <a:r>
              <a:rPr lang="zh-CN" altLang="en-US" sz="2000" dirty="0"/>
              <a:t>。最常见的，比如“</a:t>
            </a:r>
            <a:r>
              <a:rPr lang="en-US" altLang="zh-CN" sz="2000" dirty="0"/>
              <a:t>.”</a:t>
            </a:r>
            <a:r>
              <a:rPr lang="zh-CN" altLang="en-US" sz="2000" dirty="0"/>
              <a:t>，其中“</a:t>
            </a:r>
            <a:r>
              <a:rPr lang="en-US" altLang="zh-CN" sz="2000" dirty="0"/>
              <a:t>.”</a:t>
            </a:r>
            <a:r>
              <a:rPr lang="zh-CN" altLang="en-US" sz="2000" dirty="0"/>
              <a:t>表示匹配除“</a:t>
            </a:r>
            <a:r>
              <a:rPr lang="en-US" altLang="zh-CN" sz="2000" dirty="0"/>
              <a:t>\n”</a:t>
            </a:r>
            <a:r>
              <a:rPr lang="zh-CN" altLang="en-US" sz="2000" dirty="0"/>
              <a:t>之外的任何单个字符，“”表示匹配前面的子表达式零次或多次</a:t>
            </a:r>
            <a:r>
              <a:rPr lang="zh-CN" altLang="en-US" sz="2000" dirty="0" smtClean="0"/>
              <a:t>。</a:t>
            </a:r>
            <a:endParaRPr lang="en-US" altLang="zh-CN" sz="2000" dirty="0" smtClean="0"/>
          </a:p>
          <a:p>
            <a:pPr>
              <a:lnSpc>
                <a:spcPct val="130000"/>
              </a:lnSpc>
            </a:pPr>
            <a:r>
              <a:rPr lang="zh-CN" altLang="en-US" sz="2000" dirty="0"/>
              <a:t>在</a:t>
            </a:r>
            <a:r>
              <a:rPr lang="en-US" altLang="zh-CN" sz="2000" dirty="0"/>
              <a:t>python</a:t>
            </a:r>
            <a:r>
              <a:rPr lang="zh-CN" altLang="en-US" sz="2000" dirty="0"/>
              <a:t>中，正则表达式的使用也很简单：</a:t>
            </a:r>
            <a:endParaRPr lang="zh-CN" altLang="en-US" sz="2000" dirty="0"/>
          </a:p>
        </p:txBody>
      </p:sp>
      <p:pic>
        <p:nvPicPr>
          <p:cNvPr id="4" name="图片 3"/>
          <p:cNvPicPr>
            <a:picLocks noChangeAspect="1"/>
          </p:cNvPicPr>
          <p:nvPr/>
        </p:nvPicPr>
        <p:blipFill>
          <a:blip r:embed="rId1"/>
          <a:stretch>
            <a:fillRect/>
          </a:stretch>
        </p:blipFill>
        <p:spPr>
          <a:xfrm>
            <a:off x="964565" y="4063365"/>
            <a:ext cx="7427595" cy="1937385"/>
          </a:xfrm>
          <a:prstGeom prst="rect">
            <a:avLst/>
          </a:prstGeom>
        </p:spPr>
      </p:pic>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76555"/>
            <a:ext cx="7886700" cy="1325563"/>
          </a:xfrm>
        </p:spPr>
        <p:txBody>
          <a:bodyPr/>
          <a:lstStyle/>
          <a:p>
            <a:r>
              <a:rPr lang="zh-CN" altLang="en-US" dirty="0"/>
              <a:t>正则表达式匹配</a:t>
            </a:r>
            <a:r>
              <a:rPr lang="zh-CN" altLang="en-US" dirty="0" smtClean="0"/>
              <a:t>算法</a:t>
            </a:r>
            <a:r>
              <a:rPr lang="en-US" altLang="zh-CN" dirty="0" smtClean="0"/>
              <a:t>-</a:t>
            </a:r>
            <a:r>
              <a:rPr lang="zh-CN" altLang="en-US" dirty="0" smtClean="0"/>
              <a:t>匹配思想</a:t>
            </a:r>
            <a:endParaRPr lang="zh-CN" altLang="en-US" dirty="0"/>
          </a:p>
        </p:txBody>
      </p:sp>
      <p:sp>
        <p:nvSpPr>
          <p:cNvPr id="3" name="内容占位符 2"/>
          <p:cNvSpPr>
            <a:spLocks noGrp="1"/>
          </p:cNvSpPr>
          <p:nvPr>
            <p:ph idx="1"/>
          </p:nvPr>
        </p:nvSpPr>
        <p:spPr/>
        <p:txBody>
          <a:bodyPr/>
          <a:lstStyle/>
          <a:p>
            <a:pPr>
              <a:lnSpc>
                <a:spcPct val="120000"/>
              </a:lnSpc>
            </a:pPr>
            <a:r>
              <a:rPr lang="zh-CN" altLang="en-US" sz="2400" dirty="0" smtClean="0"/>
              <a:t>正则表达式利用</a:t>
            </a:r>
            <a:r>
              <a:rPr lang="zh-CN" altLang="en-US" sz="2400" dirty="0" smtClean="0">
                <a:highlight>
                  <a:srgbClr val="FFFF00"/>
                </a:highlight>
              </a:rPr>
              <a:t>有限状态机</a:t>
            </a:r>
            <a:r>
              <a:rPr lang="zh-CN" altLang="en-US" sz="2400" dirty="0" smtClean="0"/>
              <a:t>实现匹配</a:t>
            </a:r>
            <a:endParaRPr lang="en-US" altLang="zh-CN" sz="2400" dirty="0" smtClean="0"/>
          </a:p>
          <a:p>
            <a:pPr>
              <a:lnSpc>
                <a:spcPct val="120000"/>
              </a:lnSpc>
            </a:pPr>
            <a:r>
              <a:rPr lang="zh-CN" altLang="en-US" sz="2400" dirty="0"/>
              <a:t>有限状态机（</a:t>
            </a:r>
            <a:r>
              <a:rPr lang="en-US" altLang="zh-CN" sz="2400" dirty="0"/>
              <a:t>finite-state machine</a:t>
            </a:r>
            <a:r>
              <a:rPr lang="zh-CN" altLang="en-US" sz="2400" dirty="0"/>
              <a:t>，</a:t>
            </a:r>
            <a:r>
              <a:rPr lang="en-US" altLang="zh-CN" sz="2400" dirty="0"/>
              <a:t>FSM</a:t>
            </a:r>
            <a:r>
              <a:rPr lang="zh-CN" altLang="en-US" sz="2400" dirty="0"/>
              <a:t>）又称有限状态自动机，是表示有限个状态以及在这些状态之间的转移和动作等行为的数学模型。</a:t>
            </a:r>
            <a:endParaRPr lang="zh-CN" altLang="en-US" sz="2400" dirty="0"/>
          </a:p>
          <a:p>
            <a:pPr>
              <a:lnSpc>
                <a:spcPct val="120000"/>
              </a:lnSpc>
            </a:pPr>
            <a:r>
              <a:rPr lang="zh-CN" altLang="en-US" sz="2400" dirty="0"/>
              <a:t>模式字符串的</a:t>
            </a:r>
            <a:r>
              <a:rPr lang="en-US" altLang="zh-CN" sz="2400" dirty="0"/>
              <a:t>FSM</a:t>
            </a:r>
            <a:r>
              <a:rPr lang="zh-CN" altLang="en-US" sz="2400" dirty="0"/>
              <a:t>状态转移图</a:t>
            </a:r>
            <a:r>
              <a:rPr lang="zh-CN" altLang="en-US" sz="2400" dirty="0" smtClean="0"/>
              <a:t>：</a:t>
            </a:r>
            <a:endParaRPr lang="zh-CN" altLang="en-US" sz="2400" dirty="0" smtClean="0"/>
          </a:p>
        </p:txBody>
      </p:sp>
      <p:pic>
        <p:nvPicPr>
          <p:cNvPr id="5" name="图片 4"/>
          <p:cNvPicPr>
            <a:picLocks noChangeAspect="1"/>
          </p:cNvPicPr>
          <p:nvPr/>
        </p:nvPicPr>
        <p:blipFill>
          <a:blip r:embed="rId1"/>
          <a:stretch>
            <a:fillRect/>
          </a:stretch>
        </p:blipFill>
        <p:spPr>
          <a:xfrm>
            <a:off x="1305012" y="4238456"/>
            <a:ext cx="5563379" cy="1435710"/>
          </a:xfrm>
          <a:prstGeom prst="rect">
            <a:avLst/>
          </a:prstGeom>
        </p:spPr>
      </p:pic>
      <p:sp>
        <p:nvSpPr>
          <p:cNvPr id="6" name="矩形 5"/>
          <p:cNvSpPr/>
          <p:nvPr/>
        </p:nvSpPr>
        <p:spPr>
          <a:xfrm>
            <a:off x="670213" y="5714850"/>
            <a:ext cx="8255578" cy="706755"/>
          </a:xfrm>
          <a:prstGeom prst="rect">
            <a:avLst/>
          </a:prstGeom>
        </p:spPr>
        <p:txBody>
          <a:bodyPr wrap="square">
            <a:spAutoFit/>
          </a:bodyPr>
          <a:lstStyle/>
          <a:p>
            <a:r>
              <a:rPr lang="zh-CN" altLang="en-US" sz="2000" dirty="0">
                <a:solidFill>
                  <a:srgbClr val="4F4F4F"/>
                </a:solidFill>
                <a:latin typeface="微软雅黑" panose="020B0503020204020204" charset="-122"/>
                <a:ea typeface="微软雅黑" panose="020B0503020204020204" charset="-122"/>
              </a:rPr>
              <a:t>给定待匹配的字符串”</a:t>
            </a:r>
            <a:r>
              <a:rPr lang="en-US" altLang="zh-CN" sz="2000" dirty="0" err="1">
                <a:solidFill>
                  <a:srgbClr val="4F4F4F"/>
                </a:solidFill>
                <a:latin typeface="微软雅黑" panose="020B0503020204020204" charset="-122"/>
                <a:ea typeface="微软雅黑" panose="020B0503020204020204" charset="-122"/>
              </a:rPr>
              <a:t>abababaca</a:t>
            </a:r>
            <a:r>
              <a:rPr lang="en-US" altLang="zh-CN" sz="2000" dirty="0">
                <a:solidFill>
                  <a:srgbClr val="4F4F4F"/>
                </a:solidFill>
                <a:latin typeface="微软雅黑" panose="020B0503020204020204" charset="-122"/>
                <a:ea typeface="微软雅黑" panose="020B0503020204020204" charset="-122"/>
              </a:rPr>
              <a:t>”</a:t>
            </a:r>
            <a:r>
              <a:rPr lang="zh-CN" altLang="en-US" sz="2000" dirty="0">
                <a:solidFill>
                  <a:srgbClr val="4F4F4F"/>
                </a:solidFill>
                <a:latin typeface="微软雅黑" panose="020B0503020204020204" charset="-122"/>
                <a:ea typeface="微软雅黑" panose="020B0503020204020204" charset="-122"/>
              </a:rPr>
              <a:t>，就能通过</a:t>
            </a:r>
            <a:r>
              <a:rPr lang="zh-CN" altLang="en-US" sz="2000" dirty="0">
                <a:solidFill>
                  <a:srgbClr val="FF0000"/>
                </a:solidFill>
                <a:highlight>
                  <a:srgbClr val="FFFF00"/>
                </a:highlight>
                <a:latin typeface="微软雅黑" panose="020B0503020204020204" charset="-122"/>
                <a:ea typeface="微软雅黑" panose="020B0503020204020204" charset="-122"/>
              </a:rPr>
              <a:t>模式串的</a:t>
            </a:r>
            <a:r>
              <a:rPr lang="en-US" altLang="zh-CN" sz="2000" dirty="0">
                <a:solidFill>
                  <a:srgbClr val="FF0000"/>
                </a:solidFill>
                <a:highlight>
                  <a:srgbClr val="FFFF00"/>
                </a:highlight>
                <a:latin typeface="微软雅黑" panose="020B0503020204020204" charset="-122"/>
                <a:ea typeface="微软雅黑" panose="020B0503020204020204" charset="-122"/>
              </a:rPr>
              <a:t>FSM</a:t>
            </a:r>
            <a:r>
              <a:rPr lang="zh-CN" altLang="en-US" sz="2000" dirty="0">
                <a:solidFill>
                  <a:srgbClr val="FF0000"/>
                </a:solidFill>
                <a:highlight>
                  <a:srgbClr val="FFFF00"/>
                </a:highlight>
                <a:latin typeface="微软雅黑" panose="020B0503020204020204" charset="-122"/>
                <a:ea typeface="微软雅黑" panose="020B0503020204020204" charset="-122"/>
              </a:rPr>
              <a:t>进行匹配</a:t>
            </a:r>
            <a:r>
              <a:rPr lang="zh-CN" altLang="en-US" sz="2000" dirty="0">
                <a:solidFill>
                  <a:srgbClr val="4F4F4F"/>
                </a:solidFill>
                <a:latin typeface="微软雅黑" panose="020B0503020204020204" charset="-122"/>
                <a:ea typeface="微软雅黑" panose="020B0503020204020204" charset="-122"/>
              </a:rPr>
              <a:t>，这就是正则表达式的匹配思想。</a:t>
            </a:r>
            <a:endParaRPr lang="zh-CN" altLang="en-US" sz="2000" dirty="0">
              <a:solidFill>
                <a:srgbClr val="4F4F4F"/>
              </a:solidFill>
              <a:latin typeface="微软雅黑" panose="020B0503020204020204" charset="-122"/>
              <a:ea typeface="微软雅黑" panose="020B0503020204020204" charset="-122"/>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76555"/>
            <a:ext cx="7886700" cy="1325563"/>
          </a:xfrm>
        </p:spPr>
        <p:txBody>
          <a:bodyPr/>
          <a:lstStyle/>
          <a:p>
            <a:r>
              <a:rPr lang="zh-CN" altLang="en-US" dirty="0"/>
              <a:t>正则表达式匹配算法</a:t>
            </a:r>
            <a:r>
              <a:rPr lang="en-US" altLang="zh-CN" dirty="0"/>
              <a:t>-</a:t>
            </a:r>
            <a:r>
              <a:rPr lang="zh-CN" altLang="en-US" dirty="0" smtClean="0"/>
              <a:t>匹配</a:t>
            </a:r>
            <a:r>
              <a:rPr lang="zh-CN" altLang="en-US" dirty="0"/>
              <a:t>实例</a:t>
            </a:r>
            <a:endParaRPr lang="zh-CN" altLang="en-US" dirty="0"/>
          </a:p>
        </p:txBody>
      </p:sp>
      <p:sp>
        <p:nvSpPr>
          <p:cNvPr id="3" name="内容占位符 2"/>
          <p:cNvSpPr>
            <a:spLocks noGrp="1"/>
          </p:cNvSpPr>
          <p:nvPr>
            <p:ph idx="1"/>
          </p:nvPr>
        </p:nvSpPr>
        <p:spPr/>
        <p:txBody>
          <a:bodyPr/>
          <a:lstStyle/>
          <a:p>
            <a:r>
              <a:rPr lang="zh-CN" altLang="en-US" dirty="0" smtClean="0"/>
              <a:t>给定正则表达式</a:t>
            </a:r>
            <a:r>
              <a:rPr lang="en-US" altLang="zh-CN" dirty="0" smtClean="0">
                <a:solidFill>
                  <a:srgbClr val="FF0000"/>
                </a:solidFill>
              </a:rPr>
              <a:t>a(bb)+a</a:t>
            </a:r>
            <a:r>
              <a:rPr lang="en-US" altLang="zh-CN" dirty="0" smtClean="0"/>
              <a:t>,</a:t>
            </a:r>
            <a:r>
              <a:rPr lang="zh-CN" altLang="en-US" dirty="0" smtClean="0"/>
              <a:t>其中</a:t>
            </a:r>
            <a:r>
              <a:rPr lang="en-US" altLang="zh-CN" dirty="0" smtClean="0">
                <a:solidFill>
                  <a:srgbClr val="FF0000"/>
                </a:solidFill>
                <a:highlight>
                  <a:srgbClr val="FFFF00"/>
                </a:highlight>
              </a:rPr>
              <a:t>+</a:t>
            </a:r>
            <a:r>
              <a:rPr lang="zh-CN" altLang="en-US" dirty="0">
                <a:highlight>
                  <a:srgbClr val="FFFF00"/>
                </a:highlight>
              </a:rPr>
              <a:t>表示匹配前面的子表达式一次或多次</a:t>
            </a:r>
            <a:r>
              <a:rPr lang="zh-CN" altLang="en-US" dirty="0"/>
              <a:t>，所以</a:t>
            </a:r>
            <a:r>
              <a:rPr lang="zh-CN" altLang="en-US" dirty="0" smtClean="0"/>
              <a:t>字符串</a:t>
            </a:r>
            <a:r>
              <a:rPr lang="en-US" altLang="zh-CN" dirty="0" err="1" smtClean="0">
                <a:solidFill>
                  <a:srgbClr val="FF0000"/>
                </a:solidFill>
              </a:rPr>
              <a:t>abba</a:t>
            </a:r>
            <a:r>
              <a:rPr lang="zh-CN" altLang="en-US" dirty="0" smtClean="0"/>
              <a:t>或</a:t>
            </a:r>
            <a:r>
              <a:rPr lang="en-US" altLang="zh-CN" dirty="0" err="1" smtClean="0">
                <a:solidFill>
                  <a:srgbClr val="FF0000"/>
                </a:solidFill>
              </a:rPr>
              <a:t>abbbba</a:t>
            </a:r>
            <a:r>
              <a:rPr lang="zh-CN" altLang="en-US" dirty="0" smtClean="0"/>
              <a:t>都能</a:t>
            </a:r>
            <a:r>
              <a:rPr lang="zh-CN" altLang="en-US" dirty="0"/>
              <a:t>被这个模式所匹配</a:t>
            </a:r>
            <a:r>
              <a:rPr lang="zh-CN" altLang="en-US" dirty="0" smtClean="0"/>
              <a:t>。</a:t>
            </a:r>
            <a:endParaRPr lang="en-US" altLang="zh-CN" dirty="0" smtClean="0"/>
          </a:p>
          <a:p>
            <a:r>
              <a:rPr lang="zh-CN" altLang="en-US" dirty="0"/>
              <a:t>下图是该正则表达式对应的</a:t>
            </a:r>
            <a:r>
              <a:rPr lang="en-US" altLang="zh-CN" dirty="0"/>
              <a:t>DFA</a:t>
            </a:r>
            <a:r>
              <a:rPr lang="zh-CN" altLang="en-US" dirty="0"/>
              <a:t>状态转移图</a:t>
            </a:r>
            <a:endParaRPr lang="zh-CN" altLang="en-US" dirty="0"/>
          </a:p>
        </p:txBody>
      </p:sp>
      <p:pic>
        <p:nvPicPr>
          <p:cNvPr id="6" name="图片 5"/>
          <p:cNvPicPr>
            <a:picLocks noChangeAspect="1"/>
          </p:cNvPicPr>
          <p:nvPr/>
        </p:nvPicPr>
        <p:blipFill>
          <a:blip r:embed="rId1"/>
          <a:stretch>
            <a:fillRect/>
          </a:stretch>
        </p:blipFill>
        <p:spPr>
          <a:xfrm>
            <a:off x="2123728" y="3388448"/>
            <a:ext cx="4148472" cy="971845"/>
          </a:xfrm>
          <a:prstGeom prst="rect">
            <a:avLst/>
          </a:prstGeom>
        </p:spPr>
      </p:pic>
      <p:sp>
        <p:nvSpPr>
          <p:cNvPr id="7" name="矩形 6"/>
          <p:cNvSpPr/>
          <p:nvPr/>
        </p:nvSpPr>
        <p:spPr>
          <a:xfrm>
            <a:off x="628650" y="4763816"/>
            <a:ext cx="7673686" cy="1060450"/>
          </a:xfrm>
          <a:prstGeom prst="rect">
            <a:avLst/>
          </a:prstGeom>
        </p:spPr>
        <p:txBody>
          <a:bodyPr wrap="square">
            <a:spAutoFit/>
          </a:bodyPr>
          <a:lstStyle/>
          <a:p>
            <a:r>
              <a:rPr lang="zh-CN" altLang="en-US" sz="2100" b="1" dirty="0">
                <a:solidFill>
                  <a:schemeClr val="bg1">
                    <a:lumMod val="10000"/>
                  </a:schemeClr>
                </a:solidFill>
              </a:rPr>
              <a:t>该</a:t>
            </a:r>
            <a:r>
              <a:rPr lang="en-US" altLang="zh-CN" sz="2100" b="1" dirty="0">
                <a:solidFill>
                  <a:schemeClr val="bg1">
                    <a:lumMod val="10000"/>
                  </a:schemeClr>
                </a:solidFill>
              </a:rPr>
              <a:t>DFA</a:t>
            </a:r>
            <a:r>
              <a:rPr lang="zh-CN" altLang="en-US" sz="2100" b="1" dirty="0">
                <a:solidFill>
                  <a:schemeClr val="bg1">
                    <a:lumMod val="10000"/>
                  </a:schemeClr>
                </a:solidFill>
              </a:rPr>
              <a:t>中，圈代表不同的状态。读入字符串时，就从一个状态进入另一个状态。</a:t>
            </a:r>
            <a:r>
              <a:rPr lang="en-US" altLang="zh-CN" sz="2100" b="1" dirty="0">
                <a:solidFill>
                  <a:schemeClr val="bg1">
                    <a:lumMod val="10000"/>
                  </a:schemeClr>
                </a:solidFill>
              </a:rPr>
              <a:t>DFA</a:t>
            </a:r>
            <a:r>
              <a:rPr lang="zh-CN" altLang="en-US" sz="2100" b="1" dirty="0">
                <a:solidFill>
                  <a:schemeClr val="bg1">
                    <a:lumMod val="10000"/>
                  </a:schemeClr>
                </a:solidFill>
              </a:rPr>
              <a:t>有开始和匹配（匹配）两种特殊状态，分别位于头部和尾部。</a:t>
            </a:r>
            <a:endParaRPr lang="zh-CN" altLang="en-US" sz="2100" b="1" dirty="0">
              <a:solidFill>
                <a:schemeClr val="bg1">
                  <a:lumMod val="10000"/>
                </a:schemeClr>
              </a:solidFill>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76555"/>
            <a:ext cx="7886700" cy="1325563"/>
          </a:xfrm>
        </p:spPr>
        <p:txBody>
          <a:bodyPr/>
          <a:lstStyle/>
          <a:p>
            <a:r>
              <a:rPr lang="zh-CN" altLang="en-US" dirty="0"/>
              <a:t>正则表达式匹配算法</a:t>
            </a:r>
            <a:r>
              <a:rPr lang="en-US" altLang="zh-CN" dirty="0"/>
              <a:t>-</a:t>
            </a:r>
            <a:r>
              <a:rPr lang="zh-CN" altLang="en-US" dirty="0"/>
              <a:t>匹配实例</a:t>
            </a:r>
            <a:endParaRPr lang="zh-CN" altLang="en-US" dirty="0"/>
          </a:p>
        </p:txBody>
      </p:sp>
      <p:sp>
        <p:nvSpPr>
          <p:cNvPr id="3" name="内容占位符 2"/>
          <p:cNvSpPr>
            <a:spLocks noGrp="1"/>
          </p:cNvSpPr>
          <p:nvPr>
            <p:ph idx="1"/>
          </p:nvPr>
        </p:nvSpPr>
        <p:spPr/>
        <p:txBody>
          <a:bodyPr>
            <a:normAutofit fontScale="97500"/>
          </a:bodyPr>
          <a:lstStyle/>
          <a:p>
            <a:pPr marL="0" indent="0">
              <a:buNone/>
            </a:pPr>
            <a:r>
              <a:rPr lang="zh-CN" altLang="en-US" dirty="0" smtClean="0"/>
              <a:t>匹配示例</a:t>
            </a:r>
            <a:r>
              <a:rPr lang="zh-CN" altLang="en-US" dirty="0"/>
              <a:t>图：</a:t>
            </a:r>
            <a:endParaRPr lang="zh-CN" altLang="en-US" dirty="0"/>
          </a:p>
        </p:txBody>
      </p:sp>
      <p:pic>
        <p:nvPicPr>
          <p:cNvPr id="4" name="图片 3"/>
          <p:cNvPicPr>
            <a:picLocks noChangeAspect="1"/>
          </p:cNvPicPr>
          <p:nvPr/>
        </p:nvPicPr>
        <p:blipFill>
          <a:blip r:embed="rId1"/>
          <a:stretch>
            <a:fillRect/>
          </a:stretch>
        </p:blipFill>
        <p:spPr>
          <a:xfrm>
            <a:off x="2805545" y="1885074"/>
            <a:ext cx="4686300" cy="4115676"/>
          </a:xfrm>
          <a:prstGeom prst="rect">
            <a:avLst/>
          </a:prstGeom>
        </p:spPr>
      </p:pic>
      <p:sp>
        <p:nvSpPr>
          <p:cNvPr id="5" name="矩形 4"/>
          <p:cNvSpPr/>
          <p:nvPr/>
        </p:nvSpPr>
        <p:spPr>
          <a:xfrm>
            <a:off x="628650" y="2295501"/>
            <a:ext cx="2010641" cy="3476625"/>
          </a:xfrm>
          <a:prstGeom prst="rect">
            <a:avLst/>
          </a:prstGeom>
        </p:spPr>
        <p:txBody>
          <a:bodyPr wrap="square">
            <a:spAutoFit/>
          </a:bodyPr>
          <a:lstStyle/>
          <a:p>
            <a:r>
              <a:rPr lang="zh-CN" altLang="en-US" sz="2000" b="1" dirty="0">
                <a:solidFill>
                  <a:schemeClr val="bg1">
                    <a:lumMod val="10000"/>
                  </a:schemeClr>
                </a:solidFill>
                <a:latin typeface="微软雅黑" panose="020B0503020204020204" charset="-122"/>
                <a:ea typeface="微软雅黑" panose="020B0503020204020204" charset="-122"/>
              </a:rPr>
              <a:t>该状态机结束于最后一个状态，这是一个匹配成功的状态。若状态机结束于非匹配成功状态，那么匹配失败。如果在运行过程中，没有办法到达其他状态，那么状态机提前结束。</a:t>
            </a:r>
            <a:endParaRPr lang="zh-CN" altLang="en-US" sz="2000" b="1" dirty="0">
              <a:solidFill>
                <a:schemeClr val="bg1">
                  <a:lumMod val="10000"/>
                </a:schemeClr>
              </a:solidFill>
              <a:latin typeface="微软雅黑" panose="020B0503020204020204" charset="-122"/>
              <a:ea typeface="微软雅黑" panose="020B0503020204020204" charset="-122"/>
            </a:endParaRP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404664"/>
            <a:ext cx="800219" cy="461665"/>
          </a:xfrm>
          <a:prstGeom prst="rect">
            <a:avLst/>
          </a:prstGeom>
        </p:spPr>
        <p:txBody>
          <a:bodyPr wrap="none">
            <a:spAutoFit/>
          </a:bodyPr>
          <a:lstStyle/>
          <a:p>
            <a:r>
              <a:rPr lang="zh-CN" altLang="en-US" dirty="0" smtClean="0"/>
              <a:t>例题</a:t>
            </a:r>
            <a:endParaRPr lang="zh-CN" altLang="en-US" dirty="0"/>
          </a:p>
        </p:txBody>
      </p:sp>
      <p:sp>
        <p:nvSpPr>
          <p:cNvPr id="5" name="矩形 4"/>
          <p:cNvSpPr/>
          <p:nvPr/>
        </p:nvSpPr>
        <p:spPr>
          <a:xfrm>
            <a:off x="644600" y="1340768"/>
            <a:ext cx="7383784" cy="830997"/>
          </a:xfrm>
          <a:prstGeom prst="rect">
            <a:avLst/>
          </a:prstGeom>
        </p:spPr>
        <p:txBody>
          <a:bodyPr wrap="square">
            <a:spAutoFit/>
          </a:bodyPr>
          <a:lstStyle/>
          <a:p>
            <a:r>
              <a:rPr lang="zh-CN" altLang="en-US" dirty="0"/>
              <a:t>在主串中查找是否存在正则表达式为 </a:t>
            </a:r>
            <a:r>
              <a:rPr lang="en-US" altLang="zh-CN" dirty="0" err="1"/>
              <a:t>abc</a:t>
            </a:r>
            <a:r>
              <a:rPr lang="en-US" altLang="zh-CN" dirty="0"/>
              <a:t>*</a:t>
            </a:r>
            <a:r>
              <a:rPr lang="en-US" altLang="zh-CN" dirty="0" err="1"/>
              <a:t>d?e</a:t>
            </a:r>
            <a:r>
              <a:rPr lang="en-US" altLang="zh-CN" dirty="0"/>
              <a:t> </a:t>
            </a:r>
            <a:r>
              <a:rPr lang="zh-CN" altLang="en-US" dirty="0"/>
              <a:t>的匹配</a:t>
            </a:r>
            <a:r>
              <a:rPr lang="zh-CN" altLang="en-US" dirty="0" smtClean="0"/>
              <a:t>，画出对应的正则表达式的 </a:t>
            </a:r>
            <a:r>
              <a:rPr lang="en-US" altLang="zh-CN" dirty="0"/>
              <a:t>DFA </a:t>
            </a:r>
            <a:r>
              <a:rPr lang="zh-CN" altLang="en-US" dirty="0" smtClean="0"/>
              <a:t>，给出状态转移矩阵。</a:t>
            </a:r>
            <a:endParaRPr lang="zh-CN" altLang="en-US" dirty="0"/>
          </a:p>
        </p:txBody>
      </p:sp>
      <p:sp>
        <p:nvSpPr>
          <p:cNvPr id="7" name="Text Box 24"/>
          <p:cNvSpPr txBox="1">
            <a:spLocks noChangeArrowheads="1"/>
          </p:cNvSpPr>
          <p:nvPr/>
        </p:nvSpPr>
        <p:spPr bwMode="auto">
          <a:xfrm>
            <a:off x="5429347" y="2231667"/>
            <a:ext cx="354003"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e</a:t>
            </a:r>
            <a:endPar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sp>
        <p:nvSpPr>
          <p:cNvPr id="8" name="Text Box 24"/>
          <p:cNvSpPr txBox="1">
            <a:spLocks noChangeArrowheads="1"/>
          </p:cNvSpPr>
          <p:nvPr/>
        </p:nvSpPr>
        <p:spPr bwMode="auto">
          <a:xfrm>
            <a:off x="3713618" y="2878102"/>
            <a:ext cx="442747" cy="339372"/>
          </a:xfrm>
          <a:prstGeom prst="rect">
            <a:avLst/>
          </a:prstGeom>
          <a:noFill/>
          <a:ln w="9525">
            <a:noFill/>
            <a:miter lim="800000"/>
          </a:ln>
        </p:spPr>
        <p:txBody>
          <a:bodyPr wrap="square">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b</a:t>
            </a:r>
            <a:endPar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sp>
        <p:nvSpPr>
          <p:cNvPr id="10" name="Oval 3"/>
          <p:cNvSpPr>
            <a:spLocks noChangeArrowheads="1"/>
          </p:cNvSpPr>
          <p:nvPr/>
        </p:nvSpPr>
        <p:spPr bwMode="auto">
          <a:xfrm>
            <a:off x="2116979" y="3110150"/>
            <a:ext cx="397888" cy="382324"/>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0</a:t>
            </a:r>
            <a:endParaRPr kumimoji="1" lang="en-US" altLang="zh-CN" sz="28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sp>
        <p:nvSpPr>
          <p:cNvPr id="11" name="Oval 4"/>
          <p:cNvSpPr>
            <a:spLocks noChangeArrowheads="1"/>
          </p:cNvSpPr>
          <p:nvPr/>
        </p:nvSpPr>
        <p:spPr bwMode="auto">
          <a:xfrm>
            <a:off x="3197099" y="3125147"/>
            <a:ext cx="397888" cy="382324"/>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1</a:t>
            </a:r>
            <a:endParaRPr kumimoji="1" lang="en-US" altLang="zh-CN" sz="28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sp>
        <p:nvSpPr>
          <p:cNvPr id="12" name="Oval 5"/>
          <p:cNvSpPr>
            <a:spLocks noChangeArrowheads="1"/>
          </p:cNvSpPr>
          <p:nvPr/>
        </p:nvSpPr>
        <p:spPr bwMode="auto">
          <a:xfrm>
            <a:off x="5497303" y="3125147"/>
            <a:ext cx="397888" cy="382324"/>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3</a:t>
            </a:r>
            <a:endParaRPr kumimoji="1" lang="en-US" altLang="zh-CN" sz="28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sp>
        <p:nvSpPr>
          <p:cNvPr id="16" name="Oval 10"/>
          <p:cNvSpPr>
            <a:spLocks noChangeArrowheads="1"/>
          </p:cNvSpPr>
          <p:nvPr/>
        </p:nvSpPr>
        <p:spPr bwMode="auto">
          <a:xfrm>
            <a:off x="4260680" y="3118638"/>
            <a:ext cx="397888" cy="382324"/>
          </a:xfrm>
          <a:prstGeom prst="ellipse">
            <a:avLst/>
          </a:prstGeom>
          <a:solidFill>
            <a:srgbClr val="99CCFF"/>
          </a:solidFill>
          <a:ln w="9525">
            <a:solidFill>
              <a:srgbClr val="000000"/>
            </a:solidFill>
            <a:round/>
          </a:ln>
        </p:spPr>
        <p:txBody>
          <a:bodyPr wrap="none" anchor="ctr"/>
          <a:lstStyle/>
          <a:p>
            <a:pPr algn="ctr" fontAlgn="auto">
              <a:spcBef>
                <a:spcPct val="20000"/>
              </a:spcBef>
              <a:spcAft>
                <a:spcPts val="0"/>
              </a:spcAft>
              <a:buClr>
                <a:srgbClr val="99CCFF"/>
              </a:buClr>
              <a:buSzPct val="90000"/>
              <a:buFont typeface="Monotype Sorts"/>
            </a:pPr>
            <a:r>
              <a:rPr kumimoji="1" lang="en-US" altLang="zh-CN" sz="2800" b="1" kern="0" dirty="0">
                <a:solidFill>
                  <a:srgbClr val="272777"/>
                </a:solidFill>
                <a:latin typeface="Times New Roman" panose="02020603050405020304"/>
                <a:ea typeface="楷体_GB2312" pitchFamily="49" charset="-122"/>
              </a:rPr>
              <a:t>2</a:t>
            </a:r>
            <a:endParaRPr kumimoji="1" lang="en-US" altLang="zh-CN" sz="2800" b="1" kern="0" dirty="0">
              <a:solidFill>
                <a:srgbClr val="272777"/>
              </a:solidFill>
              <a:latin typeface="Times New Roman" panose="02020603050405020304"/>
              <a:ea typeface="楷体_GB2312" pitchFamily="49" charset="-122"/>
            </a:endParaRPr>
          </a:p>
        </p:txBody>
      </p:sp>
      <p:sp>
        <p:nvSpPr>
          <p:cNvPr id="20" name="Line 14"/>
          <p:cNvSpPr>
            <a:spLocks noChangeShapeType="1"/>
          </p:cNvSpPr>
          <p:nvPr/>
        </p:nvSpPr>
        <p:spPr bwMode="auto">
          <a:xfrm>
            <a:off x="3594987" y="3316309"/>
            <a:ext cx="663147"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a:ea typeface="楷体_GB2312" pitchFamily="49" charset="-122"/>
            </a:endParaRPr>
          </a:p>
        </p:txBody>
      </p:sp>
      <p:sp>
        <p:nvSpPr>
          <p:cNvPr id="21" name="Line 15"/>
          <p:cNvSpPr>
            <a:spLocks noChangeShapeType="1"/>
          </p:cNvSpPr>
          <p:nvPr/>
        </p:nvSpPr>
        <p:spPr bwMode="auto">
          <a:xfrm>
            <a:off x="5895191" y="3316309"/>
            <a:ext cx="736850"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a:ea typeface="楷体_GB2312" pitchFamily="49" charset="-122"/>
            </a:endParaRPr>
          </a:p>
        </p:txBody>
      </p:sp>
      <p:sp>
        <p:nvSpPr>
          <p:cNvPr id="22" name="Line 16"/>
          <p:cNvSpPr>
            <a:spLocks noChangeShapeType="1"/>
          </p:cNvSpPr>
          <p:nvPr/>
        </p:nvSpPr>
        <p:spPr bwMode="auto">
          <a:xfrm>
            <a:off x="4642975" y="3316309"/>
            <a:ext cx="854328"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a:ea typeface="楷体_GB2312" pitchFamily="49" charset="-122"/>
            </a:endParaRPr>
          </a:p>
        </p:txBody>
      </p:sp>
      <p:sp>
        <p:nvSpPr>
          <p:cNvPr id="24" name="Line 19"/>
          <p:cNvSpPr>
            <a:spLocks noChangeShapeType="1"/>
          </p:cNvSpPr>
          <p:nvPr/>
        </p:nvSpPr>
        <p:spPr bwMode="auto">
          <a:xfrm flipV="1">
            <a:off x="2514867" y="3297334"/>
            <a:ext cx="682232" cy="18975"/>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a:ea typeface="楷体_GB2312" pitchFamily="49" charset="-122"/>
            </a:endParaRPr>
          </a:p>
        </p:txBody>
      </p:sp>
      <p:sp>
        <p:nvSpPr>
          <p:cNvPr id="27" name="Text Box 24"/>
          <p:cNvSpPr txBox="1">
            <a:spLocks noChangeArrowheads="1"/>
          </p:cNvSpPr>
          <p:nvPr/>
        </p:nvSpPr>
        <p:spPr bwMode="auto">
          <a:xfrm>
            <a:off x="4954593" y="2929165"/>
            <a:ext cx="354003" cy="339372"/>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d</a:t>
            </a:r>
            <a:endPar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sp>
        <p:nvSpPr>
          <p:cNvPr id="28" name="Text Box 24"/>
          <p:cNvSpPr txBox="1">
            <a:spLocks noChangeArrowheads="1"/>
          </p:cNvSpPr>
          <p:nvPr/>
        </p:nvSpPr>
        <p:spPr bwMode="auto">
          <a:xfrm>
            <a:off x="4288972" y="3593684"/>
            <a:ext cx="354003" cy="339372"/>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c</a:t>
            </a:r>
            <a:endPar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sp>
        <p:nvSpPr>
          <p:cNvPr id="31" name="Text Box 24"/>
          <p:cNvSpPr txBox="1">
            <a:spLocks noChangeArrowheads="1"/>
          </p:cNvSpPr>
          <p:nvPr/>
        </p:nvSpPr>
        <p:spPr bwMode="auto">
          <a:xfrm>
            <a:off x="2735487" y="2870800"/>
            <a:ext cx="354003" cy="339372"/>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a</a:t>
            </a:r>
            <a:endPar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sp>
        <p:nvSpPr>
          <p:cNvPr id="32" name="Text Box 24"/>
          <p:cNvSpPr txBox="1">
            <a:spLocks noChangeArrowheads="1"/>
          </p:cNvSpPr>
          <p:nvPr/>
        </p:nvSpPr>
        <p:spPr bwMode="auto">
          <a:xfrm>
            <a:off x="6058681" y="2902430"/>
            <a:ext cx="354003"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e</a:t>
            </a:r>
            <a:endPar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grpSp>
        <p:nvGrpSpPr>
          <p:cNvPr id="35" name="组合 34"/>
          <p:cNvGrpSpPr/>
          <p:nvPr/>
        </p:nvGrpSpPr>
        <p:grpSpPr>
          <a:xfrm>
            <a:off x="6632041" y="3086581"/>
            <a:ext cx="458139" cy="443957"/>
            <a:chOff x="6310360" y="3086500"/>
            <a:chExt cx="458139" cy="443957"/>
          </a:xfrm>
        </p:grpSpPr>
        <p:sp>
          <p:nvSpPr>
            <p:cNvPr id="14" name="Oval 8"/>
            <p:cNvSpPr>
              <a:spLocks noChangeArrowheads="1"/>
            </p:cNvSpPr>
            <p:nvPr/>
          </p:nvSpPr>
          <p:spPr bwMode="auto">
            <a:xfrm>
              <a:off x="6334455" y="3112797"/>
              <a:ext cx="397888" cy="382324"/>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4</a:t>
              </a:r>
              <a:endParaRPr kumimoji="1" lang="en-US" altLang="zh-CN" sz="28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sp>
          <p:nvSpPr>
            <p:cNvPr id="34" name="椭圆 33"/>
            <p:cNvSpPr/>
            <p:nvPr/>
          </p:nvSpPr>
          <p:spPr>
            <a:xfrm>
              <a:off x="6310360" y="3086500"/>
              <a:ext cx="458139" cy="4439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6" name="AutoShape 22"/>
          <p:cNvCxnSpPr>
            <a:cxnSpLocks noChangeShapeType="1"/>
            <a:stCxn id="16" idx="3"/>
            <a:endCxn id="16" idx="5"/>
          </p:cNvCxnSpPr>
          <p:nvPr/>
        </p:nvCxnSpPr>
        <p:spPr bwMode="auto">
          <a:xfrm rot="16200000" flipH="1">
            <a:off x="4459624" y="3304297"/>
            <a:ext cx="12700" cy="281350"/>
          </a:xfrm>
          <a:prstGeom prst="curvedConnector3">
            <a:avLst>
              <a:gd name="adj1" fmla="val 4707535"/>
            </a:avLst>
          </a:prstGeom>
          <a:noFill/>
          <a:ln w="9525">
            <a:solidFill>
              <a:srgbClr val="000000"/>
            </a:solidFill>
            <a:round/>
            <a:tailEnd type="triangle" w="med" len="med"/>
          </a:ln>
        </p:spPr>
      </p:cxnSp>
      <p:cxnSp>
        <p:nvCxnSpPr>
          <p:cNvPr id="59" name="AutoShape 22"/>
          <p:cNvCxnSpPr>
            <a:cxnSpLocks noChangeShapeType="1"/>
            <a:stCxn id="16" idx="0"/>
            <a:endCxn id="34" idx="0"/>
          </p:cNvCxnSpPr>
          <p:nvPr/>
        </p:nvCxnSpPr>
        <p:spPr bwMode="auto">
          <a:xfrm rot="5400000" flipH="1" flipV="1">
            <a:off x="5644339" y="1901867"/>
            <a:ext cx="32057" cy="2401487"/>
          </a:xfrm>
          <a:prstGeom prst="curvedConnector3">
            <a:avLst>
              <a:gd name="adj1" fmla="val 1658265"/>
            </a:avLst>
          </a:prstGeom>
          <a:noFill/>
          <a:ln w="9525">
            <a:solidFill>
              <a:srgbClr val="000000"/>
            </a:solidFill>
            <a:round/>
            <a:tailEnd type="triangle" w="med" len="med"/>
          </a:ln>
        </p:spPr>
      </p:cxnSp>
      <p:sp>
        <p:nvSpPr>
          <p:cNvPr id="63" name="文本框 62"/>
          <p:cNvSpPr txBox="1"/>
          <p:nvPr/>
        </p:nvSpPr>
        <p:spPr>
          <a:xfrm>
            <a:off x="971600" y="3066501"/>
            <a:ext cx="783228" cy="461665"/>
          </a:xfrm>
          <a:prstGeom prst="rect">
            <a:avLst/>
          </a:prstGeom>
          <a:noFill/>
        </p:spPr>
        <p:txBody>
          <a:bodyPr wrap="none" rtlCol="0">
            <a:spAutoFit/>
          </a:bodyPr>
          <a:lstStyle/>
          <a:p>
            <a:r>
              <a:rPr lang="en-US" altLang="zh-CN" dirty="0" smtClean="0"/>
              <a:t>DFA</a:t>
            </a:r>
            <a:endParaRPr lang="zh-CN" altLang="en-US" dirty="0"/>
          </a:p>
        </p:txBody>
      </p:sp>
      <p:graphicFrame>
        <p:nvGraphicFramePr>
          <p:cNvPr id="65" name="表格 64"/>
          <p:cNvGraphicFramePr>
            <a:graphicFrameLocks noGrp="1"/>
          </p:cNvGraphicFramePr>
          <p:nvPr/>
        </p:nvGraphicFramePr>
        <p:xfrm>
          <a:off x="2912488" y="4164637"/>
          <a:ext cx="5008632" cy="2225040"/>
        </p:xfrm>
        <a:graphic>
          <a:graphicData uri="http://schemas.openxmlformats.org/drawingml/2006/table">
            <a:tbl>
              <a:tblPr firstRow="1" bandRow="1">
                <a:tableStyleId>{5940675A-B579-460E-94D1-54222C63F5DA}</a:tableStyleId>
              </a:tblPr>
              <a:tblGrid>
                <a:gridCol w="834772"/>
                <a:gridCol w="834772"/>
                <a:gridCol w="834772"/>
                <a:gridCol w="834772"/>
                <a:gridCol w="834772"/>
                <a:gridCol w="834772"/>
              </a:tblGrid>
              <a:tr h="370840">
                <a:tc>
                  <a:txBody>
                    <a:bodyPr/>
                    <a:lstStyle/>
                    <a:p>
                      <a:pPr algn="ctr"/>
                      <a:endParaRPr lang="zh-CN" altLang="en-US" dirty="0"/>
                    </a:p>
                  </a:txBody>
                  <a:tcPr anchor="ctr"/>
                </a:tc>
                <a:tc>
                  <a:txBody>
                    <a:bodyPr/>
                    <a:lstStyle/>
                    <a:p>
                      <a:pPr algn="ctr"/>
                      <a:r>
                        <a:rPr lang="en-US" altLang="zh-CN" dirty="0" smtClean="0"/>
                        <a:t>a</a:t>
                      </a:r>
                      <a:endParaRPr lang="zh-CN" altLang="en-US" dirty="0"/>
                    </a:p>
                  </a:txBody>
                  <a:tcPr anchor="ctr"/>
                </a:tc>
                <a:tc>
                  <a:txBody>
                    <a:bodyPr/>
                    <a:lstStyle/>
                    <a:p>
                      <a:pPr algn="ctr"/>
                      <a:r>
                        <a:rPr lang="en-US" altLang="zh-CN" dirty="0" smtClean="0"/>
                        <a:t>b</a:t>
                      </a:r>
                      <a:endParaRPr lang="zh-CN" altLang="en-US" dirty="0"/>
                    </a:p>
                  </a:txBody>
                  <a:tcPr anchor="ctr"/>
                </a:tc>
                <a:tc>
                  <a:txBody>
                    <a:bodyPr/>
                    <a:lstStyle/>
                    <a:p>
                      <a:pPr algn="ctr"/>
                      <a:r>
                        <a:rPr lang="en-US" altLang="zh-CN" dirty="0" smtClean="0"/>
                        <a:t>c</a:t>
                      </a:r>
                      <a:endParaRPr lang="zh-CN" altLang="en-US" dirty="0"/>
                    </a:p>
                  </a:txBody>
                  <a:tcPr anchor="ctr"/>
                </a:tc>
                <a:tc>
                  <a:txBody>
                    <a:bodyPr/>
                    <a:lstStyle/>
                    <a:p>
                      <a:pPr algn="ctr"/>
                      <a:r>
                        <a:rPr lang="en-US" altLang="zh-CN" dirty="0" smtClean="0"/>
                        <a:t>d</a:t>
                      </a:r>
                      <a:endParaRPr lang="zh-CN" altLang="en-US" dirty="0"/>
                    </a:p>
                  </a:txBody>
                  <a:tcPr anchor="ctr"/>
                </a:tc>
                <a:tc>
                  <a:txBody>
                    <a:bodyPr/>
                    <a:lstStyle/>
                    <a:p>
                      <a:pPr algn="ctr"/>
                      <a:r>
                        <a:rPr lang="en-US" altLang="zh-CN" dirty="0" smtClean="0"/>
                        <a:t>e</a:t>
                      </a:r>
                      <a:endParaRPr lang="zh-CN" altLang="en-US" dirty="0"/>
                    </a:p>
                  </a:txBody>
                  <a:tcPr anchor="ctr"/>
                </a:tc>
              </a:tr>
              <a:tr h="370840">
                <a:tc>
                  <a:txBody>
                    <a:bodyPr/>
                    <a:lstStyle/>
                    <a:p>
                      <a:pPr algn="ctr"/>
                      <a:r>
                        <a:rPr lang="en-US" altLang="zh-CN" dirty="0" smtClean="0"/>
                        <a:t>0</a:t>
                      </a:r>
                      <a:endParaRPr lang="zh-CN" altLang="en-US" dirty="0"/>
                    </a:p>
                  </a:txBody>
                  <a:tcPr anchor="ctr"/>
                </a:tc>
                <a:tc>
                  <a:txBody>
                    <a:bodyPr/>
                    <a:lstStyle/>
                    <a:p>
                      <a:pPr algn="ctr"/>
                      <a:r>
                        <a:rPr lang="en-US" altLang="zh-CN" dirty="0" smtClean="0"/>
                        <a:t>1</a:t>
                      </a:r>
                      <a:endParaRPr lang="zh-CN" altLang="en-US"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dirty="0" smtClean="0"/>
                        <a:t>null</a:t>
                      </a:r>
                      <a:endParaRPr lang="zh-CN" altLang="en-US" dirty="0" smtClean="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dirty="0" smtClean="0"/>
                        <a:t>null</a:t>
                      </a:r>
                      <a:endParaRPr lang="zh-CN" altLang="en-US" dirty="0" smtClean="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dirty="0" smtClean="0"/>
                        <a:t>null</a:t>
                      </a:r>
                      <a:endParaRPr lang="zh-CN" altLang="en-US" dirty="0" smtClean="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dirty="0" smtClean="0"/>
                        <a:t>null</a:t>
                      </a:r>
                      <a:endParaRPr lang="zh-CN" altLang="en-US" dirty="0" smtClean="0"/>
                    </a:p>
                  </a:txBody>
                  <a:tcPr anchor="ctr"/>
                </a:tc>
              </a:tr>
              <a:tr h="370840">
                <a:tc>
                  <a:txBody>
                    <a:bodyPr/>
                    <a:lstStyle/>
                    <a:p>
                      <a:pPr algn="ctr"/>
                      <a:r>
                        <a:rPr lang="en-US" altLang="zh-CN" dirty="0" smtClean="0"/>
                        <a:t>1</a:t>
                      </a:r>
                      <a:endParaRPr lang="zh-CN" altLang="en-US" dirty="0"/>
                    </a:p>
                  </a:txBody>
                  <a:tcPr anchor="ctr"/>
                </a:tc>
                <a:tc>
                  <a:txBody>
                    <a:bodyPr/>
                    <a:lstStyle/>
                    <a:p>
                      <a:pPr algn="ctr"/>
                      <a:r>
                        <a:rPr lang="en-US" altLang="zh-CN" dirty="0" smtClean="0"/>
                        <a:t>null</a:t>
                      </a:r>
                      <a:endParaRPr lang="zh-CN" altLang="en-US" dirty="0"/>
                    </a:p>
                  </a:txBody>
                  <a:tcPr anchor="ctr"/>
                </a:tc>
                <a:tc>
                  <a:txBody>
                    <a:bodyPr/>
                    <a:lstStyle/>
                    <a:p>
                      <a:pPr algn="ctr"/>
                      <a:r>
                        <a:rPr lang="en-US" altLang="zh-CN" dirty="0" smtClean="0"/>
                        <a:t>2</a:t>
                      </a:r>
                      <a:endParaRPr lang="zh-CN" altLang="en-US"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dirty="0" smtClean="0"/>
                        <a:t>null</a:t>
                      </a:r>
                      <a:endParaRPr lang="zh-CN" altLang="en-US" dirty="0" smtClean="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dirty="0" smtClean="0"/>
                        <a:t>null</a:t>
                      </a:r>
                      <a:endParaRPr lang="zh-CN" altLang="en-US" dirty="0" smtClean="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dirty="0" smtClean="0"/>
                        <a:t>null</a:t>
                      </a:r>
                      <a:endParaRPr lang="zh-CN" altLang="en-US" dirty="0" smtClean="0"/>
                    </a:p>
                  </a:txBody>
                  <a:tcPr anchor="ctr"/>
                </a:tc>
              </a:tr>
              <a:tr h="370840">
                <a:tc>
                  <a:txBody>
                    <a:bodyPr/>
                    <a:lstStyle/>
                    <a:p>
                      <a:pPr algn="ctr"/>
                      <a:r>
                        <a:rPr lang="en-US" altLang="zh-CN" dirty="0" smtClean="0"/>
                        <a:t>2</a:t>
                      </a:r>
                      <a:endParaRPr lang="zh-CN" altLang="en-US"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dirty="0" smtClean="0"/>
                        <a:t>null</a:t>
                      </a:r>
                      <a:endParaRPr lang="zh-CN" altLang="en-US" dirty="0" smtClean="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dirty="0" smtClean="0"/>
                        <a:t>null</a:t>
                      </a:r>
                      <a:endParaRPr lang="zh-CN" altLang="en-US" dirty="0" smtClean="0"/>
                    </a:p>
                  </a:txBody>
                  <a:tcPr anchor="ctr"/>
                </a:tc>
                <a:tc>
                  <a:txBody>
                    <a:bodyPr/>
                    <a:lstStyle/>
                    <a:p>
                      <a:pPr algn="ctr"/>
                      <a:r>
                        <a:rPr lang="en-US" altLang="zh-CN" dirty="0" smtClean="0"/>
                        <a:t>2</a:t>
                      </a:r>
                      <a:endParaRPr lang="zh-CN" altLang="en-US" dirty="0"/>
                    </a:p>
                  </a:txBody>
                  <a:tcPr anchor="ctr"/>
                </a:tc>
                <a:tc>
                  <a:txBody>
                    <a:bodyPr/>
                    <a:lstStyle/>
                    <a:p>
                      <a:pPr algn="ctr"/>
                      <a:r>
                        <a:rPr lang="en-US" altLang="zh-CN" dirty="0" smtClean="0"/>
                        <a:t>3</a:t>
                      </a:r>
                      <a:endParaRPr lang="zh-CN" altLang="en-US" dirty="0"/>
                    </a:p>
                  </a:txBody>
                  <a:tcPr anchor="ctr"/>
                </a:tc>
                <a:tc>
                  <a:txBody>
                    <a:bodyPr/>
                    <a:lstStyle/>
                    <a:p>
                      <a:pPr algn="ctr"/>
                      <a:r>
                        <a:rPr lang="en-US" altLang="zh-CN" dirty="0" smtClean="0"/>
                        <a:t>4</a:t>
                      </a:r>
                      <a:endParaRPr lang="zh-CN" altLang="en-US" dirty="0"/>
                    </a:p>
                  </a:txBody>
                  <a:tcPr anchor="ctr"/>
                </a:tc>
              </a:tr>
              <a:tr h="370840">
                <a:tc>
                  <a:txBody>
                    <a:bodyPr/>
                    <a:lstStyle/>
                    <a:p>
                      <a:pPr algn="ctr"/>
                      <a:r>
                        <a:rPr lang="en-US" altLang="zh-CN" dirty="0" smtClean="0"/>
                        <a:t>3</a:t>
                      </a:r>
                      <a:endParaRPr lang="zh-CN" altLang="en-US"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dirty="0" smtClean="0"/>
                        <a:t>null</a:t>
                      </a:r>
                      <a:endParaRPr lang="zh-CN" altLang="en-US" dirty="0" smtClean="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dirty="0" smtClean="0"/>
                        <a:t>null</a:t>
                      </a:r>
                      <a:endParaRPr lang="zh-CN" altLang="en-US" dirty="0" smtClean="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dirty="0" smtClean="0"/>
                        <a:t>null</a:t>
                      </a:r>
                      <a:endParaRPr lang="zh-CN" altLang="en-US" dirty="0" smtClean="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dirty="0" smtClean="0"/>
                        <a:t>null</a:t>
                      </a:r>
                      <a:endParaRPr lang="zh-CN" altLang="en-US" dirty="0" smtClean="0"/>
                    </a:p>
                  </a:txBody>
                  <a:tcPr anchor="ctr"/>
                </a:tc>
                <a:tc>
                  <a:txBody>
                    <a:bodyPr/>
                    <a:lstStyle/>
                    <a:p>
                      <a:pPr algn="ctr"/>
                      <a:r>
                        <a:rPr lang="en-US" altLang="zh-CN" dirty="0" smtClean="0"/>
                        <a:t>4</a:t>
                      </a:r>
                      <a:endParaRPr lang="zh-CN" altLang="en-US" dirty="0"/>
                    </a:p>
                  </a:txBody>
                  <a:tcPr anchor="ctr"/>
                </a:tc>
              </a:tr>
              <a:tr h="370840">
                <a:tc>
                  <a:txBody>
                    <a:bodyPr/>
                    <a:lstStyle/>
                    <a:p>
                      <a:pPr algn="ctr"/>
                      <a:r>
                        <a:rPr lang="en-US" altLang="zh-CN" dirty="0" smtClean="0"/>
                        <a:t>4</a:t>
                      </a:r>
                      <a:endParaRPr lang="zh-CN" altLang="en-US"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dirty="0" smtClean="0"/>
                        <a:t>null</a:t>
                      </a:r>
                      <a:endParaRPr lang="zh-CN" altLang="en-US" dirty="0" smtClean="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dirty="0" smtClean="0"/>
                        <a:t>null</a:t>
                      </a:r>
                      <a:endParaRPr lang="zh-CN" altLang="en-US" dirty="0" smtClean="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dirty="0" smtClean="0"/>
                        <a:t>null</a:t>
                      </a:r>
                      <a:endParaRPr lang="zh-CN" altLang="en-US" dirty="0" smtClean="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dirty="0" smtClean="0"/>
                        <a:t>null</a:t>
                      </a:r>
                      <a:endParaRPr lang="zh-CN" altLang="en-US" dirty="0" smtClean="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dirty="0" smtClean="0"/>
                        <a:t>null</a:t>
                      </a:r>
                      <a:endParaRPr lang="zh-CN" altLang="en-US" dirty="0" smtClean="0"/>
                    </a:p>
                  </a:txBody>
                  <a:tcPr anchor="ctr"/>
                </a:tc>
              </a:tr>
            </a:tbl>
          </a:graphicData>
        </a:graphic>
      </p:graphicFrame>
      <p:sp>
        <p:nvSpPr>
          <p:cNvPr id="66" name="矩形 65"/>
          <p:cNvSpPr/>
          <p:nvPr/>
        </p:nvSpPr>
        <p:spPr>
          <a:xfrm>
            <a:off x="490438" y="4941168"/>
            <a:ext cx="2031325" cy="461665"/>
          </a:xfrm>
          <a:prstGeom prst="rect">
            <a:avLst/>
          </a:prstGeom>
        </p:spPr>
        <p:txBody>
          <a:bodyPr wrap="none">
            <a:spAutoFit/>
          </a:bodyPr>
          <a:lstStyle/>
          <a:p>
            <a:r>
              <a:rPr lang="zh-CN" altLang="en-US" dirty="0"/>
              <a:t>状态转移矩阵</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lgn="ctr">
              <a:buNone/>
            </a:pPr>
            <a:endParaRPr lang="en-US" altLang="zh-CN" sz="4000"/>
          </a:p>
          <a:p>
            <a:pPr marL="0" indent="0" algn="ctr">
              <a:buNone/>
            </a:pPr>
            <a:endParaRPr lang="en-US" altLang="zh-CN" sz="4000"/>
          </a:p>
          <a:p>
            <a:pPr marL="0" indent="0" algn="ctr">
              <a:buNone/>
            </a:pPr>
            <a:r>
              <a:rPr lang="en-US" altLang="zh-CN" sz="4000"/>
              <a:t>THE END</a:t>
            </a:r>
            <a:endParaRPr lang="en-US" altLang="zh-CN" sz="400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pic>
        <p:nvPicPr>
          <p:cNvPr id="233474" name="Picture 4"/>
          <p:cNvPicPr>
            <a:picLocks noChangeAspect="1"/>
          </p:cNvPicPr>
          <p:nvPr/>
        </p:nvPicPr>
        <p:blipFill>
          <a:blip r:embed="rId1"/>
          <a:stretch>
            <a:fillRect/>
          </a:stretch>
        </p:blipFill>
        <p:spPr>
          <a:xfrm>
            <a:off x="971550" y="765175"/>
            <a:ext cx="7056438" cy="2944813"/>
          </a:xfrm>
          <a:prstGeom prst="rect">
            <a:avLst/>
          </a:prstGeom>
          <a:noFill/>
          <a:ln w="9525">
            <a:noFill/>
          </a:ln>
        </p:spPr>
      </p:pic>
      <p:sp>
        <p:nvSpPr>
          <p:cNvPr id="233475" name="Text Box 5"/>
          <p:cNvSpPr txBox="1"/>
          <p:nvPr/>
        </p:nvSpPr>
        <p:spPr>
          <a:xfrm>
            <a:off x="539750" y="3789363"/>
            <a:ext cx="8064500" cy="2720975"/>
          </a:xfrm>
          <a:prstGeom prst="rect">
            <a:avLst/>
          </a:prstGeom>
          <a:noFill/>
          <a:ln w="9525">
            <a:noFill/>
          </a:ln>
        </p:spPr>
        <p:txBody>
          <a:bodyPr>
            <a:spAutoFit/>
          </a:bodyPr>
          <a:lstStyle/>
          <a:p>
            <a:pPr>
              <a:lnSpc>
                <a:spcPct val="120000"/>
              </a:lnSpc>
              <a:spcBef>
                <a:spcPct val="0"/>
              </a:spcBef>
              <a:buClrTx/>
            </a:pPr>
            <a:r>
              <a:rPr lang="en-US" altLang="zh-CN" b="1" dirty="0">
                <a:solidFill>
                  <a:srgbClr val="030301"/>
                </a:solidFill>
                <a:latin typeface="Arial" panose="020B0604020202020204" pitchFamily="34" charset="0"/>
              </a:rPr>
              <a:t>       </a:t>
            </a:r>
            <a:r>
              <a:rPr lang="zh-CN" altLang="en-US" b="1" dirty="0">
                <a:solidFill>
                  <a:srgbClr val="030301"/>
                </a:solidFill>
                <a:latin typeface="Arial" panose="020B0604020202020204" pitchFamily="34" charset="0"/>
              </a:rPr>
              <a:t>从表</a:t>
            </a:r>
            <a:r>
              <a:rPr lang="en-US" altLang="zh-CN" b="1" dirty="0">
                <a:solidFill>
                  <a:srgbClr val="030301"/>
                </a:solidFill>
                <a:latin typeface="Arial" panose="020B0604020202020204" pitchFamily="34" charset="0"/>
              </a:rPr>
              <a:t>1 </a:t>
            </a:r>
            <a:r>
              <a:rPr lang="zh-CN" altLang="en-US" b="1" dirty="0">
                <a:solidFill>
                  <a:srgbClr val="030301"/>
                </a:solidFill>
                <a:latin typeface="Arial" panose="020B0604020202020204" pitchFamily="34" charset="0"/>
              </a:rPr>
              <a:t>可以看出</a:t>
            </a:r>
            <a:r>
              <a:rPr lang="en-US" altLang="zh-CN" b="1" dirty="0">
                <a:solidFill>
                  <a:srgbClr val="030301"/>
                </a:solidFill>
                <a:latin typeface="Arial" panose="020B0604020202020204" pitchFamily="34" charset="0"/>
              </a:rPr>
              <a:t>,</a:t>
            </a:r>
            <a:r>
              <a:rPr lang="en-US" altLang="zh-CN" b="1" dirty="0">
                <a:solidFill>
                  <a:srgbClr val="030301"/>
                </a:solidFill>
                <a:highlight>
                  <a:srgbClr val="FFFF00"/>
                </a:highlight>
                <a:latin typeface="Arial" panose="020B0604020202020204" pitchFamily="34" charset="0"/>
              </a:rPr>
              <a:t>Wu-Manber </a:t>
            </a:r>
            <a:r>
              <a:rPr lang="zh-CN" altLang="en-US" b="1" dirty="0">
                <a:solidFill>
                  <a:srgbClr val="030301"/>
                </a:solidFill>
                <a:highlight>
                  <a:srgbClr val="FFFF00"/>
                </a:highlight>
                <a:latin typeface="Arial" panose="020B0604020202020204" pitchFamily="34" charset="0"/>
              </a:rPr>
              <a:t>算法的匹配速度明显要快于</a:t>
            </a:r>
            <a:r>
              <a:rPr lang="en-US" altLang="zh-CN" b="1" dirty="0">
                <a:solidFill>
                  <a:srgbClr val="030301"/>
                </a:solidFill>
                <a:highlight>
                  <a:srgbClr val="FFFF00"/>
                </a:highlight>
                <a:latin typeface="Arial" panose="020B0604020202020204" pitchFamily="34" charset="0"/>
              </a:rPr>
              <a:t>Aho-Corasick </a:t>
            </a:r>
            <a:r>
              <a:rPr lang="zh-CN" altLang="en-US" b="1" dirty="0">
                <a:solidFill>
                  <a:srgbClr val="030301"/>
                </a:solidFill>
                <a:highlight>
                  <a:srgbClr val="FFFF00"/>
                </a:highlight>
                <a:latin typeface="Arial" panose="020B0604020202020204" pitchFamily="34" charset="0"/>
              </a:rPr>
              <a:t>算法</a:t>
            </a:r>
            <a:r>
              <a:rPr lang="en-US" altLang="zh-CN" b="1" dirty="0">
                <a:solidFill>
                  <a:srgbClr val="030301"/>
                </a:solidFill>
                <a:latin typeface="Arial" panose="020B0604020202020204" pitchFamily="34" charset="0"/>
              </a:rPr>
              <a:t>,</a:t>
            </a:r>
            <a:r>
              <a:rPr lang="zh-CN" altLang="en-US" b="1" dirty="0">
                <a:solidFill>
                  <a:srgbClr val="030301"/>
                </a:solidFill>
                <a:latin typeface="Arial" panose="020B0604020202020204" pitchFamily="34" charset="0"/>
              </a:rPr>
              <a:t>最好情况下快了将近</a:t>
            </a:r>
            <a:r>
              <a:rPr lang="en-US" altLang="zh-CN" b="1" dirty="0">
                <a:solidFill>
                  <a:srgbClr val="030301"/>
                </a:solidFill>
                <a:latin typeface="Arial" panose="020B0604020202020204" pitchFamily="34" charset="0"/>
              </a:rPr>
              <a:t>40 </a:t>
            </a:r>
            <a:r>
              <a:rPr lang="zh-CN" altLang="en-US" b="1" dirty="0">
                <a:solidFill>
                  <a:srgbClr val="030301"/>
                </a:solidFill>
                <a:latin typeface="Arial" panose="020B0604020202020204" pitchFamily="34" charset="0"/>
              </a:rPr>
              <a:t>倍左右。对于</a:t>
            </a:r>
            <a:r>
              <a:rPr lang="en-US" altLang="zh-CN" b="1" dirty="0">
                <a:solidFill>
                  <a:srgbClr val="030301"/>
                </a:solidFill>
                <a:latin typeface="Arial" panose="020B0604020202020204" pitchFamily="34" charset="0"/>
              </a:rPr>
              <a:t>Wu-Manber </a:t>
            </a:r>
            <a:r>
              <a:rPr lang="zh-CN" altLang="en-US" b="1" dirty="0">
                <a:solidFill>
                  <a:srgbClr val="030301"/>
                </a:solidFill>
                <a:latin typeface="Arial" panose="020B0604020202020204" pitchFamily="34" charset="0"/>
              </a:rPr>
              <a:t>算法</a:t>
            </a:r>
            <a:r>
              <a:rPr lang="en-US" altLang="zh-CN" b="1" dirty="0">
                <a:solidFill>
                  <a:srgbClr val="030301"/>
                </a:solidFill>
                <a:latin typeface="Arial" panose="020B0604020202020204" pitchFamily="34" charset="0"/>
              </a:rPr>
              <a:t>,</a:t>
            </a:r>
            <a:r>
              <a:rPr lang="zh-CN" altLang="en-US" b="1" dirty="0">
                <a:solidFill>
                  <a:srgbClr val="030301"/>
                </a:solidFill>
                <a:latin typeface="Arial" panose="020B0604020202020204" pitchFamily="34" charset="0"/>
              </a:rPr>
              <a:t>当模式串增加到</a:t>
            </a:r>
            <a:r>
              <a:rPr lang="en-US" altLang="zh-CN" b="1" dirty="0">
                <a:solidFill>
                  <a:srgbClr val="030301"/>
                </a:solidFill>
                <a:latin typeface="Arial" panose="020B0604020202020204" pitchFamily="34" charset="0"/>
              </a:rPr>
              <a:t>5000 </a:t>
            </a:r>
            <a:r>
              <a:rPr lang="zh-CN" altLang="en-US" b="1" dirty="0">
                <a:solidFill>
                  <a:srgbClr val="030301"/>
                </a:solidFill>
                <a:latin typeface="Arial" panose="020B0604020202020204" pitchFamily="34" charset="0"/>
              </a:rPr>
              <a:t>个时</a:t>
            </a:r>
            <a:r>
              <a:rPr lang="en-US" altLang="zh-CN" b="1" dirty="0">
                <a:solidFill>
                  <a:srgbClr val="030301"/>
                </a:solidFill>
                <a:latin typeface="Arial" panose="020B0604020202020204" pitchFamily="34" charset="0"/>
              </a:rPr>
              <a:t>,</a:t>
            </a:r>
            <a:r>
              <a:rPr lang="en-US" altLang="zh-CN" b="1" dirty="0">
                <a:solidFill>
                  <a:srgbClr val="030301"/>
                </a:solidFill>
                <a:highlight>
                  <a:srgbClr val="FFFF00"/>
                </a:highlight>
                <a:latin typeface="Arial" panose="020B0604020202020204" pitchFamily="34" charset="0"/>
              </a:rPr>
              <a:t>hash </a:t>
            </a:r>
            <a:r>
              <a:rPr lang="zh-CN" altLang="en-US" b="1" dirty="0">
                <a:solidFill>
                  <a:srgbClr val="030301"/>
                </a:solidFill>
                <a:highlight>
                  <a:srgbClr val="FFFF00"/>
                </a:highlight>
                <a:latin typeface="Arial" panose="020B0604020202020204" pitchFamily="34" charset="0"/>
              </a:rPr>
              <a:t>值相同的模式串个数大量增加</a:t>
            </a:r>
            <a:r>
              <a:rPr lang="en-US" altLang="zh-CN" b="1" dirty="0">
                <a:solidFill>
                  <a:srgbClr val="030301"/>
                </a:solidFill>
                <a:highlight>
                  <a:srgbClr val="FFFF00"/>
                </a:highlight>
                <a:latin typeface="Arial" panose="020B0604020202020204" pitchFamily="34" charset="0"/>
              </a:rPr>
              <a:t>,</a:t>
            </a:r>
            <a:r>
              <a:rPr lang="zh-CN" altLang="en-US" b="1" dirty="0">
                <a:solidFill>
                  <a:srgbClr val="030301"/>
                </a:solidFill>
                <a:highlight>
                  <a:srgbClr val="FFFF00"/>
                </a:highlight>
                <a:latin typeface="Arial" panose="020B0604020202020204" pitchFamily="34" charset="0"/>
              </a:rPr>
              <a:t>导致进入前缀匹配的模式串的数目增加</a:t>
            </a:r>
            <a:r>
              <a:rPr lang="en-US" altLang="zh-CN" b="1" dirty="0">
                <a:solidFill>
                  <a:srgbClr val="030301"/>
                </a:solidFill>
                <a:highlight>
                  <a:srgbClr val="FFFF00"/>
                </a:highlight>
                <a:latin typeface="Arial" panose="020B0604020202020204" pitchFamily="34" charset="0"/>
              </a:rPr>
              <a:t>,</a:t>
            </a:r>
            <a:r>
              <a:rPr lang="zh-CN" altLang="en-US" b="1" dirty="0">
                <a:solidFill>
                  <a:srgbClr val="030301"/>
                </a:solidFill>
                <a:highlight>
                  <a:srgbClr val="FFFF00"/>
                </a:highlight>
                <a:latin typeface="Arial" panose="020B0604020202020204" pitchFamily="34" charset="0"/>
              </a:rPr>
              <a:t>最终进入完全匹配的模式串数目增加</a:t>
            </a:r>
            <a:r>
              <a:rPr lang="en-US" altLang="zh-CN" b="1" dirty="0">
                <a:solidFill>
                  <a:srgbClr val="030301"/>
                </a:solidFill>
                <a:highlight>
                  <a:srgbClr val="FFFF00"/>
                </a:highlight>
                <a:latin typeface="Arial" panose="020B0604020202020204" pitchFamily="34" charset="0"/>
              </a:rPr>
              <a:t>,</a:t>
            </a:r>
            <a:r>
              <a:rPr lang="zh-CN" altLang="en-US" b="1" dirty="0">
                <a:solidFill>
                  <a:srgbClr val="030301"/>
                </a:solidFill>
                <a:highlight>
                  <a:srgbClr val="FFFF00"/>
                </a:highlight>
                <a:latin typeface="Arial" panose="020B0604020202020204" pitchFamily="34" charset="0"/>
              </a:rPr>
              <a:t>因此匹配时间急剧上升</a:t>
            </a:r>
            <a:r>
              <a:rPr lang="zh-CN" altLang="en-US" b="1" dirty="0">
                <a:solidFill>
                  <a:srgbClr val="030301"/>
                </a:solidFill>
                <a:latin typeface="Arial" panose="020B0604020202020204" pitchFamily="34" charset="0"/>
              </a:rPr>
              <a:t>。</a:t>
            </a:r>
            <a:endParaRPr lang="zh-CN" altLang="en-US" sz="1800" dirty="0">
              <a:latin typeface="Arial" panose="020B0604020202020204" pitchFamily="34" charset="0"/>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395266" name="Rectangle 2"/>
          <p:cNvSpPr>
            <a:spLocks noGrp="1" noRot="1" noChangeArrowheads="1"/>
          </p:cNvSpPr>
          <p:nvPr>
            <p:ph type="title"/>
          </p:nvPr>
        </p:nvSpPr>
        <p:spPr>
          <a:xfrm>
            <a:off x="628650" y="53975"/>
            <a:ext cx="7886700" cy="1325563"/>
          </a:xfrm>
        </p:spPr>
        <p:txBody>
          <a:bodyPr vert="horz" wrap="square" lIns="91440" tIns="45720" rIns="91440" bIns="45720" numCol="1" anchor="ctr" anchorCtr="0" compatLnSpc="1"/>
          <a:lstStyle/>
          <a:p>
            <a:pPr algn="ctr" eaLnBrk="1" hangingPunct="1"/>
            <a:r>
              <a:rPr lang="en-US" altLang="zh-CN" dirty="0">
                <a:effectLst>
                  <a:outerShdw blurRad="38100" dist="38100" dir="2700000">
                    <a:srgbClr val="000000"/>
                  </a:outerShdw>
                </a:effectLst>
              </a:rPr>
              <a:t>AC</a:t>
            </a:r>
            <a:r>
              <a:rPr lang="zh-CN" altLang="en-US" dirty="0">
                <a:effectLst>
                  <a:outerShdw blurRad="38100" dist="38100" dir="2700000">
                    <a:srgbClr val="000000"/>
                  </a:outerShdw>
                </a:effectLst>
              </a:rPr>
              <a:t>算法与</a:t>
            </a:r>
            <a:r>
              <a:rPr lang="en-US" altLang="zh-CN" dirty="0">
                <a:effectLst>
                  <a:outerShdw blurRad="38100" dist="38100" dir="2700000">
                    <a:srgbClr val="000000"/>
                  </a:outerShdw>
                </a:effectLst>
              </a:rPr>
              <a:t>Wu-Manber</a:t>
            </a:r>
            <a:r>
              <a:rPr lang="zh-CN" altLang="en-US" dirty="0">
                <a:effectLst>
                  <a:outerShdw blurRad="38100" dist="38100" dir="2700000">
                    <a:srgbClr val="000000"/>
                  </a:outerShdw>
                </a:effectLst>
              </a:rPr>
              <a:t>算法比较</a:t>
            </a:r>
            <a:endParaRPr lang="zh-CN" altLang="en-US" dirty="0">
              <a:effectLst>
                <a:outerShdw blurRad="38100" dist="38100" dir="2700000">
                  <a:srgbClr val="000000"/>
                </a:outerShdw>
              </a:effectLst>
            </a:endParaRPr>
          </a:p>
        </p:txBody>
      </p:sp>
      <p:sp>
        <p:nvSpPr>
          <p:cNvPr id="235523" name="Rectangle 3"/>
          <p:cNvSpPr>
            <a:spLocks noGrp="1" noRot="1"/>
          </p:cNvSpPr>
          <p:nvPr>
            <p:ph idx="1"/>
          </p:nvPr>
        </p:nvSpPr>
        <p:spPr/>
        <p:txBody>
          <a:bodyPr vert="horz" wrap="square" lIns="91440" tIns="45720" rIns="91440" bIns="45720" anchor="t"/>
          <a:lstStyle/>
          <a:p>
            <a:pPr eaLnBrk="1" hangingPunct="1">
              <a:lnSpc>
                <a:spcPct val="120000"/>
              </a:lnSpc>
              <a:buNone/>
            </a:pPr>
            <a:r>
              <a:rPr lang="en-US" altLang="zh-CN" sz="2400" dirty="0"/>
              <a:t>(3) </a:t>
            </a:r>
            <a:r>
              <a:rPr lang="zh-CN" altLang="en-US" sz="2400" dirty="0">
                <a:highlight>
                  <a:srgbClr val="FFFF00"/>
                </a:highlight>
              </a:rPr>
              <a:t>模式串长度对算法性能的影响</a:t>
            </a:r>
            <a:endParaRPr lang="zh-CN" altLang="en-US" sz="2400" dirty="0">
              <a:highlight>
                <a:srgbClr val="FFFF00"/>
              </a:highlight>
            </a:endParaRPr>
          </a:p>
          <a:p>
            <a:pPr eaLnBrk="1" hangingPunct="1">
              <a:lnSpc>
                <a:spcPct val="120000"/>
              </a:lnSpc>
              <a:buNone/>
            </a:pPr>
            <a:r>
              <a:rPr lang="zh-CN" altLang="en-US" sz="2400" dirty="0"/>
              <a:t>		使用中文语料作为测试文本</a:t>
            </a:r>
            <a:r>
              <a:rPr lang="en-US" altLang="zh-CN" sz="2400" dirty="0"/>
              <a:t>,</a:t>
            </a:r>
            <a:r>
              <a:rPr lang="zh-CN" altLang="en-US" sz="2400" dirty="0"/>
              <a:t>测试当模式串个数为</a:t>
            </a:r>
            <a:r>
              <a:rPr lang="en-US" altLang="zh-CN" sz="2400" dirty="0"/>
              <a:t>10 ,</a:t>
            </a:r>
            <a:r>
              <a:rPr lang="zh-CN" altLang="en-US" sz="2400" dirty="0"/>
              <a:t>模式串长度分别为</a:t>
            </a:r>
            <a:r>
              <a:rPr lang="en-US" altLang="zh-CN" sz="2400" dirty="0"/>
              <a:t>1 ,10 ,100 ,500 </a:t>
            </a:r>
            <a:r>
              <a:rPr lang="zh-CN" altLang="en-US" sz="2400" dirty="0"/>
              <a:t>个汉字时的算法性能。测试结果如表</a:t>
            </a:r>
            <a:r>
              <a:rPr lang="en-US" altLang="zh-CN" sz="2400" dirty="0"/>
              <a:t>2 </a:t>
            </a:r>
            <a:r>
              <a:rPr lang="zh-CN" altLang="en-US" sz="2400" dirty="0"/>
              <a:t>所示。</a:t>
            </a:r>
            <a:endParaRPr lang="zh-CN" altLang="en-US" sz="2400" dirty="0"/>
          </a:p>
          <a:p>
            <a:pPr eaLnBrk="1" hangingPunct="1"/>
            <a:endParaRPr lang="en-US" altLang="zh-CN" sz="2400" dirty="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9"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pic>
        <p:nvPicPr>
          <p:cNvPr id="237570" name="Picture 4"/>
          <p:cNvPicPr>
            <a:picLocks noChangeAspect="1"/>
          </p:cNvPicPr>
          <p:nvPr/>
        </p:nvPicPr>
        <p:blipFill>
          <a:blip r:embed="rId1"/>
          <a:stretch>
            <a:fillRect/>
          </a:stretch>
        </p:blipFill>
        <p:spPr>
          <a:xfrm>
            <a:off x="1187450" y="981075"/>
            <a:ext cx="6697663" cy="3024188"/>
          </a:xfrm>
          <a:prstGeom prst="rect">
            <a:avLst/>
          </a:prstGeom>
          <a:noFill/>
          <a:ln w="9525">
            <a:noFill/>
          </a:ln>
        </p:spPr>
      </p:pic>
      <p:sp>
        <p:nvSpPr>
          <p:cNvPr id="237571" name="Text Box 5"/>
          <p:cNvSpPr txBox="1"/>
          <p:nvPr/>
        </p:nvSpPr>
        <p:spPr>
          <a:xfrm>
            <a:off x="611188" y="4149725"/>
            <a:ext cx="8064500" cy="1954213"/>
          </a:xfrm>
          <a:prstGeom prst="rect">
            <a:avLst/>
          </a:prstGeom>
          <a:noFill/>
          <a:ln w="9525">
            <a:noFill/>
          </a:ln>
        </p:spPr>
        <p:txBody>
          <a:bodyPr>
            <a:spAutoFit/>
          </a:bodyPr>
          <a:lstStyle/>
          <a:p>
            <a:pPr>
              <a:lnSpc>
                <a:spcPct val="120000"/>
              </a:lnSpc>
              <a:spcBef>
                <a:spcPct val="0"/>
              </a:spcBef>
              <a:buClrTx/>
            </a:pPr>
            <a:r>
              <a:rPr lang="en-US" altLang="zh-CN" sz="1800" dirty="0">
                <a:latin typeface="Arial" panose="020B0604020202020204" pitchFamily="34" charset="0"/>
              </a:rPr>
              <a:t>       </a:t>
            </a:r>
            <a:r>
              <a:rPr lang="zh-CN" altLang="en-US" b="1" dirty="0">
                <a:solidFill>
                  <a:srgbClr val="030301"/>
                </a:solidFill>
                <a:latin typeface="Arial" panose="020B0604020202020204" pitchFamily="34" charset="0"/>
              </a:rPr>
              <a:t>从表</a:t>
            </a:r>
            <a:r>
              <a:rPr lang="en-US" altLang="zh-CN" b="1" dirty="0">
                <a:solidFill>
                  <a:srgbClr val="030301"/>
                </a:solidFill>
                <a:latin typeface="Arial" panose="020B0604020202020204" pitchFamily="34" charset="0"/>
              </a:rPr>
              <a:t>2 </a:t>
            </a:r>
            <a:r>
              <a:rPr lang="zh-CN" altLang="en-US" b="1" dirty="0">
                <a:solidFill>
                  <a:srgbClr val="030301"/>
                </a:solidFill>
                <a:latin typeface="Arial" panose="020B0604020202020204" pitchFamily="34" charset="0"/>
              </a:rPr>
              <a:t>可以看出</a:t>
            </a:r>
            <a:r>
              <a:rPr lang="en-US" altLang="zh-CN" b="1" dirty="0">
                <a:solidFill>
                  <a:srgbClr val="030301"/>
                </a:solidFill>
                <a:latin typeface="Arial" panose="020B0604020202020204" pitchFamily="34" charset="0"/>
              </a:rPr>
              <a:t>,</a:t>
            </a:r>
            <a:r>
              <a:rPr lang="en-US" altLang="zh-CN" b="1" dirty="0">
                <a:solidFill>
                  <a:srgbClr val="030301"/>
                </a:solidFill>
                <a:highlight>
                  <a:srgbClr val="FFFF00"/>
                </a:highlight>
                <a:latin typeface="Arial" panose="020B0604020202020204" pitchFamily="34" charset="0"/>
              </a:rPr>
              <a:t>Wu-Manber </a:t>
            </a:r>
            <a:r>
              <a:rPr lang="zh-CN" altLang="en-US" b="1" dirty="0">
                <a:solidFill>
                  <a:srgbClr val="030301"/>
                </a:solidFill>
                <a:highlight>
                  <a:srgbClr val="FFFF00"/>
                </a:highlight>
                <a:latin typeface="Arial" panose="020B0604020202020204" pitchFamily="34" charset="0"/>
              </a:rPr>
              <a:t>算法</a:t>
            </a:r>
            <a:r>
              <a:rPr lang="zh-CN" altLang="en-US" b="1" dirty="0">
                <a:solidFill>
                  <a:srgbClr val="030301"/>
                </a:solidFill>
                <a:latin typeface="Arial" panose="020B0604020202020204" pitchFamily="34" charset="0"/>
              </a:rPr>
              <a:t>不仅匹配速度快</a:t>
            </a:r>
            <a:r>
              <a:rPr lang="en-US" altLang="zh-CN" b="1" dirty="0">
                <a:solidFill>
                  <a:srgbClr val="030301"/>
                </a:solidFill>
                <a:latin typeface="Arial" panose="020B0604020202020204" pitchFamily="34" charset="0"/>
              </a:rPr>
              <a:t>,</a:t>
            </a:r>
            <a:r>
              <a:rPr lang="zh-CN" altLang="en-US" b="1" dirty="0">
                <a:solidFill>
                  <a:srgbClr val="030301"/>
                </a:solidFill>
                <a:latin typeface="Arial" panose="020B0604020202020204" pitchFamily="34" charset="0"/>
              </a:rPr>
              <a:t>而且匹配时间不随模式串长度的增加而有明显的增长</a:t>
            </a:r>
            <a:r>
              <a:rPr lang="en-US" altLang="zh-CN" b="1" dirty="0">
                <a:solidFill>
                  <a:srgbClr val="030301"/>
                </a:solidFill>
                <a:latin typeface="Arial" panose="020B0604020202020204" pitchFamily="34" charset="0"/>
              </a:rPr>
              <a:t>,</a:t>
            </a:r>
            <a:r>
              <a:rPr lang="zh-CN" altLang="en-US" b="1" dirty="0">
                <a:solidFill>
                  <a:srgbClr val="030301"/>
                </a:solidFill>
                <a:latin typeface="Arial" panose="020B0604020202020204" pitchFamily="34" charset="0"/>
              </a:rPr>
              <a:t>性能很稳定。一般情况下</a:t>
            </a:r>
            <a:r>
              <a:rPr lang="en-US" altLang="zh-CN" b="1" dirty="0">
                <a:solidFill>
                  <a:srgbClr val="030301"/>
                </a:solidFill>
                <a:latin typeface="Arial" panose="020B0604020202020204" pitchFamily="34" charset="0"/>
              </a:rPr>
              <a:t>,</a:t>
            </a:r>
            <a:r>
              <a:rPr lang="zh-CN" altLang="en-US" b="1" dirty="0">
                <a:solidFill>
                  <a:srgbClr val="030301"/>
                </a:solidFill>
                <a:highlight>
                  <a:srgbClr val="FFFF00"/>
                </a:highlight>
                <a:latin typeface="Arial" panose="020B0604020202020204" pitchFamily="34" charset="0"/>
              </a:rPr>
              <a:t>模式串长度越大</a:t>
            </a:r>
            <a:r>
              <a:rPr lang="en-US" altLang="zh-CN" b="1" dirty="0">
                <a:solidFill>
                  <a:srgbClr val="030301"/>
                </a:solidFill>
                <a:highlight>
                  <a:srgbClr val="FFFF00"/>
                </a:highlight>
                <a:latin typeface="Arial" panose="020B0604020202020204" pitchFamily="34" charset="0"/>
              </a:rPr>
              <a:t>,</a:t>
            </a:r>
            <a:r>
              <a:rPr lang="zh-CN" altLang="en-US" b="1" dirty="0">
                <a:solidFill>
                  <a:srgbClr val="030301"/>
                </a:solidFill>
                <a:highlight>
                  <a:srgbClr val="FFFF00"/>
                </a:highlight>
                <a:latin typeface="Arial" panose="020B0604020202020204" pitchFamily="34" charset="0"/>
              </a:rPr>
              <a:t>算法的匹配速度越快</a:t>
            </a:r>
            <a:r>
              <a:rPr lang="zh-CN" altLang="en-US" b="1" dirty="0">
                <a:solidFill>
                  <a:srgbClr val="030301"/>
                </a:solidFill>
                <a:latin typeface="Arial" panose="020B0604020202020204" pitchFamily="34" charset="0"/>
              </a:rPr>
              <a:t>。</a:t>
            </a:r>
            <a:endParaRPr lang="zh-CN" altLang="en-US" b="1" dirty="0">
              <a:solidFill>
                <a:srgbClr val="030301"/>
              </a:solidFill>
              <a:latin typeface="Arial" panose="020B0604020202020204" pitchFamily="34" charset="0"/>
            </a:endParaRPr>
          </a:p>
          <a:p>
            <a:pPr>
              <a:buClrTx/>
            </a:pPr>
            <a:endParaRPr lang="en-US" altLang="zh-CN" b="1" dirty="0">
              <a:solidFill>
                <a:srgbClr val="030301"/>
              </a:solidFill>
              <a:latin typeface="Arial" panose="020B0604020202020204" pitchFamily="34" charset="0"/>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串匹配算法并行化</a:t>
            </a:r>
            <a:endParaRPr lang="zh-CN" altLang="en-US"/>
          </a:p>
        </p:txBody>
      </p:sp>
      <p:sp>
        <p:nvSpPr>
          <p:cNvPr id="3" name="内容占位符 2"/>
          <p:cNvSpPr>
            <a:spLocks noGrp="1"/>
          </p:cNvSpPr>
          <p:nvPr>
            <p:ph idx="1"/>
          </p:nvPr>
        </p:nvSpPr>
        <p:spPr/>
        <p:txBody>
          <a:bodyPr>
            <a:normAutofit fontScale="92500"/>
          </a:bodyPr>
          <a:lstStyle/>
          <a:p>
            <a:endParaRPr lang="zh-CN" altLang="en-US" sz="2800" dirty="0"/>
          </a:p>
          <a:p>
            <a:pPr lvl="1">
              <a:lnSpc>
                <a:spcPct val="130000"/>
              </a:lnSpc>
            </a:pPr>
            <a:r>
              <a:rPr lang="zh-CN" altLang="en-US" sz="2400" dirty="0">
                <a:highlight>
                  <a:srgbClr val="FFFF00"/>
                </a:highlight>
              </a:rPr>
              <a:t>任务并行</a:t>
            </a:r>
            <a:r>
              <a:rPr lang="zh-CN" altLang="en-US" sz="2400" dirty="0"/>
              <a:t>：</a:t>
            </a:r>
            <a:r>
              <a:rPr lang="zh-CN" altLang="en-US" sz="2400" dirty="0">
                <a:highlight>
                  <a:srgbClr val="FFFF00"/>
                </a:highlight>
              </a:rPr>
              <a:t>程序不同，正文数据相同</a:t>
            </a:r>
            <a:r>
              <a:rPr lang="zh-CN" altLang="en-US" sz="2400" dirty="0"/>
              <a:t>（不同的匹配算法，不同的模式集</a:t>
            </a:r>
            <a:r>
              <a:rPr lang="zh-CN" altLang="en-US" sz="2400" dirty="0" smtClean="0"/>
              <a:t>）</a:t>
            </a:r>
            <a:r>
              <a:rPr lang="en-US" altLang="zh-CN" sz="2400" dirty="0" smtClean="0"/>
              <a:t>-- -- </a:t>
            </a:r>
            <a:r>
              <a:rPr lang="zh-CN" altLang="en-US" sz="2400" dirty="0" smtClean="0"/>
              <a:t>（比如</a:t>
            </a:r>
            <a:r>
              <a:rPr lang="zh-CN" altLang="en-US" sz="2400" dirty="0" smtClean="0">
                <a:highlight>
                  <a:srgbClr val="FFFF00"/>
                </a:highlight>
              </a:rPr>
              <a:t>长模式用</a:t>
            </a:r>
            <a:r>
              <a:rPr lang="en-US" altLang="zh-CN" sz="2400" dirty="0" err="1" smtClean="0">
                <a:highlight>
                  <a:srgbClr val="FFFF00"/>
                </a:highlight>
              </a:rPr>
              <a:t>wm</a:t>
            </a:r>
            <a:r>
              <a:rPr lang="zh-CN" altLang="en-US" sz="2400" dirty="0" smtClean="0">
                <a:highlight>
                  <a:srgbClr val="FFFF00"/>
                </a:highlight>
              </a:rPr>
              <a:t>，短模式用</a:t>
            </a:r>
            <a:r>
              <a:rPr lang="en-US" altLang="zh-CN" sz="2400" dirty="0" smtClean="0">
                <a:highlight>
                  <a:srgbClr val="FFFF00"/>
                </a:highlight>
              </a:rPr>
              <a:t>AC</a:t>
            </a:r>
            <a:r>
              <a:rPr lang="zh-CN" altLang="en-US" sz="2400" dirty="0" smtClean="0"/>
              <a:t>）</a:t>
            </a:r>
            <a:endParaRPr lang="zh-CN" altLang="en-US" sz="2400" dirty="0"/>
          </a:p>
          <a:p>
            <a:pPr lvl="1">
              <a:lnSpc>
                <a:spcPct val="130000"/>
              </a:lnSpc>
            </a:pPr>
            <a:r>
              <a:rPr lang="zh-CN" altLang="en-US" sz="2400" dirty="0">
                <a:highlight>
                  <a:srgbClr val="FFFF00"/>
                </a:highlight>
              </a:rPr>
              <a:t>数据并行</a:t>
            </a:r>
            <a:r>
              <a:rPr lang="zh-CN" altLang="en-US" sz="2400" dirty="0"/>
              <a:t>：</a:t>
            </a:r>
            <a:r>
              <a:rPr lang="zh-CN" altLang="en-US" sz="2400" dirty="0">
                <a:highlight>
                  <a:srgbClr val="FFFF00"/>
                </a:highlight>
              </a:rPr>
              <a:t>程序相同，正文数据不同</a:t>
            </a:r>
            <a:r>
              <a:rPr lang="zh-CN" altLang="en-US" sz="2400" dirty="0"/>
              <a:t>（</a:t>
            </a:r>
            <a:r>
              <a:rPr lang="zh-CN" altLang="en-US" sz="2400" dirty="0">
                <a:highlight>
                  <a:srgbClr val="FFFF00"/>
                </a:highlight>
              </a:rPr>
              <a:t>正文数据分块、模式集分块</a:t>
            </a:r>
            <a:r>
              <a:rPr lang="zh-CN" altLang="en-US" sz="2400" dirty="0" smtClean="0"/>
              <a:t>）（</a:t>
            </a:r>
            <a:r>
              <a:rPr lang="en-US" altLang="zh-CN" sz="2400" dirty="0" smtClean="0">
                <a:highlight>
                  <a:srgbClr val="FFFF00"/>
                </a:highlight>
              </a:rPr>
              <a:t>AC</a:t>
            </a:r>
            <a:r>
              <a:rPr lang="zh-CN" altLang="en-US" sz="2400" dirty="0" smtClean="0">
                <a:highlight>
                  <a:srgbClr val="FFFF00"/>
                </a:highlight>
              </a:rPr>
              <a:t>算法网络流来的不同网络会话，可以用四元组分到不同的线程处理，自动机完全一样</a:t>
            </a:r>
            <a:r>
              <a:rPr lang="zh-CN" altLang="en-US" sz="2400" dirty="0" smtClean="0"/>
              <a:t>）</a:t>
            </a:r>
            <a:endParaRPr lang="zh-CN" altLang="en-US" sz="2400" dirty="0"/>
          </a:p>
          <a:p>
            <a:pPr lvl="1">
              <a:lnSpc>
                <a:spcPct val="130000"/>
              </a:lnSpc>
            </a:pPr>
            <a:r>
              <a:rPr lang="zh-CN" altLang="en-US" sz="2400" dirty="0"/>
              <a:t>基于硬件的向量指令集的并行化</a:t>
            </a:r>
            <a:endParaRPr lang="zh-CN" altLang="en-US" sz="2400" dirty="0"/>
          </a:p>
          <a:p>
            <a:pPr lvl="1">
              <a:lnSpc>
                <a:spcPct val="130000"/>
              </a:lnSpc>
            </a:pPr>
            <a:r>
              <a:rPr lang="zh-CN" altLang="en-US" sz="2400" dirty="0"/>
              <a:t>基于</a:t>
            </a:r>
            <a:r>
              <a:rPr lang="en-US" altLang="zh-CN" sz="2400" dirty="0"/>
              <a:t>FPGA</a:t>
            </a:r>
            <a:r>
              <a:rPr lang="zh-CN" altLang="en-US" sz="2400" dirty="0"/>
              <a:t>的并行化</a:t>
            </a:r>
            <a:endParaRPr lang="zh-CN" altLang="en-US" sz="2400" dirty="0"/>
          </a:p>
          <a:p>
            <a:pPr lvl="1">
              <a:lnSpc>
                <a:spcPct val="130000"/>
              </a:lnSpc>
            </a:pPr>
            <a:r>
              <a:rPr lang="zh-CN" altLang="en-US" sz="2400" dirty="0"/>
              <a:t>基于</a:t>
            </a:r>
            <a:r>
              <a:rPr lang="en-US" altLang="zh-CN" sz="2400" dirty="0"/>
              <a:t>GPU</a:t>
            </a:r>
            <a:r>
              <a:rPr lang="zh-CN" altLang="en-US" sz="2400" dirty="0"/>
              <a:t>的并行化</a:t>
            </a:r>
            <a:endParaRPr lang="zh-CN" altLang="en-US" sz="2400" dirty="0"/>
          </a:p>
          <a:p>
            <a:pPr lvl="1">
              <a:lnSpc>
                <a:spcPct val="130000"/>
              </a:lnSpc>
            </a:pPr>
            <a:endParaRPr lang="zh-CN" altLang="en-US" sz="2400" dirty="0"/>
          </a:p>
          <a:p>
            <a:pPr lvl="1">
              <a:lnSpc>
                <a:spcPct val="130000"/>
              </a:lnSpc>
            </a:pPr>
            <a:endParaRPr lang="zh-CN" altLang="en-US" sz="2400" dirty="0"/>
          </a:p>
          <a:p>
            <a:pPr lvl="1">
              <a:lnSpc>
                <a:spcPct val="130000"/>
              </a:lnSpc>
            </a:pPr>
            <a:endParaRPr lang="zh-CN" altLang="en-US" sz="2400" dirty="0"/>
          </a:p>
        </p:txBody>
      </p:sp>
      <p:sp>
        <p:nvSpPr>
          <p:cNvPr id="4" name="文本框 3"/>
          <p:cNvSpPr txBox="1"/>
          <p:nvPr/>
        </p:nvSpPr>
        <p:spPr>
          <a:xfrm>
            <a:off x="5689600" y="4437380"/>
            <a:ext cx="3048000" cy="521970"/>
          </a:xfrm>
          <a:prstGeom prst="rect">
            <a:avLst/>
          </a:prstGeom>
          <a:noFill/>
        </p:spPr>
        <p:txBody>
          <a:bodyPr wrap="square" rtlCol="0">
            <a:spAutoFit/>
          </a:bodyPr>
          <a:p>
            <a:r>
              <a:rPr lang="zh-CN" altLang="en-US" sz="1400"/>
              <a:t>四元组：源IP地址、目的IP地址、源端口号、目的端口号</a:t>
            </a:r>
            <a:endParaRPr lang="zh-CN" altLang="en-US" sz="140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noChangeArrowheads="1"/>
          </p:cNvSpPr>
          <p:nvPr>
            <p:ph type="title"/>
          </p:nvPr>
        </p:nvSpPr>
        <p:spPr>
          <a:xfrm>
            <a:off x="628650" y="197485"/>
            <a:ext cx="7886700" cy="639227"/>
          </a:xfrm>
        </p:spPr>
        <p:txBody>
          <a:bodyPr/>
          <a:lstStyle/>
          <a:p>
            <a:pPr eaLnBrk="1" hangingPunct="1"/>
            <a:r>
              <a:rPr lang="en-US" altLang="zh-CN" dirty="0" smtClean="0">
                <a:highlight>
                  <a:srgbClr val="FFFF00"/>
                </a:highlight>
              </a:rPr>
              <a:t>IP</a:t>
            </a:r>
            <a:r>
              <a:rPr lang="zh-CN" altLang="en-US" dirty="0" smtClean="0">
                <a:highlight>
                  <a:srgbClr val="FFFF00"/>
                </a:highlight>
              </a:rPr>
              <a:t>地址类信息的匹配</a:t>
            </a:r>
            <a:endParaRPr lang="zh-CN" altLang="en-US" dirty="0" smtClean="0">
              <a:highlight>
                <a:srgbClr val="FFFF00"/>
              </a:highlight>
            </a:endParaRPr>
          </a:p>
        </p:txBody>
      </p:sp>
      <p:sp>
        <p:nvSpPr>
          <p:cNvPr id="163842" name="Rectangle 3"/>
          <p:cNvSpPr>
            <a:spLocks noGrp="1" noChangeArrowheads="1"/>
          </p:cNvSpPr>
          <p:nvPr>
            <p:ph type="body" idx="1"/>
          </p:nvPr>
        </p:nvSpPr>
        <p:spPr>
          <a:xfrm>
            <a:off x="827584" y="1628800"/>
            <a:ext cx="7488832" cy="4464496"/>
          </a:xfrm>
        </p:spPr>
        <p:txBody>
          <a:bodyPr/>
          <a:lstStyle/>
          <a:p>
            <a:pPr eaLnBrk="1" hangingPunct="1"/>
            <a:r>
              <a:rPr lang="en-US" altLang="zh-CN" sz="2800" dirty="0" smtClean="0"/>
              <a:t>IP</a:t>
            </a:r>
            <a:r>
              <a:rPr lang="zh-CN" altLang="en-US" sz="2800" dirty="0" smtClean="0"/>
              <a:t>地址匹配的特点和需求</a:t>
            </a:r>
            <a:endParaRPr lang="en-US" altLang="zh-CN" sz="2800" dirty="0" smtClean="0"/>
          </a:p>
          <a:p>
            <a:pPr lvl="1"/>
            <a:r>
              <a:rPr lang="zh-CN" altLang="zh-CN" sz="2800" dirty="0" smtClean="0"/>
              <a:t>模式</a:t>
            </a:r>
            <a:r>
              <a:rPr lang="zh-CN" altLang="zh-CN" sz="2800" dirty="0"/>
              <a:t>串为子网与子网掩码的组合。例如，子网为</a:t>
            </a:r>
            <a:r>
              <a:rPr lang="en-US" altLang="zh-CN" sz="2800" dirty="0"/>
              <a:t>192.168.0.0</a:t>
            </a:r>
            <a:r>
              <a:rPr lang="zh-CN" altLang="zh-CN" sz="2800" dirty="0"/>
              <a:t>，子网掩码为</a:t>
            </a:r>
            <a:r>
              <a:rPr lang="en-US" altLang="zh-CN" sz="2800" dirty="0"/>
              <a:t>255.255.0.0</a:t>
            </a:r>
            <a:r>
              <a:rPr lang="zh-CN" altLang="zh-CN" sz="2800" dirty="0"/>
              <a:t>的模式，可以表示为</a:t>
            </a:r>
            <a:r>
              <a:rPr lang="en-US" altLang="zh-CN" sz="2800" dirty="0"/>
              <a:t>(192.168.0.0</a:t>
            </a:r>
            <a:r>
              <a:rPr lang="zh-CN" altLang="zh-CN" sz="2800" dirty="0"/>
              <a:t>，</a:t>
            </a:r>
            <a:r>
              <a:rPr lang="en-US" altLang="zh-CN" sz="2800" dirty="0"/>
              <a:t>255.255.0.0)</a:t>
            </a:r>
            <a:r>
              <a:rPr lang="zh-CN" altLang="zh-CN" sz="2800" dirty="0"/>
              <a:t>或</a:t>
            </a:r>
            <a:r>
              <a:rPr lang="en-US" altLang="zh-CN" sz="2800" dirty="0"/>
              <a:t>192.168.0.0/16</a:t>
            </a:r>
            <a:r>
              <a:rPr lang="zh-CN" altLang="zh-CN" sz="2800" dirty="0"/>
              <a:t>。</a:t>
            </a:r>
            <a:endParaRPr lang="zh-CN" altLang="zh-CN" sz="2800" dirty="0"/>
          </a:p>
          <a:p>
            <a:pPr lvl="1"/>
            <a:r>
              <a:rPr lang="zh-CN" altLang="zh-CN" sz="2800" dirty="0">
                <a:highlight>
                  <a:srgbClr val="FFFF00"/>
                </a:highlight>
              </a:rPr>
              <a:t>是基于</a:t>
            </a:r>
            <a:r>
              <a:rPr lang="en-US" altLang="zh-CN" sz="2800" dirty="0">
                <a:highlight>
                  <a:srgbClr val="FFFF00"/>
                </a:highlight>
              </a:rPr>
              <a:t>IP</a:t>
            </a:r>
            <a:r>
              <a:rPr lang="zh-CN" altLang="zh-CN" sz="2800" dirty="0">
                <a:highlight>
                  <a:srgbClr val="FFFF00"/>
                </a:highlight>
              </a:rPr>
              <a:t>地址前缀字符匹配</a:t>
            </a:r>
            <a:r>
              <a:rPr lang="zh-CN" altLang="zh-CN" sz="2800" dirty="0"/>
              <a:t>。例如，当模式串为</a:t>
            </a:r>
            <a:r>
              <a:rPr lang="en-US" altLang="zh-CN" sz="2800" dirty="0"/>
              <a:t>192.168.0.0/17</a:t>
            </a:r>
            <a:r>
              <a:rPr lang="zh-CN" altLang="zh-CN" sz="2800" dirty="0"/>
              <a:t>时，只需匹配</a:t>
            </a:r>
            <a:r>
              <a:rPr lang="en-US" altLang="zh-CN" sz="2800" dirty="0"/>
              <a:t>IP</a:t>
            </a:r>
            <a:r>
              <a:rPr lang="zh-CN" altLang="zh-CN" sz="2800" dirty="0"/>
              <a:t>地址的前</a:t>
            </a:r>
            <a:r>
              <a:rPr lang="en-US" altLang="zh-CN" sz="2800" dirty="0"/>
              <a:t>17</a:t>
            </a:r>
            <a:r>
              <a:rPr lang="zh-CN" altLang="zh-CN" sz="2800" dirty="0"/>
              <a:t>位即可。</a:t>
            </a:r>
            <a:endParaRPr lang="zh-CN" altLang="zh-CN" sz="2800" dirty="0"/>
          </a:p>
          <a:p>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3"/>
          <p:cNvSpPr>
            <a:spLocks noGrp="1" noChangeArrowheads="1"/>
          </p:cNvSpPr>
          <p:nvPr>
            <p:ph type="body" idx="1"/>
          </p:nvPr>
        </p:nvSpPr>
        <p:spPr>
          <a:xfrm>
            <a:off x="755576" y="1484784"/>
            <a:ext cx="7560840" cy="3456384"/>
          </a:xfrm>
        </p:spPr>
        <p:txBody>
          <a:bodyPr>
            <a:noAutofit/>
          </a:bodyPr>
          <a:lstStyle/>
          <a:p>
            <a:pPr eaLnBrk="1" hangingPunct="1"/>
            <a:r>
              <a:rPr lang="zh-CN" altLang="zh-CN" sz="2800" dirty="0"/>
              <a:t>现有的多模式匹配</a:t>
            </a:r>
            <a:r>
              <a:rPr lang="zh-CN" altLang="zh-CN" sz="2800" dirty="0" smtClean="0"/>
              <a:t>算法</a:t>
            </a:r>
            <a:r>
              <a:rPr lang="zh-CN" altLang="en-US" sz="2800" dirty="0" smtClean="0"/>
              <a:t>针对</a:t>
            </a:r>
            <a:r>
              <a:rPr lang="en-US" altLang="zh-CN" sz="2800" dirty="0" smtClean="0"/>
              <a:t>IP</a:t>
            </a:r>
            <a:r>
              <a:rPr lang="zh-CN" altLang="en-US" sz="2800" dirty="0" smtClean="0"/>
              <a:t>地址匹配的问题</a:t>
            </a:r>
            <a:endParaRPr lang="en-US" altLang="zh-CN" sz="2800" dirty="0" smtClean="0"/>
          </a:p>
          <a:p>
            <a:pPr lvl="1">
              <a:lnSpc>
                <a:spcPct val="110000"/>
              </a:lnSpc>
            </a:pPr>
            <a:r>
              <a:rPr lang="en-US" altLang="zh-CN" sz="2800" dirty="0" smtClean="0">
                <a:highlight>
                  <a:srgbClr val="FFFF00"/>
                </a:highlight>
              </a:rPr>
              <a:t>AC</a:t>
            </a:r>
            <a:r>
              <a:rPr lang="zh-CN" altLang="zh-CN" sz="2800" dirty="0">
                <a:highlight>
                  <a:srgbClr val="FFFF00"/>
                </a:highlight>
              </a:rPr>
              <a:t>算法</a:t>
            </a:r>
            <a:r>
              <a:rPr lang="zh-CN" altLang="zh-CN" sz="2800" dirty="0"/>
              <a:t>虽然是基于前缀的多模式匹配算法，但其</a:t>
            </a:r>
            <a:r>
              <a:rPr lang="zh-CN" altLang="zh-CN" sz="2800" dirty="0">
                <a:highlight>
                  <a:srgbClr val="FFFF00"/>
                </a:highlight>
              </a:rPr>
              <a:t>无法很好地表示</a:t>
            </a:r>
            <a:r>
              <a:rPr lang="en-US" altLang="zh-CN" sz="2800" dirty="0">
                <a:highlight>
                  <a:srgbClr val="FFFF00"/>
                </a:highlight>
              </a:rPr>
              <a:t>IP</a:t>
            </a:r>
            <a:r>
              <a:rPr lang="zh-CN" altLang="zh-CN" sz="2800" dirty="0">
                <a:highlight>
                  <a:srgbClr val="FFFF00"/>
                </a:highlight>
              </a:rPr>
              <a:t>地址“子网</a:t>
            </a:r>
            <a:r>
              <a:rPr lang="en-US" altLang="zh-CN" sz="2800" dirty="0">
                <a:highlight>
                  <a:srgbClr val="FFFF00"/>
                </a:highlight>
              </a:rPr>
              <a:t>+</a:t>
            </a:r>
            <a:r>
              <a:rPr lang="zh-CN" altLang="zh-CN" sz="2800" dirty="0">
                <a:highlight>
                  <a:srgbClr val="FFFF00"/>
                </a:highlight>
              </a:rPr>
              <a:t>子网掩码”的</a:t>
            </a:r>
            <a:r>
              <a:rPr lang="zh-CN" altLang="zh-CN" sz="2800" dirty="0" smtClean="0">
                <a:highlight>
                  <a:srgbClr val="FFFF00"/>
                </a:highlight>
              </a:rPr>
              <a:t>模式</a:t>
            </a:r>
            <a:endParaRPr lang="en-US" altLang="zh-CN" sz="2800" dirty="0" smtClean="0">
              <a:highlight>
                <a:srgbClr val="FFFF00"/>
              </a:highlight>
            </a:endParaRPr>
          </a:p>
          <a:p>
            <a:pPr lvl="1">
              <a:lnSpc>
                <a:spcPct val="100000"/>
              </a:lnSpc>
            </a:pPr>
            <a:r>
              <a:rPr lang="en-US" altLang="zh-CN" sz="2800" dirty="0" smtClean="0">
                <a:highlight>
                  <a:srgbClr val="FFFF00"/>
                </a:highlight>
              </a:rPr>
              <a:t>AC</a:t>
            </a:r>
            <a:r>
              <a:rPr lang="zh-CN" altLang="en-US" sz="2800" dirty="0" smtClean="0">
                <a:highlight>
                  <a:srgbClr val="FFFF00"/>
                </a:highlight>
              </a:rPr>
              <a:t>算法的</a:t>
            </a:r>
            <a:r>
              <a:rPr lang="zh-CN" altLang="zh-CN" sz="2800" dirty="0" smtClean="0">
                <a:highlight>
                  <a:srgbClr val="FFFF00"/>
                </a:highlight>
              </a:rPr>
              <a:t>失效函数</a:t>
            </a:r>
            <a:r>
              <a:rPr lang="zh-CN" altLang="en-US" sz="2800" dirty="0" smtClean="0">
                <a:highlight>
                  <a:srgbClr val="FFFF00"/>
                </a:highlight>
              </a:rPr>
              <a:t>在</a:t>
            </a:r>
            <a:r>
              <a:rPr lang="en-US" altLang="zh-CN" sz="2800" dirty="0" smtClean="0">
                <a:highlight>
                  <a:srgbClr val="FFFF00"/>
                </a:highlight>
              </a:rPr>
              <a:t>IP</a:t>
            </a:r>
            <a:r>
              <a:rPr lang="zh-CN" altLang="en-US" sz="2800" dirty="0" smtClean="0">
                <a:highlight>
                  <a:srgbClr val="FFFF00"/>
                </a:highlight>
              </a:rPr>
              <a:t>地址匹配中</a:t>
            </a:r>
            <a:r>
              <a:rPr lang="zh-CN" altLang="zh-CN" sz="2800" dirty="0">
                <a:highlight>
                  <a:srgbClr val="FFFF00"/>
                </a:highlight>
              </a:rPr>
              <a:t>失去作用</a:t>
            </a:r>
            <a:r>
              <a:rPr lang="zh-CN" altLang="en-US" sz="2800" dirty="0" smtClean="0">
                <a:highlight>
                  <a:srgbClr val="FFFF00"/>
                </a:highlight>
              </a:rPr>
              <a:t>，且</a:t>
            </a:r>
            <a:r>
              <a:rPr lang="en-US" altLang="zh-CN" sz="2800" dirty="0" smtClean="0">
                <a:highlight>
                  <a:srgbClr val="FFFF00"/>
                </a:highlight>
              </a:rPr>
              <a:t>IP</a:t>
            </a:r>
            <a:r>
              <a:rPr lang="zh-CN" altLang="en-US" sz="2800" dirty="0" smtClean="0">
                <a:highlight>
                  <a:srgbClr val="FFFF00"/>
                </a:highlight>
              </a:rPr>
              <a:t>地址匹配需精确匹配</a:t>
            </a:r>
            <a:r>
              <a:rPr lang="zh-CN" altLang="en-US" sz="2800" dirty="0">
                <a:highlight>
                  <a:srgbClr val="FFFF00"/>
                </a:highlight>
              </a:rPr>
              <a:t>前缀</a:t>
            </a:r>
            <a:r>
              <a:rPr lang="zh-CN" altLang="zh-CN" sz="2800" dirty="0" smtClean="0"/>
              <a:t>。</a:t>
            </a:r>
            <a:endParaRPr lang="en-US" altLang="zh-CN" sz="2800" dirty="0" smtClean="0"/>
          </a:p>
          <a:p>
            <a:pPr lvl="1">
              <a:lnSpc>
                <a:spcPct val="100000"/>
              </a:lnSpc>
            </a:pPr>
            <a:r>
              <a:rPr lang="en-US" altLang="zh-CN" sz="2800" dirty="0" smtClean="0">
                <a:highlight>
                  <a:srgbClr val="FFFF00"/>
                </a:highlight>
              </a:rPr>
              <a:t>WM</a:t>
            </a:r>
            <a:r>
              <a:rPr lang="zh-CN" altLang="zh-CN" sz="2800" dirty="0">
                <a:highlight>
                  <a:srgbClr val="FFFF00"/>
                </a:highlight>
              </a:rPr>
              <a:t>算法是基于字符后缀的匹配模式，与</a:t>
            </a:r>
            <a:r>
              <a:rPr lang="en-US" altLang="zh-CN" sz="2800" dirty="0">
                <a:highlight>
                  <a:srgbClr val="FFFF00"/>
                </a:highlight>
              </a:rPr>
              <a:t>IP</a:t>
            </a:r>
            <a:r>
              <a:rPr lang="zh-CN" altLang="zh-CN" sz="2800" dirty="0">
                <a:highlight>
                  <a:srgbClr val="FFFF00"/>
                </a:highlight>
              </a:rPr>
              <a:t>地址的前缀</a:t>
            </a:r>
            <a:r>
              <a:rPr lang="zh-CN" altLang="zh-CN" sz="2800" dirty="0" smtClean="0">
                <a:highlight>
                  <a:srgbClr val="FFFF00"/>
                </a:highlight>
              </a:rPr>
              <a:t>匹配</a:t>
            </a:r>
            <a:r>
              <a:rPr lang="zh-CN" altLang="en-US" sz="2800" dirty="0" smtClean="0">
                <a:highlight>
                  <a:srgbClr val="FFFF00"/>
                </a:highlight>
              </a:rPr>
              <a:t>思想</a:t>
            </a:r>
            <a:r>
              <a:rPr lang="zh-CN" altLang="zh-CN" sz="2800" dirty="0" smtClean="0">
                <a:highlight>
                  <a:srgbClr val="FFFF00"/>
                </a:highlight>
              </a:rPr>
              <a:t>不符</a:t>
            </a:r>
            <a:r>
              <a:rPr lang="zh-CN" altLang="zh-CN" sz="2800" dirty="0"/>
              <a:t>；同时，其</a:t>
            </a:r>
            <a:r>
              <a:rPr lang="zh-CN" altLang="zh-CN" sz="2800" dirty="0">
                <a:highlight>
                  <a:srgbClr val="FFFF00"/>
                </a:highlight>
              </a:rPr>
              <a:t>字符跳跃的特性在</a:t>
            </a:r>
            <a:r>
              <a:rPr lang="en-US" altLang="zh-CN" sz="2800" dirty="0">
                <a:highlight>
                  <a:srgbClr val="FFFF00"/>
                </a:highlight>
              </a:rPr>
              <a:t>IP</a:t>
            </a:r>
            <a:r>
              <a:rPr lang="zh-CN" altLang="zh-CN" sz="2800" dirty="0">
                <a:highlight>
                  <a:srgbClr val="FFFF00"/>
                </a:highlight>
              </a:rPr>
              <a:t>地址匹配中也无法很好的展现出来</a:t>
            </a:r>
            <a:r>
              <a:rPr lang="zh-CN" altLang="zh-CN" sz="2800" dirty="0" smtClean="0"/>
              <a:t>。</a:t>
            </a:r>
            <a:endParaRPr lang="zh-CN" altLang="en-US" sz="2800" dirty="0" smtClean="0"/>
          </a:p>
        </p:txBody>
      </p:sp>
      <p:sp>
        <p:nvSpPr>
          <p:cNvPr id="3" name="Rectangle 2"/>
          <p:cNvSpPr>
            <a:spLocks noGrp="1" noChangeArrowheads="1"/>
          </p:cNvSpPr>
          <p:nvPr>
            <p:ph type="title"/>
          </p:nvPr>
        </p:nvSpPr>
        <p:spPr>
          <a:xfrm>
            <a:off x="628650" y="197485"/>
            <a:ext cx="7886700" cy="639227"/>
          </a:xfrm>
        </p:spPr>
        <p:txBody>
          <a:bodyPr/>
          <a:lstStyle/>
          <a:p>
            <a:pPr eaLnBrk="1" hangingPunct="1"/>
            <a:r>
              <a:rPr lang="en-US" altLang="zh-CN" dirty="0" smtClean="0">
                <a:highlight>
                  <a:srgbClr val="FFFF00"/>
                </a:highlight>
              </a:rPr>
              <a:t>IP</a:t>
            </a:r>
            <a:r>
              <a:rPr lang="zh-CN" altLang="en-US" dirty="0" smtClean="0">
                <a:highlight>
                  <a:srgbClr val="FFFF00"/>
                </a:highlight>
              </a:rPr>
              <a:t>地址类信息的匹配方法</a:t>
            </a:r>
            <a:endParaRPr lang="zh-CN" altLang="en-US" dirty="0" smtClean="0">
              <a:highlight>
                <a:srgbClr val="FFFF00"/>
              </a:highlight>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tags/tag1.xml><?xml version="1.0" encoding="utf-8"?>
<p:tagLst xmlns:p="http://schemas.openxmlformats.org/presentationml/2006/main">
  <p:tag name="KSO_WPP_MARK_KEY" val="f4c1f397-7fe3-4aa6-8364-944cfe75bf98"/>
  <p:tag name="COMMONDATA" val="eyJoZGlkIjoiNjRmYTE2MzI2ODUzY2FhMWI0ZjE4ZDc3NmYwZmRjNzYifQ=="/>
  <p:tag name="commondata" val="eyJoZGlkIjoiOTljM2M0YzM2YTY0NTJmOGVkMTY0ZTBkZGUwYTYwMWMifQ=="/>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信息内容安全技术</Template>
  <TotalTime>0</TotalTime>
  <Words>5743</Words>
  <Application>WPS 演示</Application>
  <PresentationFormat>全屏显示(4:3)</PresentationFormat>
  <Paragraphs>569</Paragraphs>
  <Slides>35</Slides>
  <Notes>6</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35</vt:i4>
      </vt:variant>
    </vt:vector>
  </HeadingPairs>
  <TitlesOfParts>
    <vt:vector size="53" baseType="lpstr">
      <vt:lpstr>Arial</vt:lpstr>
      <vt:lpstr>宋体</vt:lpstr>
      <vt:lpstr>Wingdings</vt:lpstr>
      <vt:lpstr>华文楷体</vt:lpstr>
      <vt:lpstr>Arial Unicode MS</vt:lpstr>
      <vt:lpstr>隶书</vt:lpstr>
      <vt:lpstr>微软雅黑</vt:lpstr>
      <vt:lpstr>Arial Unicode MS</vt:lpstr>
      <vt:lpstr>Franklin Gothic Medium</vt:lpstr>
      <vt:lpstr>Times New Roman</vt:lpstr>
      <vt:lpstr>Monotype Sorts</vt:lpstr>
      <vt:lpstr>Wingdings</vt:lpstr>
      <vt:lpstr>Times New Roman</vt:lpstr>
      <vt:lpstr>楷体_GB2312</vt:lpstr>
      <vt:lpstr>Arial</vt:lpstr>
      <vt:lpstr>楷体_GB2312</vt:lpstr>
      <vt:lpstr>新宋体</vt:lpstr>
      <vt:lpstr>1_Office 主题</vt:lpstr>
      <vt:lpstr>PowerPoint 演示文稿</vt:lpstr>
      <vt:lpstr>AC算法与Wu-Manber算法比较</vt:lpstr>
      <vt:lpstr>AC算法与Wu-Manber算法比较</vt:lpstr>
      <vt:lpstr>PowerPoint 演示文稿</vt:lpstr>
      <vt:lpstr>AC算法与Wu-Manber算法比较</vt:lpstr>
      <vt:lpstr>PowerPoint 演示文稿</vt:lpstr>
      <vt:lpstr>串匹配算法并行化</vt:lpstr>
      <vt:lpstr>IP地址类信息的匹配</vt:lpstr>
      <vt:lpstr>IP地址类信息的匹配方法</vt:lpstr>
      <vt:lpstr>IP地址类信息的匹配方法</vt:lpstr>
      <vt:lpstr>基于二进制trie树的IP匹配算法</vt:lpstr>
      <vt:lpstr>构建树</vt:lpstr>
      <vt:lpstr>搜索树</vt:lpstr>
      <vt:lpstr>IP地址类信息的匹配方法</vt:lpstr>
      <vt:lpstr>IP地址类信息的匹配方法</vt:lpstr>
      <vt:lpstr>PowerPoint 演示文稿</vt:lpstr>
      <vt:lpstr>PowerPoint 演示文稿</vt:lpstr>
      <vt:lpstr>信息内容特征码的提取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习题2</vt:lpstr>
      <vt:lpstr>正则表达式匹配算法</vt:lpstr>
      <vt:lpstr>正则表达式匹配算法-匹配思想</vt:lpstr>
      <vt:lpstr>正则表达式匹配算法-匹配实例</vt:lpstr>
      <vt:lpstr>正则表达式匹配算法-匹配实例</vt:lpstr>
      <vt:lpstr>PowerPoint 演示文稿</vt:lpstr>
      <vt:lpstr>PowerPoint 演示文稿</vt:lpstr>
    </vt:vector>
  </TitlesOfParts>
  <Company>hit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张冬艳</dc:creator>
  <cp:lastModifiedBy>Aurora</cp:lastModifiedBy>
  <cp:revision>316</cp:revision>
  <dcterms:created xsi:type="dcterms:W3CDTF">2004-08-18T02:07:00Z</dcterms:created>
  <dcterms:modified xsi:type="dcterms:W3CDTF">2023-11-21T14:07:11Z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6B4C86AF93D34828B70BAED0604BF6C7_13</vt:lpwstr>
  </property>
</Properties>
</file>